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3" r:id="rId8"/>
    <p:sldId id="264" r:id="rId9"/>
    <p:sldId id="267" r:id="rId10"/>
    <p:sldId id="262" r:id="rId11"/>
    <p:sldId id="259" r:id="rId12"/>
    <p:sldId id="265" r:id="rId13"/>
  </p:sldIdLst>
  <p:sldSz cx="18288000" cy="10287000"/>
  <p:notesSz cx="6858000" cy="9144000"/>
  <p:embeddedFontLst>
    <p:embeddedFont>
      <p:font typeface="DG Jory" panose="020B0604020202020204" charset="-78"/>
      <p:regular r:id="rId14"/>
    </p:embeddedFont>
    <p:embeddedFont>
      <p:font typeface="League Spartan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6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TrustifySecur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607933" y="59261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680068" y="-2511057"/>
            <a:ext cx="7185267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5950588" y="6033247"/>
            <a:ext cx="7203019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IN" sz="4800" b="1" dirty="0"/>
              <a:t>Team Name:</a:t>
            </a:r>
            <a:r>
              <a:rPr lang="en-IN" sz="4800" dirty="0"/>
              <a:t> </a:t>
            </a:r>
            <a:r>
              <a:rPr lang="en-IN" sz="4800" dirty="0" err="1"/>
              <a:t>HighOnPot</a:t>
            </a:r>
            <a:endParaRPr lang="en-US" sz="4799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114800" y="9258300"/>
            <a:ext cx="10874596" cy="478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26"/>
              </a:lnSpc>
            </a:pPr>
            <a:r>
              <a:rPr lang="en-US" sz="3200" dirty="0"/>
              <a:t>Empowering users with AI-driven security for safer browsing.</a:t>
            </a:r>
            <a:endParaRPr lang="en-US" sz="3105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12457" y="3356599"/>
            <a:ext cx="13263086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12"/>
              </a:lnSpc>
            </a:pPr>
            <a:r>
              <a:rPr lang="en-US" sz="8000" dirty="0">
                <a:latin typeface="League Spartan" panose="020B0604020202020204" charset="0"/>
              </a:rPr>
              <a:t>TRUSTIFY: </a:t>
            </a:r>
          </a:p>
          <a:p>
            <a:pPr algn="ctr">
              <a:lnSpc>
                <a:spcPts val="10012"/>
              </a:lnSpc>
            </a:pPr>
            <a:r>
              <a:rPr lang="en-US" sz="8000" dirty="0">
                <a:latin typeface="League Spartan" panose="020B0604020202020204" charset="0"/>
              </a:rPr>
              <a:t>Your Trust, Our Priority</a:t>
            </a:r>
            <a:endParaRPr lang="en-US" sz="8000" dirty="0">
              <a:solidFill>
                <a:srgbClr val="000000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57427C-9FC7-3F62-1033-522ED511C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1181100"/>
            <a:ext cx="2564805" cy="256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34580" y="3617553"/>
            <a:ext cx="5303996" cy="5263546"/>
            <a:chOff x="0" y="0"/>
            <a:chExt cx="1396937" cy="13862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6937" cy="1386284"/>
            </a:xfrm>
            <a:custGeom>
              <a:avLst/>
              <a:gdLst/>
              <a:ahLst/>
              <a:cxnLst/>
              <a:rect l="l" t="t" r="r" b="b"/>
              <a:pathLst>
                <a:path w="1396937" h="1386284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96937" cy="1433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47602" y="3617553"/>
            <a:ext cx="5303996" cy="5263546"/>
            <a:chOff x="0" y="0"/>
            <a:chExt cx="1396937" cy="13862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96937" cy="1386284"/>
            </a:xfrm>
            <a:custGeom>
              <a:avLst/>
              <a:gdLst/>
              <a:ahLst/>
              <a:cxnLst/>
              <a:rect l="l" t="t" r="r" b="b"/>
              <a:pathLst>
                <a:path w="1396937" h="1386284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396937" cy="1433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4236784" y="3880020"/>
            <a:ext cx="4740020" cy="459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IN" sz="3200" dirty="0">
                <a:latin typeface="League Spartan" panose="020B0604020202020204" charset="0"/>
              </a:rPr>
              <a:t>Wireframes/</a:t>
            </a:r>
            <a:r>
              <a:rPr lang="en-IN" sz="3200" dirty="0" err="1">
                <a:latin typeface="League Spartan" panose="020B0604020202020204" charset="0"/>
              </a:rPr>
              <a:t>Mockups</a:t>
            </a:r>
            <a:endParaRPr lang="en-US" sz="3200" dirty="0">
              <a:solidFill>
                <a:srgbClr val="000000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4800600" y="924390"/>
            <a:ext cx="7772400" cy="2406949"/>
            <a:chOff x="0" y="0"/>
            <a:chExt cx="27474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970455" y="940754"/>
            <a:ext cx="9126545" cy="2809681"/>
            <a:chOff x="-485107" y="-264313"/>
            <a:chExt cx="3232507" cy="886613"/>
          </a:xfrm>
        </p:grpSpPr>
        <p:sp>
          <p:nvSpPr>
            <p:cNvPr id="20" name="Freeform 20"/>
            <p:cNvSpPr/>
            <p:nvPr/>
          </p:nvSpPr>
          <p:spPr>
            <a:xfrm>
              <a:off x="-485107" y="-264313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271620" y="1203256"/>
            <a:ext cx="6857009" cy="15318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IN" sz="5400" dirty="0">
                <a:latin typeface="League Spartan" panose="020B0604020202020204" charset="0"/>
              </a:rPr>
              <a:t>Technologies and Design</a:t>
            </a:r>
            <a:endParaRPr lang="en-US" sz="4930" dirty="0">
              <a:solidFill>
                <a:srgbClr val="000000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B3E6E5BE-6C86-ADBB-C499-E014A5CE2EFF}"/>
              </a:ext>
            </a:extLst>
          </p:cNvPr>
          <p:cNvSpPr txBox="1"/>
          <p:nvPr/>
        </p:nvSpPr>
        <p:spPr>
          <a:xfrm>
            <a:off x="9685915" y="3900087"/>
            <a:ext cx="4740020" cy="459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IN" sz="3200" dirty="0">
                <a:latin typeface="League Spartan" panose="020B0604020202020204" charset="0"/>
              </a:rPr>
              <a:t>Technologies</a:t>
            </a:r>
            <a:endParaRPr lang="en-US" sz="3200" dirty="0">
              <a:solidFill>
                <a:srgbClr val="000000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7781031B-48F0-1EE3-C007-E87EA6C54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092" y="4879720"/>
            <a:ext cx="4987712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Homepage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 Highlighting alerts and status of browsing safety.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Detailed Report: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A page summarizing risk factors for flagged websites.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Feedback Form: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Simple and intuitive interface for users to report sites. 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5346050-66D1-1E6A-4264-580B4074B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4548" y="4778925"/>
            <a:ext cx="506275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Front-End: React, HTML5, CSS3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Back-End: Flask/Django, Firebase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AI: TensorFlow, Scikit-Learn	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APIs: Gemini APIs for AI integration, IDX Platform for scalability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Estimated Cost: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*** for prototype development (hosting, data access, and API calls).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834580" y="3617553"/>
            <a:ext cx="5303996" cy="5263546"/>
            <a:chOff x="0" y="0"/>
            <a:chExt cx="1396937" cy="13862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96937" cy="1386284"/>
            </a:xfrm>
            <a:custGeom>
              <a:avLst/>
              <a:gdLst/>
              <a:ahLst/>
              <a:cxnLst/>
              <a:rect l="l" t="t" r="r" b="b"/>
              <a:pathLst>
                <a:path w="1396937" h="1386284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396937" cy="1433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47602" y="3617553"/>
            <a:ext cx="5303996" cy="5263546"/>
            <a:chOff x="0" y="0"/>
            <a:chExt cx="1396937" cy="13862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6937" cy="1386284"/>
            </a:xfrm>
            <a:custGeom>
              <a:avLst/>
              <a:gdLst/>
              <a:ahLst/>
              <a:cxnLst/>
              <a:rect l="l" t="t" r="r" b="b"/>
              <a:pathLst>
                <a:path w="1396937" h="1386284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96937" cy="1433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5126492" y="4057063"/>
            <a:ext cx="2848535" cy="47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Short-Term: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23700" y="4057063"/>
            <a:ext cx="2848535" cy="47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Long-Term: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87343" y="4654116"/>
            <a:ext cx="4326834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Expand threat detection models to mobile applications. </a:t>
            </a:r>
          </a:p>
          <a:p>
            <a:pPr marL="457200" indent="-457200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Add detailed phishing training for users.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84550" y="4654116"/>
            <a:ext cx="4326834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Collaborate with enterprises for large-scale deployments.</a:t>
            </a:r>
          </a:p>
          <a:p>
            <a:pPr marL="457200" indent="-457200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Integrate blockchain for secure reporting and feedback.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021565" y="1558017"/>
            <a:ext cx="7360133" cy="1922804"/>
            <a:chOff x="0" y="0"/>
            <a:chExt cx="27474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163750" y="1700201"/>
            <a:ext cx="7247450" cy="1960482"/>
            <a:chOff x="0" y="0"/>
            <a:chExt cx="27474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687757" y="1980754"/>
            <a:ext cx="6027748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IN" sz="4400" dirty="0">
                <a:latin typeface="League Spartan" panose="020B0604020202020204" charset="0"/>
              </a:rPr>
              <a:t>Future Development</a:t>
            </a:r>
            <a:endParaRPr lang="en-US" sz="4400" dirty="0">
              <a:solidFill>
                <a:srgbClr val="000000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751838" y="4153209"/>
            <a:ext cx="8784324" cy="1261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12"/>
              </a:lnSpc>
              <a:spcBef>
                <a:spcPct val="0"/>
              </a:spcBef>
            </a:pPr>
            <a:r>
              <a:rPr lang="en-US" sz="8344" b="1" u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2993636" y="-3885484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4012010" y="1045655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050110" y="1045655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250130" y="2748459"/>
            <a:ext cx="991367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200" b="1" dirty="0"/>
              <a:t>About Our Team</a:t>
            </a:r>
          </a:p>
          <a:p>
            <a:pPr>
              <a:buFont typeface="+mj-lt"/>
              <a:buAutoNum type="arabicPeriod"/>
            </a:pPr>
            <a:r>
              <a:rPr lang="en-IN" sz="3200" b="1" dirty="0"/>
              <a:t>Vibhavasu Bhardwaj:</a:t>
            </a:r>
            <a:r>
              <a:rPr lang="en-IN" sz="3200" dirty="0"/>
              <a:t> AI-driven solutions lead. Designs robust ML models for fraud detection.</a:t>
            </a:r>
          </a:p>
          <a:p>
            <a:pPr>
              <a:buFont typeface="+mj-lt"/>
              <a:buAutoNum type="arabicPeriod"/>
            </a:pPr>
            <a:r>
              <a:rPr lang="en-IN" sz="3200" b="1" dirty="0"/>
              <a:t>Swadhin Maharana:</a:t>
            </a:r>
            <a:r>
              <a:rPr lang="en-IN" sz="3200" dirty="0"/>
              <a:t> Full-stack developer ensuring secure and scalable UIs.</a:t>
            </a:r>
          </a:p>
          <a:p>
            <a:pPr>
              <a:buFont typeface="+mj-lt"/>
              <a:buAutoNum type="arabicPeriod"/>
            </a:pPr>
            <a:r>
              <a:rPr lang="en-IN" sz="3200" b="1" dirty="0"/>
              <a:t>Dhruv Pratap Singh:</a:t>
            </a:r>
            <a:r>
              <a:rPr lang="en-IN" sz="3200" dirty="0"/>
              <a:t> Back-end developer focusing on databases and secure server architectures.</a:t>
            </a:r>
          </a:p>
          <a:p>
            <a:pPr>
              <a:buFont typeface="+mj-lt"/>
              <a:buAutoNum type="arabicPeriod"/>
            </a:pPr>
            <a:r>
              <a:rPr lang="en-IN" sz="3200" b="1" dirty="0"/>
              <a:t>Abhinav Gupta:</a:t>
            </a:r>
            <a:r>
              <a:rPr lang="en-IN" sz="3200" dirty="0"/>
              <a:t> Cybersecurity expert specializing in threat analysis and risk mitigation.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964385" y="1488269"/>
            <a:ext cx="6027748" cy="74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sp>
        <p:nvSpPr>
          <p:cNvPr id="14" name="Freeform 14"/>
          <p:cNvSpPr/>
          <p:nvPr/>
        </p:nvSpPr>
        <p:spPr>
          <a:xfrm>
            <a:off x="312465" y="2679481"/>
            <a:ext cx="4215172" cy="4215172"/>
          </a:xfrm>
          <a:custGeom>
            <a:avLst/>
            <a:gdLst/>
            <a:ahLst/>
            <a:cxnLst/>
            <a:rect l="l" t="t" r="r" b="b"/>
            <a:pathLst>
              <a:path w="4215172" h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CBFD2-8AA3-B8DC-049F-429339E39A5C}"/>
              </a:ext>
            </a:extLst>
          </p:cNvPr>
          <p:cNvSpPr txBox="1"/>
          <p:nvPr/>
        </p:nvSpPr>
        <p:spPr>
          <a:xfrm>
            <a:off x="4605096" y="8430984"/>
            <a:ext cx="79679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Contact Information:</a:t>
            </a:r>
          </a:p>
          <a:p>
            <a:r>
              <a:rPr lang="en-US" sz="2400" dirty="0"/>
              <a:t>Email: </a:t>
            </a:r>
            <a:r>
              <a:rPr lang="en-IN" sz="2400" b="0" i="0" dirty="0">
                <a:solidFill>
                  <a:srgbClr val="1F1F1F"/>
                </a:solidFill>
                <a:effectLst/>
                <a:latin typeface="Google Sans"/>
              </a:rPr>
              <a:t>trustifysecure@gmail.com</a:t>
            </a:r>
            <a:endParaRPr lang="en-US" sz="2400" dirty="0"/>
          </a:p>
          <a:p>
            <a:r>
              <a:rPr lang="en-US" sz="2400" dirty="0"/>
              <a:t>GitHub: </a:t>
            </a:r>
            <a:r>
              <a:rPr lang="en-US" sz="2400" dirty="0" err="1">
                <a:hlinkClick r:id="rId5"/>
              </a:rPr>
              <a:t>TrustifySecure</a:t>
            </a:r>
            <a:endParaRPr lang="en-US" sz="2400" dirty="0"/>
          </a:p>
          <a:p>
            <a:r>
              <a:rPr lang="en-US" sz="2400" dirty="0"/>
              <a:t>Submission Date: January 25th,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5994124" cy="1773322"/>
            <a:chOff x="0" y="0"/>
            <a:chExt cx="27474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70884" y="1170884"/>
            <a:ext cx="5994124" cy="1773322"/>
            <a:chOff x="0" y="0"/>
            <a:chExt cx="27474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32815" y="3191952"/>
            <a:ext cx="4882567" cy="851368"/>
            <a:chOff x="0" y="0"/>
            <a:chExt cx="1285944" cy="22422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85944" cy="224229"/>
            </a:xfrm>
            <a:custGeom>
              <a:avLst/>
              <a:gdLst/>
              <a:ahLst/>
              <a:cxnLst/>
              <a:rect l="l" t="t" r="r" b="b"/>
              <a:pathLst>
                <a:path w="1285944" h="224229">
                  <a:moveTo>
                    <a:pt x="0" y="0"/>
                  </a:moveTo>
                  <a:lnTo>
                    <a:pt x="1285944" y="0"/>
                  </a:lnTo>
                  <a:lnTo>
                    <a:pt x="1285944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285944" cy="271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32814" y="7063437"/>
            <a:ext cx="5005985" cy="851368"/>
            <a:chOff x="0" y="0"/>
            <a:chExt cx="626964" cy="22422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26964" cy="224229"/>
            </a:xfrm>
            <a:custGeom>
              <a:avLst/>
              <a:gdLst/>
              <a:ahLst/>
              <a:cxnLst/>
              <a:rect l="l" t="t" r="r" b="b"/>
              <a:pathLst>
                <a:path w="626964" h="224229">
                  <a:moveTo>
                    <a:pt x="0" y="0"/>
                  </a:moveTo>
                  <a:lnTo>
                    <a:pt x="626964" y="0"/>
                  </a:lnTo>
                  <a:lnTo>
                    <a:pt x="626964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626964" cy="271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14400" y="4154711"/>
            <a:ext cx="15201900" cy="2257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Online Fraud Escalation: </a:t>
            </a:r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Rapid growth in phishing, piracy, and fraudulent websites threatens user safety. </a:t>
            </a:r>
            <a:endParaRPr lang="en-US" sz="3129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457200" indent="-4572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User Impact: </a:t>
            </a:r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Loss of trust, financial fraud, and identity theft are increasingly prevalent</a:t>
            </a: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.</a:t>
            </a:r>
          </a:p>
          <a:p>
            <a:pPr marL="457200" indent="-4572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Current Solutions: </a:t>
            </a:r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Existing tools either focus on narrow aspects (e.g., phishing emails) or are limited in effectiveness due to static detection methods.</a:t>
            </a:r>
            <a:endParaRPr lang="en-US" sz="3129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17764" y="8123909"/>
            <a:ext cx="11764373" cy="107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Build a comprehensive, AI-powered browser extension to proactively identify, analyze, and mitigate threats while empowering users with real-time security.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-146477" y="3361865"/>
            <a:ext cx="4740383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IN" sz="3200" dirty="0">
                <a:latin typeface="League Spartan" panose="020B0604020202020204" charset="0"/>
              </a:rPr>
              <a:t>The Issue:</a:t>
            </a:r>
            <a:endParaRPr lang="en-US" sz="3199" dirty="0">
              <a:solidFill>
                <a:srgbClr val="000000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70884" y="7297030"/>
            <a:ext cx="3565206" cy="55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IN" sz="3200" dirty="0">
                <a:latin typeface="League Spartan" panose="020B0604020202020204" charset="0"/>
              </a:rPr>
              <a:t>Our Challenge:</a:t>
            </a:r>
            <a:endParaRPr lang="en-US" sz="3199" dirty="0">
              <a:solidFill>
                <a:srgbClr val="000000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37260" y="1541062"/>
            <a:ext cx="6027748" cy="775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IN" sz="5400" b="1" dirty="0"/>
              <a:t>Problem Statement</a:t>
            </a:r>
            <a:endParaRPr lang="en-US" sz="4930" b="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41492-9A26-362B-CEB0-E2A73A8A9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7899683-AC98-9DD9-8919-BB322327D9D7}"/>
              </a:ext>
            </a:extLst>
          </p:cNvPr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ECD60EE-055C-6A02-427C-79D3E658F725}"/>
              </a:ext>
            </a:extLst>
          </p:cNvPr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6882E0A-D1DB-4B63-61D7-580C1082C701}"/>
              </a:ext>
            </a:extLst>
          </p:cNvPr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C52C0F51-32EE-B88F-5D9B-FB4D69A44A1A}"/>
              </a:ext>
            </a:extLst>
          </p:cNvPr>
          <p:cNvGrpSpPr/>
          <p:nvPr/>
        </p:nvGrpSpPr>
        <p:grpSpPr>
          <a:xfrm>
            <a:off x="1028700" y="1028700"/>
            <a:ext cx="7820716" cy="1773322"/>
            <a:chOff x="0" y="0"/>
            <a:chExt cx="27474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9771FE5-15DA-4B8E-6E90-FF4D78886562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7017FE6-7401-1A59-2F25-CAE095C488F5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5683F62-2D32-D806-EDD1-CEDA5CEF5CEF}"/>
              </a:ext>
            </a:extLst>
          </p:cNvPr>
          <p:cNvGrpSpPr/>
          <p:nvPr/>
        </p:nvGrpSpPr>
        <p:grpSpPr>
          <a:xfrm>
            <a:off x="1170884" y="1170884"/>
            <a:ext cx="7820716" cy="1773322"/>
            <a:chOff x="0" y="0"/>
            <a:chExt cx="27474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2BD4CC0-65BC-A388-5316-FCCDD8218EDC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B41EB907-848B-A8E9-3BDB-79D915A41D64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C0116B78-EBEF-FEB9-5C36-EC9968E72594}"/>
              </a:ext>
            </a:extLst>
          </p:cNvPr>
          <p:cNvGrpSpPr/>
          <p:nvPr/>
        </p:nvGrpSpPr>
        <p:grpSpPr>
          <a:xfrm>
            <a:off x="632815" y="3191952"/>
            <a:ext cx="5691785" cy="851368"/>
            <a:chOff x="0" y="0"/>
            <a:chExt cx="1285944" cy="224229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CDDF171-3E99-2A31-909C-E4EBA4D2D45F}"/>
                </a:ext>
              </a:extLst>
            </p:cNvPr>
            <p:cNvSpPr/>
            <p:nvPr/>
          </p:nvSpPr>
          <p:spPr>
            <a:xfrm>
              <a:off x="0" y="0"/>
              <a:ext cx="1285944" cy="224229"/>
            </a:xfrm>
            <a:custGeom>
              <a:avLst/>
              <a:gdLst/>
              <a:ahLst/>
              <a:cxnLst/>
              <a:rect l="l" t="t" r="r" b="b"/>
              <a:pathLst>
                <a:path w="1285944" h="224229">
                  <a:moveTo>
                    <a:pt x="0" y="0"/>
                  </a:moveTo>
                  <a:lnTo>
                    <a:pt x="1285944" y="0"/>
                  </a:lnTo>
                  <a:lnTo>
                    <a:pt x="1285944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7D66459C-64A5-BFD6-D0A6-192AE182B8A4}"/>
                </a:ext>
              </a:extLst>
            </p:cNvPr>
            <p:cNvSpPr txBox="1"/>
            <p:nvPr/>
          </p:nvSpPr>
          <p:spPr>
            <a:xfrm>
              <a:off x="0" y="-47625"/>
              <a:ext cx="1285944" cy="271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E991E35D-E9A6-D7F3-51B3-EC9CC55AEAF9}"/>
              </a:ext>
            </a:extLst>
          </p:cNvPr>
          <p:cNvGrpSpPr/>
          <p:nvPr/>
        </p:nvGrpSpPr>
        <p:grpSpPr>
          <a:xfrm>
            <a:off x="632815" y="6029775"/>
            <a:ext cx="5005985" cy="851368"/>
            <a:chOff x="0" y="0"/>
            <a:chExt cx="626964" cy="224229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17E333F-25C4-24A1-CFBF-8C39336DEC2E}"/>
                </a:ext>
              </a:extLst>
            </p:cNvPr>
            <p:cNvSpPr/>
            <p:nvPr/>
          </p:nvSpPr>
          <p:spPr>
            <a:xfrm>
              <a:off x="0" y="0"/>
              <a:ext cx="626964" cy="224229"/>
            </a:xfrm>
            <a:custGeom>
              <a:avLst/>
              <a:gdLst/>
              <a:ahLst/>
              <a:cxnLst/>
              <a:rect l="l" t="t" r="r" b="b"/>
              <a:pathLst>
                <a:path w="626964" h="224229">
                  <a:moveTo>
                    <a:pt x="0" y="0"/>
                  </a:moveTo>
                  <a:lnTo>
                    <a:pt x="626964" y="0"/>
                  </a:lnTo>
                  <a:lnTo>
                    <a:pt x="626964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5D3D5C15-0889-30E2-9DFF-A5D0115C7ECF}"/>
                </a:ext>
              </a:extLst>
            </p:cNvPr>
            <p:cNvSpPr txBox="1"/>
            <p:nvPr/>
          </p:nvSpPr>
          <p:spPr>
            <a:xfrm>
              <a:off x="0" y="-47625"/>
              <a:ext cx="626964" cy="271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3051DBEA-9867-8BFC-4B80-C2C704E979FC}"/>
              </a:ext>
            </a:extLst>
          </p:cNvPr>
          <p:cNvSpPr txBox="1"/>
          <p:nvPr/>
        </p:nvSpPr>
        <p:spPr>
          <a:xfrm>
            <a:off x="914400" y="4154711"/>
            <a:ext cx="15201900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312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TRUSTIFY is an advanced browser extension designed to protect users from harmful websites by leveraging artificial intelligence, community feedback, and real-time threat analysis.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B3BAFBAC-DA43-3108-39A5-2BAC5C07AD15}"/>
              </a:ext>
            </a:extLst>
          </p:cNvPr>
          <p:cNvSpPr txBox="1"/>
          <p:nvPr/>
        </p:nvSpPr>
        <p:spPr>
          <a:xfrm>
            <a:off x="1284911" y="7113219"/>
            <a:ext cx="11764373" cy="164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Enhance user trust and safety while browsing. </a:t>
            </a:r>
          </a:p>
          <a:p>
            <a:pPr marL="342900" indent="-3429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Deliver actionable insights to detect and prevent online fraud. </a:t>
            </a:r>
          </a:p>
          <a:p>
            <a:pPr marL="342900" indent="-342900" algn="l">
              <a:lnSpc>
                <a:spcPts val="4381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Foster a community-driven database for shared intelligence on threats.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ACAC1104-7B55-BDB2-FB26-51ADD20C81C6}"/>
              </a:ext>
            </a:extLst>
          </p:cNvPr>
          <p:cNvSpPr txBox="1"/>
          <p:nvPr/>
        </p:nvSpPr>
        <p:spPr>
          <a:xfrm>
            <a:off x="1028700" y="3346923"/>
            <a:ext cx="4740383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IN" sz="3200" dirty="0">
                <a:latin typeface="League Spartan" panose="020B0604020202020204" charset="0"/>
              </a:rPr>
              <a:t>What is TRUSTIFY?</a:t>
            </a:r>
            <a:endParaRPr lang="en-US" sz="3199" dirty="0">
              <a:solidFill>
                <a:srgbClr val="000000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A46FCF4-A924-78A2-4049-2068B1D863CD}"/>
              </a:ext>
            </a:extLst>
          </p:cNvPr>
          <p:cNvSpPr txBox="1"/>
          <p:nvPr/>
        </p:nvSpPr>
        <p:spPr>
          <a:xfrm>
            <a:off x="1308724" y="6190904"/>
            <a:ext cx="3565206" cy="55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IN" sz="3200" dirty="0">
                <a:latin typeface="League Spartan" panose="020B0604020202020204" charset="0"/>
              </a:rPr>
              <a:t>Core Objectives:</a:t>
            </a:r>
            <a:endParaRPr lang="en-US" sz="3199" dirty="0">
              <a:solidFill>
                <a:srgbClr val="000000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C40F5C7C-586A-C02F-1015-F66DCE192CFD}"/>
              </a:ext>
            </a:extLst>
          </p:cNvPr>
          <p:cNvSpPr txBox="1"/>
          <p:nvPr/>
        </p:nvSpPr>
        <p:spPr>
          <a:xfrm>
            <a:off x="1137260" y="1541062"/>
            <a:ext cx="7473340" cy="7752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IN" sz="5400" dirty="0">
                <a:latin typeface="League Spartan" panose="020B0604020202020204" charset="0"/>
              </a:rPr>
              <a:t>Brief About the Idea</a:t>
            </a:r>
            <a:endParaRPr lang="en-US" sz="4930" b="1" dirty="0">
              <a:solidFill>
                <a:srgbClr val="000000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382530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267200" y="4465479"/>
            <a:ext cx="11139829" cy="2257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7824" lvl="1" algn="l">
              <a:lnSpc>
                <a:spcPts val="4381"/>
              </a:lnSpc>
            </a:pPr>
            <a:r>
              <a:rPr lang="en-US" sz="4000" dirty="0"/>
              <a:t>An AI-backed, all-in-one security tool that works seamlessly in the background while providing a user-friendly interface for actionable alerts and analysis.</a:t>
            </a:r>
            <a:endParaRPr lang="en-US" sz="36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6021566" y="1454111"/>
            <a:ext cx="5994124" cy="1877228"/>
            <a:chOff x="0" y="-47625"/>
            <a:chExt cx="2747400" cy="8604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48269" y="1654814"/>
            <a:ext cx="5994124" cy="1773322"/>
            <a:chOff x="0" y="0"/>
            <a:chExt cx="27474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130126" y="2070379"/>
            <a:ext cx="6027748" cy="75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082137" y="-495020"/>
            <a:ext cx="9287959" cy="8409825"/>
          </a:xfrm>
          <a:custGeom>
            <a:avLst/>
            <a:gdLst/>
            <a:ahLst/>
            <a:cxnLst/>
            <a:rect l="l" t="t" r="r" b="b"/>
            <a:pathLst>
              <a:path w="9287959" h="8409825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07933" y="804978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8303269" y="873824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800100" y="259240"/>
            <a:ext cx="7734300" cy="2811785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64986" y="288683"/>
            <a:ext cx="7505700" cy="2811786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15847" y="628779"/>
            <a:ext cx="6027748" cy="1513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Opportunities and USP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6BA30-3847-80AD-3AD1-8985000FAB6E}"/>
              </a:ext>
            </a:extLst>
          </p:cNvPr>
          <p:cNvSpPr txBox="1"/>
          <p:nvPr/>
        </p:nvSpPr>
        <p:spPr>
          <a:xfrm>
            <a:off x="1935166" y="2918095"/>
            <a:ext cx="129238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DG Jory" panose="020B0604020202020204" charset="-78"/>
                <a:cs typeface="DG Jory" panose="020B0604020202020204" charset="-78"/>
              </a:rPr>
              <a:t>Opportunities in Cybersecurity:</a:t>
            </a:r>
            <a:endParaRPr lang="en-US" sz="2400" dirty="0">
              <a:latin typeface="DG Jory" panose="020B0604020202020204" charset="-78"/>
              <a:cs typeface="DG Jory" panose="020B0604020202020204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DG Jory" panose="020B0604020202020204" charset="-78"/>
                <a:cs typeface="DG Jory" panose="020B0604020202020204" charset="-78"/>
              </a:rPr>
              <a:t>The browser security market is projected to grow exponentially, driven by increasing online transactions and remote work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DG Jory" panose="020B0604020202020204" charset="-78"/>
                <a:cs typeface="DG Jory" panose="020B0604020202020204" charset="-78"/>
              </a:rPr>
              <a:t>No current solution combines AI-powered threat detection, trust verification, and real-time feedback integration.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51C02-67FA-8E2B-8111-568D60B1151A}"/>
              </a:ext>
            </a:extLst>
          </p:cNvPr>
          <p:cNvSpPr txBox="1"/>
          <p:nvPr/>
        </p:nvSpPr>
        <p:spPr>
          <a:xfrm>
            <a:off x="1935165" y="5143500"/>
            <a:ext cx="129238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DG Jory" panose="020B0604020202020204" charset="-78"/>
                <a:cs typeface="DG Jory" panose="020B0604020202020204" charset="-78"/>
              </a:rPr>
              <a:t>How It's Different:</a:t>
            </a:r>
            <a:endParaRPr lang="en-US" sz="2400" dirty="0">
              <a:latin typeface="DG Jory" panose="020B0604020202020204" charset="-78"/>
              <a:cs typeface="DG Jory" panose="020B0604020202020204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DG Jory" panose="020B0604020202020204" charset="-78"/>
                <a:cs typeface="DG Jory" panose="020B0604020202020204" charset="-78"/>
              </a:rPr>
              <a:t>Uses dynamic, multi-layered AI models for precise fraud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DG Jory" panose="020B0604020202020204" charset="-78"/>
                <a:cs typeface="DG Jory" panose="020B0604020202020204" charset="-78"/>
              </a:rPr>
              <a:t>Offers unique features like sentiment analysis for reviews, advanced URL pattern detection, and user-driven feedback mechanisms.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7B070-E226-68CD-063E-01B3EA4CDDC7}"/>
              </a:ext>
            </a:extLst>
          </p:cNvPr>
          <p:cNvSpPr txBox="1"/>
          <p:nvPr/>
        </p:nvSpPr>
        <p:spPr>
          <a:xfrm>
            <a:off x="1935164" y="6999573"/>
            <a:ext cx="129238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DG Jory" panose="020B0604020202020204" charset="-78"/>
                <a:cs typeface="DG Jory" panose="020B0604020202020204" charset="-78"/>
              </a:rPr>
              <a:t>USP:</a:t>
            </a:r>
            <a:endParaRPr lang="en-US" sz="2400" dirty="0">
              <a:latin typeface="DG Jory" panose="020B0604020202020204" charset="-78"/>
              <a:cs typeface="DG Jory" panose="020B0604020202020204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DG Jory" panose="020B0604020202020204" charset="-78"/>
                <a:cs typeface="DG Jory" panose="020B0604020202020204" charset="-78"/>
              </a:rPr>
              <a:t>Real-Time Analysis:</a:t>
            </a:r>
            <a:r>
              <a:rPr lang="en-US" sz="2400" dirty="0">
                <a:latin typeface="DG Jory" panose="020B0604020202020204" charset="-78"/>
                <a:cs typeface="DG Jory" panose="020B0604020202020204" charset="-78"/>
              </a:rPr>
              <a:t> Immediate identification and mitigation of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DG Jory" panose="020B0604020202020204" charset="-78"/>
                <a:cs typeface="DG Jory" panose="020B0604020202020204" charset="-78"/>
              </a:rPr>
              <a:t>AI-Driven Insights:</a:t>
            </a:r>
            <a:r>
              <a:rPr lang="en-US" sz="2400" dirty="0">
                <a:latin typeface="DG Jory" panose="020B0604020202020204" charset="-78"/>
                <a:cs typeface="DG Jory" panose="020B0604020202020204" charset="-78"/>
              </a:rPr>
              <a:t> Accurate and evolving detection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DG Jory" panose="020B0604020202020204" charset="-78"/>
                <a:cs typeface="DG Jory" panose="020B0604020202020204" charset="-78"/>
              </a:rPr>
              <a:t>Community Contributions:</a:t>
            </a:r>
            <a:r>
              <a:rPr lang="en-US" sz="2400" dirty="0">
                <a:latin typeface="DG Jory" panose="020B0604020202020204" charset="-78"/>
                <a:cs typeface="DG Jory" panose="020B0604020202020204" charset="-78"/>
              </a:rPr>
              <a:t> A growing database of reported fraudulent websites.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6110652" y="302276"/>
            <a:ext cx="5447688" cy="1461605"/>
            <a:chOff x="0" y="0"/>
            <a:chExt cx="27474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896219" y="131670"/>
            <a:ext cx="5457582" cy="1461605"/>
            <a:chOff x="-4990" y="-58711"/>
            <a:chExt cx="2752390" cy="812800"/>
          </a:xfrm>
        </p:grpSpPr>
        <p:sp>
          <p:nvSpPr>
            <p:cNvPr id="12" name="Freeform 12"/>
            <p:cNvSpPr/>
            <p:nvPr/>
          </p:nvSpPr>
          <p:spPr>
            <a:xfrm>
              <a:off x="-4990" y="-58711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328607" y="456270"/>
            <a:ext cx="6027748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5400" b="1" dirty="0">
                <a:latin typeface="League Spartan" panose="020B0604020202020204" charset="0"/>
              </a:rPr>
              <a:t>Features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94C01699-2400-8D5D-B024-B329B4710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155" y="1686183"/>
            <a:ext cx="16840200" cy="877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1.   Design Analysis: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Checks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 Detects visual anomalies like broken links, excessive ads, and poorly designed payment gateways.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AI Integration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 Identifies whether site is malicious or not by html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 code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2. Trust Seal Verification: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Validates certificates like SSL/TLS and payment system authenticity.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Cross-references seals with official repositories to confirm legitimacy.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3.  Customer Reviews Analysis: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Sentiment Analysis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 Detects fake or bot-generated reviews using NLP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Patterns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 Identifies trends in fraudulent reviews or unusually low numbers of genuine reviews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4.  URL Pattern Analysis: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Scans 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typosquatting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, misspelled domains, and unusual registration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Uses WHOIS data to analyze domain age and authenticity.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5.  Real-Time Alerts: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User Experience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 Clear and concise pop-ups explaining detected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Detailed Reports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 Provides actionable insights into why a website is flagged.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6.  User Feedback Integration: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Enables users to report suspicious sites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Enhances the collective intelligence of the community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4886456" y="1571324"/>
            <a:ext cx="9286743" cy="1773322"/>
            <a:chOff x="0" y="0"/>
            <a:chExt cx="27474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940675" y="1563170"/>
            <a:ext cx="10406650" cy="3267471"/>
            <a:chOff x="0" y="-790615"/>
            <a:chExt cx="3043451" cy="1412915"/>
          </a:xfrm>
        </p:grpSpPr>
        <p:sp>
          <p:nvSpPr>
            <p:cNvPr id="11" name="Freeform 11"/>
            <p:cNvSpPr/>
            <p:nvPr/>
          </p:nvSpPr>
          <p:spPr>
            <a:xfrm>
              <a:off x="296051" y="-790615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228426" y="2023562"/>
            <a:ext cx="8881274" cy="7752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IN" sz="5400" dirty="0">
                <a:latin typeface="League Spartan" panose="020B0604020202020204" charset="0"/>
              </a:rPr>
              <a:t>Process Flow Diagram</a:t>
            </a:r>
            <a:endParaRPr lang="en-US" sz="4930" dirty="0">
              <a:solidFill>
                <a:srgbClr val="000000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E0C4B4F-3E10-F1B8-DDE4-F25CFAC8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93536"/>
            <a:ext cx="12115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User accesses a website.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TRUSTIFY automatically scans the website for: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Design inconsistencies.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Trust seal verification failures.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Customer reviews and sentiment analysis.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URL anomalies.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AI model evaluates risk factors and generates a score.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If risk score exceeds a threshold, the user receives an alert with mitigation steps.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66B7-FDD1-4B20-EB91-82B9D50D6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F6F4305-21F1-E5C4-AD58-2F71F71976F1}"/>
              </a:ext>
            </a:extLst>
          </p:cNvPr>
          <p:cNvSpPr/>
          <p:nvPr/>
        </p:nvSpPr>
        <p:spPr>
          <a:xfrm>
            <a:off x="-5257800" y="391056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43029FE-7E93-89C9-4412-3365041AE745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7A73F89-F533-86E9-5C20-17F9576F629B}"/>
              </a:ext>
            </a:extLst>
          </p:cNvPr>
          <p:cNvSpPr/>
          <p:nvPr/>
        </p:nvSpPr>
        <p:spPr>
          <a:xfrm>
            <a:off x="15925800" y="5868548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7589EAF-8809-8AC3-F3F1-F19486FA0190}"/>
              </a:ext>
            </a:extLst>
          </p:cNvPr>
          <p:cNvSpPr/>
          <p:nvPr/>
        </p:nvSpPr>
        <p:spPr>
          <a:xfrm flipH="1" flipV="1">
            <a:off x="-4962241" y="-361778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FBD9ACD7-D691-8950-8420-BD6F60A8D465}"/>
              </a:ext>
            </a:extLst>
          </p:cNvPr>
          <p:cNvGrpSpPr/>
          <p:nvPr/>
        </p:nvGrpSpPr>
        <p:grpSpPr>
          <a:xfrm>
            <a:off x="4854965" y="325987"/>
            <a:ext cx="9286743" cy="1773322"/>
            <a:chOff x="0" y="0"/>
            <a:chExt cx="27474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99B8D2B-690C-576C-28A8-5B2F6C849D59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1082460B-AB20-37C8-4FA9-1DD04CD6B54B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BAFFB4F-0810-B5A6-B8DD-BC0C1B278CDE}"/>
              </a:ext>
            </a:extLst>
          </p:cNvPr>
          <p:cNvGrpSpPr/>
          <p:nvPr/>
        </p:nvGrpSpPr>
        <p:grpSpPr>
          <a:xfrm>
            <a:off x="3735058" y="199739"/>
            <a:ext cx="10406650" cy="3267471"/>
            <a:chOff x="0" y="-790615"/>
            <a:chExt cx="3043451" cy="1412915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DA212BD-230A-F471-EEA6-79235A9B28B4}"/>
                </a:ext>
              </a:extLst>
            </p:cNvPr>
            <p:cNvSpPr/>
            <p:nvPr/>
          </p:nvSpPr>
          <p:spPr>
            <a:xfrm>
              <a:off x="296051" y="-790615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A79BDDE-6EB7-1263-3FC9-5143D01A82D3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06123D1D-A885-B3D7-FFE7-DC69AF5AEF01}"/>
              </a:ext>
            </a:extLst>
          </p:cNvPr>
          <p:cNvSpPr txBox="1"/>
          <p:nvPr/>
        </p:nvSpPr>
        <p:spPr>
          <a:xfrm>
            <a:off x="5057699" y="578936"/>
            <a:ext cx="8881274" cy="7752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IN" sz="5400" dirty="0">
                <a:latin typeface="League Spartan" panose="020B0604020202020204" charset="0"/>
              </a:rPr>
              <a:t>Architecture Diagram</a:t>
            </a:r>
            <a:endParaRPr lang="en-US" sz="4930" dirty="0">
              <a:solidFill>
                <a:srgbClr val="000000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667A97D-D9DB-F386-90A7-2254A1520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170" y="2127045"/>
            <a:ext cx="152400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Front-End: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Browser extension interface built using React and modern web technologies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Back-End: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Flask server for API calls and database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AI Models: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TensorFlow,Scikit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-Learn and Spacy for fraud detection and sentiment analysis using transfer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Databases: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Firebase for real-time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Integration with third-party APIs for trust seals and review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Cloud Infrastructure: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Deployed on Google Cloud for scalability and resilience.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G Jory" panose="020B0604020202020204" charset="-78"/>
                <a:cs typeface="DG Jory" panose="020B0604020202020204" charset="-78"/>
              </a:rPr>
              <a:t>Utilizes Google IDX Platform for seamless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G Jory" panose="020B0604020202020204" charset="-78"/>
              <a:cs typeface="DG Jory" panose="020B0604020202020204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8DE8C2-848B-F71C-1928-687C1CE7A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1179" y="5223530"/>
            <a:ext cx="6822021" cy="4762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59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842</Words>
  <Application>Microsoft Office PowerPoint</Application>
  <PresentationFormat>Custom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DG Jory</vt:lpstr>
      <vt:lpstr>Calibri</vt:lpstr>
      <vt:lpstr>League Spartan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Minimalist Project Presentation</dc:title>
  <cp:lastModifiedBy>Vibhavasu Bhardwaj</cp:lastModifiedBy>
  <cp:revision>5</cp:revision>
  <dcterms:created xsi:type="dcterms:W3CDTF">2006-08-16T00:00:00Z</dcterms:created>
  <dcterms:modified xsi:type="dcterms:W3CDTF">2025-01-25T16:36:39Z</dcterms:modified>
  <dc:identifier>DAGdNdDpuCM</dc:identifier>
</cp:coreProperties>
</file>