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56"/>
  </p:normalViewPr>
  <p:slideViewPr>
    <p:cSldViewPr snapToGrid="0">
      <p:cViewPr>
        <p:scale>
          <a:sx n="70" d="100"/>
          <a:sy n="70" d="100"/>
        </p:scale>
        <p:origin x="-72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t>G2M insights for cab investment firm</a:t>
            </a:r>
            <a:endParaRPr lang="en-US" sz="4000" dirty="0"/>
          </a:p>
          <a:p>
            <a:endParaRPr lang="en-US" sz="4000" dirty="0"/>
          </a:p>
          <a:p>
            <a:r>
              <a:rPr lang="en-US" sz="2800" b="1" dirty="0" smtClean="0"/>
              <a:t>20 </a:t>
            </a:r>
            <a:r>
              <a:rPr lang="en-US" sz="2800" b="1" dirty="0" smtClean="0"/>
              <a:t>June </a:t>
            </a:r>
            <a:r>
              <a:rPr lang="en-US" sz="2800" b="1" dirty="0" smtClean="0"/>
              <a:t>2022</a:t>
            </a:r>
          </a:p>
          <a:p>
            <a:r>
              <a:rPr lang="en-US" sz="2800" b="1" dirty="0" smtClean="0"/>
              <a:t>By : Trusti Patel</a:t>
            </a:r>
            <a:endParaRPr lang="en-US" sz="2800" b="1" dirty="0"/>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900" dirty="0" smtClean="0">
                <a:latin typeface="Comic Sans MS" pitchFamily="66" charset="0"/>
              </a:rPr>
              <a:t>Payment </a:t>
            </a:r>
            <a:r>
              <a:rPr lang="en-US" sz="4900" dirty="0" smtClean="0">
                <a:latin typeface="Comic Sans MS" pitchFamily="66" charset="0"/>
              </a:rPr>
              <a:t>transaction and mode</a:t>
            </a:r>
            <a:r>
              <a:rPr lang="en-US" b="1" dirty="0" smtClean="0"/>
              <a:t/>
            </a:r>
            <a:br>
              <a:rPr lang="en-US" b="1" dirty="0" smtClean="0"/>
            </a:br>
            <a:endParaRPr lang="en-US" dirty="0"/>
          </a:p>
        </p:txBody>
      </p:sp>
      <p:pic>
        <p:nvPicPr>
          <p:cNvPr id="5" name="Content Placeholder 4" descr="Payment transaction and mode.png"/>
          <p:cNvPicPr>
            <a:picLocks noGrp="1" noChangeAspect="1"/>
          </p:cNvPicPr>
          <p:nvPr>
            <p:ph sz="half" idx="1"/>
          </p:nvPr>
        </p:nvPicPr>
        <p:blipFill>
          <a:blip r:embed="rId2"/>
          <a:stretch>
            <a:fillRect/>
          </a:stretch>
        </p:blipFill>
        <p:spPr>
          <a:xfrm>
            <a:off x="409434" y="1678675"/>
            <a:ext cx="5773002" cy="4462818"/>
          </a:xfrm>
        </p:spPr>
      </p:pic>
      <p:sp>
        <p:nvSpPr>
          <p:cNvPr id="4" name="Content Placeholder 3"/>
          <p:cNvSpPr>
            <a:spLocks noGrp="1"/>
          </p:cNvSpPr>
          <p:nvPr>
            <p:ph sz="half" idx="2"/>
          </p:nvPr>
        </p:nvSpPr>
        <p:spPr/>
        <p:txBody>
          <a:bodyPr>
            <a:normAutofit/>
          </a:bodyPr>
          <a:lstStyle/>
          <a:p>
            <a:pPr>
              <a:buNone/>
            </a:pPr>
            <a:r>
              <a:rPr lang="en-US" dirty="0" smtClean="0">
                <a:latin typeface="Comic Sans MS" pitchFamily="66" charset="0"/>
              </a:rPr>
              <a:t>Observation</a:t>
            </a:r>
            <a:r>
              <a:rPr lang="en-US" sz="2400" b="1" dirty="0" smtClean="0">
                <a:latin typeface="Comic Sans MS" pitchFamily="66" charset="0"/>
              </a:rPr>
              <a:t> :</a:t>
            </a:r>
            <a:r>
              <a:rPr lang="en-US" sz="2400" dirty="0" smtClean="0">
                <a:latin typeface="Comic Sans MS" pitchFamily="66" charset="0"/>
              </a:rPr>
              <a:t> </a:t>
            </a:r>
            <a:endParaRPr lang="en-US" sz="2400" dirty="0" smtClean="0">
              <a:latin typeface="Comic Sans MS" pitchFamily="66" charset="0"/>
            </a:endParaRPr>
          </a:p>
          <a:p>
            <a:r>
              <a:rPr lang="en-US" sz="2400" dirty="0" smtClean="0">
                <a:latin typeface="Comic Sans MS" pitchFamily="66" charset="0"/>
              </a:rPr>
              <a:t>Based </a:t>
            </a:r>
            <a:r>
              <a:rPr lang="en-US" sz="2400" dirty="0" smtClean="0">
                <a:latin typeface="Comic Sans MS" pitchFamily="66" charset="0"/>
              </a:rPr>
              <a:t>on the above results, we can see that total transaction between two companies have huge margin gap, as well as payment method also varies for both the companies. Also most of the yellow cab users pays by card.</a:t>
            </a:r>
          </a:p>
          <a:p>
            <a:pPr>
              <a:buNone/>
            </a:pPr>
            <a:endParaRPr lang="en-US" b="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Cab </a:t>
            </a:r>
            <a:r>
              <a:rPr lang="en-US" dirty="0" smtClean="0">
                <a:latin typeface="Comic Sans MS" pitchFamily="66" charset="0"/>
              </a:rPr>
              <a:t>users and their </a:t>
            </a:r>
            <a:r>
              <a:rPr lang="en-US" dirty="0" smtClean="0">
                <a:latin typeface="Comic Sans MS" pitchFamily="66" charset="0"/>
              </a:rPr>
              <a:t>income</a:t>
            </a:r>
            <a:endParaRPr lang="en-US" dirty="0">
              <a:latin typeface="Comic Sans MS" pitchFamily="66" charset="0"/>
            </a:endParaRPr>
          </a:p>
        </p:txBody>
      </p:sp>
      <p:pic>
        <p:nvPicPr>
          <p:cNvPr id="5" name="Content Placeholder 4" descr="Cab users and their income.png"/>
          <p:cNvPicPr>
            <a:picLocks noGrp="1" noChangeAspect="1"/>
          </p:cNvPicPr>
          <p:nvPr>
            <p:ph sz="half" idx="1"/>
          </p:nvPr>
        </p:nvPicPr>
        <p:blipFill>
          <a:blip r:embed="rId2"/>
          <a:stretch>
            <a:fillRect/>
          </a:stretch>
        </p:blipFill>
        <p:spPr>
          <a:xfrm>
            <a:off x="401471" y="1637731"/>
            <a:ext cx="5589896" cy="4653887"/>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As </a:t>
            </a:r>
            <a:r>
              <a:rPr lang="en-US" sz="2400" dirty="0" smtClean="0">
                <a:latin typeface="Comic Sans MS" pitchFamily="66" charset="0"/>
              </a:rPr>
              <a:t>we can see, people with income of (8000 - 21000) USD/Month are using cab. And there is not much impact on both cab companies based on income.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itchFamily="66" charset="0"/>
              </a:rPr>
              <a:t>Cab </a:t>
            </a:r>
            <a:r>
              <a:rPr lang="en-US" dirty="0" smtClean="0">
                <a:latin typeface="Comic Sans MS" pitchFamily="66" charset="0"/>
              </a:rPr>
              <a:t>users vs. </a:t>
            </a:r>
            <a:r>
              <a:rPr lang="en-US" dirty="0" smtClean="0">
                <a:latin typeface="Comic Sans MS" pitchFamily="66" charset="0"/>
              </a:rPr>
              <a:t>Population</a:t>
            </a:r>
            <a:endParaRPr lang="en-US" dirty="0">
              <a:latin typeface="Comic Sans MS" pitchFamily="66" charset="0"/>
            </a:endParaRPr>
          </a:p>
        </p:txBody>
      </p:sp>
      <p:pic>
        <p:nvPicPr>
          <p:cNvPr id="5" name="Content Placeholder 4" descr="Cab users vs. Population.png"/>
          <p:cNvPicPr>
            <a:picLocks noGrp="1" noChangeAspect="1"/>
          </p:cNvPicPr>
          <p:nvPr>
            <p:ph sz="half" idx="1"/>
          </p:nvPr>
        </p:nvPicPr>
        <p:blipFill>
          <a:blip r:embed="rId2"/>
          <a:stretch>
            <a:fillRect/>
          </a:stretch>
        </p:blipFill>
        <p:spPr>
          <a:xfrm>
            <a:off x="655093" y="1856095"/>
            <a:ext cx="5486400" cy="4244453"/>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 </a:t>
            </a:r>
            <a:r>
              <a:rPr lang="en-US" dirty="0" smtClean="0">
                <a:latin typeface="Comic Sans MS" pitchFamily="66" charset="0"/>
              </a:rPr>
              <a:t>: </a:t>
            </a:r>
            <a:endParaRPr lang="en-US" dirty="0" smtClean="0">
              <a:latin typeface="Comic Sans MS" pitchFamily="66" charset="0"/>
            </a:endParaRPr>
          </a:p>
          <a:p>
            <a:r>
              <a:rPr lang="en-US" sz="2400" dirty="0" smtClean="0">
                <a:latin typeface="Comic Sans MS" pitchFamily="66" charset="0"/>
              </a:rPr>
              <a:t>From </a:t>
            </a:r>
            <a:r>
              <a:rPr lang="en-US" sz="2400" dirty="0" smtClean="0">
                <a:latin typeface="Comic Sans MS" pitchFamily="66" charset="0"/>
              </a:rPr>
              <a:t>above bat plot it is clear that higher population has higher cab users. Based on that New York, Chicago followed by Los Angeles have highest cab users. So, investing in these cities can be more profitable.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itchFamily="66" charset="0"/>
              </a:rPr>
              <a:t>Cab </a:t>
            </a:r>
            <a:r>
              <a:rPr lang="en-US" dirty="0" smtClean="0">
                <a:latin typeface="Comic Sans MS" pitchFamily="66" charset="0"/>
              </a:rPr>
              <a:t>users and their </a:t>
            </a:r>
            <a:r>
              <a:rPr lang="en-US" dirty="0" smtClean="0">
                <a:latin typeface="Comic Sans MS" pitchFamily="66" charset="0"/>
              </a:rPr>
              <a:t>gender</a:t>
            </a:r>
            <a:endParaRPr lang="en-US" dirty="0">
              <a:latin typeface="Comic Sans MS" pitchFamily="66" charset="0"/>
            </a:endParaRPr>
          </a:p>
        </p:txBody>
      </p:sp>
      <p:pic>
        <p:nvPicPr>
          <p:cNvPr id="5" name="Content Placeholder 4" descr="Cab users and their gender.png"/>
          <p:cNvPicPr>
            <a:picLocks noGrp="1" noChangeAspect="1"/>
          </p:cNvPicPr>
          <p:nvPr>
            <p:ph sz="half" idx="1"/>
          </p:nvPr>
        </p:nvPicPr>
        <p:blipFill>
          <a:blip r:embed="rId2"/>
          <a:stretch>
            <a:fillRect/>
          </a:stretch>
        </p:blipFill>
        <p:spPr>
          <a:xfrm>
            <a:off x="627797" y="1678675"/>
            <a:ext cx="5392003" cy="4202308"/>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We </a:t>
            </a:r>
            <a:r>
              <a:rPr lang="en-US" sz="2400" dirty="0" smtClean="0">
                <a:latin typeface="Comic Sans MS" pitchFamily="66" charset="0"/>
              </a:rPr>
              <a:t>can notice two things here: firstly, Male uses more cab than Female and they prefer to travel in Yellow cab.</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Cab </a:t>
            </a:r>
            <a:r>
              <a:rPr lang="en-US" dirty="0" smtClean="0">
                <a:latin typeface="Comic Sans MS" pitchFamily="66" charset="0"/>
              </a:rPr>
              <a:t>users their and </a:t>
            </a:r>
            <a:r>
              <a:rPr lang="en-US" dirty="0" smtClean="0">
                <a:latin typeface="Comic Sans MS" pitchFamily="66" charset="0"/>
              </a:rPr>
              <a:t>Age</a:t>
            </a:r>
            <a:endParaRPr lang="en-US" dirty="0">
              <a:latin typeface="Comic Sans MS" pitchFamily="66" charset="0"/>
            </a:endParaRPr>
          </a:p>
        </p:txBody>
      </p:sp>
      <p:pic>
        <p:nvPicPr>
          <p:cNvPr id="5" name="Content Placeholder 4" descr="Cab users their and Age.png"/>
          <p:cNvPicPr>
            <a:picLocks noGrp="1" noChangeAspect="1"/>
          </p:cNvPicPr>
          <p:nvPr>
            <p:ph sz="half" idx="1"/>
          </p:nvPr>
        </p:nvPicPr>
        <p:blipFill>
          <a:blip r:embed="rId2"/>
          <a:stretch>
            <a:fillRect/>
          </a:stretch>
        </p:blipFill>
        <p:spPr>
          <a:xfrm>
            <a:off x="838200" y="1746913"/>
            <a:ext cx="5181600" cy="4776717"/>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As </a:t>
            </a:r>
            <a:r>
              <a:rPr lang="en-US" sz="2400" dirty="0" smtClean="0">
                <a:latin typeface="Comic Sans MS" pitchFamily="66" charset="0"/>
              </a:rPr>
              <a:t>we see Female and Male of average of 35 use a cab service.</a:t>
            </a:r>
          </a:p>
          <a:p>
            <a:pPr>
              <a:buNone/>
            </a:pPr>
            <a:endParaRPr lang="en-US"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Profit </a:t>
            </a:r>
            <a:r>
              <a:rPr lang="en-US" dirty="0" smtClean="0">
                <a:latin typeface="Comic Sans MS" pitchFamily="66" charset="0"/>
              </a:rPr>
              <a:t>Margin of Cab </a:t>
            </a:r>
            <a:r>
              <a:rPr lang="en-US" dirty="0" smtClean="0">
                <a:latin typeface="Comic Sans MS" pitchFamily="66" charset="0"/>
              </a:rPr>
              <a:t>companies</a:t>
            </a:r>
            <a:endParaRPr lang="en-US" dirty="0">
              <a:latin typeface="Comic Sans MS" pitchFamily="66" charset="0"/>
            </a:endParaRPr>
          </a:p>
        </p:txBody>
      </p:sp>
      <p:pic>
        <p:nvPicPr>
          <p:cNvPr id="5" name="Content Placeholder 4" descr="Profit Margin of Cab companies.png"/>
          <p:cNvPicPr>
            <a:picLocks noGrp="1" noChangeAspect="1"/>
          </p:cNvPicPr>
          <p:nvPr>
            <p:ph sz="half" idx="1"/>
          </p:nvPr>
        </p:nvPicPr>
        <p:blipFill>
          <a:blip r:embed="rId2"/>
          <a:stretch>
            <a:fillRect/>
          </a:stretch>
        </p:blipFill>
        <p:spPr>
          <a:xfrm>
            <a:off x="606188" y="1942997"/>
            <a:ext cx="5181600" cy="4717109"/>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As </a:t>
            </a:r>
            <a:r>
              <a:rPr lang="en-US" sz="2400" dirty="0" smtClean="0">
                <a:latin typeface="Comic Sans MS" pitchFamily="66" charset="0"/>
              </a:rPr>
              <a:t>we see Yellow Cab has a higher Profit Margin than Pink Cab.</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Recommendation:</a:t>
            </a:r>
            <a:endParaRPr lang="en-US" dirty="0">
              <a:latin typeface="Comic Sans MS" pitchFamily="66" charset="0"/>
            </a:endParaRPr>
          </a:p>
        </p:txBody>
      </p:sp>
      <p:sp>
        <p:nvSpPr>
          <p:cNvPr id="3" name="Content Placeholder 2"/>
          <p:cNvSpPr>
            <a:spLocks noGrp="1"/>
          </p:cNvSpPr>
          <p:nvPr>
            <p:ph idx="1"/>
          </p:nvPr>
        </p:nvSpPr>
        <p:spPr/>
        <p:txBody>
          <a:bodyPr/>
          <a:lstStyle/>
          <a:p>
            <a:r>
              <a:rPr lang="en-US" sz="2400" dirty="0" smtClean="0">
                <a:latin typeface="Comic Sans MS" pitchFamily="66" charset="0"/>
              </a:rPr>
              <a:t>To </a:t>
            </a:r>
            <a:r>
              <a:rPr lang="en-US" sz="2400" dirty="0" smtClean="0">
                <a:latin typeface="Comic Sans MS" pitchFamily="66" charset="0"/>
              </a:rPr>
              <a:t>conclude, Based on all the data and diagrams, my suggestion to XYZ firm is to go with Yellow Cab for investment. It has more potential to make profit</a:t>
            </a:r>
            <a:r>
              <a:rPr lang="en-US" sz="2400" dirty="0" smtClean="0">
                <a:latin typeface="Comic Sans MS" pitchFamily="66" charset="0"/>
              </a:rPr>
              <a:t>.</a:t>
            </a:r>
            <a:endParaRPr lang="en-US" sz="2400" dirty="0" smtClean="0">
              <a:latin typeface="Comic Sans MS" pitchFamily="66"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1105470" y="2481943"/>
            <a:ext cx="9606074" cy="1655762"/>
          </a:xfrm>
        </p:spPr>
        <p:txBody>
          <a:bodyPr>
            <a:normAutofit fontScale="77500" lnSpcReduction="20000"/>
          </a:bodyPr>
          <a:lstStyle/>
          <a:p>
            <a:endParaRPr lang="en-US" sz="8600" dirty="0" smtClean="0">
              <a:solidFill>
                <a:srgbClr val="FF6600"/>
              </a:solidFill>
              <a:latin typeface="Comic Sans MS" pitchFamily="66" charset="0"/>
            </a:endParaRPr>
          </a:p>
          <a:p>
            <a:r>
              <a:rPr lang="en-US" sz="8600" dirty="0" smtClean="0">
                <a:solidFill>
                  <a:srgbClr val="FF6600"/>
                </a:solidFill>
                <a:latin typeface="Comic Sans MS" pitchFamily="66" charset="0"/>
              </a:rPr>
              <a:t>Thank You…!!</a:t>
            </a:r>
            <a:endParaRPr lang="en-US" sz="8600" dirty="0">
              <a:solidFill>
                <a:srgbClr val="FF6600"/>
              </a:solidFill>
              <a:latin typeface="Comic Sans MS" pitchFamily="66" charset="0"/>
            </a:endParaRPr>
          </a:p>
          <a:p>
            <a:endParaRPr lang="en-US" sz="6600" dirty="0">
              <a:solidFill>
                <a:srgbClr val="FF6600"/>
              </a:solidFill>
            </a:endParaRPr>
          </a:p>
        </p:txBody>
      </p:sp>
    </p:spTree>
    <p:extLst>
      <p:ext uri="{BB962C8B-B14F-4D97-AF65-F5344CB8AC3E}">
        <p14:creationId xmlns=""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2800" dirty="0" smtClean="0">
              <a:solidFill>
                <a:srgbClr val="FF6600"/>
              </a:solidFill>
            </a:endParaRPr>
          </a:p>
          <a:p>
            <a:pPr algn="just"/>
            <a:endParaRPr lang="en-US" sz="2800" dirty="0">
              <a:solidFill>
                <a:srgbClr val="FF6600"/>
              </a:solidFill>
            </a:endParaRPr>
          </a:p>
          <a:p>
            <a:pPr algn="just">
              <a:buFont typeface="Wingdings" pitchFamily="2" charset="2"/>
              <a:buChar char="q"/>
            </a:pPr>
            <a:r>
              <a:rPr lang="en-US" sz="3600" dirty="0">
                <a:solidFill>
                  <a:srgbClr val="FF6600"/>
                </a:solidFill>
              </a:rPr>
              <a:t> </a:t>
            </a:r>
            <a:r>
              <a:rPr lang="en-US" sz="3600" dirty="0" smtClean="0">
                <a:solidFill>
                  <a:srgbClr val="FF6600"/>
                </a:solidFill>
                <a:latin typeface="Comic Sans MS" pitchFamily="66" charset="0"/>
              </a:rPr>
              <a:t>Problem </a:t>
            </a:r>
            <a:r>
              <a:rPr lang="en-US" sz="3600" dirty="0">
                <a:solidFill>
                  <a:srgbClr val="FF6600"/>
                </a:solidFill>
                <a:latin typeface="Comic Sans MS" pitchFamily="66" charset="0"/>
              </a:rPr>
              <a:t>Statement</a:t>
            </a:r>
          </a:p>
          <a:p>
            <a:pPr algn="just">
              <a:buFont typeface="Wingdings" pitchFamily="2" charset="2"/>
              <a:buChar char="q"/>
            </a:pPr>
            <a:r>
              <a:rPr lang="en-US" sz="3600" dirty="0">
                <a:solidFill>
                  <a:srgbClr val="FF6600"/>
                </a:solidFill>
                <a:latin typeface="Comic Sans MS" pitchFamily="66" charset="0"/>
              </a:rPr>
              <a:t> </a:t>
            </a:r>
            <a:r>
              <a:rPr lang="en-US" sz="3600" dirty="0" smtClean="0">
                <a:solidFill>
                  <a:srgbClr val="FF6600"/>
                </a:solidFill>
                <a:latin typeface="Comic Sans MS" pitchFamily="66" charset="0"/>
              </a:rPr>
              <a:t>Data Information</a:t>
            </a:r>
            <a:endParaRPr lang="en-US" sz="3600" dirty="0">
              <a:solidFill>
                <a:srgbClr val="FF6600"/>
              </a:solidFill>
              <a:latin typeface="Comic Sans MS" pitchFamily="66" charset="0"/>
            </a:endParaRPr>
          </a:p>
          <a:p>
            <a:pPr algn="just">
              <a:buFont typeface="Wingdings" pitchFamily="2" charset="2"/>
              <a:buChar char="q"/>
            </a:pPr>
            <a:r>
              <a:rPr lang="en-US" sz="3600" dirty="0">
                <a:solidFill>
                  <a:srgbClr val="FF6600"/>
                </a:solidFill>
                <a:latin typeface="Comic Sans MS" pitchFamily="66" charset="0"/>
              </a:rPr>
              <a:t> </a:t>
            </a:r>
            <a:r>
              <a:rPr lang="en-US" sz="3600" dirty="0" smtClean="0">
                <a:solidFill>
                  <a:srgbClr val="FF6600"/>
                </a:solidFill>
                <a:latin typeface="Comic Sans MS" pitchFamily="66" charset="0"/>
              </a:rPr>
              <a:t>EDA</a:t>
            </a:r>
            <a:endParaRPr lang="en-US" sz="3600" dirty="0">
              <a:solidFill>
                <a:srgbClr val="FF6600"/>
              </a:solidFill>
              <a:latin typeface="Comic Sans MS" pitchFamily="66" charset="0"/>
            </a:endParaRPr>
          </a:p>
          <a:p>
            <a:pPr algn="just">
              <a:buFont typeface="Wingdings" pitchFamily="2" charset="2"/>
              <a:buChar char="q"/>
            </a:pPr>
            <a:r>
              <a:rPr lang="en-US" sz="3600" dirty="0">
                <a:solidFill>
                  <a:srgbClr val="FF6600"/>
                </a:solidFill>
                <a:latin typeface="Comic Sans MS" pitchFamily="66" charset="0"/>
              </a:rPr>
              <a:t> </a:t>
            </a:r>
            <a:r>
              <a:rPr lang="en-US" sz="3600" dirty="0" smtClean="0">
                <a:solidFill>
                  <a:srgbClr val="FF6600"/>
                </a:solidFill>
                <a:latin typeface="Comic Sans MS" pitchFamily="66" charset="0"/>
              </a:rPr>
              <a:t>EDA </a:t>
            </a:r>
            <a:r>
              <a:rPr lang="en-US" sz="3600" dirty="0">
                <a:solidFill>
                  <a:srgbClr val="FF6600"/>
                </a:solidFill>
                <a:latin typeface="Comic Sans MS" pitchFamily="66" charset="0"/>
              </a:rPr>
              <a:t>Summary</a:t>
            </a:r>
          </a:p>
          <a:p>
            <a:pPr algn="just">
              <a:buFont typeface="Wingdings" pitchFamily="2" charset="2"/>
              <a:buChar char="q"/>
            </a:pPr>
            <a:r>
              <a:rPr lang="en-US" sz="3600" dirty="0">
                <a:solidFill>
                  <a:srgbClr val="FF6600"/>
                </a:solidFill>
                <a:latin typeface="Comic Sans MS" pitchFamily="66" charset="0"/>
              </a:rPr>
              <a:t> </a:t>
            </a:r>
            <a:r>
              <a:rPr lang="en-US" sz="3600" dirty="0" smtClean="0">
                <a:solidFill>
                  <a:srgbClr val="FF6600"/>
                </a:solidFill>
                <a:latin typeface="Comic Sans MS" pitchFamily="66" charset="0"/>
              </a:rPr>
              <a:t>Recommendations</a:t>
            </a:r>
            <a:endParaRPr lang="en-US" sz="3600" dirty="0">
              <a:solidFill>
                <a:srgbClr val="FF6600"/>
              </a:solidFill>
              <a:latin typeface="Comic Sans MS" pitchFamily="66" charset="0"/>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747263"/>
            <a:ext cx="10515600" cy="1272606"/>
          </a:xfrm>
        </p:spPr>
        <p:txBody>
          <a:bodyPr/>
          <a:lstStyle/>
          <a:p>
            <a:r>
              <a:rPr lang="en-US" dirty="0" smtClean="0">
                <a:latin typeface="Comic Sans MS" pitchFamily="66" charset="0"/>
              </a:rPr>
              <a:t>Problem Statement:</a:t>
            </a:r>
            <a:endParaRPr lang="en-US" dirty="0">
              <a:latin typeface="Comic Sans MS" pitchFamily="66" charset="0"/>
            </a:endParaRPr>
          </a:p>
        </p:txBody>
      </p:sp>
      <p:sp>
        <p:nvSpPr>
          <p:cNvPr id="3" name="Content Placeholder 2"/>
          <p:cNvSpPr>
            <a:spLocks noGrp="1"/>
          </p:cNvSpPr>
          <p:nvPr>
            <p:ph idx="1"/>
          </p:nvPr>
        </p:nvSpPr>
        <p:spPr/>
        <p:txBody>
          <a:bodyPr/>
          <a:lstStyle/>
          <a:p>
            <a:pPr>
              <a:buNone/>
            </a:pPr>
            <a:r>
              <a:rPr lang="en-US" sz="2400" dirty="0" smtClean="0">
                <a:latin typeface="Comic Sans MS" pitchFamily="66" charset="0"/>
              </a:rPr>
              <a:t>XYZ is the US firm who wants to invest in Cab company. However, they wants to do some market research on different cab companies. </a:t>
            </a:r>
          </a:p>
          <a:p>
            <a:pPr>
              <a:buNone/>
            </a:pPr>
            <a:endParaRPr lang="en-US" dirty="0" smtClean="0"/>
          </a:p>
          <a:p>
            <a:pPr>
              <a:buNone/>
            </a:pPr>
            <a:endParaRPr lang="en-US" dirty="0" smtClean="0"/>
          </a:p>
          <a:p>
            <a:pPr>
              <a:buNone/>
            </a:pPr>
            <a:r>
              <a:rPr lang="en-US" sz="4400" dirty="0" smtClean="0">
                <a:latin typeface="Comic Sans MS" pitchFamily="66" charset="0"/>
              </a:rPr>
              <a:t>Goal :</a:t>
            </a:r>
          </a:p>
          <a:p>
            <a:pPr>
              <a:buNone/>
            </a:pPr>
            <a:r>
              <a:rPr lang="en-US" sz="2400" dirty="0" smtClean="0">
                <a:latin typeface="Comic Sans MS" pitchFamily="66" charset="0"/>
              </a:rPr>
              <a:t>The purpose here is to provide XYZ company with some insights based on data provided. So, they can invest in best company and make profit out of it.</a:t>
            </a:r>
            <a:endParaRPr lang="en-US" sz="2400"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Data Information</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buNone/>
            </a:pPr>
            <a:r>
              <a:rPr lang="en-US" dirty="0" smtClean="0"/>
              <a:t> </a:t>
            </a:r>
            <a:r>
              <a:rPr lang="en-US" sz="2600" dirty="0" smtClean="0">
                <a:latin typeface="Comic Sans MS" pitchFamily="66" charset="0"/>
              </a:rPr>
              <a:t>We have </a:t>
            </a:r>
            <a:r>
              <a:rPr lang="en-US" sz="2600" dirty="0" smtClean="0">
                <a:latin typeface="Comic Sans MS" pitchFamily="66" charset="0"/>
              </a:rPr>
              <a:t>been </a:t>
            </a:r>
            <a:r>
              <a:rPr lang="en-US" sz="2600" dirty="0" smtClean="0">
                <a:latin typeface="Comic Sans MS" pitchFamily="66" charset="0"/>
              </a:rPr>
              <a:t>provided with </a:t>
            </a:r>
            <a:r>
              <a:rPr lang="en-US" sz="2600" dirty="0" smtClean="0">
                <a:latin typeface="Comic Sans MS" pitchFamily="66" charset="0"/>
              </a:rPr>
              <a:t>4 individual data sets. </a:t>
            </a:r>
            <a:endParaRPr lang="en-US" sz="2600" dirty="0" smtClean="0">
              <a:latin typeface="Comic Sans MS" pitchFamily="66" charset="0"/>
            </a:endParaRPr>
          </a:p>
          <a:p>
            <a:pPr>
              <a:buNone/>
            </a:pPr>
            <a:endParaRPr lang="en-US" sz="2600" dirty="0" smtClean="0">
              <a:latin typeface="Comic Sans MS" pitchFamily="66" charset="0"/>
            </a:endParaRPr>
          </a:p>
          <a:p>
            <a:r>
              <a:rPr lang="en-US" sz="2600" b="1" dirty="0" smtClean="0">
                <a:latin typeface="Comic Sans MS" pitchFamily="66" charset="0"/>
              </a:rPr>
              <a:t>Cab_Data.csv </a:t>
            </a:r>
            <a:r>
              <a:rPr lang="en-US" sz="2600" b="1" dirty="0" smtClean="0">
                <a:latin typeface="Comic Sans MS" pitchFamily="66" charset="0"/>
              </a:rPr>
              <a:t>– </a:t>
            </a:r>
            <a:r>
              <a:rPr lang="en-US" sz="2600" dirty="0" smtClean="0">
                <a:latin typeface="Comic Sans MS" pitchFamily="66" charset="0"/>
              </a:rPr>
              <a:t>this file includes details of transaction for 2 cab companies</a:t>
            </a:r>
          </a:p>
          <a:p>
            <a:r>
              <a:rPr lang="en-US" sz="2600" b="1" dirty="0" smtClean="0">
                <a:latin typeface="Comic Sans MS" pitchFamily="66" charset="0"/>
              </a:rPr>
              <a:t>Customer_ID.csv</a:t>
            </a:r>
            <a:r>
              <a:rPr lang="en-US" sz="2600" dirty="0" smtClean="0">
                <a:latin typeface="Comic Sans MS" pitchFamily="66" charset="0"/>
              </a:rPr>
              <a:t> – this is a mapping table that contains a unique identifier which links the customer’s demographic details</a:t>
            </a:r>
          </a:p>
          <a:p>
            <a:r>
              <a:rPr lang="en-US" sz="2600" b="1" dirty="0" smtClean="0">
                <a:latin typeface="Comic Sans MS" pitchFamily="66" charset="0"/>
              </a:rPr>
              <a:t>Transaction_ID.csv – </a:t>
            </a:r>
            <a:r>
              <a:rPr lang="en-US" sz="2600" dirty="0" smtClean="0">
                <a:latin typeface="Comic Sans MS" pitchFamily="66" charset="0"/>
              </a:rPr>
              <a:t>this is a mapping table that contains transaction to customer mapping and payment mode</a:t>
            </a:r>
          </a:p>
          <a:p>
            <a:r>
              <a:rPr lang="en-US" sz="2600" b="1" dirty="0" smtClean="0">
                <a:latin typeface="Comic Sans MS" pitchFamily="66" charset="0"/>
              </a:rPr>
              <a:t>City.csv – </a:t>
            </a:r>
            <a:r>
              <a:rPr lang="en-US" sz="2600" dirty="0" smtClean="0">
                <a:latin typeface="Comic Sans MS" pitchFamily="66" charset="0"/>
              </a:rPr>
              <a:t>this file contains list of US cities, their population and number of cab users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omic Sans MS" pitchFamily="66" charset="0"/>
              </a:rPr>
              <a:t>Relation among variables: </a:t>
            </a:r>
            <a:endParaRPr lang="en-US" sz="3600" dirty="0">
              <a:latin typeface="Comic Sans MS" pitchFamily="66" charset="0"/>
            </a:endParaRPr>
          </a:p>
        </p:txBody>
      </p:sp>
      <p:pic>
        <p:nvPicPr>
          <p:cNvPr id="6" name="Content Placeholder 5" descr="Pairplot diagram.png"/>
          <p:cNvPicPr>
            <a:picLocks noGrp="1" noChangeAspect="1"/>
          </p:cNvPicPr>
          <p:nvPr>
            <p:ph idx="1"/>
          </p:nvPr>
        </p:nvPicPr>
        <p:blipFill>
          <a:blip r:embed="rId2"/>
          <a:stretch>
            <a:fillRect/>
          </a:stretch>
        </p:blipFill>
        <p:spPr>
          <a:xfrm>
            <a:off x="759655" y="1825625"/>
            <a:ext cx="10621108" cy="4351338"/>
          </a:xfrm>
        </p:spPr>
      </p:pic>
      <p:sp>
        <p:nvSpPr>
          <p:cNvPr id="7" name="TextBox 6"/>
          <p:cNvSpPr txBox="1"/>
          <p:nvPr/>
        </p:nvSpPr>
        <p:spPr>
          <a:xfrm>
            <a:off x="4230807" y="6318913"/>
            <a:ext cx="2906972" cy="276999"/>
          </a:xfrm>
          <a:prstGeom prst="rect">
            <a:avLst/>
          </a:prstGeom>
          <a:noFill/>
        </p:spPr>
        <p:txBody>
          <a:bodyPr wrap="square" rtlCol="0">
            <a:spAutoFit/>
          </a:bodyPr>
          <a:lstStyle/>
          <a:p>
            <a:pPr algn="ctr"/>
            <a:r>
              <a:rPr lang="en-US" sz="1200" dirty="0" smtClean="0"/>
              <a:t>[ Heat-map for all the variables ] </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Correlation </a:t>
            </a:r>
            <a:endParaRPr lang="en-US" dirty="0">
              <a:latin typeface="Comic Sans MS" pitchFamily="66" charset="0"/>
            </a:endParaRPr>
          </a:p>
        </p:txBody>
      </p:sp>
      <p:pic>
        <p:nvPicPr>
          <p:cNvPr id="4" name="Content Placeholder 3" descr="Heatmap Diagram.png"/>
          <p:cNvPicPr>
            <a:picLocks noGrp="1" noChangeAspect="1"/>
          </p:cNvPicPr>
          <p:nvPr>
            <p:ph sz="half" idx="1"/>
          </p:nvPr>
        </p:nvPicPr>
        <p:blipFill>
          <a:blip r:embed="rId2"/>
          <a:stretch>
            <a:fillRect/>
          </a:stretch>
        </p:blipFill>
        <p:spPr>
          <a:xfrm>
            <a:off x="-1" y="1716258"/>
            <a:ext cx="7751929" cy="4902906"/>
          </a:xfrm>
        </p:spPr>
      </p:pic>
      <p:sp>
        <p:nvSpPr>
          <p:cNvPr id="5" name="Content Placeholder 4"/>
          <p:cNvSpPr>
            <a:spLocks noGrp="1"/>
          </p:cNvSpPr>
          <p:nvPr>
            <p:ph sz="half" idx="2"/>
          </p:nvPr>
        </p:nvSpPr>
        <p:spPr>
          <a:xfrm>
            <a:off x="7835704" y="1825625"/>
            <a:ext cx="3518095" cy="4351338"/>
          </a:xfrm>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Based </a:t>
            </a:r>
            <a:r>
              <a:rPr lang="en-US" sz="2400" dirty="0" smtClean="0">
                <a:latin typeface="Comic Sans MS" pitchFamily="66" charset="0"/>
              </a:rPr>
              <a:t>on </a:t>
            </a:r>
            <a:r>
              <a:rPr lang="en-US" sz="2400" dirty="0" smtClean="0">
                <a:latin typeface="Comic Sans MS" pitchFamily="66" charset="0"/>
              </a:rPr>
              <a:t>Heat-map </a:t>
            </a:r>
            <a:r>
              <a:rPr lang="en-US" sz="2400" dirty="0" smtClean="0">
                <a:latin typeface="Comic Sans MS" pitchFamily="66" charset="0"/>
              </a:rPr>
              <a:t>results we can see that the (Km Travelled &amp; Cost of Trip, Population &amp; Users) have the highest correlation</a:t>
            </a:r>
            <a:r>
              <a:rPr lang="en-US" sz="2400" b="1" dirty="0" smtClean="0">
                <a:latin typeface="Comic Sans MS" pitchFamily="66" charset="0"/>
              </a:rPr>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57" y="2657949"/>
            <a:ext cx="10515600" cy="1325563"/>
          </a:xfrm>
        </p:spPr>
        <p:txBody>
          <a:bodyPr>
            <a:normAutofit/>
          </a:bodyPr>
          <a:lstStyle/>
          <a:p>
            <a:pPr algn="ctr"/>
            <a:r>
              <a:rPr lang="en-US" sz="7200" dirty="0" smtClean="0">
                <a:latin typeface="Comic Sans MS" pitchFamily="66" charset="0"/>
              </a:rPr>
              <a:t>EDA</a:t>
            </a:r>
            <a:endParaRPr lang="en-US" sz="7200"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Average Users for each cab </a:t>
            </a:r>
            <a:r>
              <a:rPr lang="en-US" dirty="0" smtClean="0">
                <a:latin typeface="Comic Sans MS" pitchFamily="66" charset="0"/>
              </a:rPr>
              <a:t>company</a:t>
            </a:r>
            <a:endParaRPr lang="en-US" dirty="0">
              <a:latin typeface="Comic Sans MS" pitchFamily="66" charset="0"/>
            </a:endParaRPr>
          </a:p>
        </p:txBody>
      </p:sp>
      <p:pic>
        <p:nvPicPr>
          <p:cNvPr id="4" name="Content Placeholder 3" descr="Average Users for each cab company.png"/>
          <p:cNvPicPr>
            <a:picLocks noGrp="1" noChangeAspect="1"/>
          </p:cNvPicPr>
          <p:nvPr>
            <p:ph sz="half" idx="1"/>
          </p:nvPr>
        </p:nvPicPr>
        <p:blipFill>
          <a:blip r:embed="rId2"/>
          <a:stretch>
            <a:fillRect/>
          </a:stretch>
        </p:blipFill>
        <p:spPr>
          <a:xfrm>
            <a:off x="436728" y="1733266"/>
            <a:ext cx="5718412" cy="4367283"/>
          </a:xfrm>
        </p:spPr>
      </p:pic>
      <p:sp>
        <p:nvSpPr>
          <p:cNvPr id="5" name="Content Placeholder 4"/>
          <p:cNvSpPr>
            <a:spLocks noGrp="1"/>
          </p:cNvSpPr>
          <p:nvPr>
            <p:ph sz="half" idx="2"/>
          </p:nvPr>
        </p:nvSpPr>
        <p:spPr/>
        <p:txBody>
          <a:bodyPr/>
          <a:lstStyle/>
          <a:p>
            <a:pPr>
              <a:buNone/>
            </a:pPr>
            <a:r>
              <a:rPr lang="en-US" dirty="0" smtClean="0">
                <a:latin typeface="Comic Sans MS" pitchFamily="66" charset="0"/>
              </a:rPr>
              <a:t>Observation : </a:t>
            </a:r>
            <a:endParaRPr lang="en-US" dirty="0" smtClean="0">
              <a:latin typeface="Comic Sans MS" pitchFamily="66" charset="0"/>
            </a:endParaRPr>
          </a:p>
          <a:p>
            <a:r>
              <a:rPr lang="en-US" sz="2400" dirty="0" smtClean="0">
                <a:latin typeface="Comic Sans MS" pitchFamily="66" charset="0"/>
              </a:rPr>
              <a:t>From </a:t>
            </a:r>
            <a:r>
              <a:rPr lang="en-US" sz="2400" dirty="0" smtClean="0">
                <a:latin typeface="Comic Sans MS" pitchFamily="66" charset="0"/>
              </a:rPr>
              <a:t>the above </a:t>
            </a:r>
            <a:r>
              <a:rPr lang="en-US" sz="2400" dirty="0" smtClean="0">
                <a:latin typeface="Comic Sans MS" pitchFamily="66" charset="0"/>
              </a:rPr>
              <a:t>Pie chart </a:t>
            </a:r>
            <a:r>
              <a:rPr lang="en-US" sz="2400" dirty="0" smtClean="0">
                <a:latin typeface="Comic Sans MS" pitchFamily="66" charset="0"/>
              </a:rPr>
              <a:t>we can see the usage of 'Yellow Cab' is higher that the 'Pink cab'.</a:t>
            </a:r>
            <a:endParaRPr lang="en-US" sz="2400" dirty="0">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900" dirty="0" smtClean="0">
                <a:latin typeface="Comic Sans MS" pitchFamily="66" charset="0"/>
              </a:rPr>
              <a:t>Price </a:t>
            </a:r>
            <a:r>
              <a:rPr lang="en-US" sz="4900" dirty="0" smtClean="0">
                <a:latin typeface="Comic Sans MS" pitchFamily="66" charset="0"/>
              </a:rPr>
              <a:t>charged by both company</a:t>
            </a:r>
            <a:r>
              <a:rPr lang="en-US" b="1" dirty="0" smtClean="0"/>
              <a:t/>
            </a:r>
            <a:br>
              <a:rPr lang="en-US" b="1" dirty="0" smtClean="0"/>
            </a:br>
            <a:endParaRPr lang="en-US" dirty="0"/>
          </a:p>
        </p:txBody>
      </p:sp>
      <p:pic>
        <p:nvPicPr>
          <p:cNvPr id="5" name="Content Placeholder 4" descr="Price charged by both company.png"/>
          <p:cNvPicPr>
            <a:picLocks noGrp="1" noChangeAspect="1"/>
          </p:cNvPicPr>
          <p:nvPr>
            <p:ph sz="half" idx="1"/>
          </p:nvPr>
        </p:nvPicPr>
        <p:blipFill>
          <a:blip r:embed="rId2"/>
          <a:stretch>
            <a:fillRect/>
          </a:stretch>
        </p:blipFill>
        <p:spPr>
          <a:xfrm>
            <a:off x="491319" y="1774208"/>
            <a:ext cx="5745708" cy="4408227"/>
          </a:xfrm>
        </p:spPr>
      </p:pic>
      <p:sp>
        <p:nvSpPr>
          <p:cNvPr id="4" name="Content Placeholder 3"/>
          <p:cNvSpPr>
            <a:spLocks noGrp="1"/>
          </p:cNvSpPr>
          <p:nvPr>
            <p:ph sz="half" idx="2"/>
          </p:nvPr>
        </p:nvSpPr>
        <p:spPr/>
        <p:txBody>
          <a:bodyPr/>
          <a:lstStyle/>
          <a:p>
            <a:pPr>
              <a:buNone/>
            </a:pPr>
            <a:r>
              <a:rPr lang="en-US" dirty="0" smtClean="0">
                <a:latin typeface="Comic Sans MS" pitchFamily="66" charset="0"/>
              </a:rPr>
              <a:t>Observation</a:t>
            </a:r>
            <a:r>
              <a:rPr lang="en-US" sz="2400" b="1" dirty="0" smtClean="0">
                <a:latin typeface="Comic Sans MS" pitchFamily="66" charset="0"/>
              </a:rPr>
              <a:t> : </a:t>
            </a:r>
            <a:endParaRPr lang="en-US" sz="2400" b="1" dirty="0" smtClean="0">
              <a:latin typeface="Comic Sans MS" pitchFamily="66" charset="0"/>
            </a:endParaRPr>
          </a:p>
          <a:p>
            <a:r>
              <a:rPr lang="en-US" sz="2400" dirty="0" smtClean="0">
                <a:latin typeface="Comic Sans MS" pitchFamily="66" charset="0"/>
              </a:rPr>
              <a:t>As </a:t>
            </a:r>
            <a:r>
              <a:rPr lang="en-US" sz="2400" dirty="0" smtClean="0">
                <a:latin typeface="Comic Sans MS" pitchFamily="66" charset="0"/>
              </a:rPr>
              <a:t>we can see that Price </a:t>
            </a:r>
            <a:r>
              <a:rPr lang="en-US" sz="2400" dirty="0" smtClean="0">
                <a:latin typeface="Comic Sans MS" pitchFamily="66" charset="0"/>
              </a:rPr>
              <a:t>changed </a:t>
            </a:r>
            <a:r>
              <a:rPr lang="en-US" sz="2400" dirty="0" smtClean="0">
                <a:latin typeface="Comic Sans MS" pitchFamily="66" charset="0"/>
              </a:rPr>
              <a:t>by Yellow cab is higher than the other cab company, yet yellow cab has higher users than pink cab.</a:t>
            </a:r>
          </a:p>
          <a:p>
            <a:endParaRPr lang="en-US" dirty="0"/>
          </a:p>
        </p:txBody>
      </p:sp>
    </p:spTree>
  </p:cSld>
  <p:clrMapOvr>
    <a:masterClrMapping/>
  </p:clrMapOvr>
</p:sld>
</file>

<file path=ppt/theme/theme1.xml><?xml version="1.0" encoding="utf-8"?>
<a:theme xmlns:a="http://schemas.openxmlformats.org/drawingml/2006/main" name="Data Glacier Internship">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466</TotalTime>
  <Words>453</Words>
  <Application>Microsoft Macintosh PowerPoint</Application>
  <PresentationFormat>Custom</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Data Glacier Internship</vt:lpstr>
      <vt:lpstr>Slide 1</vt:lpstr>
      <vt:lpstr>   Agenda</vt:lpstr>
      <vt:lpstr>Problem Statement:</vt:lpstr>
      <vt:lpstr>Data Information</vt:lpstr>
      <vt:lpstr>Relation among variables: </vt:lpstr>
      <vt:lpstr>Correlation </vt:lpstr>
      <vt:lpstr>EDA</vt:lpstr>
      <vt:lpstr>Average Users for each cab company</vt:lpstr>
      <vt:lpstr> Price charged by both company </vt:lpstr>
      <vt:lpstr> Payment transaction and mode </vt:lpstr>
      <vt:lpstr>Cab users and their income</vt:lpstr>
      <vt:lpstr>Cab users vs. Population</vt:lpstr>
      <vt:lpstr>Cab users and their gender</vt:lpstr>
      <vt:lpstr>Cab users their and Age</vt:lpstr>
      <vt:lpstr>Profit Margin of Cab companies</vt:lpstr>
      <vt:lpstr>Recommendation: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16</cp:revision>
  <dcterms:created xsi:type="dcterms:W3CDTF">2022-06-21T09:10:27Z</dcterms:created>
  <dcterms:modified xsi:type="dcterms:W3CDTF">2022-06-22T05:25:52Z</dcterms:modified>
</cp:coreProperties>
</file>