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BM Plex Sans Condensed Text" panose="020B0506050203000203" pitchFamily="34" charset="77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486A0A-C3B6-4CBD-A395-33D7524C06D1}">
  <a:tblStyle styleId="{38486A0A-C3B6-4CBD-A395-33D7524C06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e36419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e36419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c2750a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c2750a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766a62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766a62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62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62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766a625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2766a625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2766a625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2766a625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2766a625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2766a625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766a62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2766a62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0275" y="263300"/>
            <a:ext cx="5275800" cy="3162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TSWG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92925" y="1306275"/>
            <a:ext cx="1035300" cy="73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720250" y="1306275"/>
            <a:ext cx="1153800" cy="73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Incubation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253625" y="764050"/>
            <a:ext cx="1035300" cy="73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Retired</a:t>
            </a:r>
            <a:endParaRPr b="1"/>
          </a:p>
        </p:txBody>
      </p:sp>
      <p:sp>
        <p:nvSpPr>
          <p:cNvPr id="58" name="Google Shape;58;p13"/>
          <p:cNvSpPr/>
          <p:nvPr/>
        </p:nvSpPr>
        <p:spPr>
          <a:xfrm>
            <a:off x="4294075" y="1863450"/>
            <a:ext cx="1035300" cy="73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Accepted </a:t>
            </a:r>
            <a:endParaRPr/>
          </a:p>
        </p:txBody>
      </p:sp>
      <p:cxnSp>
        <p:nvCxnSpPr>
          <p:cNvPr id="59" name="Google Shape;59;p13"/>
          <p:cNvCxnSpPr>
            <a:stCxn id="58" idx="3"/>
          </p:cNvCxnSpPr>
          <p:nvPr/>
        </p:nvCxnSpPr>
        <p:spPr>
          <a:xfrm rot="10800000" flipH="1">
            <a:off x="5329375" y="2215800"/>
            <a:ext cx="801900" cy="1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60;p13"/>
          <p:cNvSpPr/>
          <p:nvPr/>
        </p:nvSpPr>
        <p:spPr>
          <a:xfrm>
            <a:off x="6154365" y="1854750"/>
            <a:ext cx="2281800" cy="73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066075" y="1863450"/>
            <a:ext cx="1153800" cy="73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Balloting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2173550" y="1007775"/>
            <a:ext cx="1839900" cy="5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TSWG Deliverables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588988" y="2304750"/>
            <a:ext cx="6408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152976" y="2269150"/>
            <a:ext cx="18399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Layer Interop APIs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263650" y="2912125"/>
            <a:ext cx="18399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TSS: Layer 1-2 API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263650" y="3473875"/>
            <a:ext cx="18399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TSS: Layer 2-3 API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263650" y="4035625"/>
            <a:ext cx="18399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TSS: Layer 3-4 API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53500" y="3036725"/>
            <a:ext cx="18399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Repo 1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53500" y="3473875"/>
            <a:ext cx="18399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Repo 2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53500" y="3946650"/>
            <a:ext cx="18399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Repo 3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093450" y="2269150"/>
            <a:ext cx="6408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Impls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136450" y="2994600"/>
            <a:ext cx="7710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Aries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136450" y="3549650"/>
            <a:ext cx="771000" cy="3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Aries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369300" y="1886550"/>
            <a:ext cx="1326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73750" y="1825375"/>
            <a:ext cx="17997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864350" y="1080100"/>
            <a:ext cx="1839900" cy="5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ToIP Deliverables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552305" y="1825375"/>
            <a:ext cx="8748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Specs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099580" y="2618500"/>
            <a:ext cx="8748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TSS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64351" y="3905925"/>
            <a:ext cx="16962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Interop APIs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864350" y="3529225"/>
            <a:ext cx="1696200" cy="32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Arch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864350" y="4485475"/>
            <a:ext cx="1696200" cy="576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Specific Language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464430" y="215825"/>
            <a:ext cx="8748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SDO</a:t>
            </a:r>
            <a:endParaRPr/>
          </a:p>
        </p:txBody>
      </p:sp>
      <p:cxnSp>
        <p:nvCxnSpPr>
          <p:cNvPr id="87" name="Google Shape;87;p14"/>
          <p:cNvCxnSpPr>
            <a:stCxn id="67" idx="0"/>
          </p:cNvCxnSpPr>
          <p:nvPr/>
        </p:nvCxnSpPr>
        <p:spPr>
          <a:xfrm rot="10800000">
            <a:off x="1147988" y="1219050"/>
            <a:ext cx="761400" cy="10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4"/>
          <p:cNvSpPr/>
          <p:nvPr/>
        </p:nvSpPr>
        <p:spPr>
          <a:xfrm>
            <a:off x="153500" y="793075"/>
            <a:ext cx="1755900" cy="53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ToIP Deliverables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59100"/>
            <a:ext cx="5943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ToIP Deliverables - JDF Process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42825" y="1183550"/>
            <a:ext cx="1712394" cy="77587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trustoverip/sc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427650" y="4596650"/>
            <a:ext cx="6941700" cy="36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/>
          <p:nvPr/>
        </p:nvSpPr>
        <p:spPr>
          <a:xfrm>
            <a:off x="7582900" y="4211400"/>
            <a:ext cx="788700" cy="48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SDO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427650" y="2593663"/>
            <a:ext cx="314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Stage One: Draft Deliverable</a:t>
            </a:r>
            <a:endParaRPr/>
          </a:p>
        </p:txBody>
      </p:sp>
      <p:cxnSp>
        <p:nvCxnSpPr>
          <p:cNvPr id="104" name="Google Shape;104;p16"/>
          <p:cNvCxnSpPr>
            <a:endCxn id="103" idx="1"/>
          </p:cNvCxnSpPr>
          <p:nvPr/>
        </p:nvCxnSpPr>
        <p:spPr>
          <a:xfrm rot="10800000" flipH="1">
            <a:off x="406650" y="2880013"/>
            <a:ext cx="21000" cy="17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6"/>
          <p:cNvSpPr txBox="1"/>
          <p:nvPr/>
        </p:nvSpPr>
        <p:spPr>
          <a:xfrm>
            <a:off x="1282500" y="3086100"/>
            <a:ext cx="413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Stage Two: Working Group Approved Deliverable</a:t>
            </a:r>
            <a:endParaRPr/>
          </a:p>
        </p:txBody>
      </p:sp>
      <p:cxnSp>
        <p:nvCxnSpPr>
          <p:cNvPr id="106" name="Google Shape;106;p16"/>
          <p:cNvCxnSpPr>
            <a:endCxn id="105" idx="1"/>
          </p:cNvCxnSpPr>
          <p:nvPr/>
        </p:nvCxnSpPr>
        <p:spPr>
          <a:xfrm rot="10800000" flipH="1">
            <a:off x="1257000" y="3372450"/>
            <a:ext cx="255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6"/>
          <p:cNvSpPr txBox="1"/>
          <p:nvPr/>
        </p:nvSpPr>
        <p:spPr>
          <a:xfrm>
            <a:off x="2378125" y="3595163"/>
            <a:ext cx="46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Stage Three: Steering Committee Approved Deliverable</a:t>
            </a:r>
            <a:endParaRPr/>
          </a:p>
        </p:txBody>
      </p:sp>
      <p:cxnSp>
        <p:nvCxnSpPr>
          <p:cNvPr id="108" name="Google Shape;108;p16"/>
          <p:cNvCxnSpPr>
            <a:endCxn id="107" idx="1"/>
          </p:cNvCxnSpPr>
          <p:nvPr/>
        </p:nvCxnSpPr>
        <p:spPr>
          <a:xfrm rot="10800000">
            <a:off x="2378125" y="3881513"/>
            <a:ext cx="12600" cy="6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6"/>
          <p:cNvSpPr txBox="1"/>
          <p:nvPr/>
        </p:nvSpPr>
        <p:spPr>
          <a:xfrm>
            <a:off x="7418650" y="4513600"/>
            <a:ext cx="126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2390725" y="1050900"/>
            <a:ext cx="3586200" cy="1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Deliverables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Specifications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Template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Recommendation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Implementation Plans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White Paper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ToIP Deliverables - Recommendation Types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950" y="1107825"/>
            <a:ext cx="45910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TSWG Deliverables Types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63" y="1116725"/>
            <a:ext cx="4673475" cy="22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2235275" y="3853175"/>
            <a:ext cx="719100" cy="907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Interop Specs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572000" y="3853175"/>
            <a:ext cx="719100" cy="907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TIP</a:t>
            </a:r>
            <a:endParaRPr/>
          </a:p>
        </p:txBody>
      </p:sp>
      <p:cxnSp>
        <p:nvCxnSpPr>
          <p:cNvPr id="125" name="Google Shape;125;p18"/>
          <p:cNvCxnSpPr>
            <a:endCxn id="123" idx="0"/>
          </p:cNvCxnSpPr>
          <p:nvPr/>
        </p:nvCxnSpPr>
        <p:spPr>
          <a:xfrm flipH="1">
            <a:off x="2594825" y="3389075"/>
            <a:ext cx="54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8"/>
          <p:cNvCxnSpPr/>
          <p:nvPr/>
        </p:nvCxnSpPr>
        <p:spPr>
          <a:xfrm flipH="1">
            <a:off x="4928850" y="3389075"/>
            <a:ext cx="54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ToIP Deliverables - Layer Interop Specifications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09875" y="1328975"/>
            <a:ext cx="1357800" cy="847800"/>
          </a:xfrm>
          <a:prstGeom prst="foldedCorner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Specifications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09875" y="2640450"/>
            <a:ext cx="1357800" cy="847800"/>
          </a:xfrm>
          <a:prstGeom prst="foldedCorner">
            <a:avLst>
              <a:gd name="adj" fmla="val 16667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Layer Interop Specification</a:t>
            </a:r>
            <a:endParaRPr sz="1200" b="1"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209875" y="3488250"/>
            <a:ext cx="36081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Layer 1 Interop Spec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Layer 2 </a:t>
            </a:r>
            <a:r>
              <a:rPr lang="en" sz="1200">
                <a:solidFill>
                  <a:schemeClr val="dk1"/>
                </a:solidFill>
              </a:rPr>
              <a:t>Interop </a:t>
            </a:r>
            <a:r>
              <a:rPr lang="en" sz="1200"/>
              <a:t>Spec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Layer 3 </a:t>
            </a:r>
            <a:r>
              <a:rPr lang="en" sz="1200">
                <a:solidFill>
                  <a:schemeClr val="dk1"/>
                </a:solidFill>
              </a:rPr>
              <a:t>Interop </a:t>
            </a:r>
            <a:r>
              <a:rPr lang="en" sz="1200"/>
              <a:t>Spec</a:t>
            </a:r>
            <a:endParaRPr sz="1200"/>
          </a:p>
        </p:txBody>
      </p:sp>
      <p:cxnSp>
        <p:nvCxnSpPr>
          <p:cNvPr id="135" name="Google Shape;135;p19"/>
          <p:cNvCxnSpPr>
            <a:stCxn id="132" idx="2"/>
            <a:endCxn id="133" idx="0"/>
          </p:cNvCxnSpPr>
          <p:nvPr/>
        </p:nvCxnSpPr>
        <p:spPr>
          <a:xfrm>
            <a:off x="888775" y="2176775"/>
            <a:ext cx="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375" y="1017725"/>
            <a:ext cx="6376825" cy="37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2342025" y="3798675"/>
            <a:ext cx="6193500" cy="2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CC0000"/>
                </a:solidFill>
                <a:latin typeface="IBM Plex Sans Condensed Text" panose="020B0506050203000203" pitchFamily="34" charset="77"/>
                <a:ea typeface="Nunito"/>
                <a:cs typeface="Nunito"/>
                <a:sym typeface="Nunito"/>
              </a:rPr>
              <a:t>Layer 1 Interop Specification </a:t>
            </a:r>
          </a:p>
        </p:txBody>
      </p:sp>
      <p:sp>
        <p:nvSpPr>
          <p:cNvPr id="138" name="Google Shape;138;p19"/>
          <p:cNvSpPr/>
          <p:nvPr/>
        </p:nvSpPr>
        <p:spPr>
          <a:xfrm>
            <a:off x="2342025" y="2990025"/>
            <a:ext cx="6193500" cy="2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CC0000"/>
                </a:solidFill>
                <a:latin typeface="IBM Plex Sans Condensed Text" panose="020B0506050203000203" pitchFamily="34" charset="77"/>
                <a:ea typeface="Nunito"/>
                <a:cs typeface="Nunito"/>
                <a:sym typeface="Nunito"/>
              </a:rPr>
              <a:t>Layer 2 Interop Specification </a:t>
            </a:r>
          </a:p>
        </p:txBody>
      </p:sp>
      <p:sp>
        <p:nvSpPr>
          <p:cNvPr id="139" name="Google Shape;139;p19"/>
          <p:cNvSpPr/>
          <p:nvPr/>
        </p:nvSpPr>
        <p:spPr>
          <a:xfrm>
            <a:off x="2342025" y="2181375"/>
            <a:ext cx="6193500" cy="23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C0000"/>
                </a:solidFill>
                <a:latin typeface="IBM Plex Sans Condensed Text" panose="020B0506050203000203" pitchFamily="34" charset="77"/>
                <a:ea typeface="Nunito"/>
                <a:cs typeface="Nunito"/>
                <a:sym typeface="Nunito"/>
              </a:rPr>
              <a:t>Layer 3 Interop Specification </a:t>
            </a:r>
            <a:endParaRPr sz="1200" b="1" dirty="0">
              <a:solidFill>
                <a:srgbClr val="CC0000"/>
              </a:solidFill>
              <a:latin typeface="IBM Plex Sans Condensed Text" panose="020B0506050203000203" pitchFamily="34" charset="77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29775" y="4786425"/>
            <a:ext cx="87957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</a:rPr>
              <a:t>Since Machine Readable Governance Frameworks are possible, we must consider API deliverables from both GSWG and TSWG.</a:t>
            </a:r>
            <a:endParaRPr sz="11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TSWG Lifecycle Management 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5005525" y="3995550"/>
            <a:ext cx="2794200" cy="75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Group Approved Deliverable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6487100" y="3010113"/>
            <a:ext cx="2037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Graduation Submission</a:t>
            </a:r>
            <a:endParaRPr/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431650" y="125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{38486A0A-C3B6-4CBD-A395-33D7524C06D1}</a:tableStyleId>
              </a:tblPr>
              <a:tblGrid>
                <a:gridCol w="17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Deliverables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Proposed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Incubating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Balloting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Accepted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Retired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Layer Interop Specs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9" name="Google Shape;149;p20"/>
          <p:cNvCxnSpPr/>
          <p:nvPr/>
        </p:nvCxnSpPr>
        <p:spPr>
          <a:xfrm flipH="1">
            <a:off x="6398125" y="2874300"/>
            <a:ext cx="9000" cy="1023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Macintosh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IBM Plex Sans Condensed Text</vt:lpstr>
      <vt:lpstr>Simple Light</vt:lpstr>
      <vt:lpstr>PowerPoint Presentation</vt:lpstr>
      <vt:lpstr>PowerPoint Presentation</vt:lpstr>
      <vt:lpstr>ToIP Deliverables</vt:lpstr>
      <vt:lpstr>ToIP Deliverables - JDF Process</vt:lpstr>
      <vt:lpstr>ToIP Deliverables - Recommendation Types</vt:lpstr>
      <vt:lpstr>TSWG Deliverables Types</vt:lpstr>
      <vt:lpstr>ToIP Deliverables - Layer Interop Specifications</vt:lpstr>
      <vt:lpstr>TSWG Lifecycle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 Gisolfi</cp:lastModifiedBy>
  <cp:revision>1</cp:revision>
  <dcterms:modified xsi:type="dcterms:W3CDTF">2020-11-19T20:56:34Z</dcterms:modified>
</cp:coreProperties>
</file>