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B6D3-CDAC-46D1-837B-14CEF2385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9B2D3-0EDD-474C-8157-496C0304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46175-A43F-4D2A-85B5-8E6A3039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3326-16A0-4BB6-BA24-FCB2C047991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0E776-3934-4CA2-94E3-9EF73E65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BC501-FEDA-439B-B132-9C154BBC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1118-5D96-411A-BE95-99A795B5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9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9BD9-5C74-4B4D-9DB5-6D43C94A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7279F-AFBD-412A-B1E2-EA196798F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6DB7-76CD-4899-8B26-9DCD5AFE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3326-16A0-4BB6-BA24-FCB2C047991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909C-535F-477C-9489-350F24BB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8BA1-89A5-49F9-969C-5E4FFF92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1118-5D96-411A-BE95-99A795B5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D3879-9351-4D6B-8D28-DB7EDEC03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A9D57-4046-4BEE-A071-646627C44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044B-2D86-45F5-8CDA-4BC759FF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3326-16A0-4BB6-BA24-FCB2C047991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2068B-8B1B-4224-95BC-9431BEF3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5590D-547A-440E-9E7A-80A48AC2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1118-5D96-411A-BE95-99A795B5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4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A996-EAEE-402F-9CAD-E70300C1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93DA-E30C-49A0-8B7B-950B3C0E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F5DB-F360-46D7-8B36-FC3DA99E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3326-16A0-4BB6-BA24-FCB2C047991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A8B29-58AB-46DB-9EFC-0792708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1B7C-1D51-42FC-ACEA-8E7E031E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1118-5D96-411A-BE95-99A795B5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7405-B8AE-4D8E-B69B-2A2BF449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4123F-32C0-40C6-98FD-2765E092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58E94-8F82-41C2-9E52-DDB8E0BD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3326-16A0-4BB6-BA24-FCB2C047991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9E51F-51C9-4CFE-87B8-9CBE027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81F76-4708-4D0D-9FDA-5E277EEC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1118-5D96-411A-BE95-99A795B5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2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506D-7EE1-4AC8-BCE8-FCF67CDC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34BB-5DAF-4033-B5E8-7FC033D61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7C76C-C11E-442F-B732-5BEABB52E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A7202-AB62-4BA2-9358-2999C3E1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3326-16A0-4BB6-BA24-FCB2C047991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317CC-151C-445B-A33B-D0F65D3D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4C437-D2E5-4890-A9BA-1D7EC801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1118-5D96-411A-BE95-99A795B5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581B-E53E-49C4-AE42-D8963077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61E1-67B8-490C-9309-3C69EC36C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71C28-5E22-4969-BE5B-0817B662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1F738-B742-48FD-9113-EAF181537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5C24E-600A-4337-AA5C-FD58A1A1E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318C6-7B53-4F4C-BDAA-85A3EA43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3326-16A0-4BB6-BA24-FCB2C047991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9E20F-BC06-4A3C-8928-2981C741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6561C-7E42-4B19-BAAB-8C1B96AE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1118-5D96-411A-BE95-99A795B5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1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012A-6E2E-467E-8D7D-46B7575C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714C9-E3B8-4880-A135-CCB4C892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3326-16A0-4BB6-BA24-FCB2C047991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B99BC-811A-4B40-B962-67C137BE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D08B2-C5CE-4E54-B3C8-5C7889F2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1118-5D96-411A-BE95-99A795B5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F216D-47B9-4A5F-A075-363A8B1B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3326-16A0-4BB6-BA24-FCB2C047991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CA683-F606-4447-8BD1-E1DEF440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519A7-FE0D-4B1C-9DB0-AD089D83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1118-5D96-411A-BE95-99A795B5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0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4B07-2429-4F15-BDB0-F927EDF9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1CC9-35C3-42A5-866A-1B180D38E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5BAD2-B760-4EB6-B352-46659A3EB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33D2D-7B0E-4973-B25A-0CB46BEF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3326-16A0-4BB6-BA24-FCB2C047991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6C69C-0716-4B23-AF26-765D3EA5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58A2-A873-4537-8A6C-85D5C5A3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1118-5D96-411A-BE95-99A795B5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0223-ECE4-4DFE-A826-567B2E8C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1179F-002A-48CD-9E0B-0B50C0A48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0FC73-A1CE-474E-AB5A-016FA6040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C5A18-9B4C-4E77-9BCC-43217D80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3326-16A0-4BB6-BA24-FCB2C047991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7E0C0-E2F2-437F-8B1B-AEB65BA3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C928C-B63D-4B4A-84BC-C0F58692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1118-5D96-411A-BE95-99A795B5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24865-938E-4CB6-8F79-C57A4040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4C437-D6B7-4F72-9337-08F668EB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10F40-2656-46D9-B69C-438424783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3326-16A0-4BB6-BA24-FCB2C047991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D934-F6DA-41D9-A755-97C4F9DD5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487C-FA81-41F0-9D00-FD43E5F7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1118-5D96-411A-BE95-99A795B5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5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3AE0-F7EA-468F-9608-648141CBC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672" y="416459"/>
            <a:ext cx="10986655" cy="6147303"/>
          </a:xfrm>
        </p:spPr>
        <p:txBody>
          <a:bodyPr>
            <a:norm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</a:rPr>
              <a:t>PROBLEM STATEMENT</a:t>
            </a:r>
            <a:br>
              <a:rPr lang="en-US" sz="5000" i="1" u="sng" dirty="0">
                <a:effectLst/>
                <a:latin typeface="Times New Roman" panose="02020603050405020304" pitchFamily="18" charset="0"/>
              </a:rPr>
            </a:br>
            <a:br>
              <a:rPr lang="en-US" sz="5000" i="1" u="sng" dirty="0">
                <a:effectLst/>
                <a:latin typeface="Times New Roman" panose="02020603050405020304" pitchFamily="18" charset="0"/>
              </a:rPr>
            </a:br>
            <a:r>
              <a:rPr lang="en-US" sz="5000" i="1" u="sng" dirty="0">
                <a:effectLst/>
                <a:latin typeface="Times New Roman" panose="02020603050405020304" pitchFamily="18" charset="0"/>
              </a:rPr>
              <a:t>Exercise 2</a:t>
            </a:r>
            <a:br>
              <a:rPr lang="en-US" sz="5000" i="0" dirty="0">
                <a:effectLst/>
                <a:latin typeface="Times New Roman" panose="02020603050405020304" pitchFamily="18" charset="0"/>
              </a:rPr>
            </a:br>
            <a:r>
              <a:rPr lang="en-US" sz="4400" i="0" dirty="0">
                <a:effectLst/>
                <a:latin typeface="Times New Roman" panose="02020603050405020304" pitchFamily="18" charset="0"/>
              </a:rPr>
              <a:t>Transform the following statements from natural language into predicate formulas choosing the appropriate constants, function symbols and predicate symbols.</a:t>
            </a:r>
            <a:br>
              <a:rPr lang="en-US" sz="4400" i="0" dirty="0">
                <a:effectLst/>
                <a:latin typeface="Times New Roman" panose="02020603050405020304" pitchFamily="18" charset="0"/>
              </a:rPr>
            </a:b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56942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4C93-A23F-48F3-A56C-81B6348B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283"/>
            <a:ext cx="10515600" cy="6464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i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THEORY SUPPORT</a:t>
            </a:r>
          </a:p>
          <a:p>
            <a:pPr marL="0" indent="0">
              <a:buNone/>
            </a:pPr>
            <a:endParaRPr lang="en-US" sz="3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  Natural language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any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has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evolved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naturally in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through use and repetition without conscious planning or premeditation.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AB21363-E343-41C6-8F64-2C7D78CFB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6" y="2299647"/>
            <a:ext cx="10839827" cy="334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4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E34F-6D25-4159-A16F-13E708DF5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95"/>
            <a:ext cx="10515600" cy="6563761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Santa has some reindeer with a 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nose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then every child loves Santa.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 = set of all creatures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Predicate symbols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Unary symbols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Ch : D </a:t>
            </a:r>
            <a:r>
              <a:rPr lang="en-US" sz="2400" dirty="0">
                <a:cs typeface="Times New Roman" panose="02020603050405020304" pitchFamily="18" charset="0"/>
              </a:rPr>
              <a:t>→ {T, F}, </a:t>
            </a: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Ch(x) = T if x is a child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Re : D </a:t>
            </a:r>
            <a:r>
              <a:rPr lang="en-US" sz="2400" dirty="0">
                <a:cs typeface="Times New Roman" panose="02020603050405020304" pitchFamily="18" charset="0"/>
              </a:rPr>
              <a:t>→ {T, F}, Re(x) = T if x is a reindeer</a:t>
            </a:r>
            <a:endParaRPr 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No : D</a:t>
            </a:r>
            <a:r>
              <a:rPr 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→ {T, F}, No</a:t>
            </a:r>
            <a:r>
              <a:rPr lang="en-US" sz="2400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(x) = T if x has a red nose</a:t>
            </a:r>
            <a:endParaRPr 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symbols</a:t>
            </a:r>
            <a:r>
              <a:rPr lang="en-US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Lo : D x D </a:t>
            </a:r>
            <a:r>
              <a:rPr lang="en-US" sz="2400" dirty="0">
                <a:cs typeface="Times New Roman" panose="02020603050405020304" pitchFamily="18" charset="0"/>
              </a:rPr>
              <a:t>→ {T, F}, </a:t>
            </a:r>
            <a:r>
              <a:rPr lang="en-US" sz="2400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Lo(x, y) = T if x loves 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Ha : D x D </a:t>
            </a:r>
            <a:r>
              <a:rPr lang="en-US" sz="2400" dirty="0">
                <a:cs typeface="Times New Roman" panose="02020603050405020304" pitchFamily="18" charset="0"/>
              </a:rPr>
              <a:t>→ {T, F}, </a:t>
            </a: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Ha(x, y) = T if x has(owns) y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x – reindeers, </a:t>
            </a:r>
            <a:r>
              <a:rPr lang="en-US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y - children</a:t>
            </a:r>
            <a:endParaRPr 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 – Santa</a:t>
            </a:r>
            <a:endParaRPr lang="ro-RO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formula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s-E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cs typeface="Times New Roman" panose="02020603050405020304" pitchFamily="18" charset="0"/>
              </a:rPr>
              <a:t>(∃x) (Re(x) ∧ No(x) ∧ Ha(s, x))</a:t>
            </a:r>
            <a:r>
              <a:rPr lang="es-ES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→ 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008080"/>
                </a:highlight>
                <a:cs typeface="Times New Roman" panose="02020603050405020304" pitchFamily="18" charset="0"/>
              </a:rPr>
              <a:t>(</a:t>
            </a:r>
            <a:r>
              <a:rPr lang="es-ES" b="0" dirty="0">
                <a:effectLst/>
                <a:highlight>
                  <a:srgbClr val="008080"/>
                </a:highlight>
                <a:cs typeface="Times New Roman" panose="02020603050405020304" pitchFamily="18" charset="0"/>
              </a:rPr>
              <a:t>∀y) (Ch(y) → Lo(y, s))</a:t>
            </a:r>
            <a:endParaRPr lang="en-US" dirty="0">
              <a:highlight>
                <a:srgbClr val="008080"/>
              </a:highligh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1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90A6-6C59-40B9-9DD6-67B112F8C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9"/>
            <a:ext cx="10515600" cy="64822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Every animal either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likes to eat all plants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0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 animals much smaller than itself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like to eat some plants.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Domain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D = set of all living things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Predicate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symbols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Unary symbols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An : D → {T, F}, An(x) = T if x is an animal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Pl : D → {T, F}, Pl(x) = T if x is a plant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symbols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err="1"/>
              <a:t>Sm</a:t>
            </a:r>
            <a:r>
              <a:rPr lang="en-US" sz="2400" dirty="0"/>
              <a:t> : D x D → {T, F}, </a:t>
            </a:r>
            <a:r>
              <a:rPr lang="en-US" sz="2400" dirty="0" err="1"/>
              <a:t>Sm</a:t>
            </a:r>
            <a:r>
              <a:rPr lang="en-US" sz="2400" dirty="0"/>
              <a:t>(x, y) = T if x is much smaller than y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err="1"/>
              <a:t>Ea</a:t>
            </a:r>
            <a:r>
              <a:rPr lang="en-US" sz="2400" dirty="0"/>
              <a:t> : D x D→ {T, F}, </a:t>
            </a:r>
            <a:r>
              <a:rPr lang="en-US" sz="2400" dirty="0" err="1"/>
              <a:t>Ea</a:t>
            </a:r>
            <a:r>
              <a:rPr lang="en-US" sz="2400" dirty="0"/>
              <a:t>(x, y) = T if x likes to eat y</a:t>
            </a:r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/>
              <a:t>x - animals, y - plants, z - animals, u - plants</a:t>
            </a:r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formula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(∀x)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(</a:t>
            </a:r>
            <a:r>
              <a:rPr lang="en-US" dirty="0">
                <a:highlight>
                  <a:srgbClr val="FFFF00"/>
                </a:highlight>
              </a:rPr>
              <a:t>An(x) →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(</a:t>
            </a:r>
            <a:r>
              <a:rPr lang="en-US" dirty="0">
                <a:highlight>
                  <a:srgbClr val="C0C0C0"/>
                </a:highlight>
              </a:rPr>
              <a:t>(∀y)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(</a:t>
            </a:r>
            <a:r>
              <a:rPr lang="en-US" dirty="0">
                <a:highlight>
                  <a:srgbClr val="C0C0C0"/>
                </a:highlight>
              </a:rPr>
              <a:t>Pl(y) → </a:t>
            </a:r>
            <a:r>
              <a:rPr lang="en-US" dirty="0" err="1">
                <a:highlight>
                  <a:srgbClr val="C0C0C0"/>
                </a:highlight>
              </a:rPr>
              <a:t>Ea</a:t>
            </a:r>
            <a:r>
              <a:rPr lang="en-US" dirty="0">
                <a:highlight>
                  <a:srgbClr val="C0C0C0"/>
                </a:highlight>
              </a:rPr>
              <a:t>(x, y)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00FFFF"/>
                </a:highlight>
              </a:rPr>
              <a:t>∨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008000"/>
                </a:highlight>
              </a:rPr>
              <a:t>(</a:t>
            </a:r>
            <a:r>
              <a:rPr lang="en-US" dirty="0">
                <a:highlight>
                  <a:srgbClr val="008000"/>
                </a:highlight>
              </a:rPr>
              <a:t>(∀z) </a:t>
            </a:r>
            <a:r>
              <a:rPr lang="en-US" dirty="0">
                <a:solidFill>
                  <a:srgbClr val="92D050"/>
                </a:solidFill>
                <a:highlight>
                  <a:srgbClr val="008000"/>
                </a:highlight>
              </a:rPr>
              <a:t>(</a:t>
            </a:r>
            <a:r>
              <a:rPr lang="en-US" dirty="0">
                <a:highlight>
                  <a:srgbClr val="008000"/>
                </a:highlight>
              </a:rPr>
              <a:t>An(z) ∧ </a:t>
            </a:r>
            <a:r>
              <a:rPr lang="en-US" dirty="0" err="1">
                <a:highlight>
                  <a:srgbClr val="008000"/>
                </a:highlight>
              </a:rPr>
              <a:t>Sm</a:t>
            </a:r>
            <a:r>
              <a:rPr lang="en-US" dirty="0">
                <a:highlight>
                  <a:srgbClr val="008000"/>
                </a:highlight>
              </a:rPr>
              <a:t>(z, x)</a:t>
            </a:r>
            <a:r>
              <a:rPr lang="en-US" dirty="0"/>
              <a:t> </a:t>
            </a:r>
            <a:r>
              <a:rPr lang="en-US" dirty="0">
                <a:highlight>
                  <a:srgbClr val="808000"/>
                </a:highlight>
              </a:rPr>
              <a:t>∧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  <a:highlight>
                  <a:srgbClr val="008080"/>
                </a:highlight>
              </a:rPr>
              <a:t>(</a:t>
            </a:r>
            <a:r>
              <a:rPr lang="en-US" dirty="0">
                <a:highlight>
                  <a:srgbClr val="008080"/>
                </a:highlight>
              </a:rPr>
              <a:t>(∃u) </a:t>
            </a:r>
            <a:r>
              <a:rPr lang="en-US" dirty="0">
                <a:solidFill>
                  <a:srgbClr val="FF0000"/>
                </a:solidFill>
                <a:highlight>
                  <a:srgbClr val="008080"/>
                </a:highlight>
              </a:rPr>
              <a:t>(</a:t>
            </a:r>
            <a:r>
              <a:rPr lang="en-US" dirty="0">
                <a:highlight>
                  <a:srgbClr val="008080"/>
                </a:highlight>
              </a:rPr>
              <a:t>Pl(u) ∧ </a:t>
            </a:r>
            <a:r>
              <a:rPr lang="en-US" dirty="0" err="1">
                <a:highlight>
                  <a:srgbClr val="008080"/>
                </a:highlight>
              </a:rPr>
              <a:t>Ea</a:t>
            </a:r>
            <a:r>
              <a:rPr lang="en-US" dirty="0">
                <a:highlight>
                  <a:srgbClr val="008080"/>
                </a:highlight>
              </a:rPr>
              <a:t>(z, u)</a:t>
            </a:r>
            <a:r>
              <a:rPr lang="en-US" dirty="0">
                <a:solidFill>
                  <a:srgbClr val="FF0000"/>
                </a:solidFill>
                <a:highlight>
                  <a:srgbClr val="008080"/>
                </a:highlight>
              </a:rPr>
              <a:t>)</a:t>
            </a:r>
            <a:r>
              <a:rPr lang="en-US" dirty="0">
                <a:solidFill>
                  <a:schemeClr val="accent4"/>
                </a:solidFill>
                <a:highlight>
                  <a:srgbClr val="008080"/>
                </a:highlight>
              </a:rPr>
              <a:t>)</a:t>
            </a:r>
            <a:r>
              <a:rPr lang="en-US" dirty="0">
                <a:highlight>
                  <a:srgbClr val="008080"/>
                </a:highlight>
              </a:rPr>
              <a:t> → </a:t>
            </a:r>
            <a:r>
              <a:rPr lang="en-US" dirty="0" err="1">
                <a:highlight>
                  <a:srgbClr val="008080"/>
                </a:highlight>
              </a:rPr>
              <a:t>Ea</a:t>
            </a:r>
            <a:r>
              <a:rPr lang="en-US" dirty="0">
                <a:highlight>
                  <a:srgbClr val="008080"/>
                </a:highlight>
              </a:rPr>
              <a:t>(x, z)</a:t>
            </a:r>
            <a:r>
              <a:rPr lang="en-US" dirty="0">
                <a:solidFill>
                  <a:srgbClr val="92D050"/>
                </a:solidFill>
                <a:highlight>
                  <a:srgbClr val="008080"/>
                </a:highlight>
              </a:rPr>
              <a:t>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008080"/>
                </a:highlight>
              </a:rPr>
              <a:t>)</a:t>
            </a:r>
            <a:r>
              <a:rPr lang="en-US" dirty="0">
                <a:solidFill>
                  <a:srgbClr val="7030A0"/>
                </a:solidFill>
                <a:highlight>
                  <a:srgbClr val="00808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804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7" ma:contentTypeDescription="Create a new document." ma:contentTypeScope="" ma:versionID="b36938bbc3b4006bc6bfe2a59d35e47c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b5aa013b1165fdd0df31278f8d653ca1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4366D4-ADB3-4123-A3D4-D030AF2CE389}"/>
</file>

<file path=customXml/itemProps2.xml><?xml version="1.0" encoding="utf-8"?>
<ds:datastoreItem xmlns:ds="http://schemas.openxmlformats.org/officeDocument/2006/customXml" ds:itemID="{56ABBC2F-CE0D-4329-9AA6-1A5973BDBACE}"/>
</file>

<file path=customXml/itemProps3.xml><?xml version="1.0" encoding="utf-8"?>
<ds:datastoreItem xmlns:ds="http://schemas.openxmlformats.org/officeDocument/2006/customXml" ds:itemID="{819B5507-706B-41B1-B726-C562014B08D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</TotalTime>
  <Words>474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PROBLEM STATEMENT  Exercise 2 Transform the following statements from natural language into predicate formulas choosing the appropriate constants, function symbols and predicate symbols.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 Exercise 2 Transform the following statements from natural language into predicate formulas choosing the appropriate constants, function symbols and predicate symbols. </dc:title>
  <dc:creator>DAN-ALEXANDRU TRUȚA</dc:creator>
  <cp:lastModifiedBy>DAN-ALEXANDRU TRUȚA</cp:lastModifiedBy>
  <cp:revision>4</cp:revision>
  <dcterms:created xsi:type="dcterms:W3CDTF">2021-11-01T07:25:42Z</dcterms:created>
  <dcterms:modified xsi:type="dcterms:W3CDTF">2021-11-02T16:43:36Z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