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embeddedFontLst>
    <p:embeddedFont>
      <p:font typeface="DM Sans"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Vig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36" y="78"/>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 Type="http://schemas.openxmlformats.org/officeDocument/2006/relationships/slideMaster" Target="slideMasters/slideMaster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cfa65f9c5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cfa65f9c5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cfa65f9c5b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cfa65f9c5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cfa65f9c5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cfa65f9c5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bb4ddd667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6bdca54fc3_0_26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dca54fc3_0_26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6bdca54fc3_0_1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6bdca54fc3_0_27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6bdca54fc3_0_27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bdca54fc3_0_27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bf9e59999_3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bf9e59999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bb4ddd667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bb4ddd667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bdca54fc3_0_1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6bdca54fc3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6bdca54fc3_0_27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6bdca54fc3_0_27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cfa65f9c5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cfa65f9c5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cfa65f9c5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cfa65f9c5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mailto:eliasgarcialo85@outlook.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s://romana-post.top/r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txBox="1">
            <a:spLocks noGrp="1"/>
          </p:cNvSpPr>
          <p:nvPr>
            <p:ph type="ctrTitle"/>
          </p:nvPr>
        </p:nvSpPr>
        <p:spPr>
          <a:xfrm>
            <a:off x="4998749" y="971100"/>
            <a:ext cx="4342200" cy="32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lt2"/>
                </a:solidFill>
              </a:rPr>
              <a:t>Natural Language Processing in Cybersecurity: Phishing Email Detection</a:t>
            </a:r>
            <a:endParaRPr sz="4000" dirty="0">
              <a:solidFill>
                <a:schemeClr val="lt2"/>
              </a:solidFill>
            </a:endParaRPr>
          </a:p>
        </p:txBody>
      </p:sp>
      <p:grpSp>
        <p:nvGrpSpPr>
          <p:cNvPr id="157" name="Google Shape;157;p27"/>
          <p:cNvGrpSpPr/>
          <p:nvPr/>
        </p:nvGrpSpPr>
        <p:grpSpPr>
          <a:xfrm>
            <a:off x="196269" y="-35131"/>
            <a:ext cx="4117010" cy="5284424"/>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a:t>
            </a:r>
            <a:endParaRPr/>
          </a:p>
        </p:txBody>
      </p:sp>
      <p:sp>
        <p:nvSpPr>
          <p:cNvPr id="583" name="Google Shape;583;p36"/>
          <p:cNvSpPr txBox="1"/>
          <p:nvPr/>
        </p:nvSpPr>
        <p:spPr>
          <a:xfrm>
            <a:off x="914400" y="1189275"/>
            <a:ext cx="6994200" cy="31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solidFill>
                <a:srgbClr val="0D0D0D"/>
              </a:solidFill>
              <a:highlight>
                <a:srgbClr val="FFFFFF"/>
              </a:highlight>
              <a:latin typeface="DM Sans"/>
              <a:ea typeface="DM Sans"/>
              <a:cs typeface="DM Sans"/>
              <a:sym typeface="DM Sans"/>
            </a:endParaRPr>
          </a:p>
          <a:p>
            <a:pPr marL="457200" lvl="0" indent="-323850" algn="l" rtl="0">
              <a:lnSpc>
                <a:spcPct val="115000"/>
              </a:lnSpc>
              <a:spcBef>
                <a:spcPts val="1200"/>
              </a:spcBef>
              <a:spcAft>
                <a:spcPts val="0"/>
              </a:spcAft>
              <a:buClr>
                <a:srgbClr val="0D0D0D"/>
              </a:buClr>
              <a:buSzPts val="1500"/>
              <a:buFont typeface="DM Sans"/>
              <a:buChar char="●"/>
            </a:pPr>
            <a:r>
              <a:rPr lang="en" sz="1500">
                <a:solidFill>
                  <a:srgbClr val="0D0D0D"/>
                </a:solidFill>
                <a:highlight>
                  <a:srgbClr val="FFFFFF"/>
                </a:highlight>
                <a:latin typeface="DM Sans"/>
                <a:ea typeface="DM Sans"/>
                <a:cs typeface="DM Sans"/>
                <a:sym typeface="DM Sans"/>
              </a:rPr>
              <a:t>Techniques such as text parsing, word tokenization are employed to preprocess the email content</a:t>
            </a:r>
            <a:endParaRPr sz="1500">
              <a:solidFill>
                <a:srgbClr val="0D0D0D"/>
              </a:solidFill>
              <a:highlight>
                <a:srgbClr val="FFFFFF"/>
              </a:highlight>
              <a:latin typeface="DM Sans"/>
              <a:ea typeface="DM Sans"/>
              <a:cs typeface="DM Sans"/>
              <a:sym typeface="DM Sans"/>
            </a:endParaRPr>
          </a:p>
          <a:p>
            <a:pPr marL="0" lvl="0" indent="0" algn="l" rtl="0">
              <a:lnSpc>
                <a:spcPct val="115000"/>
              </a:lnSpc>
              <a:spcBef>
                <a:spcPts val="1200"/>
              </a:spcBef>
              <a:spcAft>
                <a:spcPts val="0"/>
              </a:spcAft>
              <a:buNone/>
            </a:pPr>
            <a:endParaRPr sz="1500">
              <a:solidFill>
                <a:srgbClr val="0D0D0D"/>
              </a:solidFill>
              <a:highlight>
                <a:srgbClr val="FFFFFF"/>
              </a:highlight>
              <a:latin typeface="DM Sans"/>
              <a:ea typeface="DM Sans"/>
              <a:cs typeface="DM Sans"/>
              <a:sym typeface="DM Sans"/>
            </a:endParaRPr>
          </a:p>
          <a:p>
            <a:pPr marL="457200" lvl="0" indent="-323850" algn="l" rtl="0">
              <a:lnSpc>
                <a:spcPct val="115000"/>
              </a:lnSpc>
              <a:spcBef>
                <a:spcPts val="1200"/>
              </a:spcBef>
              <a:spcAft>
                <a:spcPts val="0"/>
              </a:spcAft>
              <a:buClr>
                <a:srgbClr val="0D0D0D"/>
              </a:buClr>
              <a:buSzPts val="1500"/>
              <a:buFont typeface="DM Sans"/>
              <a:buChar char="●"/>
            </a:pPr>
            <a:r>
              <a:rPr lang="en" sz="1500">
                <a:solidFill>
                  <a:srgbClr val="0D0D0D"/>
                </a:solidFill>
                <a:highlight>
                  <a:srgbClr val="FFFFFF"/>
                </a:highlight>
                <a:latin typeface="DM Sans"/>
                <a:ea typeface="DM Sans"/>
                <a:cs typeface="DM Sans"/>
                <a:sym typeface="DM Sans"/>
              </a:rPr>
              <a:t>Different papers may employ variations in feature selection methods, some of them might do a removal of common words and an inclusion of email-specific information, while others prioritized essential components such as word counts, punctuation, or emphasized on the existence of unique stems</a:t>
            </a:r>
            <a:endParaRPr sz="1500">
              <a:solidFill>
                <a:srgbClr val="0D0D0D"/>
              </a:solidFill>
              <a:highlight>
                <a:srgbClr val="FFFFFF"/>
              </a:highlight>
              <a:latin typeface="DM Sans"/>
              <a:ea typeface="DM Sans"/>
              <a:cs typeface="DM Sans"/>
              <a:sym typeface="DM Sans"/>
            </a:endParaRPr>
          </a:p>
        </p:txBody>
      </p:sp>
      <p:sp>
        <p:nvSpPr>
          <p:cNvPr id="584" name="Google Shape;584;p36"/>
          <p:cNvSpPr txBox="1"/>
          <p:nvPr/>
        </p:nvSpPr>
        <p:spPr>
          <a:xfrm>
            <a:off x="914400" y="877875"/>
            <a:ext cx="7315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500">
                <a:solidFill>
                  <a:srgbClr val="0D0D0D"/>
                </a:solidFill>
                <a:highlight>
                  <a:schemeClr val="lt1"/>
                </a:highlight>
                <a:latin typeface="DM Sans"/>
                <a:ea typeface="DM Sans"/>
                <a:cs typeface="DM Sans"/>
                <a:sym typeface="DM Sans"/>
              </a:rPr>
              <a:t>= focuses on selecting the most relevant features for phishing email detection</a:t>
            </a:r>
            <a:endParaRPr sz="1800">
              <a:solidFill>
                <a:schemeClr val="lt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datasets and results</a:t>
            </a:r>
            <a:endParaRPr/>
          </a:p>
        </p:txBody>
      </p:sp>
      <p:sp>
        <p:nvSpPr>
          <p:cNvPr id="590" name="Google Shape;590;p37"/>
          <p:cNvSpPr txBox="1"/>
          <p:nvPr/>
        </p:nvSpPr>
        <p:spPr>
          <a:xfrm>
            <a:off x="649800" y="877875"/>
            <a:ext cx="7844400" cy="42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D0D0D"/>
                </a:solidFill>
                <a:highlight>
                  <a:srgbClr val="FFFFFF"/>
                </a:highlight>
                <a:latin typeface="DM Sans"/>
                <a:ea typeface="DM Sans"/>
                <a:cs typeface="DM Sans"/>
                <a:sym typeface="DM Sans"/>
              </a:rPr>
              <a:t>For classification, there were employed Machine learning algorithms such as Decision Tree, Logistic Regression, Neural Network, SVM, and Naive Bayes are commonly used for classification. There were also employed hybrid approaches, combining multiple classifiers such as SVM and Bayes, are explored to improve detection accuracy and resilience to varying email characteristics.</a:t>
            </a:r>
            <a:endParaRPr>
              <a:solidFill>
                <a:srgbClr val="0D0D0D"/>
              </a:solidFill>
              <a:highlight>
                <a:srgbClr val="FFFFFF"/>
              </a:highlight>
              <a:latin typeface="DM Sans"/>
              <a:ea typeface="DM Sans"/>
              <a:cs typeface="DM Sans"/>
              <a:sym typeface="DM Sans"/>
            </a:endParaRPr>
          </a:p>
          <a:p>
            <a:pPr marL="0" lvl="0" indent="0" algn="l" rtl="0">
              <a:spcBef>
                <a:spcPts val="1200"/>
              </a:spcBef>
              <a:spcAft>
                <a:spcPts val="0"/>
              </a:spcAft>
              <a:buNone/>
            </a:pPr>
            <a:r>
              <a:rPr lang="en">
                <a:solidFill>
                  <a:schemeClr val="lt2"/>
                </a:solidFill>
                <a:latin typeface="DM Sans"/>
                <a:ea typeface="DM Sans"/>
                <a:cs typeface="DM Sans"/>
                <a:sym typeface="DM Sans"/>
              </a:rPr>
              <a:t>The datasets are various. For example, in paper [2], out of the 1705 emails in the dataset, 1291 area units were ham and 404 area units were phished. The phished emails were a compilation of emails from multiple sources, whereas the ham emails were gathered from a publicly available dataset. They discovered that their suggested hybrid method with 98% accuracy, 97% sensitivity, and 97.5% specificity outperformed the simple approaches such as Support Vector Machine or Neural Network</a:t>
            </a:r>
            <a:endParaRPr>
              <a:solidFill>
                <a:schemeClr val="lt2"/>
              </a:solidFill>
              <a:latin typeface="DM Sans"/>
              <a:ea typeface="DM Sans"/>
              <a:cs typeface="DM Sans"/>
              <a:sym typeface="DM Sans"/>
            </a:endParaRPr>
          </a:p>
          <a:p>
            <a:pPr marL="0" lvl="0" indent="0" algn="l" rtl="0">
              <a:spcBef>
                <a:spcPts val="0"/>
              </a:spcBef>
              <a:spcAft>
                <a:spcPts val="0"/>
              </a:spcAft>
              <a:buNone/>
            </a:pPr>
            <a:endParaRPr>
              <a:solidFill>
                <a:schemeClr val="lt2"/>
              </a:solidFill>
              <a:latin typeface="DM Sans"/>
              <a:ea typeface="DM Sans"/>
              <a:cs typeface="DM Sans"/>
              <a:sym typeface="DM Sans"/>
            </a:endParaRPr>
          </a:p>
          <a:p>
            <a:pPr marL="0" lvl="0" indent="0" algn="l" rtl="0">
              <a:spcBef>
                <a:spcPts val="0"/>
              </a:spcBef>
              <a:spcAft>
                <a:spcPts val="0"/>
              </a:spcAft>
              <a:buNone/>
            </a:pPr>
            <a:r>
              <a:rPr lang="en">
                <a:solidFill>
                  <a:schemeClr val="lt2"/>
                </a:solidFill>
                <a:latin typeface="DM Sans"/>
                <a:ea typeface="DM Sans"/>
                <a:cs typeface="DM Sans"/>
                <a:sym typeface="DM Sans"/>
              </a:rPr>
              <a:t>On the other hand, the paper [1] had 3865 ham emails and 735 phishing emails in the training dataset, and 3824 ham emails and 475 phishing emails in the testing dataset. The origins of the ham emails were multiple Wikileaks sources, but the sources of the phishing emails were the Nazario phishing corpus, the IT websites of different colleges, and some created with the Dada engine. 95% of ham emails and over 80% of phishing emails could be correctly identified by the detector.</a:t>
            </a:r>
            <a:endParaRPr>
              <a:solidFill>
                <a:schemeClr val="lt2"/>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Classification, datasets and results</a:t>
            </a:r>
            <a:endParaRPr/>
          </a:p>
          <a:p>
            <a:pPr marL="0" lvl="0" indent="0" algn="l" rtl="0">
              <a:spcBef>
                <a:spcPts val="0"/>
              </a:spcBef>
              <a:spcAft>
                <a:spcPts val="0"/>
              </a:spcAft>
              <a:buNone/>
            </a:pPr>
            <a:endParaRPr/>
          </a:p>
        </p:txBody>
      </p:sp>
      <p:sp>
        <p:nvSpPr>
          <p:cNvPr id="596" name="Google Shape;596;p38"/>
          <p:cNvSpPr txBox="1"/>
          <p:nvPr/>
        </p:nvSpPr>
        <p:spPr>
          <a:xfrm>
            <a:off x="649800" y="1058825"/>
            <a:ext cx="7844400" cy="38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D0D0D"/>
                </a:solidFill>
                <a:highlight>
                  <a:srgbClr val="FFFFFF"/>
                </a:highlight>
                <a:latin typeface="DM Sans"/>
                <a:ea typeface="DM Sans"/>
                <a:cs typeface="DM Sans"/>
                <a:sym typeface="DM Sans"/>
              </a:rPr>
              <a:t>Paper [3] also talks about notable work has proposed a model based on R-CNN (Region convolutional neural network) model with attention mechanisms for multi-level analysis. It achieved a very high detection accuracy, totaling 99.848%. This represents a good indication that Deep Learning approaches may improve phishing detection capabilities by looking comprehensively into the analysis of email content and context, at multi-levels. </a:t>
            </a:r>
            <a:endParaRPr>
              <a:solidFill>
                <a:srgbClr val="0D0D0D"/>
              </a:solidFill>
              <a:highlight>
                <a:srgbClr val="FFFFFF"/>
              </a:highlight>
              <a:latin typeface="DM Sans"/>
              <a:ea typeface="DM Sans"/>
              <a:cs typeface="DM Sans"/>
              <a:sym typeface="DM Sans"/>
            </a:endParaRPr>
          </a:p>
          <a:p>
            <a:pPr marL="0" lvl="0" indent="0" algn="l" rtl="0">
              <a:spcBef>
                <a:spcPts val="0"/>
              </a:spcBef>
              <a:spcAft>
                <a:spcPts val="0"/>
              </a:spcAft>
              <a:buNone/>
            </a:pPr>
            <a:endParaRPr>
              <a:solidFill>
                <a:srgbClr val="0D0D0D"/>
              </a:solidFill>
              <a:highlight>
                <a:srgbClr val="FFFFFF"/>
              </a:highlight>
              <a:latin typeface="DM Sans"/>
              <a:ea typeface="DM Sans"/>
              <a:cs typeface="DM Sans"/>
              <a:sym typeface="DM Sans"/>
            </a:endParaRPr>
          </a:p>
          <a:p>
            <a:pPr marL="0" lvl="0" indent="0" algn="l" rtl="0">
              <a:spcBef>
                <a:spcPts val="0"/>
              </a:spcBef>
              <a:spcAft>
                <a:spcPts val="0"/>
              </a:spcAft>
              <a:buNone/>
            </a:pPr>
            <a:r>
              <a:rPr lang="en">
                <a:solidFill>
                  <a:srgbClr val="0D0D0D"/>
                </a:solidFill>
                <a:highlight>
                  <a:srgbClr val="FFFFFF"/>
                </a:highlight>
                <a:latin typeface="DM Sans"/>
                <a:ea typeface="DM Sans"/>
                <a:cs typeface="DM Sans"/>
                <a:sym typeface="DM Sans"/>
              </a:rPr>
              <a:t>In some other research, document embedding techniques like Doc2Vec were employed together with traditional classifiers (SVM, LR, RF, and Naive Bayes), which facilitated a nuanced analysis of the textual data, yielding a classification accuracy and F1 score of approximately 81.6% and 76.6% respectively. </a:t>
            </a:r>
            <a:endParaRPr>
              <a:solidFill>
                <a:srgbClr val="0D0D0D"/>
              </a:solidFill>
              <a:highlight>
                <a:srgbClr val="FFFFFF"/>
              </a:highlight>
              <a:latin typeface="DM Sans"/>
              <a:ea typeface="DM Sans"/>
              <a:cs typeface="DM Sans"/>
              <a:sym typeface="DM Sans"/>
            </a:endParaRPr>
          </a:p>
          <a:p>
            <a:pPr marL="0" lvl="0" indent="0" algn="l" rtl="0">
              <a:spcBef>
                <a:spcPts val="0"/>
              </a:spcBef>
              <a:spcAft>
                <a:spcPts val="0"/>
              </a:spcAft>
              <a:buNone/>
            </a:pPr>
            <a:endParaRPr>
              <a:solidFill>
                <a:srgbClr val="0D0D0D"/>
              </a:solidFill>
              <a:highlight>
                <a:srgbClr val="FFFFFF"/>
              </a:highlight>
              <a:latin typeface="DM Sans"/>
              <a:ea typeface="DM Sans"/>
              <a:cs typeface="DM Sans"/>
              <a:sym typeface="DM Sans"/>
            </a:endParaRPr>
          </a:p>
          <a:p>
            <a:pPr marL="0" lvl="0" indent="0" algn="l" rtl="0">
              <a:spcBef>
                <a:spcPts val="0"/>
              </a:spcBef>
              <a:spcAft>
                <a:spcPts val="0"/>
              </a:spcAft>
              <a:buNone/>
            </a:pPr>
            <a:r>
              <a:rPr lang="en">
                <a:solidFill>
                  <a:srgbClr val="0D0D0D"/>
                </a:solidFill>
                <a:highlight>
                  <a:srgbClr val="FFFFFF"/>
                </a:highlight>
                <a:latin typeface="DM Sans"/>
                <a:ea typeface="DM Sans"/>
                <a:cs typeface="DM Sans"/>
                <a:sym typeface="DM Sans"/>
              </a:rPr>
              <a:t>Additionally, the paper gives insights regarding some novel techniques like Binary Search Feature Selection (BSFS) that bring out the basic set of features most efficiently with consideration of accuracy and load on computation. The approach produced an improved accuracy of 97.41%.</a:t>
            </a:r>
            <a:endParaRPr>
              <a:solidFill>
                <a:schemeClr val="lt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9"/>
          <p:cNvSpPr txBox="1">
            <a:spLocks noGrp="1"/>
          </p:cNvSpPr>
          <p:nvPr>
            <p:ph type="title"/>
          </p:nvPr>
        </p:nvSpPr>
        <p:spPr>
          <a:xfrm>
            <a:off x="2628750" y="0"/>
            <a:ext cx="3886500" cy="103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LIMITATIONS</a:t>
            </a:r>
            <a:endParaRPr/>
          </a:p>
        </p:txBody>
      </p:sp>
      <p:sp>
        <p:nvSpPr>
          <p:cNvPr id="602" name="Google Shape;602;p39"/>
          <p:cNvSpPr/>
          <p:nvPr/>
        </p:nvSpPr>
        <p:spPr>
          <a:xfrm>
            <a:off x="4864925" y="1606774"/>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6988444" y="1839773"/>
            <a:ext cx="1524512" cy="3199926"/>
            <a:chOff x="5431588" y="1307171"/>
            <a:chExt cx="1423580" cy="2988072"/>
          </a:xfrm>
        </p:grpSpPr>
        <p:sp>
          <p:nvSpPr>
            <p:cNvPr id="604" name="Google Shape;604;p39"/>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39"/>
          <p:cNvGrpSpPr/>
          <p:nvPr/>
        </p:nvGrpSpPr>
        <p:grpSpPr>
          <a:xfrm>
            <a:off x="5293048" y="2256160"/>
            <a:ext cx="1891146" cy="2887347"/>
            <a:chOff x="3605604" y="1716301"/>
            <a:chExt cx="1765941" cy="2696187"/>
          </a:xfrm>
        </p:grpSpPr>
        <p:sp>
          <p:nvSpPr>
            <p:cNvPr id="628" name="Google Shape;628;p39"/>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39"/>
          <p:cNvSpPr txBox="1">
            <a:spLocks noGrp="1"/>
          </p:cNvSpPr>
          <p:nvPr>
            <p:ph type="subTitle" idx="1"/>
          </p:nvPr>
        </p:nvSpPr>
        <p:spPr>
          <a:xfrm>
            <a:off x="126150" y="1223900"/>
            <a:ext cx="4998000" cy="371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Char char="●"/>
            </a:pPr>
            <a:r>
              <a:rPr lang="en">
                <a:solidFill>
                  <a:schemeClr val="lt2"/>
                </a:solidFill>
              </a:rPr>
              <a:t>NLP struggles with understanding the deeper context and nuances of language</a:t>
            </a:r>
            <a:endParaRPr>
              <a:solidFill>
                <a:schemeClr val="lt2"/>
              </a:solidFill>
            </a:endParaRPr>
          </a:p>
          <a:p>
            <a:pPr marL="457200" lvl="0" indent="-342900" algn="l" rtl="0">
              <a:spcBef>
                <a:spcPts val="0"/>
              </a:spcBef>
              <a:spcAft>
                <a:spcPts val="0"/>
              </a:spcAft>
              <a:buClr>
                <a:schemeClr val="lt2"/>
              </a:buClr>
              <a:buSzPts val="1800"/>
              <a:buChar char="●"/>
            </a:pPr>
            <a:r>
              <a:rPr lang="en">
                <a:solidFill>
                  <a:schemeClr val="lt2"/>
                </a:solidFill>
              </a:rPr>
              <a:t>Phishing techniques text always evolve</a:t>
            </a:r>
            <a:endParaRPr>
              <a:solidFill>
                <a:schemeClr val="lt2"/>
              </a:solidFill>
            </a:endParaRPr>
          </a:p>
          <a:p>
            <a:pPr marL="0" lvl="0" indent="0" algn="l" rtl="0">
              <a:spcBef>
                <a:spcPts val="0"/>
              </a:spcBef>
              <a:spcAft>
                <a:spcPts val="0"/>
              </a:spcAft>
              <a:buNone/>
            </a:pPr>
            <a:endParaRPr>
              <a:solidFill>
                <a:schemeClr val="lt2"/>
              </a:solidFill>
            </a:endParaRPr>
          </a:p>
          <a:p>
            <a:pPr marL="457200" lvl="0" indent="-342900" algn="l" rtl="0">
              <a:spcBef>
                <a:spcPts val="0"/>
              </a:spcBef>
              <a:spcAft>
                <a:spcPts val="0"/>
              </a:spcAft>
              <a:buClr>
                <a:schemeClr val="lt2"/>
              </a:buClr>
              <a:buSzPts val="1800"/>
              <a:buChar char="●"/>
            </a:pPr>
            <a:r>
              <a:rPr lang="en">
                <a:solidFill>
                  <a:schemeClr val="lt2"/>
                </a:solidFill>
              </a:rPr>
              <a:t>NLP's effectiveness is highly dependent on the diversity and size of the training datasets</a:t>
            </a:r>
            <a:endParaRPr>
              <a:solidFill>
                <a:schemeClr val="lt2"/>
              </a:solidFill>
            </a:endParaRPr>
          </a:p>
          <a:p>
            <a:pPr marL="0" lvl="0" indent="0" algn="l" rtl="0">
              <a:spcBef>
                <a:spcPts val="0"/>
              </a:spcBef>
              <a:spcAft>
                <a:spcPts val="0"/>
              </a:spcAft>
              <a:buNone/>
            </a:pPr>
            <a:endParaRPr>
              <a:solidFill>
                <a:schemeClr val="lt2"/>
              </a:solidFill>
            </a:endParaRPr>
          </a:p>
          <a:p>
            <a:pPr marL="457200" lvl="0" indent="-342900" algn="l" rtl="0">
              <a:spcBef>
                <a:spcPts val="0"/>
              </a:spcBef>
              <a:spcAft>
                <a:spcPts val="0"/>
              </a:spcAft>
              <a:buClr>
                <a:schemeClr val="lt2"/>
              </a:buClr>
              <a:buSzPts val="1800"/>
              <a:buChar char="●"/>
            </a:pPr>
            <a:r>
              <a:rPr lang="en">
                <a:solidFill>
                  <a:schemeClr val="lt2"/>
                </a:solidFill>
              </a:rPr>
              <a:t>NLP models can underperform in languages or dialects for which they were not originally trained</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0"/>
          <p:cNvSpPr txBox="1">
            <a:spLocks noGrp="1"/>
          </p:cNvSpPr>
          <p:nvPr>
            <p:ph type="title"/>
          </p:nvPr>
        </p:nvSpPr>
        <p:spPr>
          <a:xfrm>
            <a:off x="1528500" y="0"/>
            <a:ext cx="6087000" cy="11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DIRECTIONS</a:t>
            </a:r>
            <a:endParaRPr/>
          </a:p>
        </p:txBody>
      </p:sp>
      <p:sp>
        <p:nvSpPr>
          <p:cNvPr id="684" name="Google Shape;684;p40"/>
          <p:cNvSpPr txBox="1">
            <a:spLocks noGrp="1"/>
          </p:cNvSpPr>
          <p:nvPr>
            <p:ph type="subTitle" idx="1"/>
          </p:nvPr>
        </p:nvSpPr>
        <p:spPr>
          <a:xfrm>
            <a:off x="176875" y="1360125"/>
            <a:ext cx="5280900" cy="359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Developing more sophisticated NLP models that better understand the context and subtleties of communication</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Enhancing NLP systems to handle multiple languages and dialects effectively to broaden their applicability</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Promote open-source collaborations for sharing of advancements and datasets across the global research community</a:t>
            </a:r>
            <a:endParaRPr/>
          </a:p>
        </p:txBody>
      </p:sp>
      <p:grpSp>
        <p:nvGrpSpPr>
          <p:cNvPr id="685" name="Google Shape;685;p40"/>
          <p:cNvGrpSpPr/>
          <p:nvPr/>
        </p:nvGrpSpPr>
        <p:grpSpPr>
          <a:xfrm>
            <a:off x="5201849" y="1133776"/>
            <a:ext cx="4095849" cy="4053140"/>
            <a:chOff x="1179935" y="-209451"/>
            <a:chExt cx="5745334" cy="5685426"/>
          </a:xfrm>
        </p:grpSpPr>
        <p:sp>
          <p:nvSpPr>
            <p:cNvPr id="686" name="Google Shape;686;p40"/>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1"/>
          <p:cNvSpPr txBox="1">
            <a:spLocks noGrp="1"/>
          </p:cNvSpPr>
          <p:nvPr>
            <p:ph type="title"/>
          </p:nvPr>
        </p:nvSpPr>
        <p:spPr>
          <a:xfrm>
            <a:off x="4572000" y="243025"/>
            <a:ext cx="3967500" cy="116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CONCLUSION</a:t>
            </a:r>
            <a:endParaRPr/>
          </a:p>
        </p:txBody>
      </p:sp>
      <p:sp>
        <p:nvSpPr>
          <p:cNvPr id="795" name="Google Shape;795;p41"/>
          <p:cNvSpPr txBox="1">
            <a:spLocks noGrp="1"/>
          </p:cNvSpPr>
          <p:nvPr>
            <p:ph type="subTitle" idx="1"/>
          </p:nvPr>
        </p:nvSpPr>
        <p:spPr>
          <a:xfrm>
            <a:off x="4425225" y="1403125"/>
            <a:ext cx="4551000" cy="2668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While Natural Language Processing and machine-learning techniques have improved this detection, their human-like complexity presents an evolving situation. To combat these effectively, ongoing research needs to focus on the development of adaptable systems using wide datasets and sophisticated analytics.</a:t>
            </a:r>
            <a:endParaRPr/>
          </a:p>
        </p:txBody>
      </p:sp>
      <p:grpSp>
        <p:nvGrpSpPr>
          <p:cNvPr id="796" name="Google Shape;796;p41"/>
          <p:cNvGrpSpPr/>
          <p:nvPr/>
        </p:nvGrpSpPr>
        <p:grpSpPr>
          <a:xfrm>
            <a:off x="165665" y="604185"/>
            <a:ext cx="4551030" cy="4076289"/>
            <a:chOff x="865075" y="238100"/>
            <a:chExt cx="5848150" cy="5238100"/>
          </a:xfrm>
        </p:grpSpPr>
        <p:sp>
          <p:nvSpPr>
            <p:cNvPr id="797" name="Google Shape;797;p41"/>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42"/>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txBox="1">
            <a:spLocks noGrp="1"/>
          </p:cNvSpPr>
          <p:nvPr>
            <p:ph type="title"/>
          </p:nvPr>
        </p:nvSpPr>
        <p:spPr>
          <a:xfrm>
            <a:off x="1458600" y="129225"/>
            <a:ext cx="6226800" cy="19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a:t>QUESTIONS</a:t>
            </a:r>
            <a:endParaRPr sz="6600" b="1"/>
          </a:p>
        </p:txBody>
      </p:sp>
      <p:grpSp>
        <p:nvGrpSpPr>
          <p:cNvPr id="906" name="Google Shape;906;p42"/>
          <p:cNvGrpSpPr/>
          <p:nvPr/>
        </p:nvGrpSpPr>
        <p:grpSpPr>
          <a:xfrm>
            <a:off x="6654253" y="792428"/>
            <a:ext cx="2285012" cy="4128237"/>
            <a:chOff x="2360075" y="238275"/>
            <a:chExt cx="2899025" cy="5237550"/>
          </a:xfrm>
        </p:grpSpPr>
        <p:sp>
          <p:nvSpPr>
            <p:cNvPr id="907" name="Google Shape;907;p42"/>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2"/>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42"/>
          <p:cNvGrpSpPr/>
          <p:nvPr/>
        </p:nvGrpSpPr>
        <p:grpSpPr>
          <a:xfrm>
            <a:off x="528025" y="1372087"/>
            <a:ext cx="1710463" cy="3314796"/>
            <a:chOff x="794725" y="1585024"/>
            <a:chExt cx="1710463" cy="3314796"/>
          </a:xfrm>
        </p:grpSpPr>
        <p:sp>
          <p:nvSpPr>
            <p:cNvPr id="1016" name="Google Shape;1016;p42"/>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0" name="Google Shape;1100;p42"/>
          <p:cNvPicPr preferRelativeResize="0"/>
          <p:nvPr/>
        </p:nvPicPr>
        <p:blipFill>
          <a:blip r:embed="rId3">
            <a:alphaModFix/>
          </a:blip>
          <a:stretch>
            <a:fillRect/>
          </a:stretch>
        </p:blipFill>
        <p:spPr>
          <a:xfrm>
            <a:off x="2914600" y="1605875"/>
            <a:ext cx="3314799" cy="3314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4"/>
        <p:cNvGrpSpPr/>
        <p:nvPr/>
      </p:nvGrpSpPr>
      <p:grpSpPr>
        <a:xfrm>
          <a:off x="0" y="0"/>
          <a:ext cx="0" cy="0"/>
          <a:chOff x="0" y="0"/>
          <a:chExt cx="0" cy="0"/>
        </a:xfrm>
      </p:grpSpPr>
      <p:sp>
        <p:nvSpPr>
          <p:cNvPr id="1105" name="Google Shape;1105;p43"/>
          <p:cNvSpPr txBox="1">
            <a:spLocks noGrp="1"/>
          </p:cNvSpPr>
          <p:nvPr>
            <p:ph type="title"/>
          </p:nvPr>
        </p:nvSpPr>
        <p:spPr>
          <a:xfrm>
            <a:off x="898350" y="90400"/>
            <a:ext cx="7347300" cy="480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u="sng"/>
              <a:t>References </a:t>
            </a:r>
            <a:endParaRPr sz="2400" b="1" u="sng"/>
          </a:p>
          <a:p>
            <a:pPr marL="0" lvl="0" indent="0" algn="ctr" rtl="0">
              <a:spcBef>
                <a:spcPts val="0"/>
              </a:spcBef>
              <a:spcAft>
                <a:spcPts val="0"/>
              </a:spcAft>
              <a:buNone/>
            </a:pPr>
            <a:endParaRPr sz="2400" b="1" u="sng"/>
          </a:p>
          <a:p>
            <a:pPr marL="0" lvl="0" indent="0" algn="l" rtl="0">
              <a:spcBef>
                <a:spcPts val="0"/>
              </a:spcBef>
              <a:spcAft>
                <a:spcPts val="0"/>
              </a:spcAft>
              <a:buNone/>
            </a:pPr>
            <a:r>
              <a:rPr lang="en" sz="1600"/>
              <a:t>1. Egozi, G., Verma, R.: Phishing email detection using robust nlp techniques. In: 2018 IEEE International Conference on Data Mining Workshops (ICDMW). pp. 7–12 (2018). https://doi.org/10.1109/ICDMW.2018.00009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2. Kumar, A., Chatterjee, J.M., D´ıaz, V.G.: A novel hybrid approach of svm combined with nlp and probabilistic neural network for email phishing. International Journal of Electrical and Computer Engineering (IJECE) 10(1), 486 (Feb 2020). https://doi.org/10.11591/ijece.v10i1.pp486-493, http://dx.doi.org/ 10.11591/ijece.v10i1.pp486-493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3. Salloum, S., Gaber, T., Vadera, S., Shaalan, K.: Phishing email detection using natural language processing techniques: A literature survey. Procedia Computer Science 189, 19–28 (2021). https://doi.org/https://doi.org/10.1016/j.procs.2021.05.077, https://www.sciencedirect.com/science/article/pii/S1877050921011741, aI in Computational Linguistics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PRESENTATION</a:t>
            </a:r>
            <a:endParaRPr/>
          </a:p>
        </p:txBody>
      </p:sp>
      <p:sp>
        <p:nvSpPr>
          <p:cNvPr id="293" name="Google Shape;293;p28"/>
          <p:cNvSpPr txBox="1">
            <a:spLocks noGrp="1"/>
          </p:cNvSpPr>
          <p:nvPr>
            <p:ph type="body" idx="1"/>
          </p:nvPr>
        </p:nvSpPr>
        <p:spPr>
          <a:xfrm>
            <a:off x="626625" y="1050025"/>
            <a:ext cx="7322400" cy="37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Introduction</a:t>
            </a:r>
            <a:endParaRPr sz="1600"/>
          </a:p>
          <a:p>
            <a:pPr marL="0" lvl="0" indent="0" algn="l" rtl="0">
              <a:spcBef>
                <a:spcPts val="1600"/>
              </a:spcBef>
              <a:spcAft>
                <a:spcPts val="0"/>
              </a:spcAft>
              <a:buNone/>
            </a:pPr>
            <a:r>
              <a:rPr lang="en" sz="1600"/>
              <a:t>Importance</a:t>
            </a:r>
            <a:endParaRPr sz="1600"/>
          </a:p>
          <a:p>
            <a:pPr marL="0" lvl="0" indent="0" algn="l" rtl="0">
              <a:spcBef>
                <a:spcPts val="1600"/>
              </a:spcBef>
              <a:spcAft>
                <a:spcPts val="0"/>
              </a:spcAft>
              <a:buNone/>
            </a:pPr>
            <a:r>
              <a:rPr lang="en" sz="1600"/>
              <a:t>Challenges</a:t>
            </a:r>
            <a:endParaRPr sz="1600"/>
          </a:p>
          <a:p>
            <a:pPr marL="0" lvl="0" indent="0" algn="l" rtl="0">
              <a:spcBef>
                <a:spcPts val="1600"/>
              </a:spcBef>
              <a:spcAft>
                <a:spcPts val="0"/>
              </a:spcAft>
              <a:buNone/>
            </a:pPr>
            <a:r>
              <a:rPr lang="en" sz="1600"/>
              <a:t>Methodology</a:t>
            </a:r>
            <a:endParaRPr sz="1600"/>
          </a:p>
          <a:p>
            <a:pPr marL="0" lvl="0" indent="0" algn="l" rtl="0">
              <a:spcBef>
                <a:spcPts val="1600"/>
              </a:spcBef>
              <a:spcAft>
                <a:spcPts val="0"/>
              </a:spcAft>
              <a:buNone/>
            </a:pPr>
            <a:r>
              <a:rPr lang="en" sz="1600"/>
              <a:t>Limitations</a:t>
            </a:r>
            <a:endParaRPr sz="1600"/>
          </a:p>
          <a:p>
            <a:pPr marL="0" lvl="0" indent="0" algn="l" rtl="0">
              <a:spcBef>
                <a:spcPts val="1600"/>
              </a:spcBef>
              <a:spcAft>
                <a:spcPts val="0"/>
              </a:spcAft>
              <a:buNone/>
            </a:pPr>
            <a:r>
              <a:rPr lang="en" sz="1600"/>
              <a:t>Future directions</a:t>
            </a:r>
            <a:endParaRPr sz="1600"/>
          </a:p>
          <a:p>
            <a:pPr marL="0" lvl="0" indent="0" algn="l" rtl="0">
              <a:spcBef>
                <a:spcPts val="1600"/>
              </a:spcBef>
              <a:spcAft>
                <a:spcPts val="0"/>
              </a:spcAft>
              <a:buNone/>
            </a:pPr>
            <a:r>
              <a:rPr lang="en" sz="1600"/>
              <a:t>Conclusion</a:t>
            </a:r>
            <a:endParaRPr sz="1600"/>
          </a:p>
          <a:p>
            <a:pPr marL="0" lvl="0" indent="0" algn="l" rtl="0">
              <a:spcBef>
                <a:spcPts val="1600"/>
              </a:spcBef>
              <a:spcAft>
                <a:spcPts val="1600"/>
              </a:spcAft>
              <a:buNone/>
            </a:pPr>
            <a:r>
              <a:rPr lang="en" sz="1600"/>
              <a:t>References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grpSp>
        <p:nvGrpSpPr>
          <p:cNvPr id="299" name="Google Shape;299;p29"/>
          <p:cNvGrpSpPr/>
          <p:nvPr/>
        </p:nvGrpSpPr>
        <p:grpSpPr>
          <a:xfrm>
            <a:off x="5847347" y="2106936"/>
            <a:ext cx="3136184" cy="2856336"/>
            <a:chOff x="962450" y="238100"/>
            <a:chExt cx="5751300" cy="5238100"/>
          </a:xfrm>
        </p:grpSpPr>
        <p:sp>
          <p:nvSpPr>
            <p:cNvPr id="300" name="Google Shape;300;p29"/>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9"/>
          <p:cNvSpPr txBox="1"/>
          <p:nvPr/>
        </p:nvSpPr>
        <p:spPr>
          <a:xfrm>
            <a:off x="573000" y="996625"/>
            <a:ext cx="7998000" cy="2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a:solidFill>
                  <a:schemeClr val="lt2"/>
                </a:solidFill>
                <a:latin typeface="DM Sans"/>
                <a:ea typeface="DM Sans"/>
                <a:cs typeface="DM Sans"/>
                <a:sym typeface="DM Sans"/>
              </a:rPr>
              <a:t>What is phishing?</a:t>
            </a:r>
            <a:endParaRPr sz="1600" i="1">
              <a:solidFill>
                <a:schemeClr val="lt2"/>
              </a:solidFill>
              <a:latin typeface="DM Sans"/>
              <a:ea typeface="DM Sans"/>
              <a:cs typeface="DM Sans"/>
              <a:sym typeface="DM Sans"/>
            </a:endParaRPr>
          </a:p>
          <a:p>
            <a:pPr marL="0" lvl="0" indent="0" algn="l" rtl="0">
              <a:spcBef>
                <a:spcPts val="1600"/>
              </a:spcBef>
              <a:spcAft>
                <a:spcPts val="0"/>
              </a:spcAft>
              <a:buNone/>
            </a:pPr>
            <a:r>
              <a:rPr lang="en">
                <a:solidFill>
                  <a:schemeClr val="lt2"/>
                </a:solidFill>
                <a:latin typeface="DM Sans"/>
                <a:ea typeface="DM Sans"/>
                <a:cs typeface="DM Sans"/>
                <a:sym typeface="DM Sans"/>
              </a:rPr>
              <a:t>Phishing is a cybercrime where individuals are targeted via email, text messages or phone calls in order to retrieve private information. It is trying to trick a person into:</a:t>
            </a:r>
            <a:endParaRPr>
              <a:solidFill>
                <a:schemeClr val="lt2"/>
              </a:solidFill>
              <a:latin typeface="DM Sans"/>
              <a:ea typeface="DM Sans"/>
              <a:cs typeface="DM Sans"/>
              <a:sym typeface="DM Sans"/>
            </a:endParaRPr>
          </a:p>
          <a:p>
            <a:pPr marL="457200" lvl="0" indent="-317500" algn="l" rtl="0">
              <a:spcBef>
                <a:spcPts val="1600"/>
              </a:spcBef>
              <a:spcAft>
                <a:spcPts val="0"/>
              </a:spcAft>
              <a:buClr>
                <a:schemeClr val="lt2"/>
              </a:buClr>
              <a:buSzPts val="1400"/>
              <a:buFont typeface="DM Sans"/>
              <a:buChar char="●"/>
            </a:pPr>
            <a:r>
              <a:rPr lang="en">
                <a:solidFill>
                  <a:schemeClr val="lt2"/>
                </a:solidFill>
                <a:latin typeface="DM Sans"/>
                <a:ea typeface="DM Sans"/>
                <a:cs typeface="DM Sans"/>
                <a:sym typeface="DM Sans"/>
              </a:rPr>
              <a:t>Clicking an unsafe link</a:t>
            </a:r>
            <a:endParaRPr>
              <a:solidFill>
                <a:schemeClr val="lt2"/>
              </a:solidFill>
              <a:latin typeface="DM Sans"/>
              <a:ea typeface="DM Sans"/>
              <a:cs typeface="DM Sans"/>
              <a:sym typeface="DM Sans"/>
            </a:endParaRPr>
          </a:p>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Downloading/opening an unsafe file</a:t>
            </a:r>
            <a:endParaRPr>
              <a:solidFill>
                <a:schemeClr val="lt2"/>
              </a:solidFill>
              <a:latin typeface="DM Sans"/>
              <a:ea typeface="DM Sans"/>
              <a:cs typeface="DM Sans"/>
              <a:sym typeface="DM Sans"/>
            </a:endParaRPr>
          </a:p>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Type your credentials on websites</a:t>
            </a:r>
            <a:endParaRPr>
              <a:solidFill>
                <a:schemeClr val="lt2"/>
              </a:solidFill>
              <a:latin typeface="DM Sans"/>
              <a:ea typeface="DM Sans"/>
              <a:cs typeface="DM Sans"/>
              <a:sym typeface="DM Sans"/>
            </a:endParaRPr>
          </a:p>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Transfer funds</a:t>
            </a:r>
            <a:endParaRPr>
              <a:solidFill>
                <a:schemeClr val="lt2"/>
              </a:solidFill>
              <a:latin typeface="DM Sans"/>
              <a:ea typeface="DM Sans"/>
              <a:cs typeface="DM Sans"/>
              <a:sym typeface="DM Sans"/>
            </a:endParaRPr>
          </a:p>
          <a:p>
            <a:pPr marL="0" lvl="0" indent="0" algn="l" rtl="0">
              <a:spcBef>
                <a:spcPts val="1600"/>
              </a:spcBef>
              <a:spcAft>
                <a:spcPts val="1600"/>
              </a:spcAft>
              <a:buNone/>
            </a:pPr>
            <a:endParaRPr>
              <a:solidFill>
                <a:schemeClr val="lt2"/>
              </a:solidFill>
              <a:latin typeface="DM Sans"/>
              <a:ea typeface="DM Sans"/>
              <a:cs typeface="DM Sans"/>
              <a:sym typeface="DM Sans"/>
            </a:endParaRPr>
          </a:p>
        </p:txBody>
      </p:sp>
      <p:sp>
        <p:nvSpPr>
          <p:cNvPr id="365" name="Google Shape;365;p29"/>
          <p:cNvSpPr txBox="1"/>
          <p:nvPr/>
        </p:nvSpPr>
        <p:spPr>
          <a:xfrm>
            <a:off x="626750" y="3499500"/>
            <a:ext cx="5220600" cy="14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a:solidFill>
                  <a:schemeClr val="lt2"/>
                </a:solidFill>
                <a:latin typeface="DM Sans"/>
                <a:ea typeface="DM Sans"/>
                <a:cs typeface="DM Sans"/>
                <a:sym typeface="DM Sans"/>
              </a:rPr>
              <a:t>Methods of operation</a:t>
            </a:r>
            <a:endParaRPr sz="1600" i="1">
              <a:solidFill>
                <a:schemeClr val="lt2"/>
              </a:solidFill>
              <a:latin typeface="DM Sans"/>
              <a:ea typeface="DM Sans"/>
              <a:cs typeface="DM Sans"/>
              <a:sym typeface="DM Sans"/>
            </a:endParaRPr>
          </a:p>
          <a:p>
            <a:pPr marL="457200" lvl="0" indent="-317500" algn="l" rtl="0">
              <a:spcBef>
                <a:spcPts val="1600"/>
              </a:spcBef>
              <a:spcAft>
                <a:spcPts val="0"/>
              </a:spcAft>
              <a:buClr>
                <a:schemeClr val="lt2"/>
              </a:buClr>
              <a:buSzPts val="1400"/>
              <a:buFont typeface="DM Sans"/>
              <a:buChar char="●"/>
            </a:pPr>
            <a:r>
              <a:rPr lang="en">
                <a:solidFill>
                  <a:schemeClr val="lt2"/>
                </a:solidFill>
                <a:latin typeface="DM Sans"/>
                <a:ea typeface="DM Sans"/>
                <a:cs typeface="DM Sans"/>
                <a:sym typeface="DM Sans"/>
              </a:rPr>
              <a:t>Sense of urgency</a:t>
            </a:r>
            <a:endParaRPr>
              <a:solidFill>
                <a:schemeClr val="lt2"/>
              </a:solidFill>
              <a:latin typeface="DM Sans"/>
              <a:ea typeface="DM Sans"/>
              <a:cs typeface="DM Sans"/>
              <a:sym typeface="DM Sans"/>
            </a:endParaRPr>
          </a:p>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Offer of money/rewards</a:t>
            </a:r>
            <a:endParaRPr>
              <a:solidFill>
                <a:schemeClr val="lt2"/>
              </a:solidFill>
              <a:latin typeface="DM Sans"/>
              <a:ea typeface="DM Sans"/>
              <a:cs typeface="DM Sans"/>
              <a:sym typeface="DM Sans"/>
            </a:endParaRPr>
          </a:p>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IT support</a:t>
            </a:r>
            <a:endParaRPr>
              <a:solidFill>
                <a:schemeClr val="lt2"/>
              </a:solidFill>
              <a:latin typeface="DM Sans"/>
              <a:ea typeface="DM Sans"/>
              <a:cs typeface="DM Sans"/>
              <a:sym typeface="DM Sans"/>
            </a:endParaRPr>
          </a:p>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Giving confirmations to certain actions</a:t>
            </a:r>
            <a:endParaRPr>
              <a:solidFill>
                <a:schemeClr val="lt2"/>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Personal example</a:t>
            </a:r>
            <a:endParaRPr/>
          </a:p>
        </p:txBody>
      </p:sp>
      <p:sp>
        <p:nvSpPr>
          <p:cNvPr id="371" name="Google Shape;371;p30"/>
          <p:cNvSpPr txBox="1">
            <a:spLocks noGrp="1"/>
          </p:cNvSpPr>
          <p:nvPr>
            <p:ph type="body" idx="1"/>
          </p:nvPr>
        </p:nvSpPr>
        <p:spPr>
          <a:xfrm>
            <a:off x="626625" y="877875"/>
            <a:ext cx="5519700" cy="4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Sender: </a:t>
            </a:r>
            <a:r>
              <a:rPr lang="en" u="sng">
                <a:solidFill>
                  <a:schemeClr val="hlink"/>
                </a:solidFill>
                <a:hlinkClick r:id="rId3"/>
              </a:rPr>
              <a:t>eliasgarcialo85@outlook.com</a:t>
            </a:r>
            <a:endParaRPr/>
          </a:p>
          <a:p>
            <a:pPr marL="0" lvl="0" indent="0" algn="l" rtl="0">
              <a:spcBef>
                <a:spcPts val="1600"/>
              </a:spcBef>
              <a:spcAft>
                <a:spcPts val="0"/>
              </a:spcAft>
              <a:buNone/>
            </a:pPr>
            <a:r>
              <a:rPr lang="en"/>
              <a:t>Subject: Packet delivery</a:t>
            </a:r>
            <a:endParaRPr/>
          </a:p>
          <a:p>
            <a:pPr marL="0" lvl="0" indent="0" algn="l" rtl="0">
              <a:spcBef>
                <a:spcPts val="1600"/>
              </a:spcBef>
              <a:spcAft>
                <a:spcPts val="0"/>
              </a:spcAft>
              <a:buNone/>
            </a:pPr>
            <a:r>
              <a:rPr lang="en"/>
              <a:t>Unsafe link: </a:t>
            </a:r>
            <a:r>
              <a:rPr lang="en" u="sng">
                <a:solidFill>
                  <a:schemeClr val="hlink"/>
                </a:solidFill>
                <a:hlinkClick r:id="rId4"/>
              </a:rPr>
              <a:t>https://romana-post.top/ro</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r>
              <a:rPr lang="en"/>
              <a:t>Issues:</a:t>
            </a:r>
            <a:endParaRPr/>
          </a:p>
          <a:p>
            <a:pPr marL="457200" lvl="0" indent="-342900" algn="l" rtl="0">
              <a:spcBef>
                <a:spcPts val="1600"/>
              </a:spcBef>
              <a:spcAft>
                <a:spcPts val="0"/>
              </a:spcAft>
              <a:buSzPts val="1800"/>
              <a:buChar char="●"/>
            </a:pPr>
            <a:r>
              <a:rPr lang="en"/>
              <a:t>I was not expecting any packet delivery especially from outside the country.</a:t>
            </a:r>
            <a:endParaRPr/>
          </a:p>
          <a:p>
            <a:pPr marL="457200" lvl="0" indent="-342900" algn="l" rtl="0">
              <a:spcBef>
                <a:spcPts val="0"/>
              </a:spcBef>
              <a:spcAft>
                <a:spcPts val="0"/>
              </a:spcAft>
              <a:buSzPts val="1800"/>
              <a:buChar char="●"/>
            </a:pPr>
            <a:r>
              <a:rPr lang="en"/>
              <a:t>Text is in romanian, but poorly written</a:t>
            </a:r>
            <a:endParaRPr/>
          </a:p>
          <a:p>
            <a:pPr marL="457200" lvl="0" indent="-342900" algn="l" rtl="0">
              <a:spcBef>
                <a:spcPts val="0"/>
              </a:spcBef>
              <a:spcAft>
                <a:spcPts val="0"/>
              </a:spcAft>
              <a:buSzPts val="1800"/>
              <a:buChar char="●"/>
            </a:pPr>
            <a:r>
              <a:rPr lang="en"/>
              <a:t>Emphasize on clicking on the provided link</a:t>
            </a:r>
            <a:endParaRPr/>
          </a:p>
        </p:txBody>
      </p:sp>
      <p:pic>
        <p:nvPicPr>
          <p:cNvPr id="372" name="Google Shape;372;p30"/>
          <p:cNvPicPr preferRelativeResize="0"/>
          <p:nvPr/>
        </p:nvPicPr>
        <p:blipFill>
          <a:blip r:embed="rId5">
            <a:alphaModFix/>
          </a:blip>
          <a:stretch>
            <a:fillRect/>
          </a:stretch>
        </p:blipFill>
        <p:spPr>
          <a:xfrm>
            <a:off x="6251648" y="0"/>
            <a:ext cx="2375855"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IMPORTANCE OF DETECTION</a:t>
            </a:r>
            <a:endParaRPr/>
          </a:p>
        </p:txBody>
      </p:sp>
      <p:sp>
        <p:nvSpPr>
          <p:cNvPr id="378" name="Google Shape;378;p31"/>
          <p:cNvSpPr txBox="1">
            <a:spLocks noGrp="1"/>
          </p:cNvSpPr>
          <p:nvPr>
            <p:ph type="body" idx="1"/>
          </p:nvPr>
        </p:nvSpPr>
        <p:spPr>
          <a:xfrm>
            <a:off x="626625" y="831075"/>
            <a:ext cx="4508400" cy="3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Prevent financial loss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Protect personal information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Mitigate the spread of malware</a:t>
            </a:r>
            <a:endParaRPr/>
          </a:p>
          <a:p>
            <a:pPr marL="0" lvl="0" indent="0" algn="l" rtl="0">
              <a:spcBef>
                <a:spcPts val="1600"/>
              </a:spcBef>
              <a:spcAft>
                <a:spcPts val="1600"/>
              </a:spcAft>
              <a:buNone/>
            </a:pPr>
            <a:endParaRPr/>
          </a:p>
        </p:txBody>
      </p:sp>
      <p:sp>
        <p:nvSpPr>
          <p:cNvPr id="379" name="Google Shape;379;p31"/>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0" name="Google Shape;380;p31"/>
          <p:cNvPicPr preferRelativeResize="0"/>
          <p:nvPr/>
        </p:nvPicPr>
        <p:blipFill>
          <a:blip r:embed="rId3">
            <a:alphaModFix/>
          </a:blip>
          <a:stretch>
            <a:fillRect/>
          </a:stretch>
        </p:blipFill>
        <p:spPr>
          <a:xfrm>
            <a:off x="3480325" y="813300"/>
            <a:ext cx="1342500" cy="1342500"/>
          </a:xfrm>
          <a:prstGeom prst="rect">
            <a:avLst/>
          </a:prstGeom>
          <a:gradFill>
            <a:gsLst>
              <a:gs pos="0">
                <a:srgbClr val="8BE3FF"/>
              </a:gs>
              <a:gs pos="100000">
                <a:srgbClr val="ACFFD9"/>
              </a:gs>
            </a:gsLst>
            <a:lin ang="5400012" scaled="0"/>
          </a:gradFill>
          <a:ln>
            <a:noFill/>
          </a:ln>
        </p:spPr>
      </p:pic>
      <p:pic>
        <p:nvPicPr>
          <p:cNvPr id="381" name="Google Shape;381;p31"/>
          <p:cNvPicPr preferRelativeResize="0"/>
          <p:nvPr/>
        </p:nvPicPr>
        <p:blipFill>
          <a:blip r:embed="rId4">
            <a:alphaModFix/>
          </a:blip>
          <a:stretch>
            <a:fillRect/>
          </a:stretch>
        </p:blipFill>
        <p:spPr>
          <a:xfrm>
            <a:off x="5091850" y="1964688"/>
            <a:ext cx="1569775" cy="1569775"/>
          </a:xfrm>
          <a:prstGeom prst="rect">
            <a:avLst/>
          </a:prstGeom>
          <a:noFill/>
          <a:ln>
            <a:noFill/>
          </a:ln>
        </p:spPr>
      </p:pic>
      <p:pic>
        <p:nvPicPr>
          <p:cNvPr id="382" name="Google Shape;382;p31"/>
          <p:cNvPicPr preferRelativeResize="0"/>
          <p:nvPr/>
        </p:nvPicPr>
        <p:blipFill>
          <a:blip r:embed="rId5">
            <a:alphaModFix/>
          </a:blip>
          <a:stretch>
            <a:fillRect/>
          </a:stretch>
        </p:blipFill>
        <p:spPr>
          <a:xfrm>
            <a:off x="4572000" y="3473325"/>
            <a:ext cx="1816200" cy="181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388" name="Google Shape;388;p32"/>
          <p:cNvSpPr/>
          <p:nvPr/>
        </p:nvSpPr>
        <p:spPr>
          <a:xfrm>
            <a:off x="5241368" y="1296595"/>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2"/>
          <p:cNvGrpSpPr/>
          <p:nvPr/>
        </p:nvGrpSpPr>
        <p:grpSpPr>
          <a:xfrm>
            <a:off x="5763388" y="1694943"/>
            <a:ext cx="3526417" cy="3305683"/>
            <a:chOff x="5906263" y="1914018"/>
            <a:chExt cx="3526417" cy="3305683"/>
          </a:xfrm>
        </p:grpSpPr>
        <p:sp>
          <p:nvSpPr>
            <p:cNvPr id="390" name="Google Shape;390;p32"/>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2"/>
          <p:cNvSpPr txBox="1"/>
          <p:nvPr/>
        </p:nvSpPr>
        <p:spPr>
          <a:xfrm>
            <a:off x="516075" y="1635600"/>
            <a:ext cx="5469000" cy="2870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Phishers continue to refine their strategies constantly</a:t>
            </a:r>
            <a:endParaRPr>
              <a:solidFill>
                <a:schemeClr val="lt2"/>
              </a:solidFill>
              <a:latin typeface="DM Sans"/>
              <a:ea typeface="DM Sans"/>
              <a:cs typeface="DM Sans"/>
              <a:sym typeface="DM Sans"/>
            </a:endParaRPr>
          </a:p>
          <a:p>
            <a:pPr marL="0" lvl="0" indent="0" algn="l" rtl="0">
              <a:spcBef>
                <a:spcPts val="1600"/>
              </a:spcBef>
              <a:spcAft>
                <a:spcPts val="0"/>
              </a:spcAft>
              <a:buNone/>
            </a:pPr>
            <a:endParaRPr>
              <a:solidFill>
                <a:schemeClr val="lt2"/>
              </a:solidFill>
              <a:latin typeface="DM Sans"/>
              <a:ea typeface="DM Sans"/>
              <a:cs typeface="DM Sans"/>
              <a:sym typeface="DM Sans"/>
            </a:endParaRPr>
          </a:p>
          <a:p>
            <a:pPr marL="457200" lvl="0" indent="-317500" algn="l" rtl="0">
              <a:spcBef>
                <a:spcPts val="1600"/>
              </a:spcBef>
              <a:spcAft>
                <a:spcPts val="0"/>
              </a:spcAft>
              <a:buClr>
                <a:schemeClr val="lt2"/>
              </a:buClr>
              <a:buSzPts val="1400"/>
              <a:buFont typeface="DM Sans"/>
              <a:buChar char="●"/>
            </a:pPr>
            <a:r>
              <a:rPr lang="en">
                <a:solidFill>
                  <a:schemeClr val="lt2"/>
                </a:solidFill>
                <a:latin typeface="DM Sans"/>
                <a:ea typeface="DM Sans"/>
                <a:cs typeface="DM Sans"/>
                <a:sym typeface="DM Sans"/>
              </a:rPr>
              <a:t>Phishing exploits human psychology, so even the most sophisticated detection can fail if individuals are not trained to recognize and react to these attempts</a:t>
            </a:r>
            <a:endParaRPr>
              <a:solidFill>
                <a:schemeClr val="lt2"/>
              </a:solidFill>
              <a:latin typeface="DM Sans"/>
              <a:ea typeface="DM Sans"/>
              <a:cs typeface="DM Sans"/>
              <a:sym typeface="DM Sans"/>
            </a:endParaRPr>
          </a:p>
          <a:p>
            <a:pPr marL="0" lvl="0" indent="0" algn="l" rtl="0">
              <a:spcBef>
                <a:spcPts val="1600"/>
              </a:spcBef>
              <a:spcAft>
                <a:spcPts val="0"/>
              </a:spcAft>
              <a:buNone/>
            </a:pPr>
            <a:endParaRPr>
              <a:solidFill>
                <a:schemeClr val="lt2"/>
              </a:solidFill>
              <a:latin typeface="DM Sans"/>
              <a:ea typeface="DM Sans"/>
              <a:cs typeface="DM Sans"/>
              <a:sym typeface="DM Sans"/>
            </a:endParaRPr>
          </a:p>
          <a:p>
            <a:pPr marL="457200" lvl="0" indent="-317500" algn="l" rtl="0">
              <a:spcBef>
                <a:spcPts val="1600"/>
              </a:spcBef>
              <a:spcAft>
                <a:spcPts val="0"/>
              </a:spcAft>
              <a:buClr>
                <a:schemeClr val="lt2"/>
              </a:buClr>
              <a:buSzPts val="1400"/>
              <a:buFont typeface="DM Sans"/>
              <a:buChar char="●"/>
            </a:pPr>
            <a:r>
              <a:rPr lang="en">
                <a:solidFill>
                  <a:schemeClr val="lt2"/>
                </a:solidFill>
                <a:latin typeface="DM Sans"/>
                <a:ea typeface="DM Sans"/>
                <a:cs typeface="DM Sans"/>
                <a:sym typeface="DM Sans"/>
              </a:rPr>
              <a:t>Incorporating phishing detection systems into existing IT infrastructures without compromising user experience </a:t>
            </a:r>
            <a:endParaRPr>
              <a:solidFill>
                <a:schemeClr val="lt2"/>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553" name="Google Shape;553;p33"/>
          <p:cNvSpPr/>
          <p:nvPr/>
        </p:nvSpPr>
        <p:spPr>
          <a:xfrm>
            <a:off x="1647675" y="1600200"/>
            <a:ext cx="819300" cy="819300"/>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2"/>
                </a:solidFill>
                <a:latin typeface="Viga"/>
                <a:ea typeface="Viga"/>
                <a:cs typeface="Viga"/>
                <a:sym typeface="Viga"/>
              </a:rPr>
              <a:t>1</a:t>
            </a:r>
            <a:endParaRPr sz="1800">
              <a:solidFill>
                <a:schemeClr val="lt2"/>
              </a:solidFill>
              <a:latin typeface="Viga"/>
              <a:ea typeface="Viga"/>
              <a:cs typeface="Viga"/>
              <a:sym typeface="Viga"/>
            </a:endParaRPr>
          </a:p>
        </p:txBody>
      </p:sp>
      <p:sp>
        <p:nvSpPr>
          <p:cNvPr id="554" name="Google Shape;554;p33"/>
          <p:cNvSpPr txBox="1">
            <a:spLocks noGrp="1"/>
          </p:cNvSpPr>
          <p:nvPr>
            <p:ph type="body" idx="4294967295"/>
          </p:nvPr>
        </p:nvSpPr>
        <p:spPr>
          <a:xfrm>
            <a:off x="1321425" y="3666625"/>
            <a:ext cx="14718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ex: PhishTank, OpenPhish </a:t>
            </a:r>
            <a:endParaRPr sz="1400"/>
          </a:p>
        </p:txBody>
      </p:sp>
      <p:sp>
        <p:nvSpPr>
          <p:cNvPr id="555" name="Google Shape;555;p33"/>
          <p:cNvSpPr txBox="1">
            <a:spLocks noGrp="1"/>
          </p:cNvSpPr>
          <p:nvPr>
            <p:ph type="title" idx="4294967295"/>
          </p:nvPr>
        </p:nvSpPr>
        <p:spPr>
          <a:xfrm>
            <a:off x="1321413" y="3302125"/>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Blacklisting</a:t>
            </a:r>
            <a:endParaRPr sz="1800"/>
          </a:p>
        </p:txBody>
      </p:sp>
      <p:sp>
        <p:nvSpPr>
          <p:cNvPr id="556" name="Google Shape;556;p33"/>
          <p:cNvSpPr/>
          <p:nvPr/>
        </p:nvSpPr>
        <p:spPr>
          <a:xfrm>
            <a:off x="4162350" y="3321175"/>
            <a:ext cx="819300" cy="819300"/>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2"/>
                </a:solidFill>
                <a:latin typeface="Viga"/>
                <a:ea typeface="Viga"/>
                <a:cs typeface="Viga"/>
                <a:sym typeface="Viga"/>
              </a:rPr>
              <a:t>2</a:t>
            </a:r>
            <a:endParaRPr sz="1300">
              <a:solidFill>
                <a:schemeClr val="lt2"/>
              </a:solidFill>
              <a:latin typeface="Viga"/>
              <a:ea typeface="Viga"/>
              <a:cs typeface="Viga"/>
              <a:sym typeface="Viga"/>
            </a:endParaRPr>
          </a:p>
        </p:txBody>
      </p:sp>
      <p:sp>
        <p:nvSpPr>
          <p:cNvPr id="557" name="Google Shape;557;p33"/>
          <p:cNvSpPr txBox="1">
            <a:spLocks noGrp="1"/>
          </p:cNvSpPr>
          <p:nvPr>
            <p:ph type="body" idx="4294967295"/>
          </p:nvPr>
        </p:nvSpPr>
        <p:spPr>
          <a:xfrm>
            <a:off x="3788100" y="1776875"/>
            <a:ext cx="15678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ex: set of rules/algorithms</a:t>
            </a:r>
            <a:endParaRPr sz="1400"/>
          </a:p>
        </p:txBody>
      </p:sp>
      <p:sp>
        <p:nvSpPr>
          <p:cNvPr id="558" name="Google Shape;558;p33"/>
          <p:cNvSpPr txBox="1">
            <a:spLocks noGrp="1"/>
          </p:cNvSpPr>
          <p:nvPr>
            <p:ph type="title" idx="4294967295"/>
          </p:nvPr>
        </p:nvSpPr>
        <p:spPr>
          <a:xfrm>
            <a:off x="3836100" y="1204925"/>
            <a:ext cx="14718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Heuristic Analysis</a:t>
            </a:r>
            <a:endParaRPr sz="1800"/>
          </a:p>
        </p:txBody>
      </p:sp>
      <p:sp>
        <p:nvSpPr>
          <p:cNvPr id="559" name="Google Shape;559;p33"/>
          <p:cNvSpPr/>
          <p:nvPr/>
        </p:nvSpPr>
        <p:spPr>
          <a:xfrm>
            <a:off x="6677025" y="1600200"/>
            <a:ext cx="819300" cy="819300"/>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2"/>
                </a:solidFill>
                <a:latin typeface="Viga"/>
                <a:ea typeface="Viga"/>
                <a:cs typeface="Viga"/>
                <a:sym typeface="Viga"/>
              </a:rPr>
              <a:t>3</a:t>
            </a:r>
            <a:endParaRPr sz="1300">
              <a:solidFill>
                <a:schemeClr val="lt2"/>
              </a:solidFill>
              <a:latin typeface="Viga"/>
              <a:ea typeface="Viga"/>
              <a:cs typeface="Viga"/>
              <a:sym typeface="Viga"/>
            </a:endParaRPr>
          </a:p>
        </p:txBody>
      </p:sp>
      <p:sp>
        <p:nvSpPr>
          <p:cNvPr id="560" name="Google Shape;560;p33"/>
          <p:cNvSpPr txBox="1">
            <a:spLocks noGrp="1"/>
          </p:cNvSpPr>
          <p:nvPr>
            <p:ph type="body" idx="4294967295"/>
          </p:nvPr>
        </p:nvSpPr>
        <p:spPr>
          <a:xfrm>
            <a:off x="6080625" y="3967900"/>
            <a:ext cx="2012100" cy="819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enhanced by machine learning/deep learning methods</a:t>
            </a:r>
            <a:endParaRPr sz="1400"/>
          </a:p>
        </p:txBody>
      </p:sp>
      <p:sp>
        <p:nvSpPr>
          <p:cNvPr id="561" name="Google Shape;561;p33"/>
          <p:cNvSpPr txBox="1">
            <a:spLocks noGrp="1"/>
          </p:cNvSpPr>
          <p:nvPr>
            <p:ph type="title" idx="4294967295"/>
          </p:nvPr>
        </p:nvSpPr>
        <p:spPr>
          <a:xfrm>
            <a:off x="5978331" y="3302125"/>
            <a:ext cx="2216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Natural Language Processing</a:t>
            </a:r>
            <a:endParaRPr sz="1800"/>
          </a:p>
        </p:txBody>
      </p:sp>
      <p:cxnSp>
        <p:nvCxnSpPr>
          <p:cNvPr id="562" name="Google Shape;562;p33"/>
          <p:cNvCxnSpPr>
            <a:stCxn id="553" idx="4"/>
            <a:endCxn id="555" idx="0"/>
          </p:cNvCxnSpPr>
          <p:nvPr/>
        </p:nvCxnSpPr>
        <p:spPr>
          <a:xfrm>
            <a:off x="2057325" y="2419500"/>
            <a:ext cx="0" cy="882600"/>
          </a:xfrm>
          <a:prstGeom prst="straightConnector1">
            <a:avLst/>
          </a:prstGeom>
          <a:noFill/>
          <a:ln w="19050" cap="flat" cmpd="sng">
            <a:solidFill>
              <a:schemeClr val="accent1"/>
            </a:solidFill>
            <a:prstDash val="solid"/>
            <a:round/>
            <a:headEnd type="none" w="med" len="med"/>
            <a:tailEnd type="oval" w="med" len="med"/>
          </a:ln>
        </p:spPr>
      </p:cxnSp>
      <p:cxnSp>
        <p:nvCxnSpPr>
          <p:cNvPr id="563" name="Google Shape;563;p33"/>
          <p:cNvCxnSpPr>
            <a:stCxn id="556" idx="0"/>
            <a:endCxn id="557" idx="2"/>
          </p:cNvCxnSpPr>
          <p:nvPr/>
        </p:nvCxnSpPr>
        <p:spPr>
          <a:xfrm rot="10800000">
            <a:off x="4572000" y="2422075"/>
            <a:ext cx="0" cy="899100"/>
          </a:xfrm>
          <a:prstGeom prst="straightConnector1">
            <a:avLst/>
          </a:prstGeom>
          <a:noFill/>
          <a:ln w="19050" cap="flat" cmpd="sng">
            <a:solidFill>
              <a:schemeClr val="accent1"/>
            </a:solidFill>
            <a:prstDash val="solid"/>
            <a:round/>
            <a:headEnd type="none" w="med" len="med"/>
            <a:tailEnd type="oval" w="med" len="med"/>
          </a:ln>
        </p:spPr>
      </p:cxnSp>
      <p:cxnSp>
        <p:nvCxnSpPr>
          <p:cNvPr id="564" name="Google Shape;564;p33"/>
          <p:cNvCxnSpPr>
            <a:stCxn id="559" idx="4"/>
            <a:endCxn id="561" idx="0"/>
          </p:cNvCxnSpPr>
          <p:nvPr/>
        </p:nvCxnSpPr>
        <p:spPr>
          <a:xfrm>
            <a:off x="7086675" y="2419500"/>
            <a:ext cx="0" cy="882600"/>
          </a:xfrm>
          <a:prstGeom prst="straightConnector1">
            <a:avLst/>
          </a:prstGeom>
          <a:noFill/>
          <a:ln w="19050" cap="flat" cmpd="sng">
            <a:solidFill>
              <a:schemeClr val="accent1"/>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4"/>
          <p:cNvSpPr txBox="1">
            <a:spLocks noGrp="1"/>
          </p:cNvSpPr>
          <p:nvPr>
            <p:ph type="title"/>
          </p:nvPr>
        </p:nvSpPr>
        <p:spPr>
          <a:xfrm>
            <a:off x="626625" y="338175"/>
            <a:ext cx="8263800" cy="5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NATURAL LANGUAGE PROCESSING  METHODOLOGY</a:t>
            </a:r>
            <a:endParaRPr/>
          </a:p>
        </p:txBody>
      </p:sp>
      <p:sp>
        <p:nvSpPr>
          <p:cNvPr id="570" name="Google Shape;570;p34"/>
          <p:cNvSpPr txBox="1">
            <a:spLocks noGrp="1"/>
          </p:cNvSpPr>
          <p:nvPr>
            <p:ph type="body" idx="4294967295"/>
          </p:nvPr>
        </p:nvSpPr>
        <p:spPr>
          <a:xfrm>
            <a:off x="626625" y="1050025"/>
            <a:ext cx="7322400" cy="37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Feature extraction</a:t>
            </a:r>
            <a:endParaRPr sz="1600"/>
          </a:p>
          <a:p>
            <a:pPr marL="0" lvl="0" indent="0" algn="l" rtl="0">
              <a:spcBef>
                <a:spcPts val="1600"/>
              </a:spcBef>
              <a:spcAft>
                <a:spcPts val="0"/>
              </a:spcAft>
              <a:buNone/>
            </a:pPr>
            <a:r>
              <a:rPr lang="en" sz="1600"/>
              <a:t>Feature selection</a:t>
            </a:r>
            <a:endParaRPr sz="1600"/>
          </a:p>
          <a:p>
            <a:pPr marL="0" lvl="0" indent="0" algn="l" rtl="0">
              <a:spcBef>
                <a:spcPts val="1600"/>
              </a:spcBef>
              <a:spcAft>
                <a:spcPts val="0"/>
              </a:spcAft>
              <a:buNone/>
            </a:pPr>
            <a:r>
              <a:rPr lang="en" sz="1600"/>
              <a:t>Classification</a:t>
            </a:r>
            <a:endParaRPr sz="1600"/>
          </a:p>
          <a:p>
            <a:pPr marL="0" lvl="0" indent="0" algn="l" rtl="0">
              <a:spcBef>
                <a:spcPts val="1600"/>
              </a:spcBef>
              <a:spcAft>
                <a:spcPts val="0"/>
              </a:spcAft>
              <a:buNone/>
            </a:pPr>
            <a:r>
              <a:rPr lang="en" sz="1600"/>
              <a:t>Dataset</a:t>
            </a:r>
            <a:endParaRPr sz="1600"/>
          </a:p>
          <a:p>
            <a:pPr marL="0" lvl="0" indent="0" algn="l" rtl="0">
              <a:spcBef>
                <a:spcPts val="1600"/>
              </a:spcBef>
              <a:spcAft>
                <a:spcPts val="1600"/>
              </a:spcAft>
              <a:buNone/>
            </a:pPr>
            <a:r>
              <a:rPr lang="en" sz="1600"/>
              <a:t>Results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p:nvPr/>
        </p:nvSpPr>
        <p:spPr>
          <a:xfrm>
            <a:off x="606900" y="1371150"/>
            <a:ext cx="79302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D0D0D"/>
                </a:solidFill>
                <a:highlight>
                  <a:srgbClr val="FFFFFF"/>
                </a:highlight>
                <a:latin typeface="DM Sans"/>
                <a:ea typeface="DM Sans"/>
                <a:cs typeface="DM Sans"/>
                <a:sym typeface="DM Sans"/>
              </a:rPr>
              <a:t>Types of features to be extracted:</a:t>
            </a:r>
            <a:endParaRPr sz="1600">
              <a:solidFill>
                <a:srgbClr val="0D0D0D"/>
              </a:solidFill>
              <a:highlight>
                <a:srgbClr val="FFFFFF"/>
              </a:highlight>
              <a:latin typeface="DM Sans"/>
              <a:ea typeface="DM Sans"/>
              <a:cs typeface="DM Sans"/>
              <a:sym typeface="DM Sans"/>
            </a:endParaRPr>
          </a:p>
          <a:p>
            <a:pPr marL="457200" lvl="0" indent="-330200" algn="l" rtl="0">
              <a:spcBef>
                <a:spcPts val="0"/>
              </a:spcBef>
              <a:spcAft>
                <a:spcPts val="0"/>
              </a:spcAft>
              <a:buClr>
                <a:srgbClr val="0D0D0D"/>
              </a:buClr>
              <a:buSzPts val="1600"/>
              <a:buFont typeface="DM Sans"/>
              <a:buChar char="●"/>
            </a:pPr>
            <a:r>
              <a:rPr lang="en" sz="1600" u="sng">
                <a:solidFill>
                  <a:srgbClr val="0D0D0D"/>
                </a:solidFill>
                <a:highlight>
                  <a:srgbClr val="FFFFFF"/>
                </a:highlight>
                <a:latin typeface="DM Sans"/>
                <a:ea typeface="DM Sans"/>
                <a:cs typeface="DM Sans"/>
                <a:sym typeface="DM Sans"/>
              </a:rPr>
              <a:t>Email body-based features</a:t>
            </a:r>
            <a:r>
              <a:rPr lang="en" sz="1600">
                <a:solidFill>
                  <a:srgbClr val="0D0D0D"/>
                </a:solidFill>
                <a:highlight>
                  <a:srgbClr val="FFFFFF"/>
                </a:highlight>
                <a:latin typeface="DM Sans"/>
                <a:ea typeface="DM Sans"/>
                <a:cs typeface="DM Sans"/>
                <a:sym typeface="DM Sans"/>
              </a:rPr>
              <a:t>: These are features derived straight from the content of the email body. These may include binary characteristics of shapes used or HTML, specific phrases, and links to be included.</a:t>
            </a:r>
            <a:endParaRPr sz="1600">
              <a:solidFill>
                <a:srgbClr val="0D0D0D"/>
              </a:solidFill>
              <a:highlight>
                <a:srgbClr val="FFFFFF"/>
              </a:highlight>
              <a:latin typeface="DM Sans"/>
              <a:ea typeface="DM Sans"/>
              <a:cs typeface="DM Sans"/>
              <a:sym typeface="DM Sans"/>
            </a:endParaRPr>
          </a:p>
          <a:p>
            <a:pPr marL="457200" lvl="0" indent="-330200" algn="l" rtl="0">
              <a:spcBef>
                <a:spcPts val="0"/>
              </a:spcBef>
              <a:spcAft>
                <a:spcPts val="0"/>
              </a:spcAft>
              <a:buClr>
                <a:srgbClr val="0D0D0D"/>
              </a:buClr>
              <a:buSzPts val="1600"/>
              <a:buFont typeface="DM Sans"/>
              <a:buChar char="●"/>
            </a:pPr>
            <a:r>
              <a:rPr lang="en" sz="1600" u="sng">
                <a:solidFill>
                  <a:srgbClr val="0D0D0D"/>
                </a:solidFill>
                <a:highlight>
                  <a:srgbClr val="FFFFFF"/>
                </a:highlight>
                <a:latin typeface="DM Sans"/>
                <a:ea typeface="DM Sans"/>
                <a:cs typeface="DM Sans"/>
                <a:sym typeface="DM Sans"/>
              </a:rPr>
              <a:t>Subject-based features</a:t>
            </a:r>
            <a:r>
              <a:rPr lang="en" sz="1600">
                <a:solidFill>
                  <a:srgbClr val="0D0D0D"/>
                </a:solidFill>
                <a:highlight>
                  <a:srgbClr val="FFFFFF"/>
                </a:highlight>
                <a:latin typeface="DM Sans"/>
                <a:ea typeface="DM Sans"/>
                <a:cs typeface="DM Sans"/>
                <a:sym typeface="DM Sans"/>
              </a:rPr>
              <a:t>: These are features derived from email subjects.</a:t>
            </a:r>
            <a:endParaRPr sz="1600">
              <a:solidFill>
                <a:srgbClr val="0D0D0D"/>
              </a:solidFill>
              <a:highlight>
                <a:srgbClr val="FFFFFF"/>
              </a:highlight>
              <a:latin typeface="DM Sans"/>
              <a:ea typeface="DM Sans"/>
              <a:cs typeface="DM Sans"/>
              <a:sym typeface="DM Sans"/>
            </a:endParaRPr>
          </a:p>
          <a:p>
            <a:pPr marL="457200" lvl="0" indent="-330200" algn="l" rtl="0">
              <a:spcBef>
                <a:spcPts val="0"/>
              </a:spcBef>
              <a:spcAft>
                <a:spcPts val="0"/>
              </a:spcAft>
              <a:buClr>
                <a:srgbClr val="0D0D0D"/>
              </a:buClr>
              <a:buSzPts val="1600"/>
              <a:buFont typeface="DM Sans"/>
              <a:buChar char="●"/>
            </a:pPr>
            <a:r>
              <a:rPr lang="en" sz="1600" u="sng">
                <a:solidFill>
                  <a:srgbClr val="0D0D0D"/>
                </a:solidFill>
                <a:highlight>
                  <a:srgbClr val="FFFFFF"/>
                </a:highlight>
                <a:latin typeface="DM Sans"/>
                <a:ea typeface="DM Sans"/>
                <a:cs typeface="DM Sans"/>
                <a:sym typeface="DM Sans"/>
              </a:rPr>
              <a:t>URL-based features</a:t>
            </a:r>
            <a:r>
              <a:rPr lang="en" sz="1600">
                <a:solidFill>
                  <a:srgbClr val="0D0D0D"/>
                </a:solidFill>
                <a:highlight>
                  <a:srgbClr val="FFFFFF"/>
                </a:highlight>
                <a:latin typeface="DM Sans"/>
                <a:ea typeface="DM Sans"/>
                <a:cs typeface="DM Sans"/>
                <a:sym typeface="DM Sans"/>
              </a:rPr>
              <a:t>: Analyze the contained URLs. Other notable items included using the IP address instead of the domain name, ”@” in URLs, and other noticeable items in the count of images, the number, and types of links(external and internal) of the email. It also considers the complexity of the links, including the number of redirections or loops.</a:t>
            </a:r>
            <a:endParaRPr sz="1600">
              <a:solidFill>
                <a:srgbClr val="0D0D0D"/>
              </a:solidFill>
              <a:highlight>
                <a:srgbClr val="FFFFFF"/>
              </a:highlight>
              <a:latin typeface="DM Sans"/>
              <a:ea typeface="DM Sans"/>
              <a:cs typeface="DM Sans"/>
              <a:sym typeface="DM Sans"/>
            </a:endParaRPr>
          </a:p>
          <a:p>
            <a:pPr marL="457200" lvl="0" indent="-330200" algn="l" rtl="0">
              <a:spcBef>
                <a:spcPts val="0"/>
              </a:spcBef>
              <a:spcAft>
                <a:spcPts val="0"/>
              </a:spcAft>
              <a:buClr>
                <a:srgbClr val="0D0D0D"/>
              </a:buClr>
              <a:buSzPts val="1600"/>
              <a:buFont typeface="DM Sans"/>
              <a:buChar char="●"/>
            </a:pPr>
            <a:r>
              <a:rPr lang="en" sz="1600" u="sng">
                <a:solidFill>
                  <a:srgbClr val="0D0D0D"/>
                </a:solidFill>
                <a:highlight>
                  <a:srgbClr val="FFFFFF"/>
                </a:highlight>
                <a:latin typeface="DM Sans"/>
                <a:ea typeface="DM Sans"/>
                <a:cs typeface="DM Sans"/>
                <a:sym typeface="DM Sans"/>
              </a:rPr>
              <a:t>Script-based features</a:t>
            </a:r>
            <a:r>
              <a:rPr lang="en" sz="1600">
                <a:solidFill>
                  <a:srgbClr val="0D0D0D"/>
                </a:solidFill>
                <a:highlight>
                  <a:srgbClr val="FFFFFF"/>
                </a:highlight>
                <a:latin typeface="DM Sans"/>
                <a:ea typeface="DM Sans"/>
                <a:cs typeface="DM Sans"/>
                <a:sym typeface="DM Sans"/>
              </a:rPr>
              <a:t>: This refers to features that detect the existence of scripts, like JavaScript, or code that causes on-click events and pop-up windows.</a:t>
            </a:r>
            <a:endParaRPr sz="1600">
              <a:solidFill>
                <a:srgbClr val="0D0D0D"/>
              </a:solidFill>
              <a:highlight>
                <a:srgbClr val="FFFFFF"/>
              </a:highlight>
              <a:latin typeface="DM Sans"/>
              <a:ea typeface="DM Sans"/>
              <a:cs typeface="DM Sans"/>
              <a:sym typeface="DM Sans"/>
            </a:endParaRPr>
          </a:p>
          <a:p>
            <a:pPr marL="457200" lvl="0" indent="-330200" algn="l" rtl="0">
              <a:spcBef>
                <a:spcPts val="0"/>
              </a:spcBef>
              <a:spcAft>
                <a:spcPts val="0"/>
              </a:spcAft>
              <a:buClr>
                <a:srgbClr val="0D0D0D"/>
              </a:buClr>
              <a:buSzPts val="1600"/>
              <a:buFont typeface="DM Sans"/>
              <a:buChar char="●"/>
            </a:pPr>
            <a:r>
              <a:rPr lang="en" sz="1600" u="sng">
                <a:solidFill>
                  <a:srgbClr val="0D0D0D"/>
                </a:solidFill>
                <a:highlight>
                  <a:srgbClr val="FFFFFF"/>
                </a:highlight>
                <a:latin typeface="DM Sans"/>
                <a:ea typeface="DM Sans"/>
                <a:cs typeface="DM Sans"/>
                <a:sym typeface="DM Sans"/>
              </a:rPr>
              <a:t>Sender-based features</a:t>
            </a:r>
            <a:r>
              <a:rPr lang="en" sz="1600">
                <a:solidFill>
                  <a:srgbClr val="0D0D0D"/>
                </a:solidFill>
                <a:highlight>
                  <a:srgbClr val="FFFFFF"/>
                </a:highlight>
                <a:latin typeface="DM Sans"/>
                <a:ea typeface="DM Sans"/>
                <a:cs typeface="DM Sans"/>
                <a:sym typeface="DM Sans"/>
              </a:rPr>
              <a:t>: These are hints on the credibility of the sender.</a:t>
            </a:r>
            <a:endParaRPr sz="1600">
              <a:solidFill>
                <a:srgbClr val="0D0D0D"/>
              </a:solidFill>
              <a:highlight>
                <a:srgbClr val="FFFFFF"/>
              </a:highlight>
              <a:latin typeface="DM Sans"/>
              <a:ea typeface="DM Sans"/>
              <a:cs typeface="DM Sans"/>
              <a:sym typeface="DM Sans"/>
            </a:endParaRPr>
          </a:p>
          <a:p>
            <a:pPr marL="0" lvl="0" indent="0" algn="l" rtl="0">
              <a:spcBef>
                <a:spcPts val="0"/>
              </a:spcBef>
              <a:spcAft>
                <a:spcPts val="0"/>
              </a:spcAft>
              <a:buNone/>
            </a:pPr>
            <a:endParaRPr sz="1600">
              <a:solidFill>
                <a:srgbClr val="0D0D0D"/>
              </a:solidFill>
              <a:highlight>
                <a:srgbClr val="FFFFFF"/>
              </a:highlight>
              <a:latin typeface="DM Sans"/>
              <a:ea typeface="DM Sans"/>
              <a:cs typeface="DM Sans"/>
              <a:sym typeface="DM Sans"/>
            </a:endParaRPr>
          </a:p>
        </p:txBody>
      </p:sp>
      <p:sp>
        <p:nvSpPr>
          <p:cNvPr id="576" name="Google Shape;576;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extraction</a:t>
            </a:r>
            <a:endParaRPr/>
          </a:p>
        </p:txBody>
      </p:sp>
      <p:sp>
        <p:nvSpPr>
          <p:cNvPr id="577" name="Google Shape;577;p35"/>
          <p:cNvSpPr txBox="1"/>
          <p:nvPr/>
        </p:nvSpPr>
        <p:spPr>
          <a:xfrm>
            <a:off x="606900" y="877875"/>
            <a:ext cx="793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D0D0D"/>
                </a:solidFill>
                <a:highlight>
                  <a:srgbClr val="FFFFFF"/>
                </a:highlight>
                <a:latin typeface="Roboto"/>
                <a:ea typeface="Roboto"/>
                <a:cs typeface="Roboto"/>
                <a:sym typeface="Roboto"/>
              </a:rPr>
              <a:t>= identifying key characteristics from the email content that may indicate phishing attempts</a:t>
            </a:r>
            <a:endParaRPr sz="2100">
              <a:solidFill>
                <a:schemeClr val="lt2"/>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5F13F6B32D7A43A792618B51D1ADB2" ma:contentTypeVersion="5" ma:contentTypeDescription="Create a new document." ma:contentTypeScope="" ma:versionID="c14c2c7030823b1c9459239e2dd71dfd">
  <xsd:schema xmlns:xsd="http://www.w3.org/2001/XMLSchema" xmlns:xs="http://www.w3.org/2001/XMLSchema" xmlns:p="http://schemas.microsoft.com/office/2006/metadata/properties" xmlns:ns2="b7902123-01dc-4f61-9599-8a3b5c650a61" targetNamespace="http://schemas.microsoft.com/office/2006/metadata/properties" ma:root="true" ma:fieldsID="a548e27a58946b37b2fc3befcab73542" ns2:_="">
    <xsd:import namespace="b7902123-01dc-4f61-9599-8a3b5c650a6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02123-01dc-4f61-9599-8a3b5c650a6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CF3C81-1A1C-40A5-A743-1FB40EC8BA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02123-01dc-4f61-9599-8a3b5c650a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7EAEE3-A2D9-4761-885E-41DE4113DF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1274</Words>
  <Application>Microsoft Office PowerPoint</Application>
  <PresentationFormat>On-screen Show (16:9)</PresentationFormat>
  <Paragraphs>110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DM Sans</vt:lpstr>
      <vt:lpstr>Arial</vt:lpstr>
      <vt:lpstr>Viga</vt:lpstr>
      <vt:lpstr>Roboto</vt:lpstr>
      <vt:lpstr>Cyber Security Business Plan</vt:lpstr>
      <vt:lpstr>Natural Language Processing in Cybersecurity: Phishing Email Detection</vt:lpstr>
      <vt:lpstr>CONTENTS OF THIS PRESENTATION</vt:lpstr>
      <vt:lpstr>INTRODUCTION</vt:lpstr>
      <vt:lpstr>Personal example</vt:lpstr>
      <vt:lpstr>IMPORTANCE OF DETECTION</vt:lpstr>
      <vt:lpstr>CHALLENGES</vt:lpstr>
      <vt:lpstr>METHODOLOGY</vt:lpstr>
      <vt:lpstr>NATURAL LANGUAGE PROCESSING  METHODOLOGY</vt:lpstr>
      <vt:lpstr>Feature extraction</vt:lpstr>
      <vt:lpstr>Feature selection</vt:lpstr>
      <vt:lpstr>Classification, datasets and results</vt:lpstr>
      <vt:lpstr>Classification, datasets and results </vt:lpstr>
      <vt:lpstr>LIMITATIONS</vt:lpstr>
      <vt:lpstr>FUTURE DIRECTIONS</vt:lpstr>
      <vt:lpstr>CONCLUSION</vt:lpstr>
      <vt:lpstr>QUESTIONS</vt:lpstr>
      <vt:lpstr>References   1. Egozi, G., Verma, R.: Phishing email detection using robust nlp techniques. In: 2018 IEEE International Conference on Data Mining Workshops (ICDMW). pp. 7–12 (2018). https://doi.org/10.1109/ICDMW.2018.00009   2. Kumar, A., Chatterjee, J.M., D´ıaz, V.G.: A novel hybrid approach of svm combined with nlp and probabilistic neural network for email phishing. International Journal of Electrical and Computer Engineering (IJECE) 10(1), 486 (Feb 2020). https://doi.org/10.11591/ijece.v10i1.pp486-493, http://dx.doi.org/ 10.11591/ijece.v10i1.pp486-493   3. Salloum, S., Gaber, T., Vadera, S., Shaalan, K.: Phishing email detection using natural language processing techniques: A literature survey. Procedia Computer Science 189, 19–28 (2021). https://doi.org/https://doi.org/10.1016/j.procs.2021.05.077, https://www.sciencedirect.com/science/article/pii/S1877050921011741, aI in Computational Linguistics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 Cybersecurity: Phishing Email Detection</dc:title>
  <cp:lastModifiedBy>DAN-ALEXANDRU TRUȚA</cp:lastModifiedBy>
  <cp:revision>1</cp:revision>
  <dcterms:modified xsi:type="dcterms:W3CDTF">2024-07-14T23:50:39Z</dcterms:modified>
</cp:coreProperties>
</file>