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86" r:id="rId8"/>
    <p:sldId id="282" r:id="rId9"/>
    <p:sldId id="287" r:id="rId10"/>
    <p:sldId id="289" r:id="rId11"/>
    <p:sldId id="290" r:id="rId12"/>
    <p:sldId id="291" r:id="rId13"/>
    <p:sldId id="292" r:id="rId14"/>
    <p:sldId id="293" r:id="rId15"/>
    <p:sldId id="29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A0FE-F991-4FEA-94E6-64E600C42C77}" v="813" dt="2024-04-22T06:05:3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8" autoAdjust="0"/>
    <p:restoredTop sz="90655" autoAdjust="0"/>
  </p:normalViewPr>
  <p:slideViewPr>
    <p:cSldViewPr snapToGrid="0">
      <p:cViewPr varScale="1">
        <p:scale>
          <a:sx n="136" d="100"/>
          <a:sy n="136" d="100"/>
        </p:scale>
        <p:origin x="156" y="21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0E7B7-F1FC-4ECE-9704-15AC0C691FD9}"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ABC732D-1C59-4DA4-90F7-F85544C737AE}">
      <dgm:prSet/>
      <dgm:spPr/>
      <dgm:t>
        <a:bodyPr/>
        <a:lstStyle/>
        <a:p>
          <a:pPr>
            <a:defRPr cap="all"/>
          </a:pPr>
          <a:r>
            <a:rPr lang="en-US"/>
            <a:t>Introduction &amp; Motivation</a:t>
          </a:r>
        </a:p>
      </dgm:t>
    </dgm:pt>
    <dgm:pt modelId="{A36CE241-ABF9-4908-9B5C-80E24C43FCFD}" type="parTrans" cxnId="{40F59571-32CC-4EBF-A267-03541A95A70B}">
      <dgm:prSet/>
      <dgm:spPr/>
      <dgm:t>
        <a:bodyPr/>
        <a:lstStyle/>
        <a:p>
          <a:endParaRPr lang="en-US"/>
        </a:p>
      </dgm:t>
    </dgm:pt>
    <dgm:pt modelId="{B44B278C-DFE7-47C1-8982-48F81567F375}" type="sibTrans" cxnId="{40F59571-32CC-4EBF-A267-03541A95A70B}">
      <dgm:prSet/>
      <dgm:spPr/>
      <dgm:t>
        <a:bodyPr/>
        <a:lstStyle/>
        <a:p>
          <a:endParaRPr lang="en-US"/>
        </a:p>
      </dgm:t>
    </dgm:pt>
    <dgm:pt modelId="{8AF4B2BF-34BB-496F-9390-E20E991CC53D}">
      <dgm:prSet/>
      <dgm:spPr/>
      <dgm:t>
        <a:bodyPr/>
        <a:lstStyle/>
        <a:p>
          <a:pPr>
            <a:defRPr cap="all"/>
          </a:pPr>
          <a:r>
            <a:rPr lang="en-US"/>
            <a:t>Theory &amp; Methodology</a:t>
          </a:r>
        </a:p>
      </dgm:t>
    </dgm:pt>
    <dgm:pt modelId="{AB1C3C22-FEF2-431C-A5C0-09E8014CE3E4}" type="parTrans" cxnId="{781E1D48-E855-4908-A695-DEC039FBECDE}">
      <dgm:prSet/>
      <dgm:spPr/>
      <dgm:t>
        <a:bodyPr/>
        <a:lstStyle/>
        <a:p>
          <a:endParaRPr lang="en-US"/>
        </a:p>
      </dgm:t>
    </dgm:pt>
    <dgm:pt modelId="{F133BB06-8F15-494A-A531-BC7F72AACAC4}" type="sibTrans" cxnId="{781E1D48-E855-4908-A695-DEC039FBECDE}">
      <dgm:prSet/>
      <dgm:spPr/>
      <dgm:t>
        <a:bodyPr/>
        <a:lstStyle/>
        <a:p>
          <a:endParaRPr lang="en-US"/>
        </a:p>
      </dgm:t>
    </dgm:pt>
    <dgm:pt modelId="{635940CE-031B-41D5-9225-BBF19CB362D0}">
      <dgm:prSet/>
      <dgm:spPr/>
      <dgm:t>
        <a:bodyPr/>
        <a:lstStyle/>
        <a:p>
          <a:pPr>
            <a:defRPr cap="all"/>
          </a:pPr>
          <a:r>
            <a:rPr lang="en-US"/>
            <a:t>Experiments &amp; Results</a:t>
          </a:r>
        </a:p>
      </dgm:t>
    </dgm:pt>
    <dgm:pt modelId="{E7C49683-2E2F-4258-8D4D-7C3F6D7FDB1C}" type="parTrans" cxnId="{369AEF68-637E-4CF9-BE52-3A34C2EDE8CC}">
      <dgm:prSet/>
      <dgm:spPr/>
      <dgm:t>
        <a:bodyPr/>
        <a:lstStyle/>
        <a:p>
          <a:endParaRPr lang="en-US"/>
        </a:p>
      </dgm:t>
    </dgm:pt>
    <dgm:pt modelId="{094E39CA-AB44-4569-9583-C19536908C01}" type="sibTrans" cxnId="{369AEF68-637E-4CF9-BE52-3A34C2EDE8CC}">
      <dgm:prSet/>
      <dgm:spPr/>
      <dgm:t>
        <a:bodyPr/>
        <a:lstStyle/>
        <a:p>
          <a:endParaRPr lang="en-US"/>
        </a:p>
      </dgm:t>
    </dgm:pt>
    <dgm:pt modelId="{2FABFBBC-0687-4B40-A36E-2C58C82F9306}" type="pres">
      <dgm:prSet presAssocID="{0E80E7B7-F1FC-4ECE-9704-15AC0C691FD9}" presName="root" presStyleCnt="0">
        <dgm:presLayoutVars>
          <dgm:dir/>
          <dgm:resizeHandles val="exact"/>
        </dgm:presLayoutVars>
      </dgm:prSet>
      <dgm:spPr/>
    </dgm:pt>
    <dgm:pt modelId="{AB331873-65BE-4D5F-BD86-0EC99F71DCB4}" type="pres">
      <dgm:prSet presAssocID="{1ABC732D-1C59-4DA4-90F7-F85544C737AE}" presName="compNode" presStyleCnt="0"/>
      <dgm:spPr/>
    </dgm:pt>
    <dgm:pt modelId="{4462258C-C22C-4F08-9865-E36AB26ADAE2}" type="pres">
      <dgm:prSet presAssocID="{1ABC732D-1C59-4DA4-90F7-F85544C737AE}" presName="iconBgRect" presStyleLbl="bgShp" presStyleIdx="0" presStyleCnt="3"/>
      <dgm:spPr/>
    </dgm:pt>
    <dgm:pt modelId="{B5D9A1E8-7B90-43F7-BC85-4000913219A8}" type="pres">
      <dgm:prSet presAssocID="{1ABC732D-1C59-4DA4-90F7-F85544C737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DF4A91-C363-4552-836C-26DC1CECBDFA}" type="pres">
      <dgm:prSet presAssocID="{1ABC732D-1C59-4DA4-90F7-F85544C737AE}" presName="spaceRect" presStyleCnt="0"/>
      <dgm:spPr/>
    </dgm:pt>
    <dgm:pt modelId="{5A99FA23-13A9-4B9D-BDFD-F2281D30D728}" type="pres">
      <dgm:prSet presAssocID="{1ABC732D-1C59-4DA4-90F7-F85544C737AE}" presName="textRect" presStyleLbl="revTx" presStyleIdx="0" presStyleCnt="3">
        <dgm:presLayoutVars>
          <dgm:chMax val="1"/>
          <dgm:chPref val="1"/>
        </dgm:presLayoutVars>
      </dgm:prSet>
      <dgm:spPr/>
    </dgm:pt>
    <dgm:pt modelId="{BCE56915-F5B2-426D-AD5F-4534693C981D}" type="pres">
      <dgm:prSet presAssocID="{B44B278C-DFE7-47C1-8982-48F81567F375}" presName="sibTrans" presStyleCnt="0"/>
      <dgm:spPr/>
    </dgm:pt>
    <dgm:pt modelId="{DEB8E057-1073-4207-969A-829EE0EC1FEB}" type="pres">
      <dgm:prSet presAssocID="{8AF4B2BF-34BB-496F-9390-E20E991CC53D}" presName="compNode" presStyleCnt="0"/>
      <dgm:spPr/>
    </dgm:pt>
    <dgm:pt modelId="{B1ACCA8C-F6C9-418A-ACBC-D388B57DC1B7}" type="pres">
      <dgm:prSet presAssocID="{8AF4B2BF-34BB-496F-9390-E20E991CC53D}" presName="iconBgRect" presStyleLbl="bgShp" presStyleIdx="1" presStyleCnt="3"/>
      <dgm:spPr/>
    </dgm:pt>
    <dgm:pt modelId="{DC7A1F1A-CC87-4334-82D9-2A6617FA112D}" type="pres">
      <dgm:prSet presAssocID="{8AF4B2BF-34BB-496F-9390-E20E991CC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0F2F0A-C65F-44D9-93AC-045F3153E439}" type="pres">
      <dgm:prSet presAssocID="{8AF4B2BF-34BB-496F-9390-E20E991CC53D}" presName="spaceRect" presStyleCnt="0"/>
      <dgm:spPr/>
    </dgm:pt>
    <dgm:pt modelId="{204A0944-F57B-4497-B848-1FB11F664836}" type="pres">
      <dgm:prSet presAssocID="{8AF4B2BF-34BB-496F-9390-E20E991CC53D}" presName="textRect" presStyleLbl="revTx" presStyleIdx="1" presStyleCnt="3">
        <dgm:presLayoutVars>
          <dgm:chMax val="1"/>
          <dgm:chPref val="1"/>
        </dgm:presLayoutVars>
      </dgm:prSet>
      <dgm:spPr/>
    </dgm:pt>
    <dgm:pt modelId="{E2B4EAB8-D46D-4F71-BFC3-4E898B6EAE5F}" type="pres">
      <dgm:prSet presAssocID="{F133BB06-8F15-494A-A531-BC7F72AACAC4}" presName="sibTrans" presStyleCnt="0"/>
      <dgm:spPr/>
    </dgm:pt>
    <dgm:pt modelId="{F0962C60-A051-4B01-86EC-215C72395FB9}" type="pres">
      <dgm:prSet presAssocID="{635940CE-031B-41D5-9225-BBF19CB362D0}" presName="compNode" presStyleCnt="0"/>
      <dgm:spPr/>
    </dgm:pt>
    <dgm:pt modelId="{24B21EC1-8F2A-40AF-BAB5-4593D3EF3E91}" type="pres">
      <dgm:prSet presAssocID="{635940CE-031B-41D5-9225-BBF19CB362D0}" presName="iconBgRect" presStyleLbl="bgShp" presStyleIdx="2" presStyleCnt="3"/>
      <dgm:spPr/>
    </dgm:pt>
    <dgm:pt modelId="{8F780E07-6CC0-484F-B20F-95DE9239D3D2}" type="pres">
      <dgm:prSet presAssocID="{635940CE-031B-41D5-9225-BBF19CB36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38BE9A94-18BC-4E51-9670-1D3865F97CAA}" type="pres">
      <dgm:prSet presAssocID="{635940CE-031B-41D5-9225-BBF19CB362D0}" presName="spaceRect" presStyleCnt="0"/>
      <dgm:spPr/>
    </dgm:pt>
    <dgm:pt modelId="{B03C619D-FC32-4705-A62D-31CBB530156B}" type="pres">
      <dgm:prSet presAssocID="{635940CE-031B-41D5-9225-BBF19CB362D0}" presName="textRect" presStyleLbl="revTx" presStyleIdx="2" presStyleCnt="3">
        <dgm:presLayoutVars>
          <dgm:chMax val="1"/>
          <dgm:chPref val="1"/>
        </dgm:presLayoutVars>
      </dgm:prSet>
      <dgm:spPr/>
    </dgm:pt>
  </dgm:ptLst>
  <dgm:cxnLst>
    <dgm:cxn modelId="{93D1FA0A-3594-4558-9A44-885DE2CAEED4}" type="presOf" srcId="{8AF4B2BF-34BB-496F-9390-E20E991CC53D}" destId="{204A0944-F57B-4497-B848-1FB11F664836}" srcOrd="0" destOrd="0" presId="urn:microsoft.com/office/officeart/2018/5/layout/IconCircleLabelList"/>
    <dgm:cxn modelId="{781E1D48-E855-4908-A695-DEC039FBECDE}" srcId="{0E80E7B7-F1FC-4ECE-9704-15AC0C691FD9}" destId="{8AF4B2BF-34BB-496F-9390-E20E991CC53D}" srcOrd="1" destOrd="0" parTransId="{AB1C3C22-FEF2-431C-A5C0-09E8014CE3E4}" sibTransId="{F133BB06-8F15-494A-A531-BC7F72AACAC4}"/>
    <dgm:cxn modelId="{369AEF68-637E-4CF9-BE52-3A34C2EDE8CC}" srcId="{0E80E7B7-F1FC-4ECE-9704-15AC0C691FD9}" destId="{635940CE-031B-41D5-9225-BBF19CB362D0}" srcOrd="2" destOrd="0" parTransId="{E7C49683-2E2F-4258-8D4D-7C3F6D7FDB1C}" sibTransId="{094E39CA-AB44-4569-9583-C19536908C01}"/>
    <dgm:cxn modelId="{40F59571-32CC-4EBF-A267-03541A95A70B}" srcId="{0E80E7B7-F1FC-4ECE-9704-15AC0C691FD9}" destId="{1ABC732D-1C59-4DA4-90F7-F85544C737AE}" srcOrd="0" destOrd="0" parTransId="{A36CE241-ABF9-4908-9B5C-80E24C43FCFD}" sibTransId="{B44B278C-DFE7-47C1-8982-48F81567F375}"/>
    <dgm:cxn modelId="{01B60080-43CE-43E9-9662-A010585537EC}" type="presOf" srcId="{635940CE-031B-41D5-9225-BBF19CB362D0}" destId="{B03C619D-FC32-4705-A62D-31CBB530156B}" srcOrd="0" destOrd="0" presId="urn:microsoft.com/office/officeart/2018/5/layout/IconCircleLabelList"/>
    <dgm:cxn modelId="{159B97AA-97C5-4D0C-ADA6-297BB02DDD21}" type="presOf" srcId="{0E80E7B7-F1FC-4ECE-9704-15AC0C691FD9}" destId="{2FABFBBC-0687-4B40-A36E-2C58C82F9306}" srcOrd="0" destOrd="0" presId="urn:microsoft.com/office/officeart/2018/5/layout/IconCircleLabelList"/>
    <dgm:cxn modelId="{F61226C8-4AE0-48AA-AAC4-F81693D6F84F}" type="presOf" srcId="{1ABC732D-1C59-4DA4-90F7-F85544C737AE}" destId="{5A99FA23-13A9-4B9D-BDFD-F2281D30D728}" srcOrd="0" destOrd="0" presId="urn:microsoft.com/office/officeart/2018/5/layout/IconCircleLabelList"/>
    <dgm:cxn modelId="{22714A5B-4475-479C-B982-D81EA6B72CAB}" type="presParOf" srcId="{2FABFBBC-0687-4B40-A36E-2C58C82F9306}" destId="{AB331873-65BE-4D5F-BD86-0EC99F71DCB4}" srcOrd="0" destOrd="0" presId="urn:microsoft.com/office/officeart/2018/5/layout/IconCircleLabelList"/>
    <dgm:cxn modelId="{20D2CF33-8121-4675-9DF6-5D10005341E0}" type="presParOf" srcId="{AB331873-65BE-4D5F-BD86-0EC99F71DCB4}" destId="{4462258C-C22C-4F08-9865-E36AB26ADAE2}" srcOrd="0" destOrd="0" presId="urn:microsoft.com/office/officeart/2018/5/layout/IconCircleLabelList"/>
    <dgm:cxn modelId="{EE1AC5B4-D293-419B-B40B-7F3493D34FCA}" type="presParOf" srcId="{AB331873-65BE-4D5F-BD86-0EC99F71DCB4}" destId="{B5D9A1E8-7B90-43F7-BC85-4000913219A8}" srcOrd="1" destOrd="0" presId="urn:microsoft.com/office/officeart/2018/5/layout/IconCircleLabelList"/>
    <dgm:cxn modelId="{5E075C7B-8378-4B60-B5AE-722A3B94C4F5}" type="presParOf" srcId="{AB331873-65BE-4D5F-BD86-0EC99F71DCB4}" destId="{DEDF4A91-C363-4552-836C-26DC1CECBDFA}" srcOrd="2" destOrd="0" presId="urn:microsoft.com/office/officeart/2018/5/layout/IconCircleLabelList"/>
    <dgm:cxn modelId="{70F2D012-350E-4CE2-9353-F4D58777FFBB}" type="presParOf" srcId="{AB331873-65BE-4D5F-BD86-0EC99F71DCB4}" destId="{5A99FA23-13A9-4B9D-BDFD-F2281D30D728}" srcOrd="3" destOrd="0" presId="urn:microsoft.com/office/officeart/2018/5/layout/IconCircleLabelList"/>
    <dgm:cxn modelId="{14AAD39D-53D0-4999-8340-DB70E6165622}" type="presParOf" srcId="{2FABFBBC-0687-4B40-A36E-2C58C82F9306}" destId="{BCE56915-F5B2-426D-AD5F-4534693C981D}" srcOrd="1" destOrd="0" presId="urn:microsoft.com/office/officeart/2018/5/layout/IconCircleLabelList"/>
    <dgm:cxn modelId="{C86C861B-2EA5-4A20-B1F7-F23C6C1577CB}" type="presParOf" srcId="{2FABFBBC-0687-4B40-A36E-2C58C82F9306}" destId="{DEB8E057-1073-4207-969A-829EE0EC1FEB}" srcOrd="2" destOrd="0" presId="urn:microsoft.com/office/officeart/2018/5/layout/IconCircleLabelList"/>
    <dgm:cxn modelId="{436AA1B7-FF97-4BB9-904F-CE0FFAC03D81}" type="presParOf" srcId="{DEB8E057-1073-4207-969A-829EE0EC1FEB}" destId="{B1ACCA8C-F6C9-418A-ACBC-D388B57DC1B7}" srcOrd="0" destOrd="0" presId="urn:microsoft.com/office/officeart/2018/5/layout/IconCircleLabelList"/>
    <dgm:cxn modelId="{65E844E0-DCF2-4AD9-80BB-46314DF7F4A3}" type="presParOf" srcId="{DEB8E057-1073-4207-969A-829EE0EC1FEB}" destId="{DC7A1F1A-CC87-4334-82D9-2A6617FA112D}" srcOrd="1" destOrd="0" presId="urn:microsoft.com/office/officeart/2018/5/layout/IconCircleLabelList"/>
    <dgm:cxn modelId="{807DEFDA-DE98-4EAC-8396-F0C584AE5E38}" type="presParOf" srcId="{DEB8E057-1073-4207-969A-829EE0EC1FEB}" destId="{820F2F0A-C65F-44D9-93AC-045F3153E439}" srcOrd="2" destOrd="0" presId="urn:microsoft.com/office/officeart/2018/5/layout/IconCircleLabelList"/>
    <dgm:cxn modelId="{C65888B9-C0ED-4613-B21E-CA2622311D60}" type="presParOf" srcId="{DEB8E057-1073-4207-969A-829EE0EC1FEB}" destId="{204A0944-F57B-4497-B848-1FB11F664836}" srcOrd="3" destOrd="0" presId="urn:microsoft.com/office/officeart/2018/5/layout/IconCircleLabelList"/>
    <dgm:cxn modelId="{906BC1B6-F1D3-4F4F-ACB0-DDAEF97420EF}" type="presParOf" srcId="{2FABFBBC-0687-4B40-A36E-2C58C82F9306}" destId="{E2B4EAB8-D46D-4F71-BFC3-4E898B6EAE5F}" srcOrd="3" destOrd="0" presId="urn:microsoft.com/office/officeart/2018/5/layout/IconCircleLabelList"/>
    <dgm:cxn modelId="{13F9AC8D-650F-44DE-9BDE-0755C3AE5891}" type="presParOf" srcId="{2FABFBBC-0687-4B40-A36E-2C58C82F9306}" destId="{F0962C60-A051-4B01-86EC-215C72395FB9}" srcOrd="4" destOrd="0" presId="urn:microsoft.com/office/officeart/2018/5/layout/IconCircleLabelList"/>
    <dgm:cxn modelId="{35E0DCD0-D9AA-48B6-91F4-BE74E45029AA}" type="presParOf" srcId="{F0962C60-A051-4B01-86EC-215C72395FB9}" destId="{24B21EC1-8F2A-40AF-BAB5-4593D3EF3E91}" srcOrd="0" destOrd="0" presId="urn:microsoft.com/office/officeart/2018/5/layout/IconCircleLabelList"/>
    <dgm:cxn modelId="{201F2869-DB9C-4B1F-BDB8-5AAD524C9002}" type="presParOf" srcId="{F0962C60-A051-4B01-86EC-215C72395FB9}" destId="{8F780E07-6CC0-484F-B20F-95DE9239D3D2}" srcOrd="1" destOrd="0" presId="urn:microsoft.com/office/officeart/2018/5/layout/IconCircleLabelList"/>
    <dgm:cxn modelId="{D6A307BB-7CD3-4ED4-ADD6-8320DC52D1EB}" type="presParOf" srcId="{F0962C60-A051-4B01-86EC-215C72395FB9}" destId="{38BE9A94-18BC-4E51-9670-1D3865F97CAA}" srcOrd="2" destOrd="0" presId="urn:microsoft.com/office/officeart/2018/5/layout/IconCircleLabelList"/>
    <dgm:cxn modelId="{6E0EFFF4-1712-4A06-B45F-8A867DB56A69}" type="presParOf" srcId="{F0962C60-A051-4B01-86EC-215C72395FB9}" destId="{B03C619D-FC32-4705-A62D-31CBB5301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2258C-C22C-4F08-9865-E36AB26ADAE2}">
      <dsp:nvSpPr>
        <dsp:cNvPr id="0" name=""/>
        <dsp:cNvSpPr/>
      </dsp:nvSpPr>
      <dsp:spPr>
        <a:xfrm>
          <a:off x="679050"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9A1E8-7B90-43F7-BC85-4000913219A8}">
      <dsp:nvSpPr>
        <dsp:cNvPr id="0" name=""/>
        <dsp:cNvSpPr/>
      </dsp:nvSpPr>
      <dsp:spPr>
        <a:xfrm>
          <a:off x="1081237" y="5901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9FA23-13A9-4B9D-BDFD-F2281D30D728}">
      <dsp:nvSpPr>
        <dsp:cNvPr id="0" name=""/>
        <dsp:cNvSpPr/>
      </dsp:nvSpPr>
      <dsp:spPr>
        <a:xfrm>
          <a:off x="75768"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Introduction &amp; Motivation</a:t>
          </a:r>
        </a:p>
      </dsp:txBody>
      <dsp:txXfrm>
        <a:off x="75768" y="2662981"/>
        <a:ext cx="3093750" cy="720000"/>
      </dsp:txXfrm>
    </dsp:sp>
    <dsp:sp modelId="{B1ACCA8C-F6C9-418A-ACBC-D388B57DC1B7}">
      <dsp:nvSpPr>
        <dsp:cNvPr id="0" name=""/>
        <dsp:cNvSpPr/>
      </dsp:nvSpPr>
      <dsp:spPr>
        <a:xfrm>
          <a:off x="4314206"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A1F1A-CC87-4334-82D9-2A6617FA112D}">
      <dsp:nvSpPr>
        <dsp:cNvPr id="0" name=""/>
        <dsp:cNvSpPr/>
      </dsp:nvSpPr>
      <dsp:spPr>
        <a:xfrm>
          <a:off x="4716393" y="5901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A0944-F57B-4497-B848-1FB11F664836}">
      <dsp:nvSpPr>
        <dsp:cNvPr id="0" name=""/>
        <dsp:cNvSpPr/>
      </dsp:nvSpPr>
      <dsp:spPr>
        <a:xfrm>
          <a:off x="3710925"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Theory &amp; Methodology</a:t>
          </a:r>
        </a:p>
      </dsp:txBody>
      <dsp:txXfrm>
        <a:off x="3710925" y="2662981"/>
        <a:ext cx="3093750" cy="720000"/>
      </dsp:txXfrm>
    </dsp:sp>
    <dsp:sp modelId="{24B21EC1-8F2A-40AF-BAB5-4593D3EF3E91}">
      <dsp:nvSpPr>
        <dsp:cNvPr id="0" name=""/>
        <dsp:cNvSpPr/>
      </dsp:nvSpPr>
      <dsp:spPr>
        <a:xfrm>
          <a:off x="7949362"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0E07-6CC0-484F-B20F-95DE9239D3D2}">
      <dsp:nvSpPr>
        <dsp:cNvPr id="0" name=""/>
        <dsp:cNvSpPr/>
      </dsp:nvSpPr>
      <dsp:spPr>
        <a:xfrm>
          <a:off x="8351550" y="5901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C619D-FC32-4705-A62D-31CBB530156B}">
      <dsp:nvSpPr>
        <dsp:cNvPr id="0" name=""/>
        <dsp:cNvSpPr/>
      </dsp:nvSpPr>
      <dsp:spPr>
        <a:xfrm>
          <a:off x="7346081"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Experiments &amp; Results</a:t>
          </a:r>
        </a:p>
      </dsp:txBody>
      <dsp:txXfrm>
        <a:off x="7346081" y="266298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580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475769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4034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3130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32702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88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5298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93862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17144" y="3329790"/>
            <a:ext cx="6666546" cy="3200400"/>
          </a:xfrm>
        </p:spPr>
        <p:txBody>
          <a:bodyPr anchor="ctr"/>
          <a:lstStyle/>
          <a:p>
            <a:r>
              <a:rPr lang="en-US" dirty="0"/>
              <a:t>Fourier Neural Operators</a:t>
            </a:r>
            <a:br>
              <a:rPr lang="en-US" dirty="0"/>
            </a:br>
            <a:r>
              <a:rPr lang="en-US" dirty="0"/>
              <a:t>Han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Representation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482"/>
          </a:xfrm>
        </p:spPr>
        <p:txBody>
          <a:bodyPr>
            <a:normAutofit fontScale="92500" lnSpcReduction="20000"/>
          </a:bodyPr>
          <a:lstStyle/>
          <a:p>
            <a:pPr marL="285750" indent="-285750">
              <a:buFont typeface="Arial" panose="020B0604020202020204" pitchFamily="34" charset="0"/>
              <a:buChar char="•"/>
            </a:pPr>
            <a:r>
              <a:rPr lang="en-US" dirty="0"/>
              <a:t>Revised hypothesis: because there are layers in the FNO which are doing spectral transforms, the constant panes are being reduced in information to just one pixel (one non-zero frequency), and the rest of the 2D FFT array are just 0s. Worse, the different wavevectors end up being scaled versions of each other, meaning they’re interacting with the same weights, rather than different weights in the FNO.</a:t>
            </a:r>
          </a:p>
          <a:p>
            <a:pPr marL="285750" indent="-285750">
              <a:buFont typeface="Arial" panose="020B0604020202020204" pitchFamily="34" charset="0"/>
              <a:buChar char="•"/>
            </a:pPr>
            <a:r>
              <a:rPr lang="en-US" dirty="0"/>
              <a:t>Revised inputs are sinusoids with spatial frequencies of wavevector const, or band const, such that their FFT transforms are much richer representations, and different wavevector/band values activate different weights in the model.</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5401994" y="4958518"/>
            <a:ext cx="6790006" cy="1899482"/>
          </a:xfrm>
          <a:prstGeom prst="rect">
            <a:avLst/>
          </a:prstGeom>
        </p:spPr>
      </p:pic>
      <p:pic>
        <p:nvPicPr>
          <p:cNvPr id="5" name="Picture 4">
            <a:extLst>
              <a:ext uri="{FF2B5EF4-FFF2-40B4-BE49-F238E27FC236}">
                <a16:creationId xmlns:a16="http://schemas.microsoft.com/office/drawing/2014/main" id="{5C52E863-3162-99D9-3E10-D989D08B32CE}"/>
              </a:ext>
            </a:extLst>
          </p:cNvPr>
          <p:cNvPicPr>
            <a:picLocks noChangeAspect="1"/>
          </p:cNvPicPr>
          <p:nvPr/>
        </p:nvPicPr>
        <p:blipFill>
          <a:blip r:embed="rId4"/>
          <a:srcRect/>
          <a:stretch/>
        </p:blipFill>
        <p:spPr>
          <a:xfrm>
            <a:off x="-1" y="5029200"/>
            <a:ext cx="5033980" cy="1828800"/>
          </a:xfrm>
          <a:prstGeom prst="rect">
            <a:avLst/>
          </a:prstGeom>
        </p:spPr>
      </p:pic>
      <p:sp>
        <p:nvSpPr>
          <p:cNvPr id="3" name="TextBox 2">
            <a:extLst>
              <a:ext uri="{FF2B5EF4-FFF2-40B4-BE49-F238E27FC236}">
                <a16:creationId xmlns:a16="http://schemas.microsoft.com/office/drawing/2014/main" id="{0B1F46CB-F542-B406-1F47-5B38A3D49C6C}"/>
              </a:ext>
            </a:extLst>
          </p:cNvPr>
          <p:cNvSpPr txBox="1"/>
          <p:nvPr/>
        </p:nvSpPr>
        <p:spPr>
          <a:xfrm>
            <a:off x="210243" y="4619964"/>
            <a:ext cx="1363856" cy="338554"/>
          </a:xfrm>
          <a:prstGeom prst="rect">
            <a:avLst/>
          </a:prstGeom>
          <a:noFill/>
        </p:spPr>
        <p:txBody>
          <a:bodyPr wrap="square" rtlCol="0">
            <a:spAutoFit/>
          </a:bodyPr>
          <a:lstStyle/>
          <a:p>
            <a:r>
              <a:rPr lang="en-US" sz="1600" dirty="0"/>
              <a:t>Sample Input</a:t>
            </a:r>
          </a:p>
        </p:txBody>
      </p:sp>
      <p:sp>
        <p:nvSpPr>
          <p:cNvPr id="7" name="TextBox 6">
            <a:extLst>
              <a:ext uri="{FF2B5EF4-FFF2-40B4-BE49-F238E27FC236}">
                <a16:creationId xmlns:a16="http://schemas.microsoft.com/office/drawing/2014/main" id="{85E94D1D-6BB2-5C6D-7898-3B74957449A8}"/>
              </a:ext>
            </a:extLst>
          </p:cNvPr>
          <p:cNvSpPr txBox="1"/>
          <p:nvPr/>
        </p:nvSpPr>
        <p:spPr>
          <a:xfrm>
            <a:off x="5563725" y="4632518"/>
            <a:ext cx="1508097" cy="338554"/>
          </a:xfrm>
          <a:prstGeom prst="rect">
            <a:avLst/>
          </a:prstGeom>
          <a:noFill/>
        </p:spPr>
        <p:txBody>
          <a:bodyPr wrap="square" rtlCol="0">
            <a:spAutoFit/>
          </a:bodyPr>
          <a:lstStyle/>
          <a:p>
            <a:r>
              <a:rPr lang="en-US" sz="1600" dirty="0"/>
              <a:t>Sample Output</a:t>
            </a:r>
          </a:p>
        </p:txBody>
      </p:sp>
      <p:grpSp>
        <p:nvGrpSpPr>
          <p:cNvPr id="11" name="Group 10">
            <a:extLst>
              <a:ext uri="{FF2B5EF4-FFF2-40B4-BE49-F238E27FC236}">
                <a16:creationId xmlns:a16="http://schemas.microsoft.com/office/drawing/2014/main" id="{C52216BF-B0E8-C0A7-C333-79AC2C67B763}"/>
              </a:ext>
            </a:extLst>
          </p:cNvPr>
          <p:cNvGrpSpPr>
            <a:grpSpLocks noChangeAspect="1"/>
          </p:cNvGrpSpPr>
          <p:nvPr/>
        </p:nvGrpSpPr>
        <p:grpSpPr>
          <a:xfrm>
            <a:off x="389345" y="3068318"/>
            <a:ext cx="5103230" cy="1525754"/>
            <a:chOff x="7732680" y="3468713"/>
            <a:chExt cx="4418357" cy="1320992"/>
          </a:xfrm>
        </p:grpSpPr>
        <p:pic>
          <p:nvPicPr>
            <p:cNvPr id="10" name="Picture 9" descr="A screenshot of a computer screen&#10;&#10;Description automatically generated">
              <a:extLst>
                <a:ext uri="{FF2B5EF4-FFF2-40B4-BE49-F238E27FC236}">
                  <a16:creationId xmlns:a16="http://schemas.microsoft.com/office/drawing/2014/main" id="{7B449C73-02B7-22A0-0840-B1AF697A1216}"/>
                </a:ext>
              </a:extLst>
            </p:cNvPr>
            <p:cNvPicPr>
              <a:picLocks noChangeAspect="1"/>
            </p:cNvPicPr>
            <p:nvPr/>
          </p:nvPicPr>
          <p:blipFill rotWithShape="1">
            <a:blip r:embed="rId5"/>
            <a:srcRect t="60410" r="13789"/>
            <a:stretch/>
          </p:blipFill>
          <p:spPr>
            <a:xfrm>
              <a:off x="7732680" y="3468713"/>
              <a:ext cx="2634429" cy="1320992"/>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1CB276A0-E568-BC2C-F594-EF1F11B5E4A9}"/>
                </a:ext>
              </a:extLst>
            </p:cNvPr>
            <p:cNvPicPr>
              <a:picLocks noChangeAspect="1"/>
            </p:cNvPicPr>
            <p:nvPr/>
          </p:nvPicPr>
          <p:blipFill rotWithShape="1">
            <a:blip r:embed="rId5"/>
            <a:srcRect l="45614" t="15783" r="14125" b="50442"/>
            <a:stretch/>
          </p:blipFill>
          <p:spPr>
            <a:xfrm>
              <a:off x="10922459" y="3592730"/>
              <a:ext cx="1228578" cy="112541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8F2BB873-2A5B-F340-734B-6288CE783E49}"/>
                </a:ext>
              </a:extLst>
            </p:cNvPr>
            <p:cNvPicPr>
              <a:picLocks noChangeAspect="1"/>
            </p:cNvPicPr>
            <p:nvPr/>
          </p:nvPicPr>
          <p:blipFill rotWithShape="1">
            <a:blip r:embed="rId5"/>
            <a:srcRect l="28259" t="79565" r="69595" b="18748"/>
            <a:stretch/>
          </p:blipFill>
          <p:spPr>
            <a:xfrm>
              <a:off x="11453559" y="4106096"/>
              <a:ext cx="65559" cy="56274"/>
            </a:xfrm>
            <a:prstGeom prst="rect">
              <a:avLst/>
            </a:prstGeom>
          </p:spPr>
        </p:pic>
        <p:sp>
          <p:nvSpPr>
            <p:cNvPr id="14" name="Arrow: Right 13">
              <a:extLst>
                <a:ext uri="{FF2B5EF4-FFF2-40B4-BE49-F238E27FC236}">
                  <a16:creationId xmlns:a16="http://schemas.microsoft.com/office/drawing/2014/main" id="{2EC8BD0C-6A86-CAC9-6F47-876E327B36F9}"/>
                </a:ext>
              </a:extLst>
            </p:cNvPr>
            <p:cNvSpPr/>
            <p:nvPr/>
          </p:nvSpPr>
          <p:spPr>
            <a:xfrm>
              <a:off x="10344111" y="4049930"/>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B48D8E-A249-6156-2EF8-A882A73A228E}"/>
                </a:ext>
              </a:extLst>
            </p:cNvPr>
            <p:cNvSpPr txBox="1"/>
            <p:nvPr/>
          </p:nvSpPr>
          <p:spPr>
            <a:xfrm>
              <a:off x="11027967" y="3684170"/>
              <a:ext cx="23722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C4463C09-E972-37B2-CD22-C0A8659F2662}"/>
                </a:ext>
              </a:extLst>
            </p:cNvPr>
            <p:cNvSpPr txBox="1"/>
            <p:nvPr/>
          </p:nvSpPr>
          <p:spPr>
            <a:xfrm>
              <a:off x="10290540" y="3761543"/>
              <a:ext cx="584671" cy="369332"/>
            </a:xfrm>
            <a:prstGeom prst="rect">
              <a:avLst/>
            </a:prstGeom>
            <a:noFill/>
          </p:spPr>
          <p:txBody>
            <a:bodyPr wrap="square" rtlCol="0">
              <a:spAutoFit/>
            </a:bodyPr>
            <a:lstStyle/>
            <a:p>
              <a:r>
                <a:rPr lang="en-US" dirty="0"/>
                <a:t>FFT</a:t>
              </a:r>
            </a:p>
          </p:txBody>
        </p:sp>
      </p:grpSp>
      <p:pic>
        <p:nvPicPr>
          <p:cNvPr id="9" name="Picture 8" descr="A screenshot of a computer generated image&#10;&#10;Description automatically generated">
            <a:extLst>
              <a:ext uri="{FF2B5EF4-FFF2-40B4-BE49-F238E27FC236}">
                <a16:creationId xmlns:a16="http://schemas.microsoft.com/office/drawing/2014/main" id="{01E1B3A6-B036-7EAE-9C93-B536C825273F}"/>
              </a:ext>
            </a:extLst>
          </p:cNvPr>
          <p:cNvPicPr>
            <a:picLocks noChangeAspect="1"/>
          </p:cNvPicPr>
          <p:nvPr/>
        </p:nvPicPr>
        <p:blipFill>
          <a:blip r:embed="rId6"/>
          <a:stretch>
            <a:fillRect/>
          </a:stretch>
        </p:blipFill>
        <p:spPr>
          <a:xfrm>
            <a:off x="8240434" y="2921965"/>
            <a:ext cx="3562221" cy="1775083"/>
          </a:xfrm>
          <a:prstGeom prst="rect">
            <a:avLst/>
          </a:prstGeom>
        </p:spPr>
      </p:pic>
      <p:sp>
        <p:nvSpPr>
          <p:cNvPr id="15" name="Arrow: Right 14">
            <a:extLst>
              <a:ext uri="{FF2B5EF4-FFF2-40B4-BE49-F238E27FC236}">
                <a16:creationId xmlns:a16="http://schemas.microsoft.com/office/drawing/2014/main" id="{8BFF791F-AF15-CA2B-3DE3-1C9894064AD7}"/>
              </a:ext>
            </a:extLst>
          </p:cNvPr>
          <p:cNvSpPr/>
          <p:nvPr/>
        </p:nvSpPr>
        <p:spPr>
          <a:xfrm>
            <a:off x="9954579" y="2942583"/>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4DD6B-E6B7-F0F2-1ED1-9824AEAD9A72}"/>
              </a:ext>
            </a:extLst>
          </p:cNvPr>
          <p:cNvSpPr txBox="1"/>
          <p:nvPr/>
        </p:nvSpPr>
        <p:spPr>
          <a:xfrm>
            <a:off x="9901008" y="2654196"/>
            <a:ext cx="584671" cy="369332"/>
          </a:xfrm>
          <a:prstGeom prst="rect">
            <a:avLst/>
          </a:prstGeom>
          <a:noFill/>
        </p:spPr>
        <p:txBody>
          <a:bodyPr wrap="square" rtlCol="0">
            <a:spAutoFit/>
          </a:bodyPr>
          <a:lstStyle/>
          <a:p>
            <a:r>
              <a:rPr lang="en-US" dirty="0"/>
              <a:t>FFT</a:t>
            </a:r>
          </a:p>
        </p:txBody>
      </p:sp>
    </p:spTree>
    <p:extLst>
      <p:ext uri="{BB962C8B-B14F-4D97-AF65-F5344CB8AC3E}">
        <p14:creationId xmlns:p14="http://schemas.microsoft.com/office/powerpoint/2010/main" val="28237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Revised 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After normalizing data, and representing constants in frequency space, retrained model results saw massive improvements.</a:t>
            </a:r>
          </a:p>
          <a:p>
            <a:pPr marL="285750" indent="-285750">
              <a:buFont typeface="Arial" panose="020B0604020202020204" pitchFamily="34" charset="0"/>
              <a:buChar char="•"/>
            </a:pPr>
            <a:endParaRPr lang="en-US" dirty="0"/>
          </a:p>
        </p:txBody>
      </p:sp>
      <p:pic>
        <p:nvPicPr>
          <p:cNvPr id="5" name="Picture 4" descr="A graph of training and validation&#10;&#10;Description automatically generated">
            <a:extLst>
              <a:ext uri="{FF2B5EF4-FFF2-40B4-BE49-F238E27FC236}">
                <a16:creationId xmlns:a16="http://schemas.microsoft.com/office/drawing/2014/main" id="{C2C2528D-ABDF-6EF7-2B51-10FC36B7B667}"/>
              </a:ext>
            </a:extLst>
          </p:cNvPr>
          <p:cNvPicPr>
            <a:picLocks noChangeAspect="1"/>
          </p:cNvPicPr>
          <p:nvPr/>
        </p:nvPicPr>
        <p:blipFill>
          <a:blip r:embed="rId3"/>
          <a:stretch>
            <a:fillRect/>
          </a:stretch>
        </p:blipFill>
        <p:spPr>
          <a:xfrm>
            <a:off x="0" y="2370406"/>
            <a:ext cx="3879173" cy="291904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815C2555-B80C-59FC-7248-6C1095ACCFF1}"/>
              </a:ext>
            </a:extLst>
          </p:cNvPr>
          <p:cNvPicPr>
            <a:picLocks noChangeAspect="1"/>
          </p:cNvPicPr>
          <p:nvPr/>
        </p:nvPicPr>
        <p:blipFill>
          <a:blip r:embed="rId4"/>
          <a:stretch>
            <a:fillRect/>
          </a:stretch>
        </p:blipFill>
        <p:spPr>
          <a:xfrm>
            <a:off x="5259530" y="3110084"/>
            <a:ext cx="3388330" cy="369980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F46ECD0F-403A-D8BB-B986-ED42A885165F}"/>
              </a:ext>
            </a:extLst>
          </p:cNvPr>
          <p:cNvPicPr>
            <a:picLocks noChangeAspect="1"/>
          </p:cNvPicPr>
          <p:nvPr/>
        </p:nvPicPr>
        <p:blipFill>
          <a:blip r:embed="rId5"/>
          <a:stretch>
            <a:fillRect/>
          </a:stretch>
        </p:blipFill>
        <p:spPr>
          <a:xfrm>
            <a:off x="8759609" y="3110084"/>
            <a:ext cx="3432391" cy="3747915"/>
          </a:xfrm>
          <a:prstGeom prst="rect">
            <a:avLst/>
          </a:prstGeom>
        </p:spPr>
      </p:pic>
      <p:pic>
        <p:nvPicPr>
          <p:cNvPr id="13" name="Picture 12" descr="A chart of different colors&#10;&#10;Description automatically generated with medium confidence">
            <a:extLst>
              <a:ext uri="{FF2B5EF4-FFF2-40B4-BE49-F238E27FC236}">
                <a16:creationId xmlns:a16="http://schemas.microsoft.com/office/drawing/2014/main" id="{56DDA46F-B87A-80BF-1661-D446744C9617}"/>
              </a:ext>
            </a:extLst>
          </p:cNvPr>
          <p:cNvPicPr>
            <a:picLocks noChangeAspect="1"/>
          </p:cNvPicPr>
          <p:nvPr/>
        </p:nvPicPr>
        <p:blipFill rotWithShape="1">
          <a:blip r:embed="rId6"/>
          <a:srcRect t="42564" r="17184" b="29436"/>
          <a:stretch/>
        </p:blipFill>
        <p:spPr>
          <a:xfrm>
            <a:off x="0" y="5289451"/>
            <a:ext cx="4296244" cy="1568547"/>
          </a:xfrm>
          <a:prstGeom prst="rect">
            <a:avLst/>
          </a:prstGeom>
        </p:spPr>
      </p:pic>
    </p:spTree>
    <p:extLst>
      <p:ext uri="{BB962C8B-B14F-4D97-AF65-F5344CB8AC3E}">
        <p14:creationId xmlns:p14="http://schemas.microsoft.com/office/powerpoint/2010/main" val="111576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Current &amp; future Work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Different model architectures (trying higher hidden channel count has not yielded much improvement.)</a:t>
            </a:r>
          </a:p>
          <a:p>
            <a:pPr marL="285750" indent="-285750">
              <a:buFont typeface="Arial" panose="020B0604020202020204" pitchFamily="34" charset="0"/>
              <a:buChar char="•"/>
            </a:pPr>
            <a:r>
              <a:rPr lang="en-US" dirty="0"/>
              <a:t>New, larger datasets (bottlenecked by RAM)</a:t>
            </a:r>
          </a:p>
          <a:p>
            <a:pPr marL="285750" indent="-285750">
              <a:buFont typeface="Arial" panose="020B0604020202020204" pitchFamily="34" charset="0"/>
              <a:buChar char="•"/>
            </a:pPr>
            <a:r>
              <a:rPr lang="en-US" dirty="0"/>
              <a:t>Augmented datasets (rotations, reflections)</a:t>
            </a:r>
          </a:p>
          <a:p>
            <a:pPr marL="285750" indent="-285750">
              <a:buFont typeface="Arial" panose="020B0604020202020204" pitchFamily="34" charset="0"/>
              <a:buChar char="•"/>
            </a:pPr>
            <a:r>
              <a:rPr lang="en-US" dirty="0"/>
              <a:t>Resolution rescaling tests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697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8" y="1615736"/>
            <a:ext cx="6063917"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Han Zhang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1718A2F5-9CA4-7521-3B6C-312A3AD12D10}"/>
              </a:ext>
            </a:extLst>
          </p:cNvPr>
          <p:cNvGraphicFramePr>
            <a:graphicFrameLocks noGrp="1"/>
          </p:cNvGraphicFramePr>
          <p:nvPr>
            <p:ph type="tbl" sz="quarter" idx="14"/>
            <p:extLst>
              <p:ext uri="{D42A27DB-BD31-4B8C-83A1-F6EECF244321}">
                <p14:modId xmlns:p14="http://schemas.microsoft.com/office/powerpoint/2010/main" val="1953168208"/>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864088"/>
          </a:xfrm>
        </p:spPr>
        <p:txBody>
          <a:bodyPr/>
          <a:lstStyle/>
          <a:p>
            <a:r>
              <a:rPr lang="en-US" dirty="0"/>
              <a:t>Motivation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484144"/>
                <a:ext cx="7288212" cy="4685986"/>
              </a:xfrm>
            </p:spPr>
            <p:txBody>
              <a:bodyPr>
                <a:normAutofit/>
              </a:bodyPr>
              <a:lstStyle/>
              <a:p>
                <a:r>
                  <a:rPr lang="en-US" dirty="0"/>
                  <a:t>Pre-existing/alternative methods </a:t>
                </a:r>
              </a:p>
              <a:p>
                <a:pPr lvl="1"/>
                <a:r>
                  <a:rPr lang="en-US" dirty="0"/>
                  <a:t>Conventional methods like finite element methods (FEM) or finite difference methods (FDM) suffer from tedious scaling with resolution, usually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m:t>
                        </m:r>
                      </m:sup>
                    </m:sSup>
                    <m:r>
                      <a:rPr lang="en-US" b="0" i="1" smtClean="0">
                        <a:latin typeface="Cambria Math" panose="02040503050406030204" pitchFamily="18" charset="0"/>
                      </a:rPr>
                      <m:t>)</m:t>
                    </m:r>
                  </m:oMath>
                </a14:m>
                <a:r>
                  <a:rPr lang="en-US" dirty="0"/>
                  <a:t> with ‘n’ node resolution in ‘d’ dimensions.</a:t>
                </a:r>
              </a:p>
              <a:p>
                <a:pPr lvl="1"/>
                <a:r>
                  <a:rPr lang="en-US" dirty="0"/>
                  <a:t>Finite Dimensional Operators (FDO) use CNNs to learn relationships between finite dimensional Euclidean spaces, does not generalize well to different resolutions due to fixed mesh input schema. </a:t>
                </a:r>
              </a:p>
              <a:p>
                <a:pPr lvl="1"/>
                <a:r>
                  <a:rPr lang="en-US" dirty="0"/>
                  <a:t>Neural FEM replaces the basis functions in FEM with neural networks. Can generalize somewhat across resolutions but often requires retraining to work well.</a:t>
                </a:r>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sz="half" idx="2"/>
              </p:nvPr>
            </p:nvSpPr>
            <p:spPr>
              <a:xfrm>
                <a:off x="1322388" y="1484144"/>
                <a:ext cx="7288212" cy="4685986"/>
              </a:xfrm>
              <a:blipFill>
                <a:blip r:embed="rId3"/>
                <a:stretch>
                  <a:fillRect l="-753" t="-650" r="-1338"/>
                </a:stretch>
              </a:blipFill>
            </p:spPr>
            <p:txBody>
              <a:bodyPr/>
              <a:lstStyle/>
              <a:p>
                <a:r>
                  <a:rPr lang="en-US">
                    <a:noFill/>
                  </a:rPr>
                  <a:t> </a:t>
                </a:r>
              </a:p>
            </p:txBody>
          </p:sp>
        </mc:Fallback>
      </mc:AlternateContent>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Operators map from function space to function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en-US" dirty="0"/>
                  <a:t>typically have some useful properties, like integration, differentiation, and Fourier transformation. (Ex. Banach spaces) In most problems, the quantity of interest is some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a14:m>
                <a:r>
                  <a:rPr lang="en-US" dirty="0"/>
                  <a:t> function that is a solution to a PDE.</a:t>
                </a:r>
              </a:p>
              <a:p>
                <a:pPr marL="285750" indent="-285750">
                  <a:buFont typeface="Arial" panose="020B0604020202020204" pitchFamily="34" charset="0"/>
                  <a:buChar char="•"/>
                </a:pPr>
                <a:r>
                  <a:rPr lang="en-US" dirty="0"/>
                  <a:t>Neural operators seek to approximate </a:t>
                </a:r>
                <a14:m>
                  <m:oMath xmlns:m="http://schemas.openxmlformats.org/officeDocument/2006/math">
                    <m:r>
                      <a:rPr lang="en-US" i="1" dirty="0" smtClean="0">
                        <a:latin typeface="Cambria Math" panose="02040503050406030204" pitchFamily="18" charset="0"/>
                      </a:rPr>
                      <m:t>𝐺</m:t>
                    </m:r>
                  </m:oMath>
                </a14:m>
                <a:r>
                  <a:rPr lang="en-US" dirty="0"/>
                  <a:t>, the true operator, with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r>
                  <a:rPr lang="en-US" dirty="0"/>
                  <a:t> that maps from some known function, (maybe of geometry, or excitation field, etc.) to the known quantity </a:t>
                </a:r>
                <a14:m>
                  <m:oMath xmlns:m="http://schemas.openxmlformats.org/officeDocument/2006/math">
                    <m:r>
                      <a:rPr lang="en-US" i="1" dirty="0" smtClean="0">
                        <a:latin typeface="Cambria Math" panose="02040503050406030204" pitchFamily="18" charset="0"/>
                      </a:rPr>
                      <m:t>𝑢</m:t>
                    </m:r>
                  </m:oMath>
                </a14:m>
                <a:r>
                  <a:rPr lang="en-US" dirty="0"/>
                  <a:t> , using finite parameters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oMath>
                </a14:m>
                <a:r>
                  <a:rPr lang="en-US" dirty="0"/>
                  <a:t>, samples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oMath>
                </a14:m>
                <a:r>
                  <a:rPr lang="en-US" dirty="0"/>
                  <a:t>, and a loss function given below.</a:t>
                </a:r>
              </a:p>
              <a:p>
                <a:pPr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𝜃</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min</m:t>
                              </m:r>
                            </m:e>
                            <m:lim>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lim>
                          </m:limLow>
                        </m:fName>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E</m:t>
                              </m:r>
                            </m:e>
                            <m:sub>
                              <m:r>
                                <m:rPr>
                                  <m:sty m:val="p"/>
                                </m:rPr>
                                <a:rPr lang="en-US">
                                  <a:latin typeface="Cambria Math" panose="02040503050406030204" pitchFamily="18" charset="0"/>
                                  <a:ea typeface="Cambria Math" panose="02040503050406030204" pitchFamily="18" charset="0"/>
                                </a:rPr>
                                <m:t>a</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G</m:t>
                          </m:r>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e>
                      </m:func>
                    </m:oMath>
                  </m:oMathPara>
                </a14:m>
                <a:endParaRPr lang="en-US" dirty="0"/>
              </a:p>
              <a:p>
                <a:pPr lvl="1" indent="0">
                  <a:buNone/>
                </a:pPr>
                <a:r>
                  <a:rPr lang="en-US" dirty="0"/>
                  <a:t>Every layer of a neural operator maps an input representing a (latent) function to an output representing another (latent) function via a structure:</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547" t="-1519" r="-684"/>
                </a:stretch>
              </a:blipFill>
            </p:spPr>
            <p:txBody>
              <a:bodyPr/>
              <a:lstStyle/>
              <a:p>
                <a:r>
                  <a:rPr lang="en-US">
                    <a:noFill/>
                  </a:rPr>
                  <a:t> </a:t>
                </a:r>
              </a:p>
            </p:txBody>
          </p:sp>
        </mc:Fallback>
      </mc:AlternateContent>
    </p:spTree>
    <p:extLst>
      <p:ext uri="{BB962C8B-B14F-4D97-AF65-F5344CB8AC3E}">
        <p14:creationId xmlns:p14="http://schemas.microsoft.com/office/powerpoint/2010/main" val="194175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Fourier 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a:t>Fourier neural operators leverage the Fourier transform for the kernel K</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𝑡</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a:p>
                <a:pPr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𝜙</m:t>
                        </m:r>
                      </m:sub>
                    </m:sSub>
                  </m:oMath>
                </a14:m>
                <a:r>
                  <a:rPr lang="en-US" dirty="0"/>
                  <a:t> is some periodic kernel function parameterized by </a:t>
                </a:r>
                <a14:m>
                  <m:oMath xmlns:m="http://schemas.openxmlformats.org/officeDocument/2006/math">
                    <m:r>
                      <a:rPr lang="en-US" b="0" i="1" smtClean="0">
                        <a:latin typeface="Cambria Math" panose="02040503050406030204" pitchFamily="18" charset="0"/>
                      </a:rPr>
                      <m:t>𝜙</m:t>
                    </m:r>
                  </m:oMath>
                </a14:m>
                <a:r>
                  <a:rPr lang="en-US" dirty="0"/>
                  <a:t>, which makes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oMath>
                </a14:m>
                <a:r>
                  <a:rPr lang="en-US" dirty="0"/>
                  <a:t> discrete and finitely parameterized. In practice, R is just a tensor of parameters in the FNO and its parameters are tuned during training.</a:t>
                </a:r>
              </a:p>
              <a:p>
                <a:pPr marL="285750" indent="-285750">
                  <a:buFont typeface="Arial" panose="020B0604020202020204" pitchFamily="34" charset="0"/>
                  <a:buChar char="•"/>
                </a:pPr>
                <a:r>
                  <a:rPr lang="en-US" dirty="0"/>
                  <a:t>The starting layer of the FNO lifts the input function a(x) to a higher dimensional, and the last layer projects back down to the output dimensions.</a:t>
                </a:r>
              </a:p>
              <a:p>
                <a:pPr marL="285750" indent="-285750">
                  <a:buFont typeface="Arial" panose="020B0604020202020204" pitchFamily="34" charset="0"/>
                  <a:buChar char="•"/>
                </a:pPr>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897572" y="1139483"/>
                <a:ext cx="10396856" cy="5216865"/>
              </a:xfrm>
              <a:blipFill>
                <a:blip r:embed="rId3"/>
                <a:stretch>
                  <a:fillRect l="-352" t="-1519"/>
                </a:stretch>
              </a:blipFill>
            </p:spPr>
            <p:txBody>
              <a:bodyPr/>
              <a:lstStyle/>
              <a:p>
                <a:r>
                  <a:rPr lang="en-US">
                    <a:noFill/>
                  </a:rPr>
                  <a:t> </a:t>
                </a:r>
              </a:p>
            </p:txBody>
          </p:sp>
        </mc:Fallback>
      </mc:AlternateContent>
      <p:pic>
        <p:nvPicPr>
          <p:cNvPr id="17" name="Picture 16" descr="A diagram of a machine learning process&#10;&#10;Description automatically generated">
            <a:extLst>
              <a:ext uri="{FF2B5EF4-FFF2-40B4-BE49-F238E27FC236}">
                <a16:creationId xmlns:a16="http://schemas.microsoft.com/office/drawing/2014/main" id="{EC26E83A-C181-117A-8BDE-9E0BA5D6ACBA}"/>
              </a:ext>
            </a:extLst>
          </p:cNvPr>
          <p:cNvPicPr>
            <a:picLocks noChangeAspect="1"/>
          </p:cNvPicPr>
          <p:nvPr/>
        </p:nvPicPr>
        <p:blipFill>
          <a:blip r:embed="rId4"/>
          <a:stretch>
            <a:fillRect/>
          </a:stretch>
        </p:blipFill>
        <p:spPr>
          <a:xfrm>
            <a:off x="2470614" y="4066831"/>
            <a:ext cx="7439196" cy="2775031"/>
          </a:xfrm>
          <a:prstGeom prst="rect">
            <a:avLst/>
          </a:prstGeom>
        </p:spPr>
      </p:pic>
      <p:sp>
        <p:nvSpPr>
          <p:cNvPr id="3" name="TextBox 2">
            <a:extLst>
              <a:ext uri="{FF2B5EF4-FFF2-40B4-BE49-F238E27FC236}">
                <a16:creationId xmlns:a16="http://schemas.microsoft.com/office/drawing/2014/main" id="{0614DB25-BEAD-6EEC-E930-AECF236A8184}"/>
              </a:ext>
            </a:extLst>
          </p:cNvPr>
          <p:cNvSpPr txBox="1"/>
          <p:nvPr/>
        </p:nvSpPr>
        <p:spPr>
          <a:xfrm>
            <a:off x="1085996" y="6356348"/>
            <a:ext cx="2048986" cy="369332"/>
          </a:xfrm>
          <a:prstGeom prst="rect">
            <a:avLst/>
          </a:prstGeom>
          <a:noFill/>
        </p:spPr>
        <p:txBody>
          <a:bodyPr wrap="square" rtlCol="0">
            <a:spAutoFit/>
          </a:bodyPr>
          <a:lstStyle/>
          <a:p>
            <a:r>
              <a:rPr lang="en-US" dirty="0"/>
              <a:t>Li, Z et al. (2021)</a:t>
            </a: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Results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pic>
        <p:nvPicPr>
          <p:cNvPr id="5" name="Picture 4">
            <a:extLst>
              <a:ext uri="{FF2B5EF4-FFF2-40B4-BE49-F238E27FC236}">
                <a16:creationId xmlns:a16="http://schemas.microsoft.com/office/drawing/2014/main" id="{D449C13F-4B37-9295-D7B8-B63FF512783D}"/>
              </a:ext>
            </a:extLst>
          </p:cNvPr>
          <p:cNvPicPr>
            <a:picLocks noChangeAspect="1"/>
          </p:cNvPicPr>
          <p:nvPr/>
        </p:nvPicPr>
        <p:blipFill>
          <a:blip r:embed="rId3"/>
          <a:stretch>
            <a:fillRect/>
          </a:stretch>
        </p:blipFill>
        <p:spPr>
          <a:xfrm>
            <a:off x="1341120" y="1139483"/>
            <a:ext cx="7299960" cy="2671563"/>
          </a:xfrm>
          <a:prstGeom prst="rect">
            <a:avLst/>
          </a:prstGeom>
        </p:spPr>
      </p:pic>
      <p:pic>
        <p:nvPicPr>
          <p:cNvPr id="7" name="Picture 6">
            <a:extLst>
              <a:ext uri="{FF2B5EF4-FFF2-40B4-BE49-F238E27FC236}">
                <a16:creationId xmlns:a16="http://schemas.microsoft.com/office/drawing/2014/main" id="{AEE1A92C-4B97-B719-C5D6-39E0AD72A0F6}"/>
              </a:ext>
            </a:extLst>
          </p:cNvPr>
          <p:cNvPicPr>
            <a:picLocks noChangeAspect="1"/>
          </p:cNvPicPr>
          <p:nvPr/>
        </p:nvPicPr>
        <p:blipFill>
          <a:blip r:embed="rId4"/>
          <a:stretch>
            <a:fillRect/>
          </a:stretch>
        </p:blipFill>
        <p:spPr>
          <a:xfrm>
            <a:off x="1341120" y="3893313"/>
            <a:ext cx="7299960" cy="2453494"/>
          </a:xfrm>
          <a:prstGeom prst="rect">
            <a:avLst/>
          </a:prstGeom>
        </p:spPr>
      </p:pic>
      <p:sp>
        <p:nvSpPr>
          <p:cNvPr id="10" name="TextBox 9">
            <a:extLst>
              <a:ext uri="{FF2B5EF4-FFF2-40B4-BE49-F238E27FC236}">
                <a16:creationId xmlns:a16="http://schemas.microsoft.com/office/drawing/2014/main" id="{FD6CC7C0-5A2B-9255-4A18-1904AB5F3107}"/>
              </a:ext>
            </a:extLst>
          </p:cNvPr>
          <p:cNvSpPr txBox="1"/>
          <p:nvPr/>
        </p:nvSpPr>
        <p:spPr>
          <a:xfrm>
            <a:off x="3303270" y="6356348"/>
            <a:ext cx="6229350" cy="369332"/>
          </a:xfrm>
          <a:prstGeom prst="rect">
            <a:avLst/>
          </a:prstGeom>
          <a:noFill/>
        </p:spPr>
        <p:txBody>
          <a:bodyPr wrap="square" rtlCol="0">
            <a:spAutoFit/>
          </a:bodyPr>
          <a:lstStyle/>
          <a:p>
            <a:r>
              <a:rPr lang="en-US" dirty="0"/>
              <a:t>Figures from Li, Z et al.’s 2021 paper on FNOs </a:t>
            </a:r>
          </a:p>
        </p:txBody>
      </p:sp>
      <p:sp>
        <p:nvSpPr>
          <p:cNvPr id="11" name="TextBox 10">
            <a:extLst>
              <a:ext uri="{FF2B5EF4-FFF2-40B4-BE49-F238E27FC236}">
                <a16:creationId xmlns:a16="http://schemas.microsoft.com/office/drawing/2014/main" id="{FD228CA8-EFE9-0DD3-E9FC-CD3F050348D3}"/>
              </a:ext>
            </a:extLst>
          </p:cNvPr>
          <p:cNvSpPr txBox="1"/>
          <p:nvPr/>
        </p:nvSpPr>
        <p:spPr>
          <a:xfrm>
            <a:off x="8641080" y="1139483"/>
            <a:ext cx="2807176" cy="1477328"/>
          </a:xfrm>
          <a:prstGeom prst="rect">
            <a:avLst/>
          </a:prstGeom>
          <a:noFill/>
        </p:spPr>
        <p:txBody>
          <a:bodyPr wrap="square" rtlCol="0">
            <a:spAutoFit/>
          </a:bodyPr>
          <a:lstStyle/>
          <a:p>
            <a:r>
              <a:rPr lang="en-US" dirty="0"/>
              <a:t>Zero-shot super-resolution: Navier Stokes Equation, trained on 64x64x20 dataset, evaluated on 256x256x80</a:t>
            </a:r>
          </a:p>
        </p:txBody>
      </p:sp>
      <p:sp>
        <p:nvSpPr>
          <p:cNvPr id="12" name="TextBox 11">
            <a:extLst>
              <a:ext uri="{FF2B5EF4-FFF2-40B4-BE49-F238E27FC236}">
                <a16:creationId xmlns:a16="http://schemas.microsoft.com/office/drawing/2014/main" id="{64BB2E24-5D78-980B-9BC9-0EBD47D77EC7}"/>
              </a:ext>
            </a:extLst>
          </p:cNvPr>
          <p:cNvSpPr txBox="1"/>
          <p:nvPr/>
        </p:nvSpPr>
        <p:spPr>
          <a:xfrm>
            <a:off x="8641080" y="3811046"/>
            <a:ext cx="2807176" cy="2585323"/>
          </a:xfrm>
          <a:prstGeom prst="rect">
            <a:avLst/>
          </a:prstGeom>
          <a:noFill/>
        </p:spPr>
        <p:txBody>
          <a:bodyPr wrap="square" rtlCol="0">
            <a:spAutoFit/>
          </a:bodyPr>
          <a:lstStyle/>
          <a:p>
            <a:r>
              <a:rPr lang="en-US" dirty="0"/>
              <a:t>Benchmarks on three PDE problems, trained and tested on the same resolution.</a:t>
            </a:r>
          </a:p>
          <a:p>
            <a:endParaRPr lang="en-US" dirty="0"/>
          </a:p>
          <a:p>
            <a:r>
              <a:rPr lang="en-US" dirty="0"/>
              <a:t>1000 training samples, 200 test samples, 500 epochs of </a:t>
            </a:r>
            <a:r>
              <a:rPr lang="en-US"/>
              <a:t>(ADAM) training</a:t>
            </a:r>
            <a:r>
              <a:rPr lang="en-US" dirty="0"/>
              <a:t>, 4 layer FNO</a:t>
            </a:r>
          </a:p>
        </p:txBody>
      </p:sp>
    </p:spTree>
    <p:extLst>
      <p:ext uri="{BB962C8B-B14F-4D97-AF65-F5344CB8AC3E}">
        <p14:creationId xmlns:p14="http://schemas.microsoft.com/office/powerpoint/2010/main" val="318589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Troubleshooting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Currently using </a:t>
            </a:r>
            <a:r>
              <a:rPr lang="en-US" dirty="0" err="1"/>
              <a:t>Neuralop</a:t>
            </a:r>
            <a:r>
              <a:rPr lang="en-US" dirty="0"/>
              <a:t> package to build &amp; train FNO neural operator. </a:t>
            </a:r>
          </a:p>
          <a:p>
            <a:pPr marL="569214" lvl="1"/>
            <a:r>
              <a:rPr lang="en-US" dirty="0"/>
              <a:t>Inputs: geometry; Outputs: eigenvector x component; Fixed: wavevector</a:t>
            </a:r>
          </a:p>
          <a:p>
            <a:pPr marL="285750" indent="-285750">
              <a:buFont typeface="Arial" panose="020B0604020202020204" pitchFamily="34" charset="0"/>
              <a:buChar char="•"/>
            </a:pPr>
            <a:r>
              <a:rPr lang="en-US" dirty="0"/>
              <a:t>Suspect the neural network is not properly transforming the input space.</a:t>
            </a:r>
          </a:p>
          <a:p>
            <a:pPr marL="285750" indent="-285750">
              <a:buFont typeface="Arial" panose="020B0604020202020204" pitchFamily="34" charset="0"/>
              <a:buChar char="•"/>
            </a:pPr>
            <a:r>
              <a:rPr lang="en-US" dirty="0"/>
              <a:t>Suspect there are other inputs necessary for network to learn, like wavevector.</a:t>
            </a:r>
          </a:p>
          <a:p>
            <a:pPr marL="285750" indent="-285750">
              <a:buFont typeface="Arial" panose="020B0604020202020204" pitchFamily="34" charset="0"/>
              <a:buChar char="•"/>
            </a:pPr>
            <a:r>
              <a:rPr lang="en-US" dirty="0"/>
              <a:t>Suspect it may be easier to learn eigenvector magnitude over one component</a:t>
            </a:r>
          </a:p>
          <a:p>
            <a:pPr marL="285750" indent="-285750">
              <a:buFont typeface="Arial" panose="020B0604020202020204" pitchFamily="34" charset="0"/>
              <a:buChar char="•"/>
            </a:pPr>
            <a:r>
              <a:rPr lang="en-US" dirty="0"/>
              <a:t>Train/test on one sample to see if model can learn just one representation.</a:t>
            </a:r>
          </a:p>
          <a:p>
            <a:pPr marL="285750" indent="-285750">
              <a:buFont typeface="Arial" panose="020B0604020202020204" pitchFamily="34" charset="0"/>
              <a:buChar char="•"/>
            </a:pPr>
            <a:r>
              <a:rPr lang="en-US" dirty="0"/>
              <a:t>Swap to eigenvector magnitude to see if it can learn that. Then try x &amp; y.</a:t>
            </a:r>
          </a:p>
        </p:txBody>
      </p:sp>
      <p:pic>
        <p:nvPicPr>
          <p:cNvPr id="5" name="Picture 4" descr="A blue and green squares&#10;&#10;Description automatically generated">
            <a:extLst>
              <a:ext uri="{FF2B5EF4-FFF2-40B4-BE49-F238E27FC236}">
                <a16:creationId xmlns:a16="http://schemas.microsoft.com/office/drawing/2014/main" id="{931E91D2-10F6-706B-F055-E2ED87EABE1E}"/>
              </a:ext>
            </a:extLst>
          </p:cNvPr>
          <p:cNvPicPr>
            <a:picLocks noChangeAspect="1"/>
          </p:cNvPicPr>
          <p:nvPr/>
        </p:nvPicPr>
        <p:blipFill>
          <a:blip r:embed="rId3"/>
          <a:stretch>
            <a:fillRect/>
          </a:stretch>
        </p:blipFill>
        <p:spPr>
          <a:xfrm>
            <a:off x="1341120" y="3838543"/>
            <a:ext cx="8920481" cy="2882931"/>
          </a:xfrm>
          <a:prstGeom prst="rect">
            <a:avLst/>
          </a:prstGeom>
        </p:spPr>
      </p:pic>
    </p:spTree>
    <p:extLst>
      <p:ext uri="{BB962C8B-B14F-4D97-AF65-F5344CB8AC3E}">
        <p14:creationId xmlns:p14="http://schemas.microsoft.com/office/powerpoint/2010/main" val="259493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Prep</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Displacement field data is fixed, and utility functions have been written to extract and format Caltech’s </a:t>
            </a:r>
            <a:r>
              <a:rPr lang="en-US" dirty="0" err="1"/>
              <a:t>matlab</a:t>
            </a:r>
            <a:r>
              <a:rPr lang="en-US" dirty="0"/>
              <a:t> data to python friendly formats.</a:t>
            </a:r>
          </a:p>
          <a:p>
            <a:pPr marL="285750" indent="-285750">
              <a:buFont typeface="Arial" panose="020B0604020202020204" pitchFamily="34" charset="0"/>
              <a:buChar char="•"/>
            </a:pPr>
            <a:r>
              <a:rPr lang="en-US" dirty="0"/>
              <a:t>Dataset is 400 geometries x 325 wavevectors x 6 bands = 780,000 effective samples.</a:t>
            </a:r>
          </a:p>
          <a:p>
            <a:pPr marL="285750" indent="-285750">
              <a:buFont typeface="Arial" panose="020B0604020202020204" pitchFamily="34" charset="0"/>
              <a:buChar char="•"/>
            </a:pPr>
            <a:r>
              <a:rPr lang="en-US" dirty="0"/>
              <a:t>Inputs are 4 panes of data, 1 pane each for a 32x32 geometry, </a:t>
            </a:r>
            <a:r>
              <a:rPr lang="en-US" dirty="0" err="1"/>
              <a:t>wavevector_x</a:t>
            </a:r>
            <a:r>
              <a:rPr lang="en-US" dirty="0"/>
              <a:t>, </a:t>
            </a:r>
            <a:r>
              <a:rPr lang="en-US" dirty="0" err="1"/>
              <a:t>wavevector_y</a:t>
            </a:r>
            <a:r>
              <a:rPr lang="en-US" dirty="0"/>
              <a:t>, and band. The latter 3 are 2D arrays of constants.</a:t>
            </a:r>
          </a:p>
          <a:p>
            <a:pPr marL="285750" indent="-285750">
              <a:buFont typeface="Arial" panose="020B0604020202020204" pitchFamily="34" charset="0"/>
              <a:buChar char="•"/>
            </a:pPr>
            <a:r>
              <a:rPr lang="en-US" dirty="0"/>
              <a:t>Outputs are 4 panes of data, 1 pane each for </a:t>
            </a:r>
            <a:r>
              <a:rPr lang="en-US" dirty="0" err="1"/>
              <a:t>x_real</a:t>
            </a:r>
            <a:r>
              <a:rPr lang="en-US" dirty="0"/>
              <a:t>, </a:t>
            </a:r>
            <a:r>
              <a:rPr lang="en-US" dirty="0" err="1"/>
              <a:t>x_imag</a:t>
            </a:r>
            <a:r>
              <a:rPr lang="en-US" dirty="0"/>
              <a:t>, </a:t>
            </a:r>
            <a:r>
              <a:rPr lang="en-US" dirty="0" err="1"/>
              <a:t>y_real</a:t>
            </a:r>
            <a:r>
              <a:rPr lang="en-US" dirty="0"/>
              <a:t>, </a:t>
            </a:r>
            <a:r>
              <a:rPr lang="en-US" dirty="0" err="1"/>
              <a:t>y_imag</a:t>
            </a:r>
            <a:r>
              <a:rPr lang="en-US" dirty="0"/>
              <a:t> displacement fields.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046720" y="3519804"/>
            <a:ext cx="4145279" cy="3338196"/>
          </a:xfrm>
          <a:prstGeom prst="rect">
            <a:avLst/>
          </a:prstGeom>
        </p:spPr>
      </p:pic>
      <p:pic>
        <p:nvPicPr>
          <p:cNvPr id="8" name="Picture 7" descr="A yellow and purple square with a square in the middle&#10;&#10;Description automatically generated">
            <a:extLst>
              <a:ext uri="{FF2B5EF4-FFF2-40B4-BE49-F238E27FC236}">
                <a16:creationId xmlns:a16="http://schemas.microsoft.com/office/drawing/2014/main" id="{5A495E85-62F1-E04C-8F46-BFDCAA0FD500}"/>
              </a:ext>
            </a:extLst>
          </p:cNvPr>
          <p:cNvPicPr>
            <a:picLocks noChangeAspect="1"/>
          </p:cNvPicPr>
          <p:nvPr/>
        </p:nvPicPr>
        <p:blipFill>
          <a:blip r:embed="rId4"/>
          <a:stretch>
            <a:fillRect/>
          </a:stretch>
        </p:blipFill>
        <p:spPr>
          <a:xfrm>
            <a:off x="0" y="3795907"/>
            <a:ext cx="2947181" cy="3062093"/>
          </a:xfrm>
          <a:prstGeom prst="rect">
            <a:avLst/>
          </a:prstGeom>
        </p:spPr>
      </p:pic>
    </p:spTree>
    <p:extLst>
      <p:ext uri="{BB962C8B-B14F-4D97-AF65-F5344CB8AC3E}">
        <p14:creationId xmlns:p14="http://schemas.microsoft.com/office/powerpoint/2010/main" val="11929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137"/>
          </a:xfrm>
        </p:spPr>
        <p:txBody>
          <a:bodyPr>
            <a:normAutofit fontScale="92500" lnSpcReduction="20000"/>
          </a:bodyPr>
          <a:lstStyle/>
          <a:p>
            <a:pPr marL="285750" indent="-285750">
              <a:buFont typeface="Arial" panose="020B0604020202020204" pitchFamily="34" charset="0"/>
              <a:buChar char="•"/>
            </a:pPr>
            <a:r>
              <a:rPr lang="en-US" dirty="0"/>
              <a:t>Appears to have mode collapse, model is predicting something like the average value of the displacement field.</a:t>
            </a:r>
          </a:p>
          <a:p>
            <a:pPr marL="285750" indent="-285750">
              <a:buFont typeface="Arial" panose="020B0604020202020204" pitchFamily="34" charset="0"/>
              <a:buChar char="•"/>
            </a:pPr>
            <a:r>
              <a:rPr lang="en-US" dirty="0"/>
              <a:t>Model is a FNO with 1 lifting layer, 4 Fourier layers, and 1 projection layer.</a:t>
            </a:r>
          </a:p>
          <a:p>
            <a:pPr marL="285750" indent="-285750">
              <a:buFont typeface="Arial" panose="020B0604020202020204" pitchFamily="34" charset="0"/>
              <a:buChar char="•"/>
            </a:pPr>
            <a:r>
              <a:rPr lang="en-US" dirty="0"/>
              <a:t>ADAM optimizer, 10 epochs, 18282 batches/epoch, 32 samples/batch, MSE loss</a:t>
            </a:r>
          </a:p>
          <a:p>
            <a:pPr marL="285750" indent="-285750">
              <a:buFont typeface="Arial" panose="020B0604020202020204" pitchFamily="34" charset="0"/>
              <a:buChar char="•"/>
            </a:pPr>
            <a:r>
              <a:rPr lang="en-US" dirty="0"/>
              <a:t>Next steps: normalize data before training, increase batch size to 256.</a:t>
            </a:r>
          </a:p>
          <a:p>
            <a:pPr marL="285750" indent="-285750">
              <a:buFont typeface="Arial" panose="020B0604020202020204" pitchFamily="34" charset="0"/>
              <a:buChar char="•"/>
            </a:pPr>
            <a:r>
              <a:rPr lang="en-US" dirty="0"/>
              <a:t>Other potential fixes: change loss function, add layers.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475616" y="3038623"/>
            <a:ext cx="3716383" cy="381937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C52E863-3162-99D9-3E10-D989D08B32CE}"/>
              </a:ext>
            </a:extLst>
          </p:cNvPr>
          <p:cNvPicPr>
            <a:picLocks noChangeAspect="1"/>
          </p:cNvPicPr>
          <p:nvPr/>
        </p:nvPicPr>
        <p:blipFill>
          <a:blip r:embed="rId4"/>
          <a:stretch>
            <a:fillRect/>
          </a:stretch>
        </p:blipFill>
        <p:spPr>
          <a:xfrm>
            <a:off x="4536267" y="3038622"/>
            <a:ext cx="3563014" cy="38193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24518F4-1224-CEED-72D1-19ED9FA170A8}"/>
              </a:ext>
            </a:extLst>
          </p:cNvPr>
          <p:cNvPicPr>
            <a:picLocks noChangeAspect="1"/>
          </p:cNvPicPr>
          <p:nvPr/>
        </p:nvPicPr>
        <p:blipFill>
          <a:blip r:embed="rId5"/>
          <a:stretch>
            <a:fillRect/>
          </a:stretch>
        </p:blipFill>
        <p:spPr>
          <a:xfrm>
            <a:off x="0" y="3038620"/>
            <a:ext cx="3497839" cy="3819379"/>
          </a:xfrm>
          <a:prstGeom prst="rect">
            <a:avLst/>
          </a:prstGeom>
        </p:spPr>
      </p:pic>
    </p:spTree>
    <p:extLst>
      <p:ext uri="{BB962C8B-B14F-4D97-AF65-F5344CB8AC3E}">
        <p14:creationId xmlns:p14="http://schemas.microsoft.com/office/powerpoint/2010/main" val="258837295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6" ma:contentTypeDescription="Create a new document." ma:contentTypeScope="" ma:versionID="c2c3315a8cb087b7f4137d6d13727adf">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26aa1baf6954272560c91e9e12c661a6"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DateTaken" minOccurs="0"/>
                <xsd:element ref="ns3:MediaServiceSearchPropertie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Props1.xml><?xml version="1.0" encoding="utf-8"?>
<ds:datastoreItem xmlns:ds="http://schemas.openxmlformats.org/officeDocument/2006/customXml" ds:itemID="{7DFF6294-0604-41C8-8ED0-04BB72B8F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infopath/2007/PartnerControl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5ab46313-7834-4214-aec9-155b2fe37111"/>
    <ds:schemaRef ds:uri="2d1aa6b7-1a0a-46e3-8f70-b6d3e32cbd9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{AF663B8D-E4A9-415E-BFCF-E5E6D3983FC5}tf67328976_win32</Template>
  <TotalTime>1643</TotalTime>
  <Words>964</Words>
  <Application>Microsoft Office PowerPoint</Application>
  <PresentationFormat>Widescreen</PresentationFormat>
  <Paragraphs>94</Paragraphs>
  <Slides>13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Tenorite</vt:lpstr>
      <vt:lpstr>Custom</vt:lpstr>
      <vt:lpstr>Fourier Neural Operators Han Zhang</vt:lpstr>
      <vt:lpstr>Contents</vt:lpstr>
      <vt:lpstr>Motivation</vt:lpstr>
      <vt:lpstr>Neural Operators</vt:lpstr>
      <vt:lpstr>Fourier Neural Operators</vt:lpstr>
      <vt:lpstr>Results</vt:lpstr>
      <vt:lpstr>Troubleshooting</vt:lpstr>
      <vt:lpstr>Data Prep</vt:lpstr>
      <vt:lpstr>Training</vt:lpstr>
      <vt:lpstr>Data Representation</vt:lpstr>
      <vt:lpstr>Revised Training</vt:lpstr>
      <vt:lpstr>Current &amp; future Work</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Neural Operators ECE 689 – Han Zhang</dc:title>
  <dc:creator>Han Zhang</dc:creator>
  <cp:lastModifiedBy>Han Zhang</cp:lastModifiedBy>
  <cp:revision>12</cp:revision>
  <dcterms:created xsi:type="dcterms:W3CDTF">2024-04-21T06:50:11Z</dcterms:created>
  <dcterms:modified xsi:type="dcterms:W3CDTF">2024-07-09T16:48:29Z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y fmtid="{D5CDD505-2E9C-101B-9397-08002B2CF9AE}" pid="3" name="MediaServiceImageTags">
    <vt:lpwstr/>
  </property>
</Properties>
</file>