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56" r:id="rId5"/>
    <p:sldId id="918" r:id="rId6"/>
    <p:sldId id="1029" r:id="rId7"/>
    <p:sldId id="1028" r:id="rId8"/>
    <p:sldId id="1031" r:id="rId9"/>
    <p:sldId id="1032" r:id="rId10"/>
    <p:sldId id="1033" r:id="rId11"/>
    <p:sldId id="1035" r:id="rId12"/>
    <p:sldId id="1034" r:id="rId13"/>
    <p:sldId id="1036" r:id="rId14"/>
    <p:sldId id="1037" r:id="rId15"/>
    <p:sldId id="1038" r:id="rId16"/>
    <p:sldId id="1040" r:id="rId17"/>
    <p:sldId id="1041" r:id="rId18"/>
    <p:sldId id="1042" r:id="rId19"/>
    <p:sldId id="104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504F1F5-CE46-42C0-85B0-35D241E81344}">
          <p14:sldIdLst>
            <p14:sldId id="256"/>
            <p14:sldId id="918"/>
            <p14:sldId id="1029"/>
            <p14:sldId id="1028"/>
            <p14:sldId id="1031"/>
            <p14:sldId id="1032"/>
            <p14:sldId id="1033"/>
            <p14:sldId id="1035"/>
            <p14:sldId id="1034"/>
            <p14:sldId id="1036"/>
            <p14:sldId id="1037"/>
            <p14:sldId id="1038"/>
            <p14:sldId id="1040"/>
            <p14:sldId id="1041"/>
            <p14:sldId id="1042"/>
            <p14:sldId id="10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86E619-9A90-75DF-C2FC-ED5272E1CCB1}" name="Han Zhang" initials="HZ" userId="S::hz283@duke.edu::0a7a48f2-d47e-4d90-872a-778c92faed4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A4"/>
    <a:srgbClr val="0223B7"/>
    <a:srgbClr val="0A1A84"/>
    <a:srgbClr val="0432FF"/>
    <a:srgbClr val="F79144"/>
    <a:srgbClr val="F4F023"/>
    <a:srgbClr val="B32A8D"/>
    <a:srgbClr val="F7E625"/>
    <a:srgbClr val="0C0786"/>
    <a:srgbClr val="ED9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8" autoAdjust="0"/>
    <p:restoredTop sz="88007" autoAdjust="0"/>
  </p:normalViewPr>
  <p:slideViewPr>
    <p:cSldViewPr snapToGrid="0">
      <p:cViewPr varScale="1">
        <p:scale>
          <a:sx n="136" d="100"/>
          <a:sy n="136" d="100"/>
        </p:scale>
        <p:origin x="12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A9559-5325-4FFA-A5F2-CBDDB1074751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6D2F6-D9A8-4EC3-B74F-DA40A0FC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0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25BF6-6BC2-26CF-9EA9-3B407D416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D6F5F6-4885-6FFA-77A5-9BA1FEA73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C55A03-AA18-CEBE-27B6-019E14E11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C3937-FF56-4A3A-72FE-4A4937471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2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BCB70-BB24-2FE6-AEBD-65DA51D32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A5AF58-48A3-B5CD-8D0E-859370956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B444F-1159-9EDC-FB04-3E2B94682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036C3-AE36-D8E7-5329-0F1E043A9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7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02439-030D-3C71-F9CC-81498B43E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E5DBF3-617D-D616-1525-9D79EE72A1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5EA856-ED35-1133-32FE-9C4F2254E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A552F-5DDD-8634-6D7D-7F27A8AF49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68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49F83-2AAA-390E-01A0-E46076BB3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2B1C5-B28F-BB9D-A9C0-58E048CC1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B16F7B-E060-39C9-7D67-268C3A779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57E8A-9DB2-68F5-E4BE-55E2B9B53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7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7801F-3C9C-A262-8752-13E979D5A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D9093F-B511-89D9-A192-371076427C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E0E00-F174-ADBB-A3D6-30A9A08CF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88960-833F-DD7A-C9C4-4CBFE7C12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09931-7EA0-C39D-186A-F84FD0FE0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E07C6F-000A-4188-0209-91A08517A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0D5033-FEDA-3B73-BB54-34CF80A0D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CE35F-BFAA-9E8C-7089-596F48AFF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18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9F10-B3BE-57BB-8BED-233B05C0C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8DD5F8-8A15-13A8-811A-EE17DCF24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192A43-7029-D455-D62F-60096265D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669B-14A8-5BBC-283E-7DEEC7CF7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3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9B699-8DDE-E922-4BEF-73F213DB1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89B823-E88E-C018-8456-09F7D7A100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FD2D15-F76E-A620-9CEE-6FEEAF9AE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A054-0CFD-A08E-9F03-C7FC817AE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2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F63F-E9BB-8745-9C2E-F1E7A9E0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EE111-2795-F64F-93F7-E2BFD3F8C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59B69-72AC-2D41-95E7-C02BE31D33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FA828-CBFA-6943-B336-E04DD0FEF1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F7AA02-B556-40A3-A634-2CB705B66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A87-2923-1645-A281-71241B1B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37DD1-E1DE-C245-AB51-DD250119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0245-C0E4-6D48-8932-FBF0B983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89B8F-7842-4BEF-9976-1EE74F57C73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2D26-6A09-E549-A151-79C25F25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0855-C170-A543-B44D-A2B80F55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B198B-1D55-9A4E-93A9-70F460D54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3F93B-724B-F148-9B1E-AE9EAE9D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A3F2-B87E-6744-8D27-F65C39F7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0F5937-DD26-4F95-A0ED-C31A278A1247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AAEB-7811-6A47-8CAE-44FBCE05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4DAB-914A-DF41-BB9B-0187900E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E3CD-1999-D346-A773-5BA42244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C3D8-70EC-0144-B2D2-F37907C6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2FA0-CCF0-4463-9555-B34680F4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86C5-0557-484D-9CE8-1A2EB9A8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0CE4-2AED-164D-81DB-EDE18F296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4977-FD33-4AF1-B696-03BEF6CA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81DC-F6E5-4AEE-98F3-A1977368E94D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A29C-2220-4533-BED4-C4C0BE65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407B-158B-4C16-B87A-A0A25AF90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DDAB-9B41-CB4D-B81F-D02EA11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2B26-6F1F-EA49-83F0-19FD257EC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5BC4B-69F7-C943-86F3-4633D4E0F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7A899B-D3F3-4E58-BA75-DC9CC55C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48C6-A681-474A-852B-6488E264F1FD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738E72-03BB-4601-ADF2-4A74E4B6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3D8647-265A-4A49-BF56-60533624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4F81-1B12-D542-A47E-321BC2B9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036E-FE9F-B743-8FEB-7EEB6736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47C4-6E06-164A-8DE1-B9E9DADE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BB4F8-8EC4-3B49-A6A2-7CAD64D24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924AA-B59D-DF4B-9013-49C135B63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842C47-906E-4A38-B5E8-2C15A38C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77EE-87E6-4A80-A3D1-647EBC487900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3C1ADE-FE20-4872-A52C-8DE8543E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40D701-D64A-4CB0-876D-DE1D9B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2031-D430-FF4A-914B-EC8D6D7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BA37F7-1FE2-4FCB-9150-ADE23E29F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6A0AF1-AF81-41B6-94CA-3D051A15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592A-05BD-4E48-8428-B2A330D5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980F-2FA6-5146-BFEC-C90ABE89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D052-7E37-F449-A298-B4269F6F6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F65DE-E67A-3444-B8D1-5E71C3C0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39E345-7F84-425C-B838-418A9624F210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5740A-CA42-EB4C-BFCB-A0283AF2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0DE9-D46A-744B-86A6-F872A002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A14A-7142-8648-B143-BFA4BB0A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31A6D-5D1B-0F4B-9472-297116237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D1D07-5A26-E643-8E77-15356C7A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7911-2FF8-7648-AD25-57B8B65C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E5D04-5C5D-47CC-BDED-D4EAD1A4B7F8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A6F9-DC5D-164C-9613-DBDEF619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F0E26-06EF-E745-8F09-E1246435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5E0C6-0B4F-D549-AE95-75D6A59D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08"/>
            <a:ext cx="10515600" cy="1056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B518-1A07-334F-BBE0-F85E02E5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8102"/>
            <a:ext cx="10515600" cy="47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18EEC-DFAE-FE4C-8004-A4C571C4D9D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82300" y="6164265"/>
            <a:ext cx="1143000" cy="589127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5A09B-6B0A-6242-AF78-4C3A4F0AFFE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84E2E-6D68-8F49-A65C-A1AC1733B6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75E0-832B-4D42-8F0F-2E30CFDCF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BD83-B2B4-4833-86B7-8D5583952E34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E82C-B88C-48B8-B9E1-6C78D226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B6BB-0DBB-49F5-B32F-3E5A52AA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CED0-8A80-4A34-815A-891CFF62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7" y="2838074"/>
            <a:ext cx="10982326" cy="1181851"/>
          </a:xfrm>
        </p:spPr>
        <p:txBody>
          <a:bodyPr>
            <a:noAutofit/>
          </a:bodyPr>
          <a:lstStyle/>
          <a:p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Multi-input, Multi-output Neural Operator Learning for Acoustic Metamaterials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33619-0812-4273-BD4E-A23F49F54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7798"/>
            <a:ext cx="9144000" cy="1181851"/>
          </a:xfrm>
        </p:spPr>
        <p:txBody>
          <a:bodyPr>
            <a:normAutofit fontScale="85000" lnSpcReduction="10000"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Han Zhang</a:t>
            </a: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Ph.D. Candidate</a:t>
            </a:r>
          </a:p>
          <a:p>
            <a:r>
              <a:rPr lang="en-US" dirty="0">
                <a:solidFill>
                  <a:srgbClr val="002060"/>
                </a:solidFill>
              </a:rPr>
              <a:t>Duke University, Department of Mechanical Engineering &amp; Materials Science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2FA97-B778-AD37-6440-99FCAF1F2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F33771-957B-DF60-D7F0-F5121BB09AD6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Performance On Novel Unseen Geometries</a:t>
            </a:r>
          </a:p>
        </p:txBody>
      </p:sp>
      <p:pic>
        <p:nvPicPr>
          <p:cNvPr id="5" name="Picture 4" descr="A graph of a graph with a colorful square&#10;&#10;AI-generated content may be incorrect.">
            <a:extLst>
              <a:ext uri="{FF2B5EF4-FFF2-40B4-BE49-F238E27FC236}">
                <a16:creationId xmlns:a16="http://schemas.microsoft.com/office/drawing/2014/main" id="{D17B65B1-B87F-84A9-D33F-5B21BCEC1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44054"/>
            <a:ext cx="6096000" cy="2013074"/>
          </a:xfrm>
          <a:prstGeom prst="rect">
            <a:avLst/>
          </a:prstGeom>
        </p:spPr>
      </p:pic>
      <p:pic>
        <p:nvPicPr>
          <p:cNvPr id="8" name="Picture 7" descr="A close-up of a graph&#10;&#10;AI-generated content may be incorrect.">
            <a:extLst>
              <a:ext uri="{FF2B5EF4-FFF2-40B4-BE49-F238E27FC236}">
                <a16:creationId xmlns:a16="http://schemas.microsoft.com/office/drawing/2014/main" id="{29DE9170-CF07-64CA-DB48-78F8414D0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57128"/>
            <a:ext cx="6096000" cy="1499962"/>
          </a:xfrm>
          <a:prstGeom prst="rect">
            <a:avLst/>
          </a:prstGeom>
        </p:spPr>
      </p:pic>
      <p:pic>
        <p:nvPicPr>
          <p:cNvPr id="16" name="Picture 15" descr="A screenshot of a graph&#10;&#10;AI-generated content may be incorrect.">
            <a:extLst>
              <a:ext uri="{FF2B5EF4-FFF2-40B4-BE49-F238E27FC236}">
                <a16:creationId xmlns:a16="http://schemas.microsoft.com/office/drawing/2014/main" id="{2BD83DEA-CA02-3F9E-2AC9-EE885040E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357090"/>
            <a:ext cx="6096001" cy="1500909"/>
          </a:xfrm>
          <a:prstGeom prst="rect">
            <a:avLst/>
          </a:prstGeom>
        </p:spPr>
      </p:pic>
      <p:pic>
        <p:nvPicPr>
          <p:cNvPr id="18" name="Picture 17" descr="A screenshot of a graph&#10;&#10;AI-generated content may be incorrect.">
            <a:extLst>
              <a:ext uri="{FF2B5EF4-FFF2-40B4-BE49-F238E27FC236}">
                <a16:creationId xmlns:a16="http://schemas.microsoft.com/office/drawing/2014/main" id="{DF6097AA-E9BF-F4F4-8C13-AB9BA890A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357091"/>
            <a:ext cx="6107811" cy="1500909"/>
          </a:xfrm>
          <a:prstGeom prst="rect">
            <a:avLst/>
          </a:prstGeom>
        </p:spPr>
      </p:pic>
      <p:pic>
        <p:nvPicPr>
          <p:cNvPr id="21" name="Picture 20" descr="A graph of a graph&#10;&#10;AI-generated content may be incorrect.">
            <a:extLst>
              <a:ext uri="{FF2B5EF4-FFF2-40B4-BE49-F238E27FC236}">
                <a16:creationId xmlns:a16="http://schemas.microsoft.com/office/drawing/2014/main" id="{0FB105C3-A4AC-1F99-58D1-084C60687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810" y="1846364"/>
            <a:ext cx="6096001" cy="2013074"/>
          </a:xfrm>
          <a:prstGeom prst="rect">
            <a:avLst/>
          </a:prstGeom>
        </p:spPr>
      </p:pic>
      <p:pic>
        <p:nvPicPr>
          <p:cNvPr id="23" name="Picture 22" descr="A close-up of a graph&#10;&#10;AI-generated content may be incorrect.">
            <a:extLst>
              <a:ext uri="{FF2B5EF4-FFF2-40B4-BE49-F238E27FC236}">
                <a16:creationId xmlns:a16="http://schemas.microsoft.com/office/drawing/2014/main" id="{207CF268-CD39-5865-D8EB-6EFECCFD10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7811" y="3853872"/>
            <a:ext cx="6096000" cy="15009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14B7D5D-CEC4-0C95-3A63-43A73ED51073}"/>
              </a:ext>
            </a:extLst>
          </p:cNvPr>
          <p:cNvSpPr txBox="1"/>
          <p:nvPr/>
        </p:nvSpPr>
        <p:spPr>
          <a:xfrm>
            <a:off x="1712059" y="1177744"/>
            <a:ext cx="26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Sample 1</a:t>
            </a:r>
          </a:p>
          <a:p>
            <a:pPr algn="ctr"/>
            <a:r>
              <a:rPr lang="en-US" dirty="0"/>
              <a:t>Inputs, Outputs, &amp;Targets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097123-FE3F-BB0B-B3FC-77E590247323}"/>
              </a:ext>
            </a:extLst>
          </p:cNvPr>
          <p:cNvSpPr txBox="1"/>
          <p:nvPr/>
        </p:nvSpPr>
        <p:spPr>
          <a:xfrm>
            <a:off x="7819868" y="1180053"/>
            <a:ext cx="26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Sample 2</a:t>
            </a:r>
          </a:p>
          <a:p>
            <a:pPr algn="ctr"/>
            <a:r>
              <a:rPr lang="en-US" dirty="0"/>
              <a:t>Inputs, Outputs, &amp;Targets</a:t>
            </a:r>
          </a:p>
        </p:txBody>
      </p:sp>
    </p:spTree>
    <p:extLst>
      <p:ext uri="{BB962C8B-B14F-4D97-AF65-F5344CB8AC3E}">
        <p14:creationId xmlns:p14="http://schemas.microsoft.com/office/powerpoint/2010/main" val="75896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BEC2C-C899-5530-FE93-AFC55F21A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7C5231-2177-8C99-2065-EF9F8FB48FEF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Performance On Novel Unseen Geometries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0F077-9C75-AE38-E237-87C90C593C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844054"/>
            <a:ext cx="6096000" cy="2013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156797-B8C3-C4A5-F84F-5660685DFD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3858579"/>
            <a:ext cx="6096000" cy="149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C414E6-180E-5A38-9F43-1AE99A5D3E7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24" y="5357090"/>
            <a:ext cx="6092151" cy="15009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78609E-4A4B-4E1B-4648-042B15F6C3E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101906" y="5357091"/>
            <a:ext cx="6095999" cy="15009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F772C4-F0DF-0BE0-7F51-D35E249BFFE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107810" y="1847216"/>
            <a:ext cx="6096001" cy="20113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31A91D-510A-F79E-D7A5-79D15C93982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107811" y="3853872"/>
            <a:ext cx="6095999" cy="15009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A31E4D-1336-3538-A7B5-B0CB9A4EA171}"/>
              </a:ext>
            </a:extLst>
          </p:cNvPr>
          <p:cNvSpPr txBox="1"/>
          <p:nvPr/>
        </p:nvSpPr>
        <p:spPr>
          <a:xfrm>
            <a:off x="1712059" y="1177744"/>
            <a:ext cx="26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Sample 3</a:t>
            </a:r>
          </a:p>
          <a:p>
            <a:pPr algn="ctr"/>
            <a:r>
              <a:rPr lang="en-US" dirty="0"/>
              <a:t>Inputs, Outputs, &amp; Targets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232357-2607-8376-944D-B4DA2465B116}"/>
              </a:ext>
            </a:extLst>
          </p:cNvPr>
          <p:cNvSpPr txBox="1"/>
          <p:nvPr/>
        </p:nvSpPr>
        <p:spPr>
          <a:xfrm>
            <a:off x="7819868" y="1180053"/>
            <a:ext cx="26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Sample 4</a:t>
            </a:r>
          </a:p>
          <a:p>
            <a:pPr algn="ctr"/>
            <a:r>
              <a:rPr lang="en-US" dirty="0"/>
              <a:t>Inputs, Outputs, &amp; Targets</a:t>
            </a:r>
          </a:p>
        </p:txBody>
      </p:sp>
    </p:spTree>
    <p:extLst>
      <p:ext uri="{BB962C8B-B14F-4D97-AF65-F5344CB8AC3E}">
        <p14:creationId xmlns:p14="http://schemas.microsoft.com/office/powerpoint/2010/main" val="356268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49451-03F8-DC3E-EA77-4B3AE7B4D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B31611E-4EA9-3CF1-799E-DD10184CC6BA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Performance On Novel Unseen Geometries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682B0-32B0-70C6-32DB-F08CBED948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" y="1844054"/>
            <a:ext cx="6095997" cy="2013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5F5728-F3DD-A092-E569-326F930E27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925" y="3858579"/>
            <a:ext cx="6092149" cy="149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CA63BD-1CD2-4D00-D83E-0FC8C321B81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24" y="5357564"/>
            <a:ext cx="6092151" cy="14999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BC6103-CA5B-8C14-2E4C-D503C5ADC3E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101906" y="5357091"/>
            <a:ext cx="6095999" cy="15009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45AB49-625C-B2D6-B7C9-1BBB8DDED24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110390" y="1847216"/>
            <a:ext cx="6090840" cy="20113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2E4D41-67A4-BB06-170C-BAD37C9182E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107811" y="3854346"/>
            <a:ext cx="6095999" cy="149996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EFD487-ADC4-3DF8-4168-C936306A3C77}"/>
              </a:ext>
            </a:extLst>
          </p:cNvPr>
          <p:cNvSpPr txBox="1"/>
          <p:nvPr/>
        </p:nvSpPr>
        <p:spPr>
          <a:xfrm>
            <a:off x="1712059" y="1177744"/>
            <a:ext cx="26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Picked Sample 1</a:t>
            </a:r>
          </a:p>
          <a:p>
            <a:pPr algn="ctr"/>
            <a:r>
              <a:rPr lang="en-US" dirty="0"/>
              <a:t>Inputs, Outputs, &amp; Targets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69CB46-50FE-F604-6F53-925C208EB98F}"/>
              </a:ext>
            </a:extLst>
          </p:cNvPr>
          <p:cNvSpPr txBox="1"/>
          <p:nvPr/>
        </p:nvSpPr>
        <p:spPr>
          <a:xfrm>
            <a:off x="7819868" y="1180053"/>
            <a:ext cx="266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Picked Sample 2</a:t>
            </a:r>
          </a:p>
          <a:p>
            <a:pPr algn="ctr"/>
            <a:r>
              <a:rPr lang="en-US" dirty="0"/>
              <a:t>Inputs, Outputs, &amp; Targets</a:t>
            </a:r>
          </a:p>
        </p:txBody>
      </p:sp>
    </p:spTree>
    <p:extLst>
      <p:ext uri="{BB962C8B-B14F-4D97-AF65-F5344CB8AC3E}">
        <p14:creationId xmlns:p14="http://schemas.microsoft.com/office/powerpoint/2010/main" val="156940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1F3A-45C4-730F-E639-295D2EBE8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F464-98CD-CBF7-EDC3-BD211E63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97"/>
            <a:ext cx="10515600" cy="1056686"/>
          </a:xfrm>
        </p:spPr>
        <p:txBody>
          <a:bodyPr/>
          <a:lstStyle/>
          <a:p>
            <a:pPr algn="ctr"/>
            <a:r>
              <a:rPr lang="en-US" sz="400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Conclusions &amp; </a:t>
            </a:r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Future Work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1A1056-D85E-0E07-63E6-DF1CA8887DE7}"/>
              </a:ext>
            </a:extLst>
          </p:cNvPr>
          <p:cNvSpPr txBox="1">
            <a:spLocks/>
          </p:cNvSpPr>
          <p:nvPr/>
        </p:nvSpPr>
        <p:spPr>
          <a:xfrm>
            <a:off x="6095999" y="1046654"/>
            <a:ext cx="5754779" cy="502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Train model with more geometry examples to increase performance on all possible geometries in the 8-fold symmetry group.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Expand to binary geometries (swap from continuous pixel values)</a:t>
            </a:r>
          </a:p>
          <a:p>
            <a:r>
              <a:rPr lang="en-US" sz="2000" dirty="0">
                <a:solidFill>
                  <a:schemeClr val="tx1"/>
                </a:solidFill>
              </a:rPr>
              <a:t>Expand to different symmetry groups and asymmetric geometries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Test model performance retention on half and double resolution scenarios.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Augment loss terms with physics informed terms. (More complicated for eigenvalue PDEs.)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A141-E39B-09A3-0BAA-3F37EBDC8AC3}"/>
              </a:ext>
            </a:extLst>
          </p:cNvPr>
          <p:cNvSpPr txBox="1">
            <a:spLocks/>
          </p:cNvSpPr>
          <p:nvPr/>
        </p:nvSpPr>
        <p:spPr>
          <a:xfrm>
            <a:off x="341222" y="1046653"/>
            <a:ext cx="5754779" cy="5029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FNOs are able to solve eigenvalue PDEs, and deterministically toggle between different solutions for the same structure.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FNOs are intrinsically wavelet operators, due to their spatial and spectral branches architecture.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maximize FNO effectiveness, both spatial and frequency domain information of inputs should be passed in.</a:t>
            </a:r>
          </a:p>
          <a:p>
            <a:r>
              <a:rPr lang="en-US" sz="2000" dirty="0">
                <a:solidFill>
                  <a:schemeClr val="tx1"/>
                </a:solidFill>
              </a:rPr>
              <a:t>FNOs can extrapolate to not just to unseen combinations, but also unseen geometries, correctly predicting multiple deformation modes for given excitations.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Learning rate needs to be kept low for this sort of model, there are areas of the loss landscape which are very flat, which can optimizers to get stuck.</a:t>
            </a:r>
          </a:p>
        </p:txBody>
      </p:sp>
      <p:pic>
        <p:nvPicPr>
          <p:cNvPr id="6" name="Picture 5" descr="A qr code with a blue circle and a white envelope&#10;&#10;AI-generated content may be incorrect.">
            <a:extLst>
              <a:ext uri="{FF2B5EF4-FFF2-40B4-BE49-F238E27FC236}">
                <a16:creationId xmlns:a16="http://schemas.microsoft.com/office/drawing/2014/main" id="{1ECFDA15-2B68-0FDE-0430-C1BB46FB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4959489"/>
            <a:ext cx="6096001" cy="189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9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52AE9-2F76-8122-9A40-460ABD40D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40358334-CC20-3BE1-08C2-793F8431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7" t="5760" r="2639" b="14125"/>
          <a:stretch>
            <a:fillRect/>
          </a:stretch>
        </p:blipFill>
        <p:spPr>
          <a:xfrm>
            <a:off x="0" y="963045"/>
            <a:ext cx="12192000" cy="5804558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75553B-8E22-2DB5-C721-F0E52B31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97"/>
            <a:ext cx="10515600" cy="1056686"/>
          </a:xfrm>
        </p:spPr>
        <p:txBody>
          <a:bodyPr/>
          <a:lstStyle/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FEA Process</a:t>
            </a:r>
          </a:p>
        </p:txBody>
      </p:sp>
    </p:spTree>
    <p:extLst>
      <p:ext uri="{BB962C8B-B14F-4D97-AF65-F5344CB8AC3E}">
        <p14:creationId xmlns:p14="http://schemas.microsoft.com/office/powerpoint/2010/main" val="679682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B0E2E-1B9C-4DB6-A057-EE6D29274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C036CE4-1B93-7C7E-816F-285E2A9D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96"/>
            <a:ext cx="10515600" cy="1134033"/>
          </a:xfrm>
        </p:spPr>
        <p:txBody>
          <a:bodyPr/>
          <a:lstStyle/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Physics Informed Loss for an Eigenvalue PDE</a:t>
            </a:r>
          </a:p>
        </p:txBody>
      </p:sp>
      <p:pic>
        <p:nvPicPr>
          <p:cNvPr id="3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2A0BD967-C483-2571-C9B2-740522AB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14" y="1224430"/>
            <a:ext cx="9274628" cy="521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3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6F5DA-560A-C80A-1BDB-CD4F0790D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11AC1D6-3664-B43A-6AD9-FD3B9A4C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96"/>
            <a:ext cx="10515600" cy="1134033"/>
          </a:xfrm>
        </p:spPr>
        <p:txBody>
          <a:bodyPr/>
          <a:lstStyle/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Methodology Flowchart</a:t>
            </a:r>
          </a:p>
        </p:txBody>
      </p:sp>
      <p:pic>
        <p:nvPicPr>
          <p:cNvPr id="4" name="Picture 3" descr="A diagram of a company&#10;&#10;AI-generated content may be incorrect.">
            <a:extLst>
              <a:ext uri="{FF2B5EF4-FFF2-40B4-BE49-F238E27FC236}">
                <a16:creationId xmlns:a16="http://schemas.microsoft.com/office/drawing/2014/main" id="{82D82A23-196F-ACC3-30A0-B6DFDBEC52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60" t="1965" r="1156" b="3095"/>
          <a:stretch>
            <a:fillRect/>
          </a:stretch>
        </p:blipFill>
        <p:spPr>
          <a:xfrm>
            <a:off x="598142" y="1116708"/>
            <a:ext cx="10168402" cy="57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5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DE39-28F2-E55C-A968-7BF5DE30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97"/>
            <a:ext cx="10515600" cy="1056686"/>
          </a:xfrm>
        </p:spPr>
        <p:txBody>
          <a:bodyPr/>
          <a:lstStyle/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6E50227-F1D0-C0CB-9A2A-1A4DB4C8C0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3543" y="1046654"/>
                <a:ext cx="6487236" cy="50298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</a:rPr>
                  <a:t>The fundamental problem is metamaterial design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Forward &amp; inverse design problems both require forward solvers.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For a given geometry, and excitation waveform, there are technically infinite deformation modes for continuous media.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To characterize the material, find its dispersion bands which correspond to deformation modes.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Numerical approaches (finite element methods)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FEA in this case solves the wave equation for linear elastic solids with periodicity conditions:</a:t>
                </a:r>
              </a:p>
              <a:p>
                <a:pPr marL="457200" lvl="1" indent="0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	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e>
                    </m:d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Compute intensive if many simulations are run or high resolution.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Fourier Neural Operators (FNOs) 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Moderate compute cost in generating training data, but orders of magnitude faster in cost per simulation. 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Demonstrated capability in solving non-eigenvalue PDEs</a:t>
                </a:r>
              </a:p>
              <a:p>
                <a:pPr lvl="1"/>
                <a:r>
                  <a:rPr lang="en-US" sz="1600" dirty="0">
                    <a:solidFill>
                      <a:schemeClr val="tx1"/>
                    </a:solidFill>
                  </a:rPr>
                  <a:t>But can FNOs solve an eigenvalue PDE, and toggle deterministically between different solutions?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6E50227-F1D0-C0CB-9A2A-1A4DB4C8C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543" y="1046654"/>
                <a:ext cx="6487236" cy="5029883"/>
              </a:xfrm>
              <a:prstGeom prst="rect">
                <a:avLst/>
              </a:prstGeom>
              <a:blipFill>
                <a:blip r:embed="rId2"/>
                <a:stretch>
                  <a:fillRect l="-752" t="-1212" r="-940" b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0AB2DAE-FF93-2DFD-80EB-2B5E7DED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9" t="13357" r="72636" b="7889"/>
          <a:stretch>
            <a:fillRect/>
          </a:stretch>
        </p:blipFill>
        <p:spPr>
          <a:xfrm>
            <a:off x="2849914" y="1014506"/>
            <a:ext cx="2291937" cy="2232757"/>
          </a:xfrm>
          <a:prstGeom prst="rect">
            <a:avLst/>
          </a:prstGeom>
        </p:spPr>
      </p:pic>
      <p:pic>
        <p:nvPicPr>
          <p:cNvPr id="7" name="Picture 6" descr="A colorful graph of a graph&#10;&#10;AI-generated content may be incorrect.">
            <a:extLst>
              <a:ext uri="{FF2B5EF4-FFF2-40B4-BE49-F238E27FC236}">
                <a16:creationId xmlns:a16="http://schemas.microsoft.com/office/drawing/2014/main" id="{41195EB0-8B4C-75E5-0955-A82D6864E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21" y="1014506"/>
            <a:ext cx="2291937" cy="2232757"/>
          </a:xfrm>
          <a:prstGeom prst="rect">
            <a:avLst/>
          </a:prstGeo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41871B38-5D49-DA52-22F9-89736F1E5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00" y="3570697"/>
            <a:ext cx="4892702" cy="2644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239599-C08A-7F3F-17CB-26580C0460C2}"/>
              </a:ext>
            </a:extLst>
          </p:cNvPr>
          <p:cNvSpPr txBox="1"/>
          <p:nvPr/>
        </p:nvSpPr>
        <p:spPr>
          <a:xfrm>
            <a:off x="760163" y="3201365"/>
            <a:ext cx="145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Waveform (k)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4AB977-5D91-EF8E-B591-FDCB2C1D0EF2}"/>
              </a:ext>
            </a:extLst>
          </p:cNvPr>
          <p:cNvSpPr txBox="1"/>
          <p:nvPr/>
        </p:nvSpPr>
        <p:spPr>
          <a:xfrm>
            <a:off x="3480796" y="3201365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37685-78CF-E4F1-BF5F-014AB8C42003}"/>
              </a:ext>
            </a:extLst>
          </p:cNvPr>
          <p:cNvSpPr txBox="1"/>
          <p:nvPr/>
        </p:nvSpPr>
        <p:spPr>
          <a:xfrm>
            <a:off x="1713380" y="5891871"/>
            <a:ext cx="245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Dispersion Relation w(k)</a:t>
            </a:r>
          </a:p>
        </p:txBody>
      </p:sp>
    </p:spTree>
    <p:extLst>
      <p:ext uri="{BB962C8B-B14F-4D97-AF65-F5344CB8AC3E}">
        <p14:creationId xmlns:p14="http://schemas.microsoft.com/office/powerpoint/2010/main" val="57053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91540-8987-67BE-901B-E4DA95313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738A90D-B830-1989-E4F5-A3EDEE98843A}"/>
              </a:ext>
            </a:extLst>
          </p:cNvPr>
          <p:cNvSpPr/>
          <p:nvPr/>
        </p:nvSpPr>
        <p:spPr>
          <a:xfrm>
            <a:off x="0" y="6076537"/>
            <a:ext cx="12192000" cy="781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D4C23-9EF8-689E-D583-86F0EAF1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42" y="90397"/>
            <a:ext cx="5990257" cy="1056686"/>
          </a:xfrm>
        </p:spPr>
        <p:txBody>
          <a:bodyPr/>
          <a:lstStyle/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Methodology</a:t>
            </a:r>
          </a:p>
        </p:txBody>
      </p:sp>
      <p:pic>
        <p:nvPicPr>
          <p:cNvPr id="9" name="Picture 8" descr="A diagram of a computer algorithm&#10;&#10;AI-generated content may be incorrect.">
            <a:extLst>
              <a:ext uri="{FF2B5EF4-FFF2-40B4-BE49-F238E27FC236}">
                <a16:creationId xmlns:a16="http://schemas.microsoft.com/office/drawing/2014/main" id="{AFCE86B6-65E1-04FE-643D-3AFA15A5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2" y="212070"/>
            <a:ext cx="3600000" cy="2940000"/>
          </a:xfrm>
          <a:prstGeom prst="rect">
            <a:avLst/>
          </a:prstGeom>
        </p:spPr>
      </p:pic>
      <p:pic>
        <p:nvPicPr>
          <p:cNvPr id="17" name="Picture 16" descr="A diagram of a solution&#10;&#10;AI-generated content may be incorrect.">
            <a:extLst>
              <a:ext uri="{FF2B5EF4-FFF2-40B4-BE49-F238E27FC236}">
                <a16:creationId xmlns:a16="http://schemas.microsoft.com/office/drawing/2014/main" id="{102FCD5C-74E9-4B4E-3B3F-C93A38634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2" y="3152070"/>
            <a:ext cx="4686667" cy="360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3501DD-DFC1-CF82-C499-6DA59608C9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21985" y="1046538"/>
            <a:ext cx="6753332" cy="23733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B7366A-3B00-3666-EE3F-DBED080342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573799" y="4043204"/>
            <a:ext cx="3779999" cy="203333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F155AB4-94BC-4156-143A-329933E41AED}"/>
              </a:ext>
            </a:extLst>
          </p:cNvPr>
          <p:cNvSpPr txBox="1"/>
          <p:nvPr/>
        </p:nvSpPr>
        <p:spPr>
          <a:xfrm>
            <a:off x="2050966" y="212070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Input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8C25CB-D2BF-6E9F-C39E-1F6116ED943B}"/>
              </a:ext>
            </a:extLst>
          </p:cNvPr>
          <p:cNvSpPr txBox="1"/>
          <p:nvPr/>
        </p:nvSpPr>
        <p:spPr>
          <a:xfrm>
            <a:off x="1677048" y="3543995"/>
            <a:ext cx="147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 </a:t>
            </a:r>
          </a:p>
          <a:p>
            <a:r>
              <a:rPr lang="en-US" b="1" dirty="0"/>
              <a:t>Output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B991DC-CE74-6A20-3B99-F95EDB2E341A}"/>
              </a:ext>
            </a:extLst>
          </p:cNvPr>
          <p:cNvSpPr txBox="1"/>
          <p:nvPr/>
        </p:nvSpPr>
        <p:spPr>
          <a:xfrm>
            <a:off x="9463799" y="2345539"/>
            <a:ext cx="25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CB530-BE09-0804-D43F-708CBA9D3FE4}"/>
              </a:ext>
            </a:extLst>
          </p:cNvPr>
          <p:cNvSpPr txBox="1"/>
          <p:nvPr/>
        </p:nvSpPr>
        <p:spPr>
          <a:xfrm>
            <a:off x="9463798" y="3543995"/>
            <a:ext cx="258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Evaluate Model</a:t>
            </a:r>
          </a:p>
        </p:txBody>
      </p:sp>
    </p:spTree>
    <p:extLst>
      <p:ext uri="{BB962C8B-B14F-4D97-AF65-F5344CB8AC3E}">
        <p14:creationId xmlns:p14="http://schemas.microsoft.com/office/powerpoint/2010/main" val="363868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A diagram of a machine&#10;&#10;Description automatically generated">
            <a:extLst>
              <a:ext uri="{FF2B5EF4-FFF2-40B4-BE49-F238E27FC236}">
                <a16:creationId xmlns:a16="http://schemas.microsoft.com/office/drawing/2014/main" id="{79F9809E-0A9A-50D4-B0A5-F9A88896C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35778"/>
            <a:ext cx="5930166" cy="5840429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1B12A9-25CB-5762-99AB-2BDF180EB404}"/>
              </a:ext>
            </a:extLst>
          </p:cNvPr>
          <p:cNvSpPr txBox="1"/>
          <p:nvPr/>
        </p:nvSpPr>
        <p:spPr>
          <a:xfrm>
            <a:off x="1617802" y="6176207"/>
            <a:ext cx="3439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(N. </a:t>
            </a:r>
            <a:r>
              <a:rPr lang="en-US" sz="1000" dirty="0" err="1"/>
              <a:t>Kovachki</a:t>
            </a:r>
            <a:r>
              <a:rPr lang="en-US" sz="1000" dirty="0"/>
              <a:t>, et. Al, JMLR 2023)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48049D6-D4AC-53C4-D3A2-DDB81309576C}"/>
              </a:ext>
            </a:extLst>
          </p:cNvPr>
          <p:cNvSpPr txBox="1">
            <a:spLocks/>
          </p:cNvSpPr>
          <p:nvPr/>
        </p:nvSpPr>
        <p:spPr>
          <a:xfrm>
            <a:off x="5930166" y="1161294"/>
            <a:ext cx="6008132" cy="336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Input ‘a’ can be a raw input or an encoding of raw data.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Ex. Geometry image, encoded waveform.</a:t>
            </a:r>
          </a:p>
          <a:p>
            <a:r>
              <a:rPr lang="en-US" sz="2000" dirty="0">
                <a:solidFill>
                  <a:schemeClr val="tx1"/>
                </a:solidFill>
              </a:rPr>
              <a:t>First layer ‘P’ lifts ‘a’ into a high dimensional space.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Maps finite dimensional input information to something closer to an infinite (much higher) dimensional function space that is the domain of our operator in training.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Arbitrary number of spectral (Fourier) layers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2 branches before summation and non-linear activation function.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First branch deals with the spatial information of the input.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Second branch deals with the frequency information of the input.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Two weight matrices </a:t>
            </a:r>
            <a:r>
              <a:rPr lang="en-US" sz="1600" dirty="0">
                <a:solidFill>
                  <a:srgbClr val="C00000"/>
                </a:solidFill>
              </a:rPr>
              <a:t>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rgbClr val="C00000"/>
                </a:solidFill>
              </a:rPr>
              <a:t>W</a:t>
            </a:r>
            <a:r>
              <a:rPr lang="en-US" sz="1600" dirty="0">
                <a:solidFill>
                  <a:schemeClr val="tx1"/>
                </a:solidFill>
              </a:rPr>
              <a:t>, and bias </a:t>
            </a:r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dirty="0">
                <a:solidFill>
                  <a:schemeClr val="tx1"/>
                </a:solidFill>
              </a:rPr>
              <a:t> are trained.</a:t>
            </a:r>
          </a:p>
          <a:p>
            <a:r>
              <a:rPr lang="en-US" sz="2000" dirty="0">
                <a:solidFill>
                  <a:schemeClr val="tx1"/>
                </a:solidFill>
              </a:rPr>
              <a:t>Last layer usually a projection layer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returns outputs from a high dimensional latent space to input dimensionality.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6E0E0-B9D4-7C21-14AD-4096A119EE5C}"/>
              </a:ext>
            </a:extLst>
          </p:cNvPr>
          <p:cNvSpPr/>
          <p:nvPr/>
        </p:nvSpPr>
        <p:spPr>
          <a:xfrm>
            <a:off x="122830" y="5029200"/>
            <a:ext cx="5807336" cy="1147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644257-576C-8AC0-27E8-FAC876C4FEE8}"/>
              </a:ext>
            </a:extLst>
          </p:cNvPr>
          <p:cNvSpPr txBox="1">
            <a:spLocks/>
          </p:cNvSpPr>
          <p:nvPr/>
        </p:nvSpPr>
        <p:spPr>
          <a:xfrm>
            <a:off x="5930164" y="90397"/>
            <a:ext cx="5423635" cy="1056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FNO Architecture</a:t>
            </a:r>
          </a:p>
        </p:txBody>
      </p:sp>
      <p:pic>
        <p:nvPicPr>
          <p:cNvPr id="5" name="Picture 4" descr="A group of colorful images&#10;&#10;AI-generated content may be incorrect.">
            <a:extLst>
              <a:ext uri="{FF2B5EF4-FFF2-40B4-BE49-F238E27FC236}">
                <a16:creationId xmlns:a16="http://schemas.microsoft.com/office/drawing/2014/main" id="{036F56C0-3CD8-6630-90A7-9A9D097DCB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972"/>
          <a:stretch>
            <a:fillRect/>
          </a:stretch>
        </p:blipFill>
        <p:spPr>
          <a:xfrm>
            <a:off x="6352657" y="4173324"/>
            <a:ext cx="5633408" cy="2594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F225D-277A-622B-355B-F6C347B43165}"/>
              </a:ext>
            </a:extLst>
          </p:cNvPr>
          <p:cNvSpPr txBox="1"/>
          <p:nvPr/>
        </p:nvSpPr>
        <p:spPr>
          <a:xfrm>
            <a:off x="6155142" y="6374100"/>
            <a:ext cx="1651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(Li, </a:t>
            </a:r>
            <a:r>
              <a:rPr lang="en-US" sz="1000" dirty="0" err="1"/>
              <a:t>Zongyi</a:t>
            </a:r>
            <a:r>
              <a:rPr lang="en-US" sz="1000" dirty="0"/>
              <a:t>, et. Al, ICLR 2021)</a:t>
            </a:r>
          </a:p>
        </p:txBody>
      </p:sp>
    </p:spTree>
    <p:extLst>
      <p:ext uri="{BB962C8B-B14F-4D97-AF65-F5344CB8AC3E}">
        <p14:creationId xmlns:p14="http://schemas.microsoft.com/office/powerpoint/2010/main" val="246646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A3310-CC54-37E3-D30A-097121E86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86B38DF-D063-8448-CB48-B613ECC2E85E}"/>
              </a:ext>
            </a:extLst>
          </p:cNvPr>
          <p:cNvSpPr txBox="1">
            <a:spLocks/>
          </p:cNvSpPr>
          <p:nvPr/>
        </p:nvSpPr>
        <p:spPr>
          <a:xfrm>
            <a:off x="6179360" y="941744"/>
            <a:ext cx="5758938" cy="248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FNO maps 4 inputs (geometry, band, </a:t>
            </a:r>
            <a:r>
              <a:rPr lang="en-US" sz="2000" dirty="0" err="1">
                <a:solidFill>
                  <a:schemeClr val="tx1"/>
                </a:solidFill>
              </a:rPr>
              <a:t>kx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ky</a:t>
            </a:r>
            <a:r>
              <a:rPr lang="en-US" sz="2000" dirty="0">
                <a:solidFill>
                  <a:schemeClr val="tx1"/>
                </a:solidFill>
              </a:rPr>
              <a:t>) to 4 displacement field outputs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Geometry given in spatial representation (32x32 pixels)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Band given as a field of constants ranging from [1/6,1], representing 6 bands.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Wavevector given as two separate fields of constants, </a:t>
            </a:r>
            <a:r>
              <a:rPr lang="en-US" sz="2000" dirty="0" err="1">
                <a:solidFill>
                  <a:schemeClr val="tx1"/>
                </a:solidFill>
              </a:rPr>
              <a:t>kx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 err="1">
                <a:solidFill>
                  <a:schemeClr val="tx1"/>
                </a:solidFill>
              </a:rPr>
              <a:t>ky</a:t>
            </a:r>
            <a:r>
              <a:rPr lang="en-US" sz="2000" dirty="0">
                <a:solidFill>
                  <a:schemeClr val="tx1"/>
                </a:solidFill>
              </a:rPr>
              <a:t>, ranging from [-1, 1], representing [-</a:t>
            </a:r>
            <a:r>
              <a:rPr lang="el-GR" sz="2000" dirty="0">
                <a:solidFill>
                  <a:schemeClr val="tx1"/>
                </a:solidFill>
              </a:rPr>
              <a:t>π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l-GR" sz="2000" dirty="0">
                <a:solidFill>
                  <a:schemeClr val="tx1"/>
                </a:solidFill>
              </a:rPr>
              <a:t> π</a:t>
            </a:r>
            <a:r>
              <a:rPr lang="en-US" sz="2000" dirty="0">
                <a:solidFill>
                  <a:schemeClr val="tx1"/>
                </a:solidFill>
              </a:rPr>
              <a:t>]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411F254-25BA-0F3A-66FF-F9C27BFBCF71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Constant Field Encoding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DB15D-28C6-E2A7-CEFA-005D75062945}"/>
              </a:ext>
            </a:extLst>
          </p:cNvPr>
          <p:cNvSpPr txBox="1"/>
          <p:nvPr/>
        </p:nvSpPr>
        <p:spPr>
          <a:xfrm>
            <a:off x="8998986" y="4462130"/>
            <a:ext cx="1651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(Li, </a:t>
            </a:r>
            <a:r>
              <a:rPr lang="en-US" sz="1000" dirty="0" err="1"/>
              <a:t>Zongyi</a:t>
            </a:r>
            <a:r>
              <a:rPr lang="en-US" sz="1000" dirty="0"/>
              <a:t>, et. Al, ICLR 2021)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ED37E-AADB-397A-5324-BF23E1AA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609"/>
          <a:stretch>
            <a:fillRect/>
          </a:stretch>
        </p:blipFill>
        <p:spPr>
          <a:xfrm>
            <a:off x="3781310" y="3428999"/>
            <a:ext cx="3716383" cy="3375988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C607B96-8DBF-4390-6EF7-411BD1BBD5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609"/>
          <a:stretch>
            <a:fillRect/>
          </a:stretch>
        </p:blipFill>
        <p:spPr>
          <a:xfrm>
            <a:off x="107142" y="3429000"/>
            <a:ext cx="3563014" cy="3375987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3CC878-69CB-B088-170F-BB6AA34F80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465" r="15583" b="47384"/>
          <a:stretch>
            <a:fillRect/>
          </a:stretch>
        </p:blipFill>
        <p:spPr>
          <a:xfrm>
            <a:off x="107142" y="1147084"/>
            <a:ext cx="2952750" cy="1533525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EE20DE2-0BBB-8E21-4E0F-AE5A3633A8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9849" r="15584"/>
          <a:stretch>
            <a:fillRect/>
          </a:stretch>
        </p:blipFill>
        <p:spPr>
          <a:xfrm>
            <a:off x="3059892" y="1147083"/>
            <a:ext cx="2952750" cy="1533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970871-3AF9-1DB9-EB0C-C9B6E59615E7}"/>
              </a:ext>
            </a:extLst>
          </p:cNvPr>
          <p:cNvSpPr txBox="1"/>
          <p:nvPr/>
        </p:nvSpPr>
        <p:spPr>
          <a:xfrm>
            <a:off x="2705100" y="861413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103D8-0535-BE21-62E8-244EA8A3F9ED}"/>
              </a:ext>
            </a:extLst>
          </p:cNvPr>
          <p:cNvSpPr txBox="1"/>
          <p:nvPr/>
        </p:nvSpPr>
        <p:spPr>
          <a:xfrm>
            <a:off x="386862" y="3059668"/>
            <a:ext cx="267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 (Mode Collapse!)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084E2-D44C-C433-3706-F54916B4B5F4}"/>
              </a:ext>
            </a:extLst>
          </p:cNvPr>
          <p:cNvSpPr txBox="1"/>
          <p:nvPr/>
        </p:nvSpPr>
        <p:spPr>
          <a:xfrm>
            <a:off x="5120388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Targets</a:t>
            </a:r>
          </a:p>
        </p:txBody>
      </p:sp>
      <p:pic>
        <p:nvPicPr>
          <p:cNvPr id="17" name="Picture 16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88C955AD-665B-D9D4-8500-D59AF9D1BC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329" t="43359" r="7787"/>
          <a:stretch>
            <a:fillRect/>
          </a:stretch>
        </p:blipFill>
        <p:spPr>
          <a:xfrm>
            <a:off x="7608847" y="3475679"/>
            <a:ext cx="4436522" cy="98645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F1509F4-9B90-3D08-C137-0A45BBC4F62A}"/>
              </a:ext>
            </a:extLst>
          </p:cNvPr>
          <p:cNvGrpSpPr>
            <a:grpSpLocks noChangeAspect="1"/>
          </p:cNvGrpSpPr>
          <p:nvPr/>
        </p:nvGrpSpPr>
        <p:grpSpPr>
          <a:xfrm>
            <a:off x="7648336" y="4785369"/>
            <a:ext cx="4436522" cy="1326423"/>
            <a:chOff x="7732680" y="3468713"/>
            <a:chExt cx="4418357" cy="1320992"/>
          </a:xfrm>
        </p:grpSpPr>
        <p:pic>
          <p:nvPicPr>
            <p:cNvPr id="22" name="Picture 21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8179EA8A-F2C1-9A70-358C-9192BD798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0410" r="13789"/>
            <a:stretch/>
          </p:blipFill>
          <p:spPr>
            <a:xfrm>
              <a:off x="7732680" y="3468713"/>
              <a:ext cx="2634429" cy="1320992"/>
            </a:xfrm>
            <a:prstGeom prst="rect">
              <a:avLst/>
            </a:prstGeom>
          </p:spPr>
        </p:pic>
        <p:pic>
          <p:nvPicPr>
            <p:cNvPr id="23" name="Picture 2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F0A8CB9C-B532-463E-A308-76863BAF0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5614" t="15783" r="14125" b="50442"/>
            <a:stretch/>
          </p:blipFill>
          <p:spPr>
            <a:xfrm>
              <a:off x="10922459" y="3592730"/>
              <a:ext cx="1228578" cy="1125416"/>
            </a:xfrm>
            <a:prstGeom prst="rect">
              <a:avLst/>
            </a:prstGeom>
          </p:spPr>
        </p:pic>
        <p:pic>
          <p:nvPicPr>
            <p:cNvPr id="24" name="Picture 23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B3AC3D3B-9CA9-8A4D-818A-7F81EA1F3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8259" t="79565" r="69595" b="18748"/>
            <a:stretch/>
          </p:blipFill>
          <p:spPr>
            <a:xfrm>
              <a:off x="11453559" y="4106096"/>
              <a:ext cx="65559" cy="56274"/>
            </a:xfrm>
            <a:prstGeom prst="rect">
              <a:avLst/>
            </a:prstGeom>
          </p:spPr>
        </p:pic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3262BC28-822C-13F3-098F-439C2CAD4765}"/>
                </a:ext>
              </a:extLst>
            </p:cNvPr>
            <p:cNvSpPr/>
            <p:nvPr/>
          </p:nvSpPr>
          <p:spPr>
            <a:xfrm>
              <a:off x="10344111" y="4049930"/>
              <a:ext cx="531100" cy="16881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0426E0-E535-C189-A376-2CAEEC30C75B}"/>
                </a:ext>
              </a:extLst>
            </p:cNvPr>
            <p:cNvSpPr txBox="1"/>
            <p:nvPr/>
          </p:nvSpPr>
          <p:spPr>
            <a:xfrm>
              <a:off x="11027967" y="3684170"/>
              <a:ext cx="237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6E3C40-1394-2F99-7E77-03CDB8D4755B}"/>
                </a:ext>
              </a:extLst>
            </p:cNvPr>
            <p:cNvSpPr txBox="1"/>
            <p:nvPr/>
          </p:nvSpPr>
          <p:spPr>
            <a:xfrm>
              <a:off x="10290540" y="3761543"/>
              <a:ext cx="584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2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30114-1321-D895-2421-09FAB1952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3D58E82-62EB-6F3C-0550-CD957298AB96}"/>
              </a:ext>
            </a:extLst>
          </p:cNvPr>
          <p:cNvSpPr txBox="1">
            <a:spLocks/>
          </p:cNvSpPr>
          <p:nvPr/>
        </p:nvSpPr>
        <p:spPr>
          <a:xfrm>
            <a:off x="6179360" y="941744"/>
            <a:ext cx="5758938" cy="24872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FNO maps 3 inputs (geometry, wavevectors, &amp; band) to 4 displacement field outputs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Geometry given in spatial representation (32x32 pixels) [0,1]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Band given as the frequency of a 2D sinusoidal function. [-1,1]</a:t>
            </a:r>
          </a:p>
          <a:p>
            <a:r>
              <a:rPr lang="en-US" sz="2000" dirty="0">
                <a:solidFill>
                  <a:schemeClr val="tx1"/>
                </a:solidFill>
              </a:rPr>
              <a:t>Wavevector given as two frequencies of a 2D sinusoidal function. [-1,1]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87EEA2-3413-8D08-A59E-741EB22E9206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Sinusoidal Field Encoding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B5DCE-1283-3E5A-10FB-3BFC189E771A}"/>
              </a:ext>
            </a:extLst>
          </p:cNvPr>
          <p:cNvSpPr txBox="1"/>
          <p:nvPr/>
        </p:nvSpPr>
        <p:spPr>
          <a:xfrm>
            <a:off x="8998986" y="4462130"/>
            <a:ext cx="1651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(Li, </a:t>
            </a:r>
            <a:r>
              <a:rPr lang="en-US" sz="1000" dirty="0" err="1"/>
              <a:t>Zongyi</a:t>
            </a:r>
            <a:r>
              <a:rPr lang="en-US" sz="1000" dirty="0"/>
              <a:t>, et. Al, ICLR 2021)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B025D1-741B-3897-78A4-53607F59F1C3}"/>
              </a:ext>
            </a:extLst>
          </p:cNvPr>
          <p:cNvSpPr txBox="1"/>
          <p:nvPr/>
        </p:nvSpPr>
        <p:spPr>
          <a:xfrm>
            <a:off x="2705100" y="861413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EE14BF-CC40-E3E2-3D95-B216A4331E39}"/>
              </a:ext>
            </a:extLst>
          </p:cNvPr>
          <p:cNvSpPr txBox="1"/>
          <p:nvPr/>
        </p:nvSpPr>
        <p:spPr>
          <a:xfrm>
            <a:off x="1064404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ECE52-B5E1-4F2A-18DD-39695DB8859F}"/>
              </a:ext>
            </a:extLst>
          </p:cNvPr>
          <p:cNvSpPr txBox="1"/>
          <p:nvPr/>
        </p:nvSpPr>
        <p:spPr>
          <a:xfrm>
            <a:off x="5120388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Targets</a:t>
            </a:r>
          </a:p>
        </p:txBody>
      </p:sp>
      <p:pic>
        <p:nvPicPr>
          <p:cNvPr id="17" name="Picture 16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05359F4A-1E63-5C5B-28F3-58134D2990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29" t="43359" r="7787"/>
          <a:stretch>
            <a:fillRect/>
          </a:stretch>
        </p:blipFill>
        <p:spPr>
          <a:xfrm>
            <a:off x="7606414" y="3380144"/>
            <a:ext cx="4436522" cy="986451"/>
          </a:xfrm>
          <a:prstGeom prst="rect">
            <a:avLst/>
          </a:prstGeom>
        </p:spPr>
      </p:pic>
      <p:pic>
        <p:nvPicPr>
          <p:cNvPr id="16" name="Picture 15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33CDD739-5074-F9B7-AAB0-18D39060CF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2388" r="15115" b="29254"/>
          <a:stretch>
            <a:fillRect/>
          </a:stretch>
        </p:blipFill>
        <p:spPr>
          <a:xfrm>
            <a:off x="386590" y="1172802"/>
            <a:ext cx="5390866" cy="1944807"/>
          </a:xfrm>
          <a:prstGeom prst="rect">
            <a:avLst/>
          </a:prstGeom>
        </p:spPr>
      </p:pic>
      <p:pic>
        <p:nvPicPr>
          <p:cNvPr id="20" name="Picture 19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DE011208-2138-72CC-ACCD-0ED68851816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381"/>
          <a:stretch>
            <a:fillRect/>
          </a:stretch>
        </p:blipFill>
        <p:spPr>
          <a:xfrm>
            <a:off x="162563" y="3428998"/>
            <a:ext cx="3471681" cy="3375989"/>
          </a:xfrm>
          <a:prstGeom prst="rect">
            <a:avLst/>
          </a:prstGeom>
        </p:spPr>
      </p:pic>
      <p:pic>
        <p:nvPicPr>
          <p:cNvPr id="29" name="Picture 2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A473F31-FC13-8348-29F4-B40DDE0A70E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381"/>
          <a:stretch>
            <a:fillRect/>
          </a:stretch>
        </p:blipFill>
        <p:spPr>
          <a:xfrm>
            <a:off x="3634244" y="3428997"/>
            <a:ext cx="3471681" cy="3375989"/>
          </a:xfrm>
          <a:prstGeom prst="rect">
            <a:avLst/>
          </a:prstGeom>
        </p:spPr>
      </p:pic>
      <p:pic>
        <p:nvPicPr>
          <p:cNvPr id="31" name="Picture 30" descr="A close-up of a chart&#10;&#10;AI-generated content may be incorrect.">
            <a:extLst>
              <a:ext uri="{FF2B5EF4-FFF2-40B4-BE49-F238E27FC236}">
                <a16:creationId xmlns:a16="http://schemas.microsoft.com/office/drawing/2014/main" id="{BC42E9C3-4E92-44F9-B4E6-B849C99F6D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2139" y="4462131"/>
            <a:ext cx="4799862" cy="23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0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98ED3-0476-BC75-AD32-EBEEEA070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64A289F-4B98-8DF0-C8DA-9EE9677D07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6458" y="941744"/>
                <a:ext cx="1754581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=(1+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64A289F-4B98-8DF0-C8DA-9EE9677D0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458" y="941744"/>
                <a:ext cx="1754581" cy="658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4EA4B0E3-A87E-6D55-6611-63E1F880B4F8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1D (Band) Wavelet Encoding</a:t>
            </a:r>
          </a:p>
        </p:txBody>
      </p:sp>
      <p:pic>
        <p:nvPicPr>
          <p:cNvPr id="4" name="Picture 3" descr="A close up of a blue background&#10;&#10;AI-generated content may be incorrect.">
            <a:extLst>
              <a:ext uri="{FF2B5EF4-FFF2-40B4-BE49-F238E27FC236}">
                <a16:creationId xmlns:a16="http://schemas.microsoft.com/office/drawing/2014/main" id="{94245D64-8B1B-CE96-8B08-9BA59D996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7115"/>
            <a:ext cx="12192000" cy="2133179"/>
          </a:xfrm>
          <a:prstGeom prst="rect">
            <a:avLst/>
          </a:prstGeom>
        </p:spPr>
      </p:pic>
      <p:pic>
        <p:nvPicPr>
          <p:cNvPr id="7" name="Picture 6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C6C447A9-E865-2614-84EB-E84746E79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70294"/>
            <a:ext cx="12192000" cy="2186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E14384-05F4-1385-4940-15656E9686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453" y="941744"/>
                <a:ext cx="1657595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=32 , </m:t>
                      </m:r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=[1,6]</m:t>
                      </m:r>
                    </m:oMath>
                  </m:oMathPara>
                </a14:m>
                <a:endParaRPr lang="en-US" sz="19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n-US" sz="19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E14384-05F4-1385-4940-15656E96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53" y="941744"/>
                <a:ext cx="1657595" cy="6586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E2F723D-8E22-0D96-87A4-44306C3AFF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3955" y="941744"/>
                <a:ext cx="1754581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% 8</m:t>
                          </m:r>
                        </m:e>
                      </m:d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E2F723D-8E22-0D96-87A4-44306C3A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955" y="941744"/>
                <a:ext cx="1754581" cy="658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D43044E-5706-A601-15BE-5948FB2E08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9946" y="944568"/>
                <a:ext cx="5466610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𝑥𝑐𝑜𝑠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𝑦𝑠𝑖𝑛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𝑦𝑐𝑜𝑠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D43044E-5706-A601-15BE-5948FB2E0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946" y="944568"/>
                <a:ext cx="5466610" cy="658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1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E4E3F-E292-713F-4F2F-670B097A6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CD2BDCA1-B65D-EED4-44E7-C018E35DA2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6458" y="146602"/>
                <a:ext cx="1706087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=(1.01+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CD2BDCA1-B65D-EED4-44E7-C018E35DA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458" y="146602"/>
                <a:ext cx="1706087" cy="658601"/>
              </a:xfrm>
              <a:prstGeom prst="rect">
                <a:avLst/>
              </a:prstGeom>
              <a:blipFill>
                <a:blip r:embed="rId3"/>
                <a:stretch>
                  <a:fillRect l="-3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4F1DB084-B3CC-0259-A794-3AE942F9C2FA}"/>
              </a:ext>
            </a:extLst>
          </p:cNvPr>
          <p:cNvSpPr txBox="1">
            <a:spLocks/>
          </p:cNvSpPr>
          <p:nvPr/>
        </p:nvSpPr>
        <p:spPr>
          <a:xfrm>
            <a:off x="5661560" y="90397"/>
            <a:ext cx="6382987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2D (Band) Wavelet Encoding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89F9E-9E27-1FA9-9DAA-4E47936B81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1869005"/>
            <a:ext cx="12192000" cy="2069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63D4F-A33B-33C5-64B4-6EB35B0BD6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3970294"/>
            <a:ext cx="12192000" cy="2186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8B1729-AEFF-C0DD-EC24-9756A0544B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453" y="146603"/>
                <a:ext cx="1686787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=32 </m:t>
                      </m:r>
                    </m:oMath>
                  </m:oMathPara>
                </a14:m>
                <a:endParaRPr lang="en-US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8B1729-AEFF-C0DD-EC24-9756A0544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53" y="146603"/>
                <a:ext cx="1686787" cy="6586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26D6B42-5BC5-C227-F944-0578517B54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7454" y="1061541"/>
                <a:ext cx="1491342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% 5</m:t>
                          </m:r>
                        </m:e>
                      </m:d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26D6B42-5BC5-C227-F944-0578517B5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54" y="1061541"/>
                <a:ext cx="1491342" cy="658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C13C824-3300-A9EC-FEA4-70F6442EBD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1622" y="1063110"/>
                <a:ext cx="5494934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C13C824-3300-A9EC-FEA4-70F6442EB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22" y="1063110"/>
                <a:ext cx="5494934" cy="658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686256-3F92-4B7F-4852-D84E4203ED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09009" y="146602"/>
                <a:ext cx="1706087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=(1.01+</m:t>
                      </m:r>
                      <m:sSub>
                        <m:sSub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1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B686256-3F92-4B7F-4852-D84E4203E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009" y="146602"/>
                <a:ext cx="1706087" cy="658601"/>
              </a:xfrm>
              <a:prstGeom prst="rect">
                <a:avLst/>
              </a:prstGeom>
              <a:blipFill>
                <a:blip r:embed="rId9"/>
                <a:stretch>
                  <a:fillRect l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6BF6948-964F-C244-FD5A-017377EB79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5322" y="1061540"/>
                <a:ext cx="1491342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% 7</m:t>
                          </m:r>
                        </m:e>
                      </m:d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6BF6948-964F-C244-FD5A-017377EB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22" y="1061540"/>
                <a:ext cx="1491342" cy="6586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2D7E356-4E4A-988E-4C36-7DAC142E6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3190" y="1061540"/>
                <a:ext cx="2031906" cy="65860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𝑥𝑐𝑜𝑠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𝑦𝑠𝑖𝑛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𝑦𝑐𝑜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2D7E356-4E4A-988E-4C36-7DAC142E6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190" y="1061540"/>
                <a:ext cx="2031906" cy="6586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7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449CB-F5A0-201F-63B2-88ECF265B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EDA03A5-0139-7E05-6CA8-A9EA884644B1}"/>
              </a:ext>
            </a:extLst>
          </p:cNvPr>
          <p:cNvSpPr txBox="1">
            <a:spLocks/>
          </p:cNvSpPr>
          <p:nvPr/>
        </p:nvSpPr>
        <p:spPr>
          <a:xfrm>
            <a:off x="6179360" y="941744"/>
            <a:ext cx="5758938" cy="24872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FNO maps 3 inputs (geometry, wavevectors, and band) to 4 displacement field outputs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Geometry given in spatial representation (32x32 pixels) [0,1]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Band encoded in the frequency and rotation angle of a Gabor wavelet function. (-1,1)</a:t>
            </a:r>
          </a:p>
          <a:p>
            <a:r>
              <a:rPr lang="en-US" sz="2000" dirty="0">
                <a:solidFill>
                  <a:schemeClr val="tx1"/>
                </a:solidFill>
              </a:rPr>
              <a:t>Wavevectors similarly encoded in a Gabor wavelet function. (-1,1)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37D48E-D6F0-F94B-8CE1-19FFDC461297}"/>
              </a:ext>
            </a:extLst>
          </p:cNvPr>
          <p:cNvSpPr txBox="1">
            <a:spLocks/>
          </p:cNvSpPr>
          <p:nvPr/>
        </p:nvSpPr>
        <p:spPr>
          <a:xfrm>
            <a:off x="1064404" y="90397"/>
            <a:ext cx="10289395" cy="771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Wavelet Encoding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8A888-7B9D-3CF4-7384-417052F82672}"/>
              </a:ext>
            </a:extLst>
          </p:cNvPr>
          <p:cNvSpPr txBox="1"/>
          <p:nvPr/>
        </p:nvSpPr>
        <p:spPr>
          <a:xfrm>
            <a:off x="2425321" y="572412"/>
            <a:ext cx="78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BBF72-AB97-14E4-AA6A-AEEB20A87F40}"/>
              </a:ext>
            </a:extLst>
          </p:cNvPr>
          <p:cNvSpPr txBox="1"/>
          <p:nvPr/>
        </p:nvSpPr>
        <p:spPr>
          <a:xfrm>
            <a:off x="1064404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9AC8D-0C5D-475A-C0C8-FB87B42901E9}"/>
              </a:ext>
            </a:extLst>
          </p:cNvPr>
          <p:cNvSpPr txBox="1"/>
          <p:nvPr/>
        </p:nvSpPr>
        <p:spPr>
          <a:xfrm>
            <a:off x="5120388" y="305966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Targets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51277E20-1B75-4C2B-FC0F-5748BF401B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571"/>
          <a:stretch>
            <a:fillRect/>
          </a:stretch>
        </p:blipFill>
        <p:spPr>
          <a:xfrm>
            <a:off x="29741" y="864392"/>
            <a:ext cx="6179360" cy="2195275"/>
          </a:xfrm>
          <a:prstGeom prst="rect">
            <a:avLst/>
          </a:prstGeom>
        </p:spPr>
      </p:pic>
      <p:pic>
        <p:nvPicPr>
          <p:cNvPr id="7" name="Picture 6" descr="A screenshot of a chart&#10;&#10;AI-generated content may be incorrect.">
            <a:extLst>
              <a:ext uri="{FF2B5EF4-FFF2-40B4-BE49-F238E27FC236}">
                <a16:creationId xmlns:a16="http://schemas.microsoft.com/office/drawing/2014/main" id="{7AC2B5B2-F5BE-6EBF-148B-F56B3894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996"/>
          <a:stretch>
            <a:fillRect/>
          </a:stretch>
        </p:blipFill>
        <p:spPr>
          <a:xfrm>
            <a:off x="70920" y="3380144"/>
            <a:ext cx="3643436" cy="3424842"/>
          </a:xfrm>
          <a:prstGeom prst="rect">
            <a:avLst/>
          </a:prstGeom>
        </p:spPr>
      </p:pic>
      <p:pic>
        <p:nvPicPr>
          <p:cNvPr id="9" name="Picture 8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BBE2F405-85A1-92F9-E53F-33FEF33D20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996"/>
          <a:stretch>
            <a:fillRect/>
          </a:stretch>
        </p:blipFill>
        <p:spPr>
          <a:xfrm>
            <a:off x="3709476" y="3380144"/>
            <a:ext cx="3643436" cy="34248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5B5D5D2-2574-31F7-B266-F6E963DF2C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659" y="3794760"/>
                <a:ext cx="4747421" cy="24872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chemeClr val="tx1"/>
                    </a:solidFill>
                  </a:rPr>
                  <a:t>FNO layers: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,6,8,12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FNO hidden channels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64, 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256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FNO activations: [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gelu</a:t>
                </a:r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relu</a:t>
                </a:r>
                <a:r>
                  <a:rPr lang="en-US" sz="2000" dirty="0">
                    <a:solidFill>
                      <a:schemeClr val="tx1"/>
                    </a:solidFill>
                  </a:rPr>
                  <a:t>, tanh]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Learning rate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Weight decay: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Training epochs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[10, 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50, 100]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5B5D5D2-2574-31F7-B266-F6E963DF2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659" y="3794760"/>
                <a:ext cx="4747421" cy="2487256"/>
              </a:xfrm>
              <a:prstGeom prst="rect">
                <a:avLst/>
              </a:prstGeom>
              <a:blipFill>
                <a:blip r:embed="rId6"/>
                <a:stretch>
                  <a:fillRect l="-115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9FA2694-579D-1C85-DDA1-5BBE2CDEDA90}"/>
              </a:ext>
            </a:extLst>
          </p:cNvPr>
          <p:cNvSpPr txBox="1"/>
          <p:nvPr/>
        </p:nvSpPr>
        <p:spPr>
          <a:xfrm>
            <a:off x="8252248" y="3427214"/>
            <a:ext cx="253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18912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286AAF-2E6E-403E-91BE-A2946A363024}" vid="{92B06224-0031-4F49-96AB-D28CAE4577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b46313-7834-4214-aec9-155b2fe3711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D81289CCC004F972E63C671B7D298" ma:contentTypeVersion="11" ma:contentTypeDescription="Create a new document." ma:contentTypeScope="" ma:versionID="f0a023cf506d87bb97b51fb4161b9eba">
  <xsd:schema xmlns:xsd="http://www.w3.org/2001/XMLSchema" xmlns:xs="http://www.w3.org/2001/XMLSchema" xmlns:p="http://schemas.microsoft.com/office/2006/metadata/properties" xmlns:ns3="5ab46313-7834-4214-aec9-155b2fe37111" xmlns:ns4="2d1aa6b7-1a0a-46e3-8f70-b6d3e32cbd9a" targetNamespace="http://schemas.microsoft.com/office/2006/metadata/properties" ma:root="true" ma:fieldsID="fb8935dbd9c171815cb087e97e0838ff" ns3:_="" ns4:_="">
    <xsd:import namespace="5ab46313-7834-4214-aec9-155b2fe37111"/>
    <xsd:import namespace="2d1aa6b7-1a0a-46e3-8f70-b6d3e32cbd9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46313-7834-4214-aec9-155b2fe3711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aa6b7-1a0a-46e3-8f70-b6d3e32cbd9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94D1B7-8679-422F-949D-1455F508E5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48A49F-C736-4524-BB36-F11018D26634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d1aa6b7-1a0a-46e3-8f70-b6d3e32cbd9a"/>
    <ds:schemaRef ds:uri="http://purl.org/dc/dcmitype/"/>
    <ds:schemaRef ds:uri="5ab46313-7834-4214-aec9-155b2fe37111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BFBBE5A-F611-4091-94E1-60C5F755D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b46313-7834-4214-aec9-155b2fe37111"/>
    <ds:schemaRef ds:uri="2d1aa6b7-1a0a-46e3-8f70-b6d3e32cb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Brinson_group_template2019</Template>
  <TotalTime>44621</TotalTime>
  <Words>992</Words>
  <Application>Microsoft Office PowerPoint</Application>
  <PresentationFormat>Widescreen</PresentationFormat>
  <Paragraphs>129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Garamond</vt:lpstr>
      <vt:lpstr>Segoe UI Light</vt:lpstr>
      <vt:lpstr>Trebuchet MS</vt:lpstr>
      <vt:lpstr>Office Theme</vt:lpstr>
      <vt:lpstr>Multi-input, Multi-output Neural Operator Learning for Acoustic Metamaterials </vt:lpstr>
      <vt:lpstr>Introduction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&amp; Future Work</vt:lpstr>
      <vt:lpstr>FEA Process</vt:lpstr>
      <vt:lpstr>Physics Informed Loss for an Eigenvalue PDE</vt:lpstr>
      <vt:lpstr>Methodology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Mechanics  Error Propagation Eqns</dc:title>
  <dc:creator>Richard J. Sheridan</dc:creator>
  <cp:lastModifiedBy>Han Zhang</cp:lastModifiedBy>
  <cp:revision>123</cp:revision>
  <dcterms:created xsi:type="dcterms:W3CDTF">2019-08-08T21:17:44Z</dcterms:created>
  <dcterms:modified xsi:type="dcterms:W3CDTF">2025-07-23T19:46:39Z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0x0101008C6D81289CCC004F972E63C671B7D298</vt:lpwstr>
  </property>
</Properties>
</file>