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6" r:id="rId5"/>
    <p:sldId id="918" r:id="rId6"/>
    <p:sldId id="1028" r:id="rId7"/>
    <p:sldId id="10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04F1F5-CE46-42C0-85B0-35D241E81344}">
          <p14:sldIdLst>
            <p14:sldId id="256"/>
            <p14:sldId id="918"/>
            <p14:sldId id="1028"/>
            <p14:sldId id="10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86E619-9A90-75DF-C2FC-ED5272E1CCB1}" name="Han Zhang" initials="HZ" userId="S::hz283@duke.edu::0a7a48f2-d47e-4d90-872a-778c92faed4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A4"/>
    <a:srgbClr val="0223B7"/>
    <a:srgbClr val="0A1A84"/>
    <a:srgbClr val="0432FF"/>
    <a:srgbClr val="F79144"/>
    <a:srgbClr val="F4F023"/>
    <a:srgbClr val="B32A8D"/>
    <a:srgbClr val="F7E625"/>
    <a:srgbClr val="0C0786"/>
    <a:srgbClr val="ED9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8" autoAdjust="0"/>
    <p:restoredTop sz="88007" autoAdjust="0"/>
  </p:normalViewPr>
  <p:slideViewPr>
    <p:cSldViewPr snapToGrid="0">
      <p:cViewPr varScale="1">
        <p:scale>
          <a:sx n="136" d="100"/>
          <a:sy n="136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A9559-5325-4FFA-A5F2-CBDDB107475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6D2F6-D9A8-4EC3-B74F-DA40A0FC4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1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6D2F6-D9A8-4EC3-B74F-DA40A0FC4A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1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F63F-E9BB-8745-9C2E-F1E7A9E08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EE111-2795-F64F-93F7-E2BFD3F8C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9B69-72AC-2D41-95E7-C02BE31D33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FA828-CBFA-6943-B336-E04DD0FEF1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F7AA02-B556-40A3-A634-2CB705B66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A87-2923-1645-A281-71241B1B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37DD1-E1DE-C245-AB51-DD250119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20245-C0E4-6D48-8932-FBF0B983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89B8F-7842-4BEF-9976-1EE74F57C738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C2D26-6A09-E549-A151-79C25F25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0855-C170-A543-B44D-A2B80F55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B198B-1D55-9A4E-93A9-70F460D54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93B-724B-F148-9B1E-AE9EAE9D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A3F2-B87E-6744-8D27-F65C39F7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0F5937-DD26-4F95-A0ED-C31A278A1247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AAEB-7811-6A47-8CAE-44FBCE05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4DAB-914A-DF41-BB9B-0187900E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E3CD-1999-D346-A773-5BA42244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C3D8-70EC-0144-B2D2-F37907C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2FA0-CCF0-4463-9555-B34680F45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86C5-0557-484D-9CE8-1A2EB9A8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20CE4-2AED-164D-81DB-EDE18F296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4977-FD33-4AF1-B696-03BEF6CA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81DC-F6E5-4AEE-98F3-A1977368E94D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A29C-2220-4533-BED4-C4C0BE65D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407B-158B-4C16-B87A-A0A25AF90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DAB-9B41-CB4D-B81F-D02EA11C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B26-6F1F-EA49-83F0-19FD257EC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5BC4B-69F7-C943-86F3-4633D4E0F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7A899B-D3F3-4E58-BA75-DC9CC55C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48C6-A681-474A-852B-6488E264F1F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6738E72-03BB-4601-ADF2-4A74E4B66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3D8647-265A-4A49-BF56-605336246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4F81-1B12-D542-A47E-321BC2B9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A036E-FE9F-B743-8FEB-7EEB6736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E47C4-6E06-164A-8DE1-B9E9DAD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B4F8-8EC4-3B49-A6A2-7CAD64D24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924AA-B59D-DF4B-9013-49C135B6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842C47-906E-4A38-B5E8-2C15A38C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77EE-87E6-4A80-A3D1-647EBC487900}" type="datetime1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3C1ADE-FE20-4872-A52C-8DE8543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F40D701-D64A-4CB0-876D-DE1D9B89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2031-D430-FF4A-914B-EC8D6D79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BA37F7-1FE2-4FCB-9150-ADE23E29F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6A0AF1-AF81-41B6-94CA-3D051A15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592A-05BD-4E48-8428-B2A330D5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980F-2FA6-5146-BFEC-C90ABE89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D052-7E37-F449-A298-B4269F6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F65DE-E67A-3444-B8D1-5E71C3C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39E345-7F84-425C-B838-418A9624F210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40A-CA42-EB4C-BFCB-A0283AF2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0DE9-D46A-744B-86A6-F872A002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6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A14A-7142-8648-B143-BFA4BB0A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31A6D-5D1B-0F4B-9472-297116237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1D07-5A26-E643-8E77-15356C7A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D7911-2FF8-7648-AD25-57B8B65C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0E5D04-5C5D-47CC-BDED-D4EAD1A4B7F8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DA6F9-DC5D-164C-9613-DBDEF619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F0E26-06EF-E745-8F09-E1246435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5E0C6-0B4F-D549-AE95-75D6A59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08"/>
            <a:ext cx="10515600" cy="1056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B518-1A07-334F-BBE0-F85E02E5F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8102"/>
            <a:ext cx="10515600" cy="473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18EEC-DFAE-FE4C-8004-A4C571C4D9D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82300" y="6164265"/>
            <a:ext cx="1143000" cy="589127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5A09B-6B0A-6242-AF78-4C3A4F0AFFE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8274" y="6296024"/>
            <a:ext cx="425451" cy="42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84E2E-6D68-8F49-A65C-A1AC1733B6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6789" y="6356350"/>
            <a:ext cx="834570" cy="3651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75E0-832B-4D42-8F0F-2E30CFDCF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BD83-B2B4-4833-86B7-8D5583952E34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E82C-B88C-48B8-B9E1-6C78D226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AB6BB-0DBB-49F5-B32F-3E5A52AA5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CCEB4-8D27-44B8-BCDB-4D5F996AC7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2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75000"/>
            </a:schemeClr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ED0-8A80-4A34-815A-891CFF62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7" y="1779713"/>
            <a:ext cx="10982326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Fourier Neural Operators for 2D Acoustic Metamaterials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33619-0812-4273-BD4E-A23F49F54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9549"/>
            <a:ext cx="9144000" cy="800100"/>
          </a:xfrm>
        </p:spPr>
        <p:txBody>
          <a:bodyPr/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Han Zhang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C3ABF4E-5F55-444C-8362-BCAC4BA17E2D}"/>
              </a:ext>
            </a:extLst>
          </p:cNvPr>
          <p:cNvSpPr txBox="1">
            <a:spLocks/>
          </p:cNvSpPr>
          <p:nvPr/>
        </p:nvSpPr>
        <p:spPr>
          <a:xfrm>
            <a:off x="1524000" y="5739714"/>
            <a:ext cx="9144000" cy="80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04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DE39-28F2-E55C-A968-7BF5DE30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97"/>
            <a:ext cx="10515600" cy="1056686"/>
          </a:xfrm>
        </p:spPr>
        <p:txBody>
          <a:bodyPr/>
          <a:lstStyle/>
          <a:p>
            <a:r>
              <a:rPr lang="en-US" dirty="0"/>
              <a:t>Motivation &amp; Applications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E50227-F1D0-C0CB-9A2A-1A4DB4C8C040}"/>
              </a:ext>
            </a:extLst>
          </p:cNvPr>
          <p:cNvSpPr txBox="1">
            <a:spLocks/>
          </p:cNvSpPr>
          <p:nvPr/>
        </p:nvSpPr>
        <p:spPr>
          <a:xfrm>
            <a:off x="5260076" y="1147083"/>
            <a:ext cx="6093724" cy="502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solving of PDEs is the fundamental problem</a:t>
            </a:r>
          </a:p>
          <a:p>
            <a:pPr lvl="1"/>
            <a:r>
              <a:rPr lang="en-US" sz="1600" dirty="0"/>
              <a:t>Analytical solutions are rare for real world problems</a:t>
            </a:r>
          </a:p>
          <a:p>
            <a:r>
              <a:rPr lang="en-US" sz="2000" dirty="0"/>
              <a:t>Numerical approaches (finite element methods)</a:t>
            </a:r>
          </a:p>
          <a:p>
            <a:pPr lvl="1"/>
            <a:r>
              <a:rPr lang="en-US" sz="1600" dirty="0"/>
              <a:t>Slow due to poor scaling laws.</a:t>
            </a:r>
          </a:p>
          <a:p>
            <a:pPr lvl="1"/>
            <a:r>
              <a:rPr lang="en-US" sz="1600" dirty="0"/>
              <a:t>Compute intensive so economically impractical</a:t>
            </a:r>
          </a:p>
          <a:p>
            <a:r>
              <a:rPr lang="en-US" sz="2000" dirty="0"/>
              <a:t>Traditional neural networks</a:t>
            </a:r>
          </a:p>
          <a:p>
            <a:pPr lvl="1"/>
            <a:r>
              <a:rPr lang="en-US" sz="1600" dirty="0"/>
              <a:t>Poor generalizability</a:t>
            </a:r>
          </a:p>
          <a:p>
            <a:pPr lvl="1"/>
            <a:r>
              <a:rPr lang="en-US" sz="1600" dirty="0"/>
              <a:t>Data intensive (upfront costs)</a:t>
            </a:r>
          </a:p>
          <a:p>
            <a:r>
              <a:rPr lang="en-US" sz="2000" dirty="0"/>
              <a:t>Neural operators</a:t>
            </a:r>
          </a:p>
          <a:p>
            <a:pPr lvl="1"/>
            <a:r>
              <a:rPr lang="en-US" sz="1600" dirty="0"/>
              <a:t>Generalizable across resolution</a:t>
            </a:r>
          </a:p>
          <a:p>
            <a:pPr lvl="1"/>
            <a:r>
              <a:rPr lang="en-US" sz="1600" dirty="0"/>
              <a:t>Relatively lightweight, because fundamentally, functions are more efficient representations than pointwise descriptions.</a:t>
            </a:r>
          </a:p>
          <a:p>
            <a:r>
              <a:rPr lang="en-US" sz="2000" dirty="0"/>
              <a:t>The applications are at minimum, anywhere where PDEs are used.</a:t>
            </a:r>
          </a:p>
        </p:txBody>
      </p:sp>
      <p:pic>
        <p:nvPicPr>
          <p:cNvPr id="12" name="Picture 11" descr="A multicolored metal object with a wireframe&#10;&#10;Description automatically generated">
            <a:extLst>
              <a:ext uri="{FF2B5EF4-FFF2-40B4-BE49-F238E27FC236}">
                <a16:creationId xmlns:a16="http://schemas.microsoft.com/office/drawing/2014/main" id="{AC05DB1C-6E55-FDB0-6300-A3BE9990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4751"/>
            <a:ext cx="3452884" cy="2701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3D4DA-1313-2B09-FA65-E15A7444202A}"/>
              </a:ext>
            </a:extLst>
          </p:cNvPr>
          <p:cNvSpPr txBox="1"/>
          <p:nvPr/>
        </p:nvSpPr>
        <p:spPr>
          <a:xfrm>
            <a:off x="838200" y="3606633"/>
            <a:ext cx="3043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https://www.cambridge-dt.com/finite-element-analysis-predicting-the-real-world/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7D23A-1B76-BCA2-A6F9-70228E62952F}"/>
              </a:ext>
            </a:extLst>
          </p:cNvPr>
          <p:cNvSpPr txBox="1"/>
          <p:nvPr/>
        </p:nvSpPr>
        <p:spPr>
          <a:xfrm>
            <a:off x="1653268" y="6591300"/>
            <a:ext cx="60937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https://www.ibm.com/topics/neural-networks</a:t>
            </a:r>
          </a:p>
        </p:txBody>
      </p:sp>
      <p:pic>
        <p:nvPicPr>
          <p:cNvPr id="18" name="Picture 17" descr="A diagram of a network&#10;&#10;Description automatically generated">
            <a:extLst>
              <a:ext uri="{FF2B5EF4-FFF2-40B4-BE49-F238E27FC236}">
                <a16:creationId xmlns:a16="http://schemas.microsoft.com/office/drawing/2014/main" id="{80B82749-65B7-EC6C-252B-C6D714E6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88" y="4015498"/>
            <a:ext cx="4673072" cy="262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A121-E91A-D632-84C2-8F51F2B3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B12A9-25CB-5762-99AB-2BDF180EB404}"/>
              </a:ext>
            </a:extLst>
          </p:cNvPr>
          <p:cNvSpPr txBox="1"/>
          <p:nvPr/>
        </p:nvSpPr>
        <p:spPr>
          <a:xfrm>
            <a:off x="1617802" y="6176207"/>
            <a:ext cx="3439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from: N. </a:t>
            </a:r>
            <a:r>
              <a:rPr lang="en-US" sz="1000" dirty="0" err="1"/>
              <a:t>Kovachki</a:t>
            </a:r>
            <a:r>
              <a:rPr lang="en-US" sz="1000" dirty="0"/>
              <a:t>, et. </a:t>
            </a:r>
            <a:r>
              <a:rPr lang="en-US" sz="1000" dirty="0" err="1"/>
              <a:t>al’s</a:t>
            </a:r>
            <a:r>
              <a:rPr lang="en-US" sz="1000" dirty="0"/>
              <a:t> Neural Operator: Learning Maps Between Function Spaces With Applications to PDEs</a:t>
            </a:r>
          </a:p>
        </p:txBody>
      </p:sp>
      <p:pic>
        <p:nvPicPr>
          <p:cNvPr id="18" name="Content Placeholder 17" descr="A diagram of a machine&#10;&#10;Description automatically generated">
            <a:extLst>
              <a:ext uri="{FF2B5EF4-FFF2-40B4-BE49-F238E27FC236}">
                <a16:creationId xmlns:a16="http://schemas.microsoft.com/office/drawing/2014/main" id="{79F9809E-0A9A-50D4-B0A5-F9A88896C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1294"/>
            <a:ext cx="5091966" cy="5014913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48049D6-D4AC-53C4-D3A2-DDB81309576C}"/>
              </a:ext>
            </a:extLst>
          </p:cNvPr>
          <p:cNvSpPr txBox="1">
            <a:spLocks/>
          </p:cNvSpPr>
          <p:nvPr/>
        </p:nvSpPr>
        <p:spPr>
          <a:xfrm>
            <a:off x="5930166" y="1161294"/>
            <a:ext cx="5423634" cy="5014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>
                    <a:lumMod val="75000"/>
                  </a:schemeClr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Input ‘a’ is a function.</a:t>
            </a:r>
          </a:p>
          <a:p>
            <a:pPr lvl="1"/>
            <a:r>
              <a:rPr lang="en-US" sz="1600" dirty="0"/>
              <a:t>Ex. description of geometry</a:t>
            </a:r>
          </a:p>
          <a:p>
            <a:r>
              <a:rPr lang="en-US" sz="2000" dirty="0"/>
              <a:t>First layer ‘P’ lifts ‘a’ into a high dimensional space.</a:t>
            </a:r>
          </a:p>
          <a:p>
            <a:pPr lvl="1"/>
            <a:r>
              <a:rPr lang="en-US" sz="1600" dirty="0"/>
              <a:t>Maps finite dimensional function information to something closer to an infinite dimensional function space that is the domain of our operator in training.</a:t>
            </a:r>
          </a:p>
          <a:p>
            <a:r>
              <a:rPr lang="en-US" sz="2000" dirty="0"/>
              <a:t>Neural operator (Fourier) layers</a:t>
            </a:r>
          </a:p>
          <a:p>
            <a:pPr lvl="1"/>
            <a:r>
              <a:rPr lang="en-US" sz="1600" dirty="0"/>
              <a:t>Fourier transformations on continuous functions</a:t>
            </a:r>
          </a:p>
          <a:p>
            <a:pPr lvl="1"/>
            <a:r>
              <a:rPr lang="en-US" sz="1600" dirty="0"/>
              <a:t>Two bias terms, b(x) and W(v(x))</a:t>
            </a:r>
          </a:p>
          <a:p>
            <a:pPr lvl="1"/>
            <a:r>
              <a:rPr lang="en-US" sz="1600" dirty="0"/>
              <a:t>Linear transform R effectively discards some higher frequency modes (noise).</a:t>
            </a:r>
          </a:p>
          <a:p>
            <a:r>
              <a:rPr lang="en-US" sz="2000" dirty="0"/>
              <a:t>Last layer usually a projection layer that returns a function ‘u’ from high dimensional latent space to similar/same dimensionality as ‘a’</a:t>
            </a:r>
          </a:p>
          <a:p>
            <a:pPr lvl="1"/>
            <a:r>
              <a:rPr lang="en-US" sz="1600" dirty="0"/>
              <a:t>This is like the inverse of the first layer, mapping from (approximation) of infinite dimensional function space back to some finite dimension function space to give an approximation function.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6E0E0-B9D4-7C21-14AD-4096A119EE5C}"/>
              </a:ext>
            </a:extLst>
          </p:cNvPr>
          <p:cNvSpPr/>
          <p:nvPr/>
        </p:nvSpPr>
        <p:spPr>
          <a:xfrm>
            <a:off x="1023582" y="5199798"/>
            <a:ext cx="4906584" cy="9764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6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A758-6A17-8C51-7237-048A1FF3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Results</a:t>
            </a:r>
          </a:p>
        </p:txBody>
      </p:sp>
      <p:pic>
        <p:nvPicPr>
          <p:cNvPr id="9" name="Picture 8" descr="A chart of a wave&#10;&#10;Description automatically generated with medium confidence">
            <a:extLst>
              <a:ext uri="{FF2B5EF4-FFF2-40B4-BE49-F238E27FC236}">
                <a16:creationId xmlns:a16="http://schemas.microsoft.com/office/drawing/2014/main" id="{C76C31B1-BB11-08BA-7052-C3BD25A1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24" y="1161294"/>
            <a:ext cx="4083982" cy="3901117"/>
          </a:xfrm>
          <a:prstGeom prst="rect">
            <a:avLst/>
          </a:prstGeom>
        </p:spPr>
      </p:pic>
      <p:pic>
        <p:nvPicPr>
          <p:cNvPr id="11" name="Picture 10" descr="A colorful square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58A5B822-51FA-74A8-B014-C1046C96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4" y="1161294"/>
            <a:ext cx="3639011" cy="39011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DBAB9C-D172-8F1B-CB78-493C951567C6}"/>
              </a:ext>
            </a:extLst>
          </p:cNvPr>
          <p:cNvSpPr txBox="1"/>
          <p:nvPr/>
        </p:nvSpPr>
        <p:spPr>
          <a:xfrm>
            <a:off x="4192384" y="2850242"/>
            <a:ext cx="9246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Encode as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A387E6-B38D-E2A9-1675-88A1A49ADDCE}"/>
              </a:ext>
            </a:extLst>
          </p:cNvPr>
          <p:cNvSpPr txBox="1"/>
          <p:nvPr/>
        </p:nvSpPr>
        <p:spPr>
          <a:xfrm>
            <a:off x="6566136" y="2850242"/>
            <a:ext cx="11206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Decode from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16C84-6804-D5A1-0D08-05C99751246B}"/>
              </a:ext>
            </a:extLst>
          </p:cNvPr>
          <p:cNvSpPr txBox="1"/>
          <p:nvPr/>
        </p:nvSpPr>
        <p:spPr>
          <a:xfrm>
            <a:off x="5379260" y="2850242"/>
            <a:ext cx="92469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Neural Operator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E44466-2E4E-F12A-102E-39D7E0A5BDB6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930205" y="3111852"/>
            <a:ext cx="2621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280A20-A76F-F71F-41A0-A3C9AC7E42C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117081" y="3111852"/>
            <a:ext cx="26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D12E72-8BB7-4F1C-60B0-31135E674D23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303957" y="3111852"/>
            <a:ext cx="262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51094D-7E04-13A4-1116-C5006D6B0C1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7686739" y="3111852"/>
            <a:ext cx="1300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chart of a spectrum&#10;&#10;Description automatically generated">
            <a:extLst>
              <a:ext uri="{FF2B5EF4-FFF2-40B4-BE49-F238E27FC236}">
                <a16:creationId xmlns:a16="http://schemas.microsoft.com/office/drawing/2014/main" id="{AEE64BEE-76F3-47DD-4BF2-890479BA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781" y="5062411"/>
            <a:ext cx="2897462" cy="17866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71985B-9BE4-8DE7-9A33-D02921E505AD}"/>
              </a:ext>
            </a:extLst>
          </p:cNvPr>
          <p:cNvSpPr txBox="1"/>
          <p:nvPr/>
        </p:nvSpPr>
        <p:spPr>
          <a:xfrm>
            <a:off x="6566135" y="5694120"/>
            <a:ext cx="11206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Alternative Output</a:t>
            </a:r>
          </a:p>
        </p:txBody>
      </p:sp>
    </p:spTree>
    <p:extLst>
      <p:ext uri="{BB962C8B-B14F-4D97-AF65-F5344CB8AC3E}">
        <p14:creationId xmlns:p14="http://schemas.microsoft.com/office/powerpoint/2010/main" val="374317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286AAF-2E6E-403E-91BE-A2946A363024}" vid="{92B06224-0031-4F49-96AB-D28CAE457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D81289CCC004F972E63C671B7D298" ma:contentTypeVersion="11" ma:contentTypeDescription="Create a new document." ma:contentTypeScope="" ma:versionID="f0a023cf506d87bb97b51fb4161b9eba">
  <xsd:schema xmlns:xsd="http://www.w3.org/2001/XMLSchema" xmlns:xs="http://www.w3.org/2001/XMLSchema" xmlns:p="http://schemas.microsoft.com/office/2006/metadata/properties" xmlns:ns3="5ab46313-7834-4214-aec9-155b2fe37111" xmlns:ns4="2d1aa6b7-1a0a-46e3-8f70-b6d3e32cbd9a" targetNamespace="http://schemas.microsoft.com/office/2006/metadata/properties" ma:root="true" ma:fieldsID="fb8935dbd9c171815cb087e97e0838ff" ns3:_="" ns4:_="">
    <xsd:import namespace="5ab46313-7834-4214-aec9-155b2fe37111"/>
    <xsd:import namespace="2d1aa6b7-1a0a-46e3-8f70-b6d3e32cbd9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46313-7834-4214-aec9-155b2fe3711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a6b7-1a0a-46e3-8f70-b6d3e32cbd9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b46313-7834-4214-aec9-155b2fe3711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BBE5A-F611-4091-94E1-60C5F755D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46313-7834-4214-aec9-155b2fe37111"/>
    <ds:schemaRef ds:uri="2d1aa6b7-1a0a-46e3-8f70-b6d3e32cb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48A49F-C736-4524-BB36-F11018D26634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d1aa6b7-1a0a-46e3-8f70-b6d3e32cbd9a"/>
    <ds:schemaRef ds:uri="http://purl.org/dc/dcmitype/"/>
    <ds:schemaRef ds:uri="5ab46313-7834-4214-aec9-155b2fe3711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294D1B7-8679-422F-949D-1455F508E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Brinson_group_template2019</Template>
  <TotalTime>44279</TotalTime>
  <Words>298</Words>
  <Application>Microsoft Office PowerPoint</Application>
  <PresentationFormat>Widescreen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Garamond</vt:lpstr>
      <vt:lpstr>Trebuchet MS</vt:lpstr>
      <vt:lpstr>Office Theme</vt:lpstr>
      <vt:lpstr>Fourier Neural Operators for 2D Acoustic Metamaterials</vt:lpstr>
      <vt:lpstr>Motivation &amp; Applications</vt:lpstr>
      <vt:lpstr>Methodology</vt:lpstr>
      <vt:lpstr>Data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Mechanics  Error Propagation Eqns</dc:title>
  <dc:creator>Richard J. Sheridan</dc:creator>
  <cp:lastModifiedBy>Han Zhang</cp:lastModifiedBy>
  <cp:revision>115</cp:revision>
  <dcterms:created xsi:type="dcterms:W3CDTF">2019-08-08T21:17:44Z</dcterms:created>
  <dcterms:modified xsi:type="dcterms:W3CDTF">2024-03-26T18:03:30Z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0x0101008C6D81289CCC004F972E63C671B7D298</vt:lpwstr>
  </property>
</Properties>
</file>