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918" r:id="rId6"/>
    <p:sldId id="1029" r:id="rId7"/>
    <p:sldId id="1028" r:id="rId8"/>
    <p:sldId id="1031" r:id="rId9"/>
    <p:sldId id="10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4F1F5-CE46-42C0-85B0-35D241E81344}">
          <p14:sldIdLst>
            <p14:sldId id="256"/>
            <p14:sldId id="918"/>
            <p14:sldId id="1029"/>
            <p14:sldId id="1028"/>
            <p14:sldId id="1031"/>
            <p14:sldId id="10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88007" autoAdjust="0"/>
  </p:normalViewPr>
  <p:slideViewPr>
    <p:cSldViewPr snapToGrid="0">
      <p:cViewPr>
        <p:scale>
          <a:sx n="125" d="100"/>
          <a:sy n="125" d="100"/>
        </p:scale>
        <p:origin x="9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5BF6-6BC2-26CF-9EA9-3B407D41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6F5F6-4885-6FFA-77A5-9BA1FEA73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55A03-AA18-CEBE-27B6-019E14E11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3937-FF56-4A3A-72FE-4A4937471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DC44-E170-FFC3-6CB0-2C42698C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9B38A-6CEC-1F54-F499-D6D56C7E3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A6124-5713-C889-BCEA-697EB620F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0CF8-3219-47CA-179D-BA32F3286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2838074"/>
            <a:ext cx="10982326" cy="118185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Fourier Neural Operators as a Surrogate Eigenvalue PDE Solver for Acoustic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Context: characterizing metamaterial geometries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For a given geometry, and excitation waveform, there are technically infinite deformation modes for continuous media.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To characterize the material, pick a number if dispersion bands to solve for. Each band gives a set of deformation modes.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Numerical approaches (finite element methods)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FEA solvers are trying to solve: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Compute intensive if many simulations are run or high resolution.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Fourier Neural operators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Less compute cost per simulation. 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High compute cost in generating training data.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Demonstrated capability in solving non-eigenvalue PDEs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  <a:blipFill>
                <a:blip r:embed="rId2"/>
                <a:stretch>
                  <a:fillRect l="-84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40AB2DAE-FF93-2DFD-80EB-2B5E7DE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8" t="9007" r="67175" b="2087"/>
          <a:stretch>
            <a:fillRect/>
          </a:stretch>
        </p:blipFill>
        <p:spPr>
          <a:xfrm>
            <a:off x="2941986" y="974467"/>
            <a:ext cx="2291937" cy="2312837"/>
          </a:xfrm>
          <a:prstGeom prst="rect">
            <a:avLst/>
          </a:prstGeom>
        </p:spPr>
      </p:pic>
      <p:pic>
        <p:nvPicPr>
          <p:cNvPr id="7" name="Picture 6" descr="A colorful graph of a graph&#10;&#10;AI-generated content may be incorrect.">
            <a:extLst>
              <a:ext uri="{FF2B5EF4-FFF2-40B4-BE49-F238E27FC236}">
                <a16:creationId xmlns:a16="http://schemas.microsoft.com/office/drawing/2014/main" id="{41195EB0-8B4C-75E5-0955-A82D6864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1" y="1014506"/>
            <a:ext cx="2291937" cy="2232757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41871B38-5D49-DA52-22F9-89736F1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" y="3570697"/>
            <a:ext cx="4892702" cy="264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39599-C08A-7F3F-17CB-26580C0460C2}"/>
              </a:ext>
            </a:extLst>
          </p:cNvPr>
          <p:cNvSpPr txBox="1"/>
          <p:nvPr/>
        </p:nvSpPr>
        <p:spPr>
          <a:xfrm>
            <a:off x="760163" y="320136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Waveform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B977-5D91-EF8E-B591-FDCB2C1D0EF2}"/>
              </a:ext>
            </a:extLst>
          </p:cNvPr>
          <p:cNvSpPr txBox="1"/>
          <p:nvPr/>
        </p:nvSpPr>
        <p:spPr>
          <a:xfrm>
            <a:off x="3480796" y="320136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7685-78CF-E4F1-BF5F-014AB8C42003}"/>
              </a:ext>
            </a:extLst>
          </p:cNvPr>
          <p:cNvSpPr txBox="1"/>
          <p:nvPr/>
        </p:nvSpPr>
        <p:spPr>
          <a:xfrm>
            <a:off x="1713380" y="5891871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Dispersion Relation w(k)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1540-8987-67BE-901B-E4DA9531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38A90D-B830-1989-E4F5-A3EDEE98843A}"/>
              </a:ext>
            </a:extLst>
          </p:cNvPr>
          <p:cNvSpPr/>
          <p:nvPr/>
        </p:nvSpPr>
        <p:spPr>
          <a:xfrm>
            <a:off x="0" y="6076537"/>
            <a:ext cx="12192000" cy="78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D4C23-9EF8-689E-D583-86F0EAF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42" y="90397"/>
            <a:ext cx="5990257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</a:t>
            </a:r>
          </a:p>
        </p:txBody>
      </p:sp>
      <p:pic>
        <p:nvPicPr>
          <p:cNvPr id="9" name="Picture 8" descr="A diagram of a computer algorithm&#10;&#10;AI-generated content may be incorrect.">
            <a:extLst>
              <a:ext uri="{FF2B5EF4-FFF2-40B4-BE49-F238E27FC236}">
                <a16:creationId xmlns:a16="http://schemas.microsoft.com/office/drawing/2014/main" id="{AFCE86B6-65E1-04FE-643D-3AFA15A5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" y="212070"/>
            <a:ext cx="3600000" cy="2940000"/>
          </a:xfrm>
          <a:prstGeom prst="rect">
            <a:avLst/>
          </a:prstGeom>
        </p:spPr>
      </p:pic>
      <p:pic>
        <p:nvPicPr>
          <p:cNvPr id="17" name="Picture 16" descr="A diagram of a solution&#10;&#10;AI-generated content may be incorrect.">
            <a:extLst>
              <a:ext uri="{FF2B5EF4-FFF2-40B4-BE49-F238E27FC236}">
                <a16:creationId xmlns:a16="http://schemas.microsoft.com/office/drawing/2014/main" id="{102FCD5C-74E9-4B4E-3B3F-C93A3863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" y="3152070"/>
            <a:ext cx="4686667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3501DD-DFC1-CF82-C499-6DA59608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1985" y="1046538"/>
            <a:ext cx="6753332" cy="2373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7366A-3B00-3666-EE3F-DBED080342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73799" y="4043204"/>
            <a:ext cx="3779999" cy="20333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155AB4-94BC-4156-143A-329933E41AED}"/>
              </a:ext>
            </a:extLst>
          </p:cNvPr>
          <p:cNvSpPr txBox="1"/>
          <p:nvPr/>
        </p:nvSpPr>
        <p:spPr>
          <a:xfrm>
            <a:off x="2050966" y="212070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Input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C25CB-D2BF-6E9F-C39E-1F6116ED943B}"/>
              </a:ext>
            </a:extLst>
          </p:cNvPr>
          <p:cNvSpPr txBox="1"/>
          <p:nvPr/>
        </p:nvSpPr>
        <p:spPr>
          <a:xfrm>
            <a:off x="1677048" y="3543995"/>
            <a:ext cx="14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</a:p>
          <a:p>
            <a:r>
              <a:rPr lang="en-US" b="1" dirty="0"/>
              <a:t>Output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991DC-CE74-6A20-3B99-F95EDB2E341A}"/>
              </a:ext>
            </a:extLst>
          </p:cNvPr>
          <p:cNvSpPr txBox="1"/>
          <p:nvPr/>
        </p:nvSpPr>
        <p:spPr>
          <a:xfrm>
            <a:off x="9463799" y="2345539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CB530-BE09-0804-D43F-708CBA9D3FE4}"/>
              </a:ext>
            </a:extLst>
          </p:cNvPr>
          <p:cNvSpPr txBox="1"/>
          <p:nvPr/>
        </p:nvSpPr>
        <p:spPr>
          <a:xfrm>
            <a:off x="9463798" y="3543995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Model</a:t>
            </a:r>
          </a:p>
        </p:txBody>
      </p:sp>
    </p:spTree>
    <p:extLst>
      <p:ext uri="{BB962C8B-B14F-4D97-AF65-F5344CB8AC3E}">
        <p14:creationId xmlns:p14="http://schemas.microsoft.com/office/powerpoint/2010/main" val="363868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diagram of a machine&#10;&#10;Description automatically generated">
            <a:extLst>
              <a:ext uri="{FF2B5EF4-FFF2-40B4-BE49-F238E27FC236}">
                <a16:creationId xmlns:a16="http://schemas.microsoft.com/office/drawing/2014/main" id="{79F9809E-0A9A-50D4-B0A5-F9A88896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35778"/>
            <a:ext cx="5930166" cy="584042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1B12A9-25CB-5762-99AB-2BDF180EB404}"/>
              </a:ext>
            </a:extLst>
          </p:cNvPr>
          <p:cNvSpPr txBox="1"/>
          <p:nvPr/>
        </p:nvSpPr>
        <p:spPr>
          <a:xfrm>
            <a:off x="1617802" y="6176207"/>
            <a:ext cx="343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(N. </a:t>
            </a:r>
            <a:r>
              <a:rPr lang="en-US" sz="1000" dirty="0" err="1"/>
              <a:t>Kovachki</a:t>
            </a:r>
            <a:r>
              <a:rPr lang="en-US" sz="1000" dirty="0"/>
              <a:t>, et. Al, JMLR 2023)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8049D6-D4AC-53C4-D3A2-DDB81309576C}"/>
              </a:ext>
            </a:extLst>
          </p:cNvPr>
          <p:cNvSpPr txBox="1">
            <a:spLocks/>
          </p:cNvSpPr>
          <p:nvPr/>
        </p:nvSpPr>
        <p:spPr>
          <a:xfrm>
            <a:off x="5930166" y="1161294"/>
            <a:ext cx="6008132" cy="33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Input ‘a’ can be a raw input or an encoding of raw data.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Ex. Geometry image, encoded waveform.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First layer ‘P’ lifts ‘a’ into a high dimensional space.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Maps finite dimensional input information to something closer to an infinite (much higher) dimensional function space that is the domain of our operator in training.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Spectral (Fourier) layers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2 branches before summation and non-linear activation function.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First branch deals with the spatial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Second branch deals with the frequency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Two weight matrices </a:t>
            </a:r>
            <a:r>
              <a:rPr lang="en-US" sz="1600" dirty="0">
                <a:solidFill>
                  <a:srgbClr val="C00000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</a:rPr>
              <a:t>W</a:t>
            </a:r>
            <a:r>
              <a:rPr lang="en-US" sz="1600" dirty="0">
                <a:solidFill>
                  <a:schemeClr val="tx1"/>
                </a:solidFill>
              </a:rPr>
              <a:t>, and bias </a:t>
            </a:r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are trained.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Last layer usually a projection layer that returns outputs from a high dimensional latent space to input dimensionality.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E0E0-B9D4-7C21-14AD-4096A119EE5C}"/>
              </a:ext>
            </a:extLst>
          </p:cNvPr>
          <p:cNvSpPr/>
          <p:nvPr/>
        </p:nvSpPr>
        <p:spPr>
          <a:xfrm>
            <a:off x="122830" y="5029200"/>
            <a:ext cx="5807336" cy="1147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644257-576C-8AC0-27E8-FAC876C4FEE8}"/>
              </a:ext>
            </a:extLst>
          </p:cNvPr>
          <p:cNvSpPr txBox="1">
            <a:spLocks/>
          </p:cNvSpPr>
          <p:nvPr/>
        </p:nvSpPr>
        <p:spPr>
          <a:xfrm>
            <a:off x="5930164" y="90397"/>
            <a:ext cx="5423635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FNO Architecture</a:t>
            </a:r>
          </a:p>
        </p:txBody>
      </p:sp>
      <p:pic>
        <p:nvPicPr>
          <p:cNvPr id="5" name="Picture 4" descr="A group of colorful images&#10;&#10;AI-generated content may be incorrect.">
            <a:extLst>
              <a:ext uri="{FF2B5EF4-FFF2-40B4-BE49-F238E27FC236}">
                <a16:creationId xmlns:a16="http://schemas.microsoft.com/office/drawing/2014/main" id="{036F56C0-3CD8-6630-90A7-9A9D097D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72"/>
          <a:stretch>
            <a:fillRect/>
          </a:stretch>
        </p:blipFill>
        <p:spPr>
          <a:xfrm>
            <a:off x="6352657" y="4173324"/>
            <a:ext cx="5633408" cy="259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225D-277A-622B-355B-F6C347B43165}"/>
              </a:ext>
            </a:extLst>
          </p:cNvPr>
          <p:cNvSpPr txBox="1"/>
          <p:nvPr/>
        </p:nvSpPr>
        <p:spPr>
          <a:xfrm>
            <a:off x="6155142" y="637410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</p:spTree>
    <p:extLst>
      <p:ext uri="{BB962C8B-B14F-4D97-AF65-F5344CB8AC3E}">
        <p14:creationId xmlns:p14="http://schemas.microsoft.com/office/powerpoint/2010/main" val="24664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A3310-CC54-37E3-D30A-097121E8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6B38DF-D063-8448-CB48-B613ECC2E85E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a field of constants ranging from [1/6,1], representing 6 bands.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separate fields of constants, </a:t>
            </a:r>
            <a:r>
              <a:rPr lang="en-US" sz="2000" dirty="0" err="1">
                <a:solidFill>
                  <a:schemeClr val="tx1"/>
                </a:solidFill>
              </a:rPr>
              <a:t>kx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ky</a:t>
            </a:r>
            <a:r>
              <a:rPr lang="en-US" sz="2000" dirty="0">
                <a:solidFill>
                  <a:schemeClr val="tx1"/>
                </a:solidFill>
              </a:rPr>
              <a:t>, ranging from [-1, 1], representing [-</a:t>
            </a:r>
            <a:r>
              <a:rPr lang="el-GR" sz="2000" dirty="0">
                <a:solidFill>
                  <a:schemeClr val="tx1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 π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11F254-25BA-0F3A-66FF-F9C27BFBCF71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Constant Field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B15D-28C6-E2A7-CEFA-005D75062945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ED37E-AADB-397A-5324-BF23E1AA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09"/>
          <a:stretch>
            <a:fillRect/>
          </a:stretch>
        </p:blipFill>
        <p:spPr>
          <a:xfrm>
            <a:off x="3781310" y="3428999"/>
            <a:ext cx="3716383" cy="337598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607B96-8DBF-4390-6EF7-411BD1B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609"/>
          <a:stretch>
            <a:fillRect/>
          </a:stretch>
        </p:blipFill>
        <p:spPr>
          <a:xfrm>
            <a:off x="107142" y="3429000"/>
            <a:ext cx="3563014" cy="337598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CC878-69CB-B088-170F-BB6AA34F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65" r="15583" b="47384"/>
          <a:stretch>
            <a:fillRect/>
          </a:stretch>
        </p:blipFill>
        <p:spPr>
          <a:xfrm>
            <a:off x="107142" y="1147084"/>
            <a:ext cx="2952750" cy="153352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E20DE2-0BBB-8E21-4E0F-AE5A3633A8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849" r="15584"/>
          <a:stretch>
            <a:fillRect/>
          </a:stretch>
        </p:blipFill>
        <p:spPr>
          <a:xfrm>
            <a:off x="3059892" y="1147083"/>
            <a:ext cx="2952750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70871-3AF9-1DB9-EB0C-C9B6E59615E7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103D8-0535-BE21-62E8-244EA8A3F9ED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084E2-D44C-C433-3706-F54916B4B5F4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88C955AD-665B-D9D4-8500-D59AF9D1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29" t="43359" r="7787"/>
          <a:stretch>
            <a:fillRect/>
          </a:stretch>
        </p:blipFill>
        <p:spPr>
          <a:xfrm>
            <a:off x="7608847" y="3475679"/>
            <a:ext cx="4436522" cy="9864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09F4-9B90-3D08-C137-0A45BBC4F62A}"/>
              </a:ext>
            </a:extLst>
          </p:cNvPr>
          <p:cNvGrpSpPr>
            <a:grpSpLocks noChangeAspect="1"/>
          </p:cNvGrpSpPr>
          <p:nvPr/>
        </p:nvGrpSpPr>
        <p:grpSpPr>
          <a:xfrm>
            <a:off x="7648336" y="4785369"/>
            <a:ext cx="4436522" cy="1326423"/>
            <a:chOff x="7732680" y="3468713"/>
            <a:chExt cx="4418357" cy="1320992"/>
          </a:xfrm>
        </p:grpSpPr>
        <p:pic>
          <p:nvPicPr>
            <p:cNvPr id="22" name="Picture 21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179EA8A-F2C1-9A70-358C-9192BD79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0410" r="13789"/>
            <a:stretch/>
          </p:blipFill>
          <p:spPr>
            <a:xfrm>
              <a:off x="7732680" y="3468713"/>
              <a:ext cx="2634429" cy="1320992"/>
            </a:xfrm>
            <a:prstGeom prst="rect">
              <a:avLst/>
            </a:prstGeom>
          </p:spPr>
        </p:pic>
        <p:pic>
          <p:nvPicPr>
            <p:cNvPr id="23" name="Picture 2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0A8CB9C-B532-463E-A308-76863BAF0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614" t="15783" r="14125" b="50442"/>
            <a:stretch/>
          </p:blipFill>
          <p:spPr>
            <a:xfrm>
              <a:off x="10922459" y="3592730"/>
              <a:ext cx="1228578" cy="1125416"/>
            </a:xfrm>
            <a:prstGeom prst="rect">
              <a:avLst/>
            </a:prstGeom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3AC3D3B-9CA9-8A4D-818A-7F81EA1F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259" t="79565" r="69595" b="18748"/>
            <a:stretch/>
          </p:blipFill>
          <p:spPr>
            <a:xfrm>
              <a:off x="11453559" y="4106096"/>
              <a:ext cx="65559" cy="56274"/>
            </a:xfrm>
            <a:prstGeom prst="rect">
              <a:avLst/>
            </a:prstGeom>
          </p:spPr>
        </p:pic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262BC28-822C-13F3-098F-439C2CAD4765}"/>
                </a:ext>
              </a:extLst>
            </p:cNvPr>
            <p:cNvSpPr/>
            <p:nvPr/>
          </p:nvSpPr>
          <p:spPr>
            <a:xfrm>
              <a:off x="10344111" y="4049930"/>
              <a:ext cx="531100" cy="1688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426E0-E535-C189-A376-2CAEEC30C75B}"/>
                </a:ext>
              </a:extLst>
            </p:cNvPr>
            <p:cNvSpPr txBox="1"/>
            <p:nvPr/>
          </p:nvSpPr>
          <p:spPr>
            <a:xfrm>
              <a:off x="11027967" y="3684170"/>
              <a:ext cx="2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6E3C40-1394-2F99-7E77-03CDB8D4755B}"/>
                </a:ext>
              </a:extLst>
            </p:cNvPr>
            <p:cNvSpPr txBox="1"/>
            <p:nvPr/>
          </p:nvSpPr>
          <p:spPr>
            <a:xfrm>
              <a:off x="10290540" y="3761543"/>
              <a:ext cx="58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7A24-8D0D-1785-50F2-081BBAAC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CFE-D3F4-80E8-4CD2-AC04431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Results</a:t>
            </a:r>
          </a:p>
        </p:txBody>
      </p:sp>
      <p:pic>
        <p:nvPicPr>
          <p:cNvPr id="9" name="Picture 8" descr="A chart of a wave&#10;&#10;Description automatically generated with medium confidence">
            <a:extLst>
              <a:ext uri="{FF2B5EF4-FFF2-40B4-BE49-F238E27FC236}">
                <a16:creationId xmlns:a16="http://schemas.microsoft.com/office/drawing/2014/main" id="{A4880E23-2415-07A3-D471-9B15EF2A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24" y="1161294"/>
            <a:ext cx="4083982" cy="3901117"/>
          </a:xfrm>
          <a:prstGeom prst="rect">
            <a:avLst/>
          </a:prstGeom>
        </p:spPr>
      </p:pic>
      <p:pic>
        <p:nvPicPr>
          <p:cNvPr id="11" name="Picture 10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BDBA371A-C59A-BF65-AA43-84D09F7F5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4" y="1161294"/>
            <a:ext cx="3639011" cy="3901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A6633C-90B0-1DE3-50FC-B118A1FE612A}"/>
              </a:ext>
            </a:extLst>
          </p:cNvPr>
          <p:cNvSpPr txBox="1"/>
          <p:nvPr/>
        </p:nvSpPr>
        <p:spPr>
          <a:xfrm>
            <a:off x="4192384" y="2850242"/>
            <a:ext cx="9246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Encode as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D8D3F-5BE3-07A3-D128-458662240FCF}"/>
              </a:ext>
            </a:extLst>
          </p:cNvPr>
          <p:cNvSpPr txBox="1"/>
          <p:nvPr/>
        </p:nvSpPr>
        <p:spPr>
          <a:xfrm>
            <a:off x="6566136" y="2850242"/>
            <a:ext cx="11206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Decode from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23300-DA99-D660-AB08-F61CD9BD1A11}"/>
              </a:ext>
            </a:extLst>
          </p:cNvPr>
          <p:cNvSpPr txBox="1"/>
          <p:nvPr/>
        </p:nvSpPr>
        <p:spPr>
          <a:xfrm>
            <a:off x="5379260" y="2850242"/>
            <a:ext cx="9246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Neural Operator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90139C-8C8F-8621-B16F-C98D0D7A199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930205" y="3111852"/>
            <a:ext cx="262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672BEA-C375-FDC8-B55C-B4BFBBC4DE3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117081" y="3111852"/>
            <a:ext cx="26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F7E391-8EAE-6E87-9A62-3CC08A3C1300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303957" y="3111852"/>
            <a:ext cx="26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3DD5EA-2B30-A74C-F7E6-074BE315CD88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7686739" y="3111852"/>
            <a:ext cx="130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chart of a spectrum&#10;&#10;Description automatically generated">
            <a:extLst>
              <a:ext uri="{FF2B5EF4-FFF2-40B4-BE49-F238E27FC236}">
                <a16:creationId xmlns:a16="http://schemas.microsoft.com/office/drawing/2014/main" id="{5F5AFD6F-570C-D61B-59EF-9D8BE737A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781" y="5062411"/>
            <a:ext cx="2897462" cy="17866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81EAB4-BA8E-BC17-350D-68E50E86EA5D}"/>
              </a:ext>
            </a:extLst>
          </p:cNvPr>
          <p:cNvSpPr txBox="1"/>
          <p:nvPr/>
        </p:nvSpPr>
        <p:spPr>
          <a:xfrm>
            <a:off x="6566135" y="5694120"/>
            <a:ext cx="11206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Alternative Output</a:t>
            </a:r>
          </a:p>
        </p:txBody>
      </p:sp>
    </p:spTree>
    <p:extLst>
      <p:ext uri="{BB962C8B-B14F-4D97-AF65-F5344CB8AC3E}">
        <p14:creationId xmlns:p14="http://schemas.microsoft.com/office/powerpoint/2010/main" val="30783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1" ma:contentTypeDescription="Create a new document." ma:contentTypeScope="" ma:versionID="f0a023cf506d87bb97b51fb4161b9eba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fb8935dbd9c171815cb087e97e0838ff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d1aa6b7-1a0a-46e3-8f70-b6d3e32cbd9a"/>
    <ds:schemaRef ds:uri="http://purl.org/dc/dcmitype/"/>
    <ds:schemaRef ds:uri="5ab46313-7834-4214-aec9-155b2fe371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BFBBE5A-F611-4091-94E1-60C5F755D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44465</TotalTime>
  <Words>388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Garamond</vt:lpstr>
      <vt:lpstr>Segoe UI Light</vt:lpstr>
      <vt:lpstr>Trebuchet MS</vt:lpstr>
      <vt:lpstr>Office Theme</vt:lpstr>
      <vt:lpstr>Fourier Neural Operators as a Surrogate Eigenvalue PDE Solver for Acoustic Metamaterials</vt:lpstr>
      <vt:lpstr>Introduction</vt:lpstr>
      <vt:lpstr>Methodology</vt:lpstr>
      <vt:lpstr>PowerPoint Presentation</vt:lpstr>
      <vt:lpstr>PowerPoint Presentation</vt:lpstr>
      <vt:lpstr>Data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116</cp:revision>
  <dcterms:created xsi:type="dcterms:W3CDTF">2019-08-08T21:17:44Z</dcterms:created>
  <dcterms:modified xsi:type="dcterms:W3CDTF">2025-07-23T08:31:02Z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</Properties>
</file>