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192" y="11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91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300" cy="4014000"/>
          </a:xfrm>
          <a:prstGeom prst="rect">
            <a:avLst/>
          </a:prstGeom>
        </p:spPr>
        <p:txBody>
          <a:bodyPr spcFirstLastPara="1" wrap="square" lIns="114725" tIns="114725" rIns="114725" bIns="1147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300" cy="1550100"/>
          </a:xfrm>
          <a:prstGeom prst="rect">
            <a:avLst/>
          </a:prstGeom>
        </p:spPr>
        <p:txBody>
          <a:bodyPr spcFirstLastPara="1" wrap="square" lIns="114725" tIns="114725" rIns="114725" bIns="1147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300" cy="3840000"/>
          </a:xfrm>
          <a:prstGeom prst="rect">
            <a:avLst/>
          </a:prstGeom>
        </p:spPr>
        <p:txBody>
          <a:bodyPr spcFirstLastPara="1" wrap="square" lIns="114725" tIns="114725" rIns="114725" bIns="1147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100"/>
              <a:buNone/>
              <a:defRPr sz="15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300" cy="2543700"/>
          </a:xfrm>
          <a:prstGeom prst="rect">
            <a:avLst/>
          </a:prstGeom>
        </p:spPr>
        <p:txBody>
          <a:bodyPr spcFirstLastPara="1" wrap="square" lIns="114725" tIns="114725" rIns="114725" bIns="114725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300" cy="16461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300" cy="1119900"/>
          </a:xfrm>
          <a:prstGeom prst="rect">
            <a:avLst/>
          </a:prstGeom>
        </p:spPr>
        <p:txBody>
          <a:bodyPr spcFirstLastPara="1" wrap="square" lIns="114725" tIns="114725" rIns="114725" bIns="1147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300" cy="6681000"/>
          </a:xfrm>
          <a:prstGeom prst="rect">
            <a:avLst/>
          </a:prstGeom>
        </p:spPr>
        <p:txBody>
          <a:bodyPr spcFirstLastPara="1" wrap="square" lIns="114725" tIns="114725" rIns="114725" bIns="114725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300" cy="1119900"/>
          </a:xfrm>
          <a:prstGeom prst="rect">
            <a:avLst/>
          </a:prstGeom>
        </p:spPr>
        <p:txBody>
          <a:bodyPr spcFirstLastPara="1" wrap="square" lIns="114725" tIns="114725" rIns="114725" bIns="1147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600" cy="6681000"/>
          </a:xfrm>
          <a:prstGeom prst="rect">
            <a:avLst/>
          </a:prstGeom>
        </p:spPr>
        <p:txBody>
          <a:bodyPr spcFirstLastPara="1" wrap="square" lIns="114725" tIns="114725" rIns="114725" bIns="1147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600" cy="6681000"/>
          </a:xfrm>
          <a:prstGeom prst="rect">
            <a:avLst/>
          </a:prstGeom>
        </p:spPr>
        <p:txBody>
          <a:bodyPr spcFirstLastPara="1" wrap="square" lIns="114725" tIns="114725" rIns="114725" bIns="1147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300" cy="1119900"/>
          </a:xfrm>
          <a:prstGeom prst="rect">
            <a:avLst/>
          </a:prstGeom>
        </p:spPr>
        <p:txBody>
          <a:bodyPr spcFirstLastPara="1" wrap="square" lIns="114725" tIns="114725" rIns="114725" bIns="1147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spcFirstLastPara="1" wrap="square" lIns="114725" tIns="114725" rIns="114725" bIns="1147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114725" tIns="114725" rIns="114725" bIns="1147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4725" tIns="114725" rIns="114725" bIns="114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000" cy="2898600"/>
          </a:xfrm>
          <a:prstGeom prst="rect">
            <a:avLst/>
          </a:prstGeom>
        </p:spPr>
        <p:txBody>
          <a:bodyPr spcFirstLastPara="1" wrap="square" lIns="114725" tIns="114725" rIns="114725" bIns="1147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000" cy="2415300"/>
          </a:xfrm>
          <a:prstGeom prst="rect">
            <a:avLst/>
          </a:prstGeom>
        </p:spPr>
        <p:txBody>
          <a:bodyPr spcFirstLastPara="1" wrap="square" lIns="114725" tIns="114725" rIns="114725" bIns="1147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5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3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725" tIns="114725" rIns="114725" bIns="1147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3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725" tIns="114725" rIns="114725" bIns="114725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725" tIns="114725" rIns="114725" bIns="114725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8597" y="693556"/>
            <a:ext cx="7242300" cy="944700"/>
          </a:xfrm>
          <a:prstGeom prst="rect">
            <a:avLst/>
          </a:prstGeom>
        </p:spPr>
        <p:txBody>
          <a:bodyPr spcFirstLastPara="1" wrap="square" lIns="114725" tIns="114725" rIns="114725" bIns="1147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000" dirty="0"/>
              <a:t>Fourier Neural Operator Learning of </a:t>
            </a:r>
            <a:br>
              <a:rPr lang="en-US" sz="2000" dirty="0"/>
            </a:br>
            <a:r>
              <a:rPr lang="en-US" sz="2000" dirty="0"/>
              <a:t>Acoustic Metamaterial Displacement Fields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 dirty="0"/>
              <a:t>Han Zhang, L. Catherine Brinson</a:t>
            </a:r>
            <a:endParaRPr sz="1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41744" y="1541861"/>
            <a:ext cx="7242300" cy="1550100"/>
          </a:xfrm>
          <a:prstGeom prst="rect">
            <a:avLst/>
          </a:prstGeom>
        </p:spPr>
        <p:txBody>
          <a:bodyPr spcFirstLastPara="1" wrap="square" lIns="114725" tIns="114725" rIns="114725" bIns="1147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Purpose &amp; Motivation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Neural networks usually fail to generalize past its trained representation of data. </a:t>
            </a:r>
          </a:p>
          <a:p>
            <a:pPr marL="285750" indent="-285750" algn="l">
              <a:buFontTx/>
              <a:buChar char="-"/>
            </a:pPr>
            <a:r>
              <a:rPr lang="en-US" sz="1600" dirty="0"/>
              <a:t>Neural operators attempt to make AI robust against resolution changes in representation of data, by mapping a discrete representation space to a continuous function space.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endParaRPr lang="en" sz="1600" dirty="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496" y="167377"/>
            <a:ext cx="1414927" cy="4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6411" y="111724"/>
            <a:ext cx="578807" cy="5818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64945" y="9674825"/>
            <a:ext cx="7395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1538F"/>
                </a:solidFill>
              </a:rPr>
              <a:t>This material is based upon work supported by the National Science Foundation under Grant No. DGE-2022040</a:t>
            </a:r>
            <a:endParaRPr sz="1000">
              <a:solidFill>
                <a:srgbClr val="31538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93F22F-E5FC-ED08-EBBD-75F89A37D398}"/>
              </a:ext>
            </a:extLst>
          </p:cNvPr>
          <p:cNvGrpSpPr>
            <a:grpSpLocks noChangeAspect="1"/>
          </p:cNvGrpSpPr>
          <p:nvPr/>
        </p:nvGrpSpPr>
        <p:grpSpPr>
          <a:xfrm>
            <a:off x="2633360" y="6926658"/>
            <a:ext cx="5139040" cy="2693076"/>
            <a:chOff x="3093094" y="7049104"/>
            <a:chExt cx="4418991" cy="2315740"/>
          </a:xfrm>
        </p:grpSpPr>
        <p:pic>
          <p:nvPicPr>
            <p:cNvPr id="3" name="Picture 2" descr="A screenshot of a computer generated image&#10;&#10;Description automatically generated">
              <a:extLst>
                <a:ext uri="{FF2B5EF4-FFF2-40B4-BE49-F238E27FC236}">
                  <a16:creationId xmlns:a16="http://schemas.microsoft.com/office/drawing/2014/main" id="{A14BC36F-70D4-F5E7-D53E-A3BECD2F09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2693"/>
            <a:stretch/>
          </p:blipFill>
          <p:spPr>
            <a:xfrm>
              <a:off x="5122205" y="7049104"/>
              <a:ext cx="2389880" cy="2315740"/>
            </a:xfrm>
            <a:prstGeom prst="rect">
              <a:avLst/>
            </a:prstGeom>
          </p:spPr>
        </p:pic>
        <p:pic>
          <p:nvPicPr>
            <p:cNvPr id="5" name="Picture 4" descr="A screenshot of a computer screen&#10;&#10;Description automatically generated">
              <a:extLst>
                <a:ext uri="{FF2B5EF4-FFF2-40B4-BE49-F238E27FC236}">
                  <a16:creationId xmlns:a16="http://schemas.microsoft.com/office/drawing/2014/main" id="{BC2A8BF0-12FE-78EA-97DF-0F328411C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2693" r="15096"/>
            <a:stretch/>
          </p:blipFill>
          <p:spPr>
            <a:xfrm>
              <a:off x="3093094" y="7049104"/>
              <a:ext cx="2029111" cy="231574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901AA4-A799-A6D7-B25B-15F53248D283}"/>
              </a:ext>
            </a:extLst>
          </p:cNvPr>
          <p:cNvGrpSpPr/>
          <p:nvPr/>
        </p:nvGrpSpPr>
        <p:grpSpPr>
          <a:xfrm>
            <a:off x="188355" y="2847198"/>
            <a:ext cx="7442531" cy="2356456"/>
            <a:chOff x="148496" y="1705737"/>
            <a:chExt cx="7442531" cy="23564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ED84C9-E441-AB73-1F52-C0BEBAF8CF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86363"/>
            <a:stretch/>
          </p:blipFill>
          <p:spPr>
            <a:xfrm>
              <a:off x="148497" y="1705737"/>
              <a:ext cx="7442530" cy="99914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3D1D3A-7892-E69D-0960-D58B29440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9993"/>
            <a:stretch/>
          </p:blipFill>
          <p:spPr>
            <a:xfrm>
              <a:off x="148496" y="2596366"/>
              <a:ext cx="7442530" cy="146582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55;p13">
                <a:extLst>
                  <a:ext uri="{FF2B5EF4-FFF2-40B4-BE49-F238E27FC236}">
                    <a16:creationId xmlns:a16="http://schemas.microsoft.com/office/drawing/2014/main" id="{FF845571-1936-DF25-0505-E34A466366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616" y="5055287"/>
                <a:ext cx="7242300" cy="155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4725" tIns="114725" rIns="114725" bIns="1147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7465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500"/>
                  <a:buFont typeface="Arial"/>
                  <a:buNone/>
                  <a:defRPr sz="35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500"/>
                  <a:buFont typeface="Arial"/>
                  <a:buNone/>
                  <a:defRPr sz="35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500"/>
                  <a:buFont typeface="Arial"/>
                  <a:buNone/>
                  <a:defRPr sz="35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500"/>
                  <a:buFont typeface="Arial"/>
                  <a:buNone/>
                  <a:defRPr sz="35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500"/>
                  <a:buFont typeface="Arial"/>
                  <a:buNone/>
                  <a:defRPr sz="35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500"/>
                  <a:buFont typeface="Arial"/>
                  <a:buNone/>
                  <a:defRPr sz="35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500"/>
                  <a:buFont typeface="Arial"/>
                  <a:buNone/>
                  <a:defRPr sz="35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500"/>
                  <a:buFont typeface="Arial"/>
                  <a:buNone/>
                  <a:defRPr sz="35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3500"/>
                  <a:buFont typeface="Arial"/>
                  <a:buNone/>
                  <a:defRPr sz="35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l"/>
                <a:r>
                  <a:rPr lang="en" sz="1900" dirty="0"/>
                  <a:t>Training &amp; Results</a:t>
                </a:r>
              </a:p>
              <a:p>
                <a:pPr marL="285750" indent="-285750" algn="l">
                  <a:buFontTx/>
                  <a:buChar char="-"/>
                </a:pPr>
                <a:r>
                  <a:rPr lang="en-US" sz="1600" dirty="0"/>
                  <a:t>FNO trained on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600" dirty="0"/>
                  <a:t> samples, with sample inputs having 3 panes of information denoting the metamaterial geometry, the acoustic wave, and the deformation mode or dispersion band of interest.</a:t>
                </a:r>
              </a:p>
              <a:p>
                <a:pPr marL="285750" indent="-285750" algn="l">
                  <a:buFontTx/>
                  <a:buChar char="-"/>
                </a:pPr>
                <a:r>
                  <a:rPr lang="en-US" sz="1600" dirty="0"/>
                  <a:t>FNO outputs are the real and imaginary x and y displacement fields.</a:t>
                </a:r>
              </a:p>
              <a:p>
                <a:pPr marL="0" indent="0" algn="l">
                  <a:lnSpc>
                    <a:spcPct val="80000"/>
                  </a:lnSpc>
                </a:pPr>
                <a:endParaRPr lang="en" sz="1600" dirty="0"/>
              </a:p>
            </p:txBody>
          </p:sp>
        </mc:Choice>
        <mc:Fallback xmlns="">
          <p:sp>
            <p:nvSpPr>
              <p:cNvPr id="15" name="Google Shape;55;p13">
                <a:extLst>
                  <a:ext uri="{FF2B5EF4-FFF2-40B4-BE49-F238E27FC236}">
                    <a16:creationId xmlns:a16="http://schemas.microsoft.com/office/drawing/2014/main" id="{FF845571-1936-DF25-0505-E34A46636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16" y="5055287"/>
                <a:ext cx="7242300" cy="1550100"/>
              </a:xfrm>
              <a:prstGeom prst="rect">
                <a:avLst/>
              </a:prstGeom>
              <a:blipFill>
                <a:blip r:embed="rId8"/>
                <a:stretch>
                  <a:fillRect l="-1852"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9568B09-01ED-AF41-E939-053445796B30}"/>
              </a:ext>
            </a:extLst>
          </p:cNvPr>
          <p:cNvGrpSpPr>
            <a:grpSpLocks noChangeAspect="1"/>
          </p:cNvGrpSpPr>
          <p:nvPr/>
        </p:nvGrpSpPr>
        <p:grpSpPr>
          <a:xfrm>
            <a:off x="188355" y="6888432"/>
            <a:ext cx="2389880" cy="2786393"/>
            <a:chOff x="87898" y="6809237"/>
            <a:chExt cx="2900416" cy="3381634"/>
          </a:xfrm>
        </p:grpSpPr>
        <p:pic>
          <p:nvPicPr>
            <p:cNvPr id="17" name="Picture 16" descr="A screenshot of a graph&#10;&#10;Description automatically generated">
              <a:extLst>
                <a:ext uri="{FF2B5EF4-FFF2-40B4-BE49-F238E27FC236}">
                  <a16:creationId xmlns:a16="http://schemas.microsoft.com/office/drawing/2014/main" id="{21A35697-6F92-804B-44D8-B61952BF9E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43280" r="45137" b="29287"/>
            <a:stretch/>
          </p:blipFill>
          <p:spPr>
            <a:xfrm>
              <a:off x="87898" y="6809237"/>
              <a:ext cx="2900416" cy="1550100"/>
            </a:xfrm>
            <a:prstGeom prst="rect">
              <a:avLst/>
            </a:prstGeom>
          </p:spPr>
        </p:pic>
        <p:pic>
          <p:nvPicPr>
            <p:cNvPr id="20" name="Picture 19" descr="A screenshot of a graph&#10;&#10;Description automatically generated">
              <a:extLst>
                <a:ext uri="{FF2B5EF4-FFF2-40B4-BE49-F238E27FC236}">
                  <a16:creationId xmlns:a16="http://schemas.microsoft.com/office/drawing/2014/main" id="{32DE3722-4202-C3B0-D927-C8121B955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4735" t="43280" r="18135" b="28654"/>
            <a:stretch/>
          </p:blipFill>
          <p:spPr>
            <a:xfrm>
              <a:off x="147769" y="8559395"/>
              <a:ext cx="1475525" cy="1631476"/>
            </a:xfrm>
            <a:prstGeom prst="rect">
              <a:avLst/>
            </a:prstGeom>
          </p:spPr>
        </p:pic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DF27D176-A04D-3DA9-00B7-72E9D3122F00}"/>
              </a:ext>
            </a:extLst>
          </p:cNvPr>
          <p:cNvSpPr/>
          <p:nvPr/>
        </p:nvSpPr>
        <p:spPr>
          <a:xfrm rot="5400000">
            <a:off x="1373235" y="5709618"/>
            <a:ext cx="160506" cy="2359743"/>
          </a:xfrm>
          <a:prstGeom prst="leftBrace">
            <a:avLst>
              <a:gd name="adj1" fmla="val 996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18A3AAD-DEC3-FDEC-69A6-22552A1AE5A6}"/>
              </a:ext>
            </a:extLst>
          </p:cNvPr>
          <p:cNvSpPr/>
          <p:nvPr/>
        </p:nvSpPr>
        <p:spPr>
          <a:xfrm rot="5400000">
            <a:off x="3788104" y="5709619"/>
            <a:ext cx="160506" cy="2359743"/>
          </a:xfrm>
          <a:prstGeom prst="leftBrace">
            <a:avLst>
              <a:gd name="adj1" fmla="val 996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1A85435-60F0-6CD0-BABC-B11FBEEDF685}"/>
              </a:ext>
            </a:extLst>
          </p:cNvPr>
          <p:cNvSpPr/>
          <p:nvPr/>
        </p:nvSpPr>
        <p:spPr>
          <a:xfrm rot="5400000">
            <a:off x="6202972" y="5709619"/>
            <a:ext cx="160506" cy="2359743"/>
          </a:xfrm>
          <a:prstGeom prst="leftBrace">
            <a:avLst>
              <a:gd name="adj1" fmla="val 9969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7080C4-22AF-BC74-D031-765F19035705}"/>
              </a:ext>
            </a:extLst>
          </p:cNvPr>
          <p:cNvSpPr txBox="1"/>
          <p:nvPr/>
        </p:nvSpPr>
        <p:spPr>
          <a:xfrm>
            <a:off x="928427" y="6556197"/>
            <a:ext cx="176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Sample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65688F-64A2-B353-0233-2EBD8BAA43C8}"/>
              </a:ext>
            </a:extLst>
          </p:cNvPr>
          <p:cNvSpPr txBox="1"/>
          <p:nvPr/>
        </p:nvSpPr>
        <p:spPr>
          <a:xfrm>
            <a:off x="3228327" y="6556196"/>
            <a:ext cx="176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85A8C-058A-277D-A2B9-9AF0AEC85195}"/>
              </a:ext>
            </a:extLst>
          </p:cNvPr>
          <p:cNvSpPr txBox="1"/>
          <p:nvPr/>
        </p:nvSpPr>
        <p:spPr>
          <a:xfrm>
            <a:off x="5649012" y="6556195"/>
            <a:ext cx="1760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Simple Light</vt:lpstr>
      <vt:lpstr>Fourier Neural Operator Learning of  Acoustic Metamaterial Displacement Fields  Han Zhang, L. Catherine Brinson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Han Zhang</cp:lastModifiedBy>
  <cp:revision>2</cp:revision>
  <dcterms:modified xsi:type="dcterms:W3CDTF">2024-09-09T06:02:43Z</dcterms:modified>
</cp:coreProperties>
</file>