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918" r:id="rId6"/>
    <p:sldId id="1029" r:id="rId7"/>
    <p:sldId id="1028" r:id="rId8"/>
    <p:sldId id="1031" r:id="rId9"/>
    <p:sldId id="1032" r:id="rId10"/>
    <p:sldId id="1033" r:id="rId11"/>
    <p:sldId id="1035" r:id="rId12"/>
    <p:sldId id="10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4F1F5-CE46-42C0-85B0-35D241E81344}">
          <p14:sldIdLst>
            <p14:sldId id="256"/>
            <p14:sldId id="918"/>
            <p14:sldId id="1029"/>
            <p14:sldId id="1028"/>
            <p14:sldId id="1031"/>
            <p14:sldId id="1032"/>
            <p14:sldId id="1033"/>
            <p14:sldId id="1035"/>
            <p14:sldId id="10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88007" autoAdjust="0"/>
  </p:normalViewPr>
  <p:slideViewPr>
    <p:cSldViewPr snapToGrid="0">
      <p:cViewPr varScale="1">
        <p:scale>
          <a:sx n="140" d="100"/>
          <a:sy n="140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5BF6-6BC2-26CF-9EA9-3B407D41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6F5F6-4885-6FFA-77A5-9BA1FEA73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55A03-AA18-CEBE-27B6-019E14E11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3937-FF56-4A3A-72FE-4A4937471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CB70-BB24-2FE6-AEBD-65DA51D3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5AF58-48A3-B5CD-8D0E-859370956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B444F-1159-9EDC-FB04-3E2B94682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36C3-AE36-D8E7-5329-0F1E043A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02439-030D-3C71-F9CC-81498B43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5DBF3-617D-D616-1525-9D79EE72A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EA856-ED35-1133-32FE-9C4F2254E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552F-5DDD-8634-6D7D-7F27A8AF4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9F83-2AAA-390E-01A0-E46076BB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2B1C5-B28F-BB9D-A9C0-58E048CC1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16F7B-E060-39C9-7D67-268C3A779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7E8A-9DB2-68F5-E4BE-55E2B9B53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7801F-3C9C-A262-8752-13E979D5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9093F-B511-89D9-A192-371076427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E0E00-F174-ADBB-A3D6-30A9A08CF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8960-833F-DD7A-C9C4-4CBFE7C12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2838074"/>
            <a:ext cx="10982326" cy="118185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Fourier Neural Operators as a Surrogate Eigenvalue PDE Solver for Acoustic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Context: characterizing metamaterial geometries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For a given geometry, and excitation waveform, there are technically infinite deformation modes for continuous media.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To characterize the material, pick a number if dispersion bands to solve for. Each band gives a set of deformation modes.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Numerical approaches (finite element methods)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FEA solvers are trying to solve: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Compute intensive if many simulations are run or high resolution.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Fourier Neural operators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Less compute cost per simulation. 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High compute cost in generating training data.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Demonstrated capability in solving non-eigenvalue PDEs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  <a:blipFill>
                <a:blip r:embed="rId2"/>
                <a:stretch>
                  <a:fillRect l="-846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40AB2DAE-FF93-2DFD-80EB-2B5E7DE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8" t="9007" r="67175" b="2087"/>
          <a:stretch>
            <a:fillRect/>
          </a:stretch>
        </p:blipFill>
        <p:spPr>
          <a:xfrm>
            <a:off x="2941986" y="974467"/>
            <a:ext cx="2291937" cy="2312837"/>
          </a:xfrm>
          <a:prstGeom prst="rect">
            <a:avLst/>
          </a:prstGeom>
        </p:spPr>
      </p:pic>
      <p:pic>
        <p:nvPicPr>
          <p:cNvPr id="7" name="Picture 6" descr="A colorful graph of a graph&#10;&#10;AI-generated content may be incorrect.">
            <a:extLst>
              <a:ext uri="{FF2B5EF4-FFF2-40B4-BE49-F238E27FC236}">
                <a16:creationId xmlns:a16="http://schemas.microsoft.com/office/drawing/2014/main" id="{41195EB0-8B4C-75E5-0955-A82D6864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1" y="1014506"/>
            <a:ext cx="2291937" cy="2232757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41871B38-5D49-DA52-22F9-89736F1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" y="3570697"/>
            <a:ext cx="4892702" cy="264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39599-C08A-7F3F-17CB-26580C0460C2}"/>
              </a:ext>
            </a:extLst>
          </p:cNvPr>
          <p:cNvSpPr txBox="1"/>
          <p:nvPr/>
        </p:nvSpPr>
        <p:spPr>
          <a:xfrm>
            <a:off x="760163" y="320136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Waveform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B977-5D91-EF8E-B591-FDCB2C1D0EF2}"/>
              </a:ext>
            </a:extLst>
          </p:cNvPr>
          <p:cNvSpPr txBox="1"/>
          <p:nvPr/>
        </p:nvSpPr>
        <p:spPr>
          <a:xfrm>
            <a:off x="3480796" y="320136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7685-78CF-E4F1-BF5F-014AB8C42003}"/>
              </a:ext>
            </a:extLst>
          </p:cNvPr>
          <p:cNvSpPr txBox="1"/>
          <p:nvPr/>
        </p:nvSpPr>
        <p:spPr>
          <a:xfrm>
            <a:off x="1713380" y="5891871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Dispersion Relation w(k)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1540-8987-67BE-901B-E4DA9531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38A90D-B830-1989-E4F5-A3EDEE98843A}"/>
              </a:ext>
            </a:extLst>
          </p:cNvPr>
          <p:cNvSpPr/>
          <p:nvPr/>
        </p:nvSpPr>
        <p:spPr>
          <a:xfrm>
            <a:off x="0" y="6076537"/>
            <a:ext cx="12192000" cy="78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D4C23-9EF8-689E-D583-86F0EAF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42" y="90397"/>
            <a:ext cx="5990257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</a:t>
            </a:r>
          </a:p>
        </p:txBody>
      </p:sp>
      <p:pic>
        <p:nvPicPr>
          <p:cNvPr id="9" name="Picture 8" descr="A diagram of a computer algorithm&#10;&#10;AI-generated content may be incorrect.">
            <a:extLst>
              <a:ext uri="{FF2B5EF4-FFF2-40B4-BE49-F238E27FC236}">
                <a16:creationId xmlns:a16="http://schemas.microsoft.com/office/drawing/2014/main" id="{AFCE86B6-65E1-04FE-643D-3AFA15A5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" y="212070"/>
            <a:ext cx="3600000" cy="2940000"/>
          </a:xfrm>
          <a:prstGeom prst="rect">
            <a:avLst/>
          </a:prstGeom>
        </p:spPr>
      </p:pic>
      <p:pic>
        <p:nvPicPr>
          <p:cNvPr id="17" name="Picture 16" descr="A diagram of a solution&#10;&#10;AI-generated content may be incorrect.">
            <a:extLst>
              <a:ext uri="{FF2B5EF4-FFF2-40B4-BE49-F238E27FC236}">
                <a16:creationId xmlns:a16="http://schemas.microsoft.com/office/drawing/2014/main" id="{102FCD5C-74E9-4B4E-3B3F-C93A3863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" y="3152070"/>
            <a:ext cx="4686667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3501DD-DFC1-CF82-C499-6DA59608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1985" y="1046538"/>
            <a:ext cx="6753332" cy="2373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7366A-3B00-3666-EE3F-DBED080342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73799" y="4043204"/>
            <a:ext cx="3779999" cy="20333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155AB4-94BC-4156-143A-329933E41AED}"/>
              </a:ext>
            </a:extLst>
          </p:cNvPr>
          <p:cNvSpPr txBox="1"/>
          <p:nvPr/>
        </p:nvSpPr>
        <p:spPr>
          <a:xfrm>
            <a:off x="2050966" y="212070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Input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C25CB-D2BF-6E9F-C39E-1F6116ED943B}"/>
              </a:ext>
            </a:extLst>
          </p:cNvPr>
          <p:cNvSpPr txBox="1"/>
          <p:nvPr/>
        </p:nvSpPr>
        <p:spPr>
          <a:xfrm>
            <a:off x="1677048" y="3543995"/>
            <a:ext cx="14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</a:p>
          <a:p>
            <a:r>
              <a:rPr lang="en-US" b="1" dirty="0"/>
              <a:t>Output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991DC-CE74-6A20-3B99-F95EDB2E341A}"/>
              </a:ext>
            </a:extLst>
          </p:cNvPr>
          <p:cNvSpPr txBox="1"/>
          <p:nvPr/>
        </p:nvSpPr>
        <p:spPr>
          <a:xfrm>
            <a:off x="9463799" y="2345539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CB530-BE09-0804-D43F-708CBA9D3FE4}"/>
              </a:ext>
            </a:extLst>
          </p:cNvPr>
          <p:cNvSpPr txBox="1"/>
          <p:nvPr/>
        </p:nvSpPr>
        <p:spPr>
          <a:xfrm>
            <a:off x="9463798" y="3543995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Model</a:t>
            </a:r>
          </a:p>
        </p:txBody>
      </p:sp>
    </p:spTree>
    <p:extLst>
      <p:ext uri="{BB962C8B-B14F-4D97-AF65-F5344CB8AC3E}">
        <p14:creationId xmlns:p14="http://schemas.microsoft.com/office/powerpoint/2010/main" val="363868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diagram of a machine&#10;&#10;Description automatically generated">
            <a:extLst>
              <a:ext uri="{FF2B5EF4-FFF2-40B4-BE49-F238E27FC236}">
                <a16:creationId xmlns:a16="http://schemas.microsoft.com/office/drawing/2014/main" id="{79F9809E-0A9A-50D4-B0A5-F9A88896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35778"/>
            <a:ext cx="5930166" cy="584042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1B12A9-25CB-5762-99AB-2BDF180EB404}"/>
              </a:ext>
            </a:extLst>
          </p:cNvPr>
          <p:cNvSpPr txBox="1"/>
          <p:nvPr/>
        </p:nvSpPr>
        <p:spPr>
          <a:xfrm>
            <a:off x="1617802" y="6176207"/>
            <a:ext cx="343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(N. </a:t>
            </a:r>
            <a:r>
              <a:rPr lang="en-US" sz="1000" dirty="0" err="1"/>
              <a:t>Kovachki</a:t>
            </a:r>
            <a:r>
              <a:rPr lang="en-US" sz="1000" dirty="0"/>
              <a:t>, et. Al, JMLR 2023)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8049D6-D4AC-53C4-D3A2-DDB81309576C}"/>
              </a:ext>
            </a:extLst>
          </p:cNvPr>
          <p:cNvSpPr txBox="1">
            <a:spLocks/>
          </p:cNvSpPr>
          <p:nvPr/>
        </p:nvSpPr>
        <p:spPr>
          <a:xfrm>
            <a:off x="5930166" y="1161294"/>
            <a:ext cx="6008132" cy="33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Input ‘a’ can be a raw input or an encoding of raw data.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Ex. Geometry image, encoded waveform.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First layer ‘P’ lifts ‘a’ into a high dimensional space.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Maps finite dimensional input information to something closer to an infinite (much higher) dimensional function space that is the domain of our operator in training.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Spectral (Fourier) layers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2 branches before summation and non-linear activation function.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First branch deals with the spatial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Second branch deals with the frequency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Two weight matrices </a:t>
            </a:r>
            <a:r>
              <a:rPr lang="en-US" sz="1600" dirty="0">
                <a:solidFill>
                  <a:srgbClr val="C00000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</a:rPr>
              <a:t>W</a:t>
            </a:r>
            <a:r>
              <a:rPr lang="en-US" sz="1600" dirty="0">
                <a:solidFill>
                  <a:schemeClr val="tx1"/>
                </a:solidFill>
              </a:rPr>
              <a:t>, and bias </a:t>
            </a:r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are trained.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Last layer usually a projection layer that returns outputs from a high dimensional latent space to input dimensionality.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E0E0-B9D4-7C21-14AD-4096A119EE5C}"/>
              </a:ext>
            </a:extLst>
          </p:cNvPr>
          <p:cNvSpPr/>
          <p:nvPr/>
        </p:nvSpPr>
        <p:spPr>
          <a:xfrm>
            <a:off x="122830" y="5029200"/>
            <a:ext cx="5807336" cy="1147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644257-576C-8AC0-27E8-FAC876C4FEE8}"/>
              </a:ext>
            </a:extLst>
          </p:cNvPr>
          <p:cNvSpPr txBox="1">
            <a:spLocks/>
          </p:cNvSpPr>
          <p:nvPr/>
        </p:nvSpPr>
        <p:spPr>
          <a:xfrm>
            <a:off x="5930164" y="90397"/>
            <a:ext cx="5423635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FNO Architecture</a:t>
            </a:r>
          </a:p>
        </p:txBody>
      </p:sp>
      <p:pic>
        <p:nvPicPr>
          <p:cNvPr id="5" name="Picture 4" descr="A group of colorful images&#10;&#10;AI-generated content may be incorrect.">
            <a:extLst>
              <a:ext uri="{FF2B5EF4-FFF2-40B4-BE49-F238E27FC236}">
                <a16:creationId xmlns:a16="http://schemas.microsoft.com/office/drawing/2014/main" id="{036F56C0-3CD8-6630-90A7-9A9D097D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72"/>
          <a:stretch>
            <a:fillRect/>
          </a:stretch>
        </p:blipFill>
        <p:spPr>
          <a:xfrm>
            <a:off x="6352657" y="4173324"/>
            <a:ext cx="5633408" cy="259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225D-277A-622B-355B-F6C347B43165}"/>
              </a:ext>
            </a:extLst>
          </p:cNvPr>
          <p:cNvSpPr txBox="1"/>
          <p:nvPr/>
        </p:nvSpPr>
        <p:spPr>
          <a:xfrm>
            <a:off x="6155142" y="637410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</p:spTree>
    <p:extLst>
      <p:ext uri="{BB962C8B-B14F-4D97-AF65-F5344CB8AC3E}">
        <p14:creationId xmlns:p14="http://schemas.microsoft.com/office/powerpoint/2010/main" val="24664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A3310-CC54-37E3-D30A-097121E8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6B38DF-D063-8448-CB48-B613ECC2E85E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a field of constants ranging from [1/6,1], representing 6 bands.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separate fields of constants, </a:t>
            </a:r>
            <a:r>
              <a:rPr lang="en-US" sz="2000" dirty="0" err="1">
                <a:solidFill>
                  <a:schemeClr val="tx1"/>
                </a:solidFill>
              </a:rPr>
              <a:t>kx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ky</a:t>
            </a:r>
            <a:r>
              <a:rPr lang="en-US" sz="2000" dirty="0">
                <a:solidFill>
                  <a:schemeClr val="tx1"/>
                </a:solidFill>
              </a:rPr>
              <a:t>, ranging from [-1, 1], representing [-</a:t>
            </a:r>
            <a:r>
              <a:rPr lang="el-GR" sz="2000" dirty="0">
                <a:solidFill>
                  <a:schemeClr val="tx1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 π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11F254-25BA-0F3A-66FF-F9C27BFBCF71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Constant Field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B15D-28C6-E2A7-CEFA-005D75062945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ED37E-AADB-397A-5324-BF23E1AA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09"/>
          <a:stretch>
            <a:fillRect/>
          </a:stretch>
        </p:blipFill>
        <p:spPr>
          <a:xfrm>
            <a:off x="3781310" y="3428999"/>
            <a:ext cx="3716383" cy="337598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607B96-8DBF-4390-6EF7-411BD1B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609"/>
          <a:stretch>
            <a:fillRect/>
          </a:stretch>
        </p:blipFill>
        <p:spPr>
          <a:xfrm>
            <a:off x="107142" y="3429000"/>
            <a:ext cx="3563014" cy="337598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CC878-69CB-B088-170F-BB6AA34F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65" r="15583" b="47384"/>
          <a:stretch>
            <a:fillRect/>
          </a:stretch>
        </p:blipFill>
        <p:spPr>
          <a:xfrm>
            <a:off x="107142" y="1147084"/>
            <a:ext cx="2952750" cy="153352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E20DE2-0BBB-8E21-4E0F-AE5A3633A8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849" r="15584"/>
          <a:stretch>
            <a:fillRect/>
          </a:stretch>
        </p:blipFill>
        <p:spPr>
          <a:xfrm>
            <a:off x="3059892" y="1147083"/>
            <a:ext cx="2952750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70871-3AF9-1DB9-EB0C-C9B6E59615E7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103D8-0535-BE21-62E8-244EA8A3F9ED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084E2-D44C-C433-3706-F54916B4B5F4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88C955AD-665B-D9D4-8500-D59AF9D1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29" t="43359" r="7787"/>
          <a:stretch>
            <a:fillRect/>
          </a:stretch>
        </p:blipFill>
        <p:spPr>
          <a:xfrm>
            <a:off x="7608847" y="3475679"/>
            <a:ext cx="4436522" cy="9864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09F4-9B90-3D08-C137-0A45BBC4F62A}"/>
              </a:ext>
            </a:extLst>
          </p:cNvPr>
          <p:cNvGrpSpPr>
            <a:grpSpLocks noChangeAspect="1"/>
          </p:cNvGrpSpPr>
          <p:nvPr/>
        </p:nvGrpSpPr>
        <p:grpSpPr>
          <a:xfrm>
            <a:off x="7648336" y="4785369"/>
            <a:ext cx="4436522" cy="1326423"/>
            <a:chOff x="7732680" y="3468713"/>
            <a:chExt cx="4418357" cy="1320992"/>
          </a:xfrm>
        </p:grpSpPr>
        <p:pic>
          <p:nvPicPr>
            <p:cNvPr id="22" name="Picture 21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179EA8A-F2C1-9A70-358C-9192BD79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0410" r="13789"/>
            <a:stretch/>
          </p:blipFill>
          <p:spPr>
            <a:xfrm>
              <a:off x="7732680" y="3468713"/>
              <a:ext cx="2634429" cy="1320992"/>
            </a:xfrm>
            <a:prstGeom prst="rect">
              <a:avLst/>
            </a:prstGeom>
          </p:spPr>
        </p:pic>
        <p:pic>
          <p:nvPicPr>
            <p:cNvPr id="23" name="Picture 2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0A8CB9C-B532-463E-A308-76863BAF0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614" t="15783" r="14125" b="50442"/>
            <a:stretch/>
          </p:blipFill>
          <p:spPr>
            <a:xfrm>
              <a:off x="10922459" y="3592730"/>
              <a:ext cx="1228578" cy="1125416"/>
            </a:xfrm>
            <a:prstGeom prst="rect">
              <a:avLst/>
            </a:prstGeom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3AC3D3B-9CA9-8A4D-818A-7F81EA1F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259" t="79565" r="69595" b="18748"/>
            <a:stretch/>
          </p:blipFill>
          <p:spPr>
            <a:xfrm>
              <a:off x="11453559" y="4106096"/>
              <a:ext cx="65559" cy="56274"/>
            </a:xfrm>
            <a:prstGeom prst="rect">
              <a:avLst/>
            </a:prstGeom>
          </p:spPr>
        </p:pic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262BC28-822C-13F3-098F-439C2CAD4765}"/>
                </a:ext>
              </a:extLst>
            </p:cNvPr>
            <p:cNvSpPr/>
            <p:nvPr/>
          </p:nvSpPr>
          <p:spPr>
            <a:xfrm>
              <a:off x="10344111" y="4049930"/>
              <a:ext cx="531100" cy="1688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426E0-E535-C189-A376-2CAEEC30C75B}"/>
                </a:ext>
              </a:extLst>
            </p:cNvPr>
            <p:cNvSpPr txBox="1"/>
            <p:nvPr/>
          </p:nvSpPr>
          <p:spPr>
            <a:xfrm>
              <a:off x="11027967" y="3684170"/>
              <a:ext cx="2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6E3C40-1394-2F99-7E77-03CDB8D4755B}"/>
                </a:ext>
              </a:extLst>
            </p:cNvPr>
            <p:cNvSpPr txBox="1"/>
            <p:nvPr/>
          </p:nvSpPr>
          <p:spPr>
            <a:xfrm>
              <a:off x="10290540" y="3761543"/>
              <a:ext cx="58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0114-1321-D895-2421-09FAB195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3D58E82-62EB-6F3C-0550-CD957298AB96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the frequency of a 2D sinusoidal function. [-1,1]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frequencies of a 2D sinusoidal function. [-1,1]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7EEA2-3413-8D08-A59E-741EB22E9206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Sinusoidal Field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B5DCE-1283-3E5A-10FB-3BFC189E771A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025D1-741B-3897-78A4-53607F59F1C3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E14BF-CC40-E3E2-3D95-B216A4331E39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ECE52-B5E1-4F2A-18DD-39695DB8859F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05359F4A-1E63-5C5B-28F3-58134D29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29" t="43359" r="7787"/>
          <a:stretch>
            <a:fillRect/>
          </a:stretch>
        </p:blipFill>
        <p:spPr>
          <a:xfrm>
            <a:off x="7606414" y="3380144"/>
            <a:ext cx="4436522" cy="986451"/>
          </a:xfrm>
          <a:prstGeom prst="rect">
            <a:avLst/>
          </a:prstGeom>
        </p:spPr>
      </p:pic>
      <p:pic>
        <p:nvPicPr>
          <p:cNvPr id="16" name="Picture 15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3CDD739-5074-F9B7-AAB0-18D39060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388" r="15115" b="29254"/>
          <a:stretch>
            <a:fillRect/>
          </a:stretch>
        </p:blipFill>
        <p:spPr>
          <a:xfrm>
            <a:off x="386590" y="1172802"/>
            <a:ext cx="5390866" cy="1944807"/>
          </a:xfrm>
          <a:prstGeom prst="rect">
            <a:avLst/>
          </a:prstGeom>
        </p:spPr>
      </p:pic>
      <p:pic>
        <p:nvPicPr>
          <p:cNvPr id="20" name="Picture 19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DE011208-2138-72CC-ACCD-0ED6885181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81"/>
          <a:stretch>
            <a:fillRect/>
          </a:stretch>
        </p:blipFill>
        <p:spPr>
          <a:xfrm>
            <a:off x="162563" y="3428998"/>
            <a:ext cx="3471681" cy="3375989"/>
          </a:xfrm>
          <a:prstGeom prst="rect">
            <a:avLst/>
          </a:prstGeom>
        </p:spPr>
      </p:pic>
      <p:pic>
        <p:nvPicPr>
          <p:cNvPr id="29" name="Picture 2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A473F31-FC13-8348-29F4-B40DDE0A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381"/>
          <a:stretch>
            <a:fillRect/>
          </a:stretch>
        </p:blipFill>
        <p:spPr>
          <a:xfrm>
            <a:off x="3634244" y="3428997"/>
            <a:ext cx="3471681" cy="3375989"/>
          </a:xfrm>
          <a:prstGeom prst="rect">
            <a:avLst/>
          </a:prstGeom>
        </p:spPr>
      </p:pic>
      <p:pic>
        <p:nvPicPr>
          <p:cNvPr id="31" name="Picture 30" descr="A close-up of a chart&#10;&#10;AI-generated content may be incorrect.">
            <a:extLst>
              <a:ext uri="{FF2B5EF4-FFF2-40B4-BE49-F238E27FC236}">
                <a16:creationId xmlns:a16="http://schemas.microsoft.com/office/drawing/2014/main" id="{BC42E9C3-4E92-44F9-B4E6-B849C99F6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39" y="4462131"/>
            <a:ext cx="4799862" cy="2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98ED3-0476-BC75-AD32-EBEEEA07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EA4B0E3-A87E-6D55-6611-63E1F880B4F8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1D (Band) Wavelet Encoding</a:t>
            </a:r>
          </a:p>
        </p:txBody>
      </p:sp>
      <p:pic>
        <p:nvPicPr>
          <p:cNvPr id="4" name="Picture 3" descr="A close up of a blue background&#10;&#10;AI-generated content may be incorrect.">
            <a:extLst>
              <a:ext uri="{FF2B5EF4-FFF2-40B4-BE49-F238E27FC236}">
                <a16:creationId xmlns:a16="http://schemas.microsoft.com/office/drawing/2014/main" id="{94245D64-8B1B-CE96-8B08-9BA59D99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7115"/>
            <a:ext cx="12192000" cy="2133179"/>
          </a:xfrm>
          <a:prstGeom prst="rect">
            <a:avLst/>
          </a:prstGeom>
        </p:spPr>
      </p:pic>
      <p:pic>
        <p:nvPicPr>
          <p:cNvPr id="7" name="Picture 6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C6C447A9-E865-2614-84EB-E84746E7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0294"/>
            <a:ext cx="12192000" cy="2186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, 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=[1,6]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% 8</m:t>
                          </m:r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𝑥𝑐𝑜𝑠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𝑦𝑐𝑜𝑠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1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4E3F-E292-713F-4F2F-670B097A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F1DB084-B3CC-0259-A794-3AE942F9C2FA}"/>
              </a:ext>
            </a:extLst>
          </p:cNvPr>
          <p:cNvSpPr txBox="1">
            <a:spLocks/>
          </p:cNvSpPr>
          <p:nvPr/>
        </p:nvSpPr>
        <p:spPr>
          <a:xfrm>
            <a:off x="5661560" y="90397"/>
            <a:ext cx="5692239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2D (Band) Wavelet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89F9E-9E27-1FA9-9DAA-4E47936B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869005"/>
            <a:ext cx="12192000" cy="206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63D4F-A33B-33C5-64B4-6EB35B0BD6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970294"/>
            <a:ext cx="12192000" cy="21865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5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.01</m:t>
                      </m:r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% 7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𝑥𝑐𝑜𝑠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𝑦𝑐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49CB-F5A0-201F-63B2-88ECF265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EDA03A5-0139-7E05-6CA8-A9EA884644B1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encoded in the frequency and rotation angle of a Gabor wavelet function. (-1,1)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Wavevectors similarly encoded in a Gabor wavelet function. (-1,1)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37D48E-D6F0-F94B-8CE1-19FFDC461297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Wavelet 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8A888-7B9D-3CF4-7384-417052F82672}"/>
              </a:ext>
            </a:extLst>
          </p:cNvPr>
          <p:cNvSpPr txBox="1"/>
          <p:nvPr/>
        </p:nvSpPr>
        <p:spPr>
          <a:xfrm>
            <a:off x="2425321" y="572412"/>
            <a:ext cx="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BBF72-AB97-14E4-AA6A-AEEB20A87F40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9AC8D-0C5D-475A-C0C8-FB87B42901E9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1277E20-1B75-4C2B-FC0F-5748BF4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71"/>
          <a:stretch>
            <a:fillRect/>
          </a:stretch>
        </p:blipFill>
        <p:spPr>
          <a:xfrm>
            <a:off x="29741" y="864392"/>
            <a:ext cx="6179360" cy="2195275"/>
          </a:xfrm>
          <a:prstGeom prst="rect">
            <a:avLst/>
          </a:prstGeom>
        </p:spPr>
      </p:pic>
      <p:pic>
        <p:nvPicPr>
          <p:cNvPr id="7" name="Picture 6" descr="A screenshot of a chart&#10;&#10;AI-generated content may be incorrect.">
            <a:extLst>
              <a:ext uri="{FF2B5EF4-FFF2-40B4-BE49-F238E27FC236}">
                <a16:creationId xmlns:a16="http://schemas.microsoft.com/office/drawing/2014/main" id="{7AC2B5B2-F5BE-6EBF-148B-F56B3894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996"/>
          <a:stretch>
            <a:fillRect/>
          </a:stretch>
        </p:blipFill>
        <p:spPr>
          <a:xfrm>
            <a:off x="70920" y="3380144"/>
            <a:ext cx="3643436" cy="3424842"/>
          </a:xfrm>
          <a:prstGeom prst="rect">
            <a:avLst/>
          </a:prstGeom>
        </p:spPr>
      </p:pic>
      <p:pic>
        <p:nvPicPr>
          <p:cNvPr id="9" name="Picture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BBE2F405-85A1-92F9-E53F-33FEF33D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996"/>
          <a:stretch>
            <a:fillRect/>
          </a:stretch>
        </p:blipFill>
        <p:spPr>
          <a:xfrm>
            <a:off x="3709476" y="3380144"/>
            <a:ext cx="3643436" cy="3424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659" y="3429000"/>
                <a:ext cx="4747421" cy="2487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FNO layers: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,6,8,12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FNO hidden channels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64, 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256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FNO activations: [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gelu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tanh]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Learning rate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Weight decay: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Training epochs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[10,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50, 100]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59" y="3429000"/>
                <a:ext cx="4747421" cy="2487256"/>
              </a:xfrm>
              <a:prstGeom prst="rect">
                <a:avLst/>
              </a:prstGeom>
              <a:blipFill>
                <a:blip r:embed="rId6"/>
                <a:stretch>
                  <a:fillRect l="-115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9FA2694-579D-1C85-DDA1-5BBE2CDEDA90}"/>
              </a:ext>
            </a:extLst>
          </p:cNvPr>
          <p:cNvSpPr txBox="1"/>
          <p:nvPr/>
        </p:nvSpPr>
        <p:spPr>
          <a:xfrm>
            <a:off x="8231076" y="3059668"/>
            <a:ext cx="2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1891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1" ma:contentTypeDescription="Create a new document." ma:contentTypeScope="" ma:versionID="f0a023cf506d87bb97b51fb4161b9eba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fb8935dbd9c171815cb087e97e0838ff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BBE5A-F611-4091-94E1-60C5F755D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d1aa6b7-1a0a-46e3-8f70-b6d3e32cbd9a"/>
    <ds:schemaRef ds:uri="http://purl.org/dc/dcmitype/"/>
    <ds:schemaRef ds:uri="5ab46313-7834-4214-aec9-155b2fe371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44540</TotalTime>
  <Words>627</Words>
  <Application>Microsoft Office PowerPoint</Application>
  <PresentationFormat>Widescreen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Garamond</vt:lpstr>
      <vt:lpstr>Segoe UI Light</vt:lpstr>
      <vt:lpstr>Trebuchet MS</vt:lpstr>
      <vt:lpstr>Office Theme</vt:lpstr>
      <vt:lpstr>Fourier Neural Operators as a Surrogate Eigenvalue PDE Solver for Acoustic Metamaterials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118</cp:revision>
  <dcterms:created xsi:type="dcterms:W3CDTF">2019-08-08T21:17:44Z</dcterms:created>
  <dcterms:modified xsi:type="dcterms:W3CDTF">2025-07-23T09:49:50Z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</Properties>
</file>