
<file path=[Content_Types].xml><?xml version="1.0" encoding="utf-8"?>
<Types xmlns="http://schemas.openxmlformats.org/package/2006/content-types">
  <Default Extension="emf" ContentType="image/x-emf"/>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57" r:id="rId6"/>
    <p:sldId id="258" r:id="rId7"/>
    <p:sldId id="286" r:id="rId8"/>
    <p:sldId id="282" r:id="rId9"/>
    <p:sldId id="287" r:id="rId10"/>
    <p:sldId id="289" r:id="rId11"/>
    <p:sldId id="290" r:id="rId12"/>
    <p:sldId id="291" r:id="rId13"/>
    <p:sldId id="292" r:id="rId14"/>
    <p:sldId id="293" r:id="rId15"/>
    <p:sldId id="294" r:id="rId16"/>
    <p:sldId id="27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9898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7EA0FE-F991-4FEA-94E6-64E600C42C77}" v="813" dt="2024-04-22T06:05:36.21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18" autoAdjust="0"/>
    <p:restoredTop sz="90655" autoAdjust="0"/>
  </p:normalViewPr>
  <p:slideViewPr>
    <p:cSldViewPr snapToGrid="0">
      <p:cViewPr varScale="1">
        <p:scale>
          <a:sx n="136" d="100"/>
          <a:sy n="136" d="100"/>
        </p:scale>
        <p:origin x="156" y="216"/>
      </p:cViewPr>
      <p:guideLst/>
    </p:cSldViewPr>
  </p:slideViewPr>
  <p:outlineViewPr>
    <p:cViewPr>
      <p:scale>
        <a:sx n="33" d="100"/>
        <a:sy n="33" d="100"/>
      </p:scale>
      <p:origin x="0" y="-2880"/>
    </p:cViewPr>
  </p:outlin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3403" y="29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diagrams/_rels/data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16.svg"/></Relationships>
</file>

<file path=ppt/diagrams/colors1.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80E7B7-F1FC-4ECE-9704-15AC0C691FD9}" type="doc">
      <dgm:prSet loTypeId="urn:microsoft.com/office/officeart/2018/5/layout/IconCircleLabelList" loCatId="icon" qsTypeId="urn:microsoft.com/office/officeart/2005/8/quickstyle/simple1" qsCatId="simple" csTypeId="urn:microsoft.com/office/officeart/2005/8/colors/accent3_2" csCatId="accent3" phldr="1"/>
      <dgm:spPr/>
      <dgm:t>
        <a:bodyPr/>
        <a:lstStyle/>
        <a:p>
          <a:endParaRPr lang="en-US"/>
        </a:p>
      </dgm:t>
    </dgm:pt>
    <dgm:pt modelId="{1ABC732D-1C59-4DA4-90F7-F85544C737AE}">
      <dgm:prSet/>
      <dgm:spPr/>
      <dgm:t>
        <a:bodyPr/>
        <a:lstStyle/>
        <a:p>
          <a:pPr>
            <a:defRPr cap="all"/>
          </a:pPr>
          <a:r>
            <a:rPr lang="en-US"/>
            <a:t>Introduction &amp; Motivation</a:t>
          </a:r>
        </a:p>
      </dgm:t>
    </dgm:pt>
    <dgm:pt modelId="{A36CE241-ABF9-4908-9B5C-80E24C43FCFD}" type="parTrans" cxnId="{40F59571-32CC-4EBF-A267-03541A95A70B}">
      <dgm:prSet/>
      <dgm:spPr/>
      <dgm:t>
        <a:bodyPr/>
        <a:lstStyle/>
        <a:p>
          <a:endParaRPr lang="en-US"/>
        </a:p>
      </dgm:t>
    </dgm:pt>
    <dgm:pt modelId="{B44B278C-DFE7-47C1-8982-48F81567F375}" type="sibTrans" cxnId="{40F59571-32CC-4EBF-A267-03541A95A70B}">
      <dgm:prSet/>
      <dgm:spPr/>
      <dgm:t>
        <a:bodyPr/>
        <a:lstStyle/>
        <a:p>
          <a:endParaRPr lang="en-US"/>
        </a:p>
      </dgm:t>
    </dgm:pt>
    <dgm:pt modelId="{8AF4B2BF-34BB-496F-9390-E20E991CC53D}">
      <dgm:prSet/>
      <dgm:spPr/>
      <dgm:t>
        <a:bodyPr/>
        <a:lstStyle/>
        <a:p>
          <a:pPr>
            <a:defRPr cap="all"/>
          </a:pPr>
          <a:r>
            <a:rPr lang="en-US"/>
            <a:t>Theory &amp; Methodology</a:t>
          </a:r>
        </a:p>
      </dgm:t>
    </dgm:pt>
    <dgm:pt modelId="{AB1C3C22-FEF2-431C-A5C0-09E8014CE3E4}" type="parTrans" cxnId="{781E1D48-E855-4908-A695-DEC039FBECDE}">
      <dgm:prSet/>
      <dgm:spPr/>
      <dgm:t>
        <a:bodyPr/>
        <a:lstStyle/>
        <a:p>
          <a:endParaRPr lang="en-US"/>
        </a:p>
      </dgm:t>
    </dgm:pt>
    <dgm:pt modelId="{F133BB06-8F15-494A-A531-BC7F72AACAC4}" type="sibTrans" cxnId="{781E1D48-E855-4908-A695-DEC039FBECDE}">
      <dgm:prSet/>
      <dgm:spPr/>
      <dgm:t>
        <a:bodyPr/>
        <a:lstStyle/>
        <a:p>
          <a:endParaRPr lang="en-US"/>
        </a:p>
      </dgm:t>
    </dgm:pt>
    <dgm:pt modelId="{635940CE-031B-41D5-9225-BBF19CB362D0}">
      <dgm:prSet/>
      <dgm:spPr/>
      <dgm:t>
        <a:bodyPr/>
        <a:lstStyle/>
        <a:p>
          <a:pPr>
            <a:defRPr cap="all"/>
          </a:pPr>
          <a:r>
            <a:rPr lang="en-US"/>
            <a:t>Experiments &amp; Results</a:t>
          </a:r>
        </a:p>
      </dgm:t>
    </dgm:pt>
    <dgm:pt modelId="{E7C49683-2E2F-4258-8D4D-7C3F6D7FDB1C}" type="parTrans" cxnId="{369AEF68-637E-4CF9-BE52-3A34C2EDE8CC}">
      <dgm:prSet/>
      <dgm:spPr/>
      <dgm:t>
        <a:bodyPr/>
        <a:lstStyle/>
        <a:p>
          <a:endParaRPr lang="en-US"/>
        </a:p>
      </dgm:t>
    </dgm:pt>
    <dgm:pt modelId="{094E39CA-AB44-4569-9583-C19536908C01}" type="sibTrans" cxnId="{369AEF68-637E-4CF9-BE52-3A34C2EDE8CC}">
      <dgm:prSet/>
      <dgm:spPr/>
      <dgm:t>
        <a:bodyPr/>
        <a:lstStyle/>
        <a:p>
          <a:endParaRPr lang="en-US"/>
        </a:p>
      </dgm:t>
    </dgm:pt>
    <dgm:pt modelId="{2FABFBBC-0687-4B40-A36E-2C58C82F9306}" type="pres">
      <dgm:prSet presAssocID="{0E80E7B7-F1FC-4ECE-9704-15AC0C691FD9}" presName="root" presStyleCnt="0">
        <dgm:presLayoutVars>
          <dgm:dir/>
          <dgm:resizeHandles val="exact"/>
        </dgm:presLayoutVars>
      </dgm:prSet>
      <dgm:spPr/>
    </dgm:pt>
    <dgm:pt modelId="{AB331873-65BE-4D5F-BD86-0EC99F71DCB4}" type="pres">
      <dgm:prSet presAssocID="{1ABC732D-1C59-4DA4-90F7-F85544C737AE}" presName="compNode" presStyleCnt="0"/>
      <dgm:spPr/>
    </dgm:pt>
    <dgm:pt modelId="{4462258C-C22C-4F08-9865-E36AB26ADAE2}" type="pres">
      <dgm:prSet presAssocID="{1ABC732D-1C59-4DA4-90F7-F85544C737AE}" presName="iconBgRect" presStyleLbl="bgShp" presStyleIdx="0" presStyleCnt="3"/>
      <dgm:spPr/>
    </dgm:pt>
    <dgm:pt modelId="{B5D9A1E8-7B90-43F7-BC85-4000913219A8}" type="pres">
      <dgm:prSet presAssocID="{1ABC732D-1C59-4DA4-90F7-F85544C737AE}"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Lightbulb"/>
        </a:ext>
      </dgm:extLst>
    </dgm:pt>
    <dgm:pt modelId="{DEDF4A91-C363-4552-836C-26DC1CECBDFA}" type="pres">
      <dgm:prSet presAssocID="{1ABC732D-1C59-4DA4-90F7-F85544C737AE}" presName="spaceRect" presStyleCnt="0"/>
      <dgm:spPr/>
    </dgm:pt>
    <dgm:pt modelId="{5A99FA23-13A9-4B9D-BDFD-F2281D30D728}" type="pres">
      <dgm:prSet presAssocID="{1ABC732D-1C59-4DA4-90F7-F85544C737AE}" presName="textRect" presStyleLbl="revTx" presStyleIdx="0" presStyleCnt="3">
        <dgm:presLayoutVars>
          <dgm:chMax val="1"/>
          <dgm:chPref val="1"/>
        </dgm:presLayoutVars>
      </dgm:prSet>
      <dgm:spPr/>
    </dgm:pt>
    <dgm:pt modelId="{BCE56915-F5B2-426D-AD5F-4534693C981D}" type="pres">
      <dgm:prSet presAssocID="{B44B278C-DFE7-47C1-8982-48F81567F375}" presName="sibTrans" presStyleCnt="0"/>
      <dgm:spPr/>
    </dgm:pt>
    <dgm:pt modelId="{DEB8E057-1073-4207-969A-829EE0EC1FEB}" type="pres">
      <dgm:prSet presAssocID="{8AF4B2BF-34BB-496F-9390-E20E991CC53D}" presName="compNode" presStyleCnt="0"/>
      <dgm:spPr/>
    </dgm:pt>
    <dgm:pt modelId="{B1ACCA8C-F6C9-418A-ACBC-D388B57DC1B7}" type="pres">
      <dgm:prSet presAssocID="{8AF4B2BF-34BB-496F-9390-E20E991CC53D}" presName="iconBgRect" presStyleLbl="bgShp" presStyleIdx="1" presStyleCnt="3"/>
      <dgm:spPr/>
    </dgm:pt>
    <dgm:pt modelId="{DC7A1F1A-CC87-4334-82D9-2A6617FA112D}" type="pres">
      <dgm:prSet presAssocID="{8AF4B2BF-34BB-496F-9390-E20E991CC53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820F2F0A-C65F-44D9-93AC-045F3153E439}" type="pres">
      <dgm:prSet presAssocID="{8AF4B2BF-34BB-496F-9390-E20E991CC53D}" presName="spaceRect" presStyleCnt="0"/>
      <dgm:spPr/>
    </dgm:pt>
    <dgm:pt modelId="{204A0944-F57B-4497-B848-1FB11F664836}" type="pres">
      <dgm:prSet presAssocID="{8AF4B2BF-34BB-496F-9390-E20E991CC53D}" presName="textRect" presStyleLbl="revTx" presStyleIdx="1" presStyleCnt="3">
        <dgm:presLayoutVars>
          <dgm:chMax val="1"/>
          <dgm:chPref val="1"/>
        </dgm:presLayoutVars>
      </dgm:prSet>
      <dgm:spPr/>
    </dgm:pt>
    <dgm:pt modelId="{E2B4EAB8-D46D-4F71-BFC3-4E898B6EAE5F}" type="pres">
      <dgm:prSet presAssocID="{F133BB06-8F15-494A-A531-BC7F72AACAC4}" presName="sibTrans" presStyleCnt="0"/>
      <dgm:spPr/>
    </dgm:pt>
    <dgm:pt modelId="{F0962C60-A051-4B01-86EC-215C72395FB9}" type="pres">
      <dgm:prSet presAssocID="{635940CE-031B-41D5-9225-BBF19CB362D0}" presName="compNode" presStyleCnt="0"/>
      <dgm:spPr/>
    </dgm:pt>
    <dgm:pt modelId="{24B21EC1-8F2A-40AF-BAB5-4593D3EF3E91}" type="pres">
      <dgm:prSet presAssocID="{635940CE-031B-41D5-9225-BBF19CB362D0}" presName="iconBgRect" presStyleLbl="bgShp" presStyleIdx="2" presStyleCnt="3"/>
      <dgm:spPr/>
    </dgm:pt>
    <dgm:pt modelId="{8F780E07-6CC0-484F-B20F-95DE9239D3D2}" type="pres">
      <dgm:prSet presAssocID="{635940CE-031B-41D5-9225-BBF19CB362D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38BE9A94-18BC-4E51-9670-1D3865F97CAA}" type="pres">
      <dgm:prSet presAssocID="{635940CE-031B-41D5-9225-BBF19CB362D0}" presName="spaceRect" presStyleCnt="0"/>
      <dgm:spPr/>
    </dgm:pt>
    <dgm:pt modelId="{B03C619D-FC32-4705-A62D-31CBB530156B}" type="pres">
      <dgm:prSet presAssocID="{635940CE-031B-41D5-9225-BBF19CB362D0}" presName="textRect" presStyleLbl="revTx" presStyleIdx="2" presStyleCnt="3">
        <dgm:presLayoutVars>
          <dgm:chMax val="1"/>
          <dgm:chPref val="1"/>
        </dgm:presLayoutVars>
      </dgm:prSet>
      <dgm:spPr/>
    </dgm:pt>
  </dgm:ptLst>
  <dgm:cxnLst>
    <dgm:cxn modelId="{93D1FA0A-3594-4558-9A44-885DE2CAEED4}" type="presOf" srcId="{8AF4B2BF-34BB-496F-9390-E20E991CC53D}" destId="{204A0944-F57B-4497-B848-1FB11F664836}" srcOrd="0" destOrd="0" presId="urn:microsoft.com/office/officeart/2018/5/layout/IconCircleLabelList"/>
    <dgm:cxn modelId="{781E1D48-E855-4908-A695-DEC039FBECDE}" srcId="{0E80E7B7-F1FC-4ECE-9704-15AC0C691FD9}" destId="{8AF4B2BF-34BB-496F-9390-E20E991CC53D}" srcOrd="1" destOrd="0" parTransId="{AB1C3C22-FEF2-431C-A5C0-09E8014CE3E4}" sibTransId="{F133BB06-8F15-494A-A531-BC7F72AACAC4}"/>
    <dgm:cxn modelId="{369AEF68-637E-4CF9-BE52-3A34C2EDE8CC}" srcId="{0E80E7B7-F1FC-4ECE-9704-15AC0C691FD9}" destId="{635940CE-031B-41D5-9225-BBF19CB362D0}" srcOrd="2" destOrd="0" parTransId="{E7C49683-2E2F-4258-8D4D-7C3F6D7FDB1C}" sibTransId="{094E39CA-AB44-4569-9583-C19536908C01}"/>
    <dgm:cxn modelId="{40F59571-32CC-4EBF-A267-03541A95A70B}" srcId="{0E80E7B7-F1FC-4ECE-9704-15AC0C691FD9}" destId="{1ABC732D-1C59-4DA4-90F7-F85544C737AE}" srcOrd="0" destOrd="0" parTransId="{A36CE241-ABF9-4908-9B5C-80E24C43FCFD}" sibTransId="{B44B278C-DFE7-47C1-8982-48F81567F375}"/>
    <dgm:cxn modelId="{01B60080-43CE-43E9-9662-A010585537EC}" type="presOf" srcId="{635940CE-031B-41D5-9225-BBF19CB362D0}" destId="{B03C619D-FC32-4705-A62D-31CBB530156B}" srcOrd="0" destOrd="0" presId="urn:microsoft.com/office/officeart/2018/5/layout/IconCircleLabelList"/>
    <dgm:cxn modelId="{159B97AA-97C5-4D0C-ADA6-297BB02DDD21}" type="presOf" srcId="{0E80E7B7-F1FC-4ECE-9704-15AC0C691FD9}" destId="{2FABFBBC-0687-4B40-A36E-2C58C82F9306}" srcOrd="0" destOrd="0" presId="urn:microsoft.com/office/officeart/2018/5/layout/IconCircleLabelList"/>
    <dgm:cxn modelId="{F61226C8-4AE0-48AA-AAC4-F81693D6F84F}" type="presOf" srcId="{1ABC732D-1C59-4DA4-90F7-F85544C737AE}" destId="{5A99FA23-13A9-4B9D-BDFD-F2281D30D728}" srcOrd="0" destOrd="0" presId="urn:microsoft.com/office/officeart/2018/5/layout/IconCircleLabelList"/>
    <dgm:cxn modelId="{22714A5B-4475-479C-B982-D81EA6B72CAB}" type="presParOf" srcId="{2FABFBBC-0687-4B40-A36E-2C58C82F9306}" destId="{AB331873-65BE-4D5F-BD86-0EC99F71DCB4}" srcOrd="0" destOrd="0" presId="urn:microsoft.com/office/officeart/2018/5/layout/IconCircleLabelList"/>
    <dgm:cxn modelId="{20D2CF33-8121-4675-9DF6-5D10005341E0}" type="presParOf" srcId="{AB331873-65BE-4D5F-BD86-0EC99F71DCB4}" destId="{4462258C-C22C-4F08-9865-E36AB26ADAE2}" srcOrd="0" destOrd="0" presId="urn:microsoft.com/office/officeart/2018/5/layout/IconCircleLabelList"/>
    <dgm:cxn modelId="{EE1AC5B4-D293-419B-B40B-7F3493D34FCA}" type="presParOf" srcId="{AB331873-65BE-4D5F-BD86-0EC99F71DCB4}" destId="{B5D9A1E8-7B90-43F7-BC85-4000913219A8}" srcOrd="1" destOrd="0" presId="urn:microsoft.com/office/officeart/2018/5/layout/IconCircleLabelList"/>
    <dgm:cxn modelId="{5E075C7B-8378-4B60-B5AE-722A3B94C4F5}" type="presParOf" srcId="{AB331873-65BE-4D5F-BD86-0EC99F71DCB4}" destId="{DEDF4A91-C363-4552-836C-26DC1CECBDFA}" srcOrd="2" destOrd="0" presId="urn:microsoft.com/office/officeart/2018/5/layout/IconCircleLabelList"/>
    <dgm:cxn modelId="{70F2D012-350E-4CE2-9353-F4D58777FFBB}" type="presParOf" srcId="{AB331873-65BE-4D5F-BD86-0EC99F71DCB4}" destId="{5A99FA23-13A9-4B9D-BDFD-F2281D30D728}" srcOrd="3" destOrd="0" presId="urn:microsoft.com/office/officeart/2018/5/layout/IconCircleLabelList"/>
    <dgm:cxn modelId="{14AAD39D-53D0-4999-8340-DB70E6165622}" type="presParOf" srcId="{2FABFBBC-0687-4B40-A36E-2C58C82F9306}" destId="{BCE56915-F5B2-426D-AD5F-4534693C981D}" srcOrd="1" destOrd="0" presId="urn:microsoft.com/office/officeart/2018/5/layout/IconCircleLabelList"/>
    <dgm:cxn modelId="{C86C861B-2EA5-4A20-B1F7-F23C6C1577CB}" type="presParOf" srcId="{2FABFBBC-0687-4B40-A36E-2C58C82F9306}" destId="{DEB8E057-1073-4207-969A-829EE0EC1FEB}" srcOrd="2" destOrd="0" presId="urn:microsoft.com/office/officeart/2018/5/layout/IconCircleLabelList"/>
    <dgm:cxn modelId="{436AA1B7-FF97-4BB9-904F-CE0FFAC03D81}" type="presParOf" srcId="{DEB8E057-1073-4207-969A-829EE0EC1FEB}" destId="{B1ACCA8C-F6C9-418A-ACBC-D388B57DC1B7}" srcOrd="0" destOrd="0" presId="urn:microsoft.com/office/officeart/2018/5/layout/IconCircleLabelList"/>
    <dgm:cxn modelId="{65E844E0-DCF2-4AD9-80BB-46314DF7F4A3}" type="presParOf" srcId="{DEB8E057-1073-4207-969A-829EE0EC1FEB}" destId="{DC7A1F1A-CC87-4334-82D9-2A6617FA112D}" srcOrd="1" destOrd="0" presId="urn:microsoft.com/office/officeart/2018/5/layout/IconCircleLabelList"/>
    <dgm:cxn modelId="{807DEFDA-DE98-4EAC-8396-F0C584AE5E38}" type="presParOf" srcId="{DEB8E057-1073-4207-969A-829EE0EC1FEB}" destId="{820F2F0A-C65F-44D9-93AC-045F3153E439}" srcOrd="2" destOrd="0" presId="urn:microsoft.com/office/officeart/2018/5/layout/IconCircleLabelList"/>
    <dgm:cxn modelId="{C65888B9-C0ED-4613-B21E-CA2622311D60}" type="presParOf" srcId="{DEB8E057-1073-4207-969A-829EE0EC1FEB}" destId="{204A0944-F57B-4497-B848-1FB11F664836}" srcOrd="3" destOrd="0" presId="urn:microsoft.com/office/officeart/2018/5/layout/IconCircleLabelList"/>
    <dgm:cxn modelId="{906BC1B6-F1D3-4F4F-ACB0-DDAEF97420EF}" type="presParOf" srcId="{2FABFBBC-0687-4B40-A36E-2C58C82F9306}" destId="{E2B4EAB8-D46D-4F71-BFC3-4E898B6EAE5F}" srcOrd="3" destOrd="0" presId="urn:microsoft.com/office/officeart/2018/5/layout/IconCircleLabelList"/>
    <dgm:cxn modelId="{13F9AC8D-650F-44DE-9BDE-0755C3AE5891}" type="presParOf" srcId="{2FABFBBC-0687-4B40-A36E-2C58C82F9306}" destId="{F0962C60-A051-4B01-86EC-215C72395FB9}" srcOrd="4" destOrd="0" presId="urn:microsoft.com/office/officeart/2018/5/layout/IconCircleLabelList"/>
    <dgm:cxn modelId="{35E0DCD0-D9AA-48B6-91F4-BE74E45029AA}" type="presParOf" srcId="{F0962C60-A051-4B01-86EC-215C72395FB9}" destId="{24B21EC1-8F2A-40AF-BAB5-4593D3EF3E91}" srcOrd="0" destOrd="0" presId="urn:microsoft.com/office/officeart/2018/5/layout/IconCircleLabelList"/>
    <dgm:cxn modelId="{201F2869-DB9C-4B1F-BDB8-5AAD524C9002}" type="presParOf" srcId="{F0962C60-A051-4B01-86EC-215C72395FB9}" destId="{8F780E07-6CC0-484F-B20F-95DE9239D3D2}" srcOrd="1" destOrd="0" presId="urn:microsoft.com/office/officeart/2018/5/layout/IconCircleLabelList"/>
    <dgm:cxn modelId="{D6A307BB-7CD3-4ED4-ADD6-8320DC52D1EB}" type="presParOf" srcId="{F0962C60-A051-4B01-86EC-215C72395FB9}" destId="{38BE9A94-18BC-4E51-9670-1D3865F97CAA}" srcOrd="2" destOrd="0" presId="urn:microsoft.com/office/officeart/2018/5/layout/IconCircleLabelList"/>
    <dgm:cxn modelId="{6E0EFFF4-1712-4A06-B45F-8A867DB56A69}" type="presParOf" srcId="{F0962C60-A051-4B01-86EC-215C72395FB9}" destId="{B03C619D-FC32-4705-A62D-31CBB530156B}"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462258C-C22C-4F08-9865-E36AB26ADAE2}">
      <dsp:nvSpPr>
        <dsp:cNvPr id="0" name=""/>
        <dsp:cNvSpPr/>
      </dsp:nvSpPr>
      <dsp:spPr>
        <a:xfrm>
          <a:off x="679050"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D9A1E8-7B90-43F7-BC85-4000913219A8}">
      <dsp:nvSpPr>
        <dsp:cNvPr id="0" name=""/>
        <dsp:cNvSpPr/>
      </dsp:nvSpPr>
      <dsp:spPr>
        <a:xfrm>
          <a:off x="1081237" y="590168"/>
          <a:ext cx="1082812" cy="108281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99FA23-13A9-4B9D-BDFD-F2281D30D728}">
      <dsp:nvSpPr>
        <dsp:cNvPr id="0" name=""/>
        <dsp:cNvSpPr/>
      </dsp:nvSpPr>
      <dsp:spPr>
        <a:xfrm>
          <a:off x="75768"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Introduction &amp; Motivation</a:t>
          </a:r>
        </a:p>
      </dsp:txBody>
      <dsp:txXfrm>
        <a:off x="75768" y="2662981"/>
        <a:ext cx="3093750" cy="720000"/>
      </dsp:txXfrm>
    </dsp:sp>
    <dsp:sp modelId="{B1ACCA8C-F6C9-418A-ACBC-D388B57DC1B7}">
      <dsp:nvSpPr>
        <dsp:cNvPr id="0" name=""/>
        <dsp:cNvSpPr/>
      </dsp:nvSpPr>
      <dsp:spPr>
        <a:xfrm>
          <a:off x="4314206"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C7A1F1A-CC87-4334-82D9-2A6617FA112D}">
      <dsp:nvSpPr>
        <dsp:cNvPr id="0" name=""/>
        <dsp:cNvSpPr/>
      </dsp:nvSpPr>
      <dsp:spPr>
        <a:xfrm>
          <a:off x="4716393" y="590168"/>
          <a:ext cx="1082812" cy="108281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04A0944-F57B-4497-B848-1FB11F664836}">
      <dsp:nvSpPr>
        <dsp:cNvPr id="0" name=""/>
        <dsp:cNvSpPr/>
      </dsp:nvSpPr>
      <dsp:spPr>
        <a:xfrm>
          <a:off x="3710925"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Theory &amp; Methodology</a:t>
          </a:r>
        </a:p>
      </dsp:txBody>
      <dsp:txXfrm>
        <a:off x="3710925" y="2662981"/>
        <a:ext cx="3093750" cy="720000"/>
      </dsp:txXfrm>
    </dsp:sp>
    <dsp:sp modelId="{24B21EC1-8F2A-40AF-BAB5-4593D3EF3E91}">
      <dsp:nvSpPr>
        <dsp:cNvPr id="0" name=""/>
        <dsp:cNvSpPr/>
      </dsp:nvSpPr>
      <dsp:spPr>
        <a:xfrm>
          <a:off x="7949362" y="187981"/>
          <a:ext cx="1887187" cy="1887187"/>
        </a:xfrm>
        <a:prstGeom prst="ellipse">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780E07-6CC0-484F-B20F-95DE9239D3D2}">
      <dsp:nvSpPr>
        <dsp:cNvPr id="0" name=""/>
        <dsp:cNvSpPr/>
      </dsp:nvSpPr>
      <dsp:spPr>
        <a:xfrm>
          <a:off x="8351550" y="590168"/>
          <a:ext cx="1082812" cy="1082812"/>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03C619D-FC32-4705-A62D-31CBB530156B}">
      <dsp:nvSpPr>
        <dsp:cNvPr id="0" name=""/>
        <dsp:cNvSpPr/>
      </dsp:nvSpPr>
      <dsp:spPr>
        <a:xfrm>
          <a:off x="7346081" y="2662981"/>
          <a:ext cx="309375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155700">
            <a:lnSpc>
              <a:spcPct val="90000"/>
            </a:lnSpc>
            <a:spcBef>
              <a:spcPct val="0"/>
            </a:spcBef>
            <a:spcAft>
              <a:spcPct val="35000"/>
            </a:spcAft>
            <a:buNone/>
            <a:defRPr cap="all"/>
          </a:pPr>
          <a:r>
            <a:rPr lang="en-US" sz="2600" kern="1200"/>
            <a:t>Experiments &amp; Results</a:t>
          </a:r>
        </a:p>
      </dsp:txBody>
      <dsp:txXfrm>
        <a:off x="7346081" y="2662981"/>
        <a:ext cx="309375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E7F456E-01A6-4013-ACA5-F5492591A24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484983A3-9B9B-4D61-97C9-B9E239A315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56F32FC-4BD9-442A-A8C6-51598C909FE3}" type="datetimeFigureOut">
              <a:rPr lang="en-US" smtClean="0"/>
              <a:t>7/9/2024</a:t>
            </a:fld>
            <a:endParaRPr lang="en-US" dirty="0"/>
          </a:p>
        </p:txBody>
      </p:sp>
      <p:sp>
        <p:nvSpPr>
          <p:cNvPr id="4" name="Footer Placeholder 3">
            <a:extLst>
              <a:ext uri="{FF2B5EF4-FFF2-40B4-BE49-F238E27FC236}">
                <a16:creationId xmlns:a16="http://schemas.microsoft.com/office/drawing/2014/main" id="{5EEABE74-7A97-4D17-8390-42ADD25C33C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42C1DBD-1052-425E-BF3C-983304BED57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8EEFA9E-C190-4F5C-8394-BD5F1CD55C02}" type="slidenum">
              <a:rPr lang="en-US" smtClean="0"/>
              <a:t>‹#›</a:t>
            </a:fld>
            <a:endParaRPr lang="en-US" dirty="0"/>
          </a:p>
        </p:txBody>
      </p:sp>
    </p:spTree>
    <p:extLst>
      <p:ext uri="{BB962C8B-B14F-4D97-AF65-F5344CB8AC3E}">
        <p14:creationId xmlns:p14="http://schemas.microsoft.com/office/powerpoint/2010/main" val="23248019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371FA-A98D-41E8-93F4-09945841298A}" type="datetimeFigureOut">
              <a:rPr lang="en-US" smtClean="0"/>
              <a:t>7/9/2024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289C57-55D7-40A4-A101-E74FAC7A092B}" type="slidenum">
              <a:rPr lang="en-US" smtClean="0"/>
              <a:t>‹#›</a:t>
            </a:fld>
            <a:endParaRPr lang="en-US" dirty="0"/>
          </a:p>
        </p:txBody>
      </p:sp>
    </p:spTree>
    <p:extLst>
      <p:ext uri="{BB962C8B-B14F-4D97-AF65-F5344CB8AC3E}">
        <p14:creationId xmlns:p14="http://schemas.microsoft.com/office/powerpoint/2010/main" val="2839902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a:t>
            </a:fld>
            <a:endParaRPr lang="en-US" dirty="0"/>
          </a:p>
        </p:txBody>
      </p:sp>
    </p:spTree>
    <p:extLst>
      <p:ext uri="{BB962C8B-B14F-4D97-AF65-F5344CB8AC3E}">
        <p14:creationId xmlns:p14="http://schemas.microsoft.com/office/powerpoint/2010/main" val="17781288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10</a:t>
            </a:fld>
            <a:endParaRPr lang="en-US" dirty="0"/>
          </a:p>
        </p:txBody>
      </p:sp>
    </p:spTree>
    <p:extLst>
      <p:ext uri="{BB962C8B-B14F-4D97-AF65-F5344CB8AC3E}">
        <p14:creationId xmlns:p14="http://schemas.microsoft.com/office/powerpoint/2010/main" val="42580100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11</a:t>
            </a:fld>
            <a:endParaRPr lang="en-US" dirty="0"/>
          </a:p>
        </p:txBody>
      </p:sp>
    </p:spTree>
    <p:extLst>
      <p:ext uri="{BB962C8B-B14F-4D97-AF65-F5344CB8AC3E}">
        <p14:creationId xmlns:p14="http://schemas.microsoft.com/office/powerpoint/2010/main" val="34757697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12</a:t>
            </a:fld>
            <a:endParaRPr lang="en-US" dirty="0"/>
          </a:p>
        </p:txBody>
      </p:sp>
    </p:spTree>
    <p:extLst>
      <p:ext uri="{BB962C8B-B14F-4D97-AF65-F5344CB8AC3E}">
        <p14:creationId xmlns:p14="http://schemas.microsoft.com/office/powerpoint/2010/main" val="7403461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13</a:t>
            </a:fld>
            <a:endParaRPr lang="en-US" dirty="0"/>
          </a:p>
        </p:txBody>
      </p:sp>
    </p:spTree>
    <p:extLst>
      <p:ext uri="{BB962C8B-B14F-4D97-AF65-F5344CB8AC3E}">
        <p14:creationId xmlns:p14="http://schemas.microsoft.com/office/powerpoint/2010/main" val="702683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2</a:t>
            </a:fld>
            <a:endParaRPr lang="en-US" dirty="0"/>
          </a:p>
        </p:txBody>
      </p:sp>
    </p:spTree>
    <p:extLst>
      <p:ext uri="{BB962C8B-B14F-4D97-AF65-F5344CB8AC3E}">
        <p14:creationId xmlns:p14="http://schemas.microsoft.com/office/powerpoint/2010/main" val="40404389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3</a:t>
            </a:fld>
            <a:endParaRPr lang="en-US" dirty="0"/>
          </a:p>
        </p:txBody>
      </p:sp>
    </p:spTree>
    <p:extLst>
      <p:ext uri="{BB962C8B-B14F-4D97-AF65-F5344CB8AC3E}">
        <p14:creationId xmlns:p14="http://schemas.microsoft.com/office/powerpoint/2010/main" val="2843954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4</a:t>
            </a:fld>
            <a:endParaRPr lang="en-US" dirty="0"/>
          </a:p>
        </p:txBody>
      </p:sp>
    </p:spTree>
    <p:extLst>
      <p:ext uri="{BB962C8B-B14F-4D97-AF65-F5344CB8AC3E}">
        <p14:creationId xmlns:p14="http://schemas.microsoft.com/office/powerpoint/2010/main" val="7313094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5</a:t>
            </a:fld>
            <a:endParaRPr lang="en-US" dirty="0"/>
          </a:p>
        </p:txBody>
      </p:sp>
    </p:spTree>
    <p:extLst>
      <p:ext uri="{BB962C8B-B14F-4D97-AF65-F5344CB8AC3E}">
        <p14:creationId xmlns:p14="http://schemas.microsoft.com/office/powerpoint/2010/main" val="236659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6</a:t>
            </a:fld>
            <a:endParaRPr lang="en-US" dirty="0"/>
          </a:p>
        </p:txBody>
      </p:sp>
    </p:spTree>
    <p:extLst>
      <p:ext uri="{BB962C8B-B14F-4D97-AF65-F5344CB8AC3E}">
        <p14:creationId xmlns:p14="http://schemas.microsoft.com/office/powerpoint/2010/main" val="3327029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7</a:t>
            </a:fld>
            <a:endParaRPr lang="en-US" dirty="0"/>
          </a:p>
        </p:txBody>
      </p:sp>
    </p:spTree>
    <p:extLst>
      <p:ext uri="{BB962C8B-B14F-4D97-AF65-F5344CB8AC3E}">
        <p14:creationId xmlns:p14="http://schemas.microsoft.com/office/powerpoint/2010/main" val="4138842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8</a:t>
            </a:fld>
            <a:endParaRPr lang="en-US" dirty="0"/>
          </a:p>
        </p:txBody>
      </p:sp>
    </p:spTree>
    <p:extLst>
      <p:ext uri="{BB962C8B-B14F-4D97-AF65-F5344CB8AC3E}">
        <p14:creationId xmlns:p14="http://schemas.microsoft.com/office/powerpoint/2010/main" val="5529810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2289C57-55D7-40A4-A101-E74FAC7A092B}" type="slidenum">
              <a:rPr lang="en-US" smtClean="0"/>
              <a:t>9</a:t>
            </a:fld>
            <a:endParaRPr lang="en-US" dirty="0"/>
          </a:p>
        </p:txBody>
      </p:sp>
    </p:spTree>
    <p:extLst>
      <p:ext uri="{BB962C8B-B14F-4D97-AF65-F5344CB8AC3E}">
        <p14:creationId xmlns:p14="http://schemas.microsoft.com/office/powerpoint/2010/main" val="139386250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441918" y="3329790"/>
            <a:ext cx="4941771" cy="3200400"/>
          </a:xfrm>
        </p:spPr>
        <p:txBody>
          <a:bodyPr anchor="ctr">
            <a:noAutofit/>
          </a:bodyPr>
          <a:lstStyle>
            <a:lvl1pPr algn="l">
              <a:defRPr sz="3600" spc="150" baseline="0"/>
            </a:lvl1pPr>
          </a:lstStyle>
          <a:p>
            <a:r>
              <a:rPr lang="en-US" dirty="0"/>
              <a:t>CLICK TO add title</a:t>
            </a:r>
          </a:p>
        </p:txBody>
      </p:sp>
      <p:pic>
        <p:nvPicPr>
          <p:cNvPr id="8" name="Graphic 7">
            <a:extLst>
              <a:ext uri="{FF2B5EF4-FFF2-40B4-BE49-F238E27FC236}">
                <a16:creationId xmlns:a16="http://schemas.microsoft.com/office/drawing/2014/main" id="{A04F1E16-9A84-4D0E-9706-79C396AF6AE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9358" t="23650" b="-1"/>
          <a:stretch/>
        </p:blipFill>
        <p:spPr>
          <a:xfrm>
            <a:off x="0" y="0"/>
            <a:ext cx="9488312" cy="5054323"/>
          </a:xfrm>
          <a:prstGeom prst="rect">
            <a:avLst/>
          </a:prstGeom>
        </p:spPr>
      </p:pic>
    </p:spTree>
    <p:extLst>
      <p:ext uri="{BB962C8B-B14F-4D97-AF65-F5344CB8AC3E}">
        <p14:creationId xmlns:p14="http://schemas.microsoft.com/office/powerpoint/2010/main" val="17768265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able 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1" y="895350"/>
            <a:ext cx="3247662" cy="1917700"/>
          </a:xfrm>
        </p:spPr>
        <p:txBody>
          <a:bodyPr>
            <a:normAutofit/>
          </a:bodyPr>
          <a:lstStyle>
            <a:lvl1pPr algn="l">
              <a:defRPr lang="en-US" sz="24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A14C3057-3BCC-F9A2-98D8-17DDB36F1823}"/>
              </a:ext>
            </a:extLst>
          </p:cNvPr>
          <p:cNvSpPr>
            <a:spLocks noGrp="1"/>
          </p:cNvSpPr>
          <p:nvPr>
            <p:ph sz="half" idx="16" hasCustomPrompt="1"/>
          </p:nvPr>
        </p:nvSpPr>
        <p:spPr>
          <a:xfrm>
            <a:off x="838200" y="2813049"/>
            <a:ext cx="3247662" cy="323849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4216396" y="895927"/>
            <a:ext cx="7137404" cy="5115889"/>
          </a:xfrm>
        </p:spPr>
        <p:txBody>
          <a:bodyPr>
            <a:normAutofit/>
          </a:bodyPr>
          <a:lstStyle>
            <a:lvl1pPr marL="0" indent="0" algn="ctr">
              <a:buNone/>
              <a:defRPr sz="2000"/>
            </a:lvl1pPr>
          </a:lstStyle>
          <a:p>
            <a:r>
              <a:rPr lang="en-US"/>
              <a:t>Click icon to add table</a:t>
            </a:r>
            <a:endParaRPr lang="en-US" dirty="0"/>
          </a:p>
        </p:txBody>
      </p:sp>
      <p:sp>
        <p:nvSpPr>
          <p:cNvPr id="10" name="Footer Placeholder 4">
            <a:extLst>
              <a:ext uri="{FF2B5EF4-FFF2-40B4-BE49-F238E27FC236}">
                <a16:creationId xmlns:a16="http://schemas.microsoft.com/office/drawing/2014/main" id="{5F91997C-538B-C8B9-14D7-31A1932F69C3}"/>
              </a:ext>
            </a:extLst>
          </p:cNvPr>
          <p:cNvSpPr>
            <a:spLocks noGrp="1"/>
          </p:cNvSpPr>
          <p:nvPr>
            <p:ph type="ftr" sz="quarter" idx="11"/>
          </p:nvPr>
        </p:nvSpPr>
        <p:spPr>
          <a:xfrm>
            <a:off x="731615" y="6356349"/>
            <a:ext cx="3819228" cy="365125"/>
          </a:xfrm>
        </p:spPr>
        <p:txBody>
          <a:bodyPr/>
          <a:lstStyle>
            <a:lvl1pPr algn="l">
              <a:defRPr sz="900"/>
            </a:lvl1pPr>
          </a:lstStyle>
          <a:p>
            <a:r>
              <a:rPr lang="en-US" dirty="0"/>
              <a:t>PRESENTATION TITLE</a:t>
            </a:r>
          </a:p>
        </p:txBody>
      </p:sp>
      <p:sp>
        <p:nvSpPr>
          <p:cNvPr id="11" name="Slide Number Placeholder 5">
            <a:extLst>
              <a:ext uri="{FF2B5EF4-FFF2-40B4-BE49-F238E27FC236}">
                <a16:creationId xmlns:a16="http://schemas.microsoft.com/office/drawing/2014/main" id="{1F777EF4-982E-9337-7E82-31DC723C1273}"/>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grpSp>
        <p:nvGrpSpPr>
          <p:cNvPr id="14" name="Group 13">
            <a:extLst>
              <a:ext uri="{FF2B5EF4-FFF2-40B4-BE49-F238E27FC236}">
                <a16:creationId xmlns:a16="http://schemas.microsoft.com/office/drawing/2014/main" id="{E34303BA-AFB6-0E22-486F-785994E3B7B1}"/>
              </a:ext>
              <a:ext uri="{C183D7F6-B498-43B3-948B-1728B52AA6E4}">
                <adec:decorative xmlns:adec="http://schemas.microsoft.com/office/drawing/2017/decorative" val="1"/>
              </a:ext>
            </a:extLst>
          </p:cNvPr>
          <p:cNvGrpSpPr/>
          <p:nvPr userDrawn="1"/>
        </p:nvGrpSpPr>
        <p:grpSpPr>
          <a:xfrm>
            <a:off x="0" y="0"/>
            <a:ext cx="2327564" cy="1505528"/>
            <a:chOff x="0" y="0"/>
            <a:chExt cx="2238376" cy="3105150"/>
          </a:xfrm>
        </p:grpSpPr>
        <p:cxnSp>
          <p:nvCxnSpPr>
            <p:cNvPr id="15" name="Straight Connector 14">
              <a:extLst>
                <a:ext uri="{FF2B5EF4-FFF2-40B4-BE49-F238E27FC236}">
                  <a16:creationId xmlns:a16="http://schemas.microsoft.com/office/drawing/2014/main" id="{F66E3A08-02EB-7B54-5089-E7A7F19FD725}"/>
                </a:ext>
              </a:extLst>
            </p:cNvPr>
            <p:cNvCxnSpPr>
              <a:cxnSpLocks/>
            </p:cNvCxnSpPr>
            <p:nvPr userDrawn="1"/>
          </p:nvCxnSpPr>
          <p:spPr>
            <a:xfrm flipH="1">
              <a:off x="0" y="0"/>
              <a:ext cx="1238250" cy="3105150"/>
            </a:xfrm>
            <a:prstGeom prst="line">
              <a:avLst/>
            </a:prstGeom>
            <a:ln w="31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14F9BE5-00B2-ADDF-771C-AB098B36C820}"/>
                </a:ext>
              </a:extLst>
            </p:cNvPr>
            <p:cNvCxnSpPr>
              <a:cxnSpLocks/>
            </p:cNvCxnSpPr>
            <p:nvPr userDrawn="1"/>
          </p:nvCxnSpPr>
          <p:spPr>
            <a:xfrm flipH="1">
              <a:off x="0" y="0"/>
              <a:ext cx="2238376" cy="24765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8081630"/>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838200" y="337192"/>
            <a:ext cx="5655197" cy="199786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838200" y="2705177"/>
            <a:ext cx="5733772" cy="448990"/>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4" name="Content Placeholder 3">
            <a:extLst>
              <a:ext uri="{FF2B5EF4-FFF2-40B4-BE49-F238E27FC236}">
                <a16:creationId xmlns:a16="http://schemas.microsoft.com/office/drawing/2014/main" id="{AC9B20CF-6B91-4562-B799-0ABDAEBC0D2A}"/>
              </a:ext>
            </a:extLst>
          </p:cNvPr>
          <p:cNvSpPr>
            <a:spLocks noGrp="1"/>
          </p:cNvSpPr>
          <p:nvPr>
            <p:ph sz="half" idx="2" hasCustomPrompt="1"/>
          </p:nvPr>
        </p:nvSpPr>
        <p:spPr>
          <a:xfrm>
            <a:off x="838199" y="3154166"/>
            <a:ext cx="5733773" cy="3032733"/>
          </a:xfrm>
        </p:spPr>
        <p:txBody>
          <a:bodyPr>
            <a:normAutofit/>
          </a:bodyPr>
          <a:lstStyle>
            <a:lvl1pPr marL="285750" indent="-285750">
              <a:lnSpc>
                <a:spcPct val="100000"/>
              </a:lnSpc>
              <a:buFont typeface="Arial" panose="020B0604020202020204" pitchFamily="34" charset="0"/>
              <a:buChar char="•"/>
              <a:defRPr sz="1800" spc="50" baseline="0"/>
            </a:lvl1pPr>
            <a:lvl2pPr marL="742950" indent="-285750">
              <a:lnSpc>
                <a:spcPct val="100000"/>
              </a:lnSpc>
              <a:buFont typeface="Arial" panose="020B0604020202020204" pitchFamily="34" charset="0"/>
              <a:buChar char="•"/>
              <a:defRPr sz="1800" spc="50" baseline="0"/>
            </a:lvl2pPr>
            <a:lvl3pPr marL="1200150" indent="-285750">
              <a:lnSpc>
                <a:spcPct val="100000"/>
              </a:lnSpc>
              <a:buFont typeface="Arial" panose="020B0604020202020204" pitchFamily="34" charset="0"/>
              <a:buChar char="•"/>
              <a:defRPr sz="1800" spc="50" baseline="0"/>
            </a:lvl3pPr>
            <a:lvl4pPr marL="1657350" indent="-285750">
              <a:lnSpc>
                <a:spcPct val="100000"/>
              </a:lnSpc>
              <a:buFont typeface="Arial" panose="020B0604020202020204" pitchFamily="34" charset="0"/>
              <a:buChar char="•"/>
              <a:defRPr sz="1800" spc="50" baseline="0"/>
            </a:lvl4pPr>
            <a:lvl5pPr marL="2114550" indent="-285750">
              <a:lnSpc>
                <a:spcPct val="100000"/>
              </a:lnSpc>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887108" y="2705177"/>
            <a:ext cx="3943627" cy="448989"/>
          </a:xfrm>
        </p:spPr>
        <p:txBody>
          <a:bodyPr anchor="ctr">
            <a:no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120DFF5-B64A-9744-4500-1D7BBA19BF1C}"/>
              </a:ext>
            </a:extLst>
          </p:cNvPr>
          <p:cNvSpPr>
            <a:spLocks noGrp="1"/>
          </p:cNvSpPr>
          <p:nvPr>
            <p:ph sz="half" idx="14" hasCustomPrompt="1"/>
          </p:nvPr>
        </p:nvSpPr>
        <p:spPr>
          <a:xfrm>
            <a:off x="7887107" y="3164867"/>
            <a:ext cx="3943627" cy="3032733"/>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CBE560E3-F935-488F-8F0E-191D7B6B54B8}"/>
              </a:ext>
            </a:extLst>
          </p:cNvPr>
          <p:cNvSpPr>
            <a:spLocks noGrp="1"/>
          </p:cNvSpPr>
          <p:nvPr>
            <p:ph type="ftr" sz="quarter" idx="11"/>
          </p:nvPr>
        </p:nvSpPr>
        <p:spPr>
          <a:xfrm>
            <a:off x="843986" y="6356350"/>
            <a:ext cx="4114800" cy="365125"/>
          </a:xfrm>
        </p:spPr>
        <p:txBody>
          <a:bodyPr/>
          <a:lstStyle>
            <a:lvl1pPr algn="l">
              <a:defRPr sz="900"/>
            </a:lvl1pPr>
          </a:lstStyle>
          <a:p>
            <a:r>
              <a:rPr lang="en-US" dirty="0"/>
              <a:t>PRESENTATION TITLE</a:t>
            </a:r>
          </a:p>
        </p:txBody>
      </p:sp>
      <p:sp>
        <p:nvSpPr>
          <p:cNvPr id="9" name="Slide Number Placeholder 8">
            <a:extLst>
              <a:ext uri="{FF2B5EF4-FFF2-40B4-BE49-F238E27FC236}">
                <a16:creationId xmlns:a16="http://schemas.microsoft.com/office/drawing/2014/main" id="{9B9CD8B2-CC23-467F-B0EE-2CC06D6308BD}"/>
              </a:ext>
            </a:extLst>
          </p:cNvPr>
          <p:cNvSpPr>
            <a:spLocks noGrp="1"/>
          </p:cNvSpPr>
          <p:nvPr>
            <p:ph type="sldNum" sz="quarter" idx="12"/>
          </p:nvPr>
        </p:nvSpPr>
        <p:spPr/>
        <p:txBody>
          <a:bodyPr/>
          <a:lstStyle>
            <a:lvl1pPr>
              <a:defRPr sz="900"/>
            </a:lvl1pPr>
          </a:lstStyle>
          <a:p>
            <a:fld id="{A49DFD55-3C28-40EF-9E31-A92D2E4017FF}" type="slidenum">
              <a:rPr lang="en-US" smtClean="0"/>
              <a:pPr/>
              <a:t>‹#›</a:t>
            </a:fld>
            <a:endParaRPr lang="en-US" dirty="0"/>
          </a:p>
        </p:txBody>
      </p:sp>
      <p:pic>
        <p:nvPicPr>
          <p:cNvPr id="13" name="Graphic 12">
            <a:extLst>
              <a:ext uri="{FF2B5EF4-FFF2-40B4-BE49-F238E27FC236}">
                <a16:creationId xmlns:a16="http://schemas.microsoft.com/office/drawing/2014/main" id="{E0588715-35AD-8BE1-A5FC-E28BDD3854A6}"/>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18645" t="319" r="28732" b="73496"/>
          <a:stretch/>
        </p:blipFill>
        <p:spPr>
          <a:xfrm rot="10800000" flipH="1">
            <a:off x="6308436" y="-11"/>
            <a:ext cx="5883564" cy="2366424"/>
          </a:xfrm>
          <a:prstGeom prst="rect">
            <a:avLst/>
          </a:prstGeom>
        </p:spPr>
      </p:pic>
    </p:spTree>
    <p:extLst>
      <p:ext uri="{BB962C8B-B14F-4D97-AF65-F5344CB8AC3E}">
        <p14:creationId xmlns:p14="http://schemas.microsoft.com/office/powerpoint/2010/main" val="24324519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Ref idx="1001">
        <a:schemeClr val="bg1"/>
      </p:bgRef>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44E9C70-0200-3C21-7766-CB9EA5FBFA88}"/>
              </a:ext>
              <a:ext uri="{C183D7F6-B498-43B3-948B-1728B52AA6E4}">
                <adec:decorative xmlns:adec="http://schemas.microsoft.com/office/drawing/2017/decorative" val="1"/>
              </a:ext>
            </a:extLst>
          </p:cNvPr>
          <p:cNvGrpSpPr/>
          <p:nvPr userDrawn="1"/>
        </p:nvGrpSpPr>
        <p:grpSpPr>
          <a:xfrm>
            <a:off x="0" y="0"/>
            <a:ext cx="2590800" cy="1027906"/>
            <a:chOff x="0" y="0"/>
            <a:chExt cx="2590800" cy="1027906"/>
          </a:xfrm>
        </p:grpSpPr>
        <p:cxnSp>
          <p:nvCxnSpPr>
            <p:cNvPr id="11" name="Straight Connector 10">
              <a:extLst>
                <a:ext uri="{FF2B5EF4-FFF2-40B4-BE49-F238E27FC236}">
                  <a16:creationId xmlns:a16="http://schemas.microsoft.com/office/drawing/2014/main" id="{1D5E4B16-2071-DEE9-BE53-F35AFBEFCA57}"/>
                </a:ext>
              </a:extLst>
            </p:cNvPr>
            <p:cNvCxnSpPr>
              <a:cxnSpLocks/>
            </p:cNvCxnSpPr>
            <p:nvPr userDrawn="1"/>
          </p:nvCxnSpPr>
          <p:spPr>
            <a:xfrm flipV="1">
              <a:off x="0" y="0"/>
              <a:ext cx="259080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CB2B071-0355-D550-18A8-9D515CA16987}"/>
                </a:ext>
              </a:extLst>
            </p:cNvPr>
            <p:cNvCxnSpPr>
              <a:cxnSpLocks/>
            </p:cNvCxnSpPr>
            <p:nvPr userDrawn="1"/>
          </p:nvCxnSpPr>
          <p:spPr>
            <a:xfrm flipH="1">
              <a:off x="0" y="0"/>
              <a:ext cx="704850" cy="102790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EE5C4E19-B78B-4E39-B661-7E6A2E6C5002}"/>
              </a:ext>
            </a:extLst>
          </p:cNvPr>
          <p:cNvSpPr>
            <a:spLocks noGrp="1"/>
          </p:cNvSpPr>
          <p:nvPr>
            <p:ph type="title" hasCustomPrompt="1"/>
          </p:nvPr>
        </p:nvSpPr>
        <p:spPr>
          <a:xfrm>
            <a:off x="838200" y="353550"/>
            <a:ext cx="10515600" cy="1325563"/>
          </a:xfrm>
        </p:spPr>
        <p:txBody>
          <a:bodyPr anchor="b">
            <a:normAutofit/>
          </a:bodyPr>
          <a:lstStyle>
            <a:lvl1pPr algn="ctr">
              <a:defRPr lang="en-US" sz="2800" kern="1200" spc="150" baseline="0" dirty="0">
                <a:solidFill>
                  <a:schemeClr val="tx1"/>
                </a:solidFill>
                <a:latin typeface="+mj-lt"/>
                <a:ea typeface="+mj-ea"/>
                <a:cs typeface="+mj-cs"/>
              </a:defRPr>
            </a:lvl1pPr>
          </a:lstStyle>
          <a:p>
            <a:r>
              <a:rPr lang="en-US" dirty="0"/>
              <a:t>CLICK TO add title</a:t>
            </a:r>
          </a:p>
        </p:txBody>
      </p:sp>
      <p:sp>
        <p:nvSpPr>
          <p:cNvPr id="8" name="Table Placeholder 7">
            <a:extLst>
              <a:ext uri="{FF2B5EF4-FFF2-40B4-BE49-F238E27FC236}">
                <a16:creationId xmlns:a16="http://schemas.microsoft.com/office/drawing/2014/main" id="{C3975522-461E-4D79-B5B9-BF9471B54688}"/>
              </a:ext>
            </a:extLst>
          </p:cNvPr>
          <p:cNvSpPr>
            <a:spLocks noGrp="1"/>
          </p:cNvSpPr>
          <p:nvPr>
            <p:ph type="tbl" sz="quarter" idx="14"/>
          </p:nvPr>
        </p:nvSpPr>
        <p:spPr>
          <a:xfrm>
            <a:off x="838200" y="2111381"/>
            <a:ext cx="10515600" cy="3570963"/>
          </a:xfrm>
        </p:spPr>
        <p:txBody>
          <a:bodyPr>
            <a:normAutofit/>
          </a:bodyPr>
          <a:lstStyle>
            <a:lvl1pPr marL="0" indent="0" algn="ctr">
              <a:buNone/>
              <a:defRPr sz="2000"/>
            </a:lvl1pPr>
          </a:lstStyle>
          <a:p>
            <a:r>
              <a:rPr lang="en-US"/>
              <a:t>Click icon to add table</a:t>
            </a:r>
            <a:endParaRPr lang="en-US" dirty="0"/>
          </a:p>
        </p:txBody>
      </p:sp>
      <p:sp>
        <p:nvSpPr>
          <p:cNvPr id="6" name="Footer Placeholder 4">
            <a:extLst>
              <a:ext uri="{FF2B5EF4-FFF2-40B4-BE49-F238E27FC236}">
                <a16:creationId xmlns:a16="http://schemas.microsoft.com/office/drawing/2014/main" id="{BFB554B2-4C33-2975-9F27-94B8AE71DF13}"/>
              </a:ext>
            </a:extLst>
          </p:cNvPr>
          <p:cNvSpPr>
            <a:spLocks noGrp="1"/>
          </p:cNvSpPr>
          <p:nvPr>
            <p:ph type="ftr" sz="quarter" idx="11"/>
          </p:nvPr>
        </p:nvSpPr>
        <p:spPr>
          <a:xfrm>
            <a:off x="838200" y="6356349"/>
            <a:ext cx="3819228" cy="365125"/>
          </a:xfrm>
        </p:spPr>
        <p:txBody>
          <a:bodyPr/>
          <a:lstStyle>
            <a:lvl1pPr algn="l">
              <a:defRPr sz="900"/>
            </a:lvl1pPr>
          </a:lstStyle>
          <a:p>
            <a:r>
              <a:rPr lang="en-US" dirty="0"/>
              <a:t>PRESENTATION TITLE</a:t>
            </a:r>
          </a:p>
        </p:txBody>
      </p:sp>
      <p:sp>
        <p:nvSpPr>
          <p:cNvPr id="7" name="Slide Number Placeholder 5">
            <a:extLst>
              <a:ext uri="{FF2B5EF4-FFF2-40B4-BE49-F238E27FC236}">
                <a16:creationId xmlns:a16="http://schemas.microsoft.com/office/drawing/2014/main" id="{503C6776-E983-2BA3-1054-75996FE0FD22}"/>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3370680036"/>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4267200" y="1615736"/>
            <a:ext cx="4179570" cy="1524735"/>
          </a:xfrm>
        </p:spPr>
        <p:txBody>
          <a:bodyPr anchor="b">
            <a:noAutofit/>
          </a:bodyPr>
          <a:lstStyle>
            <a:lvl1pPr algn="l">
              <a:defRPr sz="3600" spc="150" baseline="0">
                <a:solidFill>
                  <a:schemeClr val="bg1"/>
                </a:solidFill>
              </a:defRPr>
            </a:lvl1pPr>
          </a:lstStyle>
          <a:p>
            <a:r>
              <a:rPr lang="en-US" dirty="0"/>
              <a:t>CLICK TO add title</a:t>
            </a:r>
          </a:p>
        </p:txBody>
      </p:sp>
      <p:sp>
        <p:nvSpPr>
          <p:cNvPr id="3" name="Subtitle 2">
            <a:extLst>
              <a:ext uri="{FF2B5EF4-FFF2-40B4-BE49-F238E27FC236}">
                <a16:creationId xmlns:a16="http://schemas.microsoft.com/office/drawing/2014/main" id="{55457758-A125-4CEA-A3D5-CBD010417BD2}"/>
              </a:ext>
            </a:extLst>
          </p:cNvPr>
          <p:cNvSpPr>
            <a:spLocks noGrp="1"/>
          </p:cNvSpPr>
          <p:nvPr>
            <p:ph type="subTitle" idx="1" hasCustomPrompt="1"/>
          </p:nvPr>
        </p:nvSpPr>
        <p:spPr>
          <a:xfrm>
            <a:off x="4267200" y="3238103"/>
            <a:ext cx="4179570" cy="2850181"/>
          </a:xfrm>
        </p:spPr>
        <p:txBody>
          <a:bodyPr>
            <a:normAutofit/>
          </a:bodyPr>
          <a:lstStyle>
            <a:lvl1pPr marL="0" indent="0" algn="l">
              <a:lnSpc>
                <a:spcPct val="150000"/>
              </a:lnSpc>
              <a:buNone/>
              <a:defRPr sz="1800" spc="5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pic>
        <p:nvPicPr>
          <p:cNvPr id="6" name="Graphic 5">
            <a:extLst>
              <a:ext uri="{FF2B5EF4-FFF2-40B4-BE49-F238E27FC236}">
                <a16:creationId xmlns:a16="http://schemas.microsoft.com/office/drawing/2014/main" id="{ED3361C9-310A-4255-A94E-B77588962DA5}"/>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0"/>
            <a:ext cx="3176938" cy="6858000"/>
          </a:xfrm>
          <a:prstGeom prst="rect">
            <a:avLst/>
          </a:prstGeom>
        </p:spPr>
      </p:pic>
      <p:sp>
        <p:nvSpPr>
          <p:cNvPr id="10" name="Footer Placeholder 7">
            <a:extLst>
              <a:ext uri="{FF2B5EF4-FFF2-40B4-BE49-F238E27FC236}">
                <a16:creationId xmlns:a16="http://schemas.microsoft.com/office/drawing/2014/main" id="{6026D44C-0B39-4DE1-A0FC-5615DDAAE3CE}"/>
              </a:ext>
            </a:extLst>
          </p:cNvPr>
          <p:cNvSpPr>
            <a:spLocks noGrp="1"/>
          </p:cNvSpPr>
          <p:nvPr>
            <p:ph type="ftr" sz="quarter" idx="11"/>
          </p:nvPr>
        </p:nvSpPr>
        <p:spPr>
          <a:xfrm>
            <a:off x="4267200" y="6356350"/>
            <a:ext cx="4179570" cy="365125"/>
          </a:xfrm>
        </p:spPr>
        <p:txBody>
          <a:bodyPr/>
          <a:lstStyle>
            <a:lvl1pPr algn="l">
              <a:defRPr sz="900"/>
            </a:lvl1pPr>
          </a:lstStyle>
          <a:p>
            <a:r>
              <a:rPr lang="en-US" dirty="0"/>
              <a:t>PRESENTATION TITLE</a:t>
            </a:r>
          </a:p>
        </p:txBody>
      </p:sp>
      <p:sp>
        <p:nvSpPr>
          <p:cNvPr id="11" name="Slide Number Placeholder 8">
            <a:extLst>
              <a:ext uri="{FF2B5EF4-FFF2-40B4-BE49-F238E27FC236}">
                <a16:creationId xmlns:a16="http://schemas.microsoft.com/office/drawing/2014/main" id="{0F8222B4-B618-42C4-8BDB-D2E4DF2F22C3}"/>
              </a:ext>
            </a:extLst>
          </p:cNvPr>
          <p:cNvSpPr>
            <a:spLocks noGrp="1"/>
          </p:cNvSpPr>
          <p:nvPr>
            <p:ph type="sldNum" sz="quarter" idx="12"/>
          </p:nvPr>
        </p:nvSpPr>
        <p:spPr>
          <a:xfrm>
            <a:off x="9579428" y="6356350"/>
            <a:ext cx="1774371"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12911404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Agenda">
    <p:bg>
      <p:bgPr>
        <a:solidFill>
          <a:schemeClr val="tx1"/>
        </a:solidFill>
        <a:effectLst/>
      </p:bgPr>
    </p:bg>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D514C6BF-376E-43E8-881D-2E767426990A}"/>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t="18301" r="28341" b="23071"/>
          <a:stretch/>
        </p:blipFill>
        <p:spPr>
          <a:xfrm>
            <a:off x="4229100" y="0"/>
            <a:ext cx="7962901" cy="6858000"/>
          </a:xfrm>
          <a:prstGeom prst="rect">
            <a:avLst/>
          </a:prstGeom>
        </p:spPr>
      </p:pic>
      <p:sp>
        <p:nvSpPr>
          <p:cNvPr id="2" name="Title 1">
            <a:extLst>
              <a:ext uri="{FF2B5EF4-FFF2-40B4-BE49-F238E27FC236}">
                <a16:creationId xmlns:a16="http://schemas.microsoft.com/office/drawing/2014/main" id="{3F0A9B92-C2D0-466A-A680-A35832C452B3}"/>
              </a:ext>
            </a:extLst>
          </p:cNvPr>
          <p:cNvSpPr>
            <a:spLocks noGrp="1"/>
          </p:cNvSpPr>
          <p:nvPr>
            <p:ph type="title" hasCustomPrompt="1"/>
          </p:nvPr>
        </p:nvSpPr>
        <p:spPr>
          <a:xfrm>
            <a:off x="1333500" y="1020445"/>
            <a:ext cx="2895600" cy="1325563"/>
          </a:xfrm>
        </p:spPr>
        <p:txBody>
          <a:bodyPr anchor="b">
            <a:normAutofit/>
          </a:bodyPr>
          <a:lstStyle>
            <a:lvl1pPr>
              <a:defRPr sz="2800" spc="150" baseline="0">
                <a:solidFill>
                  <a:schemeClr val="bg1"/>
                </a:solidFill>
              </a:defRPr>
            </a:lvl1pPr>
          </a:lstStyle>
          <a:p>
            <a:r>
              <a:rPr lang="en-US" dirty="0"/>
              <a:t>CLICK TO add title</a:t>
            </a:r>
          </a:p>
        </p:txBody>
      </p:sp>
      <p:sp>
        <p:nvSpPr>
          <p:cNvPr id="3" name="Content Placeholder 2">
            <a:extLst>
              <a:ext uri="{FF2B5EF4-FFF2-40B4-BE49-F238E27FC236}">
                <a16:creationId xmlns:a16="http://schemas.microsoft.com/office/drawing/2014/main" id="{2DA41CE6-5A88-4C5C-B2A4-6A5D2153B16F}"/>
              </a:ext>
            </a:extLst>
          </p:cNvPr>
          <p:cNvSpPr>
            <a:spLocks noGrp="1"/>
          </p:cNvSpPr>
          <p:nvPr>
            <p:ph idx="1" hasCustomPrompt="1"/>
          </p:nvPr>
        </p:nvSpPr>
        <p:spPr>
          <a:xfrm>
            <a:off x="1333500" y="2674013"/>
            <a:ext cx="2895600" cy="3269589"/>
          </a:xfrm>
        </p:spPr>
        <p:txBody>
          <a:bodyPr>
            <a:normAutofit/>
          </a:bodyPr>
          <a:lstStyle>
            <a:lvl1pPr marL="0" indent="0">
              <a:lnSpc>
                <a:spcPct val="140000"/>
              </a:lnSpc>
              <a:spcBef>
                <a:spcPts val="1000"/>
              </a:spcBef>
              <a:buNone/>
              <a:defRPr sz="1800">
                <a:solidFill>
                  <a:schemeClr val="bg1"/>
                </a:solidFill>
              </a:defRPr>
            </a:lvl1pPr>
            <a:lvl2pPr marL="457200" indent="0">
              <a:lnSpc>
                <a:spcPct val="140000"/>
              </a:lnSpc>
              <a:spcBef>
                <a:spcPts val="1000"/>
              </a:spcBef>
              <a:buNone/>
              <a:defRPr sz="1800">
                <a:solidFill>
                  <a:schemeClr val="bg1"/>
                </a:solidFill>
              </a:defRPr>
            </a:lvl2pPr>
            <a:lvl3pPr marL="914400" indent="0">
              <a:lnSpc>
                <a:spcPct val="140000"/>
              </a:lnSpc>
              <a:spcBef>
                <a:spcPts val="1000"/>
              </a:spcBef>
              <a:buNone/>
              <a:defRPr sz="1800">
                <a:solidFill>
                  <a:schemeClr val="bg1"/>
                </a:solidFill>
              </a:defRPr>
            </a:lvl3pPr>
            <a:lvl4pPr marL="1371600" indent="0">
              <a:lnSpc>
                <a:spcPct val="140000"/>
              </a:lnSpc>
              <a:spcBef>
                <a:spcPts val="1000"/>
              </a:spcBef>
              <a:buNone/>
              <a:defRPr sz="1800">
                <a:solidFill>
                  <a:schemeClr val="bg1"/>
                </a:solidFill>
              </a:defRPr>
            </a:lvl4pPr>
            <a:lvl5pPr marL="1828800" indent="0">
              <a:lnSpc>
                <a:spcPct val="140000"/>
              </a:lnSpc>
              <a:spcBef>
                <a:spcPts val="1000"/>
              </a:spcBef>
              <a:buNone/>
              <a:defRPr sz="18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7727F11D-8AF8-44D6-A48B-D8C7779B8B08}"/>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6" name="Slide Number Placeholder 5">
            <a:extLst>
              <a:ext uri="{FF2B5EF4-FFF2-40B4-BE49-F238E27FC236}">
                <a16:creationId xmlns:a16="http://schemas.microsoft.com/office/drawing/2014/main" id="{658C0879-6B0F-4AF6-A997-EC61DA8964AE}"/>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982124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Break 1">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018"/>
            <a:ext cx="4179570" cy="3377354"/>
          </a:xfrm>
        </p:spPr>
        <p:txBody>
          <a:bodyPr anchor="b">
            <a:noAutofit/>
          </a:bodyPr>
          <a:lstStyle>
            <a:lvl1pPr algn="l">
              <a:defRPr sz="3600" spc="150" baseline="0">
                <a:solidFill>
                  <a:schemeClr val="tx1"/>
                </a:solidFill>
              </a:defRPr>
            </a:lvl1pPr>
          </a:lstStyle>
          <a:p>
            <a:r>
              <a:rPr lang="en-US" dirty="0"/>
              <a:t>CLICK TO add title</a:t>
            </a:r>
          </a:p>
        </p:txBody>
      </p:sp>
      <p:grpSp>
        <p:nvGrpSpPr>
          <p:cNvPr id="4" name="Group 3">
            <a:extLst>
              <a:ext uri="{FF2B5EF4-FFF2-40B4-BE49-F238E27FC236}">
                <a16:creationId xmlns:a16="http://schemas.microsoft.com/office/drawing/2014/main" id="{4A96E214-6A61-C8A7-B1DB-C8C260C13441}"/>
              </a:ext>
              <a:ext uri="{C183D7F6-B498-43B3-948B-1728B52AA6E4}">
                <adec:decorative xmlns:adec="http://schemas.microsoft.com/office/drawing/2017/decorative" val="1"/>
              </a:ext>
            </a:extLst>
          </p:cNvPr>
          <p:cNvGrpSpPr/>
          <p:nvPr userDrawn="1"/>
        </p:nvGrpSpPr>
        <p:grpSpPr>
          <a:xfrm>
            <a:off x="0" y="0"/>
            <a:ext cx="6557818" cy="6858000"/>
            <a:chOff x="0" y="0"/>
            <a:chExt cx="4762501" cy="5186363"/>
          </a:xfrm>
        </p:grpSpPr>
        <p:cxnSp>
          <p:nvCxnSpPr>
            <p:cNvPr id="5" name="Straight Connector 4">
              <a:extLst>
                <a:ext uri="{FF2B5EF4-FFF2-40B4-BE49-F238E27FC236}">
                  <a16:creationId xmlns:a16="http://schemas.microsoft.com/office/drawing/2014/main" id="{A18BC1BC-99D6-D9F4-19F9-AAE722E2AE61}"/>
                </a:ext>
              </a:extLst>
            </p:cNvPr>
            <p:cNvCxnSpPr>
              <a:cxnSpLocks/>
            </p:cNvCxnSpPr>
            <p:nvPr userDrawn="1"/>
          </p:nvCxnSpPr>
          <p:spPr>
            <a:xfrm flipH="1" flipV="1">
              <a:off x="0" y="876300"/>
              <a:ext cx="4762500" cy="162877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6816F797-248B-2C75-29B9-DB65A809D47B}"/>
                </a:ext>
              </a:extLst>
            </p:cNvPr>
            <p:cNvCxnSpPr>
              <a:cxnSpLocks/>
            </p:cNvCxnSpPr>
            <p:nvPr userDrawn="1"/>
          </p:nvCxnSpPr>
          <p:spPr>
            <a:xfrm flipH="1" flipV="1">
              <a:off x="2638425" y="0"/>
              <a:ext cx="2124076" cy="518636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2825017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87680"/>
            <a:ext cx="4179570" cy="3376691"/>
          </a:xfrm>
        </p:spPr>
        <p:txBody>
          <a:bodyPr anchor="b">
            <a:noAutofit/>
          </a:bodyPr>
          <a:lstStyle>
            <a:lvl1pPr algn="l">
              <a:defRPr sz="3600" spc="150" baseline="0">
                <a:solidFill>
                  <a:schemeClr val="bg1"/>
                </a:solidFill>
              </a:defRPr>
            </a:lvl1pPr>
          </a:lstStyle>
          <a:p>
            <a:r>
              <a:rPr lang="en-US" dirty="0"/>
              <a:t>CLICK TO add title</a:t>
            </a:r>
          </a:p>
        </p:txBody>
      </p:sp>
      <p:cxnSp>
        <p:nvCxnSpPr>
          <p:cNvPr id="7" name="Straight Connector 6">
            <a:extLst>
              <a:ext uri="{FF2B5EF4-FFF2-40B4-BE49-F238E27FC236}">
                <a16:creationId xmlns:a16="http://schemas.microsoft.com/office/drawing/2014/main" id="{5D8E94DD-0F7B-3F92-58EA-5F06D557BF40}"/>
              </a:ext>
              <a:ext uri="{C183D7F6-B498-43B3-948B-1728B52AA6E4}">
                <adec:decorative xmlns:adec="http://schemas.microsoft.com/office/drawing/2017/decorative" val="1"/>
              </a:ext>
            </a:extLst>
          </p:cNvPr>
          <p:cNvCxnSpPr>
            <a:cxnSpLocks/>
          </p:cNvCxnSpPr>
          <p:nvPr userDrawn="1"/>
        </p:nvCxnSpPr>
        <p:spPr>
          <a:xfrm>
            <a:off x="3990667" y="0"/>
            <a:ext cx="1126278" cy="2512291"/>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419F5397-34DB-BC88-ADF5-AA470A06FE50}"/>
              </a:ext>
            </a:extLst>
          </p:cNvPr>
          <p:cNvSpPr>
            <a:spLocks noGrp="1"/>
          </p:cNvSpPr>
          <p:nvPr>
            <p:ph type="pic" sz="quarter" idx="10"/>
          </p:nvPr>
        </p:nvSpPr>
        <p:spPr>
          <a:xfrm>
            <a:off x="0" y="-5080"/>
            <a:ext cx="6576291" cy="6872605"/>
          </a:xfrm>
          <a:custGeom>
            <a:avLst/>
            <a:gdLst>
              <a:gd name="connsiteX0" fmla="*/ 0 w 6576291"/>
              <a:gd name="connsiteY0" fmla="*/ 0 h 6867525"/>
              <a:gd name="connsiteX1" fmla="*/ 6576291 w 6576291"/>
              <a:gd name="connsiteY1" fmla="*/ 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044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 name="connsiteX0" fmla="*/ 0 w 6576291"/>
              <a:gd name="connsiteY0" fmla="*/ 0 h 6867525"/>
              <a:gd name="connsiteX1" fmla="*/ 3624811 w 6576291"/>
              <a:gd name="connsiteY1" fmla="*/ 10160 h 6867525"/>
              <a:gd name="connsiteX2" fmla="*/ 6576291 w 6576291"/>
              <a:gd name="connsiteY2" fmla="*/ 6867525 h 6867525"/>
              <a:gd name="connsiteX3" fmla="*/ 0 w 6576291"/>
              <a:gd name="connsiteY3" fmla="*/ 6867525 h 6867525"/>
              <a:gd name="connsiteX4" fmla="*/ 0 w 6576291"/>
              <a:gd name="connsiteY4" fmla="*/ 0 h 6867525"/>
              <a:gd name="connsiteX0" fmla="*/ 0 w 6576291"/>
              <a:gd name="connsiteY0" fmla="*/ 5080 h 6872605"/>
              <a:gd name="connsiteX1" fmla="*/ 3629891 w 6576291"/>
              <a:gd name="connsiteY1" fmla="*/ 0 h 6872605"/>
              <a:gd name="connsiteX2" fmla="*/ 6576291 w 6576291"/>
              <a:gd name="connsiteY2" fmla="*/ 6872605 h 6872605"/>
              <a:gd name="connsiteX3" fmla="*/ 0 w 6576291"/>
              <a:gd name="connsiteY3" fmla="*/ 6872605 h 6872605"/>
              <a:gd name="connsiteX4" fmla="*/ 0 w 6576291"/>
              <a:gd name="connsiteY4" fmla="*/ 5080 h 68726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6291" h="6872605">
                <a:moveTo>
                  <a:pt x="0" y="5080"/>
                </a:moveTo>
                <a:lnTo>
                  <a:pt x="3629891" y="0"/>
                </a:lnTo>
                <a:lnTo>
                  <a:pt x="6576291" y="6872605"/>
                </a:lnTo>
                <a:lnTo>
                  <a:pt x="0" y="6872605"/>
                </a:lnTo>
                <a:lnTo>
                  <a:pt x="0" y="5080"/>
                </a:lnTo>
                <a:close/>
              </a:path>
            </a:pathLst>
          </a:custGeom>
        </p:spPr>
        <p:txBody>
          <a:bodyPr lIns="182880" tIns="182880" bIns="91440">
            <a:normAutofit/>
          </a:bodyPr>
          <a:lstStyle>
            <a:lvl1pPr marL="0" indent="0">
              <a:buNone/>
              <a:defRPr sz="2000">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3754018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1322318" y="268360"/>
            <a:ext cx="7288282" cy="2121177"/>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Content Placeholder 3">
            <a:extLst>
              <a:ext uri="{FF2B5EF4-FFF2-40B4-BE49-F238E27FC236}">
                <a16:creationId xmlns:a16="http://schemas.microsoft.com/office/drawing/2014/main" id="{EAC9D25F-5B3D-F5B2-5D02-C6BC6AA8987B}"/>
              </a:ext>
            </a:extLst>
          </p:cNvPr>
          <p:cNvSpPr>
            <a:spLocks noGrp="1"/>
          </p:cNvSpPr>
          <p:nvPr>
            <p:ph sz="half" idx="2" hasCustomPrompt="1"/>
          </p:nvPr>
        </p:nvSpPr>
        <p:spPr>
          <a:xfrm>
            <a:off x="1322388" y="2763078"/>
            <a:ext cx="7288212" cy="3407051"/>
          </a:xfrm>
        </p:spPr>
        <p:txBody>
          <a:bodyPr>
            <a:normAutofit/>
          </a:bodyPr>
          <a:lstStyle>
            <a:lvl1pPr marL="0" indent="0">
              <a:lnSpc>
                <a:spcPct val="100000"/>
              </a:lnSpc>
              <a:buFont typeface="Arial" panose="020B0604020202020204" pitchFamily="34" charset="0"/>
              <a:buNone/>
              <a:defRPr sz="1800" b="1"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9" name="Group 8">
            <a:extLst>
              <a:ext uri="{FF2B5EF4-FFF2-40B4-BE49-F238E27FC236}">
                <a16:creationId xmlns:a16="http://schemas.microsoft.com/office/drawing/2014/main" id="{18E16CF1-2502-F2F0-2C27-2DD7979033E2}"/>
              </a:ext>
              <a:ext uri="{C183D7F6-B498-43B3-948B-1728B52AA6E4}">
                <adec:decorative xmlns:adec="http://schemas.microsoft.com/office/drawing/2017/decorative" val="1"/>
              </a:ext>
            </a:extLst>
          </p:cNvPr>
          <p:cNvGrpSpPr/>
          <p:nvPr userDrawn="1"/>
        </p:nvGrpSpPr>
        <p:grpSpPr>
          <a:xfrm>
            <a:off x="9096374" y="-25401"/>
            <a:ext cx="3095625" cy="6883401"/>
            <a:chOff x="9096375" y="-25401"/>
            <a:chExt cx="3095625" cy="6883401"/>
          </a:xfrm>
        </p:grpSpPr>
        <p:cxnSp>
          <p:nvCxnSpPr>
            <p:cNvPr id="10" name="Straight Connector 9">
              <a:extLst>
                <a:ext uri="{FF2B5EF4-FFF2-40B4-BE49-F238E27FC236}">
                  <a16:creationId xmlns:a16="http://schemas.microsoft.com/office/drawing/2014/main" id="{6322A6FB-333C-65AE-23D8-08BCEA174D43}"/>
                </a:ext>
              </a:extLst>
            </p:cNvPr>
            <p:cNvCxnSpPr/>
            <p:nvPr userDrawn="1"/>
          </p:nvCxnSpPr>
          <p:spPr>
            <a:xfrm>
              <a:off x="9096375" y="1497012"/>
              <a:ext cx="3095625"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62BB247-4598-A983-DEBF-6F042C1DB0BC}"/>
                </a:ext>
              </a:extLst>
            </p:cNvPr>
            <p:cNvCxnSpPr>
              <a:cxnSpLocks/>
            </p:cNvCxnSpPr>
            <p:nvPr userDrawn="1"/>
          </p:nvCxnSpPr>
          <p:spPr>
            <a:xfrm flipH="1">
              <a:off x="9381744" y="-25401"/>
              <a:ext cx="2810256" cy="688340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2" name="Straight Connector 11">
            <a:extLst>
              <a:ext uri="{FF2B5EF4-FFF2-40B4-BE49-F238E27FC236}">
                <a16:creationId xmlns:a16="http://schemas.microsoft.com/office/drawing/2014/main" id="{34E84FEE-D475-A71D-7996-5925602ECF9A}"/>
              </a:ext>
              <a:ext uri="{C183D7F6-B498-43B3-948B-1728B52AA6E4}">
                <adec:decorative xmlns:adec="http://schemas.microsoft.com/office/drawing/2017/decorative" val="1"/>
              </a:ext>
            </a:extLst>
          </p:cNvPr>
          <p:cNvCxnSpPr>
            <a:cxnSpLocks/>
          </p:cNvCxnSpPr>
          <p:nvPr userDrawn="1"/>
        </p:nvCxnSpPr>
        <p:spPr>
          <a:xfrm rot="10800000" flipH="1">
            <a:off x="-1" y="-25403"/>
            <a:ext cx="1210573" cy="204816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 name="Footer Placeholder 4">
            <a:extLst>
              <a:ext uri="{FF2B5EF4-FFF2-40B4-BE49-F238E27FC236}">
                <a16:creationId xmlns:a16="http://schemas.microsoft.com/office/drawing/2014/main" id="{7459776D-4049-CB00-C321-0627C169BC51}"/>
              </a:ext>
            </a:extLst>
          </p:cNvPr>
          <p:cNvSpPr>
            <a:spLocks noGrp="1"/>
          </p:cNvSpPr>
          <p:nvPr>
            <p:ph type="ftr" sz="quarter" idx="11"/>
          </p:nvPr>
        </p:nvSpPr>
        <p:spPr>
          <a:xfrm>
            <a:off x="1333500" y="6356349"/>
            <a:ext cx="3819228" cy="365125"/>
          </a:xfrm>
        </p:spPr>
        <p:txBody>
          <a:bodyPr/>
          <a:lstStyle>
            <a:lvl1pPr algn="l">
              <a:defRPr sz="900"/>
            </a:lvl1pPr>
          </a:lstStyle>
          <a:p>
            <a:r>
              <a:rPr lang="en-US" dirty="0"/>
              <a:t>PRESENTATION TITLE</a:t>
            </a:r>
          </a:p>
        </p:txBody>
      </p:sp>
      <p:sp>
        <p:nvSpPr>
          <p:cNvPr id="16" name="Slide Number Placeholder 5">
            <a:extLst>
              <a:ext uri="{FF2B5EF4-FFF2-40B4-BE49-F238E27FC236}">
                <a16:creationId xmlns:a16="http://schemas.microsoft.com/office/drawing/2014/main" id="{EDE114AF-34C6-A062-7340-858BC27DA264}"/>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4249735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Break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B3628-62D7-4A6D-A79F-34DE91DBA31E}"/>
              </a:ext>
            </a:extLst>
          </p:cNvPr>
          <p:cNvSpPr>
            <a:spLocks noGrp="1"/>
          </p:cNvSpPr>
          <p:nvPr>
            <p:ph type="ctrTitle" hasCustomPrompt="1"/>
          </p:nvPr>
        </p:nvSpPr>
        <p:spPr>
          <a:xfrm>
            <a:off x="6991350" y="406400"/>
            <a:ext cx="4179570" cy="3457971"/>
          </a:xfrm>
        </p:spPr>
        <p:txBody>
          <a:bodyPr anchor="b">
            <a:noAutofit/>
          </a:bodyPr>
          <a:lstStyle>
            <a:lvl1pPr algn="l">
              <a:defRPr sz="3600" spc="150" baseline="0">
                <a:solidFill>
                  <a:schemeClr val="bg1"/>
                </a:solidFill>
              </a:defRPr>
            </a:lvl1pPr>
          </a:lstStyle>
          <a:p>
            <a:r>
              <a:rPr lang="en-US" dirty="0"/>
              <a:t>CLICK TO add title</a:t>
            </a:r>
          </a:p>
        </p:txBody>
      </p:sp>
      <p:pic>
        <p:nvPicPr>
          <p:cNvPr id="4" name="Graphic 3">
            <a:extLst>
              <a:ext uri="{FF2B5EF4-FFF2-40B4-BE49-F238E27FC236}">
                <a16:creationId xmlns:a16="http://schemas.microsoft.com/office/drawing/2014/main" id="{5E045004-3604-59DC-13E0-7A0B2DF78C4E}"/>
              </a:ext>
              <a:ext uri="{C183D7F6-B498-43B3-948B-1728B52AA6E4}">
                <adec:decorative xmlns:adec="http://schemas.microsoft.com/office/drawing/2017/decorative" val="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0" y="828675"/>
            <a:ext cx="5876925" cy="5200650"/>
          </a:xfrm>
          <a:prstGeom prst="rect">
            <a:avLst/>
          </a:prstGeom>
        </p:spPr>
      </p:pic>
    </p:spTree>
    <p:extLst>
      <p:ext uri="{BB962C8B-B14F-4D97-AF65-F5344CB8AC3E}">
        <p14:creationId xmlns:p14="http://schemas.microsoft.com/office/powerpoint/2010/main" val="4403296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1">
    <p:bg>
      <p:bgPr>
        <a:solidFill>
          <a:schemeClr val="accent1"/>
        </a:solidFill>
        <a:effectLst/>
      </p:bgPr>
    </p:bg>
    <p:spTree>
      <p:nvGrpSpPr>
        <p:cNvPr id="1" name=""/>
        <p:cNvGrpSpPr/>
        <p:nvPr/>
      </p:nvGrpSpPr>
      <p:grpSpPr>
        <a:xfrm>
          <a:off x="0" y="0"/>
          <a:ext cx="0" cy="0"/>
          <a:chOff x="0" y="0"/>
          <a:chExt cx="0" cy="0"/>
        </a:xfrm>
      </p:grpSpPr>
      <p:pic>
        <p:nvPicPr>
          <p:cNvPr id="10" name="Graphic 9">
            <a:extLst>
              <a:ext uri="{FF2B5EF4-FFF2-40B4-BE49-F238E27FC236}">
                <a16:creationId xmlns:a16="http://schemas.microsoft.com/office/drawing/2014/main" id="{955F7B05-9431-1FBA-415D-6CF2DF562B97}"/>
              </a:ext>
              <a:ext uri="{C183D7F6-B498-43B3-948B-1728B52AA6E4}">
                <adec:decorative xmlns:adec="http://schemas.microsoft.com/office/drawing/2017/decorative" val="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39434" t="20278" b="22673"/>
          <a:stretch/>
        </p:blipFill>
        <p:spPr>
          <a:xfrm>
            <a:off x="25785" y="0"/>
            <a:ext cx="4093633" cy="3912394"/>
          </a:xfrm>
          <a:prstGeom prst="rect">
            <a:avLst/>
          </a:prstGeom>
        </p:spPr>
      </p:pic>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2933700" y="568961"/>
            <a:ext cx="8420100"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3" name="Text Placeholder 2">
            <a:extLst>
              <a:ext uri="{FF2B5EF4-FFF2-40B4-BE49-F238E27FC236}">
                <a16:creationId xmlns:a16="http://schemas.microsoft.com/office/drawing/2014/main" id="{B659CD1F-9DFB-4048-9B9B-2BD7D4EC6400}"/>
              </a:ext>
            </a:extLst>
          </p:cNvPr>
          <p:cNvSpPr>
            <a:spLocks noGrp="1"/>
          </p:cNvSpPr>
          <p:nvPr>
            <p:ph type="body" idx="1" hasCustomPrompt="1"/>
          </p:nvPr>
        </p:nvSpPr>
        <p:spPr>
          <a:xfrm>
            <a:off x="2933700" y="2797255"/>
            <a:ext cx="3924300"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7" name="Content Placeholder 3">
            <a:extLst>
              <a:ext uri="{FF2B5EF4-FFF2-40B4-BE49-F238E27FC236}">
                <a16:creationId xmlns:a16="http://schemas.microsoft.com/office/drawing/2014/main" id="{07FF22E3-5928-787E-B062-FA18127D3BD9}"/>
              </a:ext>
            </a:extLst>
          </p:cNvPr>
          <p:cNvSpPr>
            <a:spLocks noGrp="1"/>
          </p:cNvSpPr>
          <p:nvPr>
            <p:ph sz="half" idx="13" hasCustomPrompt="1"/>
          </p:nvPr>
        </p:nvSpPr>
        <p:spPr>
          <a:xfrm>
            <a:off x="2933700" y="3251596"/>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B374FC39-67F6-42EA-BCD1-F69AE2F0F22D}"/>
              </a:ext>
            </a:extLst>
          </p:cNvPr>
          <p:cNvSpPr>
            <a:spLocks noGrp="1"/>
          </p:cNvSpPr>
          <p:nvPr>
            <p:ph type="body" sz="quarter" idx="3" hasCustomPrompt="1"/>
          </p:nvPr>
        </p:nvSpPr>
        <p:spPr>
          <a:xfrm>
            <a:off x="7410173" y="2797255"/>
            <a:ext cx="3943627" cy="464499"/>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9" name="Content Placeholder 3">
            <a:extLst>
              <a:ext uri="{FF2B5EF4-FFF2-40B4-BE49-F238E27FC236}">
                <a16:creationId xmlns:a16="http://schemas.microsoft.com/office/drawing/2014/main" id="{178E4D0B-96F1-45F3-6B2A-5FA31A37257F}"/>
              </a:ext>
            </a:extLst>
          </p:cNvPr>
          <p:cNvSpPr>
            <a:spLocks noGrp="1"/>
          </p:cNvSpPr>
          <p:nvPr>
            <p:ph sz="half" idx="14" hasCustomPrompt="1"/>
          </p:nvPr>
        </p:nvSpPr>
        <p:spPr>
          <a:xfrm>
            <a:off x="7410173" y="3251595"/>
            <a:ext cx="3943627" cy="3234264"/>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Footer Placeholder 4">
            <a:extLst>
              <a:ext uri="{FF2B5EF4-FFF2-40B4-BE49-F238E27FC236}">
                <a16:creationId xmlns:a16="http://schemas.microsoft.com/office/drawing/2014/main" id="{5F41582C-9AD2-F126-40F3-D43E77D158C8}"/>
              </a:ext>
            </a:extLst>
          </p:cNvPr>
          <p:cNvSpPr>
            <a:spLocks noGrp="1"/>
          </p:cNvSpPr>
          <p:nvPr>
            <p:ph type="ftr" sz="quarter" idx="11"/>
          </p:nvPr>
        </p:nvSpPr>
        <p:spPr>
          <a:xfrm>
            <a:off x="2969260" y="6356349"/>
            <a:ext cx="3819228" cy="365125"/>
          </a:xfrm>
        </p:spPr>
        <p:txBody>
          <a:bodyPr/>
          <a:lstStyle>
            <a:lvl1pPr algn="l">
              <a:defRPr sz="900"/>
            </a:lvl1pPr>
          </a:lstStyle>
          <a:p>
            <a:r>
              <a:rPr lang="en-US" dirty="0"/>
              <a:t>PRESENTATION TITLE</a:t>
            </a:r>
          </a:p>
        </p:txBody>
      </p:sp>
      <p:sp>
        <p:nvSpPr>
          <p:cNvPr id="14" name="Slide Number Placeholder 5">
            <a:extLst>
              <a:ext uri="{FF2B5EF4-FFF2-40B4-BE49-F238E27FC236}">
                <a16:creationId xmlns:a16="http://schemas.microsoft.com/office/drawing/2014/main" id="{341F76B1-7BEF-7A88-1394-1164BFF082E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84012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2">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CF3B5C-31C4-46BA-9FAD-72DF917A84DA}"/>
              </a:ext>
            </a:extLst>
          </p:cNvPr>
          <p:cNvSpPr>
            <a:spLocks noGrp="1"/>
          </p:cNvSpPr>
          <p:nvPr>
            <p:ph type="title" hasCustomPrompt="1"/>
          </p:nvPr>
        </p:nvSpPr>
        <p:spPr>
          <a:xfrm>
            <a:off x="1341120" y="558801"/>
            <a:ext cx="9953308" cy="1780860"/>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grpSp>
        <p:nvGrpSpPr>
          <p:cNvPr id="10" name="Group 9">
            <a:extLst>
              <a:ext uri="{FF2B5EF4-FFF2-40B4-BE49-F238E27FC236}">
                <a16:creationId xmlns:a16="http://schemas.microsoft.com/office/drawing/2014/main" id="{6A217F83-0BDB-C70B-29FE-2651DE191533}"/>
              </a:ext>
              <a:ext uri="{C183D7F6-B498-43B3-948B-1728B52AA6E4}">
                <adec:decorative xmlns:adec="http://schemas.microsoft.com/office/drawing/2017/decorative" val="1"/>
              </a:ext>
            </a:extLst>
          </p:cNvPr>
          <p:cNvGrpSpPr/>
          <p:nvPr userDrawn="1"/>
        </p:nvGrpSpPr>
        <p:grpSpPr>
          <a:xfrm>
            <a:off x="4429817" y="0"/>
            <a:ext cx="7762183" cy="2754814"/>
            <a:chOff x="7334250" y="0"/>
            <a:chExt cx="4857750" cy="1724025"/>
          </a:xfrm>
        </p:grpSpPr>
        <p:cxnSp>
          <p:nvCxnSpPr>
            <p:cNvPr id="11" name="Straight Connector 10">
              <a:extLst>
                <a:ext uri="{FF2B5EF4-FFF2-40B4-BE49-F238E27FC236}">
                  <a16:creationId xmlns:a16="http://schemas.microsoft.com/office/drawing/2014/main" id="{E0C62368-3F79-C078-7086-B23D2F5A09F8}"/>
                </a:ext>
              </a:extLst>
            </p:cNvPr>
            <p:cNvCxnSpPr/>
            <p:nvPr userDrawn="1"/>
          </p:nvCxnSpPr>
          <p:spPr>
            <a:xfrm flipH="1" flipV="1">
              <a:off x="7334250" y="0"/>
              <a:ext cx="4857750" cy="762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09BDD71-BF2E-BDB0-A625-D8371AEA1CAB}"/>
                </a:ext>
              </a:extLst>
            </p:cNvPr>
            <p:cNvCxnSpPr>
              <a:cxnSpLocks/>
            </p:cNvCxnSpPr>
            <p:nvPr userDrawn="1"/>
          </p:nvCxnSpPr>
          <p:spPr>
            <a:xfrm>
              <a:off x="11487150" y="0"/>
              <a:ext cx="704850" cy="172402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5" name="Text Placeholder 2">
            <a:extLst>
              <a:ext uri="{FF2B5EF4-FFF2-40B4-BE49-F238E27FC236}">
                <a16:creationId xmlns:a16="http://schemas.microsoft.com/office/drawing/2014/main" id="{83354B96-CD25-BE1C-8CA2-3825F820B759}"/>
              </a:ext>
            </a:extLst>
          </p:cNvPr>
          <p:cNvSpPr>
            <a:spLocks noGrp="1"/>
          </p:cNvSpPr>
          <p:nvPr>
            <p:ph type="body" idx="1" hasCustomPrompt="1"/>
          </p:nvPr>
        </p:nvSpPr>
        <p:spPr>
          <a:xfrm>
            <a:off x="1341120" y="2960877"/>
            <a:ext cx="2722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5" name="Content Placeholder 3">
            <a:extLst>
              <a:ext uri="{FF2B5EF4-FFF2-40B4-BE49-F238E27FC236}">
                <a16:creationId xmlns:a16="http://schemas.microsoft.com/office/drawing/2014/main" id="{CDD81865-54C7-7674-4B2E-041D05C1D146}"/>
              </a:ext>
            </a:extLst>
          </p:cNvPr>
          <p:cNvSpPr>
            <a:spLocks noGrp="1"/>
          </p:cNvSpPr>
          <p:nvPr>
            <p:ph sz="half" idx="15" hasCustomPrompt="1"/>
          </p:nvPr>
        </p:nvSpPr>
        <p:spPr>
          <a:xfrm>
            <a:off x="1341120" y="3392035"/>
            <a:ext cx="2722880" cy="2907164"/>
          </a:xfrm>
        </p:spPr>
        <p:txBody>
          <a:bodyPr tIns="0">
            <a:normAutofit/>
          </a:bodyPr>
          <a:lstStyle>
            <a:lvl1pPr marL="283464" indent="-283464">
              <a:lnSpc>
                <a:spcPct val="100000"/>
              </a:lnSpc>
              <a:buFont typeface="+mj-lt"/>
              <a:buAutoNum type="arabicPeriod"/>
              <a:defRPr sz="1800" b="0" spc="50" baseline="0"/>
            </a:lvl1pPr>
            <a:lvl2pPr marL="566928" indent="-342900">
              <a:lnSpc>
                <a:spcPct val="100000"/>
              </a:lnSpc>
              <a:spcBef>
                <a:spcPts val="1000"/>
              </a:spcBef>
              <a:buFont typeface="+mj-lt"/>
              <a:buAutoNum type="alphaLcPeriod"/>
              <a:defRPr sz="1800" spc="50" baseline="0"/>
            </a:lvl2pPr>
            <a:lvl3pPr marL="850392" indent="-342900">
              <a:lnSpc>
                <a:spcPct val="100000"/>
              </a:lnSpc>
              <a:spcBef>
                <a:spcPts val="1000"/>
              </a:spcBef>
              <a:buFont typeface="+mj-lt"/>
              <a:buAutoNum type="arabicParenR"/>
              <a:defRPr sz="1800" spc="50" baseline="0"/>
            </a:lvl3pPr>
            <a:lvl4pPr marL="1042416" indent="-342900">
              <a:lnSpc>
                <a:spcPct val="100000"/>
              </a:lnSpc>
              <a:spcBef>
                <a:spcPts val="1000"/>
              </a:spcBef>
              <a:buFont typeface="+mj-lt"/>
              <a:buAutoNum type="alphaLcParenR"/>
              <a:defRPr sz="1800" spc="50" baseline="0"/>
            </a:lvl4pPr>
            <a:lvl5pPr marL="1074420" indent="-400050">
              <a:lnSpc>
                <a:spcPct val="100000"/>
              </a:lnSpc>
              <a:spcBef>
                <a:spcPts val="1000"/>
              </a:spcBef>
              <a:buFont typeface="+mj-lt"/>
              <a:buAutoNum type="romanLcPeriod"/>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p:txBody>
      </p:sp>
      <p:sp>
        <p:nvSpPr>
          <p:cNvPr id="17" name="Text Placeholder 2">
            <a:extLst>
              <a:ext uri="{FF2B5EF4-FFF2-40B4-BE49-F238E27FC236}">
                <a16:creationId xmlns:a16="http://schemas.microsoft.com/office/drawing/2014/main" id="{6F39BA57-7F1C-623F-BC7F-B689C5AC33EA}"/>
              </a:ext>
            </a:extLst>
          </p:cNvPr>
          <p:cNvSpPr>
            <a:spLocks noGrp="1"/>
          </p:cNvSpPr>
          <p:nvPr>
            <p:ph type="body" idx="10" hasCustomPrompt="1"/>
          </p:nvPr>
        </p:nvSpPr>
        <p:spPr>
          <a:xfrm>
            <a:off x="4754881" y="2960877"/>
            <a:ext cx="5516880" cy="351284"/>
          </a:xfrm>
        </p:spPr>
        <p:txBody>
          <a:bodyPr anchor="t">
            <a:normAutofit/>
          </a:bodyPr>
          <a:lstStyle>
            <a:lvl1pPr marL="0" indent="0">
              <a:buNone/>
              <a:defRPr lang="en-US" sz="1800" b="1" kern="1200" spc="50" baseline="0" dirty="0" smtClean="0">
                <a:solidFill>
                  <a:schemeClr val="tx1"/>
                </a:solidFill>
                <a:latin typeface="+mj-lt"/>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add text</a:t>
            </a:r>
          </a:p>
        </p:txBody>
      </p:sp>
      <p:sp>
        <p:nvSpPr>
          <p:cNvPr id="3" name="Content Placeholder 3">
            <a:extLst>
              <a:ext uri="{FF2B5EF4-FFF2-40B4-BE49-F238E27FC236}">
                <a16:creationId xmlns:a16="http://schemas.microsoft.com/office/drawing/2014/main" id="{94BF07A4-5A33-0B3C-A378-AB2435F1D5FF}"/>
              </a:ext>
            </a:extLst>
          </p:cNvPr>
          <p:cNvSpPr>
            <a:spLocks noGrp="1"/>
          </p:cNvSpPr>
          <p:nvPr>
            <p:ph sz="half" idx="14" hasCustomPrompt="1"/>
          </p:nvPr>
        </p:nvSpPr>
        <p:spPr>
          <a:xfrm>
            <a:off x="4754881" y="3324859"/>
            <a:ext cx="5506720" cy="3031489"/>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43000"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Footer Placeholder 4">
            <a:extLst>
              <a:ext uri="{FF2B5EF4-FFF2-40B4-BE49-F238E27FC236}">
                <a16:creationId xmlns:a16="http://schemas.microsoft.com/office/drawing/2014/main" id="{63DC63A6-41FE-6C2D-9A53-0AE4A6DBF39B}"/>
              </a:ext>
            </a:extLst>
          </p:cNvPr>
          <p:cNvSpPr>
            <a:spLocks noGrp="1"/>
          </p:cNvSpPr>
          <p:nvPr>
            <p:ph type="ftr" sz="quarter" idx="12"/>
          </p:nvPr>
        </p:nvSpPr>
        <p:spPr>
          <a:xfrm>
            <a:off x="1333500" y="6356349"/>
            <a:ext cx="3819228" cy="365125"/>
          </a:xfrm>
        </p:spPr>
        <p:txBody>
          <a:bodyPr/>
          <a:lstStyle>
            <a:lvl1pPr algn="l">
              <a:defRPr sz="900"/>
            </a:lvl1pPr>
          </a:lstStyle>
          <a:p>
            <a:r>
              <a:rPr lang="en-US" dirty="0"/>
              <a:t>PRESENTATION TITLE</a:t>
            </a:r>
          </a:p>
        </p:txBody>
      </p:sp>
      <p:sp>
        <p:nvSpPr>
          <p:cNvPr id="20" name="Slide Number Placeholder 5">
            <a:extLst>
              <a:ext uri="{FF2B5EF4-FFF2-40B4-BE49-F238E27FC236}">
                <a16:creationId xmlns:a16="http://schemas.microsoft.com/office/drawing/2014/main" id="{0B5130EC-B05B-5489-FBEC-DBEB6D1E737D}"/>
              </a:ext>
            </a:extLst>
          </p:cNvPr>
          <p:cNvSpPr>
            <a:spLocks noGrp="1"/>
          </p:cNvSpPr>
          <p:nvPr>
            <p:ph type="sldNum" sz="quarter" idx="13"/>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Tree>
    <p:extLst>
      <p:ext uri="{BB962C8B-B14F-4D97-AF65-F5344CB8AC3E}">
        <p14:creationId xmlns:p14="http://schemas.microsoft.com/office/powerpoint/2010/main" val="21120855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3B2CC92D-F90A-CB67-4860-D6939AC29566}"/>
              </a:ext>
              <a:ext uri="{C183D7F6-B498-43B3-948B-1728B52AA6E4}">
                <adec:decorative xmlns:adec="http://schemas.microsoft.com/office/drawing/2017/decorative" val="1"/>
              </a:ext>
            </a:extLst>
          </p:cNvPr>
          <p:cNvCxnSpPr>
            <a:cxnSpLocks/>
          </p:cNvCxnSpPr>
          <p:nvPr userDrawn="1"/>
        </p:nvCxnSpPr>
        <p:spPr>
          <a:xfrm flipH="1" flipV="1">
            <a:off x="3094182" y="0"/>
            <a:ext cx="1745673" cy="38977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3A3821F-4537-4AE7-8829-C2E3AE60F6E1}"/>
              </a:ext>
            </a:extLst>
          </p:cNvPr>
          <p:cNvSpPr>
            <a:spLocks noGrp="1"/>
          </p:cNvSpPr>
          <p:nvPr>
            <p:ph type="title" hasCustomPrompt="1"/>
          </p:nvPr>
        </p:nvSpPr>
        <p:spPr>
          <a:xfrm>
            <a:off x="5476874" y="1671639"/>
            <a:ext cx="5884027" cy="1204912"/>
          </a:xfrm>
        </p:spPr>
        <p:txBody>
          <a:bodyPr anchor="b">
            <a:normAutofit/>
          </a:bodyPr>
          <a:lstStyle>
            <a:lvl1pPr>
              <a:defRPr lang="en-US" sz="2800" kern="1200" spc="150" baseline="0" dirty="0">
                <a:solidFill>
                  <a:schemeClr val="tx1"/>
                </a:solidFill>
                <a:latin typeface="+mj-lt"/>
                <a:ea typeface="+mj-ea"/>
                <a:cs typeface="+mj-cs"/>
              </a:defRPr>
            </a:lvl1pPr>
          </a:lstStyle>
          <a:p>
            <a:r>
              <a:rPr lang="en-US" dirty="0"/>
              <a:t>CLICK TO add title</a:t>
            </a:r>
          </a:p>
        </p:txBody>
      </p:sp>
      <p:sp>
        <p:nvSpPr>
          <p:cNvPr id="13" name="Picture Placeholder 12">
            <a:extLst>
              <a:ext uri="{FF2B5EF4-FFF2-40B4-BE49-F238E27FC236}">
                <a16:creationId xmlns:a16="http://schemas.microsoft.com/office/drawing/2014/main" id="{4C376638-5C5B-8E5B-0C26-8F63B98EA417}"/>
              </a:ext>
            </a:extLst>
          </p:cNvPr>
          <p:cNvSpPr>
            <a:spLocks noGrp="1"/>
          </p:cNvSpPr>
          <p:nvPr>
            <p:ph type="pic" sz="quarter" idx="13"/>
          </p:nvPr>
        </p:nvSpPr>
        <p:spPr>
          <a:xfrm>
            <a:off x="-28230" y="-9144"/>
            <a:ext cx="5481955" cy="6876288"/>
          </a:xfrm>
          <a:custGeom>
            <a:avLst/>
            <a:gdLst>
              <a:gd name="connsiteX0" fmla="*/ 0 w 5476875"/>
              <a:gd name="connsiteY0" fmla="*/ 0 h 6858000"/>
              <a:gd name="connsiteX1" fmla="*/ 547687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0 w 5476875"/>
              <a:gd name="connsiteY0" fmla="*/ 0 h 6858000"/>
              <a:gd name="connsiteX1" fmla="*/ 2520315 w 5476875"/>
              <a:gd name="connsiteY1" fmla="*/ 0 h 6858000"/>
              <a:gd name="connsiteX2" fmla="*/ 5476875 w 5476875"/>
              <a:gd name="connsiteY2" fmla="*/ 6858000 h 6858000"/>
              <a:gd name="connsiteX3" fmla="*/ 0 w 5476875"/>
              <a:gd name="connsiteY3" fmla="*/ 6858000 h 6858000"/>
              <a:gd name="connsiteX4" fmla="*/ 0 w 5476875"/>
              <a:gd name="connsiteY4" fmla="*/ 0 h 6858000"/>
              <a:gd name="connsiteX0" fmla="*/ 5080 w 5481955"/>
              <a:gd name="connsiteY0" fmla="*/ 0 h 6858000"/>
              <a:gd name="connsiteX1" fmla="*/ 2525395 w 5481955"/>
              <a:gd name="connsiteY1" fmla="*/ 0 h 6858000"/>
              <a:gd name="connsiteX2" fmla="*/ 5481955 w 5481955"/>
              <a:gd name="connsiteY2" fmla="*/ 6858000 h 6858000"/>
              <a:gd name="connsiteX3" fmla="*/ 5080 w 5481955"/>
              <a:gd name="connsiteY3" fmla="*/ 6858000 h 6858000"/>
              <a:gd name="connsiteX4" fmla="*/ 0 w 5481955"/>
              <a:gd name="connsiteY4" fmla="*/ 4805680 h 6858000"/>
              <a:gd name="connsiteX5" fmla="*/ 5080 w 5481955"/>
              <a:gd name="connsiteY5" fmla="*/ 0 h 685800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80568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 name="connsiteX0" fmla="*/ 5080 w 5481955"/>
              <a:gd name="connsiteY0" fmla="*/ 0 h 6863080"/>
              <a:gd name="connsiteX1" fmla="*/ 2525395 w 5481955"/>
              <a:gd name="connsiteY1" fmla="*/ 0 h 6863080"/>
              <a:gd name="connsiteX2" fmla="*/ 5481955 w 5481955"/>
              <a:gd name="connsiteY2" fmla="*/ 6858000 h 6863080"/>
              <a:gd name="connsiteX3" fmla="*/ 899160 w 5481955"/>
              <a:gd name="connsiteY3" fmla="*/ 6863080 h 6863080"/>
              <a:gd name="connsiteX4" fmla="*/ 0 w 5481955"/>
              <a:gd name="connsiteY4" fmla="*/ 4759960 h 6863080"/>
              <a:gd name="connsiteX5" fmla="*/ 5080 w 5481955"/>
              <a:gd name="connsiteY5" fmla="*/ 0 h 6863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481955" h="6863080">
                <a:moveTo>
                  <a:pt x="5080" y="0"/>
                </a:moveTo>
                <a:lnTo>
                  <a:pt x="2525395" y="0"/>
                </a:lnTo>
                <a:lnTo>
                  <a:pt x="5481955" y="6858000"/>
                </a:lnTo>
                <a:lnTo>
                  <a:pt x="899160" y="6863080"/>
                </a:lnTo>
                <a:cubicBezTo>
                  <a:pt x="506307" y="5933440"/>
                  <a:pt x="413173" y="5720080"/>
                  <a:pt x="0" y="4759960"/>
                </a:cubicBezTo>
                <a:cubicBezTo>
                  <a:pt x="1693" y="3158067"/>
                  <a:pt x="3387" y="1601893"/>
                  <a:pt x="5080" y="0"/>
                </a:cubicBezTo>
                <a:close/>
              </a:path>
            </a:pathLst>
          </a:custGeom>
        </p:spPr>
        <p:txBody>
          <a:bodyPr lIns="274320" tIns="91440" bIns="91440">
            <a:normAutofit/>
          </a:bodyPr>
          <a:lstStyle>
            <a:lvl1pPr marL="0" indent="0" algn="l">
              <a:buNone/>
              <a:defRPr sz="2000">
                <a:solidFill>
                  <a:schemeClr val="tx1"/>
                </a:solidFill>
              </a:defRPr>
            </a:lvl1pPr>
          </a:lstStyle>
          <a:p>
            <a:r>
              <a:rPr lang="en-US"/>
              <a:t>Click icon to add picture</a:t>
            </a:r>
            <a:endParaRPr lang="en-US" dirty="0"/>
          </a:p>
        </p:txBody>
      </p:sp>
      <p:sp>
        <p:nvSpPr>
          <p:cNvPr id="4" name="Footer Placeholder 4">
            <a:extLst>
              <a:ext uri="{FF2B5EF4-FFF2-40B4-BE49-F238E27FC236}">
                <a16:creationId xmlns:a16="http://schemas.microsoft.com/office/drawing/2014/main" id="{04569D00-2037-2A8D-943B-22FAC1C0B690}"/>
              </a:ext>
            </a:extLst>
          </p:cNvPr>
          <p:cNvSpPr>
            <a:spLocks noGrp="1"/>
          </p:cNvSpPr>
          <p:nvPr>
            <p:ph type="ftr" sz="quarter" idx="11"/>
          </p:nvPr>
        </p:nvSpPr>
        <p:spPr>
          <a:xfrm>
            <a:off x="825500" y="6356349"/>
            <a:ext cx="3819228" cy="365125"/>
          </a:xfrm>
        </p:spPr>
        <p:txBody>
          <a:bodyPr/>
          <a:lstStyle>
            <a:lvl1pPr algn="l">
              <a:defRPr sz="900"/>
            </a:lvl1pPr>
          </a:lstStyle>
          <a:p>
            <a:r>
              <a:rPr lang="en-US" dirty="0"/>
              <a:t>PRESENTATION TITLE</a:t>
            </a:r>
          </a:p>
        </p:txBody>
      </p:sp>
      <p:sp>
        <p:nvSpPr>
          <p:cNvPr id="5" name="Slide Number Placeholder 5">
            <a:extLst>
              <a:ext uri="{FF2B5EF4-FFF2-40B4-BE49-F238E27FC236}">
                <a16:creationId xmlns:a16="http://schemas.microsoft.com/office/drawing/2014/main" id="{75967A9D-0B53-4F3F-0872-495C23A33235}"/>
              </a:ext>
            </a:extLst>
          </p:cNvPr>
          <p:cNvSpPr>
            <a:spLocks noGrp="1"/>
          </p:cNvSpPr>
          <p:nvPr>
            <p:ph type="sldNum" sz="quarter" idx="12"/>
          </p:nvPr>
        </p:nvSpPr>
        <p:spPr>
          <a:xfrm>
            <a:off x="10373350" y="6356349"/>
            <a:ext cx="987552" cy="365125"/>
          </a:xfrm>
        </p:spPr>
        <p:txBody>
          <a:bodyPr/>
          <a:lstStyle>
            <a:lvl1pPr>
              <a:defRPr sz="900"/>
            </a:lvl1pPr>
          </a:lstStyle>
          <a:p>
            <a:fld id="{A49DFD55-3C28-40EF-9E31-A92D2E4017FF}" type="slidenum">
              <a:rPr lang="en-US" smtClean="0"/>
              <a:pPr/>
              <a:t>‹#›</a:t>
            </a:fld>
            <a:endParaRPr lang="en-US" dirty="0"/>
          </a:p>
        </p:txBody>
      </p:sp>
      <p:sp>
        <p:nvSpPr>
          <p:cNvPr id="8" name="Content Placeholder 3">
            <a:extLst>
              <a:ext uri="{FF2B5EF4-FFF2-40B4-BE49-F238E27FC236}">
                <a16:creationId xmlns:a16="http://schemas.microsoft.com/office/drawing/2014/main" id="{643B0E9A-A777-8745-6A36-0A79CB5E036B}"/>
              </a:ext>
            </a:extLst>
          </p:cNvPr>
          <p:cNvSpPr>
            <a:spLocks noGrp="1"/>
          </p:cNvSpPr>
          <p:nvPr>
            <p:ph sz="half" idx="14" hasCustomPrompt="1"/>
          </p:nvPr>
        </p:nvSpPr>
        <p:spPr>
          <a:xfrm>
            <a:off x="5453725" y="3660774"/>
            <a:ext cx="5907176" cy="2536826"/>
          </a:xfrm>
        </p:spPr>
        <p:txBody>
          <a:bodyPr tIns="0">
            <a:normAutofit/>
          </a:bodyPr>
          <a:lstStyle>
            <a:lvl1pPr marL="0" indent="0">
              <a:lnSpc>
                <a:spcPct val="100000"/>
              </a:lnSpc>
              <a:buFont typeface="Arial" panose="020B0604020202020204" pitchFamily="34" charset="0"/>
              <a:buNone/>
              <a:defRPr sz="1800" b="0" spc="50" baseline="0"/>
            </a:lvl1pPr>
            <a:lvl2pPr marL="283464" indent="-285750">
              <a:lnSpc>
                <a:spcPct val="100000"/>
              </a:lnSpc>
              <a:spcBef>
                <a:spcPts val="1000"/>
              </a:spcBef>
              <a:buFont typeface="Arial" panose="020B0604020202020204" pitchFamily="34" charset="0"/>
              <a:buChar char="•"/>
              <a:defRPr sz="1800" spc="50" baseline="0"/>
            </a:lvl2pPr>
            <a:lvl3pPr marL="566928" indent="-285750">
              <a:lnSpc>
                <a:spcPct val="100000"/>
              </a:lnSpc>
              <a:spcBef>
                <a:spcPts val="1000"/>
              </a:spcBef>
              <a:buFont typeface="Arial" panose="020B0604020202020204" pitchFamily="34" charset="0"/>
              <a:buChar char="•"/>
              <a:defRPr sz="1800" spc="50" baseline="0"/>
            </a:lvl3pPr>
            <a:lvl4pPr marL="859536" indent="-285750">
              <a:lnSpc>
                <a:spcPct val="100000"/>
              </a:lnSpc>
              <a:spcBef>
                <a:spcPts val="1000"/>
              </a:spcBef>
              <a:buFont typeface="Arial" panose="020B0604020202020204" pitchFamily="34" charset="0"/>
              <a:buChar char="•"/>
              <a:defRPr sz="1800" spc="50" baseline="0"/>
            </a:lvl4pPr>
            <a:lvl5pPr marL="1152144" indent="-285750">
              <a:lnSpc>
                <a:spcPct val="100000"/>
              </a:lnSpc>
              <a:spcBef>
                <a:spcPts val="1000"/>
              </a:spcBef>
              <a:buFont typeface="Arial" panose="020B0604020202020204" pitchFamily="34" charset="0"/>
              <a:buChar char="•"/>
              <a:defRPr sz="1800" spc="5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17780591"/>
      </p:ext>
    </p:extLst>
  </p:cSld>
  <p:clrMapOvr>
    <a:masterClrMapping/>
  </p:clrMapOvr>
  <p:extLst>
    <p:ext uri="{DCECCB84-F9BA-43D5-87BE-67443E8EF086}">
      <p15:sldGuideLst xmlns:p15="http://schemas.microsoft.com/office/powerpoint/2012/main">
        <p15:guide id="1" pos="300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4C17E5-24ED-44BC-BA50-02EF903552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833D101-3AF0-4F06-90ED-B83615C36CE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2AE9FDE-AF95-49F8-A927-35A23C9E653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a:extLst>
              <a:ext uri="{FF2B5EF4-FFF2-40B4-BE49-F238E27FC236}">
                <a16:creationId xmlns:a16="http://schemas.microsoft.com/office/drawing/2014/main" id="{CC2E900D-8FF9-4E80-860D-89C2D3B4E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PRESENTATION TITLE</a:t>
            </a:r>
          </a:p>
        </p:txBody>
      </p:sp>
      <p:sp>
        <p:nvSpPr>
          <p:cNvPr id="6" name="Slide Number Placeholder 5">
            <a:extLst>
              <a:ext uri="{FF2B5EF4-FFF2-40B4-BE49-F238E27FC236}">
                <a16:creationId xmlns:a16="http://schemas.microsoft.com/office/drawing/2014/main" id="{F1A66A0C-1415-46A3-A1FF-BE18C70873E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49DFD55-3C28-40EF-9E31-A92D2E4017FF}" type="slidenum">
              <a:rPr lang="en-US" smtClean="0"/>
              <a:t>‹#›</a:t>
            </a:fld>
            <a:endParaRPr lang="en-US" dirty="0"/>
          </a:p>
        </p:txBody>
      </p:sp>
    </p:spTree>
    <p:extLst>
      <p:ext uri="{BB962C8B-B14F-4D97-AF65-F5344CB8AC3E}">
        <p14:creationId xmlns:p14="http://schemas.microsoft.com/office/powerpoint/2010/main" val="23190612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9" r:id="rId3"/>
    <p:sldLayoutId id="2147483670" r:id="rId4"/>
    <p:sldLayoutId id="2147483651" r:id="rId5"/>
    <p:sldLayoutId id="2147483671" r:id="rId6"/>
    <p:sldLayoutId id="2147483672" r:id="rId7"/>
    <p:sldLayoutId id="2147483673" r:id="rId8"/>
    <p:sldLayoutId id="2147483664" r:id="rId9"/>
    <p:sldLayoutId id="2147483674" r:id="rId10"/>
    <p:sldLayoutId id="2147483653" r:id="rId11"/>
    <p:sldLayoutId id="2147483667" r:id="rId12"/>
    <p:sldLayoutId id="2147483665" r:id="rId13"/>
  </p:sldLayoutIdLst>
  <p:hf hdr="0" ftr="0" dt="0"/>
  <p:txStyles>
    <p:titleStyle>
      <a:lvl1pPr algn="l" defTabSz="914400" rtl="0" eaLnBrk="1" latinLnBrk="0" hangingPunct="1">
        <a:lnSpc>
          <a:spcPct val="90000"/>
        </a:lnSpc>
        <a:spcBef>
          <a:spcPct val="0"/>
        </a:spcBef>
        <a:buNone/>
        <a:defRPr sz="44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30.png"/><Relationship Id="rId5" Type="http://schemas.openxmlformats.org/officeDocument/2006/relationships/image" Target="../media/image27.png"/><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1.xml"/><Relationship Id="rId1" Type="http://schemas.openxmlformats.org/officeDocument/2006/relationships/slideLayout" Target="../slideLayouts/slideLayout8.xml"/><Relationship Id="rId6" Type="http://schemas.openxmlformats.org/officeDocument/2006/relationships/image" Target="../media/image34.png"/><Relationship Id="rId5" Type="http://schemas.openxmlformats.org/officeDocument/2006/relationships/image" Target="../media/image33.png"/><Relationship Id="rId4" Type="http://schemas.openxmlformats.org/officeDocument/2006/relationships/image" Target="../media/image32.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9.jpg"/></Relationships>
</file>

<file path=ppt/slides/_rels/slide6.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21.emf"/></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8.xml"/><Relationship Id="rId1" Type="http://schemas.openxmlformats.org/officeDocument/2006/relationships/slideLayout" Target="../slideLayouts/slideLayout8.xml"/><Relationship Id="rId4" Type="http://schemas.openxmlformats.org/officeDocument/2006/relationships/image" Target="../media/image24.png"/></Relationships>
</file>

<file path=ppt/slides/_rels/slide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8.xml"/><Relationship Id="rId5" Type="http://schemas.openxmlformats.org/officeDocument/2006/relationships/image" Target="../media/image27.png"/><Relationship Id="rId4"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5451-6A4B-484B-9ED1-353CCE25B0F4}"/>
              </a:ext>
            </a:extLst>
          </p:cNvPr>
          <p:cNvSpPr>
            <a:spLocks noGrp="1"/>
          </p:cNvSpPr>
          <p:nvPr>
            <p:ph type="ctrTitle"/>
          </p:nvPr>
        </p:nvSpPr>
        <p:spPr>
          <a:xfrm>
            <a:off x="4717144" y="3329790"/>
            <a:ext cx="6666546" cy="3200400"/>
          </a:xfrm>
        </p:spPr>
        <p:txBody>
          <a:bodyPr anchor="ctr"/>
          <a:lstStyle/>
          <a:p>
            <a:r>
              <a:rPr lang="en-US" dirty="0"/>
              <a:t>Fourier Neural Operators</a:t>
            </a:r>
            <a:br>
              <a:rPr lang="en-US" dirty="0"/>
            </a:br>
            <a:r>
              <a:rPr lang="en-US" dirty="0"/>
              <a:t>Han Zhang</a:t>
            </a:r>
          </a:p>
        </p:txBody>
      </p:sp>
    </p:spTree>
    <p:extLst>
      <p:ext uri="{BB962C8B-B14F-4D97-AF65-F5344CB8AC3E}">
        <p14:creationId xmlns:p14="http://schemas.microsoft.com/office/powerpoint/2010/main" val="25860588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Data Representation</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10</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1899482"/>
          </a:xfrm>
        </p:spPr>
        <p:txBody>
          <a:bodyPr>
            <a:normAutofit fontScale="92500" lnSpcReduction="20000"/>
          </a:bodyPr>
          <a:lstStyle/>
          <a:p>
            <a:pPr marL="285750" indent="-285750">
              <a:buFont typeface="Arial" panose="020B0604020202020204" pitchFamily="34" charset="0"/>
              <a:buChar char="•"/>
            </a:pPr>
            <a:r>
              <a:rPr lang="en-US" dirty="0"/>
              <a:t>Revised hypothesis: because there are layers in the FNO which are doing spectral transforms, the constant panes are being reduced in information to just one pixel (one non-zero frequency), and the rest of the 2D FFT array are just 0s. Worse, the different wavevectors end up being scaled versions of each other, meaning they’re interacting with the same weights, rather than different weights in the FNO.</a:t>
            </a:r>
          </a:p>
          <a:p>
            <a:pPr marL="285750" indent="-285750">
              <a:buFont typeface="Arial" panose="020B0604020202020204" pitchFamily="34" charset="0"/>
              <a:buChar char="•"/>
            </a:pPr>
            <a:r>
              <a:rPr lang="en-US" dirty="0"/>
              <a:t>Revised inputs are sinusoids with spatial frequencies of wavevector const, or band const, such that their FFT transforms are much richer representations, and different wavevector/band values activate different weights in the model.</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5401994" y="4958518"/>
            <a:ext cx="6790006" cy="1899482"/>
          </a:xfrm>
          <a:prstGeom prst="rect">
            <a:avLst/>
          </a:prstGeom>
        </p:spPr>
      </p:pic>
      <p:pic>
        <p:nvPicPr>
          <p:cNvPr id="5" name="Picture 4">
            <a:extLst>
              <a:ext uri="{FF2B5EF4-FFF2-40B4-BE49-F238E27FC236}">
                <a16:creationId xmlns:a16="http://schemas.microsoft.com/office/drawing/2014/main" id="{5C52E863-3162-99D9-3E10-D989D08B32CE}"/>
              </a:ext>
            </a:extLst>
          </p:cNvPr>
          <p:cNvPicPr>
            <a:picLocks noChangeAspect="1"/>
          </p:cNvPicPr>
          <p:nvPr/>
        </p:nvPicPr>
        <p:blipFill>
          <a:blip r:embed="rId4"/>
          <a:srcRect/>
          <a:stretch/>
        </p:blipFill>
        <p:spPr>
          <a:xfrm>
            <a:off x="-1" y="5029200"/>
            <a:ext cx="5033980" cy="1828800"/>
          </a:xfrm>
          <a:prstGeom prst="rect">
            <a:avLst/>
          </a:prstGeom>
        </p:spPr>
      </p:pic>
      <p:sp>
        <p:nvSpPr>
          <p:cNvPr id="3" name="TextBox 2">
            <a:extLst>
              <a:ext uri="{FF2B5EF4-FFF2-40B4-BE49-F238E27FC236}">
                <a16:creationId xmlns:a16="http://schemas.microsoft.com/office/drawing/2014/main" id="{0B1F46CB-F542-B406-1F47-5B38A3D49C6C}"/>
              </a:ext>
            </a:extLst>
          </p:cNvPr>
          <p:cNvSpPr txBox="1"/>
          <p:nvPr/>
        </p:nvSpPr>
        <p:spPr>
          <a:xfrm>
            <a:off x="210243" y="4619964"/>
            <a:ext cx="1363856" cy="338554"/>
          </a:xfrm>
          <a:prstGeom prst="rect">
            <a:avLst/>
          </a:prstGeom>
          <a:noFill/>
        </p:spPr>
        <p:txBody>
          <a:bodyPr wrap="square" rtlCol="0">
            <a:spAutoFit/>
          </a:bodyPr>
          <a:lstStyle/>
          <a:p>
            <a:r>
              <a:rPr lang="en-US" sz="1600" dirty="0"/>
              <a:t>Sample Input</a:t>
            </a:r>
          </a:p>
        </p:txBody>
      </p:sp>
      <p:sp>
        <p:nvSpPr>
          <p:cNvPr id="7" name="TextBox 6">
            <a:extLst>
              <a:ext uri="{FF2B5EF4-FFF2-40B4-BE49-F238E27FC236}">
                <a16:creationId xmlns:a16="http://schemas.microsoft.com/office/drawing/2014/main" id="{85E94D1D-6BB2-5C6D-7898-3B74957449A8}"/>
              </a:ext>
            </a:extLst>
          </p:cNvPr>
          <p:cNvSpPr txBox="1"/>
          <p:nvPr/>
        </p:nvSpPr>
        <p:spPr>
          <a:xfrm>
            <a:off x="5563725" y="4632518"/>
            <a:ext cx="1508097" cy="338554"/>
          </a:xfrm>
          <a:prstGeom prst="rect">
            <a:avLst/>
          </a:prstGeom>
          <a:noFill/>
        </p:spPr>
        <p:txBody>
          <a:bodyPr wrap="square" rtlCol="0">
            <a:spAutoFit/>
          </a:bodyPr>
          <a:lstStyle/>
          <a:p>
            <a:r>
              <a:rPr lang="en-US" sz="1600" dirty="0"/>
              <a:t>Sample Output</a:t>
            </a:r>
          </a:p>
        </p:txBody>
      </p:sp>
      <p:grpSp>
        <p:nvGrpSpPr>
          <p:cNvPr id="11" name="Group 10">
            <a:extLst>
              <a:ext uri="{FF2B5EF4-FFF2-40B4-BE49-F238E27FC236}">
                <a16:creationId xmlns:a16="http://schemas.microsoft.com/office/drawing/2014/main" id="{C52216BF-B0E8-C0A7-C333-79AC2C67B763}"/>
              </a:ext>
            </a:extLst>
          </p:cNvPr>
          <p:cNvGrpSpPr>
            <a:grpSpLocks noChangeAspect="1"/>
          </p:cNvGrpSpPr>
          <p:nvPr/>
        </p:nvGrpSpPr>
        <p:grpSpPr>
          <a:xfrm>
            <a:off x="389345" y="3068318"/>
            <a:ext cx="5103230" cy="1525754"/>
            <a:chOff x="7732680" y="3468713"/>
            <a:chExt cx="4418357" cy="1320992"/>
          </a:xfrm>
        </p:grpSpPr>
        <p:pic>
          <p:nvPicPr>
            <p:cNvPr id="10" name="Picture 9" descr="A screenshot of a computer screen&#10;&#10;Description automatically generated">
              <a:extLst>
                <a:ext uri="{FF2B5EF4-FFF2-40B4-BE49-F238E27FC236}">
                  <a16:creationId xmlns:a16="http://schemas.microsoft.com/office/drawing/2014/main" id="{7B449C73-02B7-22A0-0840-B1AF697A1216}"/>
                </a:ext>
              </a:extLst>
            </p:cNvPr>
            <p:cNvPicPr>
              <a:picLocks noChangeAspect="1"/>
            </p:cNvPicPr>
            <p:nvPr/>
          </p:nvPicPr>
          <p:blipFill rotWithShape="1">
            <a:blip r:embed="rId5"/>
            <a:srcRect t="60410" r="13789"/>
            <a:stretch/>
          </p:blipFill>
          <p:spPr>
            <a:xfrm>
              <a:off x="7732680" y="3468713"/>
              <a:ext cx="2634429" cy="1320992"/>
            </a:xfrm>
            <a:prstGeom prst="rect">
              <a:avLst/>
            </a:prstGeom>
          </p:spPr>
        </p:pic>
        <p:pic>
          <p:nvPicPr>
            <p:cNvPr id="12" name="Picture 11" descr="A screenshot of a computer screen&#10;&#10;Description automatically generated">
              <a:extLst>
                <a:ext uri="{FF2B5EF4-FFF2-40B4-BE49-F238E27FC236}">
                  <a16:creationId xmlns:a16="http://schemas.microsoft.com/office/drawing/2014/main" id="{1CB276A0-E568-BC2C-F594-EF1F11B5E4A9}"/>
                </a:ext>
              </a:extLst>
            </p:cNvPr>
            <p:cNvPicPr>
              <a:picLocks noChangeAspect="1"/>
            </p:cNvPicPr>
            <p:nvPr/>
          </p:nvPicPr>
          <p:blipFill rotWithShape="1">
            <a:blip r:embed="rId5"/>
            <a:srcRect l="45614" t="15783" r="14125" b="50442"/>
            <a:stretch/>
          </p:blipFill>
          <p:spPr>
            <a:xfrm>
              <a:off x="10922459" y="3592730"/>
              <a:ext cx="1228578" cy="1125416"/>
            </a:xfrm>
            <a:prstGeom prst="rect">
              <a:avLst/>
            </a:prstGeom>
          </p:spPr>
        </p:pic>
        <p:pic>
          <p:nvPicPr>
            <p:cNvPr id="13" name="Picture 12" descr="A screenshot of a computer screen&#10;&#10;Description automatically generated">
              <a:extLst>
                <a:ext uri="{FF2B5EF4-FFF2-40B4-BE49-F238E27FC236}">
                  <a16:creationId xmlns:a16="http://schemas.microsoft.com/office/drawing/2014/main" id="{8F2BB873-2A5B-F340-734B-6288CE783E49}"/>
                </a:ext>
              </a:extLst>
            </p:cNvPr>
            <p:cNvPicPr>
              <a:picLocks noChangeAspect="1"/>
            </p:cNvPicPr>
            <p:nvPr/>
          </p:nvPicPr>
          <p:blipFill rotWithShape="1">
            <a:blip r:embed="rId5"/>
            <a:srcRect l="28259" t="79565" r="69595" b="18748"/>
            <a:stretch/>
          </p:blipFill>
          <p:spPr>
            <a:xfrm>
              <a:off x="11453559" y="4106096"/>
              <a:ext cx="65559" cy="56274"/>
            </a:xfrm>
            <a:prstGeom prst="rect">
              <a:avLst/>
            </a:prstGeom>
          </p:spPr>
        </p:pic>
        <p:sp>
          <p:nvSpPr>
            <p:cNvPr id="14" name="Arrow: Right 13">
              <a:extLst>
                <a:ext uri="{FF2B5EF4-FFF2-40B4-BE49-F238E27FC236}">
                  <a16:creationId xmlns:a16="http://schemas.microsoft.com/office/drawing/2014/main" id="{2EC8BD0C-6A86-CAC9-6F47-876E327B36F9}"/>
                </a:ext>
              </a:extLst>
            </p:cNvPr>
            <p:cNvSpPr/>
            <p:nvPr/>
          </p:nvSpPr>
          <p:spPr>
            <a:xfrm>
              <a:off x="10344111" y="4049930"/>
              <a:ext cx="531100" cy="168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69B48D8E-A249-6156-2EF8-A882A73A228E}"/>
                </a:ext>
              </a:extLst>
            </p:cNvPr>
            <p:cNvSpPr txBox="1"/>
            <p:nvPr/>
          </p:nvSpPr>
          <p:spPr>
            <a:xfrm>
              <a:off x="11027967" y="3684170"/>
              <a:ext cx="237222" cy="369332"/>
            </a:xfrm>
            <a:prstGeom prst="rect">
              <a:avLst/>
            </a:prstGeom>
            <a:noFill/>
          </p:spPr>
          <p:txBody>
            <a:bodyPr wrap="square" rtlCol="0">
              <a:spAutoFit/>
            </a:bodyPr>
            <a:lstStyle/>
            <a:p>
              <a:r>
                <a:rPr lang="en-US" dirty="0"/>
                <a:t>0</a:t>
              </a:r>
            </a:p>
          </p:txBody>
        </p:sp>
        <p:sp>
          <p:nvSpPr>
            <p:cNvPr id="17" name="TextBox 16">
              <a:extLst>
                <a:ext uri="{FF2B5EF4-FFF2-40B4-BE49-F238E27FC236}">
                  <a16:creationId xmlns:a16="http://schemas.microsoft.com/office/drawing/2014/main" id="{C4463C09-E972-37B2-CD22-C0A8659F2662}"/>
                </a:ext>
              </a:extLst>
            </p:cNvPr>
            <p:cNvSpPr txBox="1"/>
            <p:nvPr/>
          </p:nvSpPr>
          <p:spPr>
            <a:xfrm>
              <a:off x="10290540" y="3761543"/>
              <a:ext cx="584671" cy="369332"/>
            </a:xfrm>
            <a:prstGeom prst="rect">
              <a:avLst/>
            </a:prstGeom>
            <a:noFill/>
          </p:spPr>
          <p:txBody>
            <a:bodyPr wrap="square" rtlCol="0">
              <a:spAutoFit/>
            </a:bodyPr>
            <a:lstStyle/>
            <a:p>
              <a:r>
                <a:rPr lang="en-US" dirty="0"/>
                <a:t>FFT</a:t>
              </a:r>
            </a:p>
          </p:txBody>
        </p:sp>
      </p:grpSp>
      <p:pic>
        <p:nvPicPr>
          <p:cNvPr id="9" name="Picture 8" descr="A screenshot of a computer generated image&#10;&#10;Description automatically generated">
            <a:extLst>
              <a:ext uri="{FF2B5EF4-FFF2-40B4-BE49-F238E27FC236}">
                <a16:creationId xmlns:a16="http://schemas.microsoft.com/office/drawing/2014/main" id="{01E1B3A6-B036-7EAE-9C93-B536C825273F}"/>
              </a:ext>
            </a:extLst>
          </p:cNvPr>
          <p:cNvPicPr>
            <a:picLocks noChangeAspect="1"/>
          </p:cNvPicPr>
          <p:nvPr/>
        </p:nvPicPr>
        <p:blipFill>
          <a:blip r:embed="rId6"/>
          <a:stretch>
            <a:fillRect/>
          </a:stretch>
        </p:blipFill>
        <p:spPr>
          <a:xfrm>
            <a:off x="8240434" y="2921965"/>
            <a:ext cx="3562221" cy="1775083"/>
          </a:xfrm>
          <a:prstGeom prst="rect">
            <a:avLst/>
          </a:prstGeom>
        </p:spPr>
      </p:pic>
      <p:sp>
        <p:nvSpPr>
          <p:cNvPr id="15" name="Arrow: Right 14">
            <a:extLst>
              <a:ext uri="{FF2B5EF4-FFF2-40B4-BE49-F238E27FC236}">
                <a16:creationId xmlns:a16="http://schemas.microsoft.com/office/drawing/2014/main" id="{8BFF791F-AF15-CA2B-3DE3-1C9894064AD7}"/>
              </a:ext>
            </a:extLst>
          </p:cNvPr>
          <p:cNvSpPr/>
          <p:nvPr/>
        </p:nvSpPr>
        <p:spPr>
          <a:xfrm>
            <a:off x="9954579" y="2942583"/>
            <a:ext cx="531100" cy="16881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4974DD6B-E6B7-F0F2-1ED1-9824AEAD9A72}"/>
              </a:ext>
            </a:extLst>
          </p:cNvPr>
          <p:cNvSpPr txBox="1"/>
          <p:nvPr/>
        </p:nvSpPr>
        <p:spPr>
          <a:xfrm>
            <a:off x="9901008" y="2654196"/>
            <a:ext cx="584671" cy="369332"/>
          </a:xfrm>
          <a:prstGeom prst="rect">
            <a:avLst/>
          </a:prstGeom>
          <a:noFill/>
        </p:spPr>
        <p:txBody>
          <a:bodyPr wrap="square" rtlCol="0">
            <a:spAutoFit/>
          </a:bodyPr>
          <a:lstStyle/>
          <a:p>
            <a:r>
              <a:rPr lang="en-US" dirty="0"/>
              <a:t>FFT</a:t>
            </a:r>
          </a:p>
        </p:txBody>
      </p:sp>
    </p:spTree>
    <p:extLst>
      <p:ext uri="{BB962C8B-B14F-4D97-AF65-F5344CB8AC3E}">
        <p14:creationId xmlns:p14="http://schemas.microsoft.com/office/powerpoint/2010/main" val="28237298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Revised Training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11</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After normalizing data, and representing constants in frequency space, retrained model results saw massive improvements.</a:t>
            </a:r>
          </a:p>
          <a:p>
            <a:pPr marL="285750" indent="-285750">
              <a:buFont typeface="Arial" panose="020B0604020202020204" pitchFamily="34" charset="0"/>
              <a:buChar char="•"/>
            </a:pPr>
            <a:endParaRPr lang="en-US" dirty="0"/>
          </a:p>
        </p:txBody>
      </p:sp>
      <p:pic>
        <p:nvPicPr>
          <p:cNvPr id="5" name="Picture 4" descr="A graph of training and validation&#10;&#10;Description automatically generated">
            <a:extLst>
              <a:ext uri="{FF2B5EF4-FFF2-40B4-BE49-F238E27FC236}">
                <a16:creationId xmlns:a16="http://schemas.microsoft.com/office/drawing/2014/main" id="{C2C2528D-ABDF-6EF7-2B51-10FC36B7B667}"/>
              </a:ext>
            </a:extLst>
          </p:cNvPr>
          <p:cNvPicPr>
            <a:picLocks noChangeAspect="1"/>
          </p:cNvPicPr>
          <p:nvPr/>
        </p:nvPicPr>
        <p:blipFill>
          <a:blip r:embed="rId3"/>
          <a:stretch>
            <a:fillRect/>
          </a:stretch>
        </p:blipFill>
        <p:spPr>
          <a:xfrm>
            <a:off x="0" y="2370406"/>
            <a:ext cx="3879173" cy="2919045"/>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815C2555-B80C-59FC-7248-6C1095ACCFF1}"/>
              </a:ext>
            </a:extLst>
          </p:cNvPr>
          <p:cNvPicPr>
            <a:picLocks noChangeAspect="1"/>
          </p:cNvPicPr>
          <p:nvPr/>
        </p:nvPicPr>
        <p:blipFill>
          <a:blip r:embed="rId4"/>
          <a:stretch>
            <a:fillRect/>
          </a:stretch>
        </p:blipFill>
        <p:spPr>
          <a:xfrm>
            <a:off x="5259530" y="3110084"/>
            <a:ext cx="3388330" cy="3699803"/>
          </a:xfrm>
          <a:prstGeom prst="rect">
            <a:avLst/>
          </a:prstGeom>
        </p:spPr>
      </p:pic>
      <p:pic>
        <p:nvPicPr>
          <p:cNvPr id="11" name="Picture 10" descr="A screenshot of a computer screen&#10;&#10;Description automatically generated">
            <a:extLst>
              <a:ext uri="{FF2B5EF4-FFF2-40B4-BE49-F238E27FC236}">
                <a16:creationId xmlns:a16="http://schemas.microsoft.com/office/drawing/2014/main" id="{F46ECD0F-403A-D8BB-B986-ED42A885165F}"/>
              </a:ext>
            </a:extLst>
          </p:cNvPr>
          <p:cNvPicPr>
            <a:picLocks noChangeAspect="1"/>
          </p:cNvPicPr>
          <p:nvPr/>
        </p:nvPicPr>
        <p:blipFill>
          <a:blip r:embed="rId5"/>
          <a:stretch>
            <a:fillRect/>
          </a:stretch>
        </p:blipFill>
        <p:spPr>
          <a:xfrm>
            <a:off x="8759609" y="3110084"/>
            <a:ext cx="3432391" cy="3747915"/>
          </a:xfrm>
          <a:prstGeom prst="rect">
            <a:avLst/>
          </a:prstGeom>
        </p:spPr>
      </p:pic>
      <p:pic>
        <p:nvPicPr>
          <p:cNvPr id="13" name="Picture 12" descr="A chart of different colors&#10;&#10;Description automatically generated with medium confidence">
            <a:extLst>
              <a:ext uri="{FF2B5EF4-FFF2-40B4-BE49-F238E27FC236}">
                <a16:creationId xmlns:a16="http://schemas.microsoft.com/office/drawing/2014/main" id="{56DDA46F-B87A-80BF-1661-D446744C9617}"/>
              </a:ext>
            </a:extLst>
          </p:cNvPr>
          <p:cNvPicPr>
            <a:picLocks noChangeAspect="1"/>
          </p:cNvPicPr>
          <p:nvPr/>
        </p:nvPicPr>
        <p:blipFill rotWithShape="1">
          <a:blip r:embed="rId6"/>
          <a:srcRect t="42564" r="17184" b="29436"/>
          <a:stretch/>
        </p:blipFill>
        <p:spPr>
          <a:xfrm>
            <a:off x="0" y="5289451"/>
            <a:ext cx="4296244" cy="1568547"/>
          </a:xfrm>
          <a:prstGeom prst="rect">
            <a:avLst/>
          </a:prstGeom>
        </p:spPr>
      </p:pic>
    </p:spTree>
    <p:extLst>
      <p:ext uri="{BB962C8B-B14F-4D97-AF65-F5344CB8AC3E}">
        <p14:creationId xmlns:p14="http://schemas.microsoft.com/office/powerpoint/2010/main" val="1115767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Current &amp; future Work</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12</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Different model architectures (trying higher hidden channel count has not yielded much improvement.)</a:t>
            </a:r>
          </a:p>
          <a:p>
            <a:pPr marL="285750" indent="-285750">
              <a:buFont typeface="Arial" panose="020B0604020202020204" pitchFamily="34" charset="0"/>
              <a:buChar char="•"/>
            </a:pPr>
            <a:r>
              <a:rPr lang="en-US" dirty="0"/>
              <a:t>New, larger datasets (bottlenecked by RAM)</a:t>
            </a:r>
          </a:p>
          <a:p>
            <a:pPr marL="285750" indent="-285750">
              <a:buFont typeface="Arial" panose="020B0604020202020204" pitchFamily="34" charset="0"/>
              <a:buChar char="•"/>
            </a:pPr>
            <a:r>
              <a:rPr lang="en-US" dirty="0"/>
              <a:t>Augmented datasets (rotations, reflections)</a:t>
            </a:r>
          </a:p>
          <a:p>
            <a:pPr marL="285750" indent="-285750">
              <a:buFont typeface="Arial" panose="020B0604020202020204" pitchFamily="34" charset="0"/>
              <a:buChar char="•"/>
            </a:pPr>
            <a:r>
              <a:rPr lang="en-US" dirty="0"/>
              <a:t>Resolution rescaling tests</a:t>
            </a:r>
          </a:p>
          <a:p>
            <a:pPr marL="285750" indent="-285750">
              <a:buFont typeface="Arial" panose="020B0604020202020204" pitchFamily="34" charset="0"/>
              <a:buChar char="•"/>
            </a:pPr>
            <a:r>
              <a:rPr lang="en-US" dirty="0"/>
              <a:t>Check </a:t>
            </a:r>
            <a:r>
              <a:rPr lang="en-US" dirty="0" err="1"/>
              <a:t>matlab</a:t>
            </a:r>
            <a:r>
              <a:rPr lang="en-US" dirty="0"/>
              <a:t> &amp; python combined </a:t>
            </a:r>
            <a:r>
              <a:rPr lang="en-US"/>
              <a:t>normalization effects</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9369722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DF1EDE-5423-435C-B149-87AB1BC22B83}"/>
              </a:ext>
            </a:extLst>
          </p:cNvPr>
          <p:cNvSpPr>
            <a:spLocks noGrp="1"/>
          </p:cNvSpPr>
          <p:nvPr>
            <p:ph type="ctrTitle"/>
          </p:nvPr>
        </p:nvSpPr>
        <p:spPr>
          <a:xfrm>
            <a:off x="4267198" y="1615736"/>
            <a:ext cx="6063917" cy="1524735"/>
          </a:xfrm>
        </p:spPr>
        <p:txBody>
          <a:bodyPr/>
          <a:lstStyle/>
          <a:p>
            <a:r>
              <a:rPr lang="en-US" dirty="0"/>
              <a:t>THANK YOU, Questions?</a:t>
            </a:r>
          </a:p>
        </p:txBody>
      </p:sp>
      <p:sp>
        <p:nvSpPr>
          <p:cNvPr id="3" name="Subtitle 2">
            <a:extLst>
              <a:ext uri="{FF2B5EF4-FFF2-40B4-BE49-F238E27FC236}">
                <a16:creationId xmlns:a16="http://schemas.microsoft.com/office/drawing/2014/main" id="{AF64C29E-DF30-4DC6-AB95-2016F9A703B6}"/>
              </a:ext>
            </a:extLst>
          </p:cNvPr>
          <p:cNvSpPr>
            <a:spLocks noGrp="1"/>
          </p:cNvSpPr>
          <p:nvPr>
            <p:ph type="subTitle" idx="1"/>
          </p:nvPr>
        </p:nvSpPr>
        <p:spPr>
          <a:xfrm>
            <a:off x="4267200" y="3238103"/>
            <a:ext cx="4179570" cy="2850181"/>
          </a:xfrm>
        </p:spPr>
        <p:txBody>
          <a:bodyPr>
            <a:noAutofit/>
          </a:bodyPr>
          <a:lstStyle/>
          <a:p>
            <a:r>
              <a:rPr lang="en-US" dirty="0"/>
              <a:t>Han Zhang</a:t>
            </a:r>
          </a:p>
        </p:txBody>
      </p:sp>
      <p:sp>
        <p:nvSpPr>
          <p:cNvPr id="6" name="Slide Number Placeholder 5">
            <a:extLst>
              <a:ext uri="{FF2B5EF4-FFF2-40B4-BE49-F238E27FC236}">
                <a16:creationId xmlns:a16="http://schemas.microsoft.com/office/drawing/2014/main" id="{4C127D99-645F-4FCF-9573-FDFE2A344FA9}"/>
              </a:ext>
            </a:extLst>
          </p:cNvPr>
          <p:cNvSpPr>
            <a:spLocks noGrp="1"/>
          </p:cNvSpPr>
          <p:nvPr>
            <p:ph type="sldNum" sz="quarter" idx="12"/>
          </p:nvPr>
        </p:nvSpPr>
        <p:spPr>
          <a:xfrm>
            <a:off x="9579428" y="6356350"/>
            <a:ext cx="1774371" cy="365125"/>
          </a:xfrm>
        </p:spPr>
        <p:txBody>
          <a:bodyPr/>
          <a:lstStyle/>
          <a:p>
            <a:fld id="{A49DFD55-3C28-40EF-9E31-A92D2E4017FF}" type="slidenum">
              <a:rPr lang="en-US" smtClean="0"/>
              <a:pPr/>
              <a:t>13</a:t>
            </a:fld>
            <a:endParaRPr lang="en-US" dirty="0"/>
          </a:p>
        </p:txBody>
      </p:sp>
    </p:spTree>
    <p:extLst>
      <p:ext uri="{BB962C8B-B14F-4D97-AF65-F5344CB8AC3E}">
        <p14:creationId xmlns:p14="http://schemas.microsoft.com/office/powerpoint/2010/main" val="1969787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EF5859-10C9-4588-9727-B9362E26C29D}"/>
              </a:ext>
            </a:extLst>
          </p:cNvPr>
          <p:cNvSpPr>
            <a:spLocks noGrp="1"/>
          </p:cNvSpPr>
          <p:nvPr>
            <p:ph type="title"/>
          </p:nvPr>
        </p:nvSpPr>
        <p:spPr>
          <a:xfrm>
            <a:off x="838200" y="353550"/>
            <a:ext cx="10515600" cy="1325563"/>
          </a:xfrm>
        </p:spPr>
        <p:txBody>
          <a:bodyPr anchor="b">
            <a:normAutofit/>
          </a:bodyPr>
          <a:lstStyle/>
          <a:p>
            <a:r>
              <a:rPr lang="en-US" dirty="0"/>
              <a:t>Contents</a:t>
            </a:r>
          </a:p>
        </p:txBody>
      </p:sp>
      <p:sp>
        <p:nvSpPr>
          <p:cNvPr id="5" name="Slide Number Placeholder 5">
            <a:extLst>
              <a:ext uri="{FF2B5EF4-FFF2-40B4-BE49-F238E27FC236}">
                <a16:creationId xmlns:a16="http://schemas.microsoft.com/office/drawing/2014/main" id="{B02A8827-B1A1-2D2F-D6DD-E886B886C43E}"/>
              </a:ext>
            </a:extLst>
          </p:cNvPr>
          <p:cNvSpPr>
            <a:spLocks noGrp="1"/>
          </p:cNvSpPr>
          <p:nvPr>
            <p:ph type="sldNum" sz="quarter" idx="12"/>
          </p:nvPr>
        </p:nvSpPr>
        <p:spPr>
          <a:xfrm>
            <a:off x="10373350" y="6356349"/>
            <a:ext cx="987552" cy="365125"/>
          </a:xfrm>
        </p:spPr>
        <p:txBody>
          <a:bodyPr anchor="ctr">
            <a:normAutofit/>
          </a:bodyPr>
          <a:lstStyle/>
          <a:p>
            <a:pPr>
              <a:spcAft>
                <a:spcPts val="600"/>
              </a:spcAft>
            </a:pPr>
            <a:fld id="{A49DFD55-3C28-40EF-9E31-A92D2E4017FF}" type="slidenum">
              <a:rPr lang="en-US" smtClean="0"/>
              <a:pPr>
                <a:spcAft>
                  <a:spcPts val="600"/>
                </a:spcAft>
              </a:pPr>
              <a:t>2</a:t>
            </a:fld>
            <a:endParaRPr lang="en-US"/>
          </a:p>
        </p:txBody>
      </p:sp>
      <p:graphicFrame>
        <p:nvGraphicFramePr>
          <p:cNvPr id="7" name="Content Placeholder 2">
            <a:extLst>
              <a:ext uri="{FF2B5EF4-FFF2-40B4-BE49-F238E27FC236}">
                <a16:creationId xmlns:a16="http://schemas.microsoft.com/office/drawing/2014/main" id="{1718A2F5-9CA4-7521-3B6C-312A3AD12D10}"/>
              </a:ext>
            </a:extLst>
          </p:cNvPr>
          <p:cNvGraphicFramePr>
            <a:graphicFrameLocks noGrp="1"/>
          </p:cNvGraphicFramePr>
          <p:nvPr>
            <p:ph type="tbl" sz="quarter" idx="14"/>
            <p:extLst>
              <p:ext uri="{D42A27DB-BD31-4B8C-83A1-F6EECF244321}">
                <p14:modId xmlns:p14="http://schemas.microsoft.com/office/powerpoint/2010/main" val="1953168208"/>
              </p:ext>
            </p:extLst>
          </p:nvPr>
        </p:nvGraphicFramePr>
        <p:xfrm>
          <a:off x="838200" y="2111381"/>
          <a:ext cx="10515600" cy="3570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132195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731C-311B-46F7-A865-6C3AF6B09A47}"/>
              </a:ext>
            </a:extLst>
          </p:cNvPr>
          <p:cNvSpPr>
            <a:spLocks noGrp="1"/>
          </p:cNvSpPr>
          <p:nvPr>
            <p:ph type="title"/>
          </p:nvPr>
        </p:nvSpPr>
        <p:spPr>
          <a:xfrm>
            <a:off x="1322318" y="268361"/>
            <a:ext cx="7288282" cy="864088"/>
          </a:xfrm>
        </p:spPr>
        <p:txBody>
          <a:bodyPr/>
          <a:lstStyle/>
          <a:p>
            <a:r>
              <a:rPr lang="en-US" dirty="0"/>
              <a:t>Motivation</a:t>
            </a:r>
          </a:p>
        </p:txBody>
      </p:sp>
      <mc:AlternateContent xmlns:mc="http://schemas.openxmlformats.org/markup-compatibility/2006" xmlns:a14="http://schemas.microsoft.com/office/drawing/2010/main">
        <mc:Choice Requires="a14">
          <p:sp>
            <p:nvSpPr>
              <p:cNvPr id="3" name="Text Placeholder 2">
                <a:extLst>
                  <a:ext uri="{FF2B5EF4-FFF2-40B4-BE49-F238E27FC236}">
                    <a16:creationId xmlns:a16="http://schemas.microsoft.com/office/drawing/2014/main" id="{9D5232F9-FD00-464A-9F17-619C91AEF8F3}"/>
                  </a:ext>
                </a:extLst>
              </p:cNvPr>
              <p:cNvSpPr>
                <a:spLocks noGrp="1"/>
              </p:cNvSpPr>
              <p:nvPr>
                <p:ph sz="half" idx="2"/>
              </p:nvPr>
            </p:nvSpPr>
            <p:spPr>
              <a:xfrm>
                <a:off x="1322388" y="1484144"/>
                <a:ext cx="7288212" cy="4685986"/>
              </a:xfrm>
            </p:spPr>
            <p:txBody>
              <a:bodyPr>
                <a:normAutofit/>
              </a:bodyPr>
              <a:lstStyle/>
              <a:p>
                <a:r>
                  <a:rPr lang="en-US" dirty="0"/>
                  <a:t>Pre-existing/alternative methods </a:t>
                </a:r>
              </a:p>
              <a:p>
                <a:pPr lvl="1"/>
                <a:r>
                  <a:rPr lang="en-US" dirty="0"/>
                  <a:t>Conventional methods like finite element methods (FEM) or finite difference methods (FDM) suffer from tedious scaling with resolution, usually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𝑑</m:t>
                        </m:r>
                      </m:sup>
                    </m:sSup>
                    <m:r>
                      <a:rPr lang="en-US" b="0" i="1" smtClean="0">
                        <a:latin typeface="Cambria Math" panose="02040503050406030204" pitchFamily="18" charset="0"/>
                      </a:rPr>
                      <m:t>)</m:t>
                    </m:r>
                  </m:oMath>
                </a14:m>
                <a:r>
                  <a:rPr lang="en-US" dirty="0"/>
                  <a:t> with ‘n’ node resolution in ‘d’ dimensions.</a:t>
                </a:r>
              </a:p>
              <a:p>
                <a:pPr lvl="1"/>
                <a:r>
                  <a:rPr lang="en-US" dirty="0"/>
                  <a:t>Finite Dimensional Operators (FDO) use CNNs to learn relationships between finite dimensional Euclidean spaces, does not generalize well to different resolutions due to fixed mesh input schema. </a:t>
                </a:r>
              </a:p>
              <a:p>
                <a:pPr lvl="1"/>
                <a:r>
                  <a:rPr lang="en-US" dirty="0"/>
                  <a:t>Neural FEM replaces the basis functions in FEM with neural networks. Can generalize somewhat across resolutions but often requires retraining to work well.</a:t>
                </a:r>
              </a:p>
            </p:txBody>
          </p:sp>
        </mc:Choice>
        <mc:Fallback xmlns="">
          <p:sp>
            <p:nvSpPr>
              <p:cNvPr id="3" name="Text Placeholder 2">
                <a:extLst>
                  <a:ext uri="{FF2B5EF4-FFF2-40B4-BE49-F238E27FC236}">
                    <a16:creationId xmlns:a16="http://schemas.microsoft.com/office/drawing/2014/main" id="{9D5232F9-FD00-464A-9F17-619C91AEF8F3}"/>
                  </a:ext>
                </a:extLst>
              </p:cNvPr>
              <p:cNvSpPr>
                <a:spLocks noGrp="1" noRot="1" noChangeAspect="1" noMove="1" noResize="1" noEditPoints="1" noAdjustHandles="1" noChangeArrowheads="1" noChangeShapeType="1" noTextEdit="1"/>
              </p:cNvSpPr>
              <p:nvPr>
                <p:ph sz="half" idx="2"/>
              </p:nvPr>
            </p:nvSpPr>
            <p:spPr>
              <a:xfrm>
                <a:off x="1322388" y="1484144"/>
                <a:ext cx="7288212" cy="4685986"/>
              </a:xfrm>
              <a:blipFill>
                <a:blip r:embed="rId3"/>
                <a:stretch>
                  <a:fillRect l="-753" t="-650" r="-1338"/>
                </a:stretch>
              </a:blipFill>
            </p:spPr>
            <p:txBody>
              <a:bodyPr/>
              <a:lstStyle/>
              <a:p>
                <a:r>
                  <a:rPr lang="en-US">
                    <a:noFill/>
                  </a:rPr>
                  <a:t> </a:t>
                </a:r>
              </a:p>
            </p:txBody>
          </p:sp>
        </mc:Fallback>
      </mc:AlternateContent>
      <p:sp>
        <p:nvSpPr>
          <p:cNvPr id="14" name="Slide Number Placeholder 5">
            <a:extLst>
              <a:ext uri="{FF2B5EF4-FFF2-40B4-BE49-F238E27FC236}">
                <a16:creationId xmlns:a16="http://schemas.microsoft.com/office/drawing/2014/main" id="{ECE635A2-70B8-3EAB-6A18-952B02EBAA1E}"/>
              </a:ext>
            </a:extLst>
          </p:cNvPr>
          <p:cNvSpPr>
            <a:spLocks noGrp="1"/>
          </p:cNvSpPr>
          <p:nvPr>
            <p:ph type="sldNum" sz="quarter" idx="12"/>
          </p:nvPr>
        </p:nvSpPr>
        <p:spPr>
          <a:xfrm>
            <a:off x="10373350" y="6356349"/>
            <a:ext cx="987552" cy="365125"/>
          </a:xfrm>
        </p:spPr>
        <p:txBody>
          <a:bodyPr/>
          <a:lstStyle/>
          <a:p>
            <a:fld id="{A49DFD55-3C28-40EF-9E31-A92D2E4017FF}" type="slidenum">
              <a:rPr lang="en-US" smtClean="0"/>
              <a:pPr/>
              <a:t>3</a:t>
            </a:fld>
            <a:endParaRPr lang="en-US" dirty="0"/>
          </a:p>
        </p:txBody>
      </p:sp>
    </p:spTree>
    <p:extLst>
      <p:ext uri="{BB962C8B-B14F-4D97-AF65-F5344CB8AC3E}">
        <p14:creationId xmlns:p14="http://schemas.microsoft.com/office/powerpoint/2010/main" val="3571516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Neural Operators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4</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Operators map from function space to function space.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𝑈</m:t>
                      </m:r>
                    </m:oMath>
                  </m:oMathPara>
                </a14:m>
                <a:endParaRPr lang="en-US" dirty="0"/>
              </a:p>
              <a:p>
                <a:pPr marL="0" indent="0">
                  <a:buNone/>
                </a:pPr>
                <a14:m>
                  <m:oMath xmlns:m="http://schemas.openxmlformats.org/officeDocument/2006/math">
                    <m:r>
                      <a:rPr lang="en-US" i="1" dirty="0" smtClean="0">
                        <a:latin typeface="Cambria Math" panose="02040503050406030204" pitchFamily="18" charset="0"/>
                      </a:rPr>
                      <m:t>𝐴</m:t>
                    </m:r>
                    <m:r>
                      <a:rPr lang="en-US" i="1" dirty="0" smtClean="0">
                        <a:latin typeface="Cambria Math" panose="02040503050406030204" pitchFamily="18" charset="0"/>
                      </a:rPr>
                      <m:t> &amp; </m:t>
                    </m:r>
                    <m:r>
                      <a:rPr lang="en-US" i="1" dirty="0" smtClean="0">
                        <a:latin typeface="Cambria Math" panose="02040503050406030204" pitchFamily="18" charset="0"/>
                      </a:rPr>
                      <m:t>𝑈</m:t>
                    </m:r>
                    <m:r>
                      <a:rPr lang="en-US" i="1" dirty="0" smtClean="0">
                        <a:latin typeface="Cambria Math" panose="02040503050406030204" pitchFamily="18" charset="0"/>
                      </a:rPr>
                      <m:t> </m:t>
                    </m:r>
                  </m:oMath>
                </a14:m>
                <a:r>
                  <a:rPr lang="en-US" dirty="0"/>
                  <a:t>typically have some useful properties, like integration, differentiation, and Fourier transformation. (Ex. Banach spaces) In most problems, the quantity of interest is some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𝑈</m:t>
                    </m:r>
                  </m:oMath>
                </a14:m>
                <a:r>
                  <a:rPr lang="en-US" dirty="0"/>
                  <a:t> function that is a solution to a PDE.</a:t>
                </a:r>
              </a:p>
              <a:p>
                <a:pPr marL="285750" indent="-285750">
                  <a:buFont typeface="Arial" panose="020B0604020202020204" pitchFamily="34" charset="0"/>
                  <a:buChar char="•"/>
                </a:pPr>
                <a:r>
                  <a:rPr lang="en-US" dirty="0"/>
                  <a:t>Neural operators seek to approximate </a:t>
                </a:r>
                <a14:m>
                  <m:oMath xmlns:m="http://schemas.openxmlformats.org/officeDocument/2006/math">
                    <m:r>
                      <a:rPr lang="en-US" i="1" dirty="0" smtClean="0">
                        <a:latin typeface="Cambria Math" panose="02040503050406030204" pitchFamily="18" charset="0"/>
                      </a:rPr>
                      <m:t>𝐺</m:t>
                    </m:r>
                  </m:oMath>
                </a14:m>
                <a:r>
                  <a:rPr lang="en-US" dirty="0"/>
                  <a:t>, the true operator, with </a:t>
                </a:r>
                <a14:m>
                  <m:oMath xmlns:m="http://schemas.openxmlformats.org/officeDocument/2006/math">
                    <m:r>
                      <a:rPr lang="en-US" i="1" dirty="0" smtClean="0">
                        <a:latin typeface="Cambria Math" panose="02040503050406030204" pitchFamily="18" charset="0"/>
                      </a:rPr>
                      <m:t>𝐺</m:t>
                    </m:r>
                    <m:r>
                      <a:rPr lang="en-US" b="0" i="1" dirty="0" smtClean="0">
                        <a:latin typeface="Cambria Math" panose="02040503050406030204" pitchFamily="18" charset="0"/>
                      </a:rPr>
                      <m:t>′</m:t>
                    </m:r>
                  </m:oMath>
                </a14:m>
                <a:r>
                  <a:rPr lang="en-US" dirty="0"/>
                  <a:t> that maps from some known function, (maybe of geometry, or excitation field, etc.) to the known quantity </a:t>
                </a:r>
                <a14:m>
                  <m:oMath xmlns:m="http://schemas.openxmlformats.org/officeDocument/2006/math">
                    <m:r>
                      <a:rPr lang="en-US" i="1" dirty="0" smtClean="0">
                        <a:latin typeface="Cambria Math" panose="02040503050406030204" pitchFamily="18" charset="0"/>
                      </a:rPr>
                      <m:t>𝑢</m:t>
                    </m:r>
                  </m:oMath>
                </a14:m>
                <a:r>
                  <a:rPr lang="en-US" dirty="0"/>
                  <a:t> , using finite parameters </a:t>
                </a:r>
                <a14:m>
                  <m:oMath xmlns:m="http://schemas.openxmlformats.org/officeDocument/2006/math">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oMath>
                </a14:m>
                <a:r>
                  <a:rPr lang="en-US" dirty="0"/>
                  <a:t>, samples of </a:t>
                </a:r>
                <a14:m>
                  <m:oMath xmlns:m="http://schemas.openxmlformats.org/officeDocument/2006/math">
                    <m:r>
                      <a:rPr lang="en-US" i="1" dirty="0" smtClean="0">
                        <a:latin typeface="Cambria Math" panose="02040503050406030204" pitchFamily="18" charset="0"/>
                      </a:rPr>
                      <m:t>𝑎</m:t>
                    </m:r>
                    <m:r>
                      <a:rPr lang="en-US"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𝐴</m:t>
                    </m:r>
                    <m:r>
                      <a:rPr lang="en-US" i="1" dirty="0" smtClean="0">
                        <a:latin typeface="Cambria Math" panose="02040503050406030204" pitchFamily="18" charset="0"/>
                      </a:rPr>
                      <m:t> &amp; </m:t>
                    </m:r>
                    <m:r>
                      <a:rPr lang="en-US" i="1" dirty="0" smtClean="0">
                        <a:latin typeface="Cambria Math" panose="02040503050406030204" pitchFamily="18" charset="0"/>
                      </a:rPr>
                      <m:t>𝑢</m:t>
                    </m:r>
                    <m:r>
                      <a:rPr lang="en-US" i="1" dirty="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𝑈</m:t>
                    </m:r>
                  </m:oMath>
                </a14:m>
                <a:r>
                  <a:rPr lang="en-US" dirty="0"/>
                  <a:t>, and a loss function given below.</a:t>
                </a:r>
              </a:p>
              <a:p>
                <a:pPr lvl="1" indent="0">
                  <a:buNone/>
                </a:pPr>
                <a14:m>
                  <m:oMathPara xmlns:m="http://schemas.openxmlformats.org/officeDocument/2006/math">
                    <m:oMathParaPr>
                      <m:jc m:val="centerGroup"/>
                    </m:oMathParaPr>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rPr>
                            <m:t>𝐺</m:t>
                          </m:r>
                        </m:e>
                        <m:sub>
                          <m:r>
                            <a:rPr lang="en-US" i="1">
                              <a:latin typeface="Cambria Math" panose="02040503050406030204" pitchFamily="18" charset="0"/>
                            </a:rPr>
                            <m:t>𝜃</m:t>
                          </m:r>
                        </m:sub>
                        <m:sup>
                          <m:r>
                            <a:rPr lang="en-US" i="1">
                              <a:latin typeface="Cambria Math" panose="02040503050406030204" pitchFamily="18" charset="0"/>
                            </a:rPr>
                            <m:t>′</m:t>
                          </m:r>
                        </m:sup>
                      </m:sSubSup>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𝑈</m:t>
                      </m:r>
                      <m:r>
                        <a:rPr lang="en-US" i="1">
                          <a:latin typeface="Cambria Math" panose="02040503050406030204" pitchFamily="18" charset="0"/>
                        </a:rPr>
                        <m:t>, </m:t>
                      </m:r>
                      <m:r>
                        <a:rPr lang="en-US" i="1">
                          <a:latin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r>
                        <a:rPr lang="en-US">
                          <a:latin typeface="Cambria Math" panose="02040503050406030204" pitchFamily="18" charset="0"/>
                          <a:ea typeface="Cambria Math" panose="02040503050406030204" pitchFamily="18" charset="0"/>
                        </a:rPr>
                        <m:t>;</m:t>
                      </m:r>
                    </m:oMath>
                  </m:oMathPara>
                </a14:m>
                <a:endParaRPr lang="en-US" dirty="0">
                  <a:latin typeface="Cambria Math" panose="02040503050406030204" pitchFamily="18" charset="0"/>
                  <a:ea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func>
                        <m:funcPr>
                          <m:ctrlPr>
                            <a:rPr lang="en-US" i="1">
                              <a:latin typeface="Cambria Math" panose="02040503050406030204" pitchFamily="18" charset="0"/>
                              <a:ea typeface="Cambria Math" panose="02040503050406030204" pitchFamily="18" charset="0"/>
                            </a:rPr>
                          </m:ctrlPr>
                        </m:funcPr>
                        <m:fName>
                          <m:limLow>
                            <m:limLowPr>
                              <m:ctrlPr>
                                <a:rPr lang="en-US" i="1">
                                  <a:latin typeface="Cambria Math" panose="02040503050406030204" pitchFamily="18" charset="0"/>
                                  <a:ea typeface="Cambria Math" panose="02040503050406030204" pitchFamily="18" charset="0"/>
                                </a:rPr>
                              </m:ctrlPr>
                            </m:limLowPr>
                            <m:e>
                              <m:r>
                                <m:rPr>
                                  <m:sty m:val="p"/>
                                </m:rPr>
                                <a:rPr lang="en-US">
                                  <a:latin typeface="Cambria Math" panose="02040503050406030204" pitchFamily="18" charset="0"/>
                                  <a:ea typeface="Cambria Math" panose="02040503050406030204" pitchFamily="18" charset="0"/>
                                </a:rPr>
                                <m:t>min</m:t>
                              </m:r>
                            </m:e>
                            <m:lim>
                              <m:r>
                                <a:rPr lang="en-US" i="1">
                                  <a:latin typeface="Cambria Math" panose="02040503050406030204" pitchFamily="18" charset="0"/>
                                  <a:ea typeface="Cambria Math" panose="02040503050406030204" pitchFamily="18" charset="0"/>
                                </a:rPr>
                                <m:t>𝜃</m:t>
                              </m:r>
                              <m:r>
                                <a:rPr lang="en-US" i="1">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Θ</m:t>
                              </m:r>
                            </m:lim>
                          </m:limLow>
                        </m:fName>
                        <m:e>
                          <m:sSub>
                            <m:sSubPr>
                              <m:ctrlPr>
                                <a:rPr lang="en-US" i="1">
                                  <a:latin typeface="Cambria Math" panose="02040503050406030204" pitchFamily="18" charset="0"/>
                                  <a:ea typeface="Cambria Math" panose="02040503050406030204" pitchFamily="18" charset="0"/>
                                </a:rPr>
                              </m:ctrlPr>
                            </m:sSubPr>
                            <m:e>
                              <m:r>
                                <m:rPr>
                                  <m:sty m:val="p"/>
                                </m:rPr>
                                <a:rPr lang="en-US">
                                  <a:latin typeface="Cambria Math" panose="02040503050406030204" pitchFamily="18" charset="0"/>
                                  <a:ea typeface="Cambria Math" panose="02040503050406030204" pitchFamily="18" charset="0"/>
                                </a:rPr>
                                <m:t>E</m:t>
                              </m:r>
                            </m:e>
                            <m:sub>
                              <m:r>
                                <m:rPr>
                                  <m:sty m:val="p"/>
                                </m:rPr>
                                <a:rPr lang="en-US">
                                  <a:latin typeface="Cambria Math" panose="02040503050406030204" pitchFamily="18" charset="0"/>
                                  <a:ea typeface="Cambria Math" panose="02040503050406030204" pitchFamily="18" charset="0"/>
                                </a:rPr>
                                <m:t>a</m:t>
                              </m:r>
                            </m:sub>
                          </m:sSub>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C</m:t>
                          </m:r>
                          <m:r>
                            <a:rPr lang="en-US">
                              <a:latin typeface="Cambria Math" panose="02040503050406030204" pitchFamily="18" charset="0"/>
                              <a:ea typeface="Cambria Math" panose="02040503050406030204" pitchFamily="18" charset="0"/>
                            </a:rPr>
                            <m:t>(</m:t>
                          </m:r>
                          <m:r>
                            <m:rPr>
                              <m:sty m:val="p"/>
                            </m:rPr>
                            <a:rPr lang="en-US">
                              <a:latin typeface="Cambria Math" panose="02040503050406030204" pitchFamily="18" charset="0"/>
                              <a:ea typeface="Cambria Math" panose="02040503050406030204" pitchFamily="18" charset="0"/>
                            </a:rPr>
                            <m:t>G</m:t>
                          </m:r>
                          <m:r>
                            <a:rPr lang="en-US">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r>
                                <m:rPr>
                                  <m:sty m:val="p"/>
                                </m:rPr>
                                <a:rPr lang="en-US">
                                  <a:latin typeface="Cambria Math" panose="02040503050406030204" pitchFamily="18" charset="0"/>
                                  <a:ea typeface="Cambria Math" panose="02040503050406030204" pitchFamily="18" charset="0"/>
                                </a:rPr>
                                <m:t>a</m:t>
                              </m:r>
                              <m:r>
                                <a:rPr lang="en-US">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d>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𝐺</m:t>
                          </m:r>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a:latin typeface="Cambria Math" panose="02040503050406030204" pitchFamily="18" charset="0"/>
                              <a:ea typeface="Cambria Math" panose="02040503050406030204" pitchFamily="18" charset="0"/>
                            </a:rPr>
                            <m:t>]</m:t>
                          </m:r>
                        </m:e>
                      </m:func>
                    </m:oMath>
                  </m:oMathPara>
                </a14:m>
                <a:endParaRPr lang="en-US" dirty="0"/>
              </a:p>
              <a:p>
                <a:pPr lvl="1" indent="0">
                  <a:buNone/>
                </a:pPr>
                <a:r>
                  <a:rPr lang="en-US" dirty="0"/>
                  <a:t>Every layer of a neural operator maps an input representing a (latent) function to an output representing another (latent) function via a structure:</a:t>
                </a: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lvl="1" indent="0">
                  <a:buNone/>
                </a:pPr>
                <a:endParaRPr lang="en-US" dirty="0"/>
              </a:p>
              <a:p>
                <a:pPr marL="285750"/>
                <a:endParaRPr lang="en-US" dirty="0"/>
              </a:p>
            </p:txBody>
          </p:sp>
        </mc:Choice>
        <mc:Fallback xmlns="">
          <p:sp>
            <p:nvSpPr>
              <p:cNvPr id="4" name="Content Placeholder 3">
                <a:extLst>
                  <a:ext uri="{FF2B5EF4-FFF2-40B4-BE49-F238E27FC236}">
                    <a16:creationId xmlns:a16="http://schemas.microsoft.com/office/drawing/2014/main" id="{AB1F8A9E-54FC-8CCB-7C5C-8B9D1002ADA2}"/>
                  </a:ext>
                </a:extLst>
              </p:cNvPr>
              <p:cNvSpPr>
                <a:spLocks noGrp="1" noRot="1" noChangeAspect="1" noMove="1" noResize="1" noEditPoints="1" noAdjustHandles="1" noChangeArrowheads="1" noChangeShapeType="1" noTextEdit="1"/>
              </p:cNvSpPr>
              <p:nvPr>
                <p:ph sz="half" idx="14"/>
              </p:nvPr>
            </p:nvSpPr>
            <p:spPr>
              <a:xfrm>
                <a:off x="1341120" y="1139483"/>
                <a:ext cx="8920481" cy="5216865"/>
              </a:xfrm>
              <a:blipFill>
                <a:blip r:embed="rId3"/>
                <a:stretch>
                  <a:fillRect l="-547" t="-1519" r="-684"/>
                </a:stretch>
              </a:blipFill>
            </p:spPr>
            <p:txBody>
              <a:bodyPr/>
              <a:lstStyle/>
              <a:p>
                <a:r>
                  <a:rPr lang="en-US">
                    <a:noFill/>
                  </a:rPr>
                  <a:t> </a:t>
                </a:r>
              </a:p>
            </p:txBody>
          </p:sp>
        </mc:Fallback>
      </mc:AlternateContent>
    </p:spTree>
    <p:extLst>
      <p:ext uri="{BB962C8B-B14F-4D97-AF65-F5344CB8AC3E}">
        <p14:creationId xmlns:p14="http://schemas.microsoft.com/office/powerpoint/2010/main" val="194175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Fourier Neural Operators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5</a:t>
            </a:fld>
            <a:endParaRPr lang="en-US" dirty="0"/>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897572" y="1139483"/>
                <a:ext cx="10396856" cy="5216865"/>
              </a:xfrm>
            </p:spPr>
            <p:txBody>
              <a:bodyPr/>
              <a:lstStyle/>
              <a:p>
                <a:pPr marL="285750" indent="-285750">
                  <a:buFont typeface="Arial" panose="020B0604020202020204" pitchFamily="34" charset="0"/>
                  <a:buChar char="•"/>
                </a:pPr>
                <a:r>
                  <a:rPr lang="en-US" dirty="0"/>
                  <a:t>Fourier neural operators leverage the Fourier transform for the kernel K</a:t>
                </a: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𝜎</m:t>
                      </m:r>
                      <m:d>
                        <m:dPr>
                          <m:ctrlPr>
                            <a:rPr lang="en-US" b="0" i="1" smtClean="0">
                              <a:latin typeface="Cambria Math" panose="02040503050406030204" pitchFamily="18" charset="0"/>
                            </a:rPr>
                          </m:ctrlPr>
                        </m:dPr>
                        <m:e>
                          <m:r>
                            <a:rPr lang="en-US" b="0" i="1" smtClean="0">
                              <a:latin typeface="Cambria Math" panose="02040503050406030204" pitchFamily="18" charset="0"/>
                            </a:rPr>
                            <m:t>𝑊</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e>
                      </m:d>
                    </m:oMath>
                  </m:oMathPara>
                </a14:m>
                <a:endParaRPr lang="en-US" dirty="0"/>
              </a:p>
              <a:p>
                <a:pPr lvl="1" indent="0">
                  <a:buNone/>
                </a:pPr>
                <a14:m>
                  <m:oMathPara xmlns:m="http://schemas.openxmlformats.org/officeDocument/2006/math">
                    <m:oMathParaPr>
                      <m:jc m:val="centerGroup"/>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𝐾</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𝜙</m:t>
                              </m:r>
                            </m:e>
                          </m:d>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𝑡</m:t>
                              </m:r>
                            </m:sub>
                          </m:sSub>
                        </m:e>
                      </m:d>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𝐹</m:t>
                          </m:r>
                        </m:e>
                        <m:sup>
                          <m:r>
                            <a:rPr lang="en-US" b="0" i="1" smtClean="0">
                              <a:latin typeface="Cambria Math" panose="02040503050406030204" pitchFamily="18" charset="0"/>
                            </a:rPr>
                            <m:t>−1</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𝑣</m:t>
                                  </m:r>
                                </m:e>
                                <m:sub>
                                  <m:r>
                                    <a:rPr lang="en-US" b="0" i="1" smtClean="0">
                                      <a:latin typeface="Cambria Math" panose="02040503050406030204" pitchFamily="18" charset="0"/>
                                      <a:ea typeface="Cambria Math" panose="02040503050406030204" pitchFamily="18" charset="0"/>
                                    </a:rPr>
                                    <m:t>𝑡</m:t>
                                  </m:r>
                                </m:sub>
                              </m:sSub>
                            </m:e>
                          </m:d>
                        </m:e>
                      </m:d>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oMath>
                  </m:oMathPara>
                </a14:m>
                <a:endParaRPr lang="en-US" b="0" i="1" dirty="0">
                  <a:latin typeface="Cambria Math" panose="02040503050406030204" pitchFamily="18" charset="0"/>
                  <a:ea typeface="Cambria Math" panose="02040503050406030204" pitchFamily="18" charset="0"/>
                </a:endParaRPr>
              </a:p>
              <a:p>
                <a:pPr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𝐹</m:t>
                      </m:r>
                      <m:d>
                        <m:dPr>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e>
                      </m:d>
                      <m:r>
                        <a:rPr lang="en-US" b="0" i="1" smtClean="0">
                          <a:latin typeface="Cambria Math" panose="02040503050406030204" pitchFamily="18" charset="0"/>
                          <a:ea typeface="Cambria Math" panose="02040503050406030204" pitchFamily="18" charset="0"/>
                        </a:rPr>
                        <m:t>; </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e>
                      </m:d>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𝜅</m:t>
                          </m:r>
                        </m:e>
                        <m:sub>
                          <m:r>
                            <a:rPr lang="en-US" b="0" i="1" smtClean="0">
                              <a:latin typeface="Cambria Math" panose="02040503050406030204" pitchFamily="18" charset="0"/>
                              <a:ea typeface="Cambria Math" panose="02040503050406030204" pitchFamily="18" charset="0"/>
                            </a:rPr>
                            <m:t>𝜙</m:t>
                          </m:r>
                        </m:sub>
                      </m:sSub>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𝑥</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𝑦</m:t>
                      </m:r>
                      <m:r>
                        <a:rPr lang="en-US" b="0" i="1" smtClean="0">
                          <a:latin typeface="Cambria Math" panose="02040503050406030204" pitchFamily="18" charset="0"/>
                          <a:ea typeface="Cambria Math" panose="02040503050406030204" pitchFamily="18" charset="0"/>
                        </a:rPr>
                        <m:t>)</m:t>
                      </m:r>
                    </m:oMath>
                  </m:oMathPara>
                </a14:m>
                <a:endParaRPr lang="en-US" dirty="0"/>
              </a:p>
              <a:p>
                <a:pPr lvl="1" indent="0">
                  <a:buNone/>
                </a:pPr>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𝜅</m:t>
                        </m:r>
                      </m:e>
                      <m:sub>
                        <m:r>
                          <a:rPr lang="en-US" b="0" i="1" smtClean="0">
                            <a:latin typeface="Cambria Math" panose="02040503050406030204" pitchFamily="18" charset="0"/>
                          </a:rPr>
                          <m:t>𝜙</m:t>
                        </m:r>
                      </m:sub>
                    </m:sSub>
                  </m:oMath>
                </a14:m>
                <a:r>
                  <a:rPr lang="en-US" dirty="0"/>
                  <a:t> is some periodic kernel function parameterized by </a:t>
                </a:r>
                <a14:m>
                  <m:oMath xmlns:m="http://schemas.openxmlformats.org/officeDocument/2006/math">
                    <m:r>
                      <a:rPr lang="en-US" b="0" i="1" smtClean="0">
                        <a:latin typeface="Cambria Math" panose="02040503050406030204" pitchFamily="18" charset="0"/>
                      </a:rPr>
                      <m:t>𝜙</m:t>
                    </m:r>
                  </m:oMath>
                </a14:m>
                <a:r>
                  <a:rPr lang="en-US" dirty="0"/>
                  <a:t>, which makes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𝜙</m:t>
                        </m:r>
                      </m:sub>
                    </m:sSub>
                  </m:oMath>
                </a14:m>
                <a:r>
                  <a:rPr lang="en-US" dirty="0"/>
                  <a:t> discrete and finitely parameterized. In practice, R is just a tensor of parameters in the FNO and its parameters are tuned during training.</a:t>
                </a:r>
              </a:p>
              <a:p>
                <a:pPr marL="285750" indent="-285750">
                  <a:buFont typeface="Arial" panose="020B0604020202020204" pitchFamily="34" charset="0"/>
                  <a:buChar char="•"/>
                </a:pPr>
                <a:r>
                  <a:rPr lang="en-US" dirty="0"/>
                  <a:t>The starting layer of the FNO lifts the input function a(x) to a higher dimensional, and the last layer projects back down to the output dimensions.</a:t>
                </a:r>
              </a:p>
              <a:p>
                <a:pPr marL="285750" indent="-285750">
                  <a:buFont typeface="Arial" panose="020B0604020202020204" pitchFamily="34" charset="0"/>
                  <a:buChar char="•"/>
                </a:pPr>
                <a:endParaRPr lang="en-US" dirty="0"/>
              </a:p>
            </p:txBody>
          </p:sp>
        </mc:Choice>
        <mc:Fallback xmlns="">
          <p:sp>
            <p:nvSpPr>
              <p:cNvPr id="4" name="Content Placeholder 3">
                <a:extLst>
                  <a:ext uri="{FF2B5EF4-FFF2-40B4-BE49-F238E27FC236}">
                    <a16:creationId xmlns:a16="http://schemas.microsoft.com/office/drawing/2014/main" id="{AB1F8A9E-54FC-8CCB-7C5C-8B9D1002ADA2}"/>
                  </a:ext>
                </a:extLst>
              </p:cNvPr>
              <p:cNvSpPr>
                <a:spLocks noGrp="1" noRot="1" noChangeAspect="1" noMove="1" noResize="1" noEditPoints="1" noAdjustHandles="1" noChangeArrowheads="1" noChangeShapeType="1" noTextEdit="1"/>
              </p:cNvSpPr>
              <p:nvPr>
                <p:ph sz="half" idx="14"/>
              </p:nvPr>
            </p:nvSpPr>
            <p:spPr>
              <a:xfrm>
                <a:off x="897572" y="1139483"/>
                <a:ext cx="10396856" cy="5216865"/>
              </a:xfrm>
              <a:blipFill>
                <a:blip r:embed="rId3"/>
                <a:stretch>
                  <a:fillRect l="-352" t="-1519"/>
                </a:stretch>
              </a:blipFill>
            </p:spPr>
            <p:txBody>
              <a:bodyPr/>
              <a:lstStyle/>
              <a:p>
                <a:r>
                  <a:rPr lang="en-US">
                    <a:noFill/>
                  </a:rPr>
                  <a:t> </a:t>
                </a:r>
              </a:p>
            </p:txBody>
          </p:sp>
        </mc:Fallback>
      </mc:AlternateContent>
      <p:pic>
        <p:nvPicPr>
          <p:cNvPr id="17" name="Picture 16" descr="A diagram of a machine learning process&#10;&#10;Description automatically generated">
            <a:extLst>
              <a:ext uri="{FF2B5EF4-FFF2-40B4-BE49-F238E27FC236}">
                <a16:creationId xmlns:a16="http://schemas.microsoft.com/office/drawing/2014/main" id="{EC26E83A-C181-117A-8BDE-9E0BA5D6ACBA}"/>
              </a:ext>
            </a:extLst>
          </p:cNvPr>
          <p:cNvPicPr>
            <a:picLocks noChangeAspect="1"/>
          </p:cNvPicPr>
          <p:nvPr/>
        </p:nvPicPr>
        <p:blipFill>
          <a:blip r:embed="rId4"/>
          <a:stretch>
            <a:fillRect/>
          </a:stretch>
        </p:blipFill>
        <p:spPr>
          <a:xfrm>
            <a:off x="2470614" y="4066831"/>
            <a:ext cx="7439196" cy="2775031"/>
          </a:xfrm>
          <a:prstGeom prst="rect">
            <a:avLst/>
          </a:prstGeom>
        </p:spPr>
      </p:pic>
      <p:sp>
        <p:nvSpPr>
          <p:cNvPr id="3" name="TextBox 2">
            <a:extLst>
              <a:ext uri="{FF2B5EF4-FFF2-40B4-BE49-F238E27FC236}">
                <a16:creationId xmlns:a16="http://schemas.microsoft.com/office/drawing/2014/main" id="{0614DB25-BEAD-6EEC-E930-AECF236A8184}"/>
              </a:ext>
            </a:extLst>
          </p:cNvPr>
          <p:cNvSpPr txBox="1"/>
          <p:nvPr/>
        </p:nvSpPr>
        <p:spPr>
          <a:xfrm>
            <a:off x="1085996" y="6356348"/>
            <a:ext cx="2048986" cy="369332"/>
          </a:xfrm>
          <a:prstGeom prst="rect">
            <a:avLst/>
          </a:prstGeom>
          <a:noFill/>
        </p:spPr>
        <p:txBody>
          <a:bodyPr wrap="square" rtlCol="0">
            <a:spAutoFit/>
          </a:bodyPr>
          <a:lstStyle/>
          <a:p>
            <a:r>
              <a:rPr lang="en-US" dirty="0"/>
              <a:t>Li, Z et al. (2021)</a:t>
            </a:r>
          </a:p>
        </p:txBody>
      </p:sp>
    </p:spTree>
    <p:extLst>
      <p:ext uri="{BB962C8B-B14F-4D97-AF65-F5344CB8AC3E}">
        <p14:creationId xmlns:p14="http://schemas.microsoft.com/office/powerpoint/2010/main" val="6369298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Results</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6</a:t>
            </a:fld>
            <a:endParaRPr lang="en-US" dirty="0"/>
          </a:p>
        </p:txBody>
      </p:sp>
      <p:pic>
        <p:nvPicPr>
          <p:cNvPr id="5" name="Picture 4">
            <a:extLst>
              <a:ext uri="{FF2B5EF4-FFF2-40B4-BE49-F238E27FC236}">
                <a16:creationId xmlns:a16="http://schemas.microsoft.com/office/drawing/2014/main" id="{D449C13F-4B37-9295-D7B8-B63FF512783D}"/>
              </a:ext>
            </a:extLst>
          </p:cNvPr>
          <p:cNvPicPr>
            <a:picLocks noChangeAspect="1"/>
          </p:cNvPicPr>
          <p:nvPr/>
        </p:nvPicPr>
        <p:blipFill>
          <a:blip r:embed="rId3"/>
          <a:stretch>
            <a:fillRect/>
          </a:stretch>
        </p:blipFill>
        <p:spPr>
          <a:xfrm>
            <a:off x="1341120" y="1139483"/>
            <a:ext cx="7299960" cy="2671563"/>
          </a:xfrm>
          <a:prstGeom prst="rect">
            <a:avLst/>
          </a:prstGeom>
        </p:spPr>
      </p:pic>
      <p:pic>
        <p:nvPicPr>
          <p:cNvPr id="7" name="Picture 6">
            <a:extLst>
              <a:ext uri="{FF2B5EF4-FFF2-40B4-BE49-F238E27FC236}">
                <a16:creationId xmlns:a16="http://schemas.microsoft.com/office/drawing/2014/main" id="{AEE1A92C-4B97-B719-C5D6-39E0AD72A0F6}"/>
              </a:ext>
            </a:extLst>
          </p:cNvPr>
          <p:cNvPicPr>
            <a:picLocks noChangeAspect="1"/>
          </p:cNvPicPr>
          <p:nvPr/>
        </p:nvPicPr>
        <p:blipFill>
          <a:blip r:embed="rId4"/>
          <a:stretch>
            <a:fillRect/>
          </a:stretch>
        </p:blipFill>
        <p:spPr>
          <a:xfrm>
            <a:off x="1341120" y="3893313"/>
            <a:ext cx="7299960" cy="2453494"/>
          </a:xfrm>
          <a:prstGeom prst="rect">
            <a:avLst/>
          </a:prstGeom>
        </p:spPr>
      </p:pic>
      <p:sp>
        <p:nvSpPr>
          <p:cNvPr id="10" name="TextBox 9">
            <a:extLst>
              <a:ext uri="{FF2B5EF4-FFF2-40B4-BE49-F238E27FC236}">
                <a16:creationId xmlns:a16="http://schemas.microsoft.com/office/drawing/2014/main" id="{FD6CC7C0-5A2B-9255-4A18-1904AB5F3107}"/>
              </a:ext>
            </a:extLst>
          </p:cNvPr>
          <p:cNvSpPr txBox="1"/>
          <p:nvPr/>
        </p:nvSpPr>
        <p:spPr>
          <a:xfrm>
            <a:off x="3303270" y="6356348"/>
            <a:ext cx="6229350" cy="369332"/>
          </a:xfrm>
          <a:prstGeom prst="rect">
            <a:avLst/>
          </a:prstGeom>
          <a:noFill/>
        </p:spPr>
        <p:txBody>
          <a:bodyPr wrap="square" rtlCol="0">
            <a:spAutoFit/>
          </a:bodyPr>
          <a:lstStyle/>
          <a:p>
            <a:r>
              <a:rPr lang="en-US" dirty="0"/>
              <a:t>Figures from Li, Z et al.’s 2021 paper on FNOs </a:t>
            </a:r>
          </a:p>
        </p:txBody>
      </p:sp>
      <p:sp>
        <p:nvSpPr>
          <p:cNvPr id="11" name="TextBox 10">
            <a:extLst>
              <a:ext uri="{FF2B5EF4-FFF2-40B4-BE49-F238E27FC236}">
                <a16:creationId xmlns:a16="http://schemas.microsoft.com/office/drawing/2014/main" id="{FD228CA8-EFE9-0DD3-E9FC-CD3F050348D3}"/>
              </a:ext>
            </a:extLst>
          </p:cNvPr>
          <p:cNvSpPr txBox="1"/>
          <p:nvPr/>
        </p:nvSpPr>
        <p:spPr>
          <a:xfrm>
            <a:off x="8641080" y="1139483"/>
            <a:ext cx="2807176" cy="1477328"/>
          </a:xfrm>
          <a:prstGeom prst="rect">
            <a:avLst/>
          </a:prstGeom>
          <a:noFill/>
        </p:spPr>
        <p:txBody>
          <a:bodyPr wrap="square" rtlCol="0">
            <a:spAutoFit/>
          </a:bodyPr>
          <a:lstStyle/>
          <a:p>
            <a:r>
              <a:rPr lang="en-US" dirty="0"/>
              <a:t>Zero-shot super-resolution: Navier Stokes Equation, trained on 64x64x20 dataset, evaluated on 256x256x80</a:t>
            </a:r>
          </a:p>
        </p:txBody>
      </p:sp>
      <p:sp>
        <p:nvSpPr>
          <p:cNvPr id="12" name="TextBox 11">
            <a:extLst>
              <a:ext uri="{FF2B5EF4-FFF2-40B4-BE49-F238E27FC236}">
                <a16:creationId xmlns:a16="http://schemas.microsoft.com/office/drawing/2014/main" id="{64BB2E24-5D78-980B-9BC9-0EBD47D77EC7}"/>
              </a:ext>
            </a:extLst>
          </p:cNvPr>
          <p:cNvSpPr txBox="1"/>
          <p:nvPr/>
        </p:nvSpPr>
        <p:spPr>
          <a:xfrm>
            <a:off x="8641080" y="3811046"/>
            <a:ext cx="2807176" cy="2585323"/>
          </a:xfrm>
          <a:prstGeom prst="rect">
            <a:avLst/>
          </a:prstGeom>
          <a:noFill/>
        </p:spPr>
        <p:txBody>
          <a:bodyPr wrap="square" rtlCol="0">
            <a:spAutoFit/>
          </a:bodyPr>
          <a:lstStyle/>
          <a:p>
            <a:r>
              <a:rPr lang="en-US" dirty="0"/>
              <a:t>Benchmarks on three PDE problems, trained and tested on the same resolution.</a:t>
            </a:r>
          </a:p>
          <a:p>
            <a:endParaRPr lang="en-US" dirty="0"/>
          </a:p>
          <a:p>
            <a:r>
              <a:rPr lang="en-US" dirty="0"/>
              <a:t>1000 training samples, 200 test samples, 500 epochs of </a:t>
            </a:r>
            <a:r>
              <a:rPr lang="en-US"/>
              <a:t>(ADAM) training</a:t>
            </a:r>
            <a:r>
              <a:rPr lang="en-US" dirty="0"/>
              <a:t>, 4 layer FNO</a:t>
            </a:r>
          </a:p>
        </p:txBody>
      </p:sp>
    </p:spTree>
    <p:extLst>
      <p:ext uri="{BB962C8B-B14F-4D97-AF65-F5344CB8AC3E}">
        <p14:creationId xmlns:p14="http://schemas.microsoft.com/office/powerpoint/2010/main" val="3185897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Troubleshooting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7</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Currently using </a:t>
            </a:r>
            <a:r>
              <a:rPr lang="en-US" dirty="0" err="1"/>
              <a:t>Neuralop</a:t>
            </a:r>
            <a:r>
              <a:rPr lang="en-US" dirty="0"/>
              <a:t> package to build &amp; train FNO neural operator. </a:t>
            </a:r>
          </a:p>
          <a:p>
            <a:pPr marL="569214" lvl="1"/>
            <a:r>
              <a:rPr lang="en-US" dirty="0"/>
              <a:t>Inputs: geometry; Outputs: eigenvector x component; Fixed: wavevector</a:t>
            </a:r>
          </a:p>
          <a:p>
            <a:pPr marL="285750" indent="-285750">
              <a:buFont typeface="Arial" panose="020B0604020202020204" pitchFamily="34" charset="0"/>
              <a:buChar char="•"/>
            </a:pPr>
            <a:r>
              <a:rPr lang="en-US" dirty="0"/>
              <a:t>Suspect the neural network is not properly transforming the input space.</a:t>
            </a:r>
          </a:p>
          <a:p>
            <a:pPr marL="285750" indent="-285750">
              <a:buFont typeface="Arial" panose="020B0604020202020204" pitchFamily="34" charset="0"/>
              <a:buChar char="•"/>
            </a:pPr>
            <a:r>
              <a:rPr lang="en-US" dirty="0"/>
              <a:t>Suspect there are other inputs necessary for network to learn, like wavevector.</a:t>
            </a:r>
          </a:p>
          <a:p>
            <a:pPr marL="285750" indent="-285750">
              <a:buFont typeface="Arial" panose="020B0604020202020204" pitchFamily="34" charset="0"/>
              <a:buChar char="•"/>
            </a:pPr>
            <a:r>
              <a:rPr lang="en-US" dirty="0"/>
              <a:t>Suspect it may be easier to learn eigenvector magnitude over one component</a:t>
            </a:r>
          </a:p>
          <a:p>
            <a:pPr marL="285750" indent="-285750">
              <a:buFont typeface="Arial" panose="020B0604020202020204" pitchFamily="34" charset="0"/>
              <a:buChar char="•"/>
            </a:pPr>
            <a:r>
              <a:rPr lang="en-US" dirty="0"/>
              <a:t>Train/test on one sample to see if model can learn just one representation.</a:t>
            </a:r>
          </a:p>
          <a:p>
            <a:pPr marL="285750" indent="-285750">
              <a:buFont typeface="Arial" panose="020B0604020202020204" pitchFamily="34" charset="0"/>
              <a:buChar char="•"/>
            </a:pPr>
            <a:r>
              <a:rPr lang="en-US" dirty="0"/>
              <a:t>Swap to eigenvector magnitude to see if it can learn that. Then try x &amp; y.</a:t>
            </a:r>
          </a:p>
        </p:txBody>
      </p:sp>
      <p:pic>
        <p:nvPicPr>
          <p:cNvPr id="5" name="Picture 4" descr="A blue and green squares&#10;&#10;Description automatically generated">
            <a:extLst>
              <a:ext uri="{FF2B5EF4-FFF2-40B4-BE49-F238E27FC236}">
                <a16:creationId xmlns:a16="http://schemas.microsoft.com/office/drawing/2014/main" id="{931E91D2-10F6-706B-F055-E2ED87EABE1E}"/>
              </a:ext>
            </a:extLst>
          </p:cNvPr>
          <p:cNvPicPr>
            <a:picLocks noChangeAspect="1"/>
          </p:cNvPicPr>
          <p:nvPr/>
        </p:nvPicPr>
        <p:blipFill>
          <a:blip r:embed="rId3"/>
          <a:stretch>
            <a:fillRect/>
          </a:stretch>
        </p:blipFill>
        <p:spPr>
          <a:xfrm>
            <a:off x="1341120" y="3838543"/>
            <a:ext cx="8920481" cy="2882931"/>
          </a:xfrm>
          <a:prstGeom prst="rect">
            <a:avLst/>
          </a:prstGeom>
        </p:spPr>
      </p:pic>
    </p:spTree>
    <p:extLst>
      <p:ext uri="{BB962C8B-B14F-4D97-AF65-F5344CB8AC3E}">
        <p14:creationId xmlns:p14="http://schemas.microsoft.com/office/powerpoint/2010/main" val="259493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Data Prep</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8</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5216865"/>
          </a:xfrm>
        </p:spPr>
        <p:txBody>
          <a:bodyPr/>
          <a:lstStyle/>
          <a:p>
            <a:pPr marL="285750" indent="-285750">
              <a:buFont typeface="Arial" panose="020B0604020202020204" pitchFamily="34" charset="0"/>
              <a:buChar char="•"/>
            </a:pPr>
            <a:r>
              <a:rPr lang="en-US" dirty="0"/>
              <a:t>Displacement field data is fixed, and utility functions have been written to extract and format Caltech’s </a:t>
            </a:r>
            <a:r>
              <a:rPr lang="en-US" dirty="0" err="1"/>
              <a:t>matlab</a:t>
            </a:r>
            <a:r>
              <a:rPr lang="en-US" dirty="0"/>
              <a:t> data to python friendly formats.</a:t>
            </a:r>
          </a:p>
          <a:p>
            <a:pPr marL="285750" indent="-285750">
              <a:buFont typeface="Arial" panose="020B0604020202020204" pitchFamily="34" charset="0"/>
              <a:buChar char="•"/>
            </a:pPr>
            <a:r>
              <a:rPr lang="en-US" dirty="0"/>
              <a:t>Dataset is 400 geometries x 325 wavevectors x 6 bands = 780,000 effective samples.</a:t>
            </a:r>
          </a:p>
          <a:p>
            <a:pPr marL="285750" indent="-285750">
              <a:buFont typeface="Arial" panose="020B0604020202020204" pitchFamily="34" charset="0"/>
              <a:buChar char="•"/>
            </a:pPr>
            <a:r>
              <a:rPr lang="en-US" dirty="0"/>
              <a:t>Inputs are 4 panes of data, 1 pane each for a 32x32 geometry, </a:t>
            </a:r>
            <a:r>
              <a:rPr lang="en-US" dirty="0" err="1"/>
              <a:t>wavevector_x</a:t>
            </a:r>
            <a:r>
              <a:rPr lang="en-US" dirty="0"/>
              <a:t>, </a:t>
            </a:r>
            <a:r>
              <a:rPr lang="en-US" dirty="0" err="1"/>
              <a:t>wavevector_y</a:t>
            </a:r>
            <a:r>
              <a:rPr lang="en-US" dirty="0"/>
              <a:t>, and band. The latter 3 are 2D arrays of constants.</a:t>
            </a:r>
          </a:p>
          <a:p>
            <a:pPr marL="285750" indent="-285750">
              <a:buFont typeface="Arial" panose="020B0604020202020204" pitchFamily="34" charset="0"/>
              <a:buChar char="•"/>
            </a:pPr>
            <a:r>
              <a:rPr lang="en-US" dirty="0"/>
              <a:t>Outputs are 4 panes of data, 1 pane each for </a:t>
            </a:r>
            <a:r>
              <a:rPr lang="en-US" dirty="0" err="1"/>
              <a:t>x_real</a:t>
            </a:r>
            <a:r>
              <a:rPr lang="en-US" dirty="0"/>
              <a:t>, </a:t>
            </a:r>
            <a:r>
              <a:rPr lang="en-US" dirty="0" err="1"/>
              <a:t>x_imag</a:t>
            </a:r>
            <a:r>
              <a:rPr lang="en-US" dirty="0"/>
              <a:t>, </a:t>
            </a:r>
            <a:r>
              <a:rPr lang="en-US" dirty="0" err="1"/>
              <a:t>y_real</a:t>
            </a:r>
            <a:r>
              <a:rPr lang="en-US" dirty="0"/>
              <a:t>, </a:t>
            </a:r>
            <a:r>
              <a:rPr lang="en-US" dirty="0" err="1"/>
              <a:t>y_imag</a:t>
            </a:r>
            <a:r>
              <a:rPr lang="en-US" dirty="0"/>
              <a:t> displacement fields.</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8046720" y="3519804"/>
            <a:ext cx="4145279" cy="3338196"/>
          </a:xfrm>
          <a:prstGeom prst="rect">
            <a:avLst/>
          </a:prstGeom>
        </p:spPr>
      </p:pic>
      <p:pic>
        <p:nvPicPr>
          <p:cNvPr id="8" name="Picture 7" descr="A yellow and purple square with a square in the middle&#10;&#10;Description automatically generated">
            <a:extLst>
              <a:ext uri="{FF2B5EF4-FFF2-40B4-BE49-F238E27FC236}">
                <a16:creationId xmlns:a16="http://schemas.microsoft.com/office/drawing/2014/main" id="{5A495E85-62F1-E04C-8F46-BFDCAA0FD500}"/>
              </a:ext>
            </a:extLst>
          </p:cNvPr>
          <p:cNvPicPr>
            <a:picLocks noChangeAspect="1"/>
          </p:cNvPicPr>
          <p:nvPr/>
        </p:nvPicPr>
        <p:blipFill>
          <a:blip r:embed="rId4"/>
          <a:stretch>
            <a:fillRect/>
          </a:stretch>
        </p:blipFill>
        <p:spPr>
          <a:xfrm>
            <a:off x="0" y="3795907"/>
            <a:ext cx="2947181" cy="3062093"/>
          </a:xfrm>
          <a:prstGeom prst="rect">
            <a:avLst/>
          </a:prstGeom>
        </p:spPr>
      </p:pic>
    </p:spTree>
    <p:extLst>
      <p:ext uri="{BB962C8B-B14F-4D97-AF65-F5344CB8AC3E}">
        <p14:creationId xmlns:p14="http://schemas.microsoft.com/office/powerpoint/2010/main" val="119295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7D9B3-B64F-656A-0D99-161A6C0F518F}"/>
              </a:ext>
            </a:extLst>
          </p:cNvPr>
          <p:cNvSpPr>
            <a:spLocks noGrp="1"/>
          </p:cNvSpPr>
          <p:nvPr>
            <p:ph type="title"/>
          </p:nvPr>
        </p:nvSpPr>
        <p:spPr>
          <a:xfrm>
            <a:off x="1341120" y="558801"/>
            <a:ext cx="9953308" cy="580682"/>
          </a:xfrm>
        </p:spPr>
        <p:txBody>
          <a:bodyPr/>
          <a:lstStyle/>
          <a:p>
            <a:r>
              <a:rPr lang="en-US" dirty="0"/>
              <a:t>Training</a:t>
            </a:r>
          </a:p>
        </p:txBody>
      </p:sp>
      <p:sp>
        <p:nvSpPr>
          <p:cNvPr id="68" name="Slide Number Placeholder 67">
            <a:extLst>
              <a:ext uri="{FF2B5EF4-FFF2-40B4-BE49-F238E27FC236}">
                <a16:creationId xmlns:a16="http://schemas.microsoft.com/office/drawing/2014/main" id="{AA0ACADD-CC4E-851C-DA07-C22DB97FA23E}"/>
              </a:ext>
            </a:extLst>
          </p:cNvPr>
          <p:cNvSpPr>
            <a:spLocks noGrp="1"/>
          </p:cNvSpPr>
          <p:nvPr>
            <p:ph type="sldNum" sz="quarter" idx="13"/>
          </p:nvPr>
        </p:nvSpPr>
        <p:spPr>
          <a:xfrm>
            <a:off x="10373350" y="6356349"/>
            <a:ext cx="987552" cy="365125"/>
          </a:xfrm>
        </p:spPr>
        <p:txBody>
          <a:bodyPr/>
          <a:lstStyle/>
          <a:p>
            <a:fld id="{A49DFD55-3C28-40EF-9E31-A92D2E4017FF}" type="slidenum">
              <a:rPr lang="en-US" smtClean="0"/>
              <a:pPr/>
              <a:t>9</a:t>
            </a:fld>
            <a:endParaRPr lang="en-US" dirty="0"/>
          </a:p>
        </p:txBody>
      </p:sp>
      <p:sp>
        <p:nvSpPr>
          <p:cNvPr id="4" name="Content Placeholder 3">
            <a:extLst>
              <a:ext uri="{FF2B5EF4-FFF2-40B4-BE49-F238E27FC236}">
                <a16:creationId xmlns:a16="http://schemas.microsoft.com/office/drawing/2014/main" id="{AB1F8A9E-54FC-8CCB-7C5C-8B9D1002ADA2}"/>
              </a:ext>
            </a:extLst>
          </p:cNvPr>
          <p:cNvSpPr>
            <a:spLocks noGrp="1"/>
          </p:cNvSpPr>
          <p:nvPr>
            <p:ph sz="half" idx="14"/>
          </p:nvPr>
        </p:nvSpPr>
        <p:spPr>
          <a:xfrm>
            <a:off x="1341120" y="1139483"/>
            <a:ext cx="8920481" cy="1899137"/>
          </a:xfrm>
        </p:spPr>
        <p:txBody>
          <a:bodyPr>
            <a:normAutofit fontScale="92500" lnSpcReduction="20000"/>
          </a:bodyPr>
          <a:lstStyle/>
          <a:p>
            <a:pPr marL="285750" indent="-285750">
              <a:buFont typeface="Arial" panose="020B0604020202020204" pitchFamily="34" charset="0"/>
              <a:buChar char="•"/>
            </a:pPr>
            <a:r>
              <a:rPr lang="en-US" dirty="0"/>
              <a:t>Appears to have mode collapse, model is predicting something like the average value of the displacement field.</a:t>
            </a:r>
          </a:p>
          <a:p>
            <a:pPr marL="285750" indent="-285750">
              <a:buFont typeface="Arial" panose="020B0604020202020204" pitchFamily="34" charset="0"/>
              <a:buChar char="•"/>
            </a:pPr>
            <a:r>
              <a:rPr lang="en-US" dirty="0"/>
              <a:t>Model is a FNO with 1 lifting layer, 4 Fourier layers, and 1 projection layer.</a:t>
            </a:r>
          </a:p>
          <a:p>
            <a:pPr marL="285750" indent="-285750">
              <a:buFont typeface="Arial" panose="020B0604020202020204" pitchFamily="34" charset="0"/>
              <a:buChar char="•"/>
            </a:pPr>
            <a:r>
              <a:rPr lang="en-US" dirty="0"/>
              <a:t>ADAM optimizer, 10 epochs, 18282 batches/epoch, 32 samples/batch, MSE loss</a:t>
            </a:r>
          </a:p>
          <a:p>
            <a:pPr marL="285750" indent="-285750">
              <a:buFont typeface="Arial" panose="020B0604020202020204" pitchFamily="34" charset="0"/>
              <a:buChar char="•"/>
            </a:pPr>
            <a:r>
              <a:rPr lang="en-US" dirty="0"/>
              <a:t>Next steps: normalize data before training, increase batch size to 256.</a:t>
            </a:r>
          </a:p>
          <a:p>
            <a:pPr marL="285750" indent="-285750">
              <a:buFont typeface="Arial" panose="020B0604020202020204" pitchFamily="34" charset="0"/>
              <a:buChar char="•"/>
            </a:pPr>
            <a:r>
              <a:rPr lang="en-US" dirty="0"/>
              <a:t>Other potential fixes: change loss function, add layers.</a:t>
            </a:r>
          </a:p>
        </p:txBody>
      </p:sp>
      <p:pic>
        <p:nvPicPr>
          <p:cNvPr id="6" name="Picture 5">
            <a:extLst>
              <a:ext uri="{FF2B5EF4-FFF2-40B4-BE49-F238E27FC236}">
                <a16:creationId xmlns:a16="http://schemas.microsoft.com/office/drawing/2014/main" id="{35F5234F-185B-DD95-46BF-D933FD902D5B}"/>
              </a:ext>
            </a:extLst>
          </p:cNvPr>
          <p:cNvPicPr>
            <a:picLocks noChangeAspect="1"/>
          </p:cNvPicPr>
          <p:nvPr/>
        </p:nvPicPr>
        <p:blipFill>
          <a:blip r:embed="rId3"/>
          <a:srcRect/>
          <a:stretch/>
        </p:blipFill>
        <p:spPr>
          <a:xfrm>
            <a:off x="8475616" y="3038623"/>
            <a:ext cx="3716383" cy="3819378"/>
          </a:xfrm>
          <a:prstGeom prst="rect">
            <a:avLst/>
          </a:prstGeom>
        </p:spPr>
      </p:pic>
      <p:pic>
        <p:nvPicPr>
          <p:cNvPr id="5" name="Picture 4" descr="A screenshot of a computer screen&#10;&#10;Description automatically generated">
            <a:extLst>
              <a:ext uri="{FF2B5EF4-FFF2-40B4-BE49-F238E27FC236}">
                <a16:creationId xmlns:a16="http://schemas.microsoft.com/office/drawing/2014/main" id="{5C52E863-3162-99D9-3E10-D989D08B32CE}"/>
              </a:ext>
            </a:extLst>
          </p:cNvPr>
          <p:cNvPicPr>
            <a:picLocks noChangeAspect="1"/>
          </p:cNvPicPr>
          <p:nvPr/>
        </p:nvPicPr>
        <p:blipFill>
          <a:blip r:embed="rId4"/>
          <a:stretch>
            <a:fillRect/>
          </a:stretch>
        </p:blipFill>
        <p:spPr>
          <a:xfrm>
            <a:off x="4536267" y="3038622"/>
            <a:ext cx="3563014" cy="3819378"/>
          </a:xfrm>
          <a:prstGeom prst="rect">
            <a:avLst/>
          </a:prstGeom>
        </p:spPr>
      </p:pic>
      <p:pic>
        <p:nvPicPr>
          <p:cNvPr id="9" name="Picture 8" descr="A screenshot of a computer screen&#10;&#10;Description automatically generated">
            <a:extLst>
              <a:ext uri="{FF2B5EF4-FFF2-40B4-BE49-F238E27FC236}">
                <a16:creationId xmlns:a16="http://schemas.microsoft.com/office/drawing/2014/main" id="{324518F4-1224-CEED-72D1-19ED9FA170A8}"/>
              </a:ext>
            </a:extLst>
          </p:cNvPr>
          <p:cNvPicPr>
            <a:picLocks noChangeAspect="1"/>
          </p:cNvPicPr>
          <p:nvPr/>
        </p:nvPicPr>
        <p:blipFill>
          <a:blip r:embed="rId5"/>
          <a:stretch>
            <a:fillRect/>
          </a:stretch>
        </p:blipFill>
        <p:spPr>
          <a:xfrm>
            <a:off x="0" y="3038620"/>
            <a:ext cx="3497839" cy="3819379"/>
          </a:xfrm>
          <a:prstGeom prst="rect">
            <a:avLst/>
          </a:prstGeom>
        </p:spPr>
      </p:pic>
    </p:spTree>
    <p:extLst>
      <p:ext uri="{BB962C8B-B14F-4D97-AF65-F5344CB8AC3E}">
        <p14:creationId xmlns:p14="http://schemas.microsoft.com/office/powerpoint/2010/main" val="2588372954"/>
      </p:ext>
    </p:extLst>
  </p:cSld>
  <p:clrMapOvr>
    <a:masterClrMapping/>
  </p:clrMapOvr>
</p:sld>
</file>

<file path=ppt/theme/theme1.xml><?xml version="1.0" encoding="utf-8"?>
<a:theme xmlns:a="http://schemas.openxmlformats.org/drawingml/2006/main" name="Custom">
  <a:themeElements>
    <a:clrScheme name="Custom 149">
      <a:dk1>
        <a:sysClr val="windowText" lastClr="000000"/>
      </a:dk1>
      <a:lt1>
        <a:sysClr val="window" lastClr="FFFFFF"/>
      </a:lt1>
      <a:dk2>
        <a:srgbClr val="44546A"/>
      </a:dk2>
      <a:lt2>
        <a:srgbClr val="E7E6E6"/>
      </a:lt2>
      <a:accent1>
        <a:srgbClr val="E9E6DF"/>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56">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ustom" id="{F85C13B5-8B75-4CB8-BA5E-9CAC0747196D}" vid="{617487EE-AB70-4C55-8A81-E6744CC4A2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5ab46313-7834-4214-aec9-155b2fe37111"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C6D81289CCC004F972E63C671B7D298" ma:contentTypeVersion="16" ma:contentTypeDescription="Create a new document." ma:contentTypeScope="" ma:versionID="c2c3315a8cb087b7f4137d6d13727adf">
  <xsd:schema xmlns:xsd="http://www.w3.org/2001/XMLSchema" xmlns:xs="http://www.w3.org/2001/XMLSchema" xmlns:p="http://schemas.microsoft.com/office/2006/metadata/properties" xmlns:ns3="5ab46313-7834-4214-aec9-155b2fe37111" xmlns:ns4="2d1aa6b7-1a0a-46e3-8f70-b6d3e32cbd9a" targetNamespace="http://schemas.microsoft.com/office/2006/metadata/properties" ma:root="true" ma:fieldsID="26aa1baf6954272560c91e9e12c661a6" ns3:_="" ns4:_="">
    <xsd:import namespace="5ab46313-7834-4214-aec9-155b2fe37111"/>
    <xsd:import namespace="2d1aa6b7-1a0a-46e3-8f70-b6d3e32cbd9a"/>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3:MediaServiceObjectDetectorVersions" minOccurs="0"/>
                <xsd:element ref="ns3:MediaServiceSystemTags" minOccurs="0"/>
                <xsd:element ref="ns3:MediaServiceDateTaken" minOccurs="0"/>
                <xsd:element ref="ns3:MediaServiceSearchProperties" minOccurs="0"/>
                <xsd:element ref="ns3:MediaServiceLocation"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b46313-7834-4214-aec9-155b2fe37111"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bjectDetectorVersions" ma:index="18" nillable="true" ma:displayName="MediaServiceObjectDetectorVersions" ma:hidden="true" ma:indexed="true" ma:internalName="MediaServiceObjectDetectorVersions"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ServiceLocation" ma:index="22" nillable="true" ma:displayName="Location" ma:indexed="true"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2d1aa6b7-1a0a-46e3-8f70-b6d3e32cbd9a"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9168DCE-134F-4610-A6AA-88CEBE8D71D2}">
  <ds:schemaRefs>
    <ds:schemaRef ds:uri="http://schemas.microsoft.com/office/infopath/2007/PartnerControls"/>
    <ds:schemaRef ds:uri="http://schemas.microsoft.com/office/2006/metadata/properties"/>
    <ds:schemaRef ds:uri="http://purl.org/dc/elements/1.1/"/>
    <ds:schemaRef ds:uri="http://purl.org/dc/dcmitype/"/>
    <ds:schemaRef ds:uri="http://schemas.openxmlformats.org/package/2006/metadata/core-properties"/>
    <ds:schemaRef ds:uri="http://www.w3.org/XML/1998/namespace"/>
    <ds:schemaRef ds:uri="http://schemas.microsoft.com/office/2006/documentManagement/types"/>
    <ds:schemaRef ds:uri="http://purl.org/dc/terms/"/>
    <ds:schemaRef ds:uri="5ab46313-7834-4214-aec9-155b2fe37111"/>
    <ds:schemaRef ds:uri="2d1aa6b7-1a0a-46e3-8f70-b6d3e32cbd9a"/>
  </ds:schemaRefs>
</ds:datastoreItem>
</file>

<file path=customXml/itemProps2.xml><?xml version="1.0" encoding="utf-8"?>
<ds:datastoreItem xmlns:ds="http://schemas.openxmlformats.org/officeDocument/2006/customXml" ds:itemID="{CABF691C-888B-4061-8A6F-D5CE84A0254B}">
  <ds:schemaRefs>
    <ds:schemaRef ds:uri="http://schemas.microsoft.com/sharepoint/v3/contenttype/forms"/>
  </ds:schemaRefs>
</ds:datastoreItem>
</file>

<file path=customXml/itemProps3.xml><?xml version="1.0" encoding="utf-8"?>
<ds:datastoreItem xmlns:ds="http://schemas.openxmlformats.org/officeDocument/2006/customXml" ds:itemID="{7DFF6294-0604-41C8-8ED0-04BB72B8FEC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b46313-7834-4214-aec9-155b2fe37111"/>
    <ds:schemaRef ds:uri="2d1aa6b7-1a0a-46e3-8f70-b6d3e32cbd9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{AF663B8D-E4A9-415E-BFCF-E5E6D3983FC5}tf67328976_win32</Template>
  <TotalTime>1673</TotalTime>
  <Words>971</Words>
  <Application>Microsoft Office PowerPoint</Application>
  <PresentationFormat>Widescreen</PresentationFormat>
  <Paragraphs>96</Paragraphs>
  <Slides>13</Slides>
  <Notes>13</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13</vt:i4>
      </vt:variant>
    </vt:vector>
  </HeadingPairs>
  <TitlesOfParts>
    <vt:vector size="18" baseType="lpstr">
      <vt:lpstr>Arial</vt:lpstr>
      <vt:lpstr>Calibri</vt:lpstr>
      <vt:lpstr>Cambria Math</vt:lpstr>
      <vt:lpstr>Tenorite</vt:lpstr>
      <vt:lpstr>Custom</vt:lpstr>
      <vt:lpstr>Fourier Neural Operators Han Zhang</vt:lpstr>
      <vt:lpstr>Contents</vt:lpstr>
      <vt:lpstr>Motivation</vt:lpstr>
      <vt:lpstr>Neural Operators</vt:lpstr>
      <vt:lpstr>Fourier Neural Operators</vt:lpstr>
      <vt:lpstr>Results</vt:lpstr>
      <vt:lpstr>Troubleshooting</vt:lpstr>
      <vt:lpstr>Data Prep</vt:lpstr>
      <vt:lpstr>Training</vt:lpstr>
      <vt:lpstr>Data Representation</vt:lpstr>
      <vt:lpstr>Revised Training</vt:lpstr>
      <vt:lpstr>Current &amp; future Work</vt:lpstr>
      <vt:lpstr>THANK YOU,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FourieR Neural Operators ECE 689 – Han Zhang</dc:title>
  <dc:creator>Han Zhang</dc:creator>
  <cp:lastModifiedBy>Han Zhang</cp:lastModifiedBy>
  <cp:revision>13</cp:revision>
  <dcterms:created xsi:type="dcterms:W3CDTF">2024-04-21T06:50:11Z</dcterms:created>
  <dcterms:modified xsi:type="dcterms:W3CDTF">2024-07-09T18:37:52Z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0x0101008C6D81289CCC004F972E63C671B7D298</vt:lpwstr>
  </property>
  <property fmtid="{D5CDD505-2E9C-101B-9397-08002B2CF9AE}" pid="3" name="MediaServiceImageTags">
    <vt:lpwstr/>
  </property>
</Properties>
</file>