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56" r:id="rId5"/>
    <p:sldId id="918" r:id="rId6"/>
    <p:sldId id="919" r:id="rId7"/>
    <p:sldId id="994" r:id="rId8"/>
    <p:sldId id="988" r:id="rId9"/>
    <p:sldId id="987" r:id="rId10"/>
    <p:sldId id="989" r:id="rId11"/>
    <p:sldId id="961" r:id="rId12"/>
    <p:sldId id="962" r:id="rId13"/>
    <p:sldId id="968" r:id="rId14"/>
    <p:sldId id="972" r:id="rId15"/>
    <p:sldId id="973" r:id="rId16"/>
    <p:sldId id="974" r:id="rId17"/>
    <p:sldId id="979" r:id="rId18"/>
    <p:sldId id="975" r:id="rId19"/>
    <p:sldId id="980" r:id="rId20"/>
    <p:sldId id="981" r:id="rId21"/>
    <p:sldId id="982" r:id="rId22"/>
    <p:sldId id="983" r:id="rId23"/>
    <p:sldId id="984" r:id="rId24"/>
    <p:sldId id="985" r:id="rId25"/>
    <p:sldId id="986" r:id="rId26"/>
    <p:sldId id="990" r:id="rId27"/>
    <p:sldId id="991" r:id="rId28"/>
    <p:sldId id="992" r:id="rId29"/>
    <p:sldId id="993" r:id="rId30"/>
    <p:sldId id="9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04F1F5-CE46-42C0-85B0-35D241E81344}">
          <p14:sldIdLst>
            <p14:sldId id="256"/>
            <p14:sldId id="918"/>
            <p14:sldId id="919"/>
          </p14:sldIdLst>
        </p14:section>
        <p14:section name="7D Gaussian Inputs" id="{33033BEE-F105-43C6-9B7C-58DF8833DEAD}">
          <p14:sldIdLst>
            <p14:sldId id="994"/>
            <p14:sldId id="988"/>
            <p14:sldId id="987"/>
            <p14:sldId id="989"/>
          </p14:sldIdLst>
        </p14:section>
        <p14:section name="Geometry UQ Strategy" id="{37C48193-FA93-4BCB-A03B-10AA7836233B}">
          <p14:sldIdLst>
            <p14:sldId id="961"/>
            <p14:sldId id="962"/>
          </p14:sldIdLst>
        </p14:section>
        <p14:section name="6+1D Mat &amp; Geo UQ - SC - QR" id="{CD69DDE7-357A-4ACF-A292-38DC671A03FE}">
          <p14:sldIdLst>
            <p14:sldId id="968"/>
            <p14:sldId id="972"/>
            <p14:sldId id="973"/>
            <p14:sldId id="974"/>
          </p14:sldIdLst>
        </p14:section>
        <p14:section name="6+1D Mat &amp; Geo UQ - SC - MC" id="{30568818-2B67-4868-994F-66E6848D3BC0}">
          <p14:sldIdLst>
            <p14:sldId id="979"/>
            <p14:sldId id="975"/>
            <p14:sldId id="980"/>
            <p14:sldId id="981"/>
            <p14:sldId id="982"/>
            <p14:sldId id="983"/>
            <p14:sldId id="984"/>
            <p14:sldId id="985"/>
            <p14:sldId id="986"/>
          </p14:sldIdLst>
        </p14:section>
        <p14:section name="Output Histograms (7D Gaussian Inputs)" id="{238E8D69-E527-432C-A740-17E0815559AD}">
          <p14:sldIdLst>
            <p14:sldId id="990"/>
            <p14:sldId id="991"/>
            <p14:sldId id="992"/>
            <p14:sldId id="993"/>
          </p14:sldIdLst>
        </p14:section>
        <p14:section name="Conclusion" id="{9E81FF3C-1AB5-4DC8-89CB-2D291690784C}">
          <p14:sldIdLst>
            <p14:sldId id="9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6E619-9A90-75DF-C2FC-ED5272E1CCB1}" name="Han Zhang" initials="HZ" userId="S::hz283@duke.edu::0a7a48f2-d47e-4d90-872a-778c92faed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A4"/>
    <a:srgbClr val="0223B7"/>
    <a:srgbClr val="0A1A84"/>
    <a:srgbClr val="0432FF"/>
    <a:srgbClr val="F79144"/>
    <a:srgbClr val="F4F023"/>
    <a:srgbClr val="B32A8D"/>
    <a:srgbClr val="F7E625"/>
    <a:srgbClr val="0C0786"/>
    <a:srgbClr val="ED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p:restoredTop sz="88007" autoAdjust="0"/>
  </p:normalViewPr>
  <p:slideViewPr>
    <p:cSldViewPr snapToGrid="0">
      <p:cViewPr varScale="1">
        <p:scale>
          <a:sx n="140" d="100"/>
          <a:sy n="140" d="100"/>
        </p:scale>
        <p:origin x="3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A9559-5325-4FFA-A5F2-CBDDB1074751}"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6D2F6-D9A8-4EC3-B74F-DA40A0FC4A95}" type="slidenum">
              <a:rPr lang="en-US" smtClean="0"/>
              <a:t>‹#›</a:t>
            </a:fld>
            <a:endParaRPr lang="en-US"/>
          </a:p>
        </p:txBody>
      </p:sp>
    </p:spTree>
    <p:extLst>
      <p:ext uri="{BB962C8B-B14F-4D97-AF65-F5344CB8AC3E}">
        <p14:creationId xmlns:p14="http://schemas.microsoft.com/office/powerpoint/2010/main" val="239151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3</a:t>
            </a:fld>
            <a:endParaRPr lang="en-US"/>
          </a:p>
        </p:txBody>
      </p:sp>
    </p:spTree>
    <p:extLst>
      <p:ext uri="{BB962C8B-B14F-4D97-AF65-F5344CB8AC3E}">
        <p14:creationId xmlns:p14="http://schemas.microsoft.com/office/powerpoint/2010/main" val="154231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9</a:t>
            </a:fld>
            <a:endParaRPr lang="en-US"/>
          </a:p>
        </p:txBody>
      </p:sp>
    </p:spTree>
    <p:extLst>
      <p:ext uri="{BB962C8B-B14F-4D97-AF65-F5344CB8AC3E}">
        <p14:creationId xmlns:p14="http://schemas.microsoft.com/office/powerpoint/2010/main" val="19936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26</a:t>
            </a:fld>
            <a:endParaRPr lang="en-US"/>
          </a:p>
        </p:txBody>
      </p:sp>
    </p:spTree>
    <p:extLst>
      <p:ext uri="{BB962C8B-B14F-4D97-AF65-F5344CB8AC3E}">
        <p14:creationId xmlns:p14="http://schemas.microsoft.com/office/powerpoint/2010/main" val="436689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63F-E9BB-8745-9C2E-F1E7A9E08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EE111-2795-F64F-93F7-E2BFD3F8C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4559B69-72AC-2D41-95E7-C02BE31D336F}"/>
              </a:ext>
            </a:extLst>
          </p:cNvPr>
          <p:cNvPicPr>
            <a:picLocks noChangeAspect="1"/>
          </p:cNvPicPr>
          <p:nvPr userDrawn="1"/>
        </p:nvPicPr>
        <p:blipFill>
          <a:blip r:embed="rId2"/>
          <a:stretch>
            <a:fillRect/>
          </a:stretch>
        </p:blipFill>
        <p:spPr>
          <a:xfrm>
            <a:off x="168274" y="6296024"/>
            <a:ext cx="425451" cy="425451"/>
          </a:xfrm>
          <a:prstGeom prst="rect">
            <a:avLst/>
          </a:prstGeom>
        </p:spPr>
      </p:pic>
      <p:pic>
        <p:nvPicPr>
          <p:cNvPr id="8" name="Picture 7">
            <a:extLst>
              <a:ext uri="{FF2B5EF4-FFF2-40B4-BE49-F238E27FC236}">
                <a16:creationId xmlns:a16="http://schemas.microsoft.com/office/drawing/2014/main" id="{1E2FA828-CBFA-6943-B336-E04DD0FEF12F}"/>
              </a:ext>
            </a:extLst>
          </p:cNvPr>
          <p:cNvPicPr>
            <a:picLocks noChangeAspect="1"/>
          </p:cNvPicPr>
          <p:nvPr userDrawn="1"/>
        </p:nvPicPr>
        <p:blipFill>
          <a:blip r:embed="rId3"/>
          <a:stretch>
            <a:fillRect/>
          </a:stretch>
        </p:blipFill>
        <p:spPr>
          <a:xfrm>
            <a:off x="706789" y="6356350"/>
            <a:ext cx="834570" cy="365125"/>
          </a:xfrm>
          <a:prstGeom prst="rect">
            <a:avLst/>
          </a:prstGeom>
        </p:spPr>
      </p:pic>
      <p:sp>
        <p:nvSpPr>
          <p:cNvPr id="9" name="Footer Placeholder 4">
            <a:extLst>
              <a:ext uri="{FF2B5EF4-FFF2-40B4-BE49-F238E27FC236}">
                <a16:creationId xmlns:a16="http://schemas.microsoft.com/office/drawing/2014/main" id="{F8F7AA02-B556-40A3-A634-2CB705B66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14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A87-2923-1645-A281-71241B1B8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37DD1-E1DE-C245-AB51-DD250119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20245-C0E4-6D48-8932-FBF0B9835DFC}"/>
              </a:ext>
            </a:extLst>
          </p:cNvPr>
          <p:cNvSpPr>
            <a:spLocks noGrp="1"/>
          </p:cNvSpPr>
          <p:nvPr>
            <p:ph type="dt" sz="half" idx="10"/>
          </p:nvPr>
        </p:nvSpPr>
        <p:spPr>
          <a:xfrm>
            <a:off x="838200" y="6356350"/>
            <a:ext cx="2743200" cy="365125"/>
          </a:xfrm>
          <a:prstGeom prst="rect">
            <a:avLst/>
          </a:prstGeom>
        </p:spPr>
        <p:txBody>
          <a:bodyPr/>
          <a:lstStyle/>
          <a:p>
            <a:fld id="{43789B8F-7842-4BEF-9976-1EE74F57C738}" type="datetime1">
              <a:rPr lang="en-US" smtClean="0"/>
              <a:t>9/6/2023</a:t>
            </a:fld>
            <a:endParaRPr lang="en-US"/>
          </a:p>
        </p:txBody>
      </p:sp>
      <p:sp>
        <p:nvSpPr>
          <p:cNvPr id="5" name="Footer Placeholder 4">
            <a:extLst>
              <a:ext uri="{FF2B5EF4-FFF2-40B4-BE49-F238E27FC236}">
                <a16:creationId xmlns:a16="http://schemas.microsoft.com/office/drawing/2014/main" id="{DAFC2D26-6A09-E549-A151-79C25F2533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690855-C170-A543-B44D-A2B80F558DCB}"/>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17128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B198B-1D55-9A4E-93A9-70F460D54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3F93B-724B-F148-9B1E-AE9EAE9D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AA3F2-B87E-6744-8D27-F65C39F7B9F3}"/>
              </a:ext>
            </a:extLst>
          </p:cNvPr>
          <p:cNvSpPr>
            <a:spLocks noGrp="1"/>
          </p:cNvSpPr>
          <p:nvPr>
            <p:ph type="dt" sz="half" idx="10"/>
          </p:nvPr>
        </p:nvSpPr>
        <p:spPr>
          <a:xfrm>
            <a:off x="838200" y="6356350"/>
            <a:ext cx="2743200" cy="365125"/>
          </a:xfrm>
          <a:prstGeom prst="rect">
            <a:avLst/>
          </a:prstGeom>
        </p:spPr>
        <p:txBody>
          <a:bodyPr/>
          <a:lstStyle/>
          <a:p>
            <a:fld id="{050F5937-DD26-4F95-A0ED-C31A278A1247}" type="datetime1">
              <a:rPr lang="en-US" smtClean="0"/>
              <a:t>9/6/2023</a:t>
            </a:fld>
            <a:endParaRPr lang="en-US"/>
          </a:p>
        </p:txBody>
      </p:sp>
      <p:sp>
        <p:nvSpPr>
          <p:cNvPr id="5" name="Footer Placeholder 4">
            <a:extLst>
              <a:ext uri="{FF2B5EF4-FFF2-40B4-BE49-F238E27FC236}">
                <a16:creationId xmlns:a16="http://schemas.microsoft.com/office/drawing/2014/main" id="{26E9AAEB-7811-6A47-8CAE-44FBCE054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464DAB-914A-DF41-BB9B-0187900E3868}"/>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379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3CD-1999-D346-A773-5BA42244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C3D8-70EC-0144-B2D2-F37907C6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592FA0-CCF0-4463-9555-B34680F4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7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86C5-0557-484D-9CE8-1A2EB9A8D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20CE4-2AED-164D-81DB-EDE18F29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4977-FD33-4AF1-B696-03BEF6CA9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81DC-F6E5-4AEE-98F3-A1977368E94D}" type="datetime1">
              <a:rPr lang="en-US" smtClean="0"/>
              <a:t>9/6/2023</a:t>
            </a:fld>
            <a:endParaRPr lang="en-US"/>
          </a:p>
        </p:txBody>
      </p:sp>
      <p:sp>
        <p:nvSpPr>
          <p:cNvPr id="5" name="Footer Placeholder 4">
            <a:extLst>
              <a:ext uri="{FF2B5EF4-FFF2-40B4-BE49-F238E27FC236}">
                <a16:creationId xmlns:a16="http://schemas.microsoft.com/office/drawing/2014/main" id="{3C96A29C-2220-4533-BED4-C4C0BE65D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2407B-158B-4C16-B87A-A0A25AF90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3107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DAB-9B41-CB4D-B81F-D02EA11C3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2B26-6F1F-EA49-83F0-19FD257E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BC4B-69F7-C943-86F3-4633D4E0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37A899B-D3F3-4E58-BA75-DC9CC55C4B9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148C6-A681-474A-852B-6488E264F1FD}" type="datetime1">
              <a:rPr lang="en-US" smtClean="0"/>
              <a:t>9/6/2023</a:t>
            </a:fld>
            <a:endParaRPr lang="en-US"/>
          </a:p>
        </p:txBody>
      </p:sp>
      <p:sp>
        <p:nvSpPr>
          <p:cNvPr id="6" name="Footer Placeholder 4">
            <a:extLst>
              <a:ext uri="{FF2B5EF4-FFF2-40B4-BE49-F238E27FC236}">
                <a16:creationId xmlns:a16="http://schemas.microsoft.com/office/drawing/2014/main" id="{06738E72-03BB-4601-ADF2-4A74E4B66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963D8647-265A-4A49-BF56-60533624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42391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4F81-1B12-D542-A47E-321BC2B96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A036E-FE9F-B743-8FEB-7EEB6736B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47C4-6E06-164A-8DE1-B9E9DADE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B4F8-8EC4-3B49-A6A2-7CAD64D2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924AA-B59D-DF4B-9013-49C135B63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842C47-906E-4A38-B5E8-2C15A38C2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877EE-87E6-4A80-A3D1-647EBC487900}" type="datetime1">
              <a:rPr lang="en-US" smtClean="0"/>
              <a:t>9/6/2023</a:t>
            </a:fld>
            <a:endParaRPr lang="en-US"/>
          </a:p>
        </p:txBody>
      </p:sp>
      <p:sp>
        <p:nvSpPr>
          <p:cNvPr id="8" name="Footer Placeholder 4">
            <a:extLst>
              <a:ext uri="{FF2B5EF4-FFF2-40B4-BE49-F238E27FC236}">
                <a16:creationId xmlns:a16="http://schemas.microsoft.com/office/drawing/2014/main" id="{DE3C1ADE-FE20-4872-A52C-8DE8543ED48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a:extLst>
              <a:ext uri="{FF2B5EF4-FFF2-40B4-BE49-F238E27FC236}">
                <a16:creationId xmlns:a16="http://schemas.microsoft.com/office/drawing/2014/main" id="{9F40D701-D64A-4CB0-876D-DE1D9B8954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240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031-D430-FF4A-914B-EC8D6D795FAB}"/>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8BA37F7-1FE2-4FCB-9150-ADE23E29F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682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86A0AF1-AF81-41B6-94CA-3D051A15F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672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92A-05BD-4E48-8428-B2A330D5A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80F-2FA6-5146-BFEC-C90ABE896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1D052-7E37-F449-A298-B4269F6F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5DE-E67A-3444-B8D1-5E71C3C04453}"/>
              </a:ext>
            </a:extLst>
          </p:cNvPr>
          <p:cNvSpPr>
            <a:spLocks noGrp="1"/>
          </p:cNvSpPr>
          <p:nvPr>
            <p:ph type="dt" sz="half" idx="10"/>
          </p:nvPr>
        </p:nvSpPr>
        <p:spPr>
          <a:xfrm>
            <a:off x="838200" y="6356350"/>
            <a:ext cx="2743200" cy="365125"/>
          </a:xfrm>
          <a:prstGeom prst="rect">
            <a:avLst/>
          </a:prstGeom>
        </p:spPr>
        <p:txBody>
          <a:bodyPr/>
          <a:lstStyle/>
          <a:p>
            <a:fld id="{1F39E345-7F84-425C-B838-418A9624F210}" type="datetime1">
              <a:rPr lang="en-US" smtClean="0"/>
              <a:t>9/6/2023</a:t>
            </a:fld>
            <a:endParaRPr lang="en-US"/>
          </a:p>
        </p:txBody>
      </p:sp>
      <p:sp>
        <p:nvSpPr>
          <p:cNvPr id="6" name="Footer Placeholder 5">
            <a:extLst>
              <a:ext uri="{FF2B5EF4-FFF2-40B4-BE49-F238E27FC236}">
                <a16:creationId xmlns:a16="http://schemas.microsoft.com/office/drawing/2014/main" id="{DC55740A-CA42-EB4C-BFCB-A0283AF2E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A80DE9-D46A-744B-86A6-F872A002575E}"/>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4866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14A-7142-8648-B143-BFA4BB0AE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31A6D-5D1B-0F4B-9472-29711623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03D1D07-5A26-E643-8E77-15356C7AD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7911-2FF8-7648-AD25-57B8B65C3ADA}"/>
              </a:ext>
            </a:extLst>
          </p:cNvPr>
          <p:cNvSpPr>
            <a:spLocks noGrp="1"/>
          </p:cNvSpPr>
          <p:nvPr>
            <p:ph type="dt" sz="half" idx="10"/>
          </p:nvPr>
        </p:nvSpPr>
        <p:spPr>
          <a:xfrm>
            <a:off x="838200" y="6356350"/>
            <a:ext cx="2743200" cy="365125"/>
          </a:xfrm>
          <a:prstGeom prst="rect">
            <a:avLst/>
          </a:prstGeom>
        </p:spPr>
        <p:txBody>
          <a:bodyPr/>
          <a:lstStyle/>
          <a:p>
            <a:fld id="{F90E5D04-5C5D-47CC-BDED-D4EAD1A4B7F8}" type="datetime1">
              <a:rPr lang="en-US" smtClean="0"/>
              <a:t>9/6/2023</a:t>
            </a:fld>
            <a:endParaRPr lang="en-US"/>
          </a:p>
        </p:txBody>
      </p:sp>
      <p:sp>
        <p:nvSpPr>
          <p:cNvPr id="6" name="Footer Placeholder 5">
            <a:extLst>
              <a:ext uri="{FF2B5EF4-FFF2-40B4-BE49-F238E27FC236}">
                <a16:creationId xmlns:a16="http://schemas.microsoft.com/office/drawing/2014/main" id="{770DA6F9-DC5D-164C-9613-DBDEF6192A5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3F0E26-06EF-E745-8F09-E12464358E44}"/>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83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5E0C6-0B4F-D549-AE95-75D6A59DD81A}"/>
              </a:ext>
            </a:extLst>
          </p:cNvPr>
          <p:cNvSpPr>
            <a:spLocks noGrp="1"/>
          </p:cNvSpPr>
          <p:nvPr>
            <p:ph type="title"/>
          </p:nvPr>
        </p:nvSpPr>
        <p:spPr>
          <a:xfrm>
            <a:off x="838200" y="104608"/>
            <a:ext cx="10515600" cy="10566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3B518-1A07-334F-BBE0-F85E02E5F736}"/>
              </a:ext>
            </a:extLst>
          </p:cNvPr>
          <p:cNvSpPr>
            <a:spLocks noGrp="1"/>
          </p:cNvSpPr>
          <p:nvPr>
            <p:ph type="body" idx="1"/>
          </p:nvPr>
        </p:nvSpPr>
        <p:spPr>
          <a:xfrm>
            <a:off x="838200" y="1438102"/>
            <a:ext cx="10515600" cy="47388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E118EEC-DFAE-FE4C-8004-A4C571C4D9D5}"/>
              </a:ext>
            </a:extLst>
          </p:cNvPr>
          <p:cNvPicPr>
            <a:picLocks noChangeAspect="1"/>
          </p:cNvPicPr>
          <p:nvPr userDrawn="1"/>
        </p:nvPicPr>
        <p:blipFill>
          <a:blip r:embed="rId13"/>
          <a:stretch>
            <a:fillRect/>
          </a:stretch>
        </p:blipFill>
        <p:spPr>
          <a:xfrm>
            <a:off x="10782300" y="6164265"/>
            <a:ext cx="1143000" cy="589127"/>
          </a:xfrm>
          <a:prstGeom prst="rect">
            <a:avLst/>
          </a:prstGeom>
          <a:noFill/>
        </p:spPr>
      </p:pic>
      <p:pic>
        <p:nvPicPr>
          <p:cNvPr id="8" name="Picture 7">
            <a:extLst>
              <a:ext uri="{FF2B5EF4-FFF2-40B4-BE49-F238E27FC236}">
                <a16:creationId xmlns:a16="http://schemas.microsoft.com/office/drawing/2014/main" id="{0E85A09B-6B0A-6242-AF78-4C3A4F0AFFEC}"/>
              </a:ext>
            </a:extLst>
          </p:cNvPr>
          <p:cNvPicPr>
            <a:picLocks noChangeAspect="1"/>
          </p:cNvPicPr>
          <p:nvPr userDrawn="1"/>
        </p:nvPicPr>
        <p:blipFill>
          <a:blip r:embed="rId14"/>
          <a:stretch>
            <a:fillRect/>
          </a:stretch>
        </p:blipFill>
        <p:spPr>
          <a:xfrm>
            <a:off x="168274" y="6296024"/>
            <a:ext cx="425451" cy="425451"/>
          </a:xfrm>
          <a:prstGeom prst="rect">
            <a:avLst/>
          </a:prstGeom>
        </p:spPr>
      </p:pic>
      <p:pic>
        <p:nvPicPr>
          <p:cNvPr id="9" name="Picture 8">
            <a:extLst>
              <a:ext uri="{FF2B5EF4-FFF2-40B4-BE49-F238E27FC236}">
                <a16:creationId xmlns:a16="http://schemas.microsoft.com/office/drawing/2014/main" id="{7B084E2E-6D68-8F49-A65C-A1AC1733B658}"/>
              </a:ext>
            </a:extLst>
          </p:cNvPr>
          <p:cNvPicPr>
            <a:picLocks noChangeAspect="1"/>
          </p:cNvPicPr>
          <p:nvPr userDrawn="1"/>
        </p:nvPicPr>
        <p:blipFill>
          <a:blip r:embed="rId15"/>
          <a:stretch>
            <a:fillRect/>
          </a:stretch>
        </p:blipFill>
        <p:spPr>
          <a:xfrm>
            <a:off x="706789" y="6356350"/>
            <a:ext cx="834570" cy="365125"/>
          </a:xfrm>
          <a:prstGeom prst="rect">
            <a:avLst/>
          </a:prstGeom>
        </p:spPr>
      </p:pic>
      <p:sp>
        <p:nvSpPr>
          <p:cNvPr id="4" name="Date Placeholder 3">
            <a:extLst>
              <a:ext uri="{FF2B5EF4-FFF2-40B4-BE49-F238E27FC236}">
                <a16:creationId xmlns:a16="http://schemas.microsoft.com/office/drawing/2014/main" id="{528B75E0-832B-4D42-8F0F-2E30CFDC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9BD83-B2B4-4833-86B7-8D5583952E34}" type="datetime1">
              <a:rPr lang="en-US" smtClean="0"/>
              <a:t>9/6/2023</a:t>
            </a:fld>
            <a:endParaRPr lang="en-US"/>
          </a:p>
        </p:txBody>
      </p:sp>
      <p:sp>
        <p:nvSpPr>
          <p:cNvPr id="5" name="Footer Placeholder 4">
            <a:extLst>
              <a:ext uri="{FF2B5EF4-FFF2-40B4-BE49-F238E27FC236}">
                <a16:creationId xmlns:a16="http://schemas.microsoft.com/office/drawing/2014/main" id="{1EA7E82C-B88C-48B8-B9E1-6C78D226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AB6BB-0DBB-49F5-B32F-3E5A52AA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185932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b="1" kern="1200">
          <a:solidFill>
            <a:schemeClr val="accent6">
              <a:lumMod val="7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ED0-8A80-4A34-815A-891CFF627A17}"/>
              </a:ext>
            </a:extLst>
          </p:cNvPr>
          <p:cNvSpPr>
            <a:spLocks noGrp="1"/>
          </p:cNvSpPr>
          <p:nvPr>
            <p:ph type="ctrTitle"/>
          </p:nvPr>
        </p:nvSpPr>
        <p:spPr>
          <a:xfrm>
            <a:off x="604837" y="1779713"/>
            <a:ext cx="10982326" cy="2387600"/>
          </a:xfrm>
        </p:spPr>
        <p:txBody>
          <a:bodyPr>
            <a:normAutofit/>
          </a:bodyPr>
          <a:lstStyle/>
          <a:p>
            <a:r>
              <a:rPr lang="en-US" dirty="0">
                <a:ea typeface="Calibri" panose="020F0502020204030204" pitchFamily="34" charset="0"/>
                <a:cs typeface="Calibri" panose="020F0502020204030204" pitchFamily="34" charset="0"/>
              </a:rPr>
              <a:t>Uncertainty Quantification for 2D Metamaterials</a:t>
            </a:r>
          </a:p>
        </p:txBody>
      </p:sp>
      <p:sp>
        <p:nvSpPr>
          <p:cNvPr id="3" name="Subtitle 2">
            <a:extLst>
              <a:ext uri="{FF2B5EF4-FFF2-40B4-BE49-F238E27FC236}">
                <a16:creationId xmlns:a16="http://schemas.microsoft.com/office/drawing/2014/main" id="{0EB33619-0812-4273-BD4E-A23F49F54312}"/>
              </a:ext>
            </a:extLst>
          </p:cNvPr>
          <p:cNvSpPr>
            <a:spLocks noGrp="1"/>
          </p:cNvSpPr>
          <p:nvPr>
            <p:ph type="subTitle" idx="1"/>
          </p:nvPr>
        </p:nvSpPr>
        <p:spPr>
          <a:xfrm>
            <a:off x="1524000" y="4729549"/>
            <a:ext cx="9144000" cy="800100"/>
          </a:xfrm>
        </p:spPr>
        <p:txBody>
          <a:bodyPr/>
          <a:lstStyle/>
          <a:p>
            <a:r>
              <a:rPr kumimoji="0" lang="en-US" sz="2400" b="1"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rPr>
              <a:t>Han Zhang</a:t>
            </a:r>
            <a:endParaRPr kumimoji="0" lang="en-US" sz="2400" b="0"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endParaRPr>
          </a:p>
          <a:p>
            <a:endParaRPr lang="en-US" dirty="0">
              <a:solidFill>
                <a:srgbClr val="002060"/>
              </a:solidFill>
            </a:endParaRPr>
          </a:p>
        </p:txBody>
      </p:sp>
      <p:sp>
        <p:nvSpPr>
          <p:cNvPr id="7" name="Subtitle 2">
            <a:extLst>
              <a:ext uri="{FF2B5EF4-FFF2-40B4-BE49-F238E27FC236}">
                <a16:creationId xmlns:a16="http://schemas.microsoft.com/office/drawing/2014/main" id="{0C3ABF4E-5F55-444C-8362-BCAC4BA17E2D}"/>
              </a:ext>
            </a:extLst>
          </p:cNvPr>
          <p:cNvSpPr txBox="1">
            <a:spLocks/>
          </p:cNvSpPr>
          <p:nvPr/>
        </p:nvSpPr>
        <p:spPr>
          <a:xfrm>
            <a:off x="1524000" y="5739714"/>
            <a:ext cx="9144000" cy="80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6">
                    <a:lumMod val="75000"/>
                  </a:schemeClr>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75000"/>
                  </a:schemeClr>
                </a:solidFill>
                <a:latin typeface="Trebuchet MS" panose="020B06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75000"/>
                  </a:schemeClr>
                </a:solidFill>
                <a:latin typeface="Trebuchet MS" panose="020B06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accent6"/>
              </a:solidFill>
            </a:endParaRPr>
          </a:p>
        </p:txBody>
      </p:sp>
    </p:spTree>
    <p:extLst>
      <p:ext uri="{BB962C8B-B14F-4D97-AF65-F5344CB8AC3E}">
        <p14:creationId xmlns:p14="http://schemas.microsoft.com/office/powerpoint/2010/main" val="416640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Quadrature Rule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52483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Quadrature Rule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1070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448235" y="341221"/>
            <a:ext cx="11295530" cy="1056686"/>
          </a:xfrm>
        </p:spPr>
        <p:txBody>
          <a:bodyPr>
            <a:noAutofit/>
          </a:bodyPr>
          <a:lstStyle/>
          <a:p>
            <a:r>
              <a:rPr lang="en-US" sz="3200" dirty="0"/>
              <a:t>7D Stochastic Collocation – Quadrature Rule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57968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448235" y="341221"/>
            <a:ext cx="11295530" cy="1056686"/>
          </a:xfrm>
        </p:spPr>
        <p:txBody>
          <a:bodyPr>
            <a:noAutofit/>
          </a:bodyPr>
          <a:lstStyle/>
          <a:p>
            <a:r>
              <a:rPr lang="en-US" sz="3200" dirty="0"/>
              <a:t>7D Stochastic Collocation – Quadrature Rule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05332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MC Regression – Insufficient Sample Size</a:t>
            </a:r>
          </a:p>
        </p:txBody>
      </p:sp>
      <p:pic>
        <p:nvPicPr>
          <p:cNvPr id="12" name="Picture 11" descr="A screenshot of a graph&#10;&#10;Description automatically generated">
            <a:extLst>
              <a:ext uri="{FF2B5EF4-FFF2-40B4-BE49-F238E27FC236}">
                <a16:creationId xmlns:a16="http://schemas.microsoft.com/office/drawing/2014/main" id="{A6304B74-85F8-FCA0-907E-63C2D54627CA}"/>
              </a:ext>
            </a:extLst>
          </p:cNvPr>
          <p:cNvPicPr>
            <a:picLocks noChangeAspect="1"/>
          </p:cNvPicPr>
          <p:nvPr/>
        </p:nvPicPr>
        <p:blipFill>
          <a:blip r:embed="rId2"/>
          <a:stretch>
            <a:fillRect/>
          </a:stretch>
        </p:blipFill>
        <p:spPr>
          <a:xfrm>
            <a:off x="659881" y="1170427"/>
            <a:ext cx="10872238" cy="4517145"/>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84A769E6-0E3F-AAF7-D8B9-12D55687D318}"/>
              </a:ext>
            </a:extLst>
          </p:cNvPr>
          <p:cNvPicPr>
            <a:picLocks noChangeAspect="1"/>
          </p:cNvPicPr>
          <p:nvPr/>
        </p:nvPicPr>
        <p:blipFill>
          <a:blip r:embed="rId3"/>
          <a:stretch>
            <a:fillRect/>
          </a:stretch>
        </p:blipFill>
        <p:spPr>
          <a:xfrm>
            <a:off x="809881" y="1320427"/>
            <a:ext cx="10872238" cy="4517145"/>
          </a:xfrm>
          <a:prstGeom prst="rect">
            <a:avLst/>
          </a:prstGeom>
        </p:spPr>
      </p:pic>
      <p:pic>
        <p:nvPicPr>
          <p:cNvPr id="16" name="Picture 15" descr="A screenshot of a graph&#10;&#10;Description automatically generated">
            <a:extLst>
              <a:ext uri="{FF2B5EF4-FFF2-40B4-BE49-F238E27FC236}">
                <a16:creationId xmlns:a16="http://schemas.microsoft.com/office/drawing/2014/main" id="{D5FB41C1-8B55-7928-82BB-DEAAFE7345EB}"/>
              </a:ext>
            </a:extLst>
          </p:cNvPr>
          <p:cNvPicPr>
            <a:picLocks noChangeAspect="1"/>
          </p:cNvPicPr>
          <p:nvPr/>
        </p:nvPicPr>
        <p:blipFill>
          <a:blip r:embed="rId4"/>
          <a:stretch>
            <a:fillRect/>
          </a:stretch>
        </p:blipFill>
        <p:spPr>
          <a:xfrm>
            <a:off x="946165" y="1470427"/>
            <a:ext cx="10899670" cy="4517145"/>
          </a:xfrm>
          <a:prstGeom prst="rect">
            <a:avLst/>
          </a:prstGeom>
        </p:spPr>
      </p:pic>
      <p:pic>
        <p:nvPicPr>
          <p:cNvPr id="20" name="Picture 19" descr="A graph of a graph of a graph&#10;&#10;Description automatically generated with medium confidence">
            <a:extLst>
              <a:ext uri="{FF2B5EF4-FFF2-40B4-BE49-F238E27FC236}">
                <a16:creationId xmlns:a16="http://schemas.microsoft.com/office/drawing/2014/main" id="{BEF19319-0FB4-6F6A-1BA6-CC73961C309E}"/>
              </a:ext>
            </a:extLst>
          </p:cNvPr>
          <p:cNvPicPr>
            <a:picLocks noChangeAspect="1"/>
          </p:cNvPicPr>
          <p:nvPr/>
        </p:nvPicPr>
        <p:blipFill>
          <a:blip r:embed="rId5"/>
          <a:stretch>
            <a:fillRect/>
          </a:stretch>
        </p:blipFill>
        <p:spPr>
          <a:xfrm>
            <a:off x="1100737" y="1620427"/>
            <a:ext cx="10890526" cy="4517145"/>
          </a:xfrm>
          <a:prstGeom prst="rect">
            <a:avLst/>
          </a:prstGeom>
        </p:spPr>
      </p:pic>
    </p:spTree>
    <p:extLst>
      <p:ext uri="{BB962C8B-B14F-4D97-AF65-F5344CB8AC3E}">
        <p14:creationId xmlns:p14="http://schemas.microsoft.com/office/powerpoint/2010/main" val="80852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77709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33046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75877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429332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90812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E39-28F2-E55C-A968-7BF5DE309FE2}"/>
              </a:ext>
            </a:extLst>
          </p:cNvPr>
          <p:cNvSpPr>
            <a:spLocks noGrp="1"/>
          </p:cNvSpPr>
          <p:nvPr>
            <p:ph type="title"/>
          </p:nvPr>
        </p:nvSpPr>
        <p:spPr>
          <a:xfrm>
            <a:off x="838199" y="288797"/>
            <a:ext cx="10515600" cy="1056686"/>
          </a:xfrm>
        </p:spPr>
        <p:txBody>
          <a:bodyPr/>
          <a:lstStyle/>
          <a:p>
            <a:r>
              <a:rPr lang="en-US" dirty="0"/>
              <a:t>Input Parameters</a:t>
            </a:r>
          </a:p>
        </p:txBody>
      </p:sp>
      <p:pic>
        <p:nvPicPr>
          <p:cNvPr id="5" name="Content Placeholder 4">
            <a:extLst>
              <a:ext uri="{FF2B5EF4-FFF2-40B4-BE49-F238E27FC236}">
                <a16:creationId xmlns:a16="http://schemas.microsoft.com/office/drawing/2014/main" id="{3DBBCD97-BFF1-B0FF-DF70-972B99E05EED}"/>
              </a:ext>
            </a:extLst>
          </p:cNvPr>
          <p:cNvPicPr>
            <a:picLocks noGrp="1" noChangeAspect="1"/>
          </p:cNvPicPr>
          <p:nvPr>
            <p:ph idx="1"/>
          </p:nvPr>
        </p:nvPicPr>
        <p:blipFill>
          <a:blip r:embed="rId2"/>
          <a:srcRect/>
          <a:stretch/>
        </p:blipFill>
        <p:spPr>
          <a:xfrm>
            <a:off x="838200" y="1807619"/>
            <a:ext cx="4238095" cy="4000000"/>
          </a:xfrm>
        </p:spPr>
      </p:pic>
      <p:sp>
        <p:nvSpPr>
          <p:cNvPr id="8" name="Content Placeholder 2">
            <a:extLst>
              <a:ext uri="{FF2B5EF4-FFF2-40B4-BE49-F238E27FC236}">
                <a16:creationId xmlns:a16="http://schemas.microsoft.com/office/drawing/2014/main" id="{76E50227-F1D0-C0CB-9A2A-1A4DB4C8C040}"/>
              </a:ext>
            </a:extLst>
          </p:cNvPr>
          <p:cNvSpPr txBox="1">
            <a:spLocks/>
          </p:cNvSpPr>
          <p:nvPr/>
        </p:nvSpPr>
        <p:spPr>
          <a:xfrm>
            <a:off x="5076294" y="1438102"/>
            <a:ext cx="6277505" cy="47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Fixed Parameters: </a:t>
            </a:r>
          </a:p>
          <a:p>
            <a:pPr lvl="1"/>
            <a:r>
              <a:rPr lang="en-US" sz="1200" dirty="0"/>
              <a:t>Geometry Design, a 10x10 Boolean Array with 1 indicating hard material, 0 indicating soft material.</a:t>
            </a:r>
          </a:p>
          <a:p>
            <a:r>
              <a:rPr lang="en-US" sz="1600" dirty="0"/>
              <a:t>Random Parameters: </a:t>
            </a:r>
          </a:p>
          <a:p>
            <a:pPr lvl="1"/>
            <a:r>
              <a:rPr lang="en-US" sz="1200" dirty="0"/>
              <a:t>Soft material stiffness, </a:t>
            </a:r>
            <a:r>
              <a:rPr lang="en-US" sz="1200" dirty="0" err="1"/>
              <a:t>E_soft</a:t>
            </a:r>
            <a:r>
              <a:rPr lang="en-US" sz="1200" dirty="0"/>
              <a:t>, uniform distribution from 200e6±100e6</a:t>
            </a:r>
          </a:p>
          <a:p>
            <a:pPr lvl="1"/>
            <a:r>
              <a:rPr lang="en-US" sz="1200" dirty="0"/>
              <a:t>Hard material stiffness, </a:t>
            </a:r>
            <a:r>
              <a:rPr lang="en-US" sz="1200" dirty="0" err="1"/>
              <a:t>E_hard</a:t>
            </a:r>
            <a:r>
              <a:rPr lang="en-US" sz="1200" dirty="0"/>
              <a:t>, uniform distribution from 200e9±100e9</a:t>
            </a:r>
          </a:p>
          <a:p>
            <a:pPr lvl="1"/>
            <a:r>
              <a:rPr lang="en-US" sz="1200" dirty="0"/>
              <a:t>Soft material density, </a:t>
            </a:r>
            <a:r>
              <a:rPr lang="en-US" sz="1200" dirty="0" err="1"/>
              <a:t>rho_soft</a:t>
            </a:r>
            <a:r>
              <a:rPr lang="en-US" sz="1200" dirty="0"/>
              <a:t>, uniform distribution from 1e3±5e2</a:t>
            </a:r>
          </a:p>
          <a:p>
            <a:pPr lvl="1"/>
            <a:r>
              <a:rPr lang="en-US" sz="1200" dirty="0"/>
              <a:t>Hard material density, </a:t>
            </a:r>
            <a:r>
              <a:rPr lang="en-US" sz="1200" dirty="0" err="1"/>
              <a:t>rho_hard</a:t>
            </a:r>
            <a:r>
              <a:rPr lang="en-US" sz="1200" dirty="0"/>
              <a:t>, uniform distribution from 8e3±4e3</a:t>
            </a:r>
          </a:p>
          <a:p>
            <a:pPr lvl="1"/>
            <a:r>
              <a:rPr lang="en-US" sz="1200" dirty="0"/>
              <a:t>Soft material Poisson ratio, </a:t>
            </a:r>
            <a:r>
              <a:rPr lang="en-US" sz="1200" dirty="0" err="1"/>
              <a:t>pr_soft</a:t>
            </a:r>
            <a:r>
              <a:rPr lang="en-US" sz="1200" dirty="0"/>
              <a:t>, uniform distribution from 0.25±0.25</a:t>
            </a:r>
          </a:p>
          <a:p>
            <a:pPr lvl="1"/>
            <a:r>
              <a:rPr lang="en-US" sz="1200" dirty="0"/>
              <a:t>Hard material Poisson ratio, </a:t>
            </a:r>
            <a:r>
              <a:rPr lang="en-US" sz="1200" dirty="0" err="1"/>
              <a:t>pr_hard</a:t>
            </a:r>
            <a:r>
              <a:rPr lang="en-US" sz="1200" dirty="0"/>
              <a:t>, uniform distribution from 0.25±0.25</a:t>
            </a:r>
          </a:p>
          <a:p>
            <a:r>
              <a:rPr lang="en-US" sz="1600" dirty="0"/>
              <a:t>Outputs of interest:</a:t>
            </a:r>
          </a:p>
          <a:p>
            <a:pPr lvl="1"/>
            <a:r>
              <a:rPr lang="en-US" sz="1200" dirty="0"/>
              <a:t>Bandgap size</a:t>
            </a:r>
          </a:p>
          <a:p>
            <a:pPr lvl="1"/>
            <a:r>
              <a:rPr lang="en-US" sz="1200" dirty="0"/>
              <a:t>Bandgap location</a:t>
            </a:r>
          </a:p>
          <a:p>
            <a:r>
              <a:rPr lang="en-US" sz="1600" dirty="0"/>
              <a:t>Input dimensionality has important implications for UQ computation. More on this in following slides.</a:t>
            </a:r>
          </a:p>
        </p:txBody>
      </p:sp>
    </p:spTree>
    <p:extLst>
      <p:ext uri="{BB962C8B-B14F-4D97-AF65-F5344CB8AC3E}">
        <p14:creationId xmlns:p14="http://schemas.microsoft.com/office/powerpoint/2010/main" val="5705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46198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7100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884869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a:t>Histograms – Bandgap Top, Bottom, &amp; Size</a:t>
            </a:r>
            <a:endParaRPr lang="en-US" sz="3200" dirty="0"/>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4150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Bandgap Top, Bottom, &amp;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05935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2"/>
          <a:srcRect/>
          <a:stretch/>
        </p:blipFill>
        <p:spPr>
          <a:xfrm>
            <a:off x="43349" y="1260755"/>
            <a:ext cx="12105302" cy="4336489"/>
          </a:xfrm>
          <a:prstGeom prst="rect">
            <a:avLst/>
          </a:prstGeom>
        </p:spPr>
      </p:pic>
    </p:spTree>
    <p:extLst>
      <p:ext uri="{BB962C8B-B14F-4D97-AF65-F5344CB8AC3E}">
        <p14:creationId xmlns:p14="http://schemas.microsoft.com/office/powerpoint/2010/main" val="3518563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3"/>
          <a:srcRect/>
          <a:stretch/>
        </p:blipFill>
        <p:spPr>
          <a:xfrm>
            <a:off x="43350" y="1260755"/>
            <a:ext cx="12105300" cy="4336488"/>
          </a:xfrm>
          <a:prstGeom prst="rect">
            <a:avLst/>
          </a:prstGeom>
        </p:spPr>
      </p:pic>
    </p:spTree>
    <p:extLst>
      <p:ext uri="{BB962C8B-B14F-4D97-AF65-F5344CB8AC3E}">
        <p14:creationId xmlns:p14="http://schemas.microsoft.com/office/powerpoint/2010/main" val="36588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endParaRPr lang="en-US" dirty="0"/>
          </a:p>
          <a:p>
            <a:r>
              <a:rPr lang="en-US" dirty="0" err="1"/>
              <a:t>E_hard</a:t>
            </a:r>
            <a:endParaRPr lang="en-US" dirty="0"/>
          </a:p>
          <a:p>
            <a:r>
              <a:rPr lang="en-US" dirty="0" err="1"/>
              <a:t>Rho_soft</a:t>
            </a:r>
            <a:endParaRPr lang="en-US" dirty="0"/>
          </a:p>
          <a:p>
            <a:r>
              <a:rPr lang="en-US" dirty="0" err="1"/>
              <a:t>Rho_hard</a:t>
            </a:r>
            <a:endParaRPr lang="en-US" dirty="0"/>
          </a:p>
          <a:p>
            <a:r>
              <a:rPr lang="en-US" dirty="0" err="1"/>
              <a:t>Pr_soft</a:t>
            </a:r>
            <a:endParaRPr lang="en-US" dirty="0"/>
          </a:p>
          <a:p>
            <a:r>
              <a:rPr lang="en-US" dirty="0" err="1"/>
              <a:t>Pr_hard</a:t>
            </a:r>
            <a:endParaRPr lang="en-US" dirty="0"/>
          </a:p>
        </p:txBody>
      </p:sp>
    </p:spTree>
    <p:extLst>
      <p:ext uri="{BB962C8B-B14F-4D97-AF65-F5344CB8AC3E}">
        <p14:creationId xmlns:p14="http://schemas.microsoft.com/office/powerpoint/2010/main" val="427897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39E-091C-0DC4-85F0-B1509AADC345}"/>
              </a:ext>
            </a:extLst>
          </p:cNvPr>
          <p:cNvSpPr>
            <a:spLocks noGrp="1"/>
          </p:cNvSpPr>
          <p:nvPr>
            <p:ph type="title"/>
          </p:nvPr>
        </p:nvSpPr>
        <p:spPr>
          <a:xfrm>
            <a:off x="838200" y="209604"/>
            <a:ext cx="10515600" cy="1056686"/>
          </a:xfrm>
        </p:spPr>
        <p:txBody>
          <a:bodyPr/>
          <a:lstStyle/>
          <a:p>
            <a:r>
              <a:rPr lang="en-US" dirty="0"/>
              <a:t>Dispersion Curve Calculations</a:t>
            </a:r>
          </a:p>
        </p:txBody>
      </p:sp>
      <p:pic>
        <p:nvPicPr>
          <p:cNvPr id="6" name="Content Placeholder 5" descr="A picture containing text, screenshot, plot, diagram&#10;&#10;Description automatically generated">
            <a:extLst>
              <a:ext uri="{FF2B5EF4-FFF2-40B4-BE49-F238E27FC236}">
                <a16:creationId xmlns:a16="http://schemas.microsoft.com/office/drawing/2014/main" id="{BF86839F-91A5-950C-2FF5-63EB7AA685FE}"/>
              </a:ext>
            </a:extLst>
          </p:cNvPr>
          <p:cNvPicPr>
            <a:picLocks noGrp="1" noChangeAspect="1"/>
          </p:cNvPicPr>
          <p:nvPr>
            <p:ph idx="1"/>
          </p:nvPr>
        </p:nvPicPr>
        <p:blipFill>
          <a:blip r:embed="rId3"/>
          <a:stretch>
            <a:fillRect/>
          </a:stretch>
        </p:blipFill>
        <p:spPr>
          <a:xfrm>
            <a:off x="6623695" y="1832590"/>
            <a:ext cx="4730105" cy="3949881"/>
          </a:xfrm>
        </p:spPr>
      </p:pic>
      <p:pic>
        <p:nvPicPr>
          <p:cNvPr id="4" name="Picture 3" descr="A picture containing line, diagram, text, plot&#10;&#10;Description automatically generated">
            <a:extLst>
              <a:ext uri="{FF2B5EF4-FFF2-40B4-BE49-F238E27FC236}">
                <a16:creationId xmlns:a16="http://schemas.microsoft.com/office/drawing/2014/main" id="{23B02DEB-0AFE-5AA3-C08F-2849E92690B1}"/>
              </a:ext>
            </a:extLst>
          </p:cNvPr>
          <p:cNvPicPr>
            <a:picLocks noChangeAspect="1"/>
          </p:cNvPicPr>
          <p:nvPr/>
        </p:nvPicPr>
        <p:blipFill>
          <a:blip r:embed="rId4"/>
          <a:stretch>
            <a:fillRect/>
          </a:stretch>
        </p:blipFill>
        <p:spPr>
          <a:xfrm>
            <a:off x="385011" y="1320314"/>
            <a:ext cx="6079860" cy="4974431"/>
          </a:xfrm>
          <a:prstGeom prst="rect">
            <a:avLst/>
          </a:prstGeom>
        </p:spPr>
      </p:pic>
    </p:spTree>
    <p:extLst>
      <p:ext uri="{BB962C8B-B14F-4D97-AF65-F5344CB8AC3E}">
        <p14:creationId xmlns:p14="http://schemas.microsoft.com/office/powerpoint/2010/main" val="360136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r>
              <a:rPr lang="en-US" dirty="0"/>
              <a:t>7D Truncated Gaussian Distributions</a:t>
            </a:r>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r>
              <a:rPr lang="en-US" dirty="0"/>
              <a:t>: mean: 200e6 MPa, std: 8%</a:t>
            </a:r>
          </a:p>
          <a:p>
            <a:r>
              <a:rPr lang="en-US" dirty="0" err="1"/>
              <a:t>E_hard</a:t>
            </a:r>
            <a:r>
              <a:rPr lang="en-US" dirty="0"/>
              <a:t>: mean: 200e9 MPa, std: 2%</a:t>
            </a:r>
          </a:p>
          <a:p>
            <a:r>
              <a:rPr lang="en-US" dirty="0" err="1"/>
              <a:t>Rho_soft</a:t>
            </a:r>
            <a:r>
              <a:rPr lang="en-US" dirty="0"/>
              <a:t>: mean: 1e3 kg/m^3, std: 8%</a:t>
            </a:r>
          </a:p>
          <a:p>
            <a:r>
              <a:rPr lang="en-US" dirty="0" err="1"/>
              <a:t>Rho_hard</a:t>
            </a:r>
            <a:r>
              <a:rPr lang="en-US" dirty="0"/>
              <a:t>: mean: 8e3 kg/m^3, std: 2%</a:t>
            </a:r>
          </a:p>
          <a:p>
            <a:r>
              <a:rPr lang="en-US" dirty="0" err="1"/>
              <a:t>Pr_soft</a:t>
            </a:r>
            <a:r>
              <a:rPr lang="en-US" dirty="0"/>
              <a:t>: mean: 0.38, std: 2%</a:t>
            </a:r>
          </a:p>
          <a:p>
            <a:r>
              <a:rPr lang="en-US" dirty="0" err="1"/>
              <a:t>Pr_hard</a:t>
            </a:r>
            <a:r>
              <a:rPr lang="en-US" dirty="0"/>
              <a:t>: mean: 0.28, std: 2%</a:t>
            </a:r>
          </a:p>
          <a:p>
            <a:r>
              <a:rPr lang="en-US" dirty="0" err="1"/>
              <a:t>Geo_fp</a:t>
            </a:r>
            <a:r>
              <a:rPr lang="en-US" dirty="0"/>
              <a:t>: mean: 0.025, std: 8%</a:t>
            </a:r>
          </a:p>
        </p:txBody>
      </p:sp>
    </p:spTree>
    <p:extLst>
      <p:ext uri="{BB962C8B-B14F-4D97-AF65-F5344CB8AC3E}">
        <p14:creationId xmlns:p14="http://schemas.microsoft.com/office/powerpoint/2010/main" val="281243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 MC Inputs </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0924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13400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64228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25C4-0E70-13FA-3397-72BFBB2F2D6D}"/>
              </a:ext>
            </a:extLst>
          </p:cNvPr>
          <p:cNvSpPr>
            <a:spLocks noGrp="1"/>
          </p:cNvSpPr>
          <p:nvPr>
            <p:ph type="title"/>
          </p:nvPr>
        </p:nvSpPr>
        <p:spPr/>
        <p:txBody>
          <a:bodyPr/>
          <a:lstStyle/>
          <a:p>
            <a:r>
              <a:rPr lang="en-US" dirty="0"/>
              <a:t>The Geometry Uncertainty Problem</a:t>
            </a:r>
          </a:p>
        </p:txBody>
      </p:sp>
      <p:sp>
        <p:nvSpPr>
          <p:cNvPr id="3" name="Content Placeholder 2">
            <a:extLst>
              <a:ext uri="{FF2B5EF4-FFF2-40B4-BE49-F238E27FC236}">
                <a16:creationId xmlns:a16="http://schemas.microsoft.com/office/drawing/2014/main" id="{B37A6507-D72A-2779-D9A6-D4C0B65BD9D6}"/>
              </a:ext>
            </a:extLst>
          </p:cNvPr>
          <p:cNvSpPr>
            <a:spLocks noGrp="1"/>
          </p:cNvSpPr>
          <p:nvPr>
            <p:ph idx="1"/>
          </p:nvPr>
        </p:nvSpPr>
        <p:spPr>
          <a:xfrm>
            <a:off x="838200" y="1161294"/>
            <a:ext cx="10515600" cy="5015669"/>
          </a:xfrm>
        </p:spPr>
        <p:txBody>
          <a:bodyPr>
            <a:normAutofit fontScale="62500" lnSpcReduction="20000"/>
          </a:bodyPr>
          <a:lstStyle/>
          <a:p>
            <a:r>
              <a:rPr lang="en-US" dirty="0"/>
              <a:t>Curse of dimensionality limits possibilities with UQ on geometry. </a:t>
            </a:r>
          </a:p>
          <a:p>
            <a:r>
              <a:rPr lang="en-US" dirty="0"/>
              <a:t>Candidate approach: Individual Pixel Specification</a:t>
            </a:r>
          </a:p>
          <a:p>
            <a:pPr lvl="1"/>
            <a:r>
              <a:rPr lang="en-US" dirty="0"/>
              <a:t>Treat each pixel as a separate input with some value between 0-1 representing a ratio of how much hard and soft material is in that pixel.</a:t>
            </a:r>
          </a:p>
          <a:p>
            <a:pPr lvl="1"/>
            <a:r>
              <a:rPr lang="en-US" dirty="0"/>
              <a:t>Pros: Intuitive, simple, deterministic</a:t>
            </a:r>
          </a:p>
          <a:p>
            <a:pPr lvl="1"/>
            <a:r>
              <a:rPr lang="en-US" dirty="0"/>
              <a:t>Cons: Input dimensions scales with pixel count</a:t>
            </a:r>
          </a:p>
          <a:p>
            <a:r>
              <a:rPr lang="en-US" dirty="0"/>
              <a:t>Candidate approach: Latent parameters w/ ML algorithms (Wei’s group)</a:t>
            </a:r>
          </a:p>
          <a:p>
            <a:pPr lvl="1"/>
            <a:r>
              <a:rPr lang="en-US" dirty="0"/>
              <a:t>Use ML algorithms to generate realistic defects, forcing the neural architecture to be such that there are a small fixed number of “latent” parameters that specify the defect.</a:t>
            </a:r>
          </a:p>
          <a:p>
            <a:pPr lvl="1"/>
            <a:r>
              <a:rPr lang="en-US" dirty="0"/>
              <a:t>Pros: Can be deterministic?, NN tunable to give certain types of defects preferentially</a:t>
            </a:r>
          </a:p>
          <a:p>
            <a:pPr lvl="1"/>
            <a:r>
              <a:rPr lang="en-US" dirty="0"/>
              <a:t>Cons: Latent parameters are by definition not reflective of physical quantities, and thus difficult for any user to assign a distribution to given a real world problem.</a:t>
            </a:r>
          </a:p>
          <a:p>
            <a:r>
              <a:rPr lang="en-US" dirty="0"/>
              <a:t>Candidate approach: Edge pixel flip chance</a:t>
            </a:r>
          </a:p>
          <a:p>
            <a:pPr lvl="1"/>
            <a:r>
              <a:rPr lang="en-US" dirty="0"/>
              <a:t>For any given geometry, locate subset of pixels that are at the edge between hard and soft materials. One value, the flip chance, is applied to all these pixels to get random flipping of pixels to generate defective shapes.</a:t>
            </a:r>
          </a:p>
          <a:p>
            <a:pPr lvl="1"/>
            <a:r>
              <a:rPr lang="en-US" dirty="0"/>
              <a:t>Pros: 1D input regardless of geometry complexity, meaningful physical parameter</a:t>
            </a:r>
          </a:p>
          <a:p>
            <a:pPr lvl="1"/>
            <a:r>
              <a:rPr lang="en-US" dirty="0"/>
              <a:t>Cons: NOT deterministic, which means this is only a valid geometry UQ approach if the distribution from geometry defects alone is small for any given flip chance, relative to the distribution from variations in material properties. I.e. all defects of a certain flip chance are similar in their impact on outputs of interest.</a:t>
            </a:r>
          </a:p>
          <a:p>
            <a:pPr lvl="1"/>
            <a:r>
              <a:rPr lang="en-US" dirty="0"/>
              <a:t>Variations: Specify no. of flipped pixels instead of flip chance; include/exclude soft material from the edge pixel subset; count touching corners as edge pixels.</a:t>
            </a:r>
          </a:p>
        </p:txBody>
      </p:sp>
    </p:spTree>
    <p:extLst>
      <p:ext uri="{BB962C8B-B14F-4D97-AF65-F5344CB8AC3E}">
        <p14:creationId xmlns:p14="http://schemas.microsoft.com/office/powerpoint/2010/main" val="98341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rmAutofit fontScale="90000"/>
          </a:bodyPr>
          <a:lstStyle/>
          <a:p>
            <a:r>
              <a:rPr lang="en-US" dirty="0"/>
              <a:t>Edge Pixel Flip Chance – Geometry Generation</a:t>
            </a:r>
          </a:p>
        </p:txBody>
      </p:sp>
      <p:pic>
        <p:nvPicPr>
          <p:cNvPr id="5" name="Content Placeholder 4">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rcRect/>
          <a:stretch/>
        </p:blipFill>
        <p:spPr>
          <a:xfrm>
            <a:off x="838200" y="2047759"/>
            <a:ext cx="10515600" cy="3519719"/>
          </a:xfrm>
        </p:spPr>
      </p:pic>
    </p:spTree>
    <p:extLst>
      <p:ext uri="{BB962C8B-B14F-4D97-AF65-F5344CB8AC3E}">
        <p14:creationId xmlns:p14="http://schemas.microsoft.com/office/powerpoint/2010/main" val="4154470498"/>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286AAF-2E6E-403E-91BE-A2946A363024}" vid="{92B06224-0031-4F49-96AB-D28CAE457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1" ma:contentTypeDescription="Create a new document." ma:contentTypeScope="" ma:versionID="f0a023cf506d87bb97b51fb4161b9eba">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fb8935dbd9c171815cb087e97e0838ff"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48A49F-C736-4524-BB36-F11018D26634}">
  <ds:schemaRefs>
    <ds:schemaRef ds:uri="http://schemas.openxmlformats.org/package/2006/metadata/core-properties"/>
    <ds:schemaRef ds:uri="http://purl.org/dc/elements/1.1/"/>
    <ds:schemaRef ds:uri="http://schemas.microsoft.com/office/infopath/2007/PartnerControls"/>
    <ds:schemaRef ds:uri="2d1aa6b7-1a0a-46e3-8f70-b6d3e32cbd9a"/>
    <ds:schemaRef ds:uri="http://purl.org/dc/dcmitype/"/>
    <ds:schemaRef ds:uri="5ab46313-7834-4214-aec9-155b2fe37111"/>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9BFBBE5A-F611-4091-94E1-60C5F755D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94D1B7-8679-422F-949D-1455F508E5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Brinson_group_template2019</Template>
  <TotalTime>43866</TotalTime>
  <Words>773</Words>
  <Application>Microsoft Office PowerPoint</Application>
  <PresentationFormat>Widescreen</PresentationFormat>
  <Paragraphs>70</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Garamond</vt:lpstr>
      <vt:lpstr>Trebuchet MS</vt:lpstr>
      <vt:lpstr>Office Theme</vt:lpstr>
      <vt:lpstr>Uncertainty Quantification for 2D Metamaterials</vt:lpstr>
      <vt:lpstr>Input Parameters</vt:lpstr>
      <vt:lpstr>Dispersion Curve Calculations</vt:lpstr>
      <vt:lpstr>7D Truncated Gaussian Distributions</vt:lpstr>
      <vt:lpstr>Histograms – 7D Truncated Gaussian 100 MC Inputs </vt:lpstr>
      <vt:lpstr>Histograms – 7D Truncated Gaussian 1000 MC Inputs</vt:lpstr>
      <vt:lpstr>Histograms – 7D Truncated Gaussian 10000 MC Inputs</vt:lpstr>
      <vt:lpstr>The Geometry Uncertainty Problem</vt:lpstr>
      <vt:lpstr>Edge Pixel Flip Chance – Geometry Generation</vt:lpstr>
      <vt:lpstr>7D Stochastic Collocation – Quadrature Rule – Bandgap Size</vt:lpstr>
      <vt:lpstr>7D Stochastic Collocation – Quadrature Rule – Bandgap Top</vt:lpstr>
      <vt:lpstr>7D Stochastic Collocation – Quadrature Rule – Bandgap Bottom</vt:lpstr>
      <vt:lpstr>7D Stochastic Collocation – Quadrature Rule – Bandgap Center</vt:lpstr>
      <vt:lpstr>7D Stochastic Collocation – MC Regression – Insufficient Sample Size</vt:lpstr>
      <vt:lpstr>7D Stochastic Collocation – MC Regression (N = 1000) – Bandgap Size</vt:lpstr>
      <vt:lpstr>7D Stochastic Collocation – MC Regression (N = 10000) – Bandgap Size</vt:lpstr>
      <vt:lpstr>7D Stochastic Collocation – MC Regression (N = 1000) – Bandgap Top</vt:lpstr>
      <vt:lpstr>7D Stochastic Collocation – MC Regression (N = 10000) – Bandgap Top</vt:lpstr>
      <vt:lpstr>7D Stochastic Collocation – MC Regression (N = 1000) – Bandgap Bottom</vt:lpstr>
      <vt:lpstr>7D Stochastic Collocation – MC Regression (N = 10000) – Bandgap Bottom</vt:lpstr>
      <vt:lpstr>7D Stochastic Collocation – MC Regression (N = 1000) – Bandgap Center</vt:lpstr>
      <vt:lpstr>7D Stochastic Collocation – MC Regression (N = 10000) – Bandgap Center</vt:lpstr>
      <vt:lpstr>Histograms – Bandgap Top, Bottom, &amp; Size</vt:lpstr>
      <vt:lpstr>Histograms – Bandgap Top, Bottom, &amp; Center</vt:lpstr>
      <vt:lpstr>2D Histograms</vt:lpstr>
      <vt:lpstr>2D Histograms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Mechanics  Error Propagation Eqns</dc:title>
  <dc:creator>Richard J. Sheridan</dc:creator>
  <cp:lastModifiedBy>Han Zhang</cp:lastModifiedBy>
  <cp:revision>106</cp:revision>
  <dcterms:created xsi:type="dcterms:W3CDTF">2019-08-08T21:17:44Z</dcterms:created>
  <dcterms:modified xsi:type="dcterms:W3CDTF">2023-09-07T15:49:25Z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ies>
</file>