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modernComment_3B3_1F330F58.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52"/>
  </p:notesMasterIdLst>
  <p:sldIdLst>
    <p:sldId id="256" r:id="rId5"/>
    <p:sldId id="918" r:id="rId6"/>
    <p:sldId id="919" r:id="rId7"/>
    <p:sldId id="934" r:id="rId8"/>
    <p:sldId id="935" r:id="rId9"/>
    <p:sldId id="937" r:id="rId10"/>
    <p:sldId id="926" r:id="rId11"/>
    <p:sldId id="925" r:id="rId12"/>
    <p:sldId id="958" r:id="rId13"/>
    <p:sldId id="961" r:id="rId14"/>
    <p:sldId id="962" r:id="rId15"/>
    <p:sldId id="963" r:id="rId16"/>
    <p:sldId id="967" r:id="rId17"/>
    <p:sldId id="965" r:id="rId18"/>
    <p:sldId id="964" r:id="rId19"/>
    <p:sldId id="966" r:id="rId20"/>
    <p:sldId id="928" r:id="rId21"/>
    <p:sldId id="922" r:id="rId22"/>
    <p:sldId id="920" r:id="rId23"/>
    <p:sldId id="933" r:id="rId24"/>
    <p:sldId id="931" r:id="rId25"/>
    <p:sldId id="932" r:id="rId26"/>
    <p:sldId id="929" r:id="rId27"/>
    <p:sldId id="921" r:id="rId28"/>
    <p:sldId id="927" r:id="rId29"/>
    <p:sldId id="923" r:id="rId30"/>
    <p:sldId id="924" r:id="rId31"/>
    <p:sldId id="938" r:id="rId32"/>
    <p:sldId id="941" r:id="rId33"/>
    <p:sldId id="942" r:id="rId34"/>
    <p:sldId id="939" r:id="rId35"/>
    <p:sldId id="945" r:id="rId36"/>
    <p:sldId id="944" r:id="rId37"/>
    <p:sldId id="943" r:id="rId38"/>
    <p:sldId id="946" r:id="rId39"/>
    <p:sldId id="947" r:id="rId40"/>
    <p:sldId id="948" r:id="rId41"/>
    <p:sldId id="949" r:id="rId42"/>
    <p:sldId id="950" r:id="rId43"/>
    <p:sldId id="951" r:id="rId44"/>
    <p:sldId id="952" r:id="rId45"/>
    <p:sldId id="953" r:id="rId46"/>
    <p:sldId id="954" r:id="rId47"/>
    <p:sldId id="955" r:id="rId48"/>
    <p:sldId id="956" r:id="rId49"/>
    <p:sldId id="957" r:id="rId50"/>
    <p:sldId id="960"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504F1F5-CE46-42C0-85B0-35D241E81344}">
          <p14:sldIdLst>
            <p14:sldId id="256"/>
            <p14:sldId id="918"/>
            <p14:sldId id="919"/>
            <p14:sldId id="934"/>
            <p14:sldId id="935"/>
            <p14:sldId id="937"/>
            <p14:sldId id="926"/>
            <p14:sldId id="925"/>
            <p14:sldId id="958"/>
            <p14:sldId id="961"/>
            <p14:sldId id="962"/>
            <p14:sldId id="963"/>
            <p14:sldId id="967"/>
            <p14:sldId id="965"/>
            <p14:sldId id="964"/>
            <p14:sldId id="966"/>
          </p14:sldIdLst>
        </p14:section>
        <p14:section name="6D Material UQ - SC - MC" id="{64B834F4-7BF1-4CAA-BA6F-7818E8324EF0}">
          <p14:sldIdLst>
            <p14:sldId id="928"/>
            <p14:sldId id="922"/>
            <p14:sldId id="920"/>
            <p14:sldId id="933"/>
            <p14:sldId id="931"/>
            <p14:sldId id="932"/>
          </p14:sldIdLst>
        </p14:section>
        <p14:section name="6D Material UQ - SC - QR" id="{FEA66BCC-57C5-4250-8393-F4B96C6E0F47}">
          <p14:sldIdLst>
            <p14:sldId id="929"/>
            <p14:sldId id="921"/>
            <p14:sldId id="927"/>
            <p14:sldId id="923"/>
            <p14:sldId id="924"/>
          </p14:sldIdLst>
        </p14:section>
        <p14:section name="1D Fits" id="{048AB1BA-8EAC-4318-A43A-A537C749B66C}">
          <p14:sldIdLst>
            <p14:sldId id="938"/>
            <p14:sldId id="941"/>
            <p14:sldId id="942"/>
            <p14:sldId id="939"/>
            <p14:sldId id="945"/>
            <p14:sldId id="944"/>
            <p14:sldId id="943"/>
            <p14:sldId id="946"/>
            <p14:sldId id="947"/>
            <p14:sldId id="948"/>
            <p14:sldId id="949"/>
            <p14:sldId id="950"/>
            <p14:sldId id="951"/>
            <p14:sldId id="952"/>
            <p14:sldId id="953"/>
            <p14:sldId id="954"/>
            <p14:sldId id="955"/>
            <p14:sldId id="956"/>
            <p14:sldId id="957"/>
          </p14:sldIdLst>
        </p14:section>
        <p14:section name="Conclusion" id="{9E81FF3C-1AB5-4DC8-89CB-2D291690784C}">
          <p14:sldIdLst>
            <p14:sldId id="960"/>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186E619-9A90-75DF-C2FC-ED5272E1CCB1}" name="Han Zhang" initials="HZ" userId="S::hz283@duke.edu::0a7a48f2-d47e-4d90-872a-778c92faed43"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DA4"/>
    <a:srgbClr val="0223B7"/>
    <a:srgbClr val="0A1A84"/>
    <a:srgbClr val="0432FF"/>
    <a:srgbClr val="F79144"/>
    <a:srgbClr val="F4F023"/>
    <a:srgbClr val="B32A8D"/>
    <a:srgbClr val="F7E625"/>
    <a:srgbClr val="0C0786"/>
    <a:srgbClr val="ED9B1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55"/>
    <p:restoredTop sz="88007" autoAdjust="0"/>
  </p:normalViewPr>
  <p:slideViewPr>
    <p:cSldViewPr snapToGrid="0">
      <p:cViewPr varScale="1">
        <p:scale>
          <a:sx n="71" d="100"/>
          <a:sy n="71" d="100"/>
        </p:scale>
        <p:origin x="78" y="15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microsoft.com/office/2018/10/relationships/authors" Target="author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s>
</file>

<file path=ppt/comments/modernComment_3B3_1F330F58.xml><?xml version="1.0" encoding="utf-8"?>
<p188:cmLst xmlns:a="http://schemas.openxmlformats.org/drawingml/2006/main" xmlns:r="http://schemas.openxmlformats.org/officeDocument/2006/relationships" xmlns:p188="http://schemas.microsoft.com/office/powerpoint/2018/8/main">
  <p188:cm id="{D909BD6D-4C03-4315-94F0-FE8C8D322B80}" authorId="{A186E619-9A90-75DF-C2FC-ED5272E1CCB1}" created="2023-06-14T17:07:45.820">
    <ac:deMkLst xmlns:ac="http://schemas.microsoft.com/office/drawing/2013/main/command">
      <pc:docMk xmlns:pc="http://schemas.microsoft.com/office/powerpoint/2013/main/command"/>
      <pc:sldMk xmlns:pc="http://schemas.microsoft.com/office/powerpoint/2013/main/command" cId="523439960" sldId="947"/>
      <ac:picMk id="7" creationId="{45C121E0-2D9F-1F26-2360-E24CA0CD5905}"/>
    </ac:deMkLst>
    <p188:txBody>
      <a:bodyPr/>
      <a:lstStyle/>
      <a:p>
        <a:r>
          <a:rPr lang="en-US"/>
          <a:t>Change x label</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2A9559-5325-4FFA-A5F2-CBDDB1074751}" type="datetimeFigureOut">
              <a:rPr lang="en-US" smtClean="0"/>
              <a:t>8/14/2023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D6D2F6-D9A8-4EC3-B74F-DA40A0FC4A95}" type="slidenum">
              <a:rPr lang="en-US" smtClean="0"/>
              <a:t>‹#›</a:t>
            </a:fld>
            <a:endParaRPr lang="en-US"/>
          </a:p>
        </p:txBody>
      </p:sp>
    </p:spTree>
    <p:extLst>
      <p:ext uri="{BB962C8B-B14F-4D97-AF65-F5344CB8AC3E}">
        <p14:creationId xmlns:p14="http://schemas.microsoft.com/office/powerpoint/2010/main" val="2391518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D6D2F6-D9A8-4EC3-B74F-DA40A0FC4A95}" type="slidenum">
              <a:rPr lang="en-US" smtClean="0"/>
              <a:t>3</a:t>
            </a:fld>
            <a:endParaRPr lang="en-US"/>
          </a:p>
        </p:txBody>
      </p:sp>
    </p:spTree>
    <p:extLst>
      <p:ext uri="{BB962C8B-B14F-4D97-AF65-F5344CB8AC3E}">
        <p14:creationId xmlns:p14="http://schemas.microsoft.com/office/powerpoint/2010/main" val="15423171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D6D2F6-D9A8-4EC3-B74F-DA40A0FC4A95}" type="slidenum">
              <a:rPr lang="en-US" smtClean="0"/>
              <a:t>21</a:t>
            </a:fld>
            <a:endParaRPr lang="en-US"/>
          </a:p>
        </p:txBody>
      </p:sp>
    </p:spTree>
    <p:extLst>
      <p:ext uri="{BB962C8B-B14F-4D97-AF65-F5344CB8AC3E}">
        <p14:creationId xmlns:p14="http://schemas.microsoft.com/office/powerpoint/2010/main" val="42091062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D6D2F6-D9A8-4EC3-B74F-DA40A0FC4A95}" type="slidenum">
              <a:rPr lang="en-US" smtClean="0"/>
              <a:t>22</a:t>
            </a:fld>
            <a:endParaRPr lang="en-US"/>
          </a:p>
        </p:txBody>
      </p:sp>
    </p:spTree>
    <p:extLst>
      <p:ext uri="{BB962C8B-B14F-4D97-AF65-F5344CB8AC3E}">
        <p14:creationId xmlns:p14="http://schemas.microsoft.com/office/powerpoint/2010/main" val="1898275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D6D2F6-D9A8-4EC3-B74F-DA40A0FC4A95}" type="slidenum">
              <a:rPr lang="en-US" smtClean="0"/>
              <a:t>11</a:t>
            </a:fld>
            <a:endParaRPr lang="en-US"/>
          </a:p>
        </p:txBody>
      </p:sp>
    </p:spTree>
    <p:extLst>
      <p:ext uri="{BB962C8B-B14F-4D97-AF65-F5344CB8AC3E}">
        <p14:creationId xmlns:p14="http://schemas.microsoft.com/office/powerpoint/2010/main" val="1993618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D6D2F6-D9A8-4EC3-B74F-DA40A0FC4A95}" type="slidenum">
              <a:rPr lang="en-US" smtClean="0"/>
              <a:t>12</a:t>
            </a:fld>
            <a:endParaRPr lang="en-US"/>
          </a:p>
        </p:txBody>
      </p:sp>
    </p:spTree>
    <p:extLst>
      <p:ext uri="{BB962C8B-B14F-4D97-AF65-F5344CB8AC3E}">
        <p14:creationId xmlns:p14="http://schemas.microsoft.com/office/powerpoint/2010/main" val="7604315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D6D2F6-D9A8-4EC3-B74F-DA40A0FC4A95}" type="slidenum">
              <a:rPr lang="en-US" smtClean="0"/>
              <a:t>13</a:t>
            </a:fld>
            <a:endParaRPr lang="en-US"/>
          </a:p>
        </p:txBody>
      </p:sp>
    </p:spTree>
    <p:extLst>
      <p:ext uri="{BB962C8B-B14F-4D97-AF65-F5344CB8AC3E}">
        <p14:creationId xmlns:p14="http://schemas.microsoft.com/office/powerpoint/2010/main" val="271675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D6D2F6-D9A8-4EC3-B74F-DA40A0FC4A95}" type="slidenum">
              <a:rPr lang="en-US" smtClean="0"/>
              <a:t>14</a:t>
            </a:fld>
            <a:endParaRPr lang="en-US"/>
          </a:p>
        </p:txBody>
      </p:sp>
    </p:spTree>
    <p:extLst>
      <p:ext uri="{BB962C8B-B14F-4D97-AF65-F5344CB8AC3E}">
        <p14:creationId xmlns:p14="http://schemas.microsoft.com/office/powerpoint/2010/main" val="167993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D6D2F6-D9A8-4EC3-B74F-DA40A0FC4A95}" type="slidenum">
              <a:rPr lang="en-US" smtClean="0"/>
              <a:t>15</a:t>
            </a:fld>
            <a:endParaRPr lang="en-US"/>
          </a:p>
        </p:txBody>
      </p:sp>
    </p:spTree>
    <p:extLst>
      <p:ext uri="{BB962C8B-B14F-4D97-AF65-F5344CB8AC3E}">
        <p14:creationId xmlns:p14="http://schemas.microsoft.com/office/powerpoint/2010/main" val="4089741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D6D2F6-D9A8-4EC3-B74F-DA40A0FC4A95}" type="slidenum">
              <a:rPr lang="en-US" smtClean="0"/>
              <a:t>16</a:t>
            </a:fld>
            <a:endParaRPr lang="en-US"/>
          </a:p>
        </p:txBody>
      </p:sp>
    </p:spTree>
    <p:extLst>
      <p:ext uri="{BB962C8B-B14F-4D97-AF65-F5344CB8AC3E}">
        <p14:creationId xmlns:p14="http://schemas.microsoft.com/office/powerpoint/2010/main" val="16394464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D6D2F6-D9A8-4EC3-B74F-DA40A0FC4A95}" type="slidenum">
              <a:rPr lang="en-US" smtClean="0"/>
              <a:t>19</a:t>
            </a:fld>
            <a:endParaRPr lang="en-US"/>
          </a:p>
        </p:txBody>
      </p:sp>
    </p:spTree>
    <p:extLst>
      <p:ext uri="{BB962C8B-B14F-4D97-AF65-F5344CB8AC3E}">
        <p14:creationId xmlns:p14="http://schemas.microsoft.com/office/powerpoint/2010/main" val="33564511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D6D2F6-D9A8-4EC3-B74F-DA40A0FC4A95}" type="slidenum">
              <a:rPr lang="en-US" smtClean="0"/>
              <a:t>20</a:t>
            </a:fld>
            <a:endParaRPr lang="en-US"/>
          </a:p>
        </p:txBody>
      </p:sp>
    </p:spTree>
    <p:extLst>
      <p:ext uri="{BB962C8B-B14F-4D97-AF65-F5344CB8AC3E}">
        <p14:creationId xmlns:p14="http://schemas.microsoft.com/office/powerpoint/2010/main" val="9176645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8F63F-E9BB-8745-9C2E-F1E7A9E08C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15EE111-2795-F64F-93F7-E2BFD3F8CD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7" name="Picture 6">
            <a:extLst>
              <a:ext uri="{FF2B5EF4-FFF2-40B4-BE49-F238E27FC236}">
                <a16:creationId xmlns:a16="http://schemas.microsoft.com/office/drawing/2014/main" id="{A4559B69-72AC-2D41-95E7-C02BE31D336F}"/>
              </a:ext>
            </a:extLst>
          </p:cNvPr>
          <p:cNvPicPr>
            <a:picLocks noChangeAspect="1"/>
          </p:cNvPicPr>
          <p:nvPr userDrawn="1"/>
        </p:nvPicPr>
        <p:blipFill>
          <a:blip r:embed="rId2"/>
          <a:stretch>
            <a:fillRect/>
          </a:stretch>
        </p:blipFill>
        <p:spPr>
          <a:xfrm>
            <a:off x="168274" y="6296024"/>
            <a:ext cx="425451" cy="425451"/>
          </a:xfrm>
          <a:prstGeom prst="rect">
            <a:avLst/>
          </a:prstGeom>
        </p:spPr>
      </p:pic>
      <p:pic>
        <p:nvPicPr>
          <p:cNvPr id="8" name="Picture 7">
            <a:extLst>
              <a:ext uri="{FF2B5EF4-FFF2-40B4-BE49-F238E27FC236}">
                <a16:creationId xmlns:a16="http://schemas.microsoft.com/office/drawing/2014/main" id="{1E2FA828-CBFA-6943-B336-E04DD0FEF12F}"/>
              </a:ext>
            </a:extLst>
          </p:cNvPr>
          <p:cNvPicPr>
            <a:picLocks noChangeAspect="1"/>
          </p:cNvPicPr>
          <p:nvPr userDrawn="1"/>
        </p:nvPicPr>
        <p:blipFill>
          <a:blip r:embed="rId3"/>
          <a:stretch>
            <a:fillRect/>
          </a:stretch>
        </p:blipFill>
        <p:spPr>
          <a:xfrm>
            <a:off x="706789" y="6356350"/>
            <a:ext cx="834570" cy="365125"/>
          </a:xfrm>
          <a:prstGeom prst="rect">
            <a:avLst/>
          </a:prstGeom>
        </p:spPr>
      </p:pic>
      <p:sp>
        <p:nvSpPr>
          <p:cNvPr id="9" name="Footer Placeholder 4">
            <a:extLst>
              <a:ext uri="{FF2B5EF4-FFF2-40B4-BE49-F238E27FC236}">
                <a16:creationId xmlns:a16="http://schemas.microsoft.com/office/drawing/2014/main" id="{F8F7AA02-B556-40A3-A634-2CB705B66D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3901446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48A87-2923-1645-A281-71241B1B891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EE37DD1-E1DE-C245-AB51-DD250119B1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020245-C0E4-6D48-8932-FBF0B9835DFC}"/>
              </a:ext>
            </a:extLst>
          </p:cNvPr>
          <p:cNvSpPr>
            <a:spLocks noGrp="1"/>
          </p:cNvSpPr>
          <p:nvPr>
            <p:ph type="dt" sz="half" idx="10"/>
          </p:nvPr>
        </p:nvSpPr>
        <p:spPr>
          <a:xfrm>
            <a:off x="838200" y="6356350"/>
            <a:ext cx="2743200" cy="365125"/>
          </a:xfrm>
          <a:prstGeom prst="rect">
            <a:avLst/>
          </a:prstGeom>
        </p:spPr>
        <p:txBody>
          <a:bodyPr/>
          <a:lstStyle/>
          <a:p>
            <a:fld id="{43789B8F-7842-4BEF-9976-1EE74F57C738}" type="datetime1">
              <a:rPr lang="en-US" smtClean="0"/>
              <a:t>8/14/2023</a:t>
            </a:fld>
            <a:endParaRPr lang="en-US"/>
          </a:p>
        </p:txBody>
      </p:sp>
      <p:sp>
        <p:nvSpPr>
          <p:cNvPr id="5" name="Footer Placeholder 4">
            <a:extLst>
              <a:ext uri="{FF2B5EF4-FFF2-40B4-BE49-F238E27FC236}">
                <a16:creationId xmlns:a16="http://schemas.microsoft.com/office/drawing/2014/main" id="{DAFC2D26-6A09-E549-A151-79C25F25332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F9690855-C170-A543-B44D-A2B80F558DCB}"/>
              </a:ext>
            </a:extLst>
          </p:cNvPr>
          <p:cNvSpPr>
            <a:spLocks noGrp="1"/>
          </p:cNvSpPr>
          <p:nvPr>
            <p:ph type="sldNum" sz="quarter" idx="12"/>
          </p:nvPr>
        </p:nvSpPr>
        <p:spPr>
          <a:xfrm>
            <a:off x="8610600" y="6356350"/>
            <a:ext cx="2743200" cy="365125"/>
          </a:xfrm>
          <a:prstGeom prst="rect">
            <a:avLst/>
          </a:prstGeom>
        </p:spPr>
        <p:txBody>
          <a:bodyPr/>
          <a:lstStyle/>
          <a:p>
            <a:fld id="{2D00CA07-45C7-8142-9F4D-3A07AD48DFA1}" type="slidenum">
              <a:rPr lang="en-US" smtClean="0"/>
              <a:t>‹#›</a:t>
            </a:fld>
            <a:endParaRPr lang="en-US"/>
          </a:p>
        </p:txBody>
      </p:sp>
    </p:spTree>
    <p:extLst>
      <p:ext uri="{BB962C8B-B14F-4D97-AF65-F5344CB8AC3E}">
        <p14:creationId xmlns:p14="http://schemas.microsoft.com/office/powerpoint/2010/main" val="4171283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8B198B-1D55-9A4E-93A9-70F460D5489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E3F93B-724B-F148-9B1E-AE9EAE9D73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3AA3F2-B87E-6744-8D27-F65C39F7B9F3}"/>
              </a:ext>
            </a:extLst>
          </p:cNvPr>
          <p:cNvSpPr>
            <a:spLocks noGrp="1"/>
          </p:cNvSpPr>
          <p:nvPr>
            <p:ph type="dt" sz="half" idx="10"/>
          </p:nvPr>
        </p:nvSpPr>
        <p:spPr>
          <a:xfrm>
            <a:off x="838200" y="6356350"/>
            <a:ext cx="2743200" cy="365125"/>
          </a:xfrm>
          <a:prstGeom prst="rect">
            <a:avLst/>
          </a:prstGeom>
        </p:spPr>
        <p:txBody>
          <a:bodyPr/>
          <a:lstStyle/>
          <a:p>
            <a:fld id="{050F5937-DD26-4F95-A0ED-C31A278A1247}" type="datetime1">
              <a:rPr lang="en-US" smtClean="0"/>
              <a:t>8/14/2023</a:t>
            </a:fld>
            <a:endParaRPr lang="en-US"/>
          </a:p>
        </p:txBody>
      </p:sp>
      <p:sp>
        <p:nvSpPr>
          <p:cNvPr id="5" name="Footer Placeholder 4">
            <a:extLst>
              <a:ext uri="{FF2B5EF4-FFF2-40B4-BE49-F238E27FC236}">
                <a16:creationId xmlns:a16="http://schemas.microsoft.com/office/drawing/2014/main" id="{26E9AAEB-7811-6A47-8CAE-44FBCE0549D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3464DAB-914A-DF41-BB9B-0187900E3868}"/>
              </a:ext>
            </a:extLst>
          </p:cNvPr>
          <p:cNvSpPr>
            <a:spLocks noGrp="1"/>
          </p:cNvSpPr>
          <p:nvPr>
            <p:ph type="sldNum" sz="quarter" idx="12"/>
          </p:nvPr>
        </p:nvSpPr>
        <p:spPr>
          <a:xfrm>
            <a:off x="8610600" y="6356350"/>
            <a:ext cx="2743200" cy="365125"/>
          </a:xfrm>
          <a:prstGeom prst="rect">
            <a:avLst/>
          </a:prstGeom>
        </p:spPr>
        <p:txBody>
          <a:bodyPr/>
          <a:lstStyle/>
          <a:p>
            <a:fld id="{2D00CA07-45C7-8142-9F4D-3A07AD48DFA1}" type="slidenum">
              <a:rPr lang="en-US" smtClean="0"/>
              <a:t>‹#›</a:t>
            </a:fld>
            <a:endParaRPr lang="en-US"/>
          </a:p>
        </p:txBody>
      </p:sp>
    </p:spTree>
    <p:extLst>
      <p:ext uri="{BB962C8B-B14F-4D97-AF65-F5344CB8AC3E}">
        <p14:creationId xmlns:p14="http://schemas.microsoft.com/office/powerpoint/2010/main" val="237948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8E3CD-1999-D346-A773-5BA4224414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B0C3D8-70EC-0144-B2D2-F37907C63B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5C592FA0-CCF0-4463-9555-B34680F451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1537083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E86C5-0557-484D-9CE8-1A2EB9A8D9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620CE4-2AED-164D-81DB-EDE18F2967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D14977-FD33-4AF1-B696-03BEF6CA94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F581DC-F6E5-4AEE-98F3-A1977368E94D}" type="datetime1">
              <a:rPr lang="en-US" smtClean="0"/>
              <a:t>8/14/2023</a:t>
            </a:fld>
            <a:endParaRPr lang="en-US"/>
          </a:p>
        </p:txBody>
      </p:sp>
      <p:sp>
        <p:nvSpPr>
          <p:cNvPr id="5" name="Footer Placeholder 4">
            <a:extLst>
              <a:ext uri="{FF2B5EF4-FFF2-40B4-BE49-F238E27FC236}">
                <a16:creationId xmlns:a16="http://schemas.microsoft.com/office/drawing/2014/main" id="{3C96A29C-2220-4533-BED4-C4C0BE65DF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8E2407B-158B-4C16-B87A-A0A25AF902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1CCEB4-8D27-44B8-BCDB-4D5F996AC751}" type="slidenum">
              <a:rPr lang="en-US" smtClean="0"/>
              <a:pPr/>
              <a:t>‹#›</a:t>
            </a:fld>
            <a:endParaRPr lang="en-US"/>
          </a:p>
        </p:txBody>
      </p:sp>
    </p:spTree>
    <p:extLst>
      <p:ext uri="{BB962C8B-B14F-4D97-AF65-F5344CB8AC3E}">
        <p14:creationId xmlns:p14="http://schemas.microsoft.com/office/powerpoint/2010/main" val="2731079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0DDAB-9B41-CB4D-B81F-D02EA11C33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942B26-6F1F-EA49-83F0-19FD257EC8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915BC4B-69F7-C943-86F3-4633D4E0FE3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937A899B-D3F3-4E58-BA75-DC9CC55C4B9A}"/>
              </a:ext>
            </a:extLst>
          </p:cNvPr>
          <p:cNvSpPr>
            <a:spLocks noGrp="1"/>
          </p:cNvSpPr>
          <p:nvPr>
            <p:ph type="dt" sz="half" idx="10"/>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3148C6-A681-474A-852B-6488E264F1FD}" type="datetime1">
              <a:rPr lang="en-US" smtClean="0"/>
              <a:t>8/14/2023</a:t>
            </a:fld>
            <a:endParaRPr lang="en-US"/>
          </a:p>
        </p:txBody>
      </p:sp>
      <p:sp>
        <p:nvSpPr>
          <p:cNvPr id="6" name="Footer Placeholder 4">
            <a:extLst>
              <a:ext uri="{FF2B5EF4-FFF2-40B4-BE49-F238E27FC236}">
                <a16:creationId xmlns:a16="http://schemas.microsoft.com/office/drawing/2014/main" id="{06738E72-03BB-4601-ADF2-4A74E4B66E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7" name="Slide Number Placeholder 5">
            <a:extLst>
              <a:ext uri="{FF2B5EF4-FFF2-40B4-BE49-F238E27FC236}">
                <a16:creationId xmlns:a16="http://schemas.microsoft.com/office/drawing/2014/main" id="{963D8647-265A-4A49-BF56-605336246E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1CCEB4-8D27-44B8-BCDB-4D5F996AC751}" type="slidenum">
              <a:rPr lang="en-US" smtClean="0"/>
              <a:pPr/>
              <a:t>‹#›</a:t>
            </a:fld>
            <a:endParaRPr lang="en-US"/>
          </a:p>
        </p:txBody>
      </p:sp>
    </p:spTree>
    <p:extLst>
      <p:ext uri="{BB962C8B-B14F-4D97-AF65-F5344CB8AC3E}">
        <p14:creationId xmlns:p14="http://schemas.microsoft.com/office/powerpoint/2010/main" val="4239120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C4F81-1B12-D542-A47E-321BC2B96CD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02A036E-FE9F-B743-8FEB-7EEB6736BB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4E47C4-6E06-164A-8DE1-B9E9DADE94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5DBB4F8-8EC4-3B49-A6A2-7CAD64D24F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A924AA-B59D-DF4B-9013-49C135B63DA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34842C47-906E-4A38-B5E8-2C15A38C2162}"/>
              </a:ext>
            </a:extLst>
          </p:cNvPr>
          <p:cNvSpPr>
            <a:spLocks noGrp="1"/>
          </p:cNvSpPr>
          <p:nvPr>
            <p:ph type="dt" sz="half" idx="10"/>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5877EE-87E6-4A80-A3D1-647EBC487900}" type="datetime1">
              <a:rPr lang="en-US" smtClean="0"/>
              <a:t>8/14/2023</a:t>
            </a:fld>
            <a:endParaRPr lang="en-US"/>
          </a:p>
        </p:txBody>
      </p:sp>
      <p:sp>
        <p:nvSpPr>
          <p:cNvPr id="8" name="Footer Placeholder 4">
            <a:extLst>
              <a:ext uri="{FF2B5EF4-FFF2-40B4-BE49-F238E27FC236}">
                <a16:creationId xmlns:a16="http://schemas.microsoft.com/office/drawing/2014/main" id="{DE3C1ADE-FE20-4872-A52C-8DE8543ED488}"/>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9" name="Slide Number Placeholder 5">
            <a:extLst>
              <a:ext uri="{FF2B5EF4-FFF2-40B4-BE49-F238E27FC236}">
                <a16:creationId xmlns:a16="http://schemas.microsoft.com/office/drawing/2014/main" id="{9F40D701-D64A-4CB0-876D-DE1D9B895436}"/>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1CCEB4-8D27-44B8-BCDB-4D5F996AC751}" type="slidenum">
              <a:rPr lang="en-US" smtClean="0"/>
              <a:pPr/>
              <a:t>‹#›</a:t>
            </a:fld>
            <a:endParaRPr lang="en-US"/>
          </a:p>
        </p:txBody>
      </p:sp>
    </p:spTree>
    <p:extLst>
      <p:ext uri="{BB962C8B-B14F-4D97-AF65-F5344CB8AC3E}">
        <p14:creationId xmlns:p14="http://schemas.microsoft.com/office/powerpoint/2010/main" val="2724055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82031-D430-FF4A-914B-EC8D6D795FAB}"/>
              </a:ext>
            </a:extLst>
          </p:cNvPr>
          <p:cNvSpPr>
            <a:spLocks noGrp="1"/>
          </p:cNvSpPr>
          <p:nvPr>
            <p:ph type="title"/>
          </p:nvPr>
        </p:nvSpPr>
        <p:spPr/>
        <p:txBody>
          <a:bodyPr/>
          <a:lstStyle/>
          <a:p>
            <a:r>
              <a:rPr lang="en-US"/>
              <a:t>Click to edit Master title style</a:t>
            </a:r>
          </a:p>
        </p:txBody>
      </p:sp>
      <p:sp>
        <p:nvSpPr>
          <p:cNvPr id="4" name="Footer Placeholder 4">
            <a:extLst>
              <a:ext uri="{FF2B5EF4-FFF2-40B4-BE49-F238E27FC236}">
                <a16:creationId xmlns:a16="http://schemas.microsoft.com/office/drawing/2014/main" id="{B8BA37F7-1FE2-4FCB-9150-ADE23E29FA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3868202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4">
            <a:extLst>
              <a:ext uri="{FF2B5EF4-FFF2-40B4-BE49-F238E27FC236}">
                <a16:creationId xmlns:a16="http://schemas.microsoft.com/office/drawing/2014/main" id="{A86A0AF1-AF81-41B6-94CA-3D051A15FB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2467202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C592A-05BD-4E48-8428-B2A330D5A5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7E6980F-2FA6-5146-BFEC-C90ABE896F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D81D052-7E37-F449-A298-B4269F6F61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6F65DE-E67A-3444-B8D1-5E71C3C04453}"/>
              </a:ext>
            </a:extLst>
          </p:cNvPr>
          <p:cNvSpPr>
            <a:spLocks noGrp="1"/>
          </p:cNvSpPr>
          <p:nvPr>
            <p:ph type="dt" sz="half" idx="10"/>
          </p:nvPr>
        </p:nvSpPr>
        <p:spPr>
          <a:xfrm>
            <a:off x="838200" y="6356350"/>
            <a:ext cx="2743200" cy="365125"/>
          </a:xfrm>
          <a:prstGeom prst="rect">
            <a:avLst/>
          </a:prstGeom>
        </p:spPr>
        <p:txBody>
          <a:bodyPr/>
          <a:lstStyle/>
          <a:p>
            <a:fld id="{1F39E345-7F84-425C-B838-418A9624F210}" type="datetime1">
              <a:rPr lang="en-US" smtClean="0"/>
              <a:t>8/14/2023</a:t>
            </a:fld>
            <a:endParaRPr lang="en-US"/>
          </a:p>
        </p:txBody>
      </p:sp>
      <p:sp>
        <p:nvSpPr>
          <p:cNvPr id="6" name="Footer Placeholder 5">
            <a:extLst>
              <a:ext uri="{FF2B5EF4-FFF2-40B4-BE49-F238E27FC236}">
                <a16:creationId xmlns:a16="http://schemas.microsoft.com/office/drawing/2014/main" id="{DC55740A-CA42-EB4C-BFCB-A0283AF2E3F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2A80DE9-D46A-744B-86A6-F872A002575E}"/>
              </a:ext>
            </a:extLst>
          </p:cNvPr>
          <p:cNvSpPr>
            <a:spLocks noGrp="1"/>
          </p:cNvSpPr>
          <p:nvPr>
            <p:ph type="sldNum" sz="quarter" idx="12"/>
          </p:nvPr>
        </p:nvSpPr>
        <p:spPr>
          <a:xfrm>
            <a:off x="8610600" y="6356350"/>
            <a:ext cx="2743200" cy="365125"/>
          </a:xfrm>
          <a:prstGeom prst="rect">
            <a:avLst/>
          </a:prstGeom>
        </p:spPr>
        <p:txBody>
          <a:bodyPr/>
          <a:lstStyle/>
          <a:p>
            <a:fld id="{2D00CA07-45C7-8142-9F4D-3A07AD48DFA1}" type="slidenum">
              <a:rPr lang="en-US" smtClean="0"/>
              <a:t>‹#›</a:t>
            </a:fld>
            <a:endParaRPr lang="en-US"/>
          </a:p>
        </p:txBody>
      </p:sp>
    </p:spTree>
    <p:extLst>
      <p:ext uri="{BB962C8B-B14F-4D97-AF65-F5344CB8AC3E}">
        <p14:creationId xmlns:p14="http://schemas.microsoft.com/office/powerpoint/2010/main" val="448665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8A14A-7142-8648-B143-BFA4BB0AE4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C31A6D-5D1B-0F4B-9472-2971162379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03D1D07-5A26-E643-8E77-15356C7AD3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6D7911-2FF8-7648-AD25-57B8B65C3ADA}"/>
              </a:ext>
            </a:extLst>
          </p:cNvPr>
          <p:cNvSpPr>
            <a:spLocks noGrp="1"/>
          </p:cNvSpPr>
          <p:nvPr>
            <p:ph type="dt" sz="half" idx="10"/>
          </p:nvPr>
        </p:nvSpPr>
        <p:spPr>
          <a:xfrm>
            <a:off x="838200" y="6356350"/>
            <a:ext cx="2743200" cy="365125"/>
          </a:xfrm>
          <a:prstGeom prst="rect">
            <a:avLst/>
          </a:prstGeom>
        </p:spPr>
        <p:txBody>
          <a:bodyPr/>
          <a:lstStyle/>
          <a:p>
            <a:fld id="{F90E5D04-5C5D-47CC-BDED-D4EAD1A4B7F8}" type="datetime1">
              <a:rPr lang="en-US" smtClean="0"/>
              <a:t>8/14/2023</a:t>
            </a:fld>
            <a:endParaRPr lang="en-US"/>
          </a:p>
        </p:txBody>
      </p:sp>
      <p:sp>
        <p:nvSpPr>
          <p:cNvPr id="6" name="Footer Placeholder 5">
            <a:extLst>
              <a:ext uri="{FF2B5EF4-FFF2-40B4-BE49-F238E27FC236}">
                <a16:creationId xmlns:a16="http://schemas.microsoft.com/office/drawing/2014/main" id="{770DA6F9-DC5D-164C-9613-DBDEF6192A5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D33F0E26-06EF-E745-8F09-E12464358E44}"/>
              </a:ext>
            </a:extLst>
          </p:cNvPr>
          <p:cNvSpPr>
            <a:spLocks noGrp="1"/>
          </p:cNvSpPr>
          <p:nvPr>
            <p:ph type="sldNum" sz="quarter" idx="12"/>
          </p:nvPr>
        </p:nvSpPr>
        <p:spPr>
          <a:xfrm>
            <a:off x="8610600" y="6356350"/>
            <a:ext cx="2743200" cy="365125"/>
          </a:xfrm>
          <a:prstGeom prst="rect">
            <a:avLst/>
          </a:prstGeom>
        </p:spPr>
        <p:txBody>
          <a:bodyPr/>
          <a:lstStyle/>
          <a:p>
            <a:fld id="{2D00CA07-45C7-8142-9F4D-3A07AD48DFA1}" type="slidenum">
              <a:rPr lang="en-US" smtClean="0"/>
              <a:t>‹#›</a:t>
            </a:fld>
            <a:endParaRPr lang="en-US"/>
          </a:p>
        </p:txBody>
      </p:sp>
    </p:spTree>
    <p:extLst>
      <p:ext uri="{BB962C8B-B14F-4D97-AF65-F5344CB8AC3E}">
        <p14:creationId xmlns:p14="http://schemas.microsoft.com/office/powerpoint/2010/main" val="3883805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C5E0C6-0B4F-D549-AE95-75D6A59DD81A}"/>
              </a:ext>
            </a:extLst>
          </p:cNvPr>
          <p:cNvSpPr>
            <a:spLocks noGrp="1"/>
          </p:cNvSpPr>
          <p:nvPr>
            <p:ph type="title"/>
          </p:nvPr>
        </p:nvSpPr>
        <p:spPr>
          <a:xfrm>
            <a:off x="838200" y="104608"/>
            <a:ext cx="10515600" cy="105668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AE3B518-1A07-334F-BBE0-F85E02E5F736}"/>
              </a:ext>
            </a:extLst>
          </p:cNvPr>
          <p:cNvSpPr>
            <a:spLocks noGrp="1"/>
          </p:cNvSpPr>
          <p:nvPr>
            <p:ph type="body" idx="1"/>
          </p:nvPr>
        </p:nvSpPr>
        <p:spPr>
          <a:xfrm>
            <a:off x="838200" y="1438102"/>
            <a:ext cx="10515600" cy="473886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a:extLst>
              <a:ext uri="{FF2B5EF4-FFF2-40B4-BE49-F238E27FC236}">
                <a16:creationId xmlns:a16="http://schemas.microsoft.com/office/drawing/2014/main" id="{EE118EEC-DFAE-FE4C-8004-A4C571C4D9D5}"/>
              </a:ext>
            </a:extLst>
          </p:cNvPr>
          <p:cNvPicPr>
            <a:picLocks noChangeAspect="1"/>
          </p:cNvPicPr>
          <p:nvPr userDrawn="1"/>
        </p:nvPicPr>
        <p:blipFill>
          <a:blip r:embed="rId13"/>
          <a:stretch>
            <a:fillRect/>
          </a:stretch>
        </p:blipFill>
        <p:spPr>
          <a:xfrm>
            <a:off x="10782300" y="6164265"/>
            <a:ext cx="1143000" cy="589127"/>
          </a:xfrm>
          <a:prstGeom prst="rect">
            <a:avLst/>
          </a:prstGeom>
          <a:noFill/>
        </p:spPr>
      </p:pic>
      <p:pic>
        <p:nvPicPr>
          <p:cNvPr id="8" name="Picture 7">
            <a:extLst>
              <a:ext uri="{FF2B5EF4-FFF2-40B4-BE49-F238E27FC236}">
                <a16:creationId xmlns:a16="http://schemas.microsoft.com/office/drawing/2014/main" id="{0E85A09B-6B0A-6242-AF78-4C3A4F0AFFEC}"/>
              </a:ext>
            </a:extLst>
          </p:cNvPr>
          <p:cNvPicPr>
            <a:picLocks noChangeAspect="1"/>
          </p:cNvPicPr>
          <p:nvPr userDrawn="1"/>
        </p:nvPicPr>
        <p:blipFill>
          <a:blip r:embed="rId14"/>
          <a:stretch>
            <a:fillRect/>
          </a:stretch>
        </p:blipFill>
        <p:spPr>
          <a:xfrm>
            <a:off x="168274" y="6296024"/>
            <a:ext cx="425451" cy="425451"/>
          </a:xfrm>
          <a:prstGeom prst="rect">
            <a:avLst/>
          </a:prstGeom>
        </p:spPr>
      </p:pic>
      <p:pic>
        <p:nvPicPr>
          <p:cNvPr id="9" name="Picture 8">
            <a:extLst>
              <a:ext uri="{FF2B5EF4-FFF2-40B4-BE49-F238E27FC236}">
                <a16:creationId xmlns:a16="http://schemas.microsoft.com/office/drawing/2014/main" id="{7B084E2E-6D68-8F49-A65C-A1AC1733B658}"/>
              </a:ext>
            </a:extLst>
          </p:cNvPr>
          <p:cNvPicPr>
            <a:picLocks noChangeAspect="1"/>
          </p:cNvPicPr>
          <p:nvPr userDrawn="1"/>
        </p:nvPicPr>
        <p:blipFill>
          <a:blip r:embed="rId15"/>
          <a:stretch>
            <a:fillRect/>
          </a:stretch>
        </p:blipFill>
        <p:spPr>
          <a:xfrm>
            <a:off x="706789" y="6356350"/>
            <a:ext cx="834570" cy="365125"/>
          </a:xfrm>
          <a:prstGeom prst="rect">
            <a:avLst/>
          </a:prstGeom>
        </p:spPr>
      </p:pic>
      <p:sp>
        <p:nvSpPr>
          <p:cNvPr id="4" name="Date Placeholder 3">
            <a:extLst>
              <a:ext uri="{FF2B5EF4-FFF2-40B4-BE49-F238E27FC236}">
                <a16:creationId xmlns:a16="http://schemas.microsoft.com/office/drawing/2014/main" id="{528B75E0-832B-4D42-8F0F-2E30CFDCF1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19BD83-B2B4-4833-86B7-8D5583952E34}" type="datetime1">
              <a:rPr lang="en-US" smtClean="0"/>
              <a:t>8/14/2023</a:t>
            </a:fld>
            <a:endParaRPr lang="en-US"/>
          </a:p>
        </p:txBody>
      </p:sp>
      <p:sp>
        <p:nvSpPr>
          <p:cNvPr id="5" name="Footer Placeholder 4">
            <a:extLst>
              <a:ext uri="{FF2B5EF4-FFF2-40B4-BE49-F238E27FC236}">
                <a16:creationId xmlns:a16="http://schemas.microsoft.com/office/drawing/2014/main" id="{1EA7E82C-B88C-48B8-B9E1-6C78D22601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AAAB6BB-0DBB-49F5-B32F-3E5A52AA5D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1CCEB4-8D27-44B8-BCDB-4D5F996AC751}" type="slidenum">
              <a:rPr lang="en-US" smtClean="0"/>
              <a:pPr/>
              <a:t>‹#›</a:t>
            </a:fld>
            <a:endParaRPr lang="en-US"/>
          </a:p>
        </p:txBody>
      </p:sp>
    </p:spTree>
    <p:extLst>
      <p:ext uri="{BB962C8B-B14F-4D97-AF65-F5344CB8AC3E}">
        <p14:creationId xmlns:p14="http://schemas.microsoft.com/office/powerpoint/2010/main" val="18593222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90000"/>
        </a:lnSpc>
        <a:spcBef>
          <a:spcPct val="0"/>
        </a:spcBef>
        <a:buNone/>
        <a:defRPr sz="4400" b="1" kern="1200">
          <a:solidFill>
            <a:schemeClr val="accent6">
              <a:lumMod val="75000"/>
            </a:schemeClr>
          </a:solidFill>
          <a:latin typeface="Garamond" panose="02020404030301010803"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6">
              <a:lumMod val="75000"/>
            </a:schemeClr>
          </a:solidFill>
          <a:latin typeface="Trebuchet MS" panose="020B0603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6">
              <a:lumMod val="75000"/>
            </a:schemeClr>
          </a:solidFill>
          <a:latin typeface="Trebuchet MS" panose="020B0603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lumMod val="75000"/>
            </a:schemeClr>
          </a:solidFill>
          <a:latin typeface="Trebuchet MS" panose="020B0603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6">
              <a:lumMod val="75000"/>
            </a:schemeClr>
          </a:solidFill>
          <a:latin typeface="Trebuchet MS" panose="020B0603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6">
              <a:lumMod val="75000"/>
            </a:schemeClr>
          </a:solidFill>
          <a:latin typeface="Trebuchet MS" panose="020B0603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microsoft.com/office/2018/10/relationships/comments" Target="../comments/modernComment_3B3_1F330F5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38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0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20.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4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5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7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90.png"/><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FCED0-8A80-4A34-815A-891CFF627A17}"/>
              </a:ext>
            </a:extLst>
          </p:cNvPr>
          <p:cNvSpPr>
            <a:spLocks noGrp="1"/>
          </p:cNvSpPr>
          <p:nvPr>
            <p:ph type="ctrTitle"/>
          </p:nvPr>
        </p:nvSpPr>
        <p:spPr>
          <a:xfrm>
            <a:off x="604837" y="1779713"/>
            <a:ext cx="10982326" cy="2387600"/>
          </a:xfrm>
        </p:spPr>
        <p:txBody>
          <a:bodyPr>
            <a:normAutofit/>
          </a:bodyPr>
          <a:lstStyle/>
          <a:p>
            <a:r>
              <a:rPr lang="en-US" dirty="0">
                <a:ea typeface="Calibri" panose="020F0502020204030204" pitchFamily="34" charset="0"/>
                <a:cs typeface="Calibri" panose="020F0502020204030204" pitchFamily="34" charset="0"/>
              </a:rPr>
              <a:t>Uncertainty Quantification for 2D Metamaterials</a:t>
            </a:r>
          </a:p>
        </p:txBody>
      </p:sp>
      <p:sp>
        <p:nvSpPr>
          <p:cNvPr id="3" name="Subtitle 2">
            <a:extLst>
              <a:ext uri="{FF2B5EF4-FFF2-40B4-BE49-F238E27FC236}">
                <a16:creationId xmlns:a16="http://schemas.microsoft.com/office/drawing/2014/main" id="{0EB33619-0812-4273-BD4E-A23F49F54312}"/>
              </a:ext>
            </a:extLst>
          </p:cNvPr>
          <p:cNvSpPr>
            <a:spLocks noGrp="1"/>
          </p:cNvSpPr>
          <p:nvPr>
            <p:ph type="subTitle" idx="1"/>
          </p:nvPr>
        </p:nvSpPr>
        <p:spPr>
          <a:xfrm>
            <a:off x="1524000" y="4729549"/>
            <a:ext cx="9144000" cy="800100"/>
          </a:xfrm>
        </p:spPr>
        <p:txBody>
          <a:bodyPr/>
          <a:lstStyle/>
          <a:p>
            <a:r>
              <a:rPr kumimoji="0" lang="en-US" sz="2400" b="1" i="0" u="none" strike="noStrike" kern="1200" cap="none" spc="0" normalizeH="0" baseline="0" noProof="0" dirty="0">
                <a:ln>
                  <a:noFill/>
                </a:ln>
                <a:solidFill>
                  <a:srgbClr val="002060"/>
                </a:solidFill>
                <a:effectLst/>
                <a:uLnTx/>
                <a:uFillTx/>
                <a:latin typeface="Trebuchet MS" panose="020B0603020202020204" pitchFamily="34" charset="0"/>
                <a:ea typeface="+mn-ea"/>
                <a:cs typeface="+mn-cs"/>
              </a:rPr>
              <a:t>Han Zhang</a:t>
            </a:r>
            <a:endParaRPr kumimoji="0" lang="en-US" sz="2400" b="0" i="0" u="none" strike="noStrike" kern="1200" cap="none" spc="0" normalizeH="0" baseline="0" noProof="0" dirty="0">
              <a:ln>
                <a:noFill/>
              </a:ln>
              <a:solidFill>
                <a:srgbClr val="002060"/>
              </a:solidFill>
              <a:effectLst/>
              <a:uLnTx/>
              <a:uFillTx/>
              <a:latin typeface="Trebuchet MS" panose="020B0603020202020204" pitchFamily="34" charset="0"/>
              <a:ea typeface="+mn-ea"/>
              <a:cs typeface="+mn-cs"/>
            </a:endParaRPr>
          </a:p>
          <a:p>
            <a:endParaRPr lang="en-US" dirty="0">
              <a:solidFill>
                <a:srgbClr val="002060"/>
              </a:solidFill>
            </a:endParaRPr>
          </a:p>
        </p:txBody>
      </p:sp>
      <p:sp>
        <p:nvSpPr>
          <p:cNvPr id="7" name="Subtitle 2">
            <a:extLst>
              <a:ext uri="{FF2B5EF4-FFF2-40B4-BE49-F238E27FC236}">
                <a16:creationId xmlns:a16="http://schemas.microsoft.com/office/drawing/2014/main" id="{0C3ABF4E-5F55-444C-8362-BCAC4BA17E2D}"/>
              </a:ext>
            </a:extLst>
          </p:cNvPr>
          <p:cNvSpPr txBox="1">
            <a:spLocks/>
          </p:cNvSpPr>
          <p:nvPr/>
        </p:nvSpPr>
        <p:spPr>
          <a:xfrm>
            <a:off x="1524000" y="5739714"/>
            <a:ext cx="9144000" cy="8001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accent6">
                    <a:lumMod val="75000"/>
                  </a:schemeClr>
                </a:solidFill>
                <a:latin typeface="Trebuchet MS" panose="020B0603020202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accent6">
                    <a:lumMod val="75000"/>
                  </a:schemeClr>
                </a:solidFill>
                <a:latin typeface="Trebuchet MS" panose="020B0603020202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accent6">
                    <a:lumMod val="75000"/>
                  </a:schemeClr>
                </a:solidFill>
                <a:latin typeface="Trebuchet MS" panose="020B0603020202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accent6">
                    <a:lumMod val="75000"/>
                  </a:schemeClr>
                </a:solidFill>
                <a:latin typeface="Trebuchet MS" panose="020B0603020202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accent6">
                    <a:lumMod val="75000"/>
                  </a:schemeClr>
                </a:solidFill>
                <a:latin typeface="Trebuchet MS" panose="020B0603020202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2000" dirty="0">
              <a:solidFill>
                <a:schemeClr val="accent6"/>
              </a:solidFill>
            </a:endParaRPr>
          </a:p>
        </p:txBody>
      </p:sp>
    </p:spTree>
    <p:extLst>
      <p:ext uri="{BB962C8B-B14F-4D97-AF65-F5344CB8AC3E}">
        <p14:creationId xmlns:p14="http://schemas.microsoft.com/office/powerpoint/2010/main" val="4166404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E25C4-0E70-13FA-3397-72BFBB2F2D6D}"/>
              </a:ext>
            </a:extLst>
          </p:cNvPr>
          <p:cNvSpPr>
            <a:spLocks noGrp="1"/>
          </p:cNvSpPr>
          <p:nvPr>
            <p:ph type="title"/>
          </p:nvPr>
        </p:nvSpPr>
        <p:spPr/>
        <p:txBody>
          <a:bodyPr/>
          <a:lstStyle/>
          <a:p>
            <a:r>
              <a:rPr lang="en-US" dirty="0"/>
              <a:t>The Geometry Uncertainty Problem</a:t>
            </a:r>
          </a:p>
        </p:txBody>
      </p:sp>
      <p:sp>
        <p:nvSpPr>
          <p:cNvPr id="3" name="Content Placeholder 2">
            <a:extLst>
              <a:ext uri="{FF2B5EF4-FFF2-40B4-BE49-F238E27FC236}">
                <a16:creationId xmlns:a16="http://schemas.microsoft.com/office/drawing/2014/main" id="{B37A6507-D72A-2779-D9A6-D4C0B65BD9D6}"/>
              </a:ext>
            </a:extLst>
          </p:cNvPr>
          <p:cNvSpPr>
            <a:spLocks noGrp="1"/>
          </p:cNvSpPr>
          <p:nvPr>
            <p:ph idx="1"/>
          </p:nvPr>
        </p:nvSpPr>
        <p:spPr>
          <a:xfrm>
            <a:off x="838200" y="1161294"/>
            <a:ext cx="10515600" cy="5015669"/>
          </a:xfrm>
        </p:spPr>
        <p:txBody>
          <a:bodyPr>
            <a:normAutofit fontScale="62500" lnSpcReduction="20000"/>
          </a:bodyPr>
          <a:lstStyle/>
          <a:p>
            <a:r>
              <a:rPr lang="en-US" dirty="0"/>
              <a:t>Curse of dimensionality limits possibilities with UQ on geometry. </a:t>
            </a:r>
          </a:p>
          <a:p>
            <a:r>
              <a:rPr lang="en-US" dirty="0"/>
              <a:t>Candidate approach: Individual Pixel Specification</a:t>
            </a:r>
          </a:p>
          <a:p>
            <a:pPr lvl="1"/>
            <a:r>
              <a:rPr lang="en-US" dirty="0"/>
              <a:t>Treat each pixel as a separate input with some value between 0-1 representing a ratio of how much hard and soft material is in that pixel.</a:t>
            </a:r>
          </a:p>
          <a:p>
            <a:pPr lvl="1"/>
            <a:r>
              <a:rPr lang="en-US" dirty="0"/>
              <a:t>Pros: Intuitive, simple, deterministic</a:t>
            </a:r>
          </a:p>
          <a:p>
            <a:pPr lvl="1"/>
            <a:r>
              <a:rPr lang="en-US" dirty="0"/>
              <a:t>Cons: Input dimensions scales with pixel count</a:t>
            </a:r>
          </a:p>
          <a:p>
            <a:r>
              <a:rPr lang="en-US" dirty="0"/>
              <a:t>Candidate approach: Latent parameters w/ ML algorithms (Wei’s group)</a:t>
            </a:r>
          </a:p>
          <a:p>
            <a:pPr lvl="1"/>
            <a:r>
              <a:rPr lang="en-US" dirty="0"/>
              <a:t>Use ML algorithms to generate realistic defects, forcing the neural architecture to be such that there are a small fixed number of “latent” parameters that specify the defect.</a:t>
            </a:r>
          </a:p>
          <a:p>
            <a:pPr lvl="1"/>
            <a:r>
              <a:rPr lang="en-US" dirty="0"/>
              <a:t>Pros: Can be deterministic?, NN tunable to give certain types of defects preferentially</a:t>
            </a:r>
          </a:p>
          <a:p>
            <a:pPr lvl="1"/>
            <a:r>
              <a:rPr lang="en-US" dirty="0"/>
              <a:t>Cons: Latent parameters are by definition not reflective of physical quantities, and thus difficult for any user to assign a distribution to given a real world problem.</a:t>
            </a:r>
          </a:p>
          <a:p>
            <a:r>
              <a:rPr lang="en-US" dirty="0"/>
              <a:t>Candidate approach: Edge pixel flip chance</a:t>
            </a:r>
          </a:p>
          <a:p>
            <a:pPr lvl="1"/>
            <a:r>
              <a:rPr lang="en-US" dirty="0"/>
              <a:t>For any given geometry, locate subset of pixels that are at the edge between hard and soft materials. One value, the flip chance, is applied to all these pixels to get random flipping of pixels to generate defective shapes.</a:t>
            </a:r>
          </a:p>
          <a:p>
            <a:pPr lvl="1"/>
            <a:r>
              <a:rPr lang="en-US" dirty="0"/>
              <a:t>Pros: 1D input regardless of geometry complexity, meaningful physical parameter</a:t>
            </a:r>
          </a:p>
          <a:p>
            <a:pPr lvl="1"/>
            <a:r>
              <a:rPr lang="en-US" dirty="0"/>
              <a:t>Cons: NOT deterministic, which means this is only a valid geometry UQ approach if the distribution from geometry defects alone is small for any given flip chance, relative to the distribution from variations in material properties. I.e. all defects of a certain flip chance are similar in their impact on outputs of interest.</a:t>
            </a:r>
          </a:p>
          <a:p>
            <a:pPr lvl="1"/>
            <a:r>
              <a:rPr lang="en-US" dirty="0"/>
              <a:t>Variations: Specify no. of flipped pixels instead of flip chance; include/exclude soft material from the edge pixel subset; count touching corners as edge pixels.</a:t>
            </a:r>
          </a:p>
        </p:txBody>
      </p:sp>
    </p:spTree>
    <p:extLst>
      <p:ext uri="{BB962C8B-B14F-4D97-AF65-F5344CB8AC3E}">
        <p14:creationId xmlns:p14="http://schemas.microsoft.com/office/powerpoint/2010/main" val="983418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A25E5-E49D-B8C1-069F-E83D8A83DA79}"/>
              </a:ext>
            </a:extLst>
          </p:cNvPr>
          <p:cNvSpPr>
            <a:spLocks noGrp="1"/>
          </p:cNvSpPr>
          <p:nvPr>
            <p:ph type="title"/>
          </p:nvPr>
        </p:nvSpPr>
        <p:spPr/>
        <p:txBody>
          <a:bodyPr>
            <a:normAutofit fontScale="90000"/>
          </a:bodyPr>
          <a:lstStyle/>
          <a:p>
            <a:r>
              <a:rPr lang="en-US" dirty="0"/>
              <a:t>Edge Pixel Flip Chance – Geometry Generation</a:t>
            </a:r>
          </a:p>
        </p:txBody>
      </p:sp>
      <p:pic>
        <p:nvPicPr>
          <p:cNvPr id="5" name="Content Placeholder 4" descr="A black grid with white lines&#10;&#10;Description automatically generated">
            <a:extLst>
              <a:ext uri="{FF2B5EF4-FFF2-40B4-BE49-F238E27FC236}">
                <a16:creationId xmlns:a16="http://schemas.microsoft.com/office/drawing/2014/main" id="{B4D5F369-BB8F-09EB-6BBC-D52472D212F6}"/>
              </a:ext>
            </a:extLst>
          </p:cNvPr>
          <p:cNvPicPr>
            <a:picLocks noGrp="1" noChangeAspect="1"/>
          </p:cNvPicPr>
          <p:nvPr>
            <p:ph idx="1"/>
          </p:nvPr>
        </p:nvPicPr>
        <p:blipFill>
          <a:blip r:embed="rId3"/>
          <a:stretch>
            <a:fillRect/>
          </a:stretch>
        </p:blipFill>
        <p:spPr>
          <a:xfrm>
            <a:off x="838200" y="2047759"/>
            <a:ext cx="10515600" cy="3519719"/>
          </a:xfrm>
        </p:spPr>
      </p:pic>
    </p:spTree>
    <p:extLst>
      <p:ext uri="{BB962C8B-B14F-4D97-AF65-F5344CB8AC3E}">
        <p14:creationId xmlns:p14="http://schemas.microsoft.com/office/powerpoint/2010/main" val="4154470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A25E5-E49D-B8C1-069F-E83D8A83DA79}"/>
              </a:ext>
            </a:extLst>
          </p:cNvPr>
          <p:cNvSpPr>
            <a:spLocks noGrp="1"/>
          </p:cNvSpPr>
          <p:nvPr>
            <p:ph type="title"/>
          </p:nvPr>
        </p:nvSpPr>
        <p:spPr/>
        <p:txBody>
          <a:bodyPr>
            <a:normAutofit/>
          </a:bodyPr>
          <a:lstStyle/>
          <a:p>
            <a:r>
              <a:rPr lang="en-US" dirty="0"/>
              <a:t>Finite Element Mesh Convergence</a:t>
            </a:r>
          </a:p>
        </p:txBody>
      </p:sp>
      <p:pic>
        <p:nvPicPr>
          <p:cNvPr id="5" name="Content Placeholder 4">
            <a:extLst>
              <a:ext uri="{FF2B5EF4-FFF2-40B4-BE49-F238E27FC236}">
                <a16:creationId xmlns:a16="http://schemas.microsoft.com/office/drawing/2014/main" id="{B4D5F369-BB8F-09EB-6BBC-D52472D212F6}"/>
              </a:ext>
            </a:extLst>
          </p:cNvPr>
          <p:cNvPicPr>
            <a:picLocks noGrp="1" noChangeAspect="1"/>
          </p:cNvPicPr>
          <p:nvPr>
            <p:ph idx="1"/>
          </p:nvPr>
        </p:nvPicPr>
        <p:blipFill>
          <a:blip r:embed="rId3"/>
          <a:srcRect/>
          <a:stretch/>
        </p:blipFill>
        <p:spPr>
          <a:xfrm>
            <a:off x="838200" y="2047759"/>
            <a:ext cx="10515600" cy="3519719"/>
          </a:xfrm>
        </p:spPr>
      </p:pic>
    </p:spTree>
    <p:extLst>
      <p:ext uri="{BB962C8B-B14F-4D97-AF65-F5344CB8AC3E}">
        <p14:creationId xmlns:p14="http://schemas.microsoft.com/office/powerpoint/2010/main" val="481315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A25E5-E49D-B8C1-069F-E83D8A83DA79}"/>
              </a:ext>
            </a:extLst>
          </p:cNvPr>
          <p:cNvSpPr>
            <a:spLocks noGrp="1"/>
          </p:cNvSpPr>
          <p:nvPr>
            <p:ph type="title"/>
          </p:nvPr>
        </p:nvSpPr>
        <p:spPr/>
        <p:txBody>
          <a:bodyPr>
            <a:normAutofit/>
          </a:bodyPr>
          <a:lstStyle/>
          <a:p>
            <a:r>
              <a:rPr lang="en-US" dirty="0"/>
              <a:t>Finite Element Mesh Convergence</a:t>
            </a:r>
          </a:p>
        </p:txBody>
      </p:sp>
      <p:pic>
        <p:nvPicPr>
          <p:cNvPr id="5" name="Content Placeholder 4">
            <a:extLst>
              <a:ext uri="{FF2B5EF4-FFF2-40B4-BE49-F238E27FC236}">
                <a16:creationId xmlns:a16="http://schemas.microsoft.com/office/drawing/2014/main" id="{B4D5F369-BB8F-09EB-6BBC-D52472D212F6}"/>
              </a:ext>
            </a:extLst>
          </p:cNvPr>
          <p:cNvPicPr>
            <a:picLocks noGrp="1" noChangeAspect="1"/>
          </p:cNvPicPr>
          <p:nvPr>
            <p:ph idx="1"/>
          </p:nvPr>
        </p:nvPicPr>
        <p:blipFill>
          <a:blip r:embed="rId3"/>
          <a:srcRect/>
          <a:stretch/>
        </p:blipFill>
        <p:spPr>
          <a:xfrm>
            <a:off x="838200" y="2047759"/>
            <a:ext cx="10515600" cy="3519719"/>
          </a:xfrm>
        </p:spPr>
      </p:pic>
    </p:spTree>
    <p:extLst>
      <p:ext uri="{BB962C8B-B14F-4D97-AF65-F5344CB8AC3E}">
        <p14:creationId xmlns:p14="http://schemas.microsoft.com/office/powerpoint/2010/main" val="26226406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1932DB80-BA16-4C33-684D-08E3A69A4340}"/>
              </a:ext>
            </a:extLst>
          </p:cNvPr>
          <p:cNvPicPr>
            <a:picLocks noGrp="1" noChangeAspect="1"/>
          </p:cNvPicPr>
          <p:nvPr>
            <p:ph idx="1"/>
          </p:nvPr>
        </p:nvPicPr>
        <p:blipFill>
          <a:blip r:embed="rId3"/>
          <a:srcRect/>
          <a:stretch/>
        </p:blipFill>
        <p:spPr>
          <a:xfrm>
            <a:off x="678169" y="879354"/>
            <a:ext cx="5417831" cy="2715773"/>
          </a:xfrm>
        </p:spPr>
      </p:pic>
      <p:pic>
        <p:nvPicPr>
          <p:cNvPr id="9" name="Picture 8">
            <a:extLst>
              <a:ext uri="{FF2B5EF4-FFF2-40B4-BE49-F238E27FC236}">
                <a16:creationId xmlns:a16="http://schemas.microsoft.com/office/drawing/2014/main" id="{6B9C0983-42DC-E474-62AD-0C079F360FFE}"/>
              </a:ext>
            </a:extLst>
          </p:cNvPr>
          <p:cNvPicPr>
            <a:picLocks noChangeAspect="1"/>
          </p:cNvPicPr>
          <p:nvPr/>
        </p:nvPicPr>
        <p:blipFill>
          <a:blip r:embed="rId4"/>
          <a:srcRect/>
          <a:stretch/>
        </p:blipFill>
        <p:spPr>
          <a:xfrm>
            <a:off x="678168" y="3595127"/>
            <a:ext cx="5417830" cy="2715773"/>
          </a:xfrm>
          <a:prstGeom prst="rect">
            <a:avLst/>
          </a:prstGeom>
        </p:spPr>
      </p:pic>
      <p:sp>
        <p:nvSpPr>
          <p:cNvPr id="2" name="Title 1">
            <a:extLst>
              <a:ext uri="{FF2B5EF4-FFF2-40B4-BE49-F238E27FC236}">
                <a16:creationId xmlns:a16="http://schemas.microsoft.com/office/drawing/2014/main" id="{DE9A25E5-E49D-B8C1-069F-E83D8A83DA79}"/>
              </a:ext>
            </a:extLst>
          </p:cNvPr>
          <p:cNvSpPr>
            <a:spLocks noGrp="1"/>
          </p:cNvSpPr>
          <p:nvPr>
            <p:ph type="title"/>
          </p:nvPr>
        </p:nvSpPr>
        <p:spPr>
          <a:xfrm>
            <a:off x="838200" y="104608"/>
            <a:ext cx="10515600" cy="1056686"/>
          </a:xfrm>
        </p:spPr>
        <p:txBody>
          <a:bodyPr anchor="ctr">
            <a:normAutofit/>
          </a:bodyPr>
          <a:lstStyle/>
          <a:p>
            <a:r>
              <a:rPr lang="en-US" dirty="0"/>
              <a:t>EPF (FC) – Defect Convergence</a:t>
            </a:r>
          </a:p>
        </p:txBody>
      </p:sp>
      <p:sp>
        <p:nvSpPr>
          <p:cNvPr id="12" name="Content Placeholder 2">
            <a:extLst>
              <a:ext uri="{FF2B5EF4-FFF2-40B4-BE49-F238E27FC236}">
                <a16:creationId xmlns:a16="http://schemas.microsoft.com/office/drawing/2014/main" id="{E1ACE7C9-7BBC-A392-0AA7-4A145D8DDAE9}"/>
              </a:ext>
            </a:extLst>
          </p:cNvPr>
          <p:cNvSpPr txBox="1">
            <a:spLocks/>
          </p:cNvSpPr>
          <p:nvPr/>
        </p:nvSpPr>
        <p:spPr>
          <a:xfrm>
            <a:off x="6095999" y="1161294"/>
            <a:ext cx="5494021" cy="5149606"/>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6">
                    <a:lumMod val="75000"/>
                  </a:schemeClr>
                </a:solidFill>
                <a:latin typeface="Trebuchet MS" panose="020B0603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6">
                    <a:lumMod val="75000"/>
                  </a:schemeClr>
                </a:solidFill>
                <a:latin typeface="Trebuchet MS" panose="020B0603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lumMod val="75000"/>
                  </a:schemeClr>
                </a:solidFill>
                <a:latin typeface="Trebuchet MS" panose="020B0603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6">
                    <a:lumMod val="75000"/>
                  </a:schemeClr>
                </a:solidFill>
                <a:latin typeface="Trebuchet MS" panose="020B0603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6">
                    <a:lumMod val="75000"/>
                  </a:schemeClr>
                </a:solidFill>
                <a:latin typeface="Trebuchet MS" panose="020B0603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Typical bandgap size and center output distributions ranges 1000Hz for specified material property input distributions.</a:t>
            </a:r>
          </a:p>
          <a:p>
            <a:r>
              <a:rPr lang="en-US" dirty="0"/>
              <a:t>For 10p EPF, results are terrible, no way for any surrogate model to differentiate between effects of geometry defects and material properties.</a:t>
            </a:r>
          </a:p>
          <a:p>
            <a:r>
              <a:rPr lang="en-US" dirty="0"/>
              <a:t>However, around 40p, EPF becomes a reasonable strategy, with the distribution of computed bandgap results for fixed material properties and 100 randomly generated defective geometries being more than an order of magnitude tighter than ranges seen from UQ on material properties.</a:t>
            </a:r>
          </a:p>
          <a:p>
            <a:r>
              <a:rPr lang="en-US" dirty="0"/>
              <a:t>This suggests we may be able to either incorporate geometry defects as part of the original model (as a meta-parameter), or as one of the inputs to UQ.</a:t>
            </a:r>
          </a:p>
        </p:txBody>
      </p:sp>
    </p:spTree>
    <p:extLst>
      <p:ext uri="{BB962C8B-B14F-4D97-AF65-F5344CB8AC3E}">
        <p14:creationId xmlns:p14="http://schemas.microsoft.com/office/powerpoint/2010/main" val="348767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1932DB80-BA16-4C33-684D-08E3A69A4340}"/>
              </a:ext>
            </a:extLst>
          </p:cNvPr>
          <p:cNvPicPr>
            <a:picLocks noGrp="1" noChangeAspect="1"/>
          </p:cNvPicPr>
          <p:nvPr>
            <p:ph idx="1"/>
          </p:nvPr>
        </p:nvPicPr>
        <p:blipFill>
          <a:blip r:embed="rId3"/>
          <a:srcRect/>
          <a:stretch/>
        </p:blipFill>
        <p:spPr>
          <a:xfrm>
            <a:off x="678169" y="879354"/>
            <a:ext cx="5417831" cy="2715773"/>
          </a:xfrm>
        </p:spPr>
      </p:pic>
      <p:pic>
        <p:nvPicPr>
          <p:cNvPr id="9" name="Picture 8">
            <a:extLst>
              <a:ext uri="{FF2B5EF4-FFF2-40B4-BE49-F238E27FC236}">
                <a16:creationId xmlns:a16="http://schemas.microsoft.com/office/drawing/2014/main" id="{6B9C0983-42DC-E474-62AD-0C079F360FFE}"/>
              </a:ext>
            </a:extLst>
          </p:cNvPr>
          <p:cNvPicPr>
            <a:picLocks noChangeAspect="1"/>
          </p:cNvPicPr>
          <p:nvPr/>
        </p:nvPicPr>
        <p:blipFill>
          <a:blip r:embed="rId4"/>
          <a:srcRect/>
          <a:stretch/>
        </p:blipFill>
        <p:spPr>
          <a:xfrm>
            <a:off x="678168" y="3595127"/>
            <a:ext cx="5417830" cy="2715772"/>
          </a:xfrm>
          <a:prstGeom prst="rect">
            <a:avLst/>
          </a:prstGeom>
        </p:spPr>
      </p:pic>
      <p:sp>
        <p:nvSpPr>
          <p:cNvPr id="2" name="Title 1">
            <a:extLst>
              <a:ext uri="{FF2B5EF4-FFF2-40B4-BE49-F238E27FC236}">
                <a16:creationId xmlns:a16="http://schemas.microsoft.com/office/drawing/2014/main" id="{DE9A25E5-E49D-B8C1-069F-E83D8A83DA79}"/>
              </a:ext>
            </a:extLst>
          </p:cNvPr>
          <p:cNvSpPr>
            <a:spLocks noGrp="1"/>
          </p:cNvSpPr>
          <p:nvPr>
            <p:ph type="title"/>
          </p:nvPr>
        </p:nvSpPr>
        <p:spPr>
          <a:xfrm>
            <a:off x="838200" y="104608"/>
            <a:ext cx="10515600" cy="1056686"/>
          </a:xfrm>
        </p:spPr>
        <p:txBody>
          <a:bodyPr anchor="ctr">
            <a:normAutofit/>
          </a:bodyPr>
          <a:lstStyle/>
          <a:p>
            <a:r>
              <a:rPr lang="en-US" dirty="0"/>
              <a:t>EPF (FP) – Defect Convergence</a:t>
            </a:r>
          </a:p>
        </p:txBody>
      </p:sp>
      <p:sp>
        <p:nvSpPr>
          <p:cNvPr id="12" name="Content Placeholder 2">
            <a:extLst>
              <a:ext uri="{FF2B5EF4-FFF2-40B4-BE49-F238E27FC236}">
                <a16:creationId xmlns:a16="http://schemas.microsoft.com/office/drawing/2014/main" id="{E1ACE7C9-7BBC-A392-0AA7-4A145D8DDAE9}"/>
              </a:ext>
            </a:extLst>
          </p:cNvPr>
          <p:cNvSpPr txBox="1">
            <a:spLocks/>
          </p:cNvSpPr>
          <p:nvPr/>
        </p:nvSpPr>
        <p:spPr>
          <a:xfrm>
            <a:off x="6095999" y="1161294"/>
            <a:ext cx="5494021" cy="5149606"/>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6">
                    <a:lumMod val="75000"/>
                  </a:schemeClr>
                </a:solidFill>
                <a:latin typeface="Trebuchet MS" panose="020B0603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6">
                    <a:lumMod val="75000"/>
                  </a:schemeClr>
                </a:solidFill>
                <a:latin typeface="Trebuchet MS" panose="020B0603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lumMod val="75000"/>
                  </a:schemeClr>
                </a:solidFill>
                <a:latin typeface="Trebuchet MS" panose="020B0603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6">
                    <a:lumMod val="75000"/>
                  </a:schemeClr>
                </a:solidFill>
                <a:latin typeface="Trebuchet MS" panose="020B0603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6">
                    <a:lumMod val="75000"/>
                  </a:schemeClr>
                </a:solidFill>
                <a:latin typeface="Trebuchet MS" panose="020B0603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Typical bandgap size and center output distributions ranges 1000Hz for specified material property input distributions.</a:t>
            </a:r>
          </a:p>
          <a:p>
            <a:r>
              <a:rPr lang="en-US" dirty="0"/>
              <a:t>For 10p EPF, results are better with the FP approach than the FC approach. Still, we would probably consider this too wide of a distribution for any surrogate model to differentiate between effects of geometry defects and material properties.</a:t>
            </a:r>
          </a:p>
          <a:p>
            <a:r>
              <a:rPr lang="en-US" dirty="0"/>
              <a:t>However, around 40p, EPF-FP also converges and is a reasonable strategy, with the distribution of computed bandgap results for fixed material properties and 100 randomly generated defective geometries being more than an order of magnitude tighter than ranges seen from UQ on material properties.</a:t>
            </a:r>
          </a:p>
          <a:p>
            <a:r>
              <a:rPr lang="en-US" dirty="0"/>
              <a:t>This suggests we may be able to either incorporate geometry defects as part of the original model (as a meta-parameter), or as one of the inputs to UQ.</a:t>
            </a:r>
          </a:p>
        </p:txBody>
      </p:sp>
    </p:spTree>
    <p:extLst>
      <p:ext uri="{BB962C8B-B14F-4D97-AF65-F5344CB8AC3E}">
        <p14:creationId xmlns:p14="http://schemas.microsoft.com/office/powerpoint/2010/main" val="34406509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graph of different sizes and colors&#10;&#10;Description automatically generated with medium confidence">
            <a:extLst>
              <a:ext uri="{FF2B5EF4-FFF2-40B4-BE49-F238E27FC236}">
                <a16:creationId xmlns:a16="http://schemas.microsoft.com/office/drawing/2014/main" id="{1932DB80-BA16-4C33-684D-08E3A69A4340}"/>
              </a:ext>
            </a:extLst>
          </p:cNvPr>
          <p:cNvPicPr>
            <a:picLocks noGrp="1" noChangeAspect="1"/>
          </p:cNvPicPr>
          <p:nvPr>
            <p:ph idx="1"/>
          </p:nvPr>
        </p:nvPicPr>
        <p:blipFill>
          <a:blip r:embed="rId3"/>
          <a:srcRect/>
          <a:stretch/>
        </p:blipFill>
        <p:spPr>
          <a:xfrm>
            <a:off x="1335088" y="1436688"/>
            <a:ext cx="4727575" cy="2336800"/>
          </a:xfrm>
        </p:spPr>
      </p:pic>
      <p:pic>
        <p:nvPicPr>
          <p:cNvPr id="9" name="Picture 8" descr="A close-up of a graph&#10;&#10;Description automatically generated">
            <a:extLst>
              <a:ext uri="{FF2B5EF4-FFF2-40B4-BE49-F238E27FC236}">
                <a16:creationId xmlns:a16="http://schemas.microsoft.com/office/drawing/2014/main" id="{6B9C0983-42DC-E474-62AD-0C079F360FFE}"/>
              </a:ext>
            </a:extLst>
          </p:cNvPr>
          <p:cNvPicPr>
            <a:picLocks noChangeAspect="1"/>
          </p:cNvPicPr>
          <p:nvPr/>
        </p:nvPicPr>
        <p:blipFill>
          <a:blip r:embed="rId4"/>
          <a:srcRect/>
          <a:stretch/>
        </p:blipFill>
        <p:spPr>
          <a:xfrm>
            <a:off x="6127750" y="1436688"/>
            <a:ext cx="4729163" cy="2336800"/>
          </a:xfrm>
          <a:prstGeom prst="rect">
            <a:avLst/>
          </a:prstGeom>
        </p:spPr>
      </p:pic>
      <p:pic>
        <p:nvPicPr>
          <p:cNvPr id="3" name="Content Placeholder 6" descr="A comparison of a band gadget&#10;&#10;Description automatically generated with medium confidence">
            <a:extLst>
              <a:ext uri="{FF2B5EF4-FFF2-40B4-BE49-F238E27FC236}">
                <a16:creationId xmlns:a16="http://schemas.microsoft.com/office/drawing/2014/main" id="{839CC84F-1913-EF62-67C9-B8D0E439DF14}"/>
              </a:ext>
            </a:extLst>
          </p:cNvPr>
          <p:cNvPicPr>
            <a:picLocks noChangeAspect="1"/>
          </p:cNvPicPr>
          <p:nvPr/>
        </p:nvPicPr>
        <p:blipFill>
          <a:blip r:embed="rId5"/>
          <a:srcRect/>
          <a:stretch/>
        </p:blipFill>
        <p:spPr>
          <a:xfrm>
            <a:off x="1335088" y="3838575"/>
            <a:ext cx="4727575" cy="2336800"/>
          </a:xfrm>
          <a:prstGeom prst="rect">
            <a:avLst/>
          </a:prstGeom>
        </p:spPr>
      </p:pic>
      <p:pic>
        <p:nvPicPr>
          <p:cNvPr id="4" name="Picture 3" descr="A close-up of several different colored graphs&#10;&#10;Description automatically generated">
            <a:extLst>
              <a:ext uri="{FF2B5EF4-FFF2-40B4-BE49-F238E27FC236}">
                <a16:creationId xmlns:a16="http://schemas.microsoft.com/office/drawing/2014/main" id="{B0BCE23E-EC43-CC79-E8BA-74F2BE29E275}"/>
              </a:ext>
            </a:extLst>
          </p:cNvPr>
          <p:cNvPicPr>
            <a:picLocks noChangeAspect="1"/>
          </p:cNvPicPr>
          <p:nvPr/>
        </p:nvPicPr>
        <p:blipFill>
          <a:blip r:embed="rId6"/>
          <a:srcRect/>
          <a:stretch/>
        </p:blipFill>
        <p:spPr>
          <a:xfrm>
            <a:off x="6127750" y="3838575"/>
            <a:ext cx="4729163" cy="2336800"/>
          </a:xfrm>
          <a:prstGeom prst="rect">
            <a:avLst/>
          </a:prstGeom>
        </p:spPr>
      </p:pic>
      <p:sp>
        <p:nvSpPr>
          <p:cNvPr id="2" name="Title 1">
            <a:extLst>
              <a:ext uri="{FF2B5EF4-FFF2-40B4-BE49-F238E27FC236}">
                <a16:creationId xmlns:a16="http://schemas.microsoft.com/office/drawing/2014/main" id="{DE9A25E5-E49D-B8C1-069F-E83D8A83DA79}"/>
              </a:ext>
            </a:extLst>
          </p:cNvPr>
          <p:cNvSpPr>
            <a:spLocks noGrp="1"/>
          </p:cNvSpPr>
          <p:nvPr>
            <p:ph type="title"/>
          </p:nvPr>
        </p:nvSpPr>
        <p:spPr>
          <a:xfrm>
            <a:off x="838200" y="104608"/>
            <a:ext cx="10515600" cy="1056686"/>
          </a:xfrm>
        </p:spPr>
        <p:txBody>
          <a:bodyPr anchor="ctr">
            <a:normAutofit/>
          </a:bodyPr>
          <a:lstStyle/>
          <a:p>
            <a:r>
              <a:rPr lang="en-US" dirty="0"/>
              <a:t>EPF FC VS FP – Defect Convergence</a:t>
            </a:r>
          </a:p>
        </p:txBody>
      </p:sp>
    </p:spTree>
    <p:extLst>
      <p:ext uri="{BB962C8B-B14F-4D97-AF65-F5344CB8AC3E}">
        <p14:creationId xmlns:p14="http://schemas.microsoft.com/office/powerpoint/2010/main" val="7848836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6EFE3-2612-B04E-2A19-D61DA27B229B}"/>
              </a:ext>
            </a:extLst>
          </p:cNvPr>
          <p:cNvSpPr>
            <a:spLocks noGrp="1"/>
          </p:cNvSpPr>
          <p:nvPr>
            <p:ph type="title"/>
          </p:nvPr>
        </p:nvSpPr>
        <p:spPr>
          <a:xfrm>
            <a:off x="838200" y="287165"/>
            <a:ext cx="10515600" cy="1056686"/>
          </a:xfrm>
        </p:spPr>
        <p:txBody>
          <a:bodyPr/>
          <a:lstStyle/>
          <a:p>
            <a:r>
              <a:rPr lang="en-US" sz="4400" dirty="0"/>
              <a:t>Stochastic Collocation – MC Regression</a:t>
            </a:r>
            <a:endParaRPr lang="en-US" dirty="0"/>
          </a:p>
        </p:txBody>
      </p:sp>
      <p:sp>
        <p:nvSpPr>
          <p:cNvPr id="3" name="Content Placeholder 2">
            <a:extLst>
              <a:ext uri="{FF2B5EF4-FFF2-40B4-BE49-F238E27FC236}">
                <a16:creationId xmlns:a16="http://schemas.microsoft.com/office/drawing/2014/main" id="{C5AD6461-80F6-D156-FBF4-9DA7849BE8B4}"/>
              </a:ext>
            </a:extLst>
          </p:cNvPr>
          <p:cNvSpPr>
            <a:spLocks noGrp="1"/>
          </p:cNvSpPr>
          <p:nvPr>
            <p:ph idx="1"/>
          </p:nvPr>
        </p:nvSpPr>
        <p:spPr/>
        <p:txBody>
          <a:bodyPr/>
          <a:lstStyle/>
          <a:p>
            <a:r>
              <a:rPr lang="en-US" dirty="0"/>
              <a:t>A variation of stochastic collocation where the orthogonal polynomials are fitted to MC generated samples</a:t>
            </a:r>
          </a:p>
          <a:p>
            <a:r>
              <a:rPr lang="en-US" dirty="0"/>
              <a:t>Usually more effective at higher dimensions and less efficient at lower dimensions compared to quadrature rule stochastic collocation</a:t>
            </a:r>
          </a:p>
        </p:txBody>
      </p:sp>
    </p:spTree>
    <p:extLst>
      <p:ext uri="{BB962C8B-B14F-4D97-AF65-F5344CB8AC3E}">
        <p14:creationId xmlns:p14="http://schemas.microsoft.com/office/powerpoint/2010/main" val="513047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1AF1B-E5FB-47C6-F2C8-D17A8AB062DF}"/>
              </a:ext>
            </a:extLst>
          </p:cNvPr>
          <p:cNvSpPr>
            <a:spLocks noGrp="1"/>
          </p:cNvSpPr>
          <p:nvPr>
            <p:ph type="title"/>
          </p:nvPr>
        </p:nvSpPr>
        <p:spPr>
          <a:xfrm>
            <a:off x="838200" y="346701"/>
            <a:ext cx="10515600" cy="1056686"/>
          </a:xfrm>
        </p:spPr>
        <p:txBody>
          <a:bodyPr>
            <a:noAutofit/>
          </a:bodyPr>
          <a:lstStyle/>
          <a:p>
            <a:r>
              <a:rPr lang="en-US" sz="3600" dirty="0"/>
              <a:t>Stochastic Collocation – MC Regression (Underfit)</a:t>
            </a:r>
          </a:p>
        </p:txBody>
      </p:sp>
      <p:pic>
        <p:nvPicPr>
          <p:cNvPr id="5" name="Content Placeholder 4">
            <a:extLst>
              <a:ext uri="{FF2B5EF4-FFF2-40B4-BE49-F238E27FC236}">
                <a16:creationId xmlns:a16="http://schemas.microsoft.com/office/drawing/2014/main" id="{AE2D6E08-A882-0A1D-DD91-568191A07070}"/>
              </a:ext>
            </a:extLst>
          </p:cNvPr>
          <p:cNvPicPr>
            <a:picLocks noGrp="1" noChangeAspect="1"/>
          </p:cNvPicPr>
          <p:nvPr>
            <p:ph idx="1"/>
          </p:nvPr>
        </p:nvPicPr>
        <p:blipFill>
          <a:blip r:embed="rId2"/>
          <a:srcRect/>
          <a:stretch/>
        </p:blipFill>
        <p:spPr>
          <a:xfrm>
            <a:off x="838200" y="1632281"/>
            <a:ext cx="10515600" cy="4350675"/>
          </a:xfrm>
        </p:spPr>
      </p:pic>
    </p:spTree>
    <p:extLst>
      <p:ext uri="{BB962C8B-B14F-4D97-AF65-F5344CB8AC3E}">
        <p14:creationId xmlns:p14="http://schemas.microsoft.com/office/powerpoint/2010/main" val="3131782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1AF1B-E5FB-47C6-F2C8-D17A8AB062DF}"/>
              </a:ext>
            </a:extLst>
          </p:cNvPr>
          <p:cNvSpPr>
            <a:spLocks noGrp="1"/>
          </p:cNvSpPr>
          <p:nvPr>
            <p:ph type="title"/>
          </p:nvPr>
        </p:nvSpPr>
        <p:spPr>
          <a:xfrm>
            <a:off x="838200" y="346701"/>
            <a:ext cx="10515600" cy="1056686"/>
          </a:xfrm>
        </p:spPr>
        <p:txBody>
          <a:bodyPr>
            <a:noAutofit/>
          </a:bodyPr>
          <a:lstStyle/>
          <a:p>
            <a:r>
              <a:rPr lang="en-US" sz="3200" dirty="0"/>
              <a:t>Stochastic Collocation – MC Regression – Bandgap Size</a:t>
            </a:r>
          </a:p>
        </p:txBody>
      </p:sp>
      <p:pic>
        <p:nvPicPr>
          <p:cNvPr id="5" name="Content Placeholder 4">
            <a:extLst>
              <a:ext uri="{FF2B5EF4-FFF2-40B4-BE49-F238E27FC236}">
                <a16:creationId xmlns:a16="http://schemas.microsoft.com/office/drawing/2014/main" id="{AE2D6E08-A882-0A1D-DD91-568191A07070}"/>
              </a:ext>
            </a:extLst>
          </p:cNvPr>
          <p:cNvPicPr>
            <a:picLocks noGrp="1" noChangeAspect="1"/>
          </p:cNvPicPr>
          <p:nvPr>
            <p:ph idx="1"/>
          </p:nvPr>
        </p:nvPicPr>
        <p:blipFill>
          <a:blip r:embed="rId3"/>
          <a:srcRect/>
          <a:stretch/>
        </p:blipFill>
        <p:spPr>
          <a:xfrm>
            <a:off x="838200" y="1632281"/>
            <a:ext cx="10515600" cy="4350675"/>
          </a:xfrm>
        </p:spPr>
      </p:pic>
    </p:spTree>
    <p:extLst>
      <p:ext uri="{BB962C8B-B14F-4D97-AF65-F5344CB8AC3E}">
        <p14:creationId xmlns:p14="http://schemas.microsoft.com/office/powerpoint/2010/main" val="745860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1DE39-28F2-E55C-A968-7BF5DE309FE2}"/>
              </a:ext>
            </a:extLst>
          </p:cNvPr>
          <p:cNvSpPr>
            <a:spLocks noGrp="1"/>
          </p:cNvSpPr>
          <p:nvPr>
            <p:ph type="title"/>
          </p:nvPr>
        </p:nvSpPr>
        <p:spPr>
          <a:xfrm>
            <a:off x="838199" y="288797"/>
            <a:ext cx="10515600" cy="1056686"/>
          </a:xfrm>
        </p:spPr>
        <p:txBody>
          <a:bodyPr/>
          <a:lstStyle/>
          <a:p>
            <a:r>
              <a:rPr lang="en-US" dirty="0"/>
              <a:t>Input Parameters</a:t>
            </a:r>
          </a:p>
        </p:txBody>
      </p:sp>
      <p:pic>
        <p:nvPicPr>
          <p:cNvPr id="5" name="Content Placeholder 4" descr="A picture containing text, screenshot, rectangle, font&#10;&#10;Description automatically generated">
            <a:extLst>
              <a:ext uri="{FF2B5EF4-FFF2-40B4-BE49-F238E27FC236}">
                <a16:creationId xmlns:a16="http://schemas.microsoft.com/office/drawing/2014/main" id="{3DBBCD97-BFF1-B0FF-DF70-972B99E05EED}"/>
              </a:ext>
            </a:extLst>
          </p:cNvPr>
          <p:cNvPicPr>
            <a:picLocks noGrp="1" noChangeAspect="1"/>
          </p:cNvPicPr>
          <p:nvPr>
            <p:ph idx="1"/>
          </p:nvPr>
        </p:nvPicPr>
        <p:blipFill>
          <a:blip r:embed="rId2"/>
          <a:stretch>
            <a:fillRect/>
          </a:stretch>
        </p:blipFill>
        <p:spPr>
          <a:xfrm>
            <a:off x="838200" y="1807619"/>
            <a:ext cx="4238095" cy="4000000"/>
          </a:xfrm>
        </p:spPr>
      </p:pic>
      <p:sp>
        <p:nvSpPr>
          <p:cNvPr id="8" name="Content Placeholder 2">
            <a:extLst>
              <a:ext uri="{FF2B5EF4-FFF2-40B4-BE49-F238E27FC236}">
                <a16:creationId xmlns:a16="http://schemas.microsoft.com/office/drawing/2014/main" id="{76E50227-F1D0-C0CB-9A2A-1A4DB4C8C040}"/>
              </a:ext>
            </a:extLst>
          </p:cNvPr>
          <p:cNvSpPr txBox="1">
            <a:spLocks/>
          </p:cNvSpPr>
          <p:nvPr/>
        </p:nvSpPr>
        <p:spPr>
          <a:xfrm>
            <a:off x="5076294" y="1438102"/>
            <a:ext cx="6277505" cy="47388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6">
                    <a:lumMod val="75000"/>
                  </a:schemeClr>
                </a:solidFill>
                <a:latin typeface="Trebuchet MS" panose="020B0603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6">
                    <a:lumMod val="75000"/>
                  </a:schemeClr>
                </a:solidFill>
                <a:latin typeface="Trebuchet MS" panose="020B0603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lumMod val="75000"/>
                  </a:schemeClr>
                </a:solidFill>
                <a:latin typeface="Trebuchet MS" panose="020B0603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6">
                    <a:lumMod val="75000"/>
                  </a:schemeClr>
                </a:solidFill>
                <a:latin typeface="Trebuchet MS" panose="020B0603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6">
                    <a:lumMod val="75000"/>
                  </a:schemeClr>
                </a:solidFill>
                <a:latin typeface="Trebuchet MS" panose="020B0603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Fixed Parameters: </a:t>
            </a:r>
          </a:p>
          <a:p>
            <a:pPr lvl="1"/>
            <a:r>
              <a:rPr lang="en-US" sz="1200" dirty="0"/>
              <a:t>Geometry Design, a 10x10 Boolean Array with 1 indicating hard material, 0 indicating soft material.</a:t>
            </a:r>
          </a:p>
          <a:p>
            <a:r>
              <a:rPr lang="en-US" sz="1600" dirty="0"/>
              <a:t>Random Parameters: </a:t>
            </a:r>
          </a:p>
          <a:p>
            <a:pPr lvl="1"/>
            <a:r>
              <a:rPr lang="en-US" sz="1200" dirty="0"/>
              <a:t>Soft material stiffness, </a:t>
            </a:r>
            <a:r>
              <a:rPr lang="en-US" sz="1200" dirty="0" err="1"/>
              <a:t>E_soft</a:t>
            </a:r>
            <a:r>
              <a:rPr lang="en-US" sz="1200" dirty="0"/>
              <a:t>, uniform distribution from 200e6±100e6</a:t>
            </a:r>
          </a:p>
          <a:p>
            <a:pPr lvl="1"/>
            <a:r>
              <a:rPr lang="en-US" sz="1200" dirty="0"/>
              <a:t>Hard material stiffness, </a:t>
            </a:r>
            <a:r>
              <a:rPr lang="en-US" sz="1200" dirty="0" err="1"/>
              <a:t>E_hard</a:t>
            </a:r>
            <a:r>
              <a:rPr lang="en-US" sz="1200" dirty="0"/>
              <a:t>, uniform distribution from 200e9±100e9</a:t>
            </a:r>
          </a:p>
          <a:p>
            <a:pPr lvl="1"/>
            <a:r>
              <a:rPr lang="en-US" sz="1200" dirty="0"/>
              <a:t>Soft material density, </a:t>
            </a:r>
            <a:r>
              <a:rPr lang="en-US" sz="1200" dirty="0" err="1"/>
              <a:t>rho_soft</a:t>
            </a:r>
            <a:r>
              <a:rPr lang="en-US" sz="1200" dirty="0"/>
              <a:t>, uniform distribution from 1e3±5e2</a:t>
            </a:r>
          </a:p>
          <a:p>
            <a:pPr lvl="1"/>
            <a:r>
              <a:rPr lang="en-US" sz="1200" dirty="0"/>
              <a:t>Hard material density, </a:t>
            </a:r>
            <a:r>
              <a:rPr lang="en-US" sz="1200" dirty="0" err="1"/>
              <a:t>rho_hard</a:t>
            </a:r>
            <a:r>
              <a:rPr lang="en-US" sz="1200" dirty="0"/>
              <a:t>, uniform distribution from 8e3±4e3</a:t>
            </a:r>
          </a:p>
          <a:p>
            <a:pPr lvl="1"/>
            <a:r>
              <a:rPr lang="en-US" sz="1200" dirty="0"/>
              <a:t>Soft material Poisson ratio, </a:t>
            </a:r>
            <a:r>
              <a:rPr lang="en-US" sz="1200" dirty="0" err="1"/>
              <a:t>pr_soft</a:t>
            </a:r>
            <a:r>
              <a:rPr lang="en-US" sz="1200" dirty="0"/>
              <a:t>, uniform distribution from 0.25±0.25</a:t>
            </a:r>
          </a:p>
          <a:p>
            <a:pPr lvl="1"/>
            <a:r>
              <a:rPr lang="en-US" sz="1200" dirty="0"/>
              <a:t>Hard material Poisson ratio, </a:t>
            </a:r>
            <a:r>
              <a:rPr lang="en-US" sz="1200" dirty="0" err="1"/>
              <a:t>pr_hard</a:t>
            </a:r>
            <a:r>
              <a:rPr lang="en-US" sz="1200" dirty="0"/>
              <a:t>, uniform distribution from 0.25±0.25</a:t>
            </a:r>
          </a:p>
          <a:p>
            <a:r>
              <a:rPr lang="en-US" sz="1600" dirty="0"/>
              <a:t>Outputs of interest:</a:t>
            </a:r>
          </a:p>
          <a:p>
            <a:pPr lvl="1"/>
            <a:r>
              <a:rPr lang="en-US" sz="1200" dirty="0"/>
              <a:t>Bandgap size</a:t>
            </a:r>
          </a:p>
          <a:p>
            <a:pPr lvl="1"/>
            <a:r>
              <a:rPr lang="en-US" sz="1200" dirty="0"/>
              <a:t>Bandgap location</a:t>
            </a:r>
          </a:p>
          <a:p>
            <a:r>
              <a:rPr lang="en-US" sz="1600" dirty="0"/>
              <a:t>Input dimensionality has important implications for UQ computation. More on this in following slides.</a:t>
            </a:r>
          </a:p>
        </p:txBody>
      </p:sp>
    </p:spTree>
    <p:extLst>
      <p:ext uri="{BB962C8B-B14F-4D97-AF65-F5344CB8AC3E}">
        <p14:creationId xmlns:p14="http://schemas.microsoft.com/office/powerpoint/2010/main" val="5705372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1AF1B-E5FB-47C6-F2C8-D17A8AB062DF}"/>
              </a:ext>
            </a:extLst>
          </p:cNvPr>
          <p:cNvSpPr>
            <a:spLocks noGrp="1"/>
          </p:cNvSpPr>
          <p:nvPr>
            <p:ph type="title"/>
          </p:nvPr>
        </p:nvSpPr>
        <p:spPr>
          <a:xfrm>
            <a:off x="838200" y="346701"/>
            <a:ext cx="10515600" cy="1056686"/>
          </a:xfrm>
        </p:spPr>
        <p:txBody>
          <a:bodyPr>
            <a:noAutofit/>
          </a:bodyPr>
          <a:lstStyle/>
          <a:p>
            <a:r>
              <a:rPr lang="en-US" sz="3200" dirty="0"/>
              <a:t>Stochastic Collocation – MC Regression – Bandgap Center</a:t>
            </a:r>
          </a:p>
        </p:txBody>
      </p:sp>
      <p:pic>
        <p:nvPicPr>
          <p:cNvPr id="5" name="Content Placeholder 4">
            <a:extLst>
              <a:ext uri="{FF2B5EF4-FFF2-40B4-BE49-F238E27FC236}">
                <a16:creationId xmlns:a16="http://schemas.microsoft.com/office/drawing/2014/main" id="{AE2D6E08-A882-0A1D-DD91-568191A07070}"/>
              </a:ext>
            </a:extLst>
          </p:cNvPr>
          <p:cNvPicPr>
            <a:picLocks noGrp="1" noChangeAspect="1"/>
          </p:cNvPicPr>
          <p:nvPr>
            <p:ph idx="1"/>
          </p:nvPr>
        </p:nvPicPr>
        <p:blipFill>
          <a:blip r:embed="rId3"/>
          <a:srcRect/>
          <a:stretch/>
        </p:blipFill>
        <p:spPr>
          <a:xfrm>
            <a:off x="838200" y="1632281"/>
            <a:ext cx="10515600" cy="4350675"/>
          </a:xfrm>
        </p:spPr>
      </p:pic>
    </p:spTree>
    <p:extLst>
      <p:ext uri="{BB962C8B-B14F-4D97-AF65-F5344CB8AC3E}">
        <p14:creationId xmlns:p14="http://schemas.microsoft.com/office/powerpoint/2010/main" val="33771872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1AF1B-E5FB-47C6-F2C8-D17A8AB062DF}"/>
              </a:ext>
            </a:extLst>
          </p:cNvPr>
          <p:cNvSpPr>
            <a:spLocks noGrp="1"/>
          </p:cNvSpPr>
          <p:nvPr>
            <p:ph type="title"/>
          </p:nvPr>
        </p:nvSpPr>
        <p:spPr>
          <a:xfrm>
            <a:off x="838200" y="346701"/>
            <a:ext cx="10515600" cy="1056686"/>
          </a:xfrm>
        </p:spPr>
        <p:txBody>
          <a:bodyPr>
            <a:noAutofit/>
          </a:bodyPr>
          <a:lstStyle/>
          <a:p>
            <a:r>
              <a:rPr lang="en-US" sz="3200" dirty="0"/>
              <a:t>Stochastic Collocation – MC Regression – Bandgap Top</a:t>
            </a:r>
          </a:p>
        </p:txBody>
      </p:sp>
      <p:pic>
        <p:nvPicPr>
          <p:cNvPr id="5" name="Content Placeholder 4">
            <a:extLst>
              <a:ext uri="{FF2B5EF4-FFF2-40B4-BE49-F238E27FC236}">
                <a16:creationId xmlns:a16="http://schemas.microsoft.com/office/drawing/2014/main" id="{AE2D6E08-A882-0A1D-DD91-568191A07070}"/>
              </a:ext>
            </a:extLst>
          </p:cNvPr>
          <p:cNvPicPr>
            <a:picLocks noGrp="1" noChangeAspect="1"/>
          </p:cNvPicPr>
          <p:nvPr>
            <p:ph idx="1"/>
          </p:nvPr>
        </p:nvPicPr>
        <p:blipFill>
          <a:blip r:embed="rId3"/>
          <a:srcRect/>
          <a:stretch/>
        </p:blipFill>
        <p:spPr>
          <a:xfrm>
            <a:off x="838200" y="1632281"/>
            <a:ext cx="10515600" cy="4350675"/>
          </a:xfrm>
        </p:spPr>
      </p:pic>
    </p:spTree>
    <p:extLst>
      <p:ext uri="{BB962C8B-B14F-4D97-AF65-F5344CB8AC3E}">
        <p14:creationId xmlns:p14="http://schemas.microsoft.com/office/powerpoint/2010/main" val="5554980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1AF1B-E5FB-47C6-F2C8-D17A8AB062DF}"/>
              </a:ext>
            </a:extLst>
          </p:cNvPr>
          <p:cNvSpPr>
            <a:spLocks noGrp="1"/>
          </p:cNvSpPr>
          <p:nvPr>
            <p:ph type="title"/>
          </p:nvPr>
        </p:nvSpPr>
        <p:spPr>
          <a:xfrm>
            <a:off x="838200" y="346701"/>
            <a:ext cx="10515600" cy="1056686"/>
          </a:xfrm>
        </p:spPr>
        <p:txBody>
          <a:bodyPr>
            <a:noAutofit/>
          </a:bodyPr>
          <a:lstStyle/>
          <a:p>
            <a:r>
              <a:rPr lang="en-US" sz="3200" dirty="0"/>
              <a:t>Stochastic Collocation – MC Regression – Bandgap Bottom</a:t>
            </a:r>
          </a:p>
        </p:txBody>
      </p:sp>
      <p:pic>
        <p:nvPicPr>
          <p:cNvPr id="5" name="Content Placeholder 4">
            <a:extLst>
              <a:ext uri="{FF2B5EF4-FFF2-40B4-BE49-F238E27FC236}">
                <a16:creationId xmlns:a16="http://schemas.microsoft.com/office/drawing/2014/main" id="{AE2D6E08-A882-0A1D-DD91-568191A07070}"/>
              </a:ext>
            </a:extLst>
          </p:cNvPr>
          <p:cNvPicPr>
            <a:picLocks noGrp="1" noChangeAspect="1"/>
          </p:cNvPicPr>
          <p:nvPr>
            <p:ph idx="1"/>
          </p:nvPr>
        </p:nvPicPr>
        <p:blipFill>
          <a:blip r:embed="rId3"/>
          <a:srcRect/>
          <a:stretch/>
        </p:blipFill>
        <p:spPr>
          <a:xfrm>
            <a:off x="838200" y="1632281"/>
            <a:ext cx="10515600" cy="4350675"/>
          </a:xfrm>
        </p:spPr>
      </p:pic>
    </p:spTree>
    <p:extLst>
      <p:ext uri="{BB962C8B-B14F-4D97-AF65-F5344CB8AC3E}">
        <p14:creationId xmlns:p14="http://schemas.microsoft.com/office/powerpoint/2010/main" val="38733540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6EFE3-2612-B04E-2A19-D61DA27B229B}"/>
              </a:ext>
            </a:extLst>
          </p:cNvPr>
          <p:cNvSpPr>
            <a:spLocks noGrp="1"/>
          </p:cNvSpPr>
          <p:nvPr>
            <p:ph type="title"/>
          </p:nvPr>
        </p:nvSpPr>
        <p:spPr>
          <a:xfrm>
            <a:off x="838200" y="265973"/>
            <a:ext cx="10515600" cy="1056686"/>
          </a:xfrm>
        </p:spPr>
        <p:txBody>
          <a:bodyPr/>
          <a:lstStyle/>
          <a:p>
            <a:r>
              <a:rPr lang="en-US" sz="4400" dirty="0"/>
              <a:t>Stochastic Collocation – Quadrature Rule</a:t>
            </a:r>
            <a:endParaRPr lang="en-US" dirty="0"/>
          </a:p>
        </p:txBody>
      </p:sp>
      <p:sp>
        <p:nvSpPr>
          <p:cNvPr id="3" name="Content Placeholder 2">
            <a:extLst>
              <a:ext uri="{FF2B5EF4-FFF2-40B4-BE49-F238E27FC236}">
                <a16:creationId xmlns:a16="http://schemas.microsoft.com/office/drawing/2014/main" id="{C5AD6461-80F6-D156-FBF4-9DA7849BE8B4}"/>
              </a:ext>
            </a:extLst>
          </p:cNvPr>
          <p:cNvSpPr>
            <a:spLocks noGrp="1"/>
          </p:cNvSpPr>
          <p:nvPr>
            <p:ph idx="1"/>
          </p:nvPr>
        </p:nvSpPr>
        <p:spPr/>
        <p:txBody>
          <a:bodyPr/>
          <a:lstStyle/>
          <a:p>
            <a:r>
              <a:rPr lang="en-US" dirty="0"/>
              <a:t>A variation of stochastic collocation where the orthogonal polynomials are fitted to specific points with weights, generated by using a rule function on the input distribution.</a:t>
            </a:r>
          </a:p>
          <a:p>
            <a:r>
              <a:rPr lang="en-US" dirty="0"/>
              <a:t>Extremely efficient at low dimensions, however points needed scales as s = (p + 1)^d, where s is the number of samples needed, p is the order of polynomial fit, and d is the dimensionality of the input space. This method therefore becomes very expensive very quickly as d increases.</a:t>
            </a:r>
          </a:p>
        </p:txBody>
      </p:sp>
    </p:spTree>
    <p:extLst>
      <p:ext uri="{BB962C8B-B14F-4D97-AF65-F5344CB8AC3E}">
        <p14:creationId xmlns:p14="http://schemas.microsoft.com/office/powerpoint/2010/main" val="22295254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4830-BA42-B1C9-F66B-F78F9E32BB1D}"/>
              </a:ext>
            </a:extLst>
          </p:cNvPr>
          <p:cNvSpPr>
            <a:spLocks noGrp="1"/>
          </p:cNvSpPr>
          <p:nvPr>
            <p:ph type="title"/>
          </p:nvPr>
        </p:nvSpPr>
        <p:spPr>
          <a:xfrm>
            <a:off x="838200" y="341221"/>
            <a:ext cx="10515600" cy="1056686"/>
          </a:xfrm>
        </p:spPr>
        <p:txBody>
          <a:bodyPr>
            <a:noAutofit/>
          </a:bodyPr>
          <a:lstStyle/>
          <a:p>
            <a:r>
              <a:rPr lang="en-US" sz="3200" dirty="0"/>
              <a:t>Stochastic Collocation – Quadrature Rule – Bandgap Size</a:t>
            </a:r>
          </a:p>
        </p:txBody>
      </p:sp>
      <p:pic>
        <p:nvPicPr>
          <p:cNvPr id="5" name="Content Placeholder 4">
            <a:extLst>
              <a:ext uri="{FF2B5EF4-FFF2-40B4-BE49-F238E27FC236}">
                <a16:creationId xmlns:a16="http://schemas.microsoft.com/office/drawing/2014/main" id="{CAE9A72B-8A68-6F30-1013-174001A44746}"/>
              </a:ext>
            </a:extLst>
          </p:cNvPr>
          <p:cNvPicPr>
            <a:picLocks noGrp="1" noChangeAspect="1"/>
          </p:cNvPicPr>
          <p:nvPr>
            <p:ph idx="1"/>
          </p:nvPr>
        </p:nvPicPr>
        <p:blipFill>
          <a:blip r:embed="rId2"/>
          <a:srcRect/>
          <a:stretch/>
        </p:blipFill>
        <p:spPr>
          <a:xfrm>
            <a:off x="838200" y="1626802"/>
            <a:ext cx="10515600" cy="4361634"/>
          </a:xfrm>
        </p:spPr>
      </p:pic>
    </p:spTree>
    <p:extLst>
      <p:ext uri="{BB962C8B-B14F-4D97-AF65-F5344CB8AC3E}">
        <p14:creationId xmlns:p14="http://schemas.microsoft.com/office/powerpoint/2010/main" val="22965587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4830-BA42-B1C9-F66B-F78F9E32BB1D}"/>
              </a:ext>
            </a:extLst>
          </p:cNvPr>
          <p:cNvSpPr>
            <a:spLocks noGrp="1"/>
          </p:cNvSpPr>
          <p:nvPr>
            <p:ph type="title"/>
          </p:nvPr>
        </p:nvSpPr>
        <p:spPr>
          <a:xfrm>
            <a:off x="730120" y="341221"/>
            <a:ext cx="10731759" cy="1056686"/>
          </a:xfrm>
        </p:spPr>
        <p:txBody>
          <a:bodyPr>
            <a:noAutofit/>
          </a:bodyPr>
          <a:lstStyle/>
          <a:p>
            <a:r>
              <a:rPr lang="en-US" sz="3200" dirty="0"/>
              <a:t>Stochastic Collocation – Quadrature Rule – Bandgap Center</a:t>
            </a:r>
          </a:p>
        </p:txBody>
      </p:sp>
      <p:pic>
        <p:nvPicPr>
          <p:cNvPr id="5" name="Content Placeholder 4">
            <a:extLst>
              <a:ext uri="{FF2B5EF4-FFF2-40B4-BE49-F238E27FC236}">
                <a16:creationId xmlns:a16="http://schemas.microsoft.com/office/drawing/2014/main" id="{CAE9A72B-8A68-6F30-1013-174001A44746}"/>
              </a:ext>
            </a:extLst>
          </p:cNvPr>
          <p:cNvPicPr>
            <a:picLocks noGrp="1" noChangeAspect="1"/>
          </p:cNvPicPr>
          <p:nvPr>
            <p:ph idx="1"/>
          </p:nvPr>
        </p:nvPicPr>
        <p:blipFill>
          <a:blip r:embed="rId2"/>
          <a:srcRect/>
          <a:stretch/>
        </p:blipFill>
        <p:spPr>
          <a:xfrm>
            <a:off x="838200" y="1626802"/>
            <a:ext cx="10515600" cy="4361634"/>
          </a:xfrm>
        </p:spPr>
      </p:pic>
    </p:spTree>
    <p:extLst>
      <p:ext uri="{BB962C8B-B14F-4D97-AF65-F5344CB8AC3E}">
        <p14:creationId xmlns:p14="http://schemas.microsoft.com/office/powerpoint/2010/main" val="23582163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4830-BA42-B1C9-F66B-F78F9E32BB1D}"/>
              </a:ext>
            </a:extLst>
          </p:cNvPr>
          <p:cNvSpPr>
            <a:spLocks noGrp="1"/>
          </p:cNvSpPr>
          <p:nvPr>
            <p:ph type="title"/>
          </p:nvPr>
        </p:nvSpPr>
        <p:spPr>
          <a:xfrm>
            <a:off x="838200" y="341221"/>
            <a:ext cx="10515600" cy="1056686"/>
          </a:xfrm>
        </p:spPr>
        <p:txBody>
          <a:bodyPr>
            <a:noAutofit/>
          </a:bodyPr>
          <a:lstStyle/>
          <a:p>
            <a:r>
              <a:rPr lang="en-US" sz="3200" dirty="0"/>
              <a:t>Stochastic Collocation – Quadrature Rule – Bandgap Top</a:t>
            </a:r>
          </a:p>
        </p:txBody>
      </p:sp>
      <p:pic>
        <p:nvPicPr>
          <p:cNvPr id="5" name="Content Placeholder 4">
            <a:extLst>
              <a:ext uri="{FF2B5EF4-FFF2-40B4-BE49-F238E27FC236}">
                <a16:creationId xmlns:a16="http://schemas.microsoft.com/office/drawing/2014/main" id="{CAE9A72B-8A68-6F30-1013-174001A44746}"/>
              </a:ext>
            </a:extLst>
          </p:cNvPr>
          <p:cNvPicPr>
            <a:picLocks noGrp="1" noChangeAspect="1"/>
          </p:cNvPicPr>
          <p:nvPr>
            <p:ph idx="1"/>
          </p:nvPr>
        </p:nvPicPr>
        <p:blipFill>
          <a:blip r:embed="rId2"/>
          <a:srcRect/>
          <a:stretch/>
        </p:blipFill>
        <p:spPr>
          <a:xfrm>
            <a:off x="838200" y="1626802"/>
            <a:ext cx="10515600" cy="4361634"/>
          </a:xfrm>
        </p:spPr>
      </p:pic>
    </p:spTree>
    <p:extLst>
      <p:ext uri="{BB962C8B-B14F-4D97-AF65-F5344CB8AC3E}">
        <p14:creationId xmlns:p14="http://schemas.microsoft.com/office/powerpoint/2010/main" val="22711088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4830-BA42-B1C9-F66B-F78F9E32BB1D}"/>
              </a:ext>
            </a:extLst>
          </p:cNvPr>
          <p:cNvSpPr>
            <a:spLocks noGrp="1"/>
          </p:cNvSpPr>
          <p:nvPr>
            <p:ph type="title"/>
          </p:nvPr>
        </p:nvSpPr>
        <p:spPr>
          <a:xfrm>
            <a:off x="730120" y="341221"/>
            <a:ext cx="10731759" cy="1056686"/>
          </a:xfrm>
        </p:spPr>
        <p:txBody>
          <a:bodyPr>
            <a:noAutofit/>
          </a:bodyPr>
          <a:lstStyle/>
          <a:p>
            <a:r>
              <a:rPr lang="en-US" sz="3200" dirty="0"/>
              <a:t>Stochastic Collocation – Quadrature Rule – Bandgap Bottom</a:t>
            </a:r>
          </a:p>
        </p:txBody>
      </p:sp>
      <p:pic>
        <p:nvPicPr>
          <p:cNvPr id="5" name="Content Placeholder 4">
            <a:extLst>
              <a:ext uri="{FF2B5EF4-FFF2-40B4-BE49-F238E27FC236}">
                <a16:creationId xmlns:a16="http://schemas.microsoft.com/office/drawing/2014/main" id="{CAE9A72B-8A68-6F30-1013-174001A44746}"/>
              </a:ext>
            </a:extLst>
          </p:cNvPr>
          <p:cNvPicPr>
            <a:picLocks noGrp="1" noChangeAspect="1"/>
          </p:cNvPicPr>
          <p:nvPr>
            <p:ph idx="1"/>
          </p:nvPr>
        </p:nvPicPr>
        <p:blipFill>
          <a:blip r:embed="rId2"/>
          <a:srcRect/>
          <a:stretch/>
        </p:blipFill>
        <p:spPr>
          <a:xfrm>
            <a:off x="838200" y="1626802"/>
            <a:ext cx="10515600" cy="4361634"/>
          </a:xfrm>
        </p:spPr>
      </p:pic>
    </p:spTree>
    <p:extLst>
      <p:ext uri="{BB962C8B-B14F-4D97-AF65-F5344CB8AC3E}">
        <p14:creationId xmlns:p14="http://schemas.microsoft.com/office/powerpoint/2010/main" val="13484736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84178-6ED4-2998-2632-83D0A0FF0D35}"/>
              </a:ext>
            </a:extLst>
          </p:cNvPr>
          <p:cNvSpPr>
            <a:spLocks noGrp="1"/>
          </p:cNvSpPr>
          <p:nvPr>
            <p:ph type="title"/>
          </p:nvPr>
        </p:nvSpPr>
        <p:spPr/>
        <p:txBody>
          <a:bodyPr/>
          <a:lstStyle/>
          <a:p>
            <a:r>
              <a:rPr lang="en-US" dirty="0"/>
              <a:t>1D PCE Fits</a:t>
            </a:r>
          </a:p>
        </p:txBody>
      </p:sp>
      <p:sp>
        <p:nvSpPr>
          <p:cNvPr id="3" name="Content Placeholder 2">
            <a:extLst>
              <a:ext uri="{FF2B5EF4-FFF2-40B4-BE49-F238E27FC236}">
                <a16:creationId xmlns:a16="http://schemas.microsoft.com/office/drawing/2014/main" id="{F1238953-6B6C-9866-7402-40977869F30D}"/>
              </a:ext>
            </a:extLst>
          </p:cNvPr>
          <p:cNvSpPr>
            <a:spLocks noGrp="1"/>
          </p:cNvSpPr>
          <p:nvPr>
            <p:ph idx="1"/>
          </p:nvPr>
        </p:nvSpPr>
        <p:spPr/>
        <p:txBody>
          <a:bodyPr/>
          <a:lstStyle/>
          <a:p>
            <a:r>
              <a:rPr lang="en-US" dirty="0"/>
              <a:t>The following figures are for 1 input, 1 output scenarios, whereby the other 5 inputs are held at the following default values:</a:t>
            </a:r>
          </a:p>
          <a:p>
            <a:pPr lvl="1"/>
            <a:r>
              <a:rPr lang="en-US" dirty="0" err="1"/>
              <a:t>E_soft</a:t>
            </a:r>
            <a:r>
              <a:rPr lang="en-US" dirty="0"/>
              <a:t>: 200 MPa</a:t>
            </a:r>
          </a:p>
          <a:p>
            <a:pPr lvl="1"/>
            <a:r>
              <a:rPr lang="en-US" dirty="0" err="1"/>
              <a:t>E_hard</a:t>
            </a:r>
            <a:r>
              <a:rPr lang="en-US" dirty="0"/>
              <a:t>: 200 </a:t>
            </a:r>
            <a:r>
              <a:rPr lang="en-US" dirty="0" err="1"/>
              <a:t>GPa</a:t>
            </a:r>
            <a:endParaRPr lang="en-US" dirty="0"/>
          </a:p>
          <a:p>
            <a:pPr lvl="1"/>
            <a:r>
              <a:rPr lang="en-US" dirty="0" err="1"/>
              <a:t>Rho_soft</a:t>
            </a:r>
            <a:r>
              <a:rPr lang="en-US" dirty="0"/>
              <a:t>: 1000 kg/m^3</a:t>
            </a:r>
          </a:p>
          <a:p>
            <a:pPr lvl="1"/>
            <a:r>
              <a:rPr lang="en-US" dirty="0" err="1"/>
              <a:t>Rho_hard</a:t>
            </a:r>
            <a:r>
              <a:rPr lang="en-US" dirty="0"/>
              <a:t>: 8000 kg/m^3</a:t>
            </a:r>
          </a:p>
          <a:p>
            <a:pPr lvl="1"/>
            <a:r>
              <a:rPr lang="en-US" dirty="0" err="1"/>
              <a:t>PR_soft</a:t>
            </a:r>
            <a:r>
              <a:rPr lang="en-US" dirty="0"/>
              <a:t>: 0</a:t>
            </a:r>
          </a:p>
          <a:p>
            <a:pPr lvl="1"/>
            <a:r>
              <a:rPr lang="en-US" dirty="0" err="1"/>
              <a:t>PR_hard</a:t>
            </a:r>
            <a:r>
              <a:rPr lang="en-US" dirty="0"/>
              <a:t>: 0.5</a:t>
            </a:r>
          </a:p>
        </p:txBody>
      </p:sp>
    </p:spTree>
    <p:extLst>
      <p:ext uri="{BB962C8B-B14F-4D97-AF65-F5344CB8AC3E}">
        <p14:creationId xmlns:p14="http://schemas.microsoft.com/office/powerpoint/2010/main" val="35827120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4830-BA42-B1C9-F66B-F78F9E32BB1D}"/>
              </a:ext>
            </a:extLst>
          </p:cNvPr>
          <p:cNvSpPr>
            <a:spLocks noGrp="1"/>
          </p:cNvSpPr>
          <p:nvPr>
            <p:ph type="title"/>
          </p:nvPr>
        </p:nvSpPr>
        <p:spPr>
          <a:xfrm>
            <a:off x="730120" y="341221"/>
            <a:ext cx="10731759" cy="1056686"/>
          </a:xfrm>
        </p:spPr>
        <p:txBody>
          <a:bodyPr>
            <a:noAutofit/>
          </a:bodyPr>
          <a:lstStyle/>
          <a:p>
            <a:pPr algn="ctr"/>
            <a:r>
              <a:rPr lang="en-US" sz="3200" dirty="0"/>
              <a:t>100, 1000, &amp; 10000 MC </a:t>
            </a:r>
            <a:r>
              <a:rPr lang="en-US" sz="3200" dirty="0" err="1"/>
              <a:t>E_soft</a:t>
            </a:r>
            <a:r>
              <a:rPr lang="en-US" sz="3200" dirty="0"/>
              <a:t> &amp; Bandgap Sizes</a:t>
            </a:r>
          </a:p>
        </p:txBody>
      </p:sp>
      <p:pic>
        <p:nvPicPr>
          <p:cNvPr id="7" name="Content Placeholder 6">
            <a:extLst>
              <a:ext uri="{FF2B5EF4-FFF2-40B4-BE49-F238E27FC236}">
                <a16:creationId xmlns:a16="http://schemas.microsoft.com/office/drawing/2014/main" id="{45C121E0-2D9F-1F26-2360-E24CA0CD5905}"/>
              </a:ext>
            </a:extLst>
          </p:cNvPr>
          <p:cNvPicPr>
            <a:picLocks noGrp="1" noChangeAspect="1"/>
          </p:cNvPicPr>
          <p:nvPr>
            <p:ph idx="1"/>
          </p:nvPr>
        </p:nvPicPr>
        <p:blipFill>
          <a:blip r:embed="rId2"/>
          <a:srcRect/>
          <a:stretch/>
        </p:blipFill>
        <p:spPr>
          <a:xfrm>
            <a:off x="1337301" y="1438275"/>
            <a:ext cx="9517398" cy="4738688"/>
          </a:xfrm>
        </p:spPr>
      </p:pic>
    </p:spTree>
    <p:extLst>
      <p:ext uri="{BB962C8B-B14F-4D97-AF65-F5344CB8AC3E}">
        <p14:creationId xmlns:p14="http://schemas.microsoft.com/office/powerpoint/2010/main" val="3772126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1039E-091C-0DC4-85F0-B1509AADC345}"/>
              </a:ext>
            </a:extLst>
          </p:cNvPr>
          <p:cNvSpPr>
            <a:spLocks noGrp="1"/>
          </p:cNvSpPr>
          <p:nvPr>
            <p:ph type="title"/>
          </p:nvPr>
        </p:nvSpPr>
        <p:spPr>
          <a:xfrm>
            <a:off x="838200" y="209604"/>
            <a:ext cx="10515600" cy="1056686"/>
          </a:xfrm>
        </p:spPr>
        <p:txBody>
          <a:bodyPr/>
          <a:lstStyle/>
          <a:p>
            <a:r>
              <a:rPr lang="en-US" dirty="0"/>
              <a:t>Dispersion Curve Calculations</a:t>
            </a:r>
          </a:p>
        </p:txBody>
      </p:sp>
      <p:pic>
        <p:nvPicPr>
          <p:cNvPr id="6" name="Content Placeholder 5" descr="A picture containing text, screenshot, plot, diagram&#10;&#10;Description automatically generated">
            <a:extLst>
              <a:ext uri="{FF2B5EF4-FFF2-40B4-BE49-F238E27FC236}">
                <a16:creationId xmlns:a16="http://schemas.microsoft.com/office/drawing/2014/main" id="{BF86839F-91A5-950C-2FF5-63EB7AA685FE}"/>
              </a:ext>
            </a:extLst>
          </p:cNvPr>
          <p:cNvPicPr>
            <a:picLocks noGrp="1" noChangeAspect="1"/>
          </p:cNvPicPr>
          <p:nvPr>
            <p:ph idx="1"/>
          </p:nvPr>
        </p:nvPicPr>
        <p:blipFill>
          <a:blip r:embed="rId3"/>
          <a:stretch>
            <a:fillRect/>
          </a:stretch>
        </p:blipFill>
        <p:spPr>
          <a:xfrm>
            <a:off x="6623695" y="1832590"/>
            <a:ext cx="4730105" cy="3949881"/>
          </a:xfrm>
        </p:spPr>
      </p:pic>
      <p:pic>
        <p:nvPicPr>
          <p:cNvPr id="4" name="Picture 3" descr="A picture containing line, diagram, text, plot&#10;&#10;Description automatically generated">
            <a:extLst>
              <a:ext uri="{FF2B5EF4-FFF2-40B4-BE49-F238E27FC236}">
                <a16:creationId xmlns:a16="http://schemas.microsoft.com/office/drawing/2014/main" id="{23B02DEB-0AFE-5AA3-C08F-2849E92690B1}"/>
              </a:ext>
            </a:extLst>
          </p:cNvPr>
          <p:cNvPicPr>
            <a:picLocks noChangeAspect="1"/>
          </p:cNvPicPr>
          <p:nvPr/>
        </p:nvPicPr>
        <p:blipFill>
          <a:blip r:embed="rId4"/>
          <a:stretch>
            <a:fillRect/>
          </a:stretch>
        </p:blipFill>
        <p:spPr>
          <a:xfrm>
            <a:off x="385011" y="1320314"/>
            <a:ext cx="6079860" cy="4974431"/>
          </a:xfrm>
          <a:prstGeom prst="rect">
            <a:avLst/>
          </a:prstGeom>
        </p:spPr>
      </p:pic>
    </p:spTree>
    <p:extLst>
      <p:ext uri="{BB962C8B-B14F-4D97-AF65-F5344CB8AC3E}">
        <p14:creationId xmlns:p14="http://schemas.microsoft.com/office/powerpoint/2010/main" val="36013650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4830-BA42-B1C9-F66B-F78F9E32BB1D}"/>
              </a:ext>
            </a:extLst>
          </p:cNvPr>
          <p:cNvSpPr>
            <a:spLocks noGrp="1"/>
          </p:cNvSpPr>
          <p:nvPr>
            <p:ph type="title"/>
          </p:nvPr>
        </p:nvSpPr>
        <p:spPr>
          <a:xfrm>
            <a:off x="730120" y="341221"/>
            <a:ext cx="10731759" cy="1056686"/>
          </a:xfrm>
        </p:spPr>
        <p:txBody>
          <a:bodyPr>
            <a:noAutofit/>
          </a:bodyPr>
          <a:lstStyle/>
          <a:p>
            <a:pPr algn="ctr"/>
            <a:r>
              <a:rPr lang="en-US" sz="3200" dirty="0"/>
              <a:t>100, 1000, &amp; 10000 MC </a:t>
            </a:r>
            <a:r>
              <a:rPr lang="en-US" sz="3200" dirty="0" err="1"/>
              <a:t>E_soft</a:t>
            </a:r>
            <a:r>
              <a:rPr lang="en-US" sz="3200" dirty="0"/>
              <a:t> &amp; Bandgap Centers</a:t>
            </a:r>
          </a:p>
        </p:txBody>
      </p:sp>
      <p:pic>
        <p:nvPicPr>
          <p:cNvPr id="7" name="Content Placeholder 6">
            <a:extLst>
              <a:ext uri="{FF2B5EF4-FFF2-40B4-BE49-F238E27FC236}">
                <a16:creationId xmlns:a16="http://schemas.microsoft.com/office/drawing/2014/main" id="{45C121E0-2D9F-1F26-2360-E24CA0CD5905}"/>
              </a:ext>
            </a:extLst>
          </p:cNvPr>
          <p:cNvPicPr>
            <a:picLocks noGrp="1" noChangeAspect="1"/>
          </p:cNvPicPr>
          <p:nvPr>
            <p:ph idx="1"/>
          </p:nvPr>
        </p:nvPicPr>
        <p:blipFill>
          <a:blip r:embed="rId2"/>
          <a:srcRect/>
          <a:stretch/>
        </p:blipFill>
        <p:spPr>
          <a:xfrm>
            <a:off x="1337301" y="1438275"/>
            <a:ext cx="9517398" cy="4738688"/>
          </a:xfrm>
        </p:spPr>
      </p:pic>
    </p:spTree>
    <p:extLst>
      <p:ext uri="{BB962C8B-B14F-4D97-AF65-F5344CB8AC3E}">
        <p14:creationId xmlns:p14="http://schemas.microsoft.com/office/powerpoint/2010/main" val="25875832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5947E-1FD9-9A25-FE35-BC5561529035}"/>
              </a:ext>
            </a:extLst>
          </p:cNvPr>
          <p:cNvSpPr>
            <a:spLocks noGrp="1"/>
          </p:cNvSpPr>
          <p:nvPr>
            <p:ph type="title"/>
          </p:nvPr>
        </p:nvSpPr>
        <p:spPr/>
        <p:txBody>
          <a:bodyPr>
            <a:noAutofit/>
          </a:bodyPr>
          <a:lstStyle/>
          <a:p>
            <a:r>
              <a:rPr lang="en-US" sz="2800" dirty="0"/>
              <a:t>Stochastic Collocation 1D Quadrature – </a:t>
            </a:r>
            <a:r>
              <a:rPr lang="en-US" sz="2800" dirty="0" err="1"/>
              <a:t>E_soft</a:t>
            </a:r>
            <a:r>
              <a:rPr lang="en-US" sz="2800" dirty="0"/>
              <a:t> – Bandgap Size</a:t>
            </a:r>
          </a:p>
        </p:txBody>
      </p:sp>
      <p:pic>
        <p:nvPicPr>
          <p:cNvPr id="5" name="Content Placeholder 4" descr="A graph with a red line&#10;&#10;Description automatically generated with low confidence">
            <a:extLst>
              <a:ext uri="{FF2B5EF4-FFF2-40B4-BE49-F238E27FC236}">
                <a16:creationId xmlns:a16="http://schemas.microsoft.com/office/drawing/2014/main" id="{E481CCDB-BDC4-87DA-0787-F2BA39A1E2AE}"/>
              </a:ext>
            </a:extLst>
          </p:cNvPr>
          <p:cNvPicPr>
            <a:picLocks noGrp="1" noChangeAspect="1"/>
          </p:cNvPicPr>
          <p:nvPr>
            <p:ph idx="1"/>
          </p:nvPr>
        </p:nvPicPr>
        <p:blipFill>
          <a:blip r:embed="rId2"/>
          <a:stretch>
            <a:fillRect/>
          </a:stretch>
        </p:blipFill>
        <p:spPr>
          <a:xfrm>
            <a:off x="97524" y="1293872"/>
            <a:ext cx="5998476" cy="4270256"/>
          </a:xfrm>
        </p:spPr>
      </p:pic>
      <p:pic>
        <p:nvPicPr>
          <p:cNvPr id="6" name="Content Placeholder 4">
            <a:extLst>
              <a:ext uri="{FF2B5EF4-FFF2-40B4-BE49-F238E27FC236}">
                <a16:creationId xmlns:a16="http://schemas.microsoft.com/office/drawing/2014/main" id="{E9363DFE-7C01-94EB-CEC4-D99A220009B8}"/>
              </a:ext>
            </a:extLst>
          </p:cNvPr>
          <p:cNvPicPr>
            <a:picLocks noChangeAspect="1"/>
          </p:cNvPicPr>
          <p:nvPr/>
        </p:nvPicPr>
        <p:blipFill>
          <a:blip r:embed="rId3"/>
          <a:srcRect/>
          <a:stretch/>
        </p:blipFill>
        <p:spPr>
          <a:xfrm>
            <a:off x="6096000" y="1300362"/>
            <a:ext cx="5998476" cy="4257276"/>
          </a:xfrm>
          <a:prstGeom prst="rect">
            <a:avLst/>
          </a:prstGeom>
        </p:spPr>
      </p:pic>
    </p:spTree>
    <p:extLst>
      <p:ext uri="{BB962C8B-B14F-4D97-AF65-F5344CB8AC3E}">
        <p14:creationId xmlns:p14="http://schemas.microsoft.com/office/powerpoint/2010/main" val="33154757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4830-BA42-B1C9-F66B-F78F9E32BB1D}"/>
              </a:ext>
            </a:extLst>
          </p:cNvPr>
          <p:cNvSpPr>
            <a:spLocks noGrp="1"/>
          </p:cNvSpPr>
          <p:nvPr>
            <p:ph type="title"/>
          </p:nvPr>
        </p:nvSpPr>
        <p:spPr>
          <a:xfrm>
            <a:off x="730120" y="341221"/>
            <a:ext cx="10731759" cy="1056686"/>
          </a:xfrm>
        </p:spPr>
        <p:txBody>
          <a:bodyPr>
            <a:noAutofit/>
          </a:bodyPr>
          <a:lstStyle/>
          <a:p>
            <a:pPr algn="ctr"/>
            <a:r>
              <a:rPr lang="en-US" sz="3200" dirty="0"/>
              <a:t>100, 1000, &amp; 10000 MC </a:t>
            </a:r>
            <a:r>
              <a:rPr lang="en-US" sz="3200" dirty="0" err="1"/>
              <a:t>E_hard</a:t>
            </a:r>
            <a:r>
              <a:rPr lang="en-US" sz="3200" dirty="0"/>
              <a:t> &amp; Bandgap Sizes</a:t>
            </a:r>
          </a:p>
        </p:txBody>
      </p:sp>
      <p:pic>
        <p:nvPicPr>
          <p:cNvPr id="7" name="Content Placeholder 6">
            <a:extLst>
              <a:ext uri="{FF2B5EF4-FFF2-40B4-BE49-F238E27FC236}">
                <a16:creationId xmlns:a16="http://schemas.microsoft.com/office/drawing/2014/main" id="{45C121E0-2D9F-1F26-2360-E24CA0CD5905}"/>
              </a:ext>
            </a:extLst>
          </p:cNvPr>
          <p:cNvPicPr>
            <a:picLocks noGrp="1" noChangeAspect="1"/>
          </p:cNvPicPr>
          <p:nvPr>
            <p:ph idx="1"/>
          </p:nvPr>
        </p:nvPicPr>
        <p:blipFill>
          <a:blip r:embed="rId2"/>
          <a:srcRect/>
          <a:stretch/>
        </p:blipFill>
        <p:spPr>
          <a:xfrm>
            <a:off x="1337301" y="1438275"/>
            <a:ext cx="9517398" cy="4738688"/>
          </a:xfrm>
        </p:spPr>
      </p:pic>
    </p:spTree>
    <p:extLst>
      <p:ext uri="{BB962C8B-B14F-4D97-AF65-F5344CB8AC3E}">
        <p14:creationId xmlns:p14="http://schemas.microsoft.com/office/powerpoint/2010/main" val="34937007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4830-BA42-B1C9-F66B-F78F9E32BB1D}"/>
              </a:ext>
            </a:extLst>
          </p:cNvPr>
          <p:cNvSpPr>
            <a:spLocks noGrp="1"/>
          </p:cNvSpPr>
          <p:nvPr>
            <p:ph type="title"/>
          </p:nvPr>
        </p:nvSpPr>
        <p:spPr>
          <a:xfrm>
            <a:off x="730120" y="341221"/>
            <a:ext cx="10731759" cy="1056686"/>
          </a:xfrm>
        </p:spPr>
        <p:txBody>
          <a:bodyPr>
            <a:noAutofit/>
          </a:bodyPr>
          <a:lstStyle/>
          <a:p>
            <a:pPr algn="ctr"/>
            <a:r>
              <a:rPr lang="en-US" sz="3200" dirty="0"/>
              <a:t>100, 1000, &amp; 10000 MC </a:t>
            </a:r>
            <a:r>
              <a:rPr lang="en-US" sz="3200" dirty="0" err="1"/>
              <a:t>E_hard</a:t>
            </a:r>
            <a:r>
              <a:rPr lang="en-US" sz="3200" dirty="0"/>
              <a:t> &amp; Bandgap Centers</a:t>
            </a:r>
          </a:p>
        </p:txBody>
      </p:sp>
      <p:pic>
        <p:nvPicPr>
          <p:cNvPr id="7" name="Content Placeholder 6">
            <a:extLst>
              <a:ext uri="{FF2B5EF4-FFF2-40B4-BE49-F238E27FC236}">
                <a16:creationId xmlns:a16="http://schemas.microsoft.com/office/drawing/2014/main" id="{45C121E0-2D9F-1F26-2360-E24CA0CD5905}"/>
              </a:ext>
            </a:extLst>
          </p:cNvPr>
          <p:cNvPicPr>
            <a:picLocks noGrp="1" noChangeAspect="1"/>
          </p:cNvPicPr>
          <p:nvPr>
            <p:ph idx="1"/>
          </p:nvPr>
        </p:nvPicPr>
        <p:blipFill>
          <a:blip r:embed="rId2"/>
          <a:srcRect/>
          <a:stretch/>
        </p:blipFill>
        <p:spPr>
          <a:xfrm>
            <a:off x="1337301" y="1438275"/>
            <a:ext cx="9517398" cy="4738688"/>
          </a:xfrm>
        </p:spPr>
      </p:pic>
    </p:spTree>
    <p:extLst>
      <p:ext uri="{BB962C8B-B14F-4D97-AF65-F5344CB8AC3E}">
        <p14:creationId xmlns:p14="http://schemas.microsoft.com/office/powerpoint/2010/main" val="9623860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5947E-1FD9-9A25-FE35-BC5561529035}"/>
              </a:ext>
            </a:extLst>
          </p:cNvPr>
          <p:cNvSpPr>
            <a:spLocks noGrp="1"/>
          </p:cNvSpPr>
          <p:nvPr>
            <p:ph type="title"/>
          </p:nvPr>
        </p:nvSpPr>
        <p:spPr/>
        <p:txBody>
          <a:bodyPr>
            <a:noAutofit/>
          </a:bodyPr>
          <a:lstStyle/>
          <a:p>
            <a:r>
              <a:rPr lang="en-US" sz="2800" dirty="0"/>
              <a:t>Stochastic Collocation 1D Quadrature – </a:t>
            </a:r>
            <a:r>
              <a:rPr lang="en-US" sz="2800" dirty="0" err="1"/>
              <a:t>E_hard</a:t>
            </a:r>
            <a:r>
              <a:rPr lang="en-US" sz="2800" dirty="0"/>
              <a:t> – Bandgap Size</a:t>
            </a:r>
          </a:p>
        </p:txBody>
      </p:sp>
      <p:pic>
        <p:nvPicPr>
          <p:cNvPr id="5" name="Content Placeholder 4">
            <a:extLst>
              <a:ext uri="{FF2B5EF4-FFF2-40B4-BE49-F238E27FC236}">
                <a16:creationId xmlns:a16="http://schemas.microsoft.com/office/drawing/2014/main" id="{E481CCDB-BDC4-87DA-0787-F2BA39A1E2AE}"/>
              </a:ext>
            </a:extLst>
          </p:cNvPr>
          <p:cNvPicPr>
            <a:picLocks noGrp="1" noChangeAspect="1"/>
          </p:cNvPicPr>
          <p:nvPr>
            <p:ph idx="1"/>
          </p:nvPr>
        </p:nvPicPr>
        <p:blipFill>
          <a:blip r:embed="rId2"/>
          <a:srcRect/>
          <a:stretch/>
        </p:blipFill>
        <p:spPr>
          <a:xfrm>
            <a:off x="97524" y="1293872"/>
            <a:ext cx="5998476" cy="4270256"/>
          </a:xfrm>
        </p:spPr>
      </p:pic>
      <p:pic>
        <p:nvPicPr>
          <p:cNvPr id="6" name="Content Placeholder 4">
            <a:extLst>
              <a:ext uri="{FF2B5EF4-FFF2-40B4-BE49-F238E27FC236}">
                <a16:creationId xmlns:a16="http://schemas.microsoft.com/office/drawing/2014/main" id="{E9363DFE-7C01-94EB-CEC4-D99A220009B8}"/>
              </a:ext>
            </a:extLst>
          </p:cNvPr>
          <p:cNvPicPr>
            <a:picLocks noChangeAspect="1"/>
          </p:cNvPicPr>
          <p:nvPr/>
        </p:nvPicPr>
        <p:blipFill>
          <a:blip r:embed="rId3"/>
          <a:srcRect/>
          <a:stretch/>
        </p:blipFill>
        <p:spPr>
          <a:xfrm>
            <a:off x="6096000" y="1300362"/>
            <a:ext cx="5998475" cy="4257276"/>
          </a:xfrm>
          <a:prstGeom prst="rect">
            <a:avLst/>
          </a:prstGeom>
        </p:spPr>
      </p:pic>
    </p:spTree>
    <p:extLst>
      <p:ext uri="{BB962C8B-B14F-4D97-AF65-F5344CB8AC3E}">
        <p14:creationId xmlns:p14="http://schemas.microsoft.com/office/powerpoint/2010/main" val="60120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4830-BA42-B1C9-F66B-F78F9E32BB1D}"/>
              </a:ext>
            </a:extLst>
          </p:cNvPr>
          <p:cNvSpPr>
            <a:spLocks noGrp="1"/>
          </p:cNvSpPr>
          <p:nvPr>
            <p:ph type="title"/>
          </p:nvPr>
        </p:nvSpPr>
        <p:spPr>
          <a:xfrm>
            <a:off x="730120" y="341221"/>
            <a:ext cx="10731759" cy="1056686"/>
          </a:xfrm>
        </p:spPr>
        <p:txBody>
          <a:bodyPr>
            <a:noAutofit/>
          </a:bodyPr>
          <a:lstStyle/>
          <a:p>
            <a:pPr algn="ctr"/>
            <a:r>
              <a:rPr lang="en-US" sz="3200" dirty="0"/>
              <a:t>100, 1000, &amp; 10000 MC </a:t>
            </a:r>
            <a:r>
              <a:rPr lang="en-US" sz="3200" dirty="0" err="1"/>
              <a:t>Rho_soft</a:t>
            </a:r>
            <a:r>
              <a:rPr lang="en-US" sz="3200" dirty="0"/>
              <a:t> &amp; Bandgap Sizes</a:t>
            </a:r>
          </a:p>
        </p:txBody>
      </p:sp>
      <p:pic>
        <p:nvPicPr>
          <p:cNvPr id="7" name="Content Placeholder 6">
            <a:extLst>
              <a:ext uri="{FF2B5EF4-FFF2-40B4-BE49-F238E27FC236}">
                <a16:creationId xmlns:a16="http://schemas.microsoft.com/office/drawing/2014/main" id="{45C121E0-2D9F-1F26-2360-E24CA0CD5905}"/>
              </a:ext>
            </a:extLst>
          </p:cNvPr>
          <p:cNvPicPr>
            <a:picLocks noGrp="1" noChangeAspect="1"/>
          </p:cNvPicPr>
          <p:nvPr>
            <p:ph idx="1"/>
          </p:nvPr>
        </p:nvPicPr>
        <p:blipFill>
          <a:blip r:embed="rId2"/>
          <a:srcRect/>
          <a:stretch/>
        </p:blipFill>
        <p:spPr>
          <a:xfrm>
            <a:off x="1337301" y="1438275"/>
            <a:ext cx="9517398" cy="4738688"/>
          </a:xfrm>
        </p:spPr>
      </p:pic>
    </p:spTree>
    <p:extLst>
      <p:ext uri="{BB962C8B-B14F-4D97-AF65-F5344CB8AC3E}">
        <p14:creationId xmlns:p14="http://schemas.microsoft.com/office/powerpoint/2010/main" val="21675523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4830-BA42-B1C9-F66B-F78F9E32BB1D}"/>
              </a:ext>
            </a:extLst>
          </p:cNvPr>
          <p:cNvSpPr>
            <a:spLocks noGrp="1"/>
          </p:cNvSpPr>
          <p:nvPr>
            <p:ph type="title"/>
          </p:nvPr>
        </p:nvSpPr>
        <p:spPr>
          <a:xfrm>
            <a:off x="730120" y="341221"/>
            <a:ext cx="10731759" cy="1056686"/>
          </a:xfrm>
        </p:spPr>
        <p:txBody>
          <a:bodyPr>
            <a:noAutofit/>
          </a:bodyPr>
          <a:lstStyle/>
          <a:p>
            <a:pPr algn="ctr"/>
            <a:r>
              <a:rPr lang="en-US" sz="3200" dirty="0"/>
              <a:t>100, 1000, &amp; 10000 MC </a:t>
            </a:r>
            <a:r>
              <a:rPr lang="en-US" sz="3200" dirty="0" err="1"/>
              <a:t>rho_soft</a:t>
            </a:r>
            <a:r>
              <a:rPr lang="en-US" sz="3200" dirty="0"/>
              <a:t> &amp; Bandgap Centers</a:t>
            </a:r>
          </a:p>
        </p:txBody>
      </p:sp>
      <p:pic>
        <p:nvPicPr>
          <p:cNvPr id="7" name="Content Placeholder 6">
            <a:extLst>
              <a:ext uri="{FF2B5EF4-FFF2-40B4-BE49-F238E27FC236}">
                <a16:creationId xmlns:a16="http://schemas.microsoft.com/office/drawing/2014/main" id="{45C121E0-2D9F-1F26-2360-E24CA0CD5905}"/>
              </a:ext>
            </a:extLst>
          </p:cNvPr>
          <p:cNvPicPr>
            <a:picLocks noGrp="1" noChangeAspect="1"/>
          </p:cNvPicPr>
          <p:nvPr>
            <p:ph idx="1"/>
          </p:nvPr>
        </p:nvPicPr>
        <p:blipFill>
          <a:blip r:embed="rId3"/>
          <a:srcRect/>
          <a:stretch/>
        </p:blipFill>
        <p:spPr>
          <a:xfrm>
            <a:off x="1337301" y="1438275"/>
            <a:ext cx="9517398" cy="4738688"/>
          </a:xfrm>
        </p:spPr>
      </p:pic>
    </p:spTree>
    <p:extLst>
      <p:ext uri="{BB962C8B-B14F-4D97-AF65-F5344CB8AC3E}">
        <p14:creationId xmlns:p14="http://schemas.microsoft.com/office/powerpoint/2010/main" val="523439960"/>
      </p:ext>
    </p:extLst>
  </p:cSld>
  <p:clrMapOvr>
    <a:masterClrMapping/>
  </p:clrMapOvr>
  <p:extLst>
    <p:ext uri="{6950BFC3-D8DA-4A85-94F7-54DA5524770B}">
      <p188:commentRel xmlns:p188="http://schemas.microsoft.com/office/powerpoint/2018/8/main" r:id="rId2"/>
    </p:ext>
  </p:extLs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5947E-1FD9-9A25-FE35-BC5561529035}"/>
              </a:ext>
            </a:extLst>
          </p:cNvPr>
          <p:cNvSpPr>
            <a:spLocks noGrp="1"/>
          </p:cNvSpPr>
          <p:nvPr>
            <p:ph type="title"/>
          </p:nvPr>
        </p:nvSpPr>
        <p:spPr/>
        <p:txBody>
          <a:bodyPr>
            <a:noAutofit/>
          </a:bodyPr>
          <a:lstStyle/>
          <a:p>
            <a:r>
              <a:rPr lang="en-US" sz="2800" dirty="0"/>
              <a:t>Stochastic Collocation 1D Quadrature – </a:t>
            </a:r>
            <a:r>
              <a:rPr lang="en-US" sz="2800" dirty="0" err="1"/>
              <a:t>rho_soft</a:t>
            </a:r>
            <a:r>
              <a:rPr lang="en-US" sz="2800" dirty="0"/>
              <a:t> – Bandgap Size</a:t>
            </a:r>
          </a:p>
        </p:txBody>
      </p:sp>
      <p:pic>
        <p:nvPicPr>
          <p:cNvPr id="3" name="Content Placeholder 4">
            <a:extLst>
              <a:ext uri="{FF2B5EF4-FFF2-40B4-BE49-F238E27FC236}">
                <a16:creationId xmlns:a16="http://schemas.microsoft.com/office/drawing/2014/main" id="{1C739005-B4B3-37FB-BA7A-F1409391C1DB}"/>
              </a:ext>
            </a:extLst>
          </p:cNvPr>
          <p:cNvPicPr>
            <a:picLocks noChangeAspect="1"/>
          </p:cNvPicPr>
          <p:nvPr/>
        </p:nvPicPr>
        <p:blipFill>
          <a:blip r:embed="rId2"/>
          <a:srcRect/>
          <a:stretch/>
        </p:blipFill>
        <p:spPr>
          <a:xfrm>
            <a:off x="134100" y="1293872"/>
            <a:ext cx="5925324" cy="4270256"/>
          </a:xfrm>
          <a:prstGeom prst="rect">
            <a:avLst/>
          </a:prstGeom>
        </p:spPr>
      </p:pic>
      <p:pic>
        <p:nvPicPr>
          <p:cNvPr id="5" name="Content Placeholder 4">
            <a:extLst>
              <a:ext uri="{FF2B5EF4-FFF2-40B4-BE49-F238E27FC236}">
                <a16:creationId xmlns:a16="http://schemas.microsoft.com/office/drawing/2014/main" id="{942B7815-0639-2204-5B85-6081319074D7}"/>
              </a:ext>
            </a:extLst>
          </p:cNvPr>
          <p:cNvPicPr>
            <a:picLocks noChangeAspect="1"/>
          </p:cNvPicPr>
          <p:nvPr/>
        </p:nvPicPr>
        <p:blipFill>
          <a:blip r:embed="rId3"/>
          <a:srcRect/>
          <a:stretch/>
        </p:blipFill>
        <p:spPr>
          <a:xfrm>
            <a:off x="6096001" y="1300362"/>
            <a:ext cx="5998473" cy="4257275"/>
          </a:xfrm>
          <a:prstGeom prst="rect">
            <a:avLst/>
          </a:prstGeom>
        </p:spPr>
      </p:pic>
    </p:spTree>
    <p:extLst>
      <p:ext uri="{BB962C8B-B14F-4D97-AF65-F5344CB8AC3E}">
        <p14:creationId xmlns:p14="http://schemas.microsoft.com/office/powerpoint/2010/main" val="522146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4830-BA42-B1C9-F66B-F78F9E32BB1D}"/>
              </a:ext>
            </a:extLst>
          </p:cNvPr>
          <p:cNvSpPr>
            <a:spLocks noGrp="1"/>
          </p:cNvSpPr>
          <p:nvPr>
            <p:ph type="title"/>
          </p:nvPr>
        </p:nvSpPr>
        <p:spPr>
          <a:xfrm>
            <a:off x="730120" y="341221"/>
            <a:ext cx="10731759" cy="1056686"/>
          </a:xfrm>
        </p:spPr>
        <p:txBody>
          <a:bodyPr>
            <a:noAutofit/>
          </a:bodyPr>
          <a:lstStyle/>
          <a:p>
            <a:pPr algn="ctr"/>
            <a:r>
              <a:rPr lang="en-US" sz="3200" dirty="0"/>
              <a:t>100, 1000, &amp; 10000 MC </a:t>
            </a:r>
            <a:r>
              <a:rPr lang="en-US" sz="3200" dirty="0" err="1"/>
              <a:t>rho_hard</a:t>
            </a:r>
            <a:r>
              <a:rPr lang="en-US" sz="3200" dirty="0"/>
              <a:t> &amp; Bandgap Sizes</a:t>
            </a:r>
          </a:p>
        </p:txBody>
      </p:sp>
      <p:pic>
        <p:nvPicPr>
          <p:cNvPr id="7" name="Content Placeholder 6">
            <a:extLst>
              <a:ext uri="{FF2B5EF4-FFF2-40B4-BE49-F238E27FC236}">
                <a16:creationId xmlns:a16="http://schemas.microsoft.com/office/drawing/2014/main" id="{45C121E0-2D9F-1F26-2360-E24CA0CD5905}"/>
              </a:ext>
            </a:extLst>
          </p:cNvPr>
          <p:cNvPicPr>
            <a:picLocks noGrp="1" noChangeAspect="1"/>
          </p:cNvPicPr>
          <p:nvPr>
            <p:ph idx="1"/>
          </p:nvPr>
        </p:nvPicPr>
        <p:blipFill>
          <a:blip r:embed="rId2"/>
          <a:srcRect/>
          <a:stretch/>
        </p:blipFill>
        <p:spPr>
          <a:xfrm>
            <a:off x="1337301" y="1438275"/>
            <a:ext cx="9517398" cy="4738688"/>
          </a:xfrm>
        </p:spPr>
      </p:pic>
    </p:spTree>
    <p:extLst>
      <p:ext uri="{BB962C8B-B14F-4D97-AF65-F5344CB8AC3E}">
        <p14:creationId xmlns:p14="http://schemas.microsoft.com/office/powerpoint/2010/main" val="19385688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4830-BA42-B1C9-F66B-F78F9E32BB1D}"/>
              </a:ext>
            </a:extLst>
          </p:cNvPr>
          <p:cNvSpPr>
            <a:spLocks noGrp="1"/>
          </p:cNvSpPr>
          <p:nvPr>
            <p:ph type="title"/>
          </p:nvPr>
        </p:nvSpPr>
        <p:spPr>
          <a:xfrm>
            <a:off x="730120" y="341221"/>
            <a:ext cx="10731759" cy="1056686"/>
          </a:xfrm>
        </p:spPr>
        <p:txBody>
          <a:bodyPr>
            <a:noAutofit/>
          </a:bodyPr>
          <a:lstStyle/>
          <a:p>
            <a:pPr algn="ctr"/>
            <a:r>
              <a:rPr lang="en-US" sz="3200" dirty="0"/>
              <a:t>100, 1000, &amp; 10000 MC </a:t>
            </a:r>
            <a:r>
              <a:rPr lang="en-US" sz="3200" dirty="0" err="1"/>
              <a:t>rho_hard</a:t>
            </a:r>
            <a:r>
              <a:rPr lang="en-US" sz="3200" dirty="0"/>
              <a:t> &amp; Bandgap Centers</a:t>
            </a:r>
          </a:p>
        </p:txBody>
      </p:sp>
      <p:pic>
        <p:nvPicPr>
          <p:cNvPr id="7" name="Content Placeholder 6">
            <a:extLst>
              <a:ext uri="{FF2B5EF4-FFF2-40B4-BE49-F238E27FC236}">
                <a16:creationId xmlns:a16="http://schemas.microsoft.com/office/drawing/2014/main" id="{45C121E0-2D9F-1F26-2360-E24CA0CD5905}"/>
              </a:ext>
            </a:extLst>
          </p:cNvPr>
          <p:cNvPicPr>
            <a:picLocks noGrp="1" noChangeAspect="1"/>
          </p:cNvPicPr>
          <p:nvPr>
            <p:ph idx="1"/>
          </p:nvPr>
        </p:nvPicPr>
        <p:blipFill>
          <a:blip r:embed="rId2"/>
          <a:srcRect/>
          <a:stretch/>
        </p:blipFill>
        <p:spPr>
          <a:xfrm>
            <a:off x="1337301" y="1438275"/>
            <a:ext cx="9517398" cy="4738688"/>
          </a:xfrm>
        </p:spPr>
      </p:pic>
    </p:spTree>
    <p:extLst>
      <p:ext uri="{BB962C8B-B14F-4D97-AF65-F5344CB8AC3E}">
        <p14:creationId xmlns:p14="http://schemas.microsoft.com/office/powerpoint/2010/main" val="603733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4830-BA42-B1C9-F66B-F78F9E32BB1D}"/>
              </a:ext>
            </a:extLst>
          </p:cNvPr>
          <p:cNvSpPr>
            <a:spLocks noGrp="1"/>
          </p:cNvSpPr>
          <p:nvPr>
            <p:ph type="title"/>
          </p:nvPr>
        </p:nvSpPr>
        <p:spPr>
          <a:xfrm>
            <a:off x="730120" y="341221"/>
            <a:ext cx="10731759" cy="1056686"/>
          </a:xfrm>
        </p:spPr>
        <p:txBody>
          <a:bodyPr>
            <a:noAutofit/>
          </a:bodyPr>
          <a:lstStyle/>
          <a:p>
            <a:r>
              <a:rPr lang="en-US" sz="3200" dirty="0"/>
              <a:t>Histograms – 100 MC Inputs</a:t>
            </a:r>
          </a:p>
        </p:txBody>
      </p:sp>
      <p:pic>
        <p:nvPicPr>
          <p:cNvPr id="7" name="Content Placeholder 6" descr="A picture containing text, screenshot, diagram, plot&#10;&#10;Description automatically generated">
            <a:extLst>
              <a:ext uri="{FF2B5EF4-FFF2-40B4-BE49-F238E27FC236}">
                <a16:creationId xmlns:a16="http://schemas.microsoft.com/office/drawing/2014/main" id="{45C121E0-2D9F-1F26-2360-E24CA0CD5905}"/>
              </a:ext>
            </a:extLst>
          </p:cNvPr>
          <p:cNvPicPr>
            <a:picLocks noGrp="1" noChangeAspect="1"/>
          </p:cNvPicPr>
          <p:nvPr>
            <p:ph idx="1"/>
          </p:nvPr>
        </p:nvPicPr>
        <p:blipFill>
          <a:blip r:embed="rId2"/>
          <a:stretch>
            <a:fillRect/>
          </a:stretch>
        </p:blipFill>
        <p:spPr>
          <a:xfrm>
            <a:off x="1337301" y="1438275"/>
            <a:ext cx="9517398" cy="4738688"/>
          </a:xfrm>
        </p:spPr>
      </p:pic>
    </p:spTree>
    <p:extLst>
      <p:ext uri="{BB962C8B-B14F-4D97-AF65-F5344CB8AC3E}">
        <p14:creationId xmlns:p14="http://schemas.microsoft.com/office/powerpoint/2010/main" val="34099333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5947E-1FD9-9A25-FE35-BC5561529035}"/>
              </a:ext>
            </a:extLst>
          </p:cNvPr>
          <p:cNvSpPr>
            <a:spLocks noGrp="1"/>
          </p:cNvSpPr>
          <p:nvPr>
            <p:ph type="title"/>
          </p:nvPr>
        </p:nvSpPr>
        <p:spPr/>
        <p:txBody>
          <a:bodyPr>
            <a:noAutofit/>
          </a:bodyPr>
          <a:lstStyle/>
          <a:p>
            <a:r>
              <a:rPr lang="en-US" sz="2800" dirty="0"/>
              <a:t>Stochastic Collocation 1D Quadrature – </a:t>
            </a:r>
            <a:r>
              <a:rPr lang="en-US" sz="2800" dirty="0" err="1"/>
              <a:t>rho_hard</a:t>
            </a:r>
            <a:r>
              <a:rPr lang="en-US" sz="2800" dirty="0"/>
              <a:t> – Bandgap Size</a:t>
            </a:r>
          </a:p>
        </p:txBody>
      </p:sp>
      <p:pic>
        <p:nvPicPr>
          <p:cNvPr id="5" name="Content Placeholder 4">
            <a:extLst>
              <a:ext uri="{FF2B5EF4-FFF2-40B4-BE49-F238E27FC236}">
                <a16:creationId xmlns:a16="http://schemas.microsoft.com/office/drawing/2014/main" id="{E481CCDB-BDC4-87DA-0787-F2BA39A1E2AE}"/>
              </a:ext>
            </a:extLst>
          </p:cNvPr>
          <p:cNvPicPr>
            <a:picLocks noGrp="1" noChangeAspect="1"/>
          </p:cNvPicPr>
          <p:nvPr>
            <p:ph idx="1"/>
          </p:nvPr>
        </p:nvPicPr>
        <p:blipFill>
          <a:blip r:embed="rId2"/>
          <a:srcRect/>
          <a:stretch/>
        </p:blipFill>
        <p:spPr>
          <a:xfrm>
            <a:off x="97524" y="1293872"/>
            <a:ext cx="5998476" cy="4270256"/>
          </a:xfrm>
        </p:spPr>
      </p:pic>
      <p:pic>
        <p:nvPicPr>
          <p:cNvPr id="6" name="Content Placeholder 4">
            <a:extLst>
              <a:ext uri="{FF2B5EF4-FFF2-40B4-BE49-F238E27FC236}">
                <a16:creationId xmlns:a16="http://schemas.microsoft.com/office/drawing/2014/main" id="{E9363DFE-7C01-94EB-CEC4-D99A220009B8}"/>
              </a:ext>
            </a:extLst>
          </p:cNvPr>
          <p:cNvPicPr>
            <a:picLocks noChangeAspect="1"/>
          </p:cNvPicPr>
          <p:nvPr/>
        </p:nvPicPr>
        <p:blipFill>
          <a:blip r:embed="rId3"/>
          <a:srcRect/>
          <a:stretch/>
        </p:blipFill>
        <p:spPr>
          <a:xfrm>
            <a:off x="6096000" y="1300362"/>
            <a:ext cx="5998475" cy="4257275"/>
          </a:xfrm>
          <a:prstGeom prst="rect">
            <a:avLst/>
          </a:prstGeom>
        </p:spPr>
      </p:pic>
    </p:spTree>
    <p:extLst>
      <p:ext uri="{BB962C8B-B14F-4D97-AF65-F5344CB8AC3E}">
        <p14:creationId xmlns:p14="http://schemas.microsoft.com/office/powerpoint/2010/main" val="32115971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6DCC4830-BA42-B1C9-F66B-F78F9E32BB1D}"/>
                  </a:ext>
                </a:extLst>
              </p:cNvPr>
              <p:cNvSpPr>
                <a:spLocks noGrp="1"/>
              </p:cNvSpPr>
              <p:nvPr>
                <p:ph type="title"/>
              </p:nvPr>
            </p:nvSpPr>
            <p:spPr>
              <a:xfrm>
                <a:off x="730120" y="341221"/>
                <a:ext cx="10731759" cy="1056686"/>
              </a:xfrm>
            </p:spPr>
            <p:txBody>
              <a:bodyPr>
                <a:noAutofit/>
              </a:bodyPr>
              <a:lstStyle/>
              <a:p>
                <a:pPr algn="ctr"/>
                <a:r>
                  <a:rPr lang="en-US" sz="3200" dirty="0"/>
                  <a:t>100, 1000, &amp; 10000 MC </a:t>
                </a:r>
                <a14:m>
                  <m:oMath xmlns:m="http://schemas.openxmlformats.org/officeDocument/2006/math">
                    <m:sSub>
                      <m:sSubPr>
                        <m:ctrlPr>
                          <a:rPr lang="en-US" sz="3200" i="1" dirty="0" smtClean="0">
                            <a:latin typeface="Cambria Math" panose="02040503050406030204" pitchFamily="18" charset="0"/>
                          </a:rPr>
                        </m:ctrlPr>
                      </m:sSubPr>
                      <m:e>
                        <m:r>
                          <a:rPr lang="en-US" sz="3200" b="1" i="1" dirty="0" smtClean="0">
                            <a:latin typeface="Cambria Math" panose="02040503050406030204" pitchFamily="18" charset="0"/>
                          </a:rPr>
                          <m:t>𝝂</m:t>
                        </m:r>
                      </m:e>
                      <m:sub>
                        <m:r>
                          <a:rPr lang="en-US" sz="3200" b="1" i="1" dirty="0" smtClean="0">
                            <a:latin typeface="Cambria Math" panose="02040503050406030204" pitchFamily="18" charset="0"/>
                          </a:rPr>
                          <m:t>𝒔𝒐𝒇𝒕</m:t>
                        </m:r>
                      </m:sub>
                    </m:sSub>
                  </m:oMath>
                </a14:m>
                <a:r>
                  <a:rPr lang="en-US" sz="3200" dirty="0"/>
                  <a:t> &amp; Bandgap Sizes</a:t>
                </a:r>
              </a:p>
            </p:txBody>
          </p:sp>
        </mc:Choice>
        <mc:Fallback xmlns="">
          <p:sp>
            <p:nvSpPr>
              <p:cNvPr id="2" name="Title 1">
                <a:extLst>
                  <a:ext uri="{FF2B5EF4-FFF2-40B4-BE49-F238E27FC236}">
                    <a16:creationId xmlns:a16="http://schemas.microsoft.com/office/drawing/2014/main" id="{6DCC4830-BA42-B1C9-F66B-F78F9E32BB1D}"/>
                  </a:ext>
                </a:extLst>
              </p:cNvPr>
              <p:cNvSpPr>
                <a:spLocks noGrp="1" noRot="1" noChangeAspect="1" noMove="1" noResize="1" noEditPoints="1" noAdjustHandles="1" noChangeArrowheads="1" noChangeShapeType="1" noTextEdit="1"/>
              </p:cNvSpPr>
              <p:nvPr>
                <p:ph type="title"/>
              </p:nvPr>
            </p:nvSpPr>
            <p:spPr>
              <a:xfrm>
                <a:off x="730120" y="341221"/>
                <a:ext cx="10731759" cy="1056686"/>
              </a:xfrm>
              <a:blipFill>
                <a:blip r:embed="rId2"/>
                <a:stretch>
                  <a:fillRect/>
                </a:stretch>
              </a:blipFill>
            </p:spPr>
            <p:txBody>
              <a:bodyPr/>
              <a:lstStyle/>
              <a:p>
                <a:r>
                  <a:rPr lang="en-US">
                    <a:noFill/>
                  </a:rPr>
                  <a:t> </a:t>
                </a:r>
              </a:p>
            </p:txBody>
          </p:sp>
        </mc:Fallback>
      </mc:AlternateContent>
      <p:pic>
        <p:nvPicPr>
          <p:cNvPr id="7" name="Content Placeholder 6">
            <a:extLst>
              <a:ext uri="{FF2B5EF4-FFF2-40B4-BE49-F238E27FC236}">
                <a16:creationId xmlns:a16="http://schemas.microsoft.com/office/drawing/2014/main" id="{45C121E0-2D9F-1F26-2360-E24CA0CD5905}"/>
              </a:ext>
            </a:extLst>
          </p:cNvPr>
          <p:cNvPicPr>
            <a:picLocks noGrp="1" noChangeAspect="1"/>
          </p:cNvPicPr>
          <p:nvPr>
            <p:ph idx="1"/>
          </p:nvPr>
        </p:nvPicPr>
        <p:blipFill>
          <a:blip r:embed="rId3"/>
          <a:srcRect/>
          <a:stretch/>
        </p:blipFill>
        <p:spPr>
          <a:xfrm>
            <a:off x="1337301" y="1438275"/>
            <a:ext cx="9517398" cy="4738688"/>
          </a:xfrm>
        </p:spPr>
      </p:pic>
    </p:spTree>
    <p:extLst>
      <p:ext uri="{BB962C8B-B14F-4D97-AF65-F5344CB8AC3E}">
        <p14:creationId xmlns:p14="http://schemas.microsoft.com/office/powerpoint/2010/main" val="35698878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6DCC4830-BA42-B1C9-F66B-F78F9E32BB1D}"/>
                  </a:ext>
                </a:extLst>
              </p:cNvPr>
              <p:cNvSpPr>
                <a:spLocks noGrp="1"/>
              </p:cNvSpPr>
              <p:nvPr>
                <p:ph type="title"/>
              </p:nvPr>
            </p:nvSpPr>
            <p:spPr>
              <a:xfrm>
                <a:off x="730120" y="341221"/>
                <a:ext cx="10731759" cy="1056686"/>
              </a:xfrm>
            </p:spPr>
            <p:txBody>
              <a:bodyPr>
                <a:noAutofit/>
              </a:bodyPr>
              <a:lstStyle/>
              <a:p>
                <a:pPr algn="ctr"/>
                <a:r>
                  <a:rPr lang="en-US" sz="3200" dirty="0"/>
                  <a:t>100, 1000, &amp; 10000 MC </a:t>
                </a:r>
                <a14:m>
                  <m:oMath xmlns:m="http://schemas.openxmlformats.org/officeDocument/2006/math">
                    <m:sSub>
                      <m:sSubPr>
                        <m:ctrlPr>
                          <a:rPr lang="en-US" sz="3200" i="1" dirty="0" smtClean="0">
                            <a:latin typeface="Cambria Math" panose="02040503050406030204" pitchFamily="18" charset="0"/>
                          </a:rPr>
                        </m:ctrlPr>
                      </m:sSubPr>
                      <m:e>
                        <m:r>
                          <a:rPr lang="en-US" sz="3200" b="1" i="1" dirty="0" smtClean="0">
                            <a:latin typeface="Cambria Math" panose="02040503050406030204" pitchFamily="18" charset="0"/>
                          </a:rPr>
                          <m:t>𝝂</m:t>
                        </m:r>
                      </m:e>
                      <m:sub>
                        <m:r>
                          <a:rPr lang="en-US" sz="3200" b="1" i="1" dirty="0" smtClean="0">
                            <a:latin typeface="Cambria Math" panose="02040503050406030204" pitchFamily="18" charset="0"/>
                          </a:rPr>
                          <m:t>𝒔𝒐𝒇𝒕</m:t>
                        </m:r>
                      </m:sub>
                    </m:sSub>
                  </m:oMath>
                </a14:m>
                <a:r>
                  <a:rPr lang="en-US" sz="3200" dirty="0"/>
                  <a:t> &amp; Bandgap Centers</a:t>
                </a:r>
              </a:p>
            </p:txBody>
          </p:sp>
        </mc:Choice>
        <mc:Fallback xmlns="">
          <p:sp>
            <p:nvSpPr>
              <p:cNvPr id="2" name="Title 1">
                <a:extLst>
                  <a:ext uri="{FF2B5EF4-FFF2-40B4-BE49-F238E27FC236}">
                    <a16:creationId xmlns:a16="http://schemas.microsoft.com/office/drawing/2014/main" id="{6DCC4830-BA42-B1C9-F66B-F78F9E32BB1D}"/>
                  </a:ext>
                </a:extLst>
              </p:cNvPr>
              <p:cNvSpPr>
                <a:spLocks noGrp="1" noRot="1" noChangeAspect="1" noMove="1" noResize="1" noEditPoints="1" noAdjustHandles="1" noChangeArrowheads="1" noChangeShapeType="1" noTextEdit="1"/>
              </p:cNvSpPr>
              <p:nvPr>
                <p:ph type="title"/>
              </p:nvPr>
            </p:nvSpPr>
            <p:spPr>
              <a:xfrm>
                <a:off x="730120" y="341221"/>
                <a:ext cx="10731759" cy="1056686"/>
              </a:xfrm>
              <a:blipFill>
                <a:blip r:embed="rId2"/>
                <a:stretch>
                  <a:fillRect/>
                </a:stretch>
              </a:blipFill>
            </p:spPr>
            <p:txBody>
              <a:bodyPr/>
              <a:lstStyle/>
              <a:p>
                <a:r>
                  <a:rPr lang="en-US">
                    <a:noFill/>
                  </a:rPr>
                  <a:t> </a:t>
                </a:r>
              </a:p>
            </p:txBody>
          </p:sp>
        </mc:Fallback>
      </mc:AlternateContent>
      <p:pic>
        <p:nvPicPr>
          <p:cNvPr id="7" name="Content Placeholder 6">
            <a:extLst>
              <a:ext uri="{FF2B5EF4-FFF2-40B4-BE49-F238E27FC236}">
                <a16:creationId xmlns:a16="http://schemas.microsoft.com/office/drawing/2014/main" id="{45C121E0-2D9F-1F26-2360-E24CA0CD5905}"/>
              </a:ext>
            </a:extLst>
          </p:cNvPr>
          <p:cNvPicPr>
            <a:picLocks noGrp="1" noChangeAspect="1"/>
          </p:cNvPicPr>
          <p:nvPr>
            <p:ph idx="1"/>
          </p:nvPr>
        </p:nvPicPr>
        <p:blipFill>
          <a:blip r:embed="rId3"/>
          <a:srcRect/>
          <a:stretch/>
        </p:blipFill>
        <p:spPr>
          <a:xfrm>
            <a:off x="1337301" y="1438275"/>
            <a:ext cx="9517398" cy="4738688"/>
          </a:xfrm>
        </p:spPr>
      </p:pic>
    </p:spTree>
    <p:extLst>
      <p:ext uri="{BB962C8B-B14F-4D97-AF65-F5344CB8AC3E}">
        <p14:creationId xmlns:p14="http://schemas.microsoft.com/office/powerpoint/2010/main" val="1244034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A4E5947E-1FD9-9A25-FE35-BC5561529035}"/>
                  </a:ext>
                </a:extLst>
              </p:cNvPr>
              <p:cNvSpPr>
                <a:spLocks noGrp="1"/>
              </p:cNvSpPr>
              <p:nvPr>
                <p:ph type="title"/>
              </p:nvPr>
            </p:nvSpPr>
            <p:spPr/>
            <p:txBody>
              <a:bodyPr>
                <a:noAutofit/>
              </a:bodyPr>
              <a:lstStyle/>
              <a:p>
                <a:r>
                  <a:rPr lang="en-US" sz="2800" dirty="0"/>
                  <a:t>Stochastic Collocation 1D Quadrature – </a:t>
                </a:r>
                <a14:m>
                  <m:oMath xmlns:m="http://schemas.openxmlformats.org/officeDocument/2006/math">
                    <m:sSub>
                      <m:sSubPr>
                        <m:ctrlPr>
                          <a:rPr lang="en-US" sz="2800" i="1" dirty="0" smtClean="0">
                            <a:latin typeface="Cambria Math" panose="02040503050406030204" pitchFamily="18" charset="0"/>
                          </a:rPr>
                        </m:ctrlPr>
                      </m:sSubPr>
                      <m:e>
                        <m:r>
                          <a:rPr lang="en-US" sz="2800" b="1" i="1" dirty="0" smtClean="0">
                            <a:latin typeface="Cambria Math" panose="02040503050406030204" pitchFamily="18" charset="0"/>
                          </a:rPr>
                          <m:t>𝝂</m:t>
                        </m:r>
                      </m:e>
                      <m:sub>
                        <m:r>
                          <a:rPr lang="en-US" sz="2800" b="1" i="1" dirty="0" smtClean="0">
                            <a:latin typeface="Cambria Math" panose="02040503050406030204" pitchFamily="18" charset="0"/>
                          </a:rPr>
                          <m:t>𝒔𝒐𝒇𝒕</m:t>
                        </m:r>
                      </m:sub>
                    </m:sSub>
                  </m:oMath>
                </a14:m>
                <a:r>
                  <a:rPr lang="en-US" sz="2800" dirty="0"/>
                  <a:t>– Bandgap Size</a:t>
                </a:r>
              </a:p>
            </p:txBody>
          </p:sp>
        </mc:Choice>
        <mc:Fallback xmlns="">
          <p:sp>
            <p:nvSpPr>
              <p:cNvPr id="2" name="Title 1">
                <a:extLst>
                  <a:ext uri="{FF2B5EF4-FFF2-40B4-BE49-F238E27FC236}">
                    <a16:creationId xmlns:a16="http://schemas.microsoft.com/office/drawing/2014/main" id="{A4E5947E-1FD9-9A25-FE35-BC5561529035}"/>
                  </a:ext>
                </a:extLst>
              </p:cNvPr>
              <p:cNvSpPr>
                <a:spLocks noGrp="1" noRot="1" noChangeAspect="1" noMove="1" noResize="1" noEditPoints="1" noAdjustHandles="1" noChangeArrowheads="1" noChangeShapeType="1" noTextEdit="1"/>
              </p:cNvSpPr>
              <p:nvPr>
                <p:ph type="title"/>
              </p:nvPr>
            </p:nvSpPr>
            <p:spPr>
              <a:blipFill>
                <a:blip r:embed="rId2"/>
                <a:stretch>
                  <a:fillRect l="-1217"/>
                </a:stretch>
              </a:blipFill>
            </p:spPr>
            <p:txBody>
              <a:bodyPr/>
              <a:lstStyle/>
              <a:p>
                <a:r>
                  <a:rPr lang="en-US">
                    <a:noFill/>
                  </a:rPr>
                  <a:t> </a:t>
                </a:r>
              </a:p>
            </p:txBody>
          </p:sp>
        </mc:Fallback>
      </mc:AlternateContent>
      <p:pic>
        <p:nvPicPr>
          <p:cNvPr id="5" name="Content Placeholder 4">
            <a:extLst>
              <a:ext uri="{FF2B5EF4-FFF2-40B4-BE49-F238E27FC236}">
                <a16:creationId xmlns:a16="http://schemas.microsoft.com/office/drawing/2014/main" id="{E481CCDB-BDC4-87DA-0787-F2BA39A1E2AE}"/>
              </a:ext>
            </a:extLst>
          </p:cNvPr>
          <p:cNvPicPr>
            <a:picLocks noGrp="1" noChangeAspect="1"/>
          </p:cNvPicPr>
          <p:nvPr>
            <p:ph idx="1"/>
          </p:nvPr>
        </p:nvPicPr>
        <p:blipFill>
          <a:blip r:embed="rId3"/>
          <a:srcRect/>
          <a:stretch/>
        </p:blipFill>
        <p:spPr>
          <a:xfrm>
            <a:off x="97524" y="1293872"/>
            <a:ext cx="5998476" cy="4270256"/>
          </a:xfrm>
        </p:spPr>
      </p:pic>
      <p:pic>
        <p:nvPicPr>
          <p:cNvPr id="6" name="Content Placeholder 4">
            <a:extLst>
              <a:ext uri="{FF2B5EF4-FFF2-40B4-BE49-F238E27FC236}">
                <a16:creationId xmlns:a16="http://schemas.microsoft.com/office/drawing/2014/main" id="{E9363DFE-7C01-94EB-CEC4-D99A220009B8}"/>
              </a:ext>
            </a:extLst>
          </p:cNvPr>
          <p:cNvPicPr>
            <a:picLocks noChangeAspect="1"/>
          </p:cNvPicPr>
          <p:nvPr/>
        </p:nvPicPr>
        <p:blipFill>
          <a:blip r:embed="rId4"/>
          <a:srcRect/>
          <a:stretch/>
        </p:blipFill>
        <p:spPr>
          <a:xfrm>
            <a:off x="6096001" y="1300362"/>
            <a:ext cx="5998473" cy="4257275"/>
          </a:xfrm>
          <a:prstGeom prst="rect">
            <a:avLst/>
          </a:prstGeom>
        </p:spPr>
      </p:pic>
    </p:spTree>
    <p:extLst>
      <p:ext uri="{BB962C8B-B14F-4D97-AF65-F5344CB8AC3E}">
        <p14:creationId xmlns:p14="http://schemas.microsoft.com/office/powerpoint/2010/main" val="14826337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6DCC4830-BA42-B1C9-F66B-F78F9E32BB1D}"/>
                  </a:ext>
                </a:extLst>
              </p:cNvPr>
              <p:cNvSpPr>
                <a:spLocks noGrp="1"/>
              </p:cNvSpPr>
              <p:nvPr>
                <p:ph type="title"/>
              </p:nvPr>
            </p:nvSpPr>
            <p:spPr>
              <a:xfrm>
                <a:off x="730120" y="341221"/>
                <a:ext cx="10731759" cy="1056686"/>
              </a:xfrm>
            </p:spPr>
            <p:txBody>
              <a:bodyPr>
                <a:noAutofit/>
              </a:bodyPr>
              <a:lstStyle/>
              <a:p>
                <a:pPr algn="ctr"/>
                <a:r>
                  <a:rPr lang="en-US" sz="3200" dirty="0"/>
                  <a:t>100, 1000, &amp; 10000 MC </a:t>
                </a:r>
                <a14:m>
                  <m:oMath xmlns:m="http://schemas.openxmlformats.org/officeDocument/2006/math">
                    <m:sSub>
                      <m:sSubPr>
                        <m:ctrlPr>
                          <a:rPr lang="en-US" sz="3200" i="1" dirty="0" smtClean="0">
                            <a:latin typeface="Cambria Math" panose="02040503050406030204" pitchFamily="18" charset="0"/>
                          </a:rPr>
                        </m:ctrlPr>
                      </m:sSubPr>
                      <m:e>
                        <m:r>
                          <a:rPr lang="en-US" sz="3200" b="1" i="1" dirty="0" smtClean="0">
                            <a:latin typeface="Cambria Math" panose="02040503050406030204" pitchFamily="18" charset="0"/>
                          </a:rPr>
                          <m:t>𝝂</m:t>
                        </m:r>
                      </m:e>
                      <m:sub>
                        <m:r>
                          <a:rPr lang="en-US" sz="3200" i="1" dirty="0" err="1" smtClean="0">
                            <a:latin typeface="Cambria Math" panose="02040503050406030204" pitchFamily="18" charset="0"/>
                          </a:rPr>
                          <m:t>h𝑎𝑟𝑑</m:t>
                        </m:r>
                      </m:sub>
                    </m:sSub>
                    <m:r>
                      <a:rPr lang="en-US" sz="3200" i="1" dirty="0" err="1" smtClean="0">
                        <a:latin typeface="Cambria Math" panose="02040503050406030204" pitchFamily="18" charset="0"/>
                      </a:rPr>
                      <m:t> </m:t>
                    </m:r>
                  </m:oMath>
                </a14:m>
                <a:r>
                  <a:rPr lang="en-US" sz="3200" dirty="0"/>
                  <a:t>&amp; Bandgap Sizes</a:t>
                </a:r>
              </a:p>
            </p:txBody>
          </p:sp>
        </mc:Choice>
        <mc:Fallback xmlns="">
          <p:sp>
            <p:nvSpPr>
              <p:cNvPr id="2" name="Title 1">
                <a:extLst>
                  <a:ext uri="{FF2B5EF4-FFF2-40B4-BE49-F238E27FC236}">
                    <a16:creationId xmlns:a16="http://schemas.microsoft.com/office/drawing/2014/main" id="{6DCC4830-BA42-B1C9-F66B-F78F9E32BB1D}"/>
                  </a:ext>
                </a:extLst>
              </p:cNvPr>
              <p:cNvSpPr>
                <a:spLocks noGrp="1" noRot="1" noChangeAspect="1" noMove="1" noResize="1" noEditPoints="1" noAdjustHandles="1" noChangeArrowheads="1" noChangeShapeType="1" noTextEdit="1"/>
              </p:cNvSpPr>
              <p:nvPr>
                <p:ph type="title"/>
              </p:nvPr>
            </p:nvSpPr>
            <p:spPr>
              <a:xfrm>
                <a:off x="730120" y="341221"/>
                <a:ext cx="10731759" cy="1056686"/>
              </a:xfrm>
              <a:blipFill>
                <a:blip r:embed="rId2"/>
                <a:stretch>
                  <a:fillRect/>
                </a:stretch>
              </a:blipFill>
            </p:spPr>
            <p:txBody>
              <a:bodyPr/>
              <a:lstStyle/>
              <a:p>
                <a:r>
                  <a:rPr lang="en-US">
                    <a:noFill/>
                  </a:rPr>
                  <a:t> </a:t>
                </a:r>
              </a:p>
            </p:txBody>
          </p:sp>
        </mc:Fallback>
      </mc:AlternateContent>
      <p:pic>
        <p:nvPicPr>
          <p:cNvPr id="7" name="Content Placeholder 6">
            <a:extLst>
              <a:ext uri="{FF2B5EF4-FFF2-40B4-BE49-F238E27FC236}">
                <a16:creationId xmlns:a16="http://schemas.microsoft.com/office/drawing/2014/main" id="{45C121E0-2D9F-1F26-2360-E24CA0CD5905}"/>
              </a:ext>
            </a:extLst>
          </p:cNvPr>
          <p:cNvPicPr>
            <a:picLocks noGrp="1" noChangeAspect="1"/>
          </p:cNvPicPr>
          <p:nvPr>
            <p:ph idx="1"/>
          </p:nvPr>
        </p:nvPicPr>
        <p:blipFill>
          <a:blip r:embed="rId3"/>
          <a:srcRect/>
          <a:stretch/>
        </p:blipFill>
        <p:spPr>
          <a:xfrm>
            <a:off x="1337301" y="1438275"/>
            <a:ext cx="9517398" cy="4738688"/>
          </a:xfrm>
        </p:spPr>
      </p:pic>
    </p:spTree>
    <p:extLst>
      <p:ext uri="{BB962C8B-B14F-4D97-AF65-F5344CB8AC3E}">
        <p14:creationId xmlns:p14="http://schemas.microsoft.com/office/powerpoint/2010/main" val="29317625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6DCC4830-BA42-B1C9-F66B-F78F9E32BB1D}"/>
                  </a:ext>
                </a:extLst>
              </p:cNvPr>
              <p:cNvSpPr>
                <a:spLocks noGrp="1"/>
              </p:cNvSpPr>
              <p:nvPr>
                <p:ph type="title"/>
              </p:nvPr>
            </p:nvSpPr>
            <p:spPr>
              <a:xfrm>
                <a:off x="730120" y="341221"/>
                <a:ext cx="10731759" cy="1056686"/>
              </a:xfrm>
            </p:spPr>
            <p:txBody>
              <a:bodyPr>
                <a:noAutofit/>
              </a:bodyPr>
              <a:lstStyle/>
              <a:p>
                <a:pPr algn="ctr"/>
                <a:r>
                  <a:rPr lang="en-US" sz="3200" dirty="0"/>
                  <a:t>100, 1000, &amp; 10000 MC </a:t>
                </a:r>
                <a14:m>
                  <m:oMath xmlns:m="http://schemas.openxmlformats.org/officeDocument/2006/math">
                    <m:sSub>
                      <m:sSubPr>
                        <m:ctrlPr>
                          <a:rPr lang="en-US" sz="3200" i="1" dirty="0" smtClean="0">
                            <a:latin typeface="Cambria Math" panose="02040503050406030204" pitchFamily="18" charset="0"/>
                          </a:rPr>
                        </m:ctrlPr>
                      </m:sSubPr>
                      <m:e>
                        <m:r>
                          <a:rPr lang="en-US" sz="3200" b="1" i="1" dirty="0" smtClean="0">
                            <a:latin typeface="Cambria Math" panose="02040503050406030204" pitchFamily="18" charset="0"/>
                          </a:rPr>
                          <m:t>𝝂</m:t>
                        </m:r>
                      </m:e>
                      <m:sub>
                        <m:r>
                          <a:rPr lang="en-US" sz="3200" i="1" dirty="0" err="1" smtClean="0">
                            <a:latin typeface="Cambria Math" panose="02040503050406030204" pitchFamily="18" charset="0"/>
                          </a:rPr>
                          <m:t>h𝑎𝑟𝑑</m:t>
                        </m:r>
                      </m:sub>
                    </m:sSub>
                  </m:oMath>
                </a14:m>
                <a:r>
                  <a:rPr lang="en-US" sz="3200" dirty="0"/>
                  <a:t> &amp; Bandgap Centers</a:t>
                </a:r>
              </a:p>
            </p:txBody>
          </p:sp>
        </mc:Choice>
        <mc:Fallback xmlns="">
          <p:sp>
            <p:nvSpPr>
              <p:cNvPr id="2" name="Title 1">
                <a:extLst>
                  <a:ext uri="{FF2B5EF4-FFF2-40B4-BE49-F238E27FC236}">
                    <a16:creationId xmlns:a16="http://schemas.microsoft.com/office/drawing/2014/main" id="{6DCC4830-BA42-B1C9-F66B-F78F9E32BB1D}"/>
                  </a:ext>
                </a:extLst>
              </p:cNvPr>
              <p:cNvSpPr>
                <a:spLocks noGrp="1" noRot="1" noChangeAspect="1" noMove="1" noResize="1" noEditPoints="1" noAdjustHandles="1" noChangeArrowheads="1" noChangeShapeType="1" noTextEdit="1"/>
              </p:cNvSpPr>
              <p:nvPr>
                <p:ph type="title"/>
              </p:nvPr>
            </p:nvSpPr>
            <p:spPr>
              <a:xfrm>
                <a:off x="730120" y="341221"/>
                <a:ext cx="10731759" cy="1056686"/>
              </a:xfrm>
              <a:blipFill>
                <a:blip r:embed="rId2"/>
                <a:stretch>
                  <a:fillRect/>
                </a:stretch>
              </a:blipFill>
            </p:spPr>
            <p:txBody>
              <a:bodyPr/>
              <a:lstStyle/>
              <a:p>
                <a:r>
                  <a:rPr lang="en-US">
                    <a:noFill/>
                  </a:rPr>
                  <a:t> </a:t>
                </a:r>
              </a:p>
            </p:txBody>
          </p:sp>
        </mc:Fallback>
      </mc:AlternateContent>
      <p:pic>
        <p:nvPicPr>
          <p:cNvPr id="7" name="Content Placeholder 6">
            <a:extLst>
              <a:ext uri="{FF2B5EF4-FFF2-40B4-BE49-F238E27FC236}">
                <a16:creationId xmlns:a16="http://schemas.microsoft.com/office/drawing/2014/main" id="{45C121E0-2D9F-1F26-2360-E24CA0CD5905}"/>
              </a:ext>
            </a:extLst>
          </p:cNvPr>
          <p:cNvPicPr>
            <a:picLocks noGrp="1" noChangeAspect="1"/>
          </p:cNvPicPr>
          <p:nvPr>
            <p:ph idx="1"/>
          </p:nvPr>
        </p:nvPicPr>
        <p:blipFill>
          <a:blip r:embed="rId3"/>
          <a:srcRect/>
          <a:stretch/>
        </p:blipFill>
        <p:spPr>
          <a:xfrm>
            <a:off x="1337301" y="1438275"/>
            <a:ext cx="9517398" cy="4738688"/>
          </a:xfrm>
        </p:spPr>
      </p:pic>
    </p:spTree>
    <p:extLst>
      <p:ext uri="{BB962C8B-B14F-4D97-AF65-F5344CB8AC3E}">
        <p14:creationId xmlns:p14="http://schemas.microsoft.com/office/powerpoint/2010/main" val="10250622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A4E5947E-1FD9-9A25-FE35-BC5561529035}"/>
                  </a:ext>
                </a:extLst>
              </p:cNvPr>
              <p:cNvSpPr>
                <a:spLocks noGrp="1"/>
              </p:cNvSpPr>
              <p:nvPr>
                <p:ph type="title"/>
              </p:nvPr>
            </p:nvSpPr>
            <p:spPr/>
            <p:txBody>
              <a:bodyPr>
                <a:noAutofit/>
              </a:bodyPr>
              <a:lstStyle/>
              <a:p>
                <a:r>
                  <a:rPr lang="en-US" sz="2800" dirty="0"/>
                  <a:t>Stochastic Collocation 1D Quadrature – </a:t>
                </a:r>
                <a14:m>
                  <m:oMath xmlns:m="http://schemas.openxmlformats.org/officeDocument/2006/math">
                    <m:sSub>
                      <m:sSubPr>
                        <m:ctrlPr>
                          <a:rPr lang="en-US" sz="2800" i="1" dirty="0" err="1" smtClean="0">
                            <a:latin typeface="Cambria Math" panose="02040503050406030204" pitchFamily="18" charset="0"/>
                          </a:rPr>
                        </m:ctrlPr>
                      </m:sSubPr>
                      <m:e>
                        <m:r>
                          <a:rPr lang="en-US" sz="2800" b="1" i="1" dirty="0" smtClean="0">
                            <a:latin typeface="Cambria Math" panose="02040503050406030204" pitchFamily="18" charset="0"/>
                          </a:rPr>
                          <m:t>𝝂</m:t>
                        </m:r>
                      </m:e>
                      <m:sub>
                        <m:r>
                          <a:rPr lang="en-US" sz="2800" i="1" dirty="0" err="1" smtClean="0">
                            <a:latin typeface="Cambria Math" panose="02040503050406030204" pitchFamily="18" charset="0"/>
                          </a:rPr>
                          <m:t>h𝑎𝑟𝑑</m:t>
                        </m:r>
                      </m:sub>
                    </m:sSub>
                  </m:oMath>
                </a14:m>
                <a:r>
                  <a:rPr lang="en-US" sz="2800" dirty="0"/>
                  <a:t> – Bandgap Size</a:t>
                </a:r>
              </a:p>
            </p:txBody>
          </p:sp>
        </mc:Choice>
        <mc:Fallback xmlns="">
          <p:sp>
            <p:nvSpPr>
              <p:cNvPr id="2" name="Title 1">
                <a:extLst>
                  <a:ext uri="{FF2B5EF4-FFF2-40B4-BE49-F238E27FC236}">
                    <a16:creationId xmlns:a16="http://schemas.microsoft.com/office/drawing/2014/main" id="{A4E5947E-1FD9-9A25-FE35-BC5561529035}"/>
                  </a:ext>
                </a:extLst>
              </p:cNvPr>
              <p:cNvSpPr>
                <a:spLocks noGrp="1" noRot="1" noChangeAspect="1" noMove="1" noResize="1" noEditPoints="1" noAdjustHandles="1" noChangeArrowheads="1" noChangeShapeType="1" noTextEdit="1"/>
              </p:cNvSpPr>
              <p:nvPr>
                <p:ph type="title"/>
              </p:nvPr>
            </p:nvSpPr>
            <p:spPr>
              <a:blipFill>
                <a:blip r:embed="rId3"/>
                <a:stretch>
                  <a:fillRect l="-1217"/>
                </a:stretch>
              </a:blipFill>
            </p:spPr>
            <p:txBody>
              <a:bodyPr/>
              <a:lstStyle/>
              <a:p>
                <a:r>
                  <a:rPr lang="en-US">
                    <a:noFill/>
                  </a:rPr>
                  <a:t> </a:t>
                </a:r>
              </a:p>
            </p:txBody>
          </p:sp>
        </mc:Fallback>
      </mc:AlternateContent>
      <p:pic>
        <p:nvPicPr>
          <p:cNvPr id="5" name="Content Placeholder 4">
            <a:extLst>
              <a:ext uri="{FF2B5EF4-FFF2-40B4-BE49-F238E27FC236}">
                <a16:creationId xmlns:a16="http://schemas.microsoft.com/office/drawing/2014/main" id="{E481CCDB-BDC4-87DA-0787-F2BA39A1E2AE}"/>
              </a:ext>
            </a:extLst>
          </p:cNvPr>
          <p:cNvPicPr>
            <a:picLocks noGrp="1" noChangeAspect="1"/>
          </p:cNvPicPr>
          <p:nvPr>
            <p:ph idx="1"/>
          </p:nvPr>
        </p:nvPicPr>
        <p:blipFill>
          <a:blip r:embed="rId4"/>
          <a:srcRect/>
          <a:stretch/>
        </p:blipFill>
        <p:spPr>
          <a:xfrm>
            <a:off x="97524" y="1293872"/>
            <a:ext cx="5998476" cy="4270256"/>
          </a:xfrm>
        </p:spPr>
      </p:pic>
      <p:pic>
        <p:nvPicPr>
          <p:cNvPr id="6" name="Content Placeholder 4">
            <a:extLst>
              <a:ext uri="{FF2B5EF4-FFF2-40B4-BE49-F238E27FC236}">
                <a16:creationId xmlns:a16="http://schemas.microsoft.com/office/drawing/2014/main" id="{E9363DFE-7C01-94EB-CEC4-D99A220009B8}"/>
              </a:ext>
            </a:extLst>
          </p:cNvPr>
          <p:cNvPicPr>
            <a:picLocks noChangeAspect="1"/>
          </p:cNvPicPr>
          <p:nvPr/>
        </p:nvPicPr>
        <p:blipFill>
          <a:blip r:embed="rId5"/>
          <a:srcRect/>
          <a:stretch/>
        </p:blipFill>
        <p:spPr>
          <a:xfrm>
            <a:off x="6096001" y="1300362"/>
            <a:ext cx="5998473" cy="4257274"/>
          </a:xfrm>
          <a:prstGeom prst="rect">
            <a:avLst/>
          </a:prstGeom>
        </p:spPr>
      </p:pic>
    </p:spTree>
    <p:extLst>
      <p:ext uri="{BB962C8B-B14F-4D97-AF65-F5344CB8AC3E}">
        <p14:creationId xmlns:p14="http://schemas.microsoft.com/office/powerpoint/2010/main" val="30751221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1A121-E91A-D632-84C2-8F51F2B330E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E223DBE-B3B7-29E3-193F-7DEB94ABDAAE}"/>
              </a:ext>
            </a:extLst>
          </p:cNvPr>
          <p:cNvSpPr>
            <a:spLocks noGrp="1"/>
          </p:cNvSpPr>
          <p:nvPr>
            <p:ph idx="1"/>
          </p:nvPr>
        </p:nvSpPr>
        <p:spPr/>
        <p:txBody>
          <a:bodyPr/>
          <a:lstStyle/>
          <a:p>
            <a:r>
              <a:rPr lang="en-US" dirty="0" err="1"/>
              <a:t>E_soft</a:t>
            </a:r>
            <a:endParaRPr lang="en-US" dirty="0"/>
          </a:p>
          <a:p>
            <a:r>
              <a:rPr lang="en-US" dirty="0" err="1"/>
              <a:t>E_hard</a:t>
            </a:r>
            <a:endParaRPr lang="en-US" dirty="0"/>
          </a:p>
          <a:p>
            <a:r>
              <a:rPr lang="en-US" dirty="0" err="1"/>
              <a:t>Rho_soft</a:t>
            </a:r>
            <a:endParaRPr lang="en-US" dirty="0"/>
          </a:p>
          <a:p>
            <a:r>
              <a:rPr lang="en-US" dirty="0" err="1"/>
              <a:t>Rho_hard</a:t>
            </a:r>
            <a:endParaRPr lang="en-US" dirty="0"/>
          </a:p>
          <a:p>
            <a:r>
              <a:rPr lang="en-US" dirty="0" err="1"/>
              <a:t>Pr_soft</a:t>
            </a:r>
            <a:endParaRPr lang="en-US" dirty="0"/>
          </a:p>
          <a:p>
            <a:r>
              <a:rPr lang="en-US" dirty="0" err="1"/>
              <a:t>Pr_hard</a:t>
            </a:r>
            <a:endParaRPr lang="en-US" dirty="0"/>
          </a:p>
        </p:txBody>
      </p:sp>
    </p:spTree>
    <p:extLst>
      <p:ext uri="{BB962C8B-B14F-4D97-AF65-F5344CB8AC3E}">
        <p14:creationId xmlns:p14="http://schemas.microsoft.com/office/powerpoint/2010/main" val="4278976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4830-BA42-B1C9-F66B-F78F9E32BB1D}"/>
              </a:ext>
            </a:extLst>
          </p:cNvPr>
          <p:cNvSpPr>
            <a:spLocks noGrp="1"/>
          </p:cNvSpPr>
          <p:nvPr>
            <p:ph type="title"/>
          </p:nvPr>
        </p:nvSpPr>
        <p:spPr>
          <a:xfrm>
            <a:off x="730120" y="341221"/>
            <a:ext cx="10731759" cy="1056686"/>
          </a:xfrm>
        </p:spPr>
        <p:txBody>
          <a:bodyPr>
            <a:noAutofit/>
          </a:bodyPr>
          <a:lstStyle/>
          <a:p>
            <a:r>
              <a:rPr lang="en-US" sz="3200" dirty="0"/>
              <a:t>Histograms – 1000 MC Inputs</a:t>
            </a:r>
          </a:p>
        </p:txBody>
      </p:sp>
      <p:pic>
        <p:nvPicPr>
          <p:cNvPr id="7" name="Content Placeholder 6">
            <a:extLst>
              <a:ext uri="{FF2B5EF4-FFF2-40B4-BE49-F238E27FC236}">
                <a16:creationId xmlns:a16="http://schemas.microsoft.com/office/drawing/2014/main" id="{45C121E0-2D9F-1F26-2360-E24CA0CD5905}"/>
              </a:ext>
            </a:extLst>
          </p:cNvPr>
          <p:cNvPicPr>
            <a:picLocks noGrp="1" noChangeAspect="1"/>
          </p:cNvPicPr>
          <p:nvPr>
            <p:ph idx="1"/>
          </p:nvPr>
        </p:nvPicPr>
        <p:blipFill>
          <a:blip r:embed="rId2"/>
          <a:srcRect/>
          <a:stretch/>
        </p:blipFill>
        <p:spPr>
          <a:xfrm>
            <a:off x="1337301" y="1438275"/>
            <a:ext cx="9517398" cy="4738688"/>
          </a:xfrm>
        </p:spPr>
      </p:pic>
    </p:spTree>
    <p:extLst>
      <p:ext uri="{BB962C8B-B14F-4D97-AF65-F5344CB8AC3E}">
        <p14:creationId xmlns:p14="http://schemas.microsoft.com/office/powerpoint/2010/main" val="3552821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4830-BA42-B1C9-F66B-F78F9E32BB1D}"/>
              </a:ext>
            </a:extLst>
          </p:cNvPr>
          <p:cNvSpPr>
            <a:spLocks noGrp="1"/>
          </p:cNvSpPr>
          <p:nvPr>
            <p:ph type="title"/>
          </p:nvPr>
        </p:nvSpPr>
        <p:spPr>
          <a:xfrm>
            <a:off x="730120" y="341221"/>
            <a:ext cx="10731759" cy="1056686"/>
          </a:xfrm>
        </p:spPr>
        <p:txBody>
          <a:bodyPr>
            <a:noAutofit/>
          </a:bodyPr>
          <a:lstStyle/>
          <a:p>
            <a:r>
              <a:rPr lang="en-US" sz="3200" dirty="0"/>
              <a:t>Histograms – 10000 MC Inputs</a:t>
            </a:r>
          </a:p>
        </p:txBody>
      </p:sp>
      <p:pic>
        <p:nvPicPr>
          <p:cNvPr id="7" name="Content Placeholder 6">
            <a:extLst>
              <a:ext uri="{FF2B5EF4-FFF2-40B4-BE49-F238E27FC236}">
                <a16:creationId xmlns:a16="http://schemas.microsoft.com/office/drawing/2014/main" id="{45C121E0-2D9F-1F26-2360-E24CA0CD5905}"/>
              </a:ext>
            </a:extLst>
          </p:cNvPr>
          <p:cNvPicPr>
            <a:picLocks noGrp="1" noChangeAspect="1"/>
          </p:cNvPicPr>
          <p:nvPr>
            <p:ph idx="1"/>
          </p:nvPr>
        </p:nvPicPr>
        <p:blipFill>
          <a:blip r:embed="rId2"/>
          <a:srcRect/>
          <a:stretch/>
        </p:blipFill>
        <p:spPr>
          <a:xfrm>
            <a:off x="1337301" y="1438275"/>
            <a:ext cx="9517398" cy="4738688"/>
          </a:xfrm>
        </p:spPr>
      </p:pic>
    </p:spTree>
    <p:extLst>
      <p:ext uri="{BB962C8B-B14F-4D97-AF65-F5344CB8AC3E}">
        <p14:creationId xmlns:p14="http://schemas.microsoft.com/office/powerpoint/2010/main" val="2312735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4830-BA42-B1C9-F66B-F78F9E32BB1D}"/>
              </a:ext>
            </a:extLst>
          </p:cNvPr>
          <p:cNvSpPr>
            <a:spLocks noGrp="1"/>
          </p:cNvSpPr>
          <p:nvPr>
            <p:ph type="title"/>
          </p:nvPr>
        </p:nvSpPr>
        <p:spPr>
          <a:xfrm>
            <a:off x="730120" y="341221"/>
            <a:ext cx="10731759" cy="1056686"/>
          </a:xfrm>
        </p:spPr>
        <p:txBody>
          <a:bodyPr>
            <a:noAutofit/>
          </a:bodyPr>
          <a:lstStyle/>
          <a:p>
            <a:r>
              <a:rPr lang="en-US" sz="3200"/>
              <a:t>Histograms – Bandgap Top, Bottom, &amp; Size</a:t>
            </a:r>
            <a:endParaRPr lang="en-US" sz="3200" dirty="0"/>
          </a:p>
        </p:txBody>
      </p:sp>
      <p:pic>
        <p:nvPicPr>
          <p:cNvPr id="5" name="Content Placeholder 4">
            <a:extLst>
              <a:ext uri="{FF2B5EF4-FFF2-40B4-BE49-F238E27FC236}">
                <a16:creationId xmlns:a16="http://schemas.microsoft.com/office/drawing/2014/main" id="{CAE9A72B-8A68-6F30-1013-174001A44746}"/>
              </a:ext>
            </a:extLst>
          </p:cNvPr>
          <p:cNvPicPr>
            <a:picLocks noGrp="1" noChangeAspect="1"/>
          </p:cNvPicPr>
          <p:nvPr>
            <p:ph idx="1"/>
          </p:nvPr>
        </p:nvPicPr>
        <p:blipFill>
          <a:blip r:embed="rId2"/>
          <a:srcRect/>
          <a:stretch/>
        </p:blipFill>
        <p:spPr>
          <a:xfrm>
            <a:off x="838200" y="1626802"/>
            <a:ext cx="10515600" cy="4361634"/>
          </a:xfrm>
        </p:spPr>
      </p:pic>
    </p:spTree>
    <p:extLst>
      <p:ext uri="{BB962C8B-B14F-4D97-AF65-F5344CB8AC3E}">
        <p14:creationId xmlns:p14="http://schemas.microsoft.com/office/powerpoint/2010/main" val="3004886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4830-BA42-B1C9-F66B-F78F9E32BB1D}"/>
              </a:ext>
            </a:extLst>
          </p:cNvPr>
          <p:cNvSpPr>
            <a:spLocks noGrp="1"/>
          </p:cNvSpPr>
          <p:nvPr>
            <p:ph type="title"/>
          </p:nvPr>
        </p:nvSpPr>
        <p:spPr>
          <a:xfrm>
            <a:off x="730120" y="341221"/>
            <a:ext cx="10731759" cy="1056686"/>
          </a:xfrm>
        </p:spPr>
        <p:txBody>
          <a:bodyPr>
            <a:noAutofit/>
          </a:bodyPr>
          <a:lstStyle/>
          <a:p>
            <a:r>
              <a:rPr lang="en-US" sz="3200" dirty="0"/>
              <a:t>Histograms – Bandgap Top, Bottom, &amp; Center</a:t>
            </a:r>
          </a:p>
        </p:txBody>
      </p:sp>
      <p:pic>
        <p:nvPicPr>
          <p:cNvPr id="5" name="Content Placeholder 4">
            <a:extLst>
              <a:ext uri="{FF2B5EF4-FFF2-40B4-BE49-F238E27FC236}">
                <a16:creationId xmlns:a16="http://schemas.microsoft.com/office/drawing/2014/main" id="{CAE9A72B-8A68-6F30-1013-174001A44746}"/>
              </a:ext>
            </a:extLst>
          </p:cNvPr>
          <p:cNvPicPr>
            <a:picLocks noGrp="1" noChangeAspect="1"/>
          </p:cNvPicPr>
          <p:nvPr>
            <p:ph idx="1"/>
          </p:nvPr>
        </p:nvPicPr>
        <p:blipFill>
          <a:blip r:embed="rId2"/>
          <a:srcRect/>
          <a:stretch/>
        </p:blipFill>
        <p:spPr>
          <a:xfrm>
            <a:off x="838200" y="1626802"/>
            <a:ext cx="10515600" cy="4361634"/>
          </a:xfrm>
        </p:spPr>
      </p:pic>
    </p:spTree>
    <p:extLst>
      <p:ext uri="{BB962C8B-B14F-4D97-AF65-F5344CB8AC3E}">
        <p14:creationId xmlns:p14="http://schemas.microsoft.com/office/powerpoint/2010/main" val="1203512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CA758-6A17-8C51-7237-048A1FF3B783}"/>
              </a:ext>
            </a:extLst>
          </p:cNvPr>
          <p:cNvSpPr>
            <a:spLocks noGrp="1"/>
          </p:cNvSpPr>
          <p:nvPr>
            <p:ph type="title"/>
          </p:nvPr>
        </p:nvSpPr>
        <p:spPr/>
        <p:txBody>
          <a:bodyPr/>
          <a:lstStyle/>
          <a:p>
            <a:r>
              <a:rPr lang="en-US" dirty="0"/>
              <a:t>2D Histograms</a:t>
            </a:r>
          </a:p>
        </p:txBody>
      </p:sp>
      <p:pic>
        <p:nvPicPr>
          <p:cNvPr id="13" name="Picture 12">
            <a:extLst>
              <a:ext uri="{FF2B5EF4-FFF2-40B4-BE49-F238E27FC236}">
                <a16:creationId xmlns:a16="http://schemas.microsoft.com/office/drawing/2014/main" id="{EA6512F5-051F-B774-200B-47343643C1A6}"/>
              </a:ext>
            </a:extLst>
          </p:cNvPr>
          <p:cNvPicPr>
            <a:picLocks noChangeAspect="1"/>
          </p:cNvPicPr>
          <p:nvPr/>
        </p:nvPicPr>
        <p:blipFill>
          <a:blip r:embed="rId2"/>
          <a:srcRect/>
          <a:stretch/>
        </p:blipFill>
        <p:spPr>
          <a:xfrm>
            <a:off x="43349" y="1248103"/>
            <a:ext cx="12105302" cy="4361794"/>
          </a:xfrm>
          <a:prstGeom prst="rect">
            <a:avLst/>
          </a:prstGeom>
        </p:spPr>
      </p:pic>
    </p:spTree>
    <p:extLst>
      <p:ext uri="{BB962C8B-B14F-4D97-AF65-F5344CB8AC3E}">
        <p14:creationId xmlns:p14="http://schemas.microsoft.com/office/powerpoint/2010/main" val="61816796"/>
      </p:ext>
    </p:extLst>
  </p:cSld>
  <p:clrMapOvr>
    <a:masterClrMapping/>
  </p:clrMapOvr>
</p:sld>
</file>

<file path=ppt/theme/theme1.xml><?xml version="1.0" encoding="utf-8"?>
<a:theme xmlns:a="http://schemas.openxmlformats.org/drawingml/2006/main" name="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0286AAF-2E6E-403E-91BE-A2946A363024}" vid="{92B06224-0031-4F49-96AB-D28CAE4577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D977AFE0BA24A48A44BA40749E58BCA" ma:contentTypeVersion="4" ma:contentTypeDescription="Create a new document." ma:contentTypeScope="" ma:versionID="96123a612a8ea52de9eccec3cfd875c5">
  <xsd:schema xmlns:xsd="http://www.w3.org/2001/XMLSchema" xmlns:xs="http://www.w3.org/2001/XMLSchema" xmlns:p="http://schemas.microsoft.com/office/2006/metadata/properties" xmlns:ns2="ce377175-54a4-4d7f-a690-a38d13686295" targetNamespace="http://schemas.microsoft.com/office/2006/metadata/properties" ma:root="true" ma:fieldsID="e02eeb2f666df3e14fcd556b413490be" ns2:_="">
    <xsd:import namespace="ce377175-54a4-4d7f-a690-a38d1368629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e377175-54a4-4d7f-a690-a38d136862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A97010D-7C71-4286-B859-6803BB0ABFD2}">
  <ds:schemaRefs>
    <ds:schemaRef ds:uri="ce377175-54a4-4d7f-a690-a38d1368629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0748A49F-C736-4524-BB36-F11018D26634}">
  <ds:schemaRefs>
    <ds:schemaRef ds:uri="ce377175-54a4-4d7f-a690-a38d1368629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B294D1B7-8679-422F-949D-1455F508E59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Brinson_group_template2019</Template>
  <TotalTime>41943</TotalTime>
  <Words>1278</Words>
  <Application>Microsoft Office PowerPoint</Application>
  <PresentationFormat>Widescreen</PresentationFormat>
  <Paragraphs>110</Paragraphs>
  <Slides>47</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Calibri</vt:lpstr>
      <vt:lpstr>Cambria Math</vt:lpstr>
      <vt:lpstr>Garamond</vt:lpstr>
      <vt:lpstr>Trebuchet MS</vt:lpstr>
      <vt:lpstr>Office Theme</vt:lpstr>
      <vt:lpstr>Uncertainty Quantification for 2D Metamaterials</vt:lpstr>
      <vt:lpstr>Input Parameters</vt:lpstr>
      <vt:lpstr>Dispersion Curve Calculations</vt:lpstr>
      <vt:lpstr>Histograms – 100 MC Inputs</vt:lpstr>
      <vt:lpstr>Histograms – 1000 MC Inputs</vt:lpstr>
      <vt:lpstr>Histograms – 10000 MC Inputs</vt:lpstr>
      <vt:lpstr>Histograms – Bandgap Top, Bottom, &amp; Size</vt:lpstr>
      <vt:lpstr>Histograms – Bandgap Top, Bottom, &amp; Center</vt:lpstr>
      <vt:lpstr>2D Histograms</vt:lpstr>
      <vt:lpstr>The Geometry Uncertainty Problem</vt:lpstr>
      <vt:lpstr>Edge Pixel Flip Chance – Geometry Generation</vt:lpstr>
      <vt:lpstr>Finite Element Mesh Convergence</vt:lpstr>
      <vt:lpstr>Finite Element Mesh Convergence</vt:lpstr>
      <vt:lpstr>EPF (FC) – Defect Convergence</vt:lpstr>
      <vt:lpstr>EPF (FP) – Defect Convergence</vt:lpstr>
      <vt:lpstr>EPF FC VS FP – Defect Convergence</vt:lpstr>
      <vt:lpstr>Stochastic Collocation – MC Regression</vt:lpstr>
      <vt:lpstr>Stochastic Collocation – MC Regression (Underfit)</vt:lpstr>
      <vt:lpstr>Stochastic Collocation – MC Regression – Bandgap Size</vt:lpstr>
      <vt:lpstr>Stochastic Collocation – MC Regression – Bandgap Center</vt:lpstr>
      <vt:lpstr>Stochastic Collocation – MC Regression – Bandgap Top</vt:lpstr>
      <vt:lpstr>Stochastic Collocation – MC Regression – Bandgap Bottom</vt:lpstr>
      <vt:lpstr>Stochastic Collocation – Quadrature Rule</vt:lpstr>
      <vt:lpstr>Stochastic Collocation – Quadrature Rule – Bandgap Size</vt:lpstr>
      <vt:lpstr>Stochastic Collocation – Quadrature Rule – Bandgap Center</vt:lpstr>
      <vt:lpstr>Stochastic Collocation – Quadrature Rule – Bandgap Top</vt:lpstr>
      <vt:lpstr>Stochastic Collocation – Quadrature Rule – Bandgap Bottom</vt:lpstr>
      <vt:lpstr>1D PCE Fits</vt:lpstr>
      <vt:lpstr>100, 1000, &amp; 10000 MC E_soft &amp; Bandgap Sizes</vt:lpstr>
      <vt:lpstr>100, 1000, &amp; 10000 MC E_soft &amp; Bandgap Centers</vt:lpstr>
      <vt:lpstr>Stochastic Collocation 1D Quadrature – E_soft – Bandgap Size</vt:lpstr>
      <vt:lpstr>100, 1000, &amp; 10000 MC E_hard &amp; Bandgap Sizes</vt:lpstr>
      <vt:lpstr>100, 1000, &amp; 10000 MC E_hard &amp; Bandgap Centers</vt:lpstr>
      <vt:lpstr>Stochastic Collocation 1D Quadrature – E_hard – Bandgap Size</vt:lpstr>
      <vt:lpstr>100, 1000, &amp; 10000 MC Rho_soft &amp; Bandgap Sizes</vt:lpstr>
      <vt:lpstr>100, 1000, &amp; 10000 MC rho_soft &amp; Bandgap Centers</vt:lpstr>
      <vt:lpstr>Stochastic Collocation 1D Quadrature – rho_soft – Bandgap Size</vt:lpstr>
      <vt:lpstr>100, 1000, &amp; 10000 MC rho_hard &amp; Bandgap Sizes</vt:lpstr>
      <vt:lpstr>100, 1000, &amp; 10000 MC rho_hard &amp; Bandgap Centers</vt:lpstr>
      <vt:lpstr>Stochastic Collocation 1D Quadrature – rho_hard – Bandgap Size</vt:lpstr>
      <vt:lpstr>100, 1000, &amp; 10000 MC ν_soft &amp; Bandgap Sizes</vt:lpstr>
      <vt:lpstr>100, 1000, &amp; 10000 MC ν_soft &amp; Bandgap Centers</vt:lpstr>
      <vt:lpstr>Stochastic Collocation 1D Quadrature – ν_soft– Bandgap Size</vt:lpstr>
      <vt:lpstr>100, 1000, &amp; 10000 MC ν_hard  &amp; Bandgap Sizes</vt:lpstr>
      <vt:lpstr>100, 1000, &amp; 10000 MC ν_hard &amp; Bandgap Centers</vt:lpstr>
      <vt:lpstr>Stochastic Collocation 1D Quadrature – ν_hard – Bandgap Size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Contact Mechanics  Error Propagation Eqns</dc:title>
  <dc:creator>Richard J. Sheridan</dc:creator>
  <cp:lastModifiedBy>Han Zhang</cp:lastModifiedBy>
  <cp:revision>102</cp:revision>
  <dcterms:created xsi:type="dcterms:W3CDTF">2019-08-08T21:17:44Z</dcterms:created>
  <dcterms:modified xsi:type="dcterms:W3CDTF">2023-08-14T22:18:06Z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0x0101006D977AFE0BA24A48A44BA40749E58BCA</vt:lpwstr>
  </property>
</Properties>
</file>