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9"/>
  </p:notesMasterIdLst>
  <p:sldIdLst>
    <p:sldId id="256" r:id="rId5"/>
    <p:sldId id="918" r:id="rId6"/>
    <p:sldId id="1028" r:id="rId7"/>
    <p:sldId id="102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504F1F5-CE46-42C0-85B0-35D241E81344}">
          <p14:sldIdLst>
            <p14:sldId id="256"/>
            <p14:sldId id="918"/>
            <p14:sldId id="1028"/>
          </p14:sldIdLst>
        </p14:section>
        <p14:section name="Output Hisograms (7D Gamma Inputs)" id="{BB26CA13-03D5-44A0-AEEA-27C89AB6C223}">
          <p14:sldIdLst>
            <p14:sldId id="1024"/>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186E619-9A90-75DF-C2FC-ED5272E1CCB1}" name="Han Zhang" initials="HZ" userId="S::hz283@duke.edu::0a7a48f2-d47e-4d90-872a-778c92faed4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DA4"/>
    <a:srgbClr val="0223B7"/>
    <a:srgbClr val="0A1A84"/>
    <a:srgbClr val="0432FF"/>
    <a:srgbClr val="F79144"/>
    <a:srgbClr val="F4F023"/>
    <a:srgbClr val="B32A8D"/>
    <a:srgbClr val="F7E625"/>
    <a:srgbClr val="0C0786"/>
    <a:srgbClr val="ED9B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98" autoAdjust="0"/>
    <p:restoredTop sz="88007" autoAdjust="0"/>
  </p:normalViewPr>
  <p:slideViewPr>
    <p:cSldViewPr snapToGrid="0">
      <p:cViewPr varScale="1">
        <p:scale>
          <a:sx n="128" d="100"/>
          <a:sy n="128" d="100"/>
        </p:scale>
        <p:origin x="144"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2A9559-5325-4FFA-A5F2-CBDDB1074751}" type="datetimeFigureOut">
              <a:rPr lang="en-US" smtClean="0"/>
              <a:t>9/28/2023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D6D2F6-D9A8-4EC3-B74F-DA40A0FC4A95}" type="slidenum">
              <a:rPr lang="en-US" smtClean="0"/>
              <a:t>‹#›</a:t>
            </a:fld>
            <a:endParaRPr lang="en-US"/>
          </a:p>
        </p:txBody>
      </p:sp>
    </p:spTree>
    <p:extLst>
      <p:ext uri="{BB962C8B-B14F-4D97-AF65-F5344CB8AC3E}">
        <p14:creationId xmlns:p14="http://schemas.microsoft.com/office/powerpoint/2010/main" val="2391518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D6D2F6-D9A8-4EC3-B74F-DA40A0FC4A95}" type="slidenum">
              <a:rPr lang="en-US" smtClean="0"/>
              <a:t>4</a:t>
            </a:fld>
            <a:endParaRPr lang="en-US"/>
          </a:p>
        </p:txBody>
      </p:sp>
    </p:spTree>
    <p:extLst>
      <p:ext uri="{BB962C8B-B14F-4D97-AF65-F5344CB8AC3E}">
        <p14:creationId xmlns:p14="http://schemas.microsoft.com/office/powerpoint/2010/main" val="19799143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8F63F-E9BB-8745-9C2E-F1E7A9E08C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5EE111-2795-F64F-93F7-E2BFD3F8CD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Picture 6">
            <a:extLst>
              <a:ext uri="{FF2B5EF4-FFF2-40B4-BE49-F238E27FC236}">
                <a16:creationId xmlns:a16="http://schemas.microsoft.com/office/drawing/2014/main" id="{A4559B69-72AC-2D41-95E7-C02BE31D336F}"/>
              </a:ext>
            </a:extLst>
          </p:cNvPr>
          <p:cNvPicPr>
            <a:picLocks noChangeAspect="1"/>
          </p:cNvPicPr>
          <p:nvPr userDrawn="1"/>
        </p:nvPicPr>
        <p:blipFill>
          <a:blip r:embed="rId2"/>
          <a:stretch>
            <a:fillRect/>
          </a:stretch>
        </p:blipFill>
        <p:spPr>
          <a:xfrm>
            <a:off x="168274" y="6296024"/>
            <a:ext cx="425451" cy="425451"/>
          </a:xfrm>
          <a:prstGeom prst="rect">
            <a:avLst/>
          </a:prstGeom>
        </p:spPr>
      </p:pic>
      <p:pic>
        <p:nvPicPr>
          <p:cNvPr id="8" name="Picture 7">
            <a:extLst>
              <a:ext uri="{FF2B5EF4-FFF2-40B4-BE49-F238E27FC236}">
                <a16:creationId xmlns:a16="http://schemas.microsoft.com/office/drawing/2014/main" id="{1E2FA828-CBFA-6943-B336-E04DD0FEF12F}"/>
              </a:ext>
            </a:extLst>
          </p:cNvPr>
          <p:cNvPicPr>
            <a:picLocks noChangeAspect="1"/>
          </p:cNvPicPr>
          <p:nvPr userDrawn="1"/>
        </p:nvPicPr>
        <p:blipFill>
          <a:blip r:embed="rId3"/>
          <a:stretch>
            <a:fillRect/>
          </a:stretch>
        </p:blipFill>
        <p:spPr>
          <a:xfrm>
            <a:off x="706789" y="6356350"/>
            <a:ext cx="834570" cy="365125"/>
          </a:xfrm>
          <a:prstGeom prst="rect">
            <a:avLst/>
          </a:prstGeom>
        </p:spPr>
      </p:pic>
      <p:sp>
        <p:nvSpPr>
          <p:cNvPr id="9" name="Footer Placeholder 4">
            <a:extLst>
              <a:ext uri="{FF2B5EF4-FFF2-40B4-BE49-F238E27FC236}">
                <a16:creationId xmlns:a16="http://schemas.microsoft.com/office/drawing/2014/main" id="{F8F7AA02-B556-40A3-A634-2CB705B66D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3901446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A87-2923-1645-A281-71241B1B89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E37DD1-E1DE-C245-AB51-DD250119B1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020245-C0E4-6D48-8932-FBF0B9835DFC}"/>
              </a:ext>
            </a:extLst>
          </p:cNvPr>
          <p:cNvSpPr>
            <a:spLocks noGrp="1"/>
          </p:cNvSpPr>
          <p:nvPr>
            <p:ph type="dt" sz="half" idx="10"/>
          </p:nvPr>
        </p:nvSpPr>
        <p:spPr>
          <a:xfrm>
            <a:off x="838200" y="6356350"/>
            <a:ext cx="2743200" cy="365125"/>
          </a:xfrm>
          <a:prstGeom prst="rect">
            <a:avLst/>
          </a:prstGeom>
        </p:spPr>
        <p:txBody>
          <a:bodyPr/>
          <a:lstStyle/>
          <a:p>
            <a:fld id="{43789B8F-7842-4BEF-9976-1EE74F57C738}" type="datetime1">
              <a:rPr lang="en-US" smtClean="0"/>
              <a:t>9/28/2023</a:t>
            </a:fld>
            <a:endParaRPr lang="en-US"/>
          </a:p>
        </p:txBody>
      </p:sp>
      <p:sp>
        <p:nvSpPr>
          <p:cNvPr id="5" name="Footer Placeholder 4">
            <a:extLst>
              <a:ext uri="{FF2B5EF4-FFF2-40B4-BE49-F238E27FC236}">
                <a16:creationId xmlns:a16="http://schemas.microsoft.com/office/drawing/2014/main" id="{DAFC2D26-6A09-E549-A151-79C25F25332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9690855-C170-A543-B44D-A2B80F558DCB}"/>
              </a:ext>
            </a:extLst>
          </p:cNvPr>
          <p:cNvSpPr>
            <a:spLocks noGrp="1"/>
          </p:cNvSpPr>
          <p:nvPr>
            <p:ph type="sldNum" sz="quarter" idx="12"/>
          </p:nvPr>
        </p:nvSpPr>
        <p:spPr>
          <a:xfrm>
            <a:off x="8610600" y="6356350"/>
            <a:ext cx="2743200" cy="365125"/>
          </a:xfrm>
          <a:prstGeom prst="rect">
            <a:avLst/>
          </a:prstGeom>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4171283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8B198B-1D55-9A4E-93A9-70F460D548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E3F93B-724B-F148-9B1E-AE9EAE9D73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3AA3F2-B87E-6744-8D27-F65C39F7B9F3}"/>
              </a:ext>
            </a:extLst>
          </p:cNvPr>
          <p:cNvSpPr>
            <a:spLocks noGrp="1"/>
          </p:cNvSpPr>
          <p:nvPr>
            <p:ph type="dt" sz="half" idx="10"/>
          </p:nvPr>
        </p:nvSpPr>
        <p:spPr>
          <a:xfrm>
            <a:off x="838200" y="6356350"/>
            <a:ext cx="2743200" cy="365125"/>
          </a:xfrm>
          <a:prstGeom prst="rect">
            <a:avLst/>
          </a:prstGeom>
        </p:spPr>
        <p:txBody>
          <a:bodyPr/>
          <a:lstStyle/>
          <a:p>
            <a:fld id="{050F5937-DD26-4F95-A0ED-C31A278A1247}" type="datetime1">
              <a:rPr lang="en-US" smtClean="0"/>
              <a:t>9/28/2023</a:t>
            </a:fld>
            <a:endParaRPr lang="en-US"/>
          </a:p>
        </p:txBody>
      </p:sp>
      <p:sp>
        <p:nvSpPr>
          <p:cNvPr id="5" name="Footer Placeholder 4">
            <a:extLst>
              <a:ext uri="{FF2B5EF4-FFF2-40B4-BE49-F238E27FC236}">
                <a16:creationId xmlns:a16="http://schemas.microsoft.com/office/drawing/2014/main" id="{26E9AAEB-7811-6A47-8CAE-44FBCE0549D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3464DAB-914A-DF41-BB9B-0187900E3868}"/>
              </a:ext>
            </a:extLst>
          </p:cNvPr>
          <p:cNvSpPr>
            <a:spLocks noGrp="1"/>
          </p:cNvSpPr>
          <p:nvPr>
            <p:ph type="sldNum" sz="quarter" idx="12"/>
          </p:nvPr>
        </p:nvSpPr>
        <p:spPr>
          <a:xfrm>
            <a:off x="8610600" y="6356350"/>
            <a:ext cx="2743200" cy="365125"/>
          </a:xfrm>
          <a:prstGeom prst="rect">
            <a:avLst/>
          </a:prstGeom>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237948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8E3CD-1999-D346-A773-5BA422441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B0C3D8-70EC-0144-B2D2-F37907C63B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5C592FA0-CCF0-4463-9555-B34680F451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537083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E86C5-0557-484D-9CE8-1A2EB9A8D9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620CE4-2AED-164D-81DB-EDE18F2967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D14977-FD33-4AF1-B696-03BEF6CA94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F581DC-F6E5-4AEE-98F3-A1977368E94D}" type="datetime1">
              <a:rPr lang="en-US" smtClean="0"/>
              <a:t>9/28/2023</a:t>
            </a:fld>
            <a:endParaRPr lang="en-US"/>
          </a:p>
        </p:txBody>
      </p:sp>
      <p:sp>
        <p:nvSpPr>
          <p:cNvPr id="5" name="Footer Placeholder 4">
            <a:extLst>
              <a:ext uri="{FF2B5EF4-FFF2-40B4-BE49-F238E27FC236}">
                <a16:creationId xmlns:a16="http://schemas.microsoft.com/office/drawing/2014/main" id="{3C96A29C-2220-4533-BED4-C4C0BE65DF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E2407B-158B-4C16-B87A-A0A25AF902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CCEB4-8D27-44B8-BCDB-4D5F996AC751}" type="slidenum">
              <a:rPr lang="en-US" smtClean="0"/>
              <a:pPr/>
              <a:t>‹#›</a:t>
            </a:fld>
            <a:endParaRPr lang="en-US"/>
          </a:p>
        </p:txBody>
      </p:sp>
    </p:spTree>
    <p:extLst>
      <p:ext uri="{BB962C8B-B14F-4D97-AF65-F5344CB8AC3E}">
        <p14:creationId xmlns:p14="http://schemas.microsoft.com/office/powerpoint/2010/main" val="2731079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0DDAB-9B41-CB4D-B81F-D02EA11C33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942B26-6F1F-EA49-83F0-19FD257EC8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15BC4B-69F7-C943-86F3-4633D4E0FE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937A899B-D3F3-4E58-BA75-DC9CC55C4B9A}"/>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3148C6-A681-474A-852B-6488E264F1FD}" type="datetime1">
              <a:rPr lang="en-US" smtClean="0"/>
              <a:t>9/28/2023</a:t>
            </a:fld>
            <a:endParaRPr lang="en-US"/>
          </a:p>
        </p:txBody>
      </p:sp>
      <p:sp>
        <p:nvSpPr>
          <p:cNvPr id="6" name="Footer Placeholder 4">
            <a:extLst>
              <a:ext uri="{FF2B5EF4-FFF2-40B4-BE49-F238E27FC236}">
                <a16:creationId xmlns:a16="http://schemas.microsoft.com/office/drawing/2014/main" id="{06738E72-03BB-4601-ADF2-4A74E4B66E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Slide Number Placeholder 5">
            <a:extLst>
              <a:ext uri="{FF2B5EF4-FFF2-40B4-BE49-F238E27FC236}">
                <a16:creationId xmlns:a16="http://schemas.microsoft.com/office/drawing/2014/main" id="{963D8647-265A-4A49-BF56-605336246E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CCEB4-8D27-44B8-BCDB-4D5F996AC751}" type="slidenum">
              <a:rPr lang="en-US" smtClean="0"/>
              <a:pPr/>
              <a:t>‹#›</a:t>
            </a:fld>
            <a:endParaRPr lang="en-US"/>
          </a:p>
        </p:txBody>
      </p:sp>
    </p:spTree>
    <p:extLst>
      <p:ext uri="{BB962C8B-B14F-4D97-AF65-F5344CB8AC3E}">
        <p14:creationId xmlns:p14="http://schemas.microsoft.com/office/powerpoint/2010/main" val="4239120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C4F81-1B12-D542-A47E-321BC2B96C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2A036E-FE9F-B743-8FEB-7EEB6736BB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4E47C4-6E06-164A-8DE1-B9E9DADE94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DBB4F8-8EC4-3B49-A6A2-7CAD64D24F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A924AA-B59D-DF4B-9013-49C135B63D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34842C47-906E-4A38-B5E8-2C15A38C2162}"/>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5877EE-87E6-4A80-A3D1-647EBC487900}" type="datetime1">
              <a:rPr lang="en-US" smtClean="0"/>
              <a:t>9/28/2023</a:t>
            </a:fld>
            <a:endParaRPr lang="en-US"/>
          </a:p>
        </p:txBody>
      </p:sp>
      <p:sp>
        <p:nvSpPr>
          <p:cNvPr id="8" name="Footer Placeholder 4">
            <a:extLst>
              <a:ext uri="{FF2B5EF4-FFF2-40B4-BE49-F238E27FC236}">
                <a16:creationId xmlns:a16="http://schemas.microsoft.com/office/drawing/2014/main" id="{DE3C1ADE-FE20-4872-A52C-8DE8543ED48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9" name="Slide Number Placeholder 5">
            <a:extLst>
              <a:ext uri="{FF2B5EF4-FFF2-40B4-BE49-F238E27FC236}">
                <a16:creationId xmlns:a16="http://schemas.microsoft.com/office/drawing/2014/main" id="{9F40D701-D64A-4CB0-876D-DE1D9B895436}"/>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CCEB4-8D27-44B8-BCDB-4D5F996AC751}" type="slidenum">
              <a:rPr lang="en-US" smtClean="0"/>
              <a:pPr/>
              <a:t>‹#›</a:t>
            </a:fld>
            <a:endParaRPr lang="en-US"/>
          </a:p>
        </p:txBody>
      </p:sp>
    </p:spTree>
    <p:extLst>
      <p:ext uri="{BB962C8B-B14F-4D97-AF65-F5344CB8AC3E}">
        <p14:creationId xmlns:p14="http://schemas.microsoft.com/office/powerpoint/2010/main" val="2724055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82031-D430-FF4A-914B-EC8D6D795FAB}"/>
              </a:ext>
            </a:extLst>
          </p:cNvPr>
          <p:cNvSpPr>
            <a:spLocks noGrp="1"/>
          </p:cNvSpPr>
          <p:nvPr>
            <p:ph type="title"/>
          </p:nvPr>
        </p:nvSpPr>
        <p:spPr/>
        <p:txBody>
          <a:bodyPr/>
          <a:lstStyle/>
          <a:p>
            <a:r>
              <a:rPr lang="en-US"/>
              <a:t>Click to edit Master title style</a:t>
            </a:r>
          </a:p>
        </p:txBody>
      </p:sp>
      <p:sp>
        <p:nvSpPr>
          <p:cNvPr id="4" name="Footer Placeholder 4">
            <a:extLst>
              <a:ext uri="{FF2B5EF4-FFF2-40B4-BE49-F238E27FC236}">
                <a16:creationId xmlns:a16="http://schemas.microsoft.com/office/drawing/2014/main" id="{B8BA37F7-1FE2-4FCB-9150-ADE23E29FA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3868202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A86A0AF1-AF81-41B6-94CA-3D051A15FB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2467202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C592A-05BD-4E48-8428-B2A330D5A5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E6980F-2FA6-5146-BFEC-C90ABE896F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81D052-7E37-F449-A298-B4269F6F61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F65DE-E67A-3444-B8D1-5E71C3C04453}"/>
              </a:ext>
            </a:extLst>
          </p:cNvPr>
          <p:cNvSpPr>
            <a:spLocks noGrp="1"/>
          </p:cNvSpPr>
          <p:nvPr>
            <p:ph type="dt" sz="half" idx="10"/>
          </p:nvPr>
        </p:nvSpPr>
        <p:spPr>
          <a:xfrm>
            <a:off x="838200" y="6356350"/>
            <a:ext cx="2743200" cy="365125"/>
          </a:xfrm>
          <a:prstGeom prst="rect">
            <a:avLst/>
          </a:prstGeom>
        </p:spPr>
        <p:txBody>
          <a:bodyPr/>
          <a:lstStyle/>
          <a:p>
            <a:fld id="{1F39E345-7F84-425C-B838-418A9624F210}" type="datetime1">
              <a:rPr lang="en-US" smtClean="0"/>
              <a:t>9/28/2023</a:t>
            </a:fld>
            <a:endParaRPr lang="en-US"/>
          </a:p>
        </p:txBody>
      </p:sp>
      <p:sp>
        <p:nvSpPr>
          <p:cNvPr id="6" name="Footer Placeholder 5">
            <a:extLst>
              <a:ext uri="{FF2B5EF4-FFF2-40B4-BE49-F238E27FC236}">
                <a16:creationId xmlns:a16="http://schemas.microsoft.com/office/drawing/2014/main" id="{DC55740A-CA42-EB4C-BFCB-A0283AF2E3F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2A80DE9-D46A-744B-86A6-F872A002575E}"/>
              </a:ext>
            </a:extLst>
          </p:cNvPr>
          <p:cNvSpPr>
            <a:spLocks noGrp="1"/>
          </p:cNvSpPr>
          <p:nvPr>
            <p:ph type="sldNum" sz="quarter" idx="12"/>
          </p:nvPr>
        </p:nvSpPr>
        <p:spPr>
          <a:xfrm>
            <a:off x="8610600" y="6356350"/>
            <a:ext cx="2743200" cy="365125"/>
          </a:xfrm>
          <a:prstGeom prst="rect">
            <a:avLst/>
          </a:prstGeom>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448665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A14A-7142-8648-B143-BFA4BB0AE4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C31A6D-5D1B-0F4B-9472-2971162379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03D1D07-5A26-E643-8E77-15356C7AD3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6D7911-2FF8-7648-AD25-57B8B65C3ADA}"/>
              </a:ext>
            </a:extLst>
          </p:cNvPr>
          <p:cNvSpPr>
            <a:spLocks noGrp="1"/>
          </p:cNvSpPr>
          <p:nvPr>
            <p:ph type="dt" sz="half" idx="10"/>
          </p:nvPr>
        </p:nvSpPr>
        <p:spPr>
          <a:xfrm>
            <a:off x="838200" y="6356350"/>
            <a:ext cx="2743200" cy="365125"/>
          </a:xfrm>
          <a:prstGeom prst="rect">
            <a:avLst/>
          </a:prstGeom>
        </p:spPr>
        <p:txBody>
          <a:bodyPr/>
          <a:lstStyle/>
          <a:p>
            <a:fld id="{F90E5D04-5C5D-47CC-BDED-D4EAD1A4B7F8}" type="datetime1">
              <a:rPr lang="en-US" smtClean="0"/>
              <a:t>9/28/2023</a:t>
            </a:fld>
            <a:endParaRPr lang="en-US"/>
          </a:p>
        </p:txBody>
      </p:sp>
      <p:sp>
        <p:nvSpPr>
          <p:cNvPr id="6" name="Footer Placeholder 5">
            <a:extLst>
              <a:ext uri="{FF2B5EF4-FFF2-40B4-BE49-F238E27FC236}">
                <a16:creationId xmlns:a16="http://schemas.microsoft.com/office/drawing/2014/main" id="{770DA6F9-DC5D-164C-9613-DBDEF6192A5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33F0E26-06EF-E745-8F09-E12464358E44}"/>
              </a:ext>
            </a:extLst>
          </p:cNvPr>
          <p:cNvSpPr>
            <a:spLocks noGrp="1"/>
          </p:cNvSpPr>
          <p:nvPr>
            <p:ph type="sldNum" sz="quarter" idx="12"/>
          </p:nvPr>
        </p:nvSpPr>
        <p:spPr>
          <a:xfrm>
            <a:off x="8610600" y="6356350"/>
            <a:ext cx="2743200" cy="365125"/>
          </a:xfrm>
          <a:prstGeom prst="rect">
            <a:avLst/>
          </a:prstGeom>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3883805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C5E0C6-0B4F-D549-AE95-75D6A59DD81A}"/>
              </a:ext>
            </a:extLst>
          </p:cNvPr>
          <p:cNvSpPr>
            <a:spLocks noGrp="1"/>
          </p:cNvSpPr>
          <p:nvPr>
            <p:ph type="title"/>
          </p:nvPr>
        </p:nvSpPr>
        <p:spPr>
          <a:xfrm>
            <a:off x="838200" y="104608"/>
            <a:ext cx="10515600" cy="105668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E3B518-1A07-334F-BBE0-F85E02E5F736}"/>
              </a:ext>
            </a:extLst>
          </p:cNvPr>
          <p:cNvSpPr>
            <a:spLocks noGrp="1"/>
          </p:cNvSpPr>
          <p:nvPr>
            <p:ph type="body" idx="1"/>
          </p:nvPr>
        </p:nvSpPr>
        <p:spPr>
          <a:xfrm>
            <a:off x="838200" y="1438102"/>
            <a:ext cx="10515600" cy="47388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EE118EEC-DFAE-FE4C-8004-A4C571C4D9D5}"/>
              </a:ext>
            </a:extLst>
          </p:cNvPr>
          <p:cNvPicPr>
            <a:picLocks noChangeAspect="1"/>
          </p:cNvPicPr>
          <p:nvPr userDrawn="1"/>
        </p:nvPicPr>
        <p:blipFill>
          <a:blip r:embed="rId13"/>
          <a:stretch>
            <a:fillRect/>
          </a:stretch>
        </p:blipFill>
        <p:spPr>
          <a:xfrm>
            <a:off x="10782300" y="6164265"/>
            <a:ext cx="1143000" cy="589127"/>
          </a:xfrm>
          <a:prstGeom prst="rect">
            <a:avLst/>
          </a:prstGeom>
          <a:noFill/>
        </p:spPr>
      </p:pic>
      <p:pic>
        <p:nvPicPr>
          <p:cNvPr id="8" name="Picture 7">
            <a:extLst>
              <a:ext uri="{FF2B5EF4-FFF2-40B4-BE49-F238E27FC236}">
                <a16:creationId xmlns:a16="http://schemas.microsoft.com/office/drawing/2014/main" id="{0E85A09B-6B0A-6242-AF78-4C3A4F0AFFEC}"/>
              </a:ext>
            </a:extLst>
          </p:cNvPr>
          <p:cNvPicPr>
            <a:picLocks noChangeAspect="1"/>
          </p:cNvPicPr>
          <p:nvPr userDrawn="1"/>
        </p:nvPicPr>
        <p:blipFill>
          <a:blip r:embed="rId14"/>
          <a:stretch>
            <a:fillRect/>
          </a:stretch>
        </p:blipFill>
        <p:spPr>
          <a:xfrm>
            <a:off x="168274" y="6296024"/>
            <a:ext cx="425451" cy="425451"/>
          </a:xfrm>
          <a:prstGeom prst="rect">
            <a:avLst/>
          </a:prstGeom>
        </p:spPr>
      </p:pic>
      <p:pic>
        <p:nvPicPr>
          <p:cNvPr id="9" name="Picture 8">
            <a:extLst>
              <a:ext uri="{FF2B5EF4-FFF2-40B4-BE49-F238E27FC236}">
                <a16:creationId xmlns:a16="http://schemas.microsoft.com/office/drawing/2014/main" id="{7B084E2E-6D68-8F49-A65C-A1AC1733B658}"/>
              </a:ext>
            </a:extLst>
          </p:cNvPr>
          <p:cNvPicPr>
            <a:picLocks noChangeAspect="1"/>
          </p:cNvPicPr>
          <p:nvPr userDrawn="1"/>
        </p:nvPicPr>
        <p:blipFill>
          <a:blip r:embed="rId15"/>
          <a:stretch>
            <a:fillRect/>
          </a:stretch>
        </p:blipFill>
        <p:spPr>
          <a:xfrm>
            <a:off x="706789" y="6356350"/>
            <a:ext cx="834570" cy="365125"/>
          </a:xfrm>
          <a:prstGeom prst="rect">
            <a:avLst/>
          </a:prstGeom>
        </p:spPr>
      </p:pic>
      <p:sp>
        <p:nvSpPr>
          <p:cNvPr id="4" name="Date Placeholder 3">
            <a:extLst>
              <a:ext uri="{FF2B5EF4-FFF2-40B4-BE49-F238E27FC236}">
                <a16:creationId xmlns:a16="http://schemas.microsoft.com/office/drawing/2014/main" id="{528B75E0-832B-4D42-8F0F-2E30CFDCF1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19BD83-B2B4-4833-86B7-8D5583952E34}" type="datetime1">
              <a:rPr lang="en-US" smtClean="0"/>
              <a:t>9/28/2023</a:t>
            </a:fld>
            <a:endParaRPr lang="en-US"/>
          </a:p>
        </p:txBody>
      </p:sp>
      <p:sp>
        <p:nvSpPr>
          <p:cNvPr id="5" name="Footer Placeholder 4">
            <a:extLst>
              <a:ext uri="{FF2B5EF4-FFF2-40B4-BE49-F238E27FC236}">
                <a16:creationId xmlns:a16="http://schemas.microsoft.com/office/drawing/2014/main" id="{1EA7E82C-B88C-48B8-B9E1-6C78D22601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AAB6BB-0DBB-49F5-B32F-3E5A52AA5D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CCEB4-8D27-44B8-BCDB-4D5F996AC751}" type="slidenum">
              <a:rPr lang="en-US" smtClean="0"/>
              <a:pPr/>
              <a:t>‹#›</a:t>
            </a:fld>
            <a:endParaRPr lang="en-US"/>
          </a:p>
        </p:txBody>
      </p:sp>
    </p:spTree>
    <p:extLst>
      <p:ext uri="{BB962C8B-B14F-4D97-AF65-F5344CB8AC3E}">
        <p14:creationId xmlns:p14="http://schemas.microsoft.com/office/powerpoint/2010/main" val="18593222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b="1" kern="1200">
          <a:solidFill>
            <a:schemeClr val="accent6">
              <a:lumMod val="75000"/>
            </a:schemeClr>
          </a:solidFill>
          <a:latin typeface="Garamond" panose="020204040303010108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lumMod val="75000"/>
            </a:schemeClr>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lumMod val="75000"/>
            </a:schemeClr>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lumMod val="75000"/>
            </a:schemeClr>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FCED0-8A80-4A34-815A-891CFF627A17}"/>
              </a:ext>
            </a:extLst>
          </p:cNvPr>
          <p:cNvSpPr>
            <a:spLocks noGrp="1"/>
          </p:cNvSpPr>
          <p:nvPr>
            <p:ph type="ctrTitle"/>
          </p:nvPr>
        </p:nvSpPr>
        <p:spPr>
          <a:xfrm>
            <a:off x="604837" y="1779713"/>
            <a:ext cx="10982326" cy="2387600"/>
          </a:xfrm>
        </p:spPr>
        <p:txBody>
          <a:bodyPr>
            <a:normAutofit/>
          </a:bodyPr>
          <a:lstStyle/>
          <a:p>
            <a:r>
              <a:rPr lang="en-US" dirty="0">
                <a:ea typeface="Calibri" panose="020F0502020204030204" pitchFamily="34" charset="0"/>
                <a:cs typeface="Calibri" panose="020F0502020204030204" pitchFamily="34" charset="0"/>
              </a:rPr>
              <a:t>Uncertainty Quantification for 2D Metamaterials</a:t>
            </a:r>
          </a:p>
        </p:txBody>
      </p:sp>
      <p:sp>
        <p:nvSpPr>
          <p:cNvPr id="3" name="Subtitle 2">
            <a:extLst>
              <a:ext uri="{FF2B5EF4-FFF2-40B4-BE49-F238E27FC236}">
                <a16:creationId xmlns:a16="http://schemas.microsoft.com/office/drawing/2014/main" id="{0EB33619-0812-4273-BD4E-A23F49F54312}"/>
              </a:ext>
            </a:extLst>
          </p:cNvPr>
          <p:cNvSpPr>
            <a:spLocks noGrp="1"/>
          </p:cNvSpPr>
          <p:nvPr>
            <p:ph type="subTitle" idx="1"/>
          </p:nvPr>
        </p:nvSpPr>
        <p:spPr>
          <a:xfrm>
            <a:off x="1524000" y="4729549"/>
            <a:ext cx="9144000" cy="800100"/>
          </a:xfrm>
        </p:spPr>
        <p:txBody>
          <a:bodyPr/>
          <a:lstStyle/>
          <a:p>
            <a:r>
              <a:rPr kumimoji="0" lang="en-US" sz="2400" b="1" i="0" u="none" strike="noStrike" kern="1200" cap="none" spc="0" normalizeH="0" baseline="0" noProof="0" dirty="0">
                <a:ln>
                  <a:noFill/>
                </a:ln>
                <a:solidFill>
                  <a:srgbClr val="002060"/>
                </a:solidFill>
                <a:effectLst/>
                <a:uLnTx/>
                <a:uFillTx/>
                <a:latin typeface="Trebuchet MS" panose="020B0603020202020204" pitchFamily="34" charset="0"/>
                <a:ea typeface="+mn-ea"/>
                <a:cs typeface="+mn-cs"/>
              </a:rPr>
              <a:t>Han Zhang</a:t>
            </a:r>
            <a:endParaRPr kumimoji="0" lang="en-US" sz="2400" b="0" i="0" u="none" strike="noStrike" kern="1200" cap="none" spc="0" normalizeH="0" baseline="0" noProof="0" dirty="0">
              <a:ln>
                <a:noFill/>
              </a:ln>
              <a:solidFill>
                <a:srgbClr val="002060"/>
              </a:solidFill>
              <a:effectLst/>
              <a:uLnTx/>
              <a:uFillTx/>
              <a:latin typeface="Trebuchet MS" panose="020B0603020202020204" pitchFamily="34" charset="0"/>
              <a:ea typeface="+mn-ea"/>
              <a:cs typeface="+mn-cs"/>
            </a:endParaRPr>
          </a:p>
          <a:p>
            <a:endParaRPr lang="en-US" dirty="0">
              <a:solidFill>
                <a:srgbClr val="002060"/>
              </a:solidFill>
            </a:endParaRPr>
          </a:p>
        </p:txBody>
      </p:sp>
      <p:sp>
        <p:nvSpPr>
          <p:cNvPr id="7" name="Subtitle 2">
            <a:extLst>
              <a:ext uri="{FF2B5EF4-FFF2-40B4-BE49-F238E27FC236}">
                <a16:creationId xmlns:a16="http://schemas.microsoft.com/office/drawing/2014/main" id="{0C3ABF4E-5F55-444C-8362-BCAC4BA17E2D}"/>
              </a:ext>
            </a:extLst>
          </p:cNvPr>
          <p:cNvSpPr txBox="1">
            <a:spLocks/>
          </p:cNvSpPr>
          <p:nvPr/>
        </p:nvSpPr>
        <p:spPr>
          <a:xfrm>
            <a:off x="1524000" y="5739714"/>
            <a:ext cx="9144000" cy="8001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6">
                    <a:lumMod val="75000"/>
                  </a:schemeClr>
                </a:solidFill>
                <a:latin typeface="Trebuchet MS" panose="020B0603020202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accent6">
                    <a:lumMod val="75000"/>
                  </a:schemeClr>
                </a:solidFill>
                <a:latin typeface="Trebuchet MS" panose="020B0603020202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6">
                    <a:lumMod val="75000"/>
                  </a:schemeClr>
                </a:solidFill>
                <a:latin typeface="Trebuchet MS" panose="020B0603020202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accent6">
                    <a:lumMod val="75000"/>
                  </a:schemeClr>
                </a:solidFill>
                <a:latin typeface="Trebuchet MS" panose="020B0603020202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6">
                    <a:lumMod val="75000"/>
                  </a:schemeClr>
                </a:solidFill>
                <a:latin typeface="Trebuchet MS" panose="020B06030202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000" dirty="0">
              <a:solidFill>
                <a:schemeClr val="accent6"/>
              </a:solidFill>
            </a:endParaRPr>
          </a:p>
        </p:txBody>
      </p:sp>
    </p:spTree>
    <p:extLst>
      <p:ext uri="{BB962C8B-B14F-4D97-AF65-F5344CB8AC3E}">
        <p14:creationId xmlns:p14="http://schemas.microsoft.com/office/powerpoint/2010/main" val="4166404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DE39-28F2-E55C-A968-7BF5DE309FE2}"/>
              </a:ext>
            </a:extLst>
          </p:cNvPr>
          <p:cNvSpPr>
            <a:spLocks noGrp="1"/>
          </p:cNvSpPr>
          <p:nvPr>
            <p:ph type="title"/>
          </p:nvPr>
        </p:nvSpPr>
        <p:spPr>
          <a:xfrm>
            <a:off x="838200" y="90397"/>
            <a:ext cx="10515600" cy="1056686"/>
          </a:xfrm>
        </p:spPr>
        <p:txBody>
          <a:bodyPr/>
          <a:lstStyle/>
          <a:p>
            <a:r>
              <a:rPr lang="en-US" dirty="0"/>
              <a:t>Motivation &amp; Applications</a:t>
            </a:r>
          </a:p>
        </p:txBody>
      </p:sp>
      <p:sp>
        <p:nvSpPr>
          <p:cNvPr id="8" name="Content Placeholder 2">
            <a:extLst>
              <a:ext uri="{FF2B5EF4-FFF2-40B4-BE49-F238E27FC236}">
                <a16:creationId xmlns:a16="http://schemas.microsoft.com/office/drawing/2014/main" id="{76E50227-F1D0-C0CB-9A2A-1A4DB4C8C040}"/>
              </a:ext>
            </a:extLst>
          </p:cNvPr>
          <p:cNvSpPr txBox="1">
            <a:spLocks/>
          </p:cNvSpPr>
          <p:nvPr/>
        </p:nvSpPr>
        <p:spPr>
          <a:xfrm>
            <a:off x="5806582" y="1438102"/>
            <a:ext cx="5547217" cy="47388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lumMod val="75000"/>
                  </a:schemeClr>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lumMod val="75000"/>
                  </a:schemeClr>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lumMod val="75000"/>
                  </a:schemeClr>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In a wide range of material manufacturing processes, the effects of defects and material batch variations can be catastrophic to performance. </a:t>
            </a:r>
          </a:p>
          <a:p>
            <a:r>
              <a:rPr lang="en-US" sz="1800" dirty="0"/>
              <a:t>Significant capital, material and time must be devoted across myriad industrial sectors to testing and verification of manufacturing processes. </a:t>
            </a:r>
          </a:p>
          <a:p>
            <a:r>
              <a:rPr lang="en-US" sz="1800" dirty="0"/>
              <a:t>Using modern techniques in uncertainty quantification, we can efficiently sample and capture the effects of variations in material properties and geometries.</a:t>
            </a:r>
          </a:p>
          <a:p>
            <a:r>
              <a:rPr lang="en-US" sz="1800" dirty="0"/>
              <a:t>This project simulates an acoustic metamaterial manufacturing scenario, and demonstrates a general method which can reduce sampling needs to capture a high fidelity probability distribution of outputs of interest by orders of magnitude.</a:t>
            </a:r>
          </a:p>
          <a:p>
            <a:endParaRPr lang="en-US" sz="1800" dirty="0"/>
          </a:p>
        </p:txBody>
      </p:sp>
      <p:grpSp>
        <p:nvGrpSpPr>
          <p:cNvPr id="9" name="Group 8">
            <a:extLst>
              <a:ext uri="{FF2B5EF4-FFF2-40B4-BE49-F238E27FC236}">
                <a16:creationId xmlns:a16="http://schemas.microsoft.com/office/drawing/2014/main" id="{64EB3ACB-88EC-E940-70AF-7DA3CFB12ABB}"/>
              </a:ext>
            </a:extLst>
          </p:cNvPr>
          <p:cNvGrpSpPr>
            <a:grpSpLocks noChangeAspect="1"/>
          </p:cNvGrpSpPr>
          <p:nvPr/>
        </p:nvGrpSpPr>
        <p:grpSpPr>
          <a:xfrm>
            <a:off x="320184" y="1064332"/>
            <a:ext cx="5486398" cy="2743200"/>
            <a:chOff x="768419" y="1762915"/>
            <a:chExt cx="7035394" cy="3517698"/>
          </a:xfrm>
        </p:grpSpPr>
        <p:pic>
          <p:nvPicPr>
            <p:cNvPr id="3" name="Picture 2">
              <a:extLst>
                <a:ext uri="{FF2B5EF4-FFF2-40B4-BE49-F238E27FC236}">
                  <a16:creationId xmlns:a16="http://schemas.microsoft.com/office/drawing/2014/main" id="{40963681-B31B-F10F-9D5A-D7164B6757D1}"/>
                </a:ext>
              </a:extLst>
            </p:cNvPr>
            <p:cNvPicPr>
              <a:picLocks noChangeAspect="1"/>
            </p:cNvPicPr>
            <p:nvPr/>
          </p:nvPicPr>
          <p:blipFill rotWithShape="1">
            <a:blip r:embed="rId2"/>
            <a:srcRect l="133" r="66417"/>
            <a:stretch/>
          </p:blipFill>
          <p:spPr>
            <a:xfrm>
              <a:off x="768419" y="1762916"/>
              <a:ext cx="3517697" cy="3517697"/>
            </a:xfrm>
            <a:prstGeom prst="rect">
              <a:avLst/>
            </a:prstGeom>
          </p:spPr>
        </p:pic>
        <p:pic>
          <p:nvPicPr>
            <p:cNvPr id="4" name="Picture 3">
              <a:extLst>
                <a:ext uri="{FF2B5EF4-FFF2-40B4-BE49-F238E27FC236}">
                  <a16:creationId xmlns:a16="http://schemas.microsoft.com/office/drawing/2014/main" id="{A88C1D4D-2EB6-1330-F123-FDD94FEA239D}"/>
                </a:ext>
              </a:extLst>
            </p:cNvPr>
            <p:cNvPicPr>
              <a:picLocks noChangeAspect="1"/>
            </p:cNvPicPr>
            <p:nvPr/>
          </p:nvPicPr>
          <p:blipFill rotWithShape="1">
            <a:blip r:embed="rId2"/>
            <a:srcRect l="66665" r="-115"/>
            <a:stretch/>
          </p:blipFill>
          <p:spPr>
            <a:xfrm>
              <a:off x="4286116" y="1762915"/>
              <a:ext cx="3517697" cy="3517697"/>
            </a:xfrm>
            <a:prstGeom prst="rect">
              <a:avLst/>
            </a:prstGeom>
          </p:spPr>
        </p:pic>
      </p:grpSp>
      <p:pic>
        <p:nvPicPr>
          <p:cNvPr id="10" name="Picture 9">
            <a:extLst>
              <a:ext uri="{FF2B5EF4-FFF2-40B4-BE49-F238E27FC236}">
                <a16:creationId xmlns:a16="http://schemas.microsoft.com/office/drawing/2014/main" id="{2807C6B6-09E7-489F-22EC-5BC51865562D}"/>
              </a:ext>
            </a:extLst>
          </p:cNvPr>
          <p:cNvPicPr>
            <a:picLocks noChangeAspect="1"/>
          </p:cNvPicPr>
          <p:nvPr/>
        </p:nvPicPr>
        <p:blipFill rotWithShape="1">
          <a:blip r:embed="rId3"/>
          <a:srcRect l="47640" r="1"/>
          <a:stretch/>
        </p:blipFill>
        <p:spPr>
          <a:xfrm>
            <a:off x="3063383" y="3807531"/>
            <a:ext cx="2743199" cy="2827134"/>
          </a:xfrm>
          <a:prstGeom prst="rect">
            <a:avLst/>
          </a:prstGeom>
        </p:spPr>
      </p:pic>
      <p:pic>
        <p:nvPicPr>
          <p:cNvPr id="11" name="Picture 10">
            <a:extLst>
              <a:ext uri="{FF2B5EF4-FFF2-40B4-BE49-F238E27FC236}">
                <a16:creationId xmlns:a16="http://schemas.microsoft.com/office/drawing/2014/main" id="{D36C2842-8ED5-458F-1A42-042AFEB297C0}"/>
              </a:ext>
            </a:extLst>
          </p:cNvPr>
          <p:cNvPicPr>
            <a:picLocks noChangeAspect="1"/>
          </p:cNvPicPr>
          <p:nvPr/>
        </p:nvPicPr>
        <p:blipFill>
          <a:blip r:embed="rId4"/>
          <a:stretch>
            <a:fillRect/>
          </a:stretch>
        </p:blipFill>
        <p:spPr>
          <a:xfrm>
            <a:off x="21215" y="3856262"/>
            <a:ext cx="3042168" cy="2487384"/>
          </a:xfrm>
          <a:prstGeom prst="rect">
            <a:avLst/>
          </a:prstGeom>
        </p:spPr>
      </p:pic>
    </p:spTree>
    <p:extLst>
      <p:ext uri="{BB962C8B-B14F-4D97-AF65-F5344CB8AC3E}">
        <p14:creationId xmlns:p14="http://schemas.microsoft.com/office/powerpoint/2010/main" val="570537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a:extLst>
              <a:ext uri="{FF2B5EF4-FFF2-40B4-BE49-F238E27FC236}">
                <a16:creationId xmlns:a16="http://schemas.microsoft.com/office/drawing/2014/main" id="{914DC724-8816-3551-874A-C0FCF82228E7}"/>
              </a:ext>
            </a:extLst>
          </p:cNvPr>
          <p:cNvPicPr>
            <a:picLocks noChangeAspect="1"/>
          </p:cNvPicPr>
          <p:nvPr/>
        </p:nvPicPr>
        <p:blipFill>
          <a:blip r:embed="rId2"/>
          <a:srcRect/>
          <a:stretch/>
        </p:blipFill>
        <p:spPr>
          <a:xfrm>
            <a:off x="6096000" y="680496"/>
            <a:ext cx="5908420" cy="2941787"/>
          </a:xfrm>
          <a:prstGeom prst="rect">
            <a:avLst/>
          </a:prstGeom>
        </p:spPr>
      </p:pic>
      <p:pic>
        <p:nvPicPr>
          <p:cNvPr id="5" name="Content Placeholder 6">
            <a:extLst>
              <a:ext uri="{FF2B5EF4-FFF2-40B4-BE49-F238E27FC236}">
                <a16:creationId xmlns:a16="http://schemas.microsoft.com/office/drawing/2014/main" id="{DB0D17FF-C732-5F33-92D0-99B35D923E4D}"/>
              </a:ext>
            </a:extLst>
          </p:cNvPr>
          <p:cNvPicPr>
            <a:picLocks noChangeAspect="1"/>
          </p:cNvPicPr>
          <p:nvPr/>
        </p:nvPicPr>
        <p:blipFill>
          <a:blip r:embed="rId3"/>
          <a:srcRect/>
          <a:stretch/>
        </p:blipFill>
        <p:spPr>
          <a:xfrm>
            <a:off x="6096001" y="3811605"/>
            <a:ext cx="5908420" cy="2941787"/>
          </a:xfrm>
          <a:prstGeom prst="rect">
            <a:avLst/>
          </a:prstGeom>
        </p:spPr>
      </p:pic>
      <p:sp>
        <p:nvSpPr>
          <p:cNvPr id="2" name="Title 1">
            <a:extLst>
              <a:ext uri="{FF2B5EF4-FFF2-40B4-BE49-F238E27FC236}">
                <a16:creationId xmlns:a16="http://schemas.microsoft.com/office/drawing/2014/main" id="{6391A121-E91A-D632-84C2-8F51F2B330EF}"/>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7E223DBE-B3B7-29E3-193F-7DEB94ABDAAE}"/>
              </a:ext>
            </a:extLst>
          </p:cNvPr>
          <p:cNvSpPr>
            <a:spLocks noGrp="1"/>
          </p:cNvSpPr>
          <p:nvPr>
            <p:ph idx="1"/>
          </p:nvPr>
        </p:nvSpPr>
        <p:spPr>
          <a:xfrm>
            <a:off x="3856220" y="1440073"/>
            <a:ext cx="2153586" cy="2373503"/>
          </a:xfrm>
        </p:spPr>
        <p:txBody>
          <a:bodyPr>
            <a:normAutofit/>
          </a:bodyPr>
          <a:lstStyle/>
          <a:p>
            <a:pPr marL="0" indent="0">
              <a:buNone/>
            </a:pPr>
            <a:r>
              <a:rPr lang="en-US" sz="1200" dirty="0"/>
              <a:t>7D Input Space Distributions</a:t>
            </a:r>
          </a:p>
          <a:p>
            <a:r>
              <a:rPr lang="en-US" sz="1200" dirty="0" err="1"/>
              <a:t>Rho_soft</a:t>
            </a:r>
            <a:r>
              <a:rPr lang="en-US" sz="1200" dirty="0"/>
              <a:t>: Gamma</a:t>
            </a:r>
          </a:p>
          <a:p>
            <a:r>
              <a:rPr lang="en-US" sz="1200" dirty="0" err="1"/>
              <a:t>Rho_hard</a:t>
            </a:r>
            <a:r>
              <a:rPr lang="en-US" sz="1200" dirty="0"/>
              <a:t>: Gamma</a:t>
            </a:r>
          </a:p>
          <a:p>
            <a:r>
              <a:rPr lang="en-US" sz="1200" dirty="0" err="1"/>
              <a:t>K_soft</a:t>
            </a:r>
            <a:r>
              <a:rPr lang="en-US" sz="1200" dirty="0"/>
              <a:t>: Gamma</a:t>
            </a:r>
          </a:p>
          <a:p>
            <a:r>
              <a:rPr lang="en-US" sz="1200" dirty="0" err="1"/>
              <a:t>K_hard</a:t>
            </a:r>
            <a:r>
              <a:rPr lang="en-US" sz="1200" dirty="0"/>
              <a:t>: Gamma</a:t>
            </a:r>
          </a:p>
          <a:p>
            <a:r>
              <a:rPr lang="en-US" sz="1200" dirty="0" err="1"/>
              <a:t>G_soft</a:t>
            </a:r>
            <a:r>
              <a:rPr lang="en-US" sz="1200" dirty="0"/>
              <a:t>: Gamma</a:t>
            </a:r>
          </a:p>
          <a:p>
            <a:r>
              <a:rPr lang="en-US" sz="1200" dirty="0" err="1"/>
              <a:t>G_hard</a:t>
            </a:r>
            <a:r>
              <a:rPr lang="en-US" sz="1200" dirty="0"/>
              <a:t>: Gamma</a:t>
            </a:r>
          </a:p>
          <a:p>
            <a:r>
              <a:rPr lang="en-US" sz="1200" dirty="0" err="1"/>
              <a:t>Geo_FP</a:t>
            </a:r>
            <a:r>
              <a:rPr lang="en-US" sz="1200" dirty="0"/>
              <a:t>: Beta</a:t>
            </a:r>
            <a:endParaRPr lang="en-US" sz="1400" dirty="0"/>
          </a:p>
        </p:txBody>
      </p:sp>
      <p:pic>
        <p:nvPicPr>
          <p:cNvPr id="7" name="Picture 6">
            <a:extLst>
              <a:ext uri="{FF2B5EF4-FFF2-40B4-BE49-F238E27FC236}">
                <a16:creationId xmlns:a16="http://schemas.microsoft.com/office/drawing/2014/main" id="{0B928F36-9D06-697E-49F0-71A9C3DEBE97}"/>
              </a:ext>
            </a:extLst>
          </p:cNvPr>
          <p:cNvPicPr>
            <a:picLocks noChangeAspect="1"/>
          </p:cNvPicPr>
          <p:nvPr/>
        </p:nvPicPr>
        <p:blipFill rotWithShape="1">
          <a:blip r:embed="rId4"/>
          <a:srcRect l="47640" r="1"/>
          <a:stretch/>
        </p:blipFill>
        <p:spPr>
          <a:xfrm>
            <a:off x="3571211" y="3950104"/>
            <a:ext cx="2417359" cy="2491324"/>
          </a:xfrm>
          <a:prstGeom prst="rect">
            <a:avLst/>
          </a:prstGeom>
        </p:spPr>
      </p:pic>
      <p:pic>
        <p:nvPicPr>
          <p:cNvPr id="9" name="Graphic 8">
            <a:extLst>
              <a:ext uri="{FF2B5EF4-FFF2-40B4-BE49-F238E27FC236}">
                <a16:creationId xmlns:a16="http://schemas.microsoft.com/office/drawing/2014/main" id="{7E7C0096-B909-6BFC-C76D-C7FBE5740B8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7579" y="3811605"/>
            <a:ext cx="2733841" cy="2425182"/>
          </a:xfrm>
          <a:prstGeom prst="rect">
            <a:avLst/>
          </a:prstGeom>
        </p:spPr>
      </p:pic>
      <p:sp>
        <p:nvSpPr>
          <p:cNvPr id="10" name="Content Placeholder 2">
            <a:extLst>
              <a:ext uri="{FF2B5EF4-FFF2-40B4-BE49-F238E27FC236}">
                <a16:creationId xmlns:a16="http://schemas.microsoft.com/office/drawing/2014/main" id="{82091A37-89A1-638B-C6E7-123614E957A6}"/>
              </a:ext>
            </a:extLst>
          </p:cNvPr>
          <p:cNvSpPr txBox="1">
            <a:spLocks/>
          </p:cNvSpPr>
          <p:nvPr/>
        </p:nvSpPr>
        <p:spPr>
          <a:xfrm>
            <a:off x="187580" y="1442044"/>
            <a:ext cx="3582446" cy="2369561"/>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lumMod val="75000"/>
                  </a:schemeClr>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lumMod val="75000"/>
                  </a:schemeClr>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lumMod val="75000"/>
                  </a:schemeClr>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800" dirty="0"/>
              <a:t>Process</a:t>
            </a:r>
          </a:p>
          <a:p>
            <a:pPr marL="342900" indent="-342900">
              <a:buFont typeface="+mj-lt"/>
              <a:buAutoNum type="arabicPeriod"/>
            </a:pPr>
            <a:r>
              <a:rPr lang="en-US" sz="4800" dirty="0"/>
              <a:t>Specify Input distributions (X)</a:t>
            </a:r>
          </a:p>
          <a:p>
            <a:pPr marL="342900" indent="-342900">
              <a:buFont typeface="+mj-lt"/>
              <a:buAutoNum type="arabicPeriod"/>
            </a:pPr>
            <a:r>
              <a:rPr lang="en-US" sz="4800" dirty="0"/>
              <a:t>Sample Input distributions with Monte Carlo, Quadrature Rule, or Sparse Grid</a:t>
            </a:r>
          </a:p>
          <a:p>
            <a:pPr marL="342900" indent="-342900">
              <a:buFont typeface="+mj-lt"/>
              <a:buAutoNum type="arabicPeriod"/>
            </a:pPr>
            <a:r>
              <a:rPr lang="en-US" sz="4800" dirty="0"/>
              <a:t>Compute outputs (Y) with true model (M)</a:t>
            </a:r>
          </a:p>
          <a:p>
            <a:pPr marL="342900" indent="-342900">
              <a:buFont typeface="+mj-lt"/>
              <a:buAutoNum type="arabicPeriod"/>
            </a:pPr>
            <a:r>
              <a:rPr lang="en-US" sz="4800" dirty="0"/>
              <a:t>Form polynomial basis from X (P)</a:t>
            </a:r>
          </a:p>
          <a:p>
            <a:pPr marL="342900" indent="-342900">
              <a:buFont typeface="+mj-lt"/>
              <a:buAutoNum type="arabicPeriod"/>
            </a:pPr>
            <a:r>
              <a:rPr lang="en-US" sz="4800" dirty="0"/>
              <a:t>Build Surrogate Model (M’) from X, Y and P.</a:t>
            </a:r>
          </a:p>
          <a:p>
            <a:pPr marL="342900" indent="-342900">
              <a:buFont typeface="+mj-lt"/>
              <a:buAutoNum type="arabicPeriod"/>
            </a:pPr>
            <a:r>
              <a:rPr lang="en-US" sz="4800" dirty="0"/>
              <a:t>Generate surrogate outputs Y’</a:t>
            </a:r>
          </a:p>
          <a:p>
            <a:pPr marL="342900" indent="-342900">
              <a:buFont typeface="+mj-lt"/>
              <a:buAutoNum type="arabicPeriod"/>
            </a:pPr>
            <a:r>
              <a:rPr lang="en-US" sz="4800" dirty="0"/>
              <a:t>Evaluate surrogate accuracy</a:t>
            </a:r>
          </a:p>
          <a:p>
            <a:pPr marL="342900" indent="-342900">
              <a:buFont typeface="+mj-lt"/>
              <a:buAutoNum type="arabicPeriod"/>
            </a:pPr>
            <a:endParaRPr lang="en-US" sz="1500" dirty="0"/>
          </a:p>
        </p:txBody>
      </p:sp>
      <p:sp>
        <p:nvSpPr>
          <p:cNvPr id="11" name="TextBox 10">
            <a:extLst>
              <a:ext uri="{FF2B5EF4-FFF2-40B4-BE49-F238E27FC236}">
                <a16:creationId xmlns:a16="http://schemas.microsoft.com/office/drawing/2014/main" id="{933707C1-565C-4A62-6EC3-55A03B3AC236}"/>
              </a:ext>
            </a:extLst>
          </p:cNvPr>
          <p:cNvSpPr txBox="1"/>
          <p:nvPr/>
        </p:nvSpPr>
        <p:spPr>
          <a:xfrm>
            <a:off x="3492402" y="3801138"/>
            <a:ext cx="2603598" cy="258532"/>
          </a:xfrm>
          <a:prstGeom prst="rect">
            <a:avLst/>
          </a:prstGeom>
          <a:noFill/>
        </p:spPr>
        <p:txBody>
          <a:bodyPr wrap="none" rtlCol="0">
            <a:spAutoFit/>
          </a:bodyPr>
          <a:lstStyle/>
          <a:p>
            <a:pPr>
              <a:lnSpc>
                <a:spcPct val="90000"/>
              </a:lnSpc>
              <a:spcBef>
                <a:spcPts val="1000"/>
              </a:spcBef>
            </a:pPr>
            <a:r>
              <a:rPr lang="en-US" sz="1200" dirty="0">
                <a:solidFill>
                  <a:schemeClr val="accent6">
                    <a:lumMod val="75000"/>
                  </a:schemeClr>
                </a:solidFill>
                <a:latin typeface="Trebuchet MS" panose="020B0603020202020204" pitchFamily="34" charset="0"/>
              </a:rPr>
              <a:t>Sparse Grid Illustration in 3D Space</a:t>
            </a:r>
          </a:p>
        </p:txBody>
      </p:sp>
      <p:sp>
        <p:nvSpPr>
          <p:cNvPr id="12" name="TextBox 11">
            <a:extLst>
              <a:ext uri="{FF2B5EF4-FFF2-40B4-BE49-F238E27FC236}">
                <a16:creationId xmlns:a16="http://schemas.microsoft.com/office/drawing/2014/main" id="{3A1B12A9-25CB-5762-99AB-2BDF180EB404}"/>
              </a:ext>
            </a:extLst>
          </p:cNvPr>
          <p:cNvSpPr txBox="1"/>
          <p:nvPr/>
        </p:nvSpPr>
        <p:spPr>
          <a:xfrm>
            <a:off x="1554499" y="6615431"/>
            <a:ext cx="5208477" cy="246221"/>
          </a:xfrm>
          <a:prstGeom prst="rect">
            <a:avLst/>
          </a:prstGeom>
          <a:noFill/>
        </p:spPr>
        <p:txBody>
          <a:bodyPr wrap="none" rtlCol="0">
            <a:spAutoFit/>
          </a:bodyPr>
          <a:lstStyle/>
          <a:p>
            <a:r>
              <a:rPr lang="en-US" sz="1000" dirty="0"/>
              <a:t>Left Image from: https://dictionary.helmholtz-uq.de/content/polynomial_chaos_expansion.html</a:t>
            </a:r>
          </a:p>
        </p:txBody>
      </p:sp>
      <p:sp>
        <p:nvSpPr>
          <p:cNvPr id="13" name="TextBox 12">
            <a:extLst>
              <a:ext uri="{FF2B5EF4-FFF2-40B4-BE49-F238E27FC236}">
                <a16:creationId xmlns:a16="http://schemas.microsoft.com/office/drawing/2014/main" id="{BC3B5FEB-FDE3-BE02-734F-242790351BE5}"/>
              </a:ext>
            </a:extLst>
          </p:cNvPr>
          <p:cNvSpPr txBox="1"/>
          <p:nvPr/>
        </p:nvSpPr>
        <p:spPr>
          <a:xfrm>
            <a:off x="8179619" y="421964"/>
            <a:ext cx="1741182" cy="258532"/>
          </a:xfrm>
          <a:prstGeom prst="rect">
            <a:avLst/>
          </a:prstGeom>
          <a:noFill/>
        </p:spPr>
        <p:txBody>
          <a:bodyPr wrap="none" rtlCol="0">
            <a:spAutoFit/>
          </a:bodyPr>
          <a:lstStyle/>
          <a:p>
            <a:pPr>
              <a:lnSpc>
                <a:spcPct val="90000"/>
              </a:lnSpc>
              <a:spcBef>
                <a:spcPts val="1000"/>
              </a:spcBef>
            </a:pPr>
            <a:r>
              <a:rPr lang="en-US" sz="1200" dirty="0">
                <a:solidFill>
                  <a:schemeClr val="accent6">
                    <a:lumMod val="75000"/>
                  </a:schemeClr>
                </a:solidFill>
                <a:latin typeface="Trebuchet MS" panose="020B0603020202020204" pitchFamily="34" charset="0"/>
              </a:rPr>
              <a:t>Samples we use (~100)</a:t>
            </a:r>
          </a:p>
        </p:txBody>
      </p:sp>
      <p:sp>
        <p:nvSpPr>
          <p:cNvPr id="14" name="TextBox 13">
            <a:extLst>
              <a:ext uri="{FF2B5EF4-FFF2-40B4-BE49-F238E27FC236}">
                <a16:creationId xmlns:a16="http://schemas.microsoft.com/office/drawing/2014/main" id="{882B4646-2F1B-E199-BFF8-DD045617DD10}"/>
              </a:ext>
            </a:extLst>
          </p:cNvPr>
          <p:cNvSpPr txBox="1"/>
          <p:nvPr/>
        </p:nvSpPr>
        <p:spPr>
          <a:xfrm>
            <a:off x="7908871" y="3553073"/>
            <a:ext cx="3054041" cy="258532"/>
          </a:xfrm>
          <a:prstGeom prst="rect">
            <a:avLst/>
          </a:prstGeom>
          <a:noFill/>
        </p:spPr>
        <p:txBody>
          <a:bodyPr wrap="none" rtlCol="0">
            <a:spAutoFit/>
          </a:bodyPr>
          <a:lstStyle/>
          <a:p>
            <a:pPr>
              <a:lnSpc>
                <a:spcPct val="90000"/>
              </a:lnSpc>
              <a:spcBef>
                <a:spcPts val="1000"/>
              </a:spcBef>
            </a:pPr>
            <a:r>
              <a:rPr lang="en-US" sz="1200" dirty="0">
                <a:solidFill>
                  <a:schemeClr val="accent6">
                    <a:lumMod val="75000"/>
                  </a:schemeClr>
                </a:solidFill>
                <a:latin typeface="Trebuchet MS" panose="020B0603020202020204" pitchFamily="34" charset="0"/>
              </a:rPr>
              <a:t>Sample size we compete against (~10000)</a:t>
            </a:r>
          </a:p>
        </p:txBody>
      </p:sp>
    </p:spTree>
    <p:extLst>
      <p:ext uri="{BB962C8B-B14F-4D97-AF65-F5344CB8AC3E}">
        <p14:creationId xmlns:p14="http://schemas.microsoft.com/office/powerpoint/2010/main" val="2466462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CA758-6A17-8C51-7237-048A1FF3B783}"/>
              </a:ext>
            </a:extLst>
          </p:cNvPr>
          <p:cNvSpPr>
            <a:spLocks noGrp="1"/>
          </p:cNvSpPr>
          <p:nvPr>
            <p:ph type="title"/>
          </p:nvPr>
        </p:nvSpPr>
        <p:spPr/>
        <p:txBody>
          <a:bodyPr/>
          <a:lstStyle/>
          <a:p>
            <a:r>
              <a:rPr lang="en-US" dirty="0"/>
              <a:t>Results</a:t>
            </a:r>
          </a:p>
        </p:txBody>
      </p:sp>
      <p:grpSp>
        <p:nvGrpSpPr>
          <p:cNvPr id="5" name="Group 4">
            <a:extLst>
              <a:ext uri="{FF2B5EF4-FFF2-40B4-BE49-F238E27FC236}">
                <a16:creationId xmlns:a16="http://schemas.microsoft.com/office/drawing/2014/main" id="{35D21439-2A6C-4BAE-2AC5-A2FD99CA67E3}"/>
              </a:ext>
            </a:extLst>
          </p:cNvPr>
          <p:cNvGrpSpPr/>
          <p:nvPr/>
        </p:nvGrpSpPr>
        <p:grpSpPr>
          <a:xfrm>
            <a:off x="0" y="1161294"/>
            <a:ext cx="7331811" cy="5144659"/>
            <a:chOff x="283193" y="1170428"/>
            <a:chExt cx="7331811" cy="5144659"/>
          </a:xfrm>
        </p:grpSpPr>
        <p:pic>
          <p:nvPicPr>
            <p:cNvPr id="13" name="Picture 12">
              <a:extLst>
                <a:ext uri="{FF2B5EF4-FFF2-40B4-BE49-F238E27FC236}">
                  <a16:creationId xmlns:a16="http://schemas.microsoft.com/office/drawing/2014/main" id="{EA6512F5-051F-B774-200B-47343643C1A6}"/>
                </a:ext>
              </a:extLst>
            </p:cNvPr>
            <p:cNvPicPr>
              <a:picLocks noChangeAspect="1"/>
            </p:cNvPicPr>
            <p:nvPr/>
          </p:nvPicPr>
          <p:blipFill>
            <a:blip r:embed="rId3"/>
            <a:srcRect/>
            <a:stretch/>
          </p:blipFill>
          <p:spPr>
            <a:xfrm>
              <a:off x="283193" y="3757772"/>
              <a:ext cx="7331811" cy="2557315"/>
            </a:xfrm>
            <a:prstGeom prst="rect">
              <a:avLst/>
            </a:prstGeom>
          </p:spPr>
        </p:pic>
        <p:pic>
          <p:nvPicPr>
            <p:cNvPr id="4" name="Picture 3" descr="A screenshot of a graph&#10;&#10;Description automatically generated">
              <a:extLst>
                <a:ext uri="{FF2B5EF4-FFF2-40B4-BE49-F238E27FC236}">
                  <a16:creationId xmlns:a16="http://schemas.microsoft.com/office/drawing/2014/main" id="{9DA27591-797A-7796-F2F8-47E146D7A226}"/>
                </a:ext>
              </a:extLst>
            </p:cNvPr>
            <p:cNvPicPr>
              <a:picLocks noChangeAspect="1"/>
            </p:cNvPicPr>
            <p:nvPr/>
          </p:nvPicPr>
          <p:blipFill>
            <a:blip r:embed="rId4"/>
            <a:stretch>
              <a:fillRect/>
            </a:stretch>
          </p:blipFill>
          <p:spPr>
            <a:xfrm>
              <a:off x="655309" y="1170428"/>
              <a:ext cx="6232671" cy="2587344"/>
            </a:xfrm>
            <a:prstGeom prst="rect">
              <a:avLst/>
            </a:prstGeom>
          </p:spPr>
        </p:pic>
      </p:grpSp>
      <p:sp>
        <p:nvSpPr>
          <p:cNvPr id="6" name="Content Placeholder 2">
            <a:extLst>
              <a:ext uri="{FF2B5EF4-FFF2-40B4-BE49-F238E27FC236}">
                <a16:creationId xmlns:a16="http://schemas.microsoft.com/office/drawing/2014/main" id="{BE702B6E-C584-2A00-EAA8-F4A92C803064}"/>
              </a:ext>
            </a:extLst>
          </p:cNvPr>
          <p:cNvSpPr txBox="1">
            <a:spLocks/>
          </p:cNvSpPr>
          <p:nvPr/>
        </p:nvSpPr>
        <p:spPr>
          <a:xfrm>
            <a:off x="7390150" y="1161294"/>
            <a:ext cx="4624465" cy="501566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lumMod val="75000"/>
                  </a:schemeClr>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lumMod val="75000"/>
                  </a:schemeClr>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lumMod val="75000"/>
                  </a:schemeClr>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Finite element solver generates bandgap size and location outputs from input samples. Representative output histogram in above figure.</a:t>
            </a:r>
          </a:p>
          <a:p>
            <a:r>
              <a:rPr lang="en-US" sz="1800" dirty="0"/>
              <a:t>Surrogate model is fitted to datasets (inputs, outputs) of size ~100.</a:t>
            </a:r>
          </a:p>
          <a:p>
            <a:r>
              <a:rPr lang="en-US" sz="1800" dirty="0"/>
              <a:t>~10000 surrogate model outputs generated to compare to ~10000 true samples for validation of method. Results from two method variations are shown in the middle and right of the bottom figure. True 2D histogram is on the left for comparison.</a:t>
            </a:r>
          </a:p>
          <a:p>
            <a:r>
              <a:rPr lang="en-US" sz="1800" dirty="0"/>
              <a:t>Note: surrogate model is trivially cheap to run compared to FEA, as it is a polynomial model (y=P(x))</a:t>
            </a:r>
          </a:p>
          <a:p>
            <a:r>
              <a:rPr lang="en-US" sz="1800" dirty="0"/>
              <a:t>Note: surrogate model does not guarantee pointwise convergence, only convergence in probability distribution of outputs. A fundamental tradeoff for sampling efficiency.</a:t>
            </a:r>
          </a:p>
          <a:p>
            <a:endParaRPr lang="en-US" sz="1800" dirty="0"/>
          </a:p>
        </p:txBody>
      </p:sp>
    </p:spTree>
    <p:extLst>
      <p:ext uri="{BB962C8B-B14F-4D97-AF65-F5344CB8AC3E}">
        <p14:creationId xmlns:p14="http://schemas.microsoft.com/office/powerpoint/2010/main" val="3743178726"/>
      </p:ext>
    </p:extLst>
  </p:cSld>
  <p:clrMapOvr>
    <a:masterClrMapping/>
  </p:clrMapOvr>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0286AAF-2E6E-403E-91BE-A2946A363024}" vid="{92B06224-0031-4F49-96AB-D28CAE4577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5ab46313-7834-4214-aec9-155b2fe3711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C6D81289CCC004F972E63C671B7D298" ma:contentTypeVersion="11" ma:contentTypeDescription="Create a new document." ma:contentTypeScope="" ma:versionID="f0a023cf506d87bb97b51fb4161b9eba">
  <xsd:schema xmlns:xsd="http://www.w3.org/2001/XMLSchema" xmlns:xs="http://www.w3.org/2001/XMLSchema" xmlns:p="http://schemas.microsoft.com/office/2006/metadata/properties" xmlns:ns3="5ab46313-7834-4214-aec9-155b2fe37111" xmlns:ns4="2d1aa6b7-1a0a-46e3-8f70-b6d3e32cbd9a" targetNamespace="http://schemas.microsoft.com/office/2006/metadata/properties" ma:root="true" ma:fieldsID="fb8935dbd9c171815cb087e97e0838ff" ns3:_="" ns4:_="">
    <xsd:import namespace="5ab46313-7834-4214-aec9-155b2fe37111"/>
    <xsd:import namespace="2d1aa6b7-1a0a-46e3-8f70-b6d3e32cbd9a"/>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b46313-7834-4214-aec9-155b2fe37111"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d1aa6b7-1a0a-46e3-8f70-b6d3e32cbd9a"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94D1B7-8679-422F-949D-1455F508E596}">
  <ds:schemaRefs>
    <ds:schemaRef ds:uri="http://schemas.microsoft.com/sharepoint/v3/contenttype/forms"/>
  </ds:schemaRefs>
</ds:datastoreItem>
</file>

<file path=customXml/itemProps2.xml><?xml version="1.0" encoding="utf-8"?>
<ds:datastoreItem xmlns:ds="http://schemas.openxmlformats.org/officeDocument/2006/customXml" ds:itemID="{0748A49F-C736-4524-BB36-F11018D26634}">
  <ds:schemaRefs>
    <ds:schemaRef ds:uri="http://schemas.openxmlformats.org/package/2006/metadata/core-properties"/>
    <ds:schemaRef ds:uri="http://purl.org/dc/elements/1.1/"/>
    <ds:schemaRef ds:uri="http://schemas.microsoft.com/office/infopath/2007/PartnerControls"/>
    <ds:schemaRef ds:uri="2d1aa6b7-1a0a-46e3-8f70-b6d3e32cbd9a"/>
    <ds:schemaRef ds:uri="http://purl.org/dc/dcmitype/"/>
    <ds:schemaRef ds:uri="5ab46313-7834-4214-aec9-155b2fe37111"/>
    <ds:schemaRef ds:uri="http://schemas.microsoft.com/office/2006/documentManagement/types"/>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9BFBBE5A-F611-4091-94E1-60C5F755DF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b46313-7834-4214-aec9-155b2fe37111"/>
    <ds:schemaRef ds:uri="2d1aa6b7-1a0a-46e3-8f70-b6d3e32cbd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Brinson_group_template2019</Template>
  <TotalTime>43370</TotalTime>
  <Words>387</Words>
  <Application>Microsoft Office PowerPoint</Application>
  <PresentationFormat>Widescreen</PresentationFormat>
  <Paragraphs>35</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Garamond</vt:lpstr>
      <vt:lpstr>Trebuchet MS</vt:lpstr>
      <vt:lpstr>Office Theme</vt:lpstr>
      <vt:lpstr>Uncertainty Quantification for 2D Metamaterials</vt:lpstr>
      <vt:lpstr>Motivation &amp; Applications</vt:lpstr>
      <vt:lpstr>Methodology</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Contact Mechanics  Error Propagation Eqns</dc:title>
  <dc:creator>Richard J. Sheridan</dc:creator>
  <cp:lastModifiedBy>Han Zhang</cp:lastModifiedBy>
  <cp:revision>110</cp:revision>
  <dcterms:created xsi:type="dcterms:W3CDTF">2019-08-08T21:17:44Z</dcterms:created>
  <dcterms:modified xsi:type="dcterms:W3CDTF">2023-09-29T04:57:50Z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0x0101008C6D81289CCC004F972E63C671B7D298</vt:lpwstr>
  </property>
</Properties>
</file>