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0988-8E9A-8C16-93CB-314A5F14D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43726-8550-55AB-9654-8DFFD11FB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F5A4-7A21-A3E0-7F75-382E555B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3E14-0C66-717A-EA26-8A8A7224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9726-7F32-6155-CF34-D3D9A25E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F2F9-2BE1-5910-FB5B-25925DCE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E419-235E-6223-B9BB-10153DB6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4DE5-9DDD-732F-698E-58D1EBE2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3BC5-5838-B63A-3E30-72F4C3B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7818-9DF5-7196-25FB-529C8E3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2E35C-0364-93DD-C9A1-CDA3CA4BA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33F60-B3F8-FA50-E28A-02780C72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E152-895B-7764-AE37-C9792E45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4278-E499-152B-DAB5-28F52CFB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08A4-13A4-B42F-6CE9-C4FE072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8618-7506-2B4F-9708-45822935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C132-F710-719E-602F-ED26013E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4546-4FDA-BE1A-3349-4772711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5884-383B-452B-03AB-38839558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40CE-098E-B05D-F0EE-9830A717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96D9-7F7D-DB50-3436-77A45E6D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4C7D-C2E8-571D-81A6-0C7FFA9F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D73C-B13C-C27C-FD90-390F72FC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0B99-01BD-51B6-29CE-A65721C5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FE0C-9C5D-162B-AB37-B05F71B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49A8-9F6F-1B79-7C3E-8E25B604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C0D3-581A-EBF8-DDD0-4BA7E3A5F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66FDA-AEB3-EA04-134C-4B099E2A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33972-2213-302D-B413-AF7177F9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864C-79A0-4F5F-E667-4A1F85FB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56CB-F9CF-B9DF-29E5-12359633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85B9-5C06-F5E9-6901-4BA2D1BE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BDB0-A693-4A15-7016-E5157BC1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EDF7-A051-30F3-80BE-07ADC4E47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10B0E-59DF-3B32-57AC-D985A312A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B6AA-D702-3F84-8A36-E992DF7D8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DA283-8CCB-1E70-9E35-A1CB8B76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A4085-DFBC-80D3-389E-02049338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09182-E21E-153C-76F1-7FB76657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53AC-AFB9-3506-26FF-18D860CD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104B-66C0-10B3-32A2-9D68B0A3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CCEE4-E115-F8FA-6D7F-8303FC8A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F1D8F-59D9-9CF8-346D-D53BF66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8BE6-975F-C544-D942-8B1C7DD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1AE8-60C5-2796-354E-930414E8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93D27-8AAB-9D5A-5C37-4B2F5FE1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9CA3-21E6-BBCC-18E9-60497B2E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F841-A6A4-7F80-D167-68F2CD62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FBE90-748B-127B-9A19-69FA7C0B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AF6AB-2C85-AB23-FCA0-077E930E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B170F-2D3C-76EF-F60E-AF8828D6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BE05-CD4B-2C65-680C-8DFE63D3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3EF-75B4-7582-05A8-8204F0B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9CA79-C55F-5C2D-65BB-CEBDE0EEF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B16F-9937-0276-6B09-E971799B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668B0-1A4F-F7E2-3389-3DF0CF8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70FD-DC20-F64C-2106-E07CAC64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AAA2F-130C-01E1-DDAD-2F6BE1B8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2A976-90E7-C42A-8526-B08E16C4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6C0D9-026B-1C11-C45B-0CBA228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EB2A-18A2-E4AD-E66C-23A8434C7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53E9-D861-4423-82BD-E673411ACA4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BE83-704B-6D79-AF5C-65D27EE16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F726-C22D-B49F-ACBB-52B79E07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5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7E9B13-E6D7-2BCC-1312-B68E0B537C53}"/>
              </a:ext>
            </a:extLst>
          </p:cNvPr>
          <p:cNvSpPr txBox="1"/>
          <p:nvPr/>
        </p:nvSpPr>
        <p:spPr>
          <a:xfrm>
            <a:off x="1098452" y="110529"/>
            <a:ext cx="9995095" cy="9541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Uncertainty Quantification of Bandgaps in Acoustic Metamaterials with Stochastic Geometric Defects and Material Properties</a:t>
            </a:r>
            <a:endParaRPr lang="en-GB" sz="2800" b="1" dirty="0"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44D13689-EADA-C7D3-942C-817602F8CBE2}"/>
              </a:ext>
            </a:extLst>
          </p:cNvPr>
          <p:cNvGrpSpPr/>
          <p:nvPr/>
        </p:nvGrpSpPr>
        <p:grpSpPr>
          <a:xfrm>
            <a:off x="612778" y="1083761"/>
            <a:ext cx="10966442" cy="5563314"/>
            <a:chOff x="277656" y="1136013"/>
            <a:chExt cx="10966442" cy="556331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B0F81C6-9DFF-72A2-CC86-A3F7140DA1F1}"/>
                </a:ext>
              </a:extLst>
            </p:cNvPr>
            <p:cNvGrpSpPr/>
            <p:nvPr/>
          </p:nvGrpSpPr>
          <p:grpSpPr>
            <a:xfrm>
              <a:off x="301500" y="1191787"/>
              <a:ext cx="2596596" cy="3269301"/>
              <a:chOff x="72897" y="1113203"/>
              <a:chExt cx="2596596" cy="326930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96AFB3-E190-8841-D26A-2F303AC12CB5}"/>
                  </a:ext>
                </a:extLst>
              </p:cNvPr>
              <p:cNvSpPr/>
              <p:nvPr/>
            </p:nvSpPr>
            <p:spPr>
              <a:xfrm>
                <a:off x="72897" y="1113203"/>
                <a:ext cx="2596596" cy="32693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6803801-1BEC-8B76-23FD-7398E63E1F3B}"/>
                  </a:ext>
                </a:extLst>
              </p:cNvPr>
              <p:cNvGrpSpPr/>
              <p:nvPr/>
            </p:nvGrpSpPr>
            <p:grpSpPr>
              <a:xfrm>
                <a:off x="90947" y="1145062"/>
                <a:ext cx="2578545" cy="3201417"/>
                <a:chOff x="90947" y="1145062"/>
                <a:chExt cx="2578545" cy="3201417"/>
              </a:xfrm>
            </p:grpSpPr>
            <p:pic>
              <p:nvPicPr>
                <p:cNvPr id="6" name="Content Placeholder 6">
                  <a:extLst>
                    <a:ext uri="{FF2B5EF4-FFF2-40B4-BE49-F238E27FC236}">
                      <a16:creationId xmlns:a16="http://schemas.microsoft.com/office/drawing/2014/main" id="{25C38A6B-109E-09B5-3C0D-B668AF1E2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EAEAF2"/>
                    </a:clrFrom>
                    <a:clrTo>
                      <a:srgbClr val="EAEAF2">
                        <a:alpha val="0"/>
                      </a:srgbClr>
                    </a:clrTo>
                  </a:clrChange>
                </a:blip>
                <a:srcRect l="27173" t="7929" r="49513" b="47923"/>
                <a:stretch/>
              </p:blipFill>
              <p:spPr>
                <a:xfrm>
                  <a:off x="184336" y="2995769"/>
                  <a:ext cx="1432571" cy="135071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BC034FF-A755-B717-39F7-4C81263E769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5641" y="1791393"/>
                  <a:ext cx="2573851" cy="857950"/>
                  <a:chOff x="3987170" y="2636449"/>
                  <a:chExt cx="5212080" cy="1737360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C8AB33CB-E6E7-DB6D-DEE1-9FBE7C1822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24530" y="2636449"/>
                    <a:ext cx="1737360" cy="1737360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AB56095E-ED77-C070-FA71-2B478EE65A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987170" y="2636449"/>
                    <a:ext cx="1737360" cy="1737360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253E394-E018-B10E-A547-4D24B93CB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461890" y="2636449"/>
                    <a:ext cx="1737360" cy="17373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5CEB61-A2A7-6ECC-79C9-126A96D9B024}"/>
                    </a:ext>
                  </a:extLst>
                </p:cNvPr>
                <p:cNvSpPr txBox="1"/>
                <p:nvPr/>
              </p:nvSpPr>
              <p:spPr>
                <a:xfrm>
                  <a:off x="90947" y="1145062"/>
                  <a:ext cx="17725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Input Space (7D)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3F6FBD-6F15-0D90-D33C-9CCA46760B7E}"/>
                    </a:ext>
                  </a:extLst>
                </p:cNvPr>
                <p:cNvSpPr txBox="1"/>
                <p:nvPr/>
              </p:nvSpPr>
              <p:spPr>
                <a:xfrm>
                  <a:off x="93161" y="1514394"/>
                  <a:ext cx="23049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Geometry with stochastic defects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2589E6-7248-D23A-6D61-9ED4B0C6290F}"/>
                    </a:ext>
                  </a:extLst>
                </p:cNvPr>
                <p:cNvSpPr txBox="1"/>
                <p:nvPr/>
              </p:nvSpPr>
              <p:spPr>
                <a:xfrm>
                  <a:off x="90947" y="2585313"/>
                  <a:ext cx="21922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 stochastic material properties</a:t>
                  </a:r>
                </a:p>
              </p:txBody>
            </p:sp>
            <p:sp>
              <p:nvSpPr>
                <p:cNvPr id="26" name="Left Brace 25">
                  <a:extLst>
                    <a:ext uri="{FF2B5EF4-FFF2-40B4-BE49-F238E27FC236}">
                      <a16:creationId xmlns:a16="http://schemas.microsoft.com/office/drawing/2014/main" id="{E5DA90D5-EC41-B3E5-E110-EF6536EFEB95}"/>
                    </a:ext>
                  </a:extLst>
                </p:cNvPr>
                <p:cNvSpPr/>
                <p:nvPr/>
              </p:nvSpPr>
              <p:spPr>
                <a:xfrm rot="5400000">
                  <a:off x="1274491" y="1716387"/>
                  <a:ext cx="214175" cy="2395695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6DFB4AF-EC40-8769-1A1D-756F8116BFD4}"/>
                    </a:ext>
                  </a:extLst>
                </p:cNvPr>
                <p:cNvSpPr txBox="1"/>
                <p:nvPr/>
              </p:nvSpPr>
              <p:spPr>
                <a:xfrm>
                  <a:off x="1470543" y="3320744"/>
                  <a:ext cx="11989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x6 (similar distributions at different scales)</a:t>
                  </a:r>
                </a:p>
              </p:txBody>
            </p:sp>
          </p:grp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E621834B-EDCD-5D0C-6A38-36EF4E2EBDFE}"/>
                </a:ext>
              </a:extLst>
            </p:cNvPr>
            <p:cNvGrpSpPr/>
            <p:nvPr/>
          </p:nvGrpSpPr>
          <p:grpSpPr>
            <a:xfrm>
              <a:off x="7885111" y="1191787"/>
              <a:ext cx="3358987" cy="2042732"/>
              <a:chOff x="7885111" y="1191787"/>
              <a:chExt cx="3358987" cy="204273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961C359-D7EA-518B-E3F2-15A3FC53C644}"/>
                  </a:ext>
                </a:extLst>
              </p:cNvPr>
              <p:cNvSpPr txBox="1"/>
              <p:nvPr/>
            </p:nvSpPr>
            <p:spPr>
              <a:xfrm>
                <a:off x="7885111" y="1215356"/>
                <a:ext cx="2923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10000 Reserved MC Samples</a:t>
                </a:r>
              </a:p>
            </p:txBody>
          </p:sp>
          <p:pic>
            <p:nvPicPr>
              <p:cNvPr id="49" name="Content Placeholder 6">
                <a:extLst>
                  <a:ext uri="{FF2B5EF4-FFF2-40B4-BE49-F238E27FC236}">
                    <a16:creationId xmlns:a16="http://schemas.microsoft.com/office/drawing/2014/main" id="{5DF2D503-F531-5621-31EB-7F83246B84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EBEBF2"/>
                  </a:clrFrom>
                  <a:clrTo>
                    <a:srgbClr val="EBEBF2">
                      <a:alpha val="0"/>
                    </a:srgbClr>
                  </a:clrTo>
                </a:clrChange>
              </a:blip>
              <a:srcRect l="26680" t="7869" r="49340" b="47981"/>
              <a:stretch/>
            </p:blipFill>
            <p:spPr>
              <a:xfrm>
                <a:off x="7975738" y="1761165"/>
                <a:ext cx="1432570" cy="1313189"/>
              </a:xfrm>
              <a:prstGeom prst="rect">
                <a:avLst/>
              </a:prstGeom>
            </p:spPr>
          </p:pic>
          <p:pic>
            <p:nvPicPr>
              <p:cNvPr id="125" name="Picture 124" descr="A graph of a band gap&#10;&#10;Description automatically generated">
                <a:extLst>
                  <a:ext uri="{FF2B5EF4-FFF2-40B4-BE49-F238E27FC236}">
                    <a16:creationId xmlns:a16="http://schemas.microsoft.com/office/drawing/2014/main" id="{8434BAA3-DA49-C8D7-EBBB-38D773DDC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6644" y="1725290"/>
                <a:ext cx="1768025" cy="1473354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F0B7BE2-9388-55B9-7989-7BE7350B1453}"/>
                  </a:ext>
                </a:extLst>
              </p:cNvPr>
              <p:cNvSpPr txBox="1"/>
              <p:nvPr/>
            </p:nvSpPr>
            <p:spPr>
              <a:xfrm>
                <a:off x="8336821" y="1505346"/>
                <a:ext cx="612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Inputs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93E196A-5845-29D7-0DD4-82B08BDF7BE1}"/>
                  </a:ext>
                </a:extLst>
              </p:cNvPr>
              <p:cNvSpPr txBox="1"/>
              <p:nvPr/>
            </p:nvSpPr>
            <p:spPr>
              <a:xfrm>
                <a:off x="9848508" y="1507714"/>
                <a:ext cx="689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Outputs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AE9C168-160F-5B43-CA73-99C8F7592D1F}"/>
                  </a:ext>
                </a:extLst>
              </p:cNvPr>
              <p:cNvSpPr/>
              <p:nvPr/>
            </p:nvSpPr>
            <p:spPr>
              <a:xfrm>
                <a:off x="7885111" y="1191787"/>
                <a:ext cx="3358987" cy="2042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347D9E4-03C3-CE51-5D6E-27AE202712A0}"/>
                </a:ext>
              </a:extLst>
            </p:cNvPr>
            <p:cNvGrpSpPr/>
            <p:nvPr/>
          </p:nvGrpSpPr>
          <p:grpSpPr>
            <a:xfrm>
              <a:off x="277656" y="4583664"/>
              <a:ext cx="2665050" cy="2115663"/>
              <a:chOff x="277656" y="4583664"/>
              <a:chExt cx="2665050" cy="211566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EDA956-0D48-5235-5D9B-9B6EFCBE1B08}"/>
                  </a:ext>
                </a:extLst>
              </p:cNvPr>
              <p:cNvSpPr/>
              <p:nvPr/>
            </p:nvSpPr>
            <p:spPr>
              <a:xfrm>
                <a:off x="301499" y="4583664"/>
                <a:ext cx="2596596" cy="21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535F8B-F53E-8E4A-0213-F4E407F503BB}"/>
                  </a:ext>
                </a:extLst>
              </p:cNvPr>
              <p:cNvSpPr txBox="1"/>
              <p:nvPr/>
            </p:nvSpPr>
            <p:spPr>
              <a:xfrm>
                <a:off x="306004" y="4592995"/>
                <a:ext cx="193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Output Space (2D)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D865E8-66C9-69F4-C45B-4623008BEC9C}"/>
                  </a:ext>
                </a:extLst>
              </p:cNvPr>
              <p:cNvSpPr txBox="1"/>
              <p:nvPr/>
            </p:nvSpPr>
            <p:spPr>
              <a:xfrm>
                <a:off x="277656" y="4889765"/>
                <a:ext cx="2665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Metamaterial bandgap size and location</a:t>
                </a:r>
              </a:p>
            </p:txBody>
          </p:sp>
          <p:pic>
            <p:nvPicPr>
              <p:cNvPr id="139" name="Picture 138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EEE13266-2740-3229-C039-3D29677CC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095" y="5139278"/>
                <a:ext cx="1768025" cy="1473354"/>
              </a:xfrm>
              <a:prstGeom prst="rect">
                <a:avLst/>
              </a:prstGeom>
            </p:spPr>
          </p:pic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7D3133D-AD03-D38D-2602-0DFD847571EA}"/>
                </a:ext>
              </a:extLst>
            </p:cNvPr>
            <p:cNvGrpSpPr/>
            <p:nvPr/>
          </p:nvGrpSpPr>
          <p:grpSpPr>
            <a:xfrm>
              <a:off x="3015469" y="1191787"/>
              <a:ext cx="2201296" cy="1049602"/>
              <a:chOff x="3015469" y="1191787"/>
              <a:chExt cx="2201296" cy="1049602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9774480-11C0-CAC6-E7F4-6E58FF060B1A}"/>
                  </a:ext>
                </a:extLst>
              </p:cNvPr>
              <p:cNvSpPr/>
              <p:nvPr/>
            </p:nvSpPr>
            <p:spPr>
              <a:xfrm>
                <a:off x="3015469" y="1191787"/>
                <a:ext cx="2201296" cy="10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B40324F-09F5-2E7E-2B7B-70EB051780F8}"/>
                  </a:ext>
                </a:extLst>
              </p:cNvPr>
              <p:cNvSpPr txBox="1"/>
              <p:nvPr/>
            </p:nvSpPr>
            <p:spPr>
              <a:xfrm>
                <a:off x="3031254" y="1221035"/>
                <a:ext cx="2121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Sampling Strategies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8BD39363-0355-F34B-E335-2E3662E6BC3E}"/>
                  </a:ext>
                </a:extLst>
              </p:cNvPr>
              <p:cNvSpPr txBox="1"/>
              <p:nvPr/>
            </p:nvSpPr>
            <p:spPr>
              <a:xfrm>
                <a:off x="3028606" y="1555726"/>
                <a:ext cx="20852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Monte Carlo (MC)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Quadrature Rule (QR)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Sparse Grid (SG)</a:t>
                </a: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B39BD26-4017-9B9B-454B-42E1FE2E931F}"/>
                </a:ext>
              </a:extLst>
            </p:cNvPr>
            <p:cNvGrpSpPr/>
            <p:nvPr/>
          </p:nvGrpSpPr>
          <p:grpSpPr>
            <a:xfrm>
              <a:off x="7890373" y="3363177"/>
              <a:ext cx="3353725" cy="3336149"/>
              <a:chOff x="7890373" y="3363177"/>
              <a:chExt cx="3353725" cy="3336149"/>
            </a:xfrm>
          </p:grpSpPr>
          <p:pic>
            <p:nvPicPr>
              <p:cNvPr id="50" name="Picture 49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D227EFAE-8064-ED57-04E1-33CA1C8AA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5761" y="3661525"/>
                <a:ext cx="3328337" cy="3037801"/>
              </a:xfrm>
              <a:prstGeom prst="rect">
                <a:avLst/>
              </a:prstGeom>
            </p:spPr>
          </p:pic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58ED0FA7-B444-E535-F767-090F55F041C9}"/>
                  </a:ext>
                </a:extLst>
              </p:cNvPr>
              <p:cNvSpPr/>
              <p:nvPr/>
            </p:nvSpPr>
            <p:spPr>
              <a:xfrm>
                <a:off x="7890373" y="3363177"/>
                <a:ext cx="3353725" cy="33361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CD35E6B4-065B-847F-AF1F-AD02AAE8F8F1}"/>
                  </a:ext>
                </a:extLst>
              </p:cNvPr>
              <p:cNvSpPr txBox="1"/>
              <p:nvPr/>
            </p:nvSpPr>
            <p:spPr>
              <a:xfrm>
                <a:off x="7900931" y="3375210"/>
                <a:ext cx="1857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Surrogate Results</a:t>
                </a: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A8590484-60CF-1EC4-24B9-6C78FA6FBB3C}"/>
                </a:ext>
              </a:extLst>
            </p:cNvPr>
            <p:cNvGrpSpPr/>
            <p:nvPr/>
          </p:nvGrpSpPr>
          <p:grpSpPr>
            <a:xfrm>
              <a:off x="2898095" y="1136013"/>
              <a:ext cx="5580562" cy="5348905"/>
              <a:chOff x="2898095" y="1136013"/>
              <a:chExt cx="5580562" cy="5348905"/>
            </a:xfrm>
          </p:grpSpPr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6890BDC0-E165-B5A3-10EB-D9CCA3B33B7C}"/>
                  </a:ext>
                </a:extLst>
              </p:cNvPr>
              <p:cNvCxnSpPr>
                <a:cxnSpLocks/>
                <a:stCxn id="27" idx="3"/>
                <a:endCxn id="16" idx="1"/>
              </p:cNvCxnSpPr>
              <p:nvPr/>
            </p:nvCxnSpPr>
            <p:spPr>
              <a:xfrm flipV="1">
                <a:off x="2898095" y="3722493"/>
                <a:ext cx="1538892" cy="1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11D5CFC5-E495-43D4-6E56-5080710FAA98}"/>
                  </a:ext>
                </a:extLst>
              </p:cNvPr>
              <p:cNvCxnSpPr>
                <a:cxnSpLocks/>
                <a:stCxn id="16" idx="2"/>
                <a:endCxn id="32" idx="3"/>
              </p:cNvCxnSpPr>
              <p:nvPr/>
            </p:nvCxnSpPr>
            <p:spPr>
              <a:xfrm rot="5400000">
                <a:off x="3292984" y="3743103"/>
                <a:ext cx="1503505" cy="2293281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C95D8CF-4A98-0BBA-E317-FBDAF5200F77}"/>
                      </a:ext>
                    </a:extLst>
                  </p:cNvPr>
                  <p:cNvSpPr txBox="1"/>
                  <p:nvPr/>
                </p:nvSpPr>
                <p:spPr>
                  <a:xfrm>
                    <a:off x="5393480" y="4351059"/>
                    <a:ext cx="2024209" cy="654025"/>
                  </a:xfrm>
                  <a:prstGeom prst="rect">
                    <a:avLst/>
                  </a:prstGeom>
                  <a:noFill/>
                  <a:ln>
                    <a:solidFill>
                      <a:srgbClr val="E7E6E6">
                        <a:lumMod val="10000"/>
                      </a:srgb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200" dirty="0"/>
                      <a:t>Polynomial chaos expansion surrogate models created by regressing [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] onto </a:t>
                    </a:r>
                    <a14:m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C95D8CF-4A98-0BBA-E317-FBDAF5200F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3480" y="4351059"/>
                    <a:ext cx="2024209" cy="65402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422"/>
                    </a:stretch>
                  </a:blipFill>
                  <a:ln>
                    <a:solidFill>
                      <a:srgbClr val="E7E6E6">
                        <a:lumMod val="1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9AB815A3-BB94-77B7-A3FC-A44E0FCD701C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V="1">
                <a:off x="2898095" y="4809392"/>
                <a:ext cx="2495385" cy="832104"/>
              </a:xfrm>
              <a:prstGeom prst="bentConnector3">
                <a:avLst>
                  <a:gd name="adj1" fmla="val 47812"/>
                </a:avLst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7434CC8A-6A35-84C3-058C-53C143DE21B5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898095" y="3722494"/>
                <a:ext cx="2495385" cy="830925"/>
              </a:xfrm>
              <a:prstGeom prst="bentConnector3">
                <a:avLst>
                  <a:gd name="adj1" fmla="val 47813"/>
                </a:avLst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241672-1A1A-061E-2D19-D9621AD04A37}"/>
                  </a:ext>
                </a:extLst>
              </p:cNvPr>
              <p:cNvSpPr txBox="1"/>
              <p:nvPr/>
            </p:nvSpPr>
            <p:spPr>
              <a:xfrm>
                <a:off x="4436987" y="3306994"/>
                <a:ext cx="1508778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Finite element solver</a:t>
                </a:r>
              </a:p>
              <a:p>
                <a:r>
                  <a:rPr lang="en-US" sz="1200" dirty="0"/>
                  <a:t>generates ground truth outputs from sampled inputs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CE61E61-F863-BC0B-2D66-6097A50E0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89516" y="3450257"/>
                    <a:ext cx="1354200" cy="2846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Sample inputs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CE61E61-F863-BC0B-2D66-6097A50E0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9516" y="3450257"/>
                    <a:ext cx="1354200" cy="28469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1EAEB33-BD80-DD13-D6A0-92C1473BFE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44785" y="5612776"/>
                    <a:ext cx="2271980" cy="2846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Sample Outputs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US" sz="1200" dirty="0"/>
                      <a:t>  (computed)</a:t>
                    </a:r>
                    <a:endParaRPr lang="en-US" sz="16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1EAEB33-BD80-DD13-D6A0-92C1473BFE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4785" y="5612776"/>
                    <a:ext cx="2271980" cy="28469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49E96B1-0FED-ED71-0114-25849F63BA3B}"/>
                      </a:ext>
                    </a:extLst>
                  </p:cNvPr>
                  <p:cNvSpPr txBox="1"/>
                  <p:nvPr/>
                </p:nvSpPr>
                <p:spPr>
                  <a:xfrm>
                    <a:off x="4263133" y="2452913"/>
                    <a:ext cx="1682632" cy="646331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Generate orthogonal polynomial set </a:t>
                    </a:r>
                    <a14:m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a14:m>
                    <a:r>
                      <a:rPr lang="en-US" sz="1200" dirty="0"/>
                      <a:t> from Input distributions</a:t>
                    </a:r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49E96B1-0FED-ED71-0114-25849F63BA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3133" y="2452913"/>
                    <a:ext cx="1682632" cy="6463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B1A77A1-4674-E4BF-8D92-672815CAB20F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2898095" y="2776079"/>
                <a:ext cx="13650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397F4C17-43B4-8DFC-16BA-9AEB068F3BE3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5945765" y="2776079"/>
                <a:ext cx="331151" cy="1574980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93DE468B-DC02-8841-9E48-47629ED75F52}"/>
                  </a:ext>
                </a:extLst>
              </p:cNvPr>
              <p:cNvCxnSpPr>
                <a:cxnSpLocks/>
                <a:stCxn id="122" idx="1"/>
              </p:cNvCxnSpPr>
              <p:nvPr/>
            </p:nvCxnSpPr>
            <p:spPr>
              <a:xfrm rot="10800000" flipH="1" flipV="1">
                <a:off x="7885110" y="2213152"/>
                <a:ext cx="593547" cy="1521797"/>
              </a:xfrm>
              <a:prstGeom prst="bentConnector4">
                <a:avLst>
                  <a:gd name="adj1" fmla="val -38514"/>
                  <a:gd name="adj2" fmla="val 9970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or: Elbow 161">
                <a:extLst>
                  <a:ext uri="{FF2B5EF4-FFF2-40B4-BE49-F238E27FC236}">
                    <a16:creationId xmlns:a16="http://schemas.microsoft.com/office/drawing/2014/main" id="{3727CB2B-AFFC-2704-8E3E-F3B690367E7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417689" y="4678072"/>
                <a:ext cx="866502" cy="542197"/>
              </a:xfrm>
              <a:prstGeom prst="bentConnector3">
                <a:avLst>
                  <a:gd name="adj1" fmla="val 24012"/>
                </a:avLst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B75FCB9-85FE-A024-0BFC-EBCB30349B78}"/>
                  </a:ext>
                </a:extLst>
              </p:cNvPr>
              <p:cNvSpPr txBox="1"/>
              <p:nvPr/>
            </p:nvSpPr>
            <p:spPr>
              <a:xfrm>
                <a:off x="6637001" y="1136013"/>
                <a:ext cx="126799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10000 random samples approximates true distributions for comparison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2EFC8F1-1FED-0972-AEDC-97EC986CE9BD}"/>
                  </a:ext>
                </a:extLst>
              </p:cNvPr>
              <p:cNvSpPr txBox="1"/>
              <p:nvPr/>
            </p:nvSpPr>
            <p:spPr>
              <a:xfrm>
                <a:off x="6010574" y="5284589"/>
                <a:ext cx="1834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Surrogate models produce surrogate samples at negligible cost. 10000 samples are produced to check model performance against true distribution</a:t>
                </a:r>
              </a:p>
            </p:txBody>
          </p:sp>
          <p:cxnSp>
            <p:nvCxnSpPr>
              <p:cNvPr id="237" name="Connector: Elbow 236">
                <a:extLst>
                  <a:ext uri="{FF2B5EF4-FFF2-40B4-BE49-F238E27FC236}">
                    <a16:creationId xmlns:a16="http://schemas.microsoft.com/office/drawing/2014/main" id="{81E3D9DC-5538-4D53-CF80-3AF3C941AA8A}"/>
                  </a:ext>
                </a:extLst>
              </p:cNvPr>
              <p:cNvCxnSpPr>
                <a:cxnSpLocks/>
                <a:stCxn id="212" idx="3"/>
              </p:cNvCxnSpPr>
              <p:nvPr/>
            </p:nvCxnSpPr>
            <p:spPr>
              <a:xfrm>
                <a:off x="5216765" y="1716588"/>
                <a:ext cx="1317488" cy="2634471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7354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Zhang</dc:creator>
  <cp:lastModifiedBy>Han Zhang</cp:lastModifiedBy>
  <cp:revision>2</cp:revision>
  <dcterms:created xsi:type="dcterms:W3CDTF">2024-01-31T05:06:40Z</dcterms:created>
  <dcterms:modified xsi:type="dcterms:W3CDTF">2024-01-31T06:57:55Z</dcterms:modified>
</cp:coreProperties>
</file>