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3B3_1F330F58.xml" ContentType="application/vnd.ms-powerpoint.comments+xml"/>
  <Override PartName="/ppt/comments/modernComment_3BD_B74AA3C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7"/>
  </p:notesMasterIdLst>
  <p:sldIdLst>
    <p:sldId id="256" r:id="rId5"/>
    <p:sldId id="918" r:id="rId6"/>
    <p:sldId id="919" r:id="rId7"/>
    <p:sldId id="961" r:id="rId8"/>
    <p:sldId id="962" r:id="rId9"/>
    <p:sldId id="934" r:id="rId10"/>
    <p:sldId id="935" r:id="rId11"/>
    <p:sldId id="937" r:id="rId12"/>
    <p:sldId id="926" r:id="rId13"/>
    <p:sldId id="925" r:id="rId14"/>
    <p:sldId id="958" r:id="rId15"/>
    <p:sldId id="928" r:id="rId16"/>
    <p:sldId id="922" r:id="rId17"/>
    <p:sldId id="920" r:id="rId18"/>
    <p:sldId id="933" r:id="rId19"/>
    <p:sldId id="931" r:id="rId20"/>
    <p:sldId id="932" r:id="rId21"/>
    <p:sldId id="929" r:id="rId22"/>
    <p:sldId id="921" r:id="rId23"/>
    <p:sldId id="927" r:id="rId24"/>
    <p:sldId id="923" r:id="rId25"/>
    <p:sldId id="924" r:id="rId26"/>
    <p:sldId id="938" r:id="rId27"/>
    <p:sldId id="941" r:id="rId28"/>
    <p:sldId id="942" r:id="rId29"/>
    <p:sldId id="939" r:id="rId30"/>
    <p:sldId id="945" r:id="rId31"/>
    <p:sldId id="944" r:id="rId32"/>
    <p:sldId id="943" r:id="rId33"/>
    <p:sldId id="946" r:id="rId34"/>
    <p:sldId id="947" r:id="rId35"/>
    <p:sldId id="948" r:id="rId36"/>
    <p:sldId id="949" r:id="rId37"/>
    <p:sldId id="950" r:id="rId38"/>
    <p:sldId id="951" r:id="rId39"/>
    <p:sldId id="952" r:id="rId40"/>
    <p:sldId id="953" r:id="rId41"/>
    <p:sldId id="954" r:id="rId42"/>
    <p:sldId id="955" r:id="rId43"/>
    <p:sldId id="956" r:id="rId44"/>
    <p:sldId id="957" r:id="rId45"/>
    <p:sldId id="96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186E619-9A90-75DF-C2FC-ED5272E1CCB1}" name="Han Zhang" initials="HZ" userId="S::hz283@duke.edu::0a7a48f2-d47e-4d90-872a-778c92faed4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A4"/>
    <a:srgbClr val="0223B7"/>
    <a:srgbClr val="0A1A84"/>
    <a:srgbClr val="0432FF"/>
    <a:srgbClr val="F79144"/>
    <a:srgbClr val="F4F023"/>
    <a:srgbClr val="B32A8D"/>
    <a:srgbClr val="F7E625"/>
    <a:srgbClr val="0C0786"/>
    <a:srgbClr val="ED9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/>
    <p:restoredTop sz="88007" autoAdjust="0"/>
  </p:normalViewPr>
  <p:slideViewPr>
    <p:cSldViewPr snapToGrid="0">
      <p:cViewPr varScale="1">
        <p:scale>
          <a:sx n="71" d="100"/>
          <a:sy n="71" d="100"/>
        </p:scale>
        <p:origin x="78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omments/modernComment_3B3_1F330F5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09BD6D-4C03-4315-94F0-FE8C8D322B80}" authorId="{A186E619-9A90-75DF-C2FC-ED5272E1CCB1}" created="2023-06-14T17:07:45.82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23439960" sldId="947"/>
      <ac:picMk id="7" creationId="{45C121E0-2D9F-1F26-2360-E24CA0CD5905}"/>
    </ac:deMkLst>
    <p188:txBody>
      <a:bodyPr/>
      <a:lstStyle/>
      <a:p>
        <a:r>
          <a:rPr lang="en-US"/>
          <a:t>Change x label</a:t>
        </a:r>
      </a:p>
    </p188:txBody>
  </p188:cm>
</p188:cmLst>
</file>

<file path=ppt/comments/modernComment_3BD_B74AA3C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3231FAC-377C-4030-A7FF-395654AB00E2}" authorId="{A186E619-9A90-75DF-C2FC-ED5272E1CCB1}" created="2023-06-14T17:07:34.295">
    <pc:sldMkLst xmlns:pc="http://schemas.microsoft.com/office/powerpoint/2013/main/command">
      <pc:docMk/>
      <pc:sldMk cId="3075122120" sldId="957"/>
    </pc:sldMkLst>
    <p188:txBody>
      <a:bodyPr/>
      <a:lstStyle/>
      <a:p>
        <a:r>
          <a:rPr lang="en-US"/>
          <a:t>Change to symbol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A9559-5325-4FFA-A5F2-CBDDB1074751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6D2F6-D9A8-4EC3-B74F-DA40A0FC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1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5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4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06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7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F63F-E9BB-8745-9C2E-F1E7A9E08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EE111-2795-F64F-93F7-E2BFD3F8C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59B69-72AC-2D41-95E7-C02BE31D33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274" y="6296024"/>
            <a:ext cx="425451" cy="425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FA828-CBFA-6943-B336-E04DD0FEF1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789" y="6356350"/>
            <a:ext cx="834570" cy="365125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8F7AA02-B556-40A3-A634-2CB705B66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4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A87-2923-1645-A281-71241B1B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37DD1-E1DE-C245-AB51-DD250119B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0245-C0E4-6D48-8932-FBF0B983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89B8F-7842-4BEF-9976-1EE74F57C738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2D26-6A09-E549-A151-79C25F25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90855-C170-A543-B44D-A2B80F55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8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B198B-1D55-9A4E-93A9-70F460D54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3F93B-724B-F148-9B1E-AE9EAE9D7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AA3F2-B87E-6744-8D27-F65C39F7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0F5937-DD26-4F95-A0ED-C31A278A124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9AAEB-7811-6A47-8CAE-44FBCE05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64DAB-914A-DF41-BB9B-0187900E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E3CD-1999-D346-A773-5BA42244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C3D8-70EC-0144-B2D2-F37907C6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92FA0-CCF0-4463-9555-B34680F45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8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86C5-0557-484D-9CE8-1A2EB9A8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20CE4-2AED-164D-81DB-EDE18F296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14977-FD33-4AF1-B696-03BEF6CA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81DC-F6E5-4AEE-98F3-A1977368E94D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6A29C-2220-4533-BED4-C4C0BE65D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407B-158B-4C16-B87A-A0A25AF90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7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DDAB-9B41-CB4D-B81F-D02EA11C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2B26-6F1F-EA49-83F0-19FD257EC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5BC4B-69F7-C943-86F3-4633D4E0F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7A899B-D3F3-4E58-BA75-DC9CC55C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48C6-A681-474A-852B-6488E264F1FD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738E72-03BB-4601-ADF2-4A74E4B66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3D8647-265A-4A49-BF56-60533624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2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4F81-1B12-D542-A47E-321BC2B9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A036E-FE9F-B743-8FEB-7EEB6736B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E47C4-6E06-164A-8DE1-B9E9DADE9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BB4F8-8EC4-3B49-A6A2-7CAD64D24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924AA-B59D-DF4B-9013-49C135B63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4842C47-906E-4A38-B5E8-2C15A38C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877EE-87E6-4A80-A3D1-647EBC487900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3C1ADE-FE20-4872-A52C-8DE8543E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F40D701-D64A-4CB0-876D-DE1D9B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5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2031-D430-FF4A-914B-EC8D6D79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8BA37F7-1FE2-4FCB-9150-ADE23E29F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0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86A0AF1-AF81-41B6-94CA-3D051A15F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592A-05BD-4E48-8428-B2A330D5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980F-2FA6-5146-BFEC-C90ABE896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1D052-7E37-F449-A298-B4269F6F6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F65DE-E67A-3444-B8D1-5E71C3C0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39E345-7F84-425C-B838-418A9624F210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5740A-CA42-EB4C-BFCB-A0283AF2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80DE9-D46A-744B-86A6-F872A002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6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A14A-7142-8648-B143-BFA4BB0A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31A6D-5D1B-0F4B-9472-297116237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D1D07-5A26-E643-8E77-15356C7AD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D7911-2FF8-7648-AD25-57B8B65C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0E5D04-5C5D-47CC-BDED-D4EAD1A4B7F8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DA6F9-DC5D-164C-9613-DBDEF619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F0E26-06EF-E745-8F09-E1246435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5E0C6-0B4F-D549-AE95-75D6A59D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08"/>
            <a:ext cx="10515600" cy="1056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3B518-1A07-334F-BBE0-F85E02E5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8102"/>
            <a:ext cx="10515600" cy="473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18EEC-DFAE-FE4C-8004-A4C571C4D9D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82300" y="6164265"/>
            <a:ext cx="1143000" cy="589127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85A09B-6B0A-6242-AF78-4C3A4F0AFFE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8274" y="6296024"/>
            <a:ext cx="425451" cy="425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84E2E-6D68-8F49-A65C-A1AC1733B65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6789" y="6356350"/>
            <a:ext cx="834570" cy="3651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75E0-832B-4D42-8F0F-2E30CFDCF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BD83-B2B4-4833-86B7-8D5583952E34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7E82C-B88C-48B8-B9E1-6C78D226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AB6BB-0DBB-49F5-B32F-3E5A52AA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2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microsoft.com/office/2018/10/relationships/comments" Target="../comments/modernComment_3B3_1F330F5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microsoft.com/office/2018/10/relationships/comments" Target="../comments/modernComment_3BD_B74AA3C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CED0-8A80-4A34-815A-891CFF627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7" y="1779713"/>
            <a:ext cx="10982326" cy="2387600"/>
          </a:xfrm>
        </p:spPr>
        <p:txBody>
          <a:bodyPr>
            <a:normAutofit/>
          </a:bodyPr>
          <a:lstStyle/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Uncertainty Quantification for 2D Metamaterials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33619-0812-4273-BD4E-A23F49F54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9549"/>
            <a:ext cx="9144000" cy="800100"/>
          </a:xfrm>
        </p:spPr>
        <p:txBody>
          <a:bodyPr/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Han Zhang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C3ABF4E-5F55-444C-8362-BCAC4BA17E2D}"/>
              </a:ext>
            </a:extLst>
          </p:cNvPr>
          <p:cNvSpPr txBox="1">
            <a:spLocks/>
          </p:cNvSpPr>
          <p:nvPr/>
        </p:nvSpPr>
        <p:spPr>
          <a:xfrm>
            <a:off x="1524000" y="5739714"/>
            <a:ext cx="9144000" cy="80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0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Histograms – Bandgap Top, Bottom, &amp; Center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1203512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A758-6A17-8C51-7237-048A1FF3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Histograms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6512F5-051F-B774-200B-47343643C1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349" y="1248103"/>
            <a:ext cx="12105302" cy="436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6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EFE3-2612-B04E-2A19-D61DA27B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165"/>
            <a:ext cx="10515600" cy="1056686"/>
          </a:xfrm>
        </p:spPr>
        <p:txBody>
          <a:bodyPr/>
          <a:lstStyle/>
          <a:p>
            <a:r>
              <a:rPr lang="en-US" sz="4400" dirty="0"/>
              <a:t>Stochastic Collocation – MC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6461-80F6-D156-FBF4-9DA7849B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variation of stochastic collocation where the orthogonal polynomials are fitted to MC generated samples</a:t>
            </a:r>
          </a:p>
          <a:p>
            <a:r>
              <a:rPr lang="en-US" dirty="0"/>
              <a:t>Usually more effective at higher dimensions and less efficient at lower dimensions compared to quadrature rule stochastic collocation</a:t>
            </a:r>
          </a:p>
        </p:txBody>
      </p:sp>
    </p:spTree>
    <p:extLst>
      <p:ext uri="{BB962C8B-B14F-4D97-AF65-F5344CB8AC3E}">
        <p14:creationId xmlns:p14="http://schemas.microsoft.com/office/powerpoint/2010/main" val="5130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F1B-E5FB-47C6-F2C8-D17A8AB0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01"/>
            <a:ext cx="10515600" cy="1056686"/>
          </a:xfrm>
        </p:spPr>
        <p:txBody>
          <a:bodyPr>
            <a:noAutofit/>
          </a:bodyPr>
          <a:lstStyle/>
          <a:p>
            <a:r>
              <a:rPr lang="en-US" sz="3600" dirty="0"/>
              <a:t>Stochastic Collocation – MC Regression (Underfit)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6E08-A882-0A1D-DD91-568191A0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32281"/>
            <a:ext cx="10515600" cy="4350675"/>
          </a:xfrm>
        </p:spPr>
      </p:pic>
    </p:spTree>
    <p:extLst>
      <p:ext uri="{BB962C8B-B14F-4D97-AF65-F5344CB8AC3E}">
        <p14:creationId xmlns:p14="http://schemas.microsoft.com/office/powerpoint/2010/main" val="31317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F1B-E5FB-47C6-F2C8-D17A8AB0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0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MC Regression – Bandgap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6E08-A882-0A1D-DD91-568191A0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38200" y="1632281"/>
            <a:ext cx="10515600" cy="4350675"/>
          </a:xfrm>
        </p:spPr>
      </p:pic>
    </p:spTree>
    <p:extLst>
      <p:ext uri="{BB962C8B-B14F-4D97-AF65-F5344CB8AC3E}">
        <p14:creationId xmlns:p14="http://schemas.microsoft.com/office/powerpoint/2010/main" val="745860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F1B-E5FB-47C6-F2C8-D17A8AB0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0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MC Regression – Bandgap Center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6E08-A882-0A1D-DD91-568191A0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38200" y="1632281"/>
            <a:ext cx="10515600" cy="4350675"/>
          </a:xfrm>
        </p:spPr>
      </p:pic>
    </p:spTree>
    <p:extLst>
      <p:ext uri="{BB962C8B-B14F-4D97-AF65-F5344CB8AC3E}">
        <p14:creationId xmlns:p14="http://schemas.microsoft.com/office/powerpoint/2010/main" val="3377187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F1B-E5FB-47C6-F2C8-D17A8AB0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0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MC Regression – Bandgap Top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6E08-A882-0A1D-DD91-568191A0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38200" y="1632281"/>
            <a:ext cx="10515600" cy="4350675"/>
          </a:xfrm>
        </p:spPr>
      </p:pic>
    </p:spTree>
    <p:extLst>
      <p:ext uri="{BB962C8B-B14F-4D97-AF65-F5344CB8AC3E}">
        <p14:creationId xmlns:p14="http://schemas.microsoft.com/office/powerpoint/2010/main" val="55549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F1B-E5FB-47C6-F2C8-D17A8AB0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0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MC Regression – Bandgap Bottom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6E08-A882-0A1D-DD91-568191A0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38200" y="1632281"/>
            <a:ext cx="10515600" cy="4350675"/>
          </a:xfrm>
        </p:spPr>
      </p:pic>
    </p:spTree>
    <p:extLst>
      <p:ext uri="{BB962C8B-B14F-4D97-AF65-F5344CB8AC3E}">
        <p14:creationId xmlns:p14="http://schemas.microsoft.com/office/powerpoint/2010/main" val="3873354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EFE3-2612-B04E-2A19-D61DA27B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973"/>
            <a:ext cx="10515600" cy="1056686"/>
          </a:xfrm>
        </p:spPr>
        <p:txBody>
          <a:bodyPr/>
          <a:lstStyle/>
          <a:p>
            <a:r>
              <a:rPr lang="en-US" sz="4400" dirty="0"/>
              <a:t>Stochastic Collocation – Quadrature Rule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6461-80F6-D156-FBF4-9DA7849B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variation of stochastic collocation where the orthogonal polynomials are fitted to specific points with weights, generated by using a rule function on the input distribution.</a:t>
            </a:r>
          </a:p>
          <a:p>
            <a:r>
              <a:rPr lang="en-US" dirty="0"/>
              <a:t>Extremely efficient at low dimensions, however points needed scales as s = (p + 1)^d, where s is the number of samples needed, p is the order of polynomial fit, and d is the dimensionality of the input space. This method therefore becomes very expensive very quickly as d increases.</a:t>
            </a:r>
          </a:p>
        </p:txBody>
      </p:sp>
    </p:spTree>
    <p:extLst>
      <p:ext uri="{BB962C8B-B14F-4D97-AF65-F5344CB8AC3E}">
        <p14:creationId xmlns:p14="http://schemas.microsoft.com/office/powerpoint/2010/main" val="2229525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22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Quadrature Rule – Bandgap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229655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DE39-28F2-E55C-A968-7BF5DE30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797"/>
            <a:ext cx="10515600" cy="1056686"/>
          </a:xfrm>
        </p:spPr>
        <p:txBody>
          <a:bodyPr/>
          <a:lstStyle/>
          <a:p>
            <a:r>
              <a:rPr lang="en-US" dirty="0"/>
              <a:t>Input Parameters</a:t>
            </a:r>
          </a:p>
        </p:txBody>
      </p:sp>
      <p:pic>
        <p:nvPicPr>
          <p:cNvPr id="5" name="Content Placeholder 4" descr="A picture containing text, screenshot, rectangle, font&#10;&#10;Description automatically generated">
            <a:extLst>
              <a:ext uri="{FF2B5EF4-FFF2-40B4-BE49-F238E27FC236}">
                <a16:creationId xmlns:a16="http://schemas.microsoft.com/office/drawing/2014/main" id="{3DBBCD97-BFF1-B0FF-DF70-972B99E05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7619"/>
            <a:ext cx="4238095" cy="400000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E50227-F1D0-C0CB-9A2A-1A4DB4C8C040}"/>
              </a:ext>
            </a:extLst>
          </p:cNvPr>
          <p:cNvSpPr txBox="1">
            <a:spLocks/>
          </p:cNvSpPr>
          <p:nvPr/>
        </p:nvSpPr>
        <p:spPr>
          <a:xfrm>
            <a:off x="5076294" y="1438102"/>
            <a:ext cx="6277505" cy="473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Fixed Parameters: </a:t>
            </a:r>
          </a:p>
          <a:p>
            <a:pPr lvl="1"/>
            <a:r>
              <a:rPr lang="en-US" sz="1200" dirty="0"/>
              <a:t>Geometry Design, a 10x10 Boolean Array with 1 indicating hard material, 0 indicating soft material.</a:t>
            </a:r>
          </a:p>
          <a:p>
            <a:r>
              <a:rPr lang="en-US" sz="1600" dirty="0"/>
              <a:t>Random Parameters: </a:t>
            </a:r>
          </a:p>
          <a:p>
            <a:pPr lvl="1"/>
            <a:r>
              <a:rPr lang="en-US" sz="1200" dirty="0"/>
              <a:t>Soft material stiffness, </a:t>
            </a:r>
            <a:r>
              <a:rPr lang="en-US" sz="1200" dirty="0" err="1"/>
              <a:t>E_soft</a:t>
            </a:r>
            <a:r>
              <a:rPr lang="en-US" sz="1200" dirty="0"/>
              <a:t>, uniform distribution from 200e6±100e6</a:t>
            </a:r>
          </a:p>
          <a:p>
            <a:pPr lvl="1"/>
            <a:r>
              <a:rPr lang="en-US" sz="1200" dirty="0"/>
              <a:t>Hard material stiffness, </a:t>
            </a:r>
            <a:r>
              <a:rPr lang="en-US" sz="1200" dirty="0" err="1"/>
              <a:t>E_hard</a:t>
            </a:r>
            <a:r>
              <a:rPr lang="en-US" sz="1200" dirty="0"/>
              <a:t>, uniform distribution from 200e9±100e9</a:t>
            </a:r>
          </a:p>
          <a:p>
            <a:pPr lvl="1"/>
            <a:r>
              <a:rPr lang="en-US" sz="1200" dirty="0"/>
              <a:t>Soft material density, </a:t>
            </a:r>
            <a:r>
              <a:rPr lang="en-US" sz="1200" dirty="0" err="1"/>
              <a:t>rho_soft</a:t>
            </a:r>
            <a:r>
              <a:rPr lang="en-US" sz="1200" dirty="0"/>
              <a:t>, uniform distribution from 1e3±5e2</a:t>
            </a:r>
          </a:p>
          <a:p>
            <a:pPr lvl="1"/>
            <a:r>
              <a:rPr lang="en-US" sz="1200" dirty="0"/>
              <a:t>Hard material density, </a:t>
            </a:r>
            <a:r>
              <a:rPr lang="en-US" sz="1200" dirty="0" err="1"/>
              <a:t>rho_hard</a:t>
            </a:r>
            <a:r>
              <a:rPr lang="en-US" sz="1200" dirty="0"/>
              <a:t>, uniform distribution from 8e3±4e3</a:t>
            </a:r>
          </a:p>
          <a:p>
            <a:pPr lvl="1"/>
            <a:r>
              <a:rPr lang="en-US" sz="1200" dirty="0"/>
              <a:t>Soft material Poisson ratio, </a:t>
            </a:r>
            <a:r>
              <a:rPr lang="en-US" sz="1200" dirty="0" err="1"/>
              <a:t>pr_soft</a:t>
            </a:r>
            <a:r>
              <a:rPr lang="en-US" sz="1200" dirty="0"/>
              <a:t>, uniform distribution from 0.25±0.25</a:t>
            </a:r>
          </a:p>
          <a:p>
            <a:pPr lvl="1"/>
            <a:r>
              <a:rPr lang="en-US" sz="1200" dirty="0"/>
              <a:t>Hard material Poisson ratio, </a:t>
            </a:r>
            <a:r>
              <a:rPr lang="en-US" sz="1200" dirty="0" err="1"/>
              <a:t>pr_hard</a:t>
            </a:r>
            <a:r>
              <a:rPr lang="en-US" sz="1200" dirty="0"/>
              <a:t>, uniform distribution from 0.25±0.25</a:t>
            </a:r>
          </a:p>
          <a:p>
            <a:r>
              <a:rPr lang="en-US" sz="1600" dirty="0"/>
              <a:t>Outputs of interest:</a:t>
            </a:r>
          </a:p>
          <a:p>
            <a:pPr lvl="1"/>
            <a:r>
              <a:rPr lang="en-US" sz="1200" dirty="0"/>
              <a:t>Bandgap size</a:t>
            </a:r>
          </a:p>
          <a:p>
            <a:pPr lvl="1"/>
            <a:r>
              <a:rPr lang="en-US" sz="1200" dirty="0"/>
              <a:t>Bandgap location</a:t>
            </a:r>
          </a:p>
          <a:p>
            <a:r>
              <a:rPr lang="en-US" sz="1600" dirty="0"/>
              <a:t>Input dimensionality has important implications for UQ computation. More on this in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57053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Quadrature Rule – Bandgap Center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2358216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22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Quadrature Rule – Bandgap Top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2271108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Quadrature Rule – Bandgap Bottom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1348473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4178-6ED4-2998-2632-83D0A0FF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PCE 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8953-6B6C-9866-7402-40977869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figures are for 1 input, 1 output scenarios, whereby the other 5 inputs are held at the following default values:</a:t>
            </a:r>
          </a:p>
          <a:p>
            <a:pPr lvl="1"/>
            <a:r>
              <a:rPr lang="en-US" dirty="0" err="1"/>
              <a:t>E_soft</a:t>
            </a:r>
            <a:r>
              <a:rPr lang="en-US" dirty="0"/>
              <a:t>: 200 MPa</a:t>
            </a:r>
          </a:p>
          <a:p>
            <a:pPr lvl="1"/>
            <a:r>
              <a:rPr lang="en-US" dirty="0" err="1"/>
              <a:t>E_hard</a:t>
            </a:r>
            <a:r>
              <a:rPr lang="en-US" dirty="0"/>
              <a:t>: 200 </a:t>
            </a:r>
            <a:r>
              <a:rPr lang="en-US" dirty="0" err="1"/>
              <a:t>GPa</a:t>
            </a:r>
            <a:endParaRPr lang="en-US" dirty="0"/>
          </a:p>
          <a:p>
            <a:pPr lvl="1"/>
            <a:r>
              <a:rPr lang="en-US" dirty="0" err="1"/>
              <a:t>Rho_soft</a:t>
            </a:r>
            <a:r>
              <a:rPr lang="en-US" dirty="0"/>
              <a:t>: 1000 kg/m^3</a:t>
            </a:r>
          </a:p>
          <a:p>
            <a:pPr lvl="1"/>
            <a:r>
              <a:rPr lang="en-US" dirty="0" err="1"/>
              <a:t>Rho_hard</a:t>
            </a:r>
            <a:r>
              <a:rPr lang="en-US" dirty="0"/>
              <a:t>: 8000 kg/m^3</a:t>
            </a:r>
          </a:p>
          <a:p>
            <a:pPr lvl="1"/>
            <a:r>
              <a:rPr lang="en-US" dirty="0" err="1"/>
              <a:t>PR_soft</a:t>
            </a:r>
            <a:r>
              <a:rPr lang="en-US" dirty="0"/>
              <a:t>: 0</a:t>
            </a:r>
          </a:p>
          <a:p>
            <a:pPr lvl="1"/>
            <a:r>
              <a:rPr lang="en-US" dirty="0" err="1"/>
              <a:t>PR_hard</a:t>
            </a:r>
            <a:r>
              <a:rPr lang="en-US" dirty="0"/>
              <a:t>: 0.5</a:t>
            </a:r>
          </a:p>
        </p:txBody>
      </p:sp>
    </p:spTree>
    <p:extLst>
      <p:ext uri="{BB962C8B-B14F-4D97-AF65-F5344CB8AC3E}">
        <p14:creationId xmlns:p14="http://schemas.microsoft.com/office/powerpoint/2010/main" val="3582712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E_soft</a:t>
            </a:r>
            <a:r>
              <a:rPr lang="en-US" sz="3200" dirty="0"/>
              <a:t> &amp; Bandgap Sizes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3772126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E_soft</a:t>
            </a:r>
            <a:r>
              <a:rPr lang="en-US" sz="3200" dirty="0"/>
              <a:t> &amp; Bandgap Centers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2587583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947E-1FD9-9A25-FE35-BC556152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Stochastic Collocation 1D Quadrature – </a:t>
            </a:r>
            <a:r>
              <a:rPr lang="en-US" sz="2800" dirty="0" err="1"/>
              <a:t>E_soft</a:t>
            </a:r>
            <a:r>
              <a:rPr lang="en-US" sz="2800" dirty="0"/>
              <a:t> – Bandgap Size</a:t>
            </a:r>
          </a:p>
        </p:txBody>
      </p:sp>
      <p:pic>
        <p:nvPicPr>
          <p:cNvPr id="5" name="Content Placeholder 4" descr="A graph with a red line&#10;&#10;Description automatically generated with low confidence">
            <a:extLst>
              <a:ext uri="{FF2B5EF4-FFF2-40B4-BE49-F238E27FC236}">
                <a16:creationId xmlns:a16="http://schemas.microsoft.com/office/drawing/2014/main" id="{E481CCDB-BDC4-87DA-0787-F2BA39A1E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24" y="1293872"/>
            <a:ext cx="5998476" cy="427025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9363DFE-7C01-94EB-CEC4-D99A2200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300362"/>
            <a:ext cx="5998476" cy="425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75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E_hard</a:t>
            </a:r>
            <a:r>
              <a:rPr lang="en-US" sz="3200" dirty="0"/>
              <a:t> &amp; Bandgap Sizes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3493700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E_hard</a:t>
            </a:r>
            <a:r>
              <a:rPr lang="en-US" sz="3200" dirty="0"/>
              <a:t> &amp; Bandgap Centers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962386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947E-1FD9-9A25-FE35-BC556152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Stochastic Collocation 1D Quadrature – </a:t>
            </a:r>
            <a:r>
              <a:rPr lang="en-US" sz="2800" dirty="0" err="1"/>
              <a:t>E_hard</a:t>
            </a:r>
            <a:r>
              <a:rPr lang="en-US" sz="2800" dirty="0"/>
              <a:t> – Bandgap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81CCDB-BDC4-87DA-0787-F2BA39A1E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7524" y="1293872"/>
            <a:ext cx="5998476" cy="427025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9363DFE-7C01-94EB-CEC4-D99A2200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300362"/>
            <a:ext cx="5998475" cy="425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039E-091C-0DC4-85F0-B1509AAD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04"/>
            <a:ext cx="10515600" cy="1056686"/>
          </a:xfrm>
        </p:spPr>
        <p:txBody>
          <a:bodyPr/>
          <a:lstStyle/>
          <a:p>
            <a:r>
              <a:rPr lang="en-US" dirty="0"/>
              <a:t>Dispersion Curve Calculations</a:t>
            </a:r>
          </a:p>
        </p:txBody>
      </p:sp>
      <p:pic>
        <p:nvPicPr>
          <p:cNvPr id="6" name="Content Placeholder 5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BF86839F-91A5-950C-2FF5-63EB7AA68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3695" y="1832590"/>
            <a:ext cx="4730105" cy="3949881"/>
          </a:xfrm>
        </p:spPr>
      </p:pic>
      <p:pic>
        <p:nvPicPr>
          <p:cNvPr id="4" name="Picture 3" descr="A picture containing line, diagram, text, plot&#10;&#10;Description automatically generated">
            <a:extLst>
              <a:ext uri="{FF2B5EF4-FFF2-40B4-BE49-F238E27FC236}">
                <a16:creationId xmlns:a16="http://schemas.microsoft.com/office/drawing/2014/main" id="{23B02DEB-0AFE-5AA3-C08F-2849E9269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11" y="1320314"/>
            <a:ext cx="6079860" cy="497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65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Rho_soft</a:t>
            </a:r>
            <a:r>
              <a:rPr lang="en-US" sz="3200" dirty="0"/>
              <a:t> &amp; Bandgap Sizes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2167552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rho_soft</a:t>
            </a:r>
            <a:r>
              <a:rPr lang="en-US" sz="3200" dirty="0"/>
              <a:t> &amp; Bandgap Centers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5234399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947E-1FD9-9A25-FE35-BC556152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Stochastic Collocation 1D Quadrature – </a:t>
            </a:r>
            <a:r>
              <a:rPr lang="en-US" sz="2800" dirty="0" err="1"/>
              <a:t>rho_soft</a:t>
            </a:r>
            <a:r>
              <a:rPr lang="en-US" sz="2800" dirty="0"/>
              <a:t> – Bandgap Size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B450-ACB3-F857-A37F-3D8465AD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1C739005-B4B3-37FB-BA7A-F1409391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4100" y="1293872"/>
            <a:ext cx="5925324" cy="427025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2B7815-0639-2204-5B85-6081319074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1" y="1300362"/>
            <a:ext cx="5998473" cy="42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4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rho_hard</a:t>
            </a:r>
            <a:r>
              <a:rPr lang="en-US" sz="3200" dirty="0"/>
              <a:t> &amp; Bandgap Sizes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1938568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rho_hard</a:t>
            </a:r>
            <a:r>
              <a:rPr lang="en-US" sz="3200" dirty="0"/>
              <a:t> &amp; Bandgap Centers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603733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947E-1FD9-9A25-FE35-BC556152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Stochastic Collocation 1D Quadrature – </a:t>
            </a:r>
            <a:r>
              <a:rPr lang="en-US" sz="2800" dirty="0" err="1"/>
              <a:t>rho_hard</a:t>
            </a:r>
            <a:r>
              <a:rPr lang="en-US" sz="2800" dirty="0"/>
              <a:t> – Bandgap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81CCDB-BDC4-87DA-0787-F2BA39A1E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7524" y="1293872"/>
            <a:ext cx="5998476" cy="427025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9363DFE-7C01-94EB-CEC4-D99A2200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300362"/>
            <a:ext cx="5998475" cy="42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97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C4830-BA42-B1C9-F66B-F78F9E32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30120" y="341221"/>
                <a:ext cx="10731759" cy="1056686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/>
                  <a:t>100, 1000, &amp; 10000 MC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𝒔𝒐𝒇𝒕</m:t>
                        </m:r>
                      </m:sub>
                    </m:sSub>
                  </m:oMath>
                </a14:m>
                <a:r>
                  <a:rPr lang="en-US" sz="3200" dirty="0"/>
                  <a:t> &amp; Bandgap Sizes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C4830-BA42-B1C9-F66B-F78F9E32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0120" y="341221"/>
                <a:ext cx="10731759" cy="10566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3569887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C4830-BA42-B1C9-F66B-F78F9E32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30120" y="341221"/>
                <a:ext cx="10731759" cy="1056686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/>
                  <a:t>100, 1000, &amp; 10000 MC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𝒔𝒐𝒇𝒕</m:t>
                        </m:r>
                      </m:sub>
                    </m:sSub>
                  </m:oMath>
                </a14:m>
                <a:r>
                  <a:rPr lang="en-US" sz="3200" dirty="0"/>
                  <a:t> &amp; Bandgap Centers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C4830-BA42-B1C9-F66B-F78F9E32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0120" y="341221"/>
                <a:ext cx="10731759" cy="10566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124403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E5947E-1FD9-9A25-FE35-BC55615290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/>
                  <a:t>Stochastic Collocation 1D Quadrature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𝒔𝒐𝒇𝒕</m:t>
                        </m:r>
                      </m:sub>
                    </m:sSub>
                  </m:oMath>
                </a14:m>
                <a:r>
                  <a:rPr lang="en-US" sz="2800" dirty="0"/>
                  <a:t>– Bandgap Size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E5947E-1FD9-9A25-FE35-BC5561529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81CCDB-BDC4-87DA-0787-F2BA39A1E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97524" y="1293872"/>
            <a:ext cx="5998476" cy="427025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9363DFE-7C01-94EB-CEC4-D99A220009B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1" y="1300362"/>
            <a:ext cx="5998473" cy="42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33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C4830-BA42-B1C9-F66B-F78F9E32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30120" y="341221"/>
                <a:ext cx="10731759" cy="1056686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/>
                  <a:t>100, 1000, &amp; 10000 MC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sz="3200" i="1" dirty="0" err="1" smtClean="0">
                            <a:latin typeface="Cambria Math" panose="02040503050406030204" pitchFamily="18" charset="0"/>
                          </a:rPr>
                          <m:t>h𝑎𝑟𝑑</m:t>
                        </m:r>
                      </m:sub>
                    </m:sSub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&amp; Bandgap Sizes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C4830-BA42-B1C9-F66B-F78F9E32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0120" y="341221"/>
                <a:ext cx="10731759" cy="10566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293176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2E43-7A4A-6304-F335-33307160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Theory – Stochastic Collocation (MC)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0905-9ADD-4326-B482-481B439CE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995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C4830-BA42-B1C9-F66B-F78F9E32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30120" y="341221"/>
                <a:ext cx="10731759" cy="1056686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/>
                  <a:t>100, 1000, &amp; 10000 MC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sz="3200" i="1" dirty="0" err="1" smtClean="0">
                            <a:latin typeface="Cambria Math" panose="02040503050406030204" pitchFamily="18" charset="0"/>
                          </a:rPr>
                          <m:t>h𝑎𝑟𝑑</m:t>
                        </m:r>
                      </m:sub>
                    </m:sSub>
                  </m:oMath>
                </a14:m>
                <a:r>
                  <a:rPr lang="en-US" sz="3200" dirty="0"/>
                  <a:t> &amp; Bandgap Centers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C4830-BA42-B1C9-F66B-F78F9E32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0120" y="341221"/>
                <a:ext cx="10731759" cy="10566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10250622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E5947E-1FD9-9A25-FE35-BC55615290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/>
                  <a:t>Stochastic Collocation 1D Quadrature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h𝑎𝑟𝑑</m:t>
                        </m:r>
                      </m:sub>
                    </m:sSub>
                  </m:oMath>
                </a14:m>
                <a:r>
                  <a:rPr lang="en-US" sz="2800" dirty="0"/>
                  <a:t> – Bandgap Size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E5947E-1FD9-9A25-FE35-BC5561529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81CCDB-BDC4-87DA-0787-F2BA39A1E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97524" y="1293872"/>
            <a:ext cx="5998476" cy="427025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9363DFE-7C01-94EB-CEC4-D99A220009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6001" y="1300362"/>
            <a:ext cx="5998473" cy="425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2212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A121-E91A-D632-84C2-8F51F2B3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23DBE-B3B7-29E3-193F-7DEB94ABD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E_soft</a:t>
            </a:r>
            <a:endParaRPr lang="en-US" dirty="0"/>
          </a:p>
          <a:p>
            <a:r>
              <a:rPr lang="en-US" dirty="0" err="1"/>
              <a:t>E_hard</a:t>
            </a:r>
            <a:endParaRPr lang="en-US" dirty="0"/>
          </a:p>
          <a:p>
            <a:r>
              <a:rPr lang="en-US" dirty="0" err="1"/>
              <a:t>Rho_soft</a:t>
            </a:r>
            <a:endParaRPr lang="en-US" dirty="0"/>
          </a:p>
          <a:p>
            <a:r>
              <a:rPr lang="en-US" dirty="0" err="1"/>
              <a:t>Rho_hard</a:t>
            </a:r>
            <a:endParaRPr lang="en-US" dirty="0"/>
          </a:p>
          <a:p>
            <a:r>
              <a:rPr lang="en-US" dirty="0" err="1"/>
              <a:t>Pr_soft</a:t>
            </a:r>
            <a:endParaRPr lang="en-US" dirty="0"/>
          </a:p>
          <a:p>
            <a:r>
              <a:rPr lang="en-US" dirty="0" err="1"/>
              <a:t>Pr_hard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7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2E43-7A4A-6304-F335-33307160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Theory – Stochastic Collocation (Quadrature)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0905-9ADD-4326-B482-481B439CE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4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Histograms – 100 MC Inputs</a:t>
            </a:r>
          </a:p>
        </p:txBody>
      </p:sp>
      <p:pic>
        <p:nvPicPr>
          <p:cNvPr id="7" name="Content Placeholder 6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340993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Histograms – 1000 MC Inputs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355282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Histograms – 10000 MC Inputs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231273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/>
              <a:t>Histograms – Bandgap Top, Bottom, &amp; Size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300488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0286AAF-2E6E-403E-91BE-A2946A363024}" vid="{92B06224-0031-4F49-96AB-D28CAE4577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977AFE0BA24A48A44BA40749E58BCA" ma:contentTypeVersion="4" ma:contentTypeDescription="Create a new document." ma:contentTypeScope="" ma:versionID="96123a612a8ea52de9eccec3cfd875c5">
  <xsd:schema xmlns:xsd="http://www.w3.org/2001/XMLSchema" xmlns:xs="http://www.w3.org/2001/XMLSchema" xmlns:p="http://schemas.microsoft.com/office/2006/metadata/properties" xmlns:ns2="ce377175-54a4-4d7f-a690-a38d13686295" targetNamespace="http://schemas.microsoft.com/office/2006/metadata/properties" ma:root="true" ma:fieldsID="e02eeb2f666df3e14fcd556b413490be" ns2:_="">
    <xsd:import namespace="ce377175-54a4-4d7f-a690-a38d136862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377175-54a4-4d7f-a690-a38d136862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48A49F-C736-4524-BB36-F11018D26634}">
  <ds:schemaRefs>
    <ds:schemaRef ds:uri="ce377175-54a4-4d7f-a690-a38d1368629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294D1B7-8679-422F-949D-1455F508E5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97010D-7C71-4286-B859-6803BB0ABFD2}">
  <ds:schemaRefs>
    <ds:schemaRef ds:uri="ce377175-54a4-4d7f-a690-a38d136862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Brinson_group_template2019</Template>
  <TotalTime>33202</TotalTime>
  <Words>688</Words>
  <Application>Microsoft Office PowerPoint</Application>
  <PresentationFormat>Widescreen</PresentationFormat>
  <Paragraphs>77</Paragraphs>
  <Slides>42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 Math</vt:lpstr>
      <vt:lpstr>Garamond</vt:lpstr>
      <vt:lpstr>Trebuchet MS</vt:lpstr>
      <vt:lpstr>Office Theme</vt:lpstr>
      <vt:lpstr>Uncertainty Quantification for 2D Metamaterials</vt:lpstr>
      <vt:lpstr>Input Parameters</vt:lpstr>
      <vt:lpstr>Dispersion Curve Calculations</vt:lpstr>
      <vt:lpstr>Theory – Stochastic Collocation (MC)</vt:lpstr>
      <vt:lpstr>Theory – Stochastic Collocation (Quadrature)</vt:lpstr>
      <vt:lpstr>Histograms – 100 MC Inputs</vt:lpstr>
      <vt:lpstr>Histograms – 1000 MC Inputs</vt:lpstr>
      <vt:lpstr>Histograms – 10000 MC Inputs</vt:lpstr>
      <vt:lpstr>Histograms – Bandgap Top, Bottom, &amp; Size</vt:lpstr>
      <vt:lpstr>Histograms – Bandgap Top, Bottom, &amp; Center</vt:lpstr>
      <vt:lpstr>2D Histograms</vt:lpstr>
      <vt:lpstr>Stochastic Collocation – MC Regression</vt:lpstr>
      <vt:lpstr>Stochastic Collocation – MC Regression (Underfit)</vt:lpstr>
      <vt:lpstr>Stochastic Collocation – MC Regression – Bandgap Size</vt:lpstr>
      <vt:lpstr>Stochastic Collocation – MC Regression – Bandgap Center</vt:lpstr>
      <vt:lpstr>Stochastic Collocation – MC Regression – Bandgap Top</vt:lpstr>
      <vt:lpstr>Stochastic Collocation – MC Regression – Bandgap Bottom</vt:lpstr>
      <vt:lpstr>Stochastic Collocation – Quadrature Rule</vt:lpstr>
      <vt:lpstr>Stochastic Collocation – Quadrature Rule – Bandgap Size</vt:lpstr>
      <vt:lpstr>Stochastic Collocation – Quadrature Rule – Bandgap Center</vt:lpstr>
      <vt:lpstr>Stochastic Collocation – Quadrature Rule – Bandgap Top</vt:lpstr>
      <vt:lpstr>Stochastic Collocation – Quadrature Rule – Bandgap Bottom</vt:lpstr>
      <vt:lpstr>1D PCE Fits</vt:lpstr>
      <vt:lpstr>100, 1000, &amp; 10000 MC E_soft &amp; Bandgap Sizes</vt:lpstr>
      <vt:lpstr>100, 1000, &amp; 10000 MC E_soft &amp; Bandgap Centers</vt:lpstr>
      <vt:lpstr>Stochastic Collocation 1D Quadrature – E_soft – Bandgap Size</vt:lpstr>
      <vt:lpstr>100, 1000, &amp; 10000 MC E_hard &amp; Bandgap Sizes</vt:lpstr>
      <vt:lpstr>100, 1000, &amp; 10000 MC E_hard &amp; Bandgap Centers</vt:lpstr>
      <vt:lpstr>Stochastic Collocation 1D Quadrature – E_hard – Bandgap Size</vt:lpstr>
      <vt:lpstr>100, 1000, &amp; 10000 MC Rho_soft &amp; Bandgap Sizes</vt:lpstr>
      <vt:lpstr>100, 1000, &amp; 10000 MC rho_soft &amp; Bandgap Centers</vt:lpstr>
      <vt:lpstr>Stochastic Collocation 1D Quadrature – rho_soft – Bandgap Size</vt:lpstr>
      <vt:lpstr>100, 1000, &amp; 10000 MC rho_hard &amp; Bandgap Sizes</vt:lpstr>
      <vt:lpstr>100, 1000, &amp; 10000 MC rho_hard &amp; Bandgap Centers</vt:lpstr>
      <vt:lpstr>Stochastic Collocation 1D Quadrature – rho_hard – Bandgap Size</vt:lpstr>
      <vt:lpstr>100, 1000, &amp; 10000 MC ν_soft &amp; Bandgap Sizes</vt:lpstr>
      <vt:lpstr>100, 1000, &amp; 10000 MC ν_soft &amp; Bandgap Centers</vt:lpstr>
      <vt:lpstr>Stochastic Collocation 1D Quadrature – ν_soft– Bandgap Size</vt:lpstr>
      <vt:lpstr>100, 1000, &amp; 10000 MC ν_hard  &amp; Bandgap Sizes</vt:lpstr>
      <vt:lpstr>100, 1000, &amp; 10000 MC ν_hard &amp; Bandgap Centers</vt:lpstr>
      <vt:lpstr>Stochastic Collocation 1D Quadrature – ν_hard – Bandgap Size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Mechanics  Error Propagation Eqns</dc:title>
  <dc:creator>Richard J. Sheridan</dc:creator>
  <cp:lastModifiedBy>Han Zhang</cp:lastModifiedBy>
  <cp:revision>97</cp:revision>
  <dcterms:created xsi:type="dcterms:W3CDTF">2019-08-08T21:17:44Z</dcterms:created>
  <dcterms:modified xsi:type="dcterms:W3CDTF">2023-06-15T07:01:29Z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0x0101006D977AFE0BA24A48A44BA40749E58BCA</vt:lpwstr>
  </property>
</Properties>
</file>