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3B3_1F330F58.xml" ContentType="application/vnd.ms-powerpoint.comments+xml"/>
  <Override PartName="/ppt/comments/modernComment_3BD_B74AA3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5"/>
  </p:notesMasterIdLst>
  <p:sldIdLst>
    <p:sldId id="256" r:id="rId5"/>
    <p:sldId id="918" r:id="rId6"/>
    <p:sldId id="919" r:id="rId7"/>
    <p:sldId id="934" r:id="rId8"/>
    <p:sldId id="935" r:id="rId9"/>
    <p:sldId id="937" r:id="rId10"/>
    <p:sldId id="926" r:id="rId11"/>
    <p:sldId id="925" r:id="rId12"/>
    <p:sldId id="958" r:id="rId13"/>
    <p:sldId id="928" r:id="rId14"/>
    <p:sldId id="922" r:id="rId15"/>
    <p:sldId id="920" r:id="rId16"/>
    <p:sldId id="933" r:id="rId17"/>
    <p:sldId id="931" r:id="rId18"/>
    <p:sldId id="932" r:id="rId19"/>
    <p:sldId id="929" r:id="rId20"/>
    <p:sldId id="921" r:id="rId21"/>
    <p:sldId id="927" r:id="rId22"/>
    <p:sldId id="923" r:id="rId23"/>
    <p:sldId id="924" r:id="rId24"/>
    <p:sldId id="938" r:id="rId25"/>
    <p:sldId id="941" r:id="rId26"/>
    <p:sldId id="942" r:id="rId27"/>
    <p:sldId id="939" r:id="rId28"/>
    <p:sldId id="945" r:id="rId29"/>
    <p:sldId id="944" r:id="rId30"/>
    <p:sldId id="943" r:id="rId31"/>
    <p:sldId id="946" r:id="rId32"/>
    <p:sldId id="947" r:id="rId33"/>
    <p:sldId id="948" r:id="rId34"/>
    <p:sldId id="949" r:id="rId35"/>
    <p:sldId id="950" r:id="rId36"/>
    <p:sldId id="951" r:id="rId37"/>
    <p:sldId id="952" r:id="rId38"/>
    <p:sldId id="953" r:id="rId39"/>
    <p:sldId id="954" r:id="rId40"/>
    <p:sldId id="955" r:id="rId41"/>
    <p:sldId id="956" r:id="rId42"/>
    <p:sldId id="957" r:id="rId43"/>
    <p:sldId id="9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8007" autoAdjust="0"/>
  </p:normalViewPr>
  <p:slideViewPr>
    <p:cSldViewPr snapToGrid="0">
      <p:cViewPr varScale="1">
        <p:scale>
          <a:sx n="140" d="100"/>
          <a:sy n="140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omments/modernComment_3B3_1F330F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09BD6D-4C03-4315-94F0-FE8C8D322B80}" authorId="{A186E619-9A90-75DF-C2FC-ED5272E1CCB1}" created="2023-06-14T17:07:45.8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23439960" sldId="947"/>
      <ac:picMk id="7" creationId="{45C121E0-2D9F-1F26-2360-E24CA0CD5905}"/>
    </ac:deMkLst>
    <p188:txBody>
      <a:bodyPr/>
      <a:lstStyle/>
      <a:p>
        <a:r>
          <a:rPr lang="en-US"/>
          <a:t>Change x label</a:t>
        </a:r>
      </a:p>
    </p188:txBody>
  </p188:cm>
</p188:cmLst>
</file>

<file path=ppt/comments/modernComment_3BD_B74AA3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231FAC-377C-4030-A7FF-395654AB00E2}" authorId="{A186E619-9A90-75DF-C2FC-ED5272E1CCB1}" created="2023-06-14T17:07:34.295">
    <pc:sldMkLst xmlns:pc="http://schemas.microsoft.com/office/powerpoint/2013/main/command">
      <pc:docMk/>
      <pc:sldMk cId="3075122120" sldId="957"/>
    </pc:sldMkLst>
    <p188:txBody>
      <a:bodyPr/>
      <a:lstStyle/>
      <a:p>
        <a:r>
          <a:rPr lang="en-US"/>
          <a:t>Change to symbol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3B3_1F330F5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microsoft.com/office/2018/10/relationships/comments" Target="../comments/modernComment_3BD_B74AA3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Uncertainty Quantification for 2D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65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MC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MC generated samples</a:t>
            </a:r>
          </a:p>
          <a:p>
            <a:r>
              <a:rPr lang="en-US" dirty="0"/>
              <a:t>Usually more effective at higher dimensions and less efficient at lower dimensions compared to quadrature rule stochastic collocation</a:t>
            </a:r>
          </a:p>
        </p:txBody>
      </p:sp>
    </p:spTree>
    <p:extLst>
      <p:ext uri="{BB962C8B-B14F-4D97-AF65-F5344CB8AC3E}">
        <p14:creationId xmlns:p14="http://schemas.microsoft.com/office/powerpoint/2010/main" val="513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600" dirty="0"/>
              <a:t>Stochastic Collocation – MC Regression (Underfit)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1317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74586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3771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55549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87335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3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Quadrature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specific points with weights, generated by using a rule function on the input distribution.</a:t>
            </a:r>
          </a:p>
          <a:p>
            <a:r>
              <a:rPr lang="en-US" dirty="0"/>
              <a:t>Extremely efficient at low dimensions, however points needed scales as s = (p + 1)^d, where s is the number of samples needed, p is the order of polynomial fit, and d is the dimensionality of the input space. This method therefore becomes very expensive very quickly as d increases.</a:t>
            </a:r>
          </a:p>
        </p:txBody>
      </p:sp>
    </p:spTree>
    <p:extLst>
      <p:ext uri="{BB962C8B-B14F-4D97-AF65-F5344CB8AC3E}">
        <p14:creationId xmlns:p14="http://schemas.microsoft.com/office/powerpoint/2010/main" val="222952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9655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35821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711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797"/>
            <a:ext cx="10515600" cy="1056686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pic>
        <p:nvPicPr>
          <p:cNvPr id="5" name="Content Placeholder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3DBBCD97-BFF1-B0FF-DF70-972B99E0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619"/>
            <a:ext cx="4238095" cy="4000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076294" y="1438102"/>
            <a:ext cx="6277505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Parameters: </a:t>
            </a:r>
          </a:p>
          <a:p>
            <a:pPr lvl="1"/>
            <a:r>
              <a:rPr lang="en-US" sz="1200" dirty="0"/>
              <a:t>Geometry Design, a 10x10 Boolean Array with 1 indicating hard material, 0 indicating soft material.</a:t>
            </a:r>
          </a:p>
          <a:p>
            <a:r>
              <a:rPr lang="en-US" sz="1600" dirty="0"/>
              <a:t>Random Parameters: </a:t>
            </a:r>
          </a:p>
          <a:p>
            <a:pPr lvl="1"/>
            <a:r>
              <a:rPr lang="en-US" sz="1200" dirty="0"/>
              <a:t>Soft material stiffness, </a:t>
            </a:r>
            <a:r>
              <a:rPr lang="en-US" sz="1200" dirty="0" err="1"/>
              <a:t>E_soft</a:t>
            </a:r>
            <a:r>
              <a:rPr lang="en-US" sz="1200" dirty="0"/>
              <a:t>, uniform distribution from 200e6±100e6</a:t>
            </a:r>
          </a:p>
          <a:p>
            <a:pPr lvl="1"/>
            <a:r>
              <a:rPr lang="en-US" sz="1200" dirty="0"/>
              <a:t>Hard material stiffness, </a:t>
            </a:r>
            <a:r>
              <a:rPr lang="en-US" sz="1200" dirty="0" err="1"/>
              <a:t>E_hard</a:t>
            </a:r>
            <a:r>
              <a:rPr lang="en-US" sz="1200" dirty="0"/>
              <a:t>, uniform distribution from 200e9±100e9</a:t>
            </a:r>
          </a:p>
          <a:p>
            <a:pPr lvl="1"/>
            <a:r>
              <a:rPr lang="en-US" sz="1200" dirty="0"/>
              <a:t>Soft material density, </a:t>
            </a:r>
            <a:r>
              <a:rPr lang="en-US" sz="1200" dirty="0" err="1"/>
              <a:t>rho_soft</a:t>
            </a:r>
            <a:r>
              <a:rPr lang="en-US" sz="1200" dirty="0"/>
              <a:t>, uniform distribution from 1e3±5e2</a:t>
            </a:r>
          </a:p>
          <a:p>
            <a:pPr lvl="1"/>
            <a:r>
              <a:rPr lang="en-US" sz="1200" dirty="0"/>
              <a:t>Hard material density, </a:t>
            </a:r>
            <a:r>
              <a:rPr lang="en-US" sz="1200" dirty="0" err="1"/>
              <a:t>rho_hard</a:t>
            </a:r>
            <a:r>
              <a:rPr lang="en-US" sz="1200" dirty="0"/>
              <a:t>, uniform distribution from 8e3±4e3</a:t>
            </a:r>
          </a:p>
          <a:p>
            <a:pPr lvl="1"/>
            <a:r>
              <a:rPr lang="en-US" sz="1200" dirty="0"/>
              <a:t>Soft material Poisson ratio, </a:t>
            </a:r>
            <a:r>
              <a:rPr lang="en-US" sz="1200" dirty="0" err="1"/>
              <a:t>pr_soft</a:t>
            </a:r>
            <a:r>
              <a:rPr lang="en-US" sz="1200" dirty="0"/>
              <a:t>, uniform distribution from 0.25±0.25</a:t>
            </a:r>
          </a:p>
          <a:p>
            <a:pPr lvl="1"/>
            <a:r>
              <a:rPr lang="en-US" sz="1200" dirty="0"/>
              <a:t>Hard material Poisson ratio, </a:t>
            </a:r>
            <a:r>
              <a:rPr lang="en-US" sz="1200" dirty="0" err="1"/>
              <a:t>pr_hard</a:t>
            </a:r>
            <a:r>
              <a:rPr lang="en-US" sz="1200" dirty="0"/>
              <a:t>, uniform distribution from 0.25±0.25</a:t>
            </a:r>
          </a:p>
          <a:p>
            <a:r>
              <a:rPr lang="en-US" sz="1600" dirty="0"/>
              <a:t>Outputs of interest:</a:t>
            </a:r>
          </a:p>
          <a:p>
            <a:pPr lvl="1"/>
            <a:r>
              <a:rPr lang="en-US" sz="1200" dirty="0"/>
              <a:t>Bandgap size</a:t>
            </a:r>
          </a:p>
          <a:p>
            <a:pPr lvl="1"/>
            <a:r>
              <a:rPr lang="en-US" sz="1200" dirty="0"/>
              <a:t>Bandgap location</a:t>
            </a:r>
          </a:p>
          <a:p>
            <a:r>
              <a:rPr lang="en-US" sz="1600" dirty="0"/>
              <a:t>Input dimensionality has important implications for UQ computation. More on this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34847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178-6ED4-2998-2632-83D0A0FF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PCE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8953-6B6C-9866-7402-40977869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figures are for 1 input, 1 output scenarios, whereby the other 5 inputs are held at the following default values:</a:t>
            </a:r>
          </a:p>
          <a:p>
            <a:pPr lvl="1"/>
            <a:r>
              <a:rPr lang="en-US" dirty="0" err="1"/>
              <a:t>E_soft</a:t>
            </a:r>
            <a:r>
              <a:rPr lang="en-US" dirty="0"/>
              <a:t>: 200 MPa</a:t>
            </a:r>
          </a:p>
          <a:p>
            <a:pPr lvl="1"/>
            <a:r>
              <a:rPr lang="en-US" dirty="0" err="1"/>
              <a:t>E_hard</a:t>
            </a:r>
            <a:r>
              <a:rPr lang="en-US" dirty="0"/>
              <a:t>: 200 </a:t>
            </a:r>
            <a:r>
              <a:rPr lang="en-US" dirty="0" err="1"/>
              <a:t>GPa</a:t>
            </a:r>
            <a:endParaRPr lang="en-US" dirty="0"/>
          </a:p>
          <a:p>
            <a:pPr lvl="1"/>
            <a:r>
              <a:rPr lang="en-US" dirty="0" err="1"/>
              <a:t>Rho_soft</a:t>
            </a:r>
            <a:r>
              <a:rPr lang="en-US" dirty="0"/>
              <a:t>: 1000 kg/m^3</a:t>
            </a:r>
          </a:p>
          <a:p>
            <a:pPr lvl="1"/>
            <a:r>
              <a:rPr lang="en-US" dirty="0" err="1"/>
              <a:t>Rho_hard</a:t>
            </a:r>
            <a:r>
              <a:rPr lang="en-US" dirty="0"/>
              <a:t>: 8000 kg/m^3</a:t>
            </a:r>
          </a:p>
          <a:p>
            <a:pPr lvl="1"/>
            <a:r>
              <a:rPr lang="en-US" dirty="0" err="1"/>
              <a:t>PR_soft</a:t>
            </a:r>
            <a:r>
              <a:rPr lang="en-US" dirty="0"/>
              <a:t>: 0</a:t>
            </a:r>
          </a:p>
          <a:p>
            <a:pPr lvl="1"/>
            <a:r>
              <a:rPr lang="en-US" dirty="0" err="1"/>
              <a:t>PR_hard</a:t>
            </a:r>
            <a:r>
              <a:rPr lang="en-US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58271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772126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58758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E_soft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6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7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93700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96238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167552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5234399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039E-091C-0DC4-85F0-B1509AA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04"/>
            <a:ext cx="10515600" cy="1056686"/>
          </a:xfrm>
        </p:spPr>
        <p:txBody>
          <a:bodyPr/>
          <a:lstStyle/>
          <a:p>
            <a:r>
              <a:rPr lang="en-US" dirty="0"/>
              <a:t>Dispersion Curve Calculations</a:t>
            </a:r>
          </a:p>
        </p:txBody>
      </p:sp>
      <p:pic>
        <p:nvPicPr>
          <p:cNvPr id="6" name="Content Placeholder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F86839F-91A5-950C-2FF5-63EB7AA6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695" y="1832590"/>
            <a:ext cx="4730105" cy="3949881"/>
          </a:xfrm>
        </p:spPr>
      </p:pic>
      <p:pic>
        <p:nvPicPr>
          <p:cNvPr id="4" name="Picture 3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23B02DEB-0AFE-5AA3-C08F-2849E926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1320314"/>
            <a:ext cx="6079860" cy="4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5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rho_soft</a:t>
            </a:r>
            <a:r>
              <a:rPr lang="en-US" sz="2800" dirty="0"/>
              <a:t> – Bandgap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B450-ACB3-F857-A37F-3D8465AD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C739005-B4B3-37FB-BA7A-F1409391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100" y="1293872"/>
            <a:ext cx="5925324" cy="427025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B7815-0639-2204-5B85-60813190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1" y="1300362"/>
            <a:ext cx="5998473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938568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603733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3200" dirty="0"/>
                  <a:t> &amp; Bandgap Sizes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6988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3200" dirty="0"/>
                  <a:t> &amp; Bandgap Centers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2440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Stochastic Collocation 1D Quadrature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𝒔𝒐𝒇𝒕</m:t>
                        </m:r>
                      </m:sub>
                    </m:sSub>
                  </m:oMath>
                </a14:m>
                <a:r>
                  <a:rPr lang="en-US" sz="2800" dirty="0"/>
                  <a:t>– Bandgap Size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1" y="1300362"/>
            <a:ext cx="5998473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3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&amp; Bandgap Sizes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93176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/>
                  <a:t>100, 1000, &amp; 10000 MC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sz="3200" dirty="0"/>
                  <a:t> &amp; Bandgap Centers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C4830-BA42-B1C9-F66B-F78F9E32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0120" y="341221"/>
                <a:ext cx="10731759" cy="10566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025062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Stochastic Collocation 1D Quadrature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sz="2800" dirty="0"/>
                  <a:t> – Bandgap Size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5947E-1FD9-9A25-FE35-BC556152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6001" y="1300362"/>
            <a:ext cx="5998473" cy="42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221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 MC Inputs</a:t>
            </a:r>
          </a:p>
        </p:txBody>
      </p:sp>
      <p:pic>
        <p:nvPicPr>
          <p:cNvPr id="7" name="Content Placeholder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09933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A121-E91A-D632-84C2-8F51F2B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3DBE-B3B7-29E3-193F-7DEB94AB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E_soft</a:t>
            </a:r>
            <a:endParaRPr lang="en-US" dirty="0"/>
          </a:p>
          <a:p>
            <a:r>
              <a:rPr lang="en-US" dirty="0" err="1"/>
              <a:t>E_hard</a:t>
            </a:r>
            <a:endParaRPr lang="en-US" dirty="0"/>
          </a:p>
          <a:p>
            <a:r>
              <a:rPr lang="en-US" dirty="0" err="1"/>
              <a:t>Rho_soft</a:t>
            </a:r>
            <a:endParaRPr lang="en-US" dirty="0"/>
          </a:p>
          <a:p>
            <a:r>
              <a:rPr lang="en-US" dirty="0" err="1"/>
              <a:t>Rho_hard</a:t>
            </a:r>
            <a:endParaRPr lang="en-US" dirty="0"/>
          </a:p>
          <a:p>
            <a:r>
              <a:rPr lang="en-US" dirty="0" err="1"/>
              <a:t>Pr_soft</a:t>
            </a:r>
            <a:endParaRPr lang="en-US" dirty="0"/>
          </a:p>
          <a:p>
            <a:r>
              <a:rPr lang="en-US" dirty="0" err="1"/>
              <a:t>Pr_hard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7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52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3127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/>
              <a:t>Histograms – Bandgap Top, Bottom, &amp; Size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300488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Bandgap Top, Bottom, &amp;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2035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A758-6A17-8C51-7237-048A1FF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Histograms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6512F5-051F-B774-200B-47343643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49" y="1248103"/>
            <a:ext cx="12105302" cy="43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77AFE0BA24A48A44BA40749E58BCA" ma:contentTypeVersion="4" ma:contentTypeDescription="Create a new document." ma:contentTypeScope="" ma:versionID="96123a612a8ea52de9eccec3cfd875c5">
  <xsd:schema xmlns:xsd="http://www.w3.org/2001/XMLSchema" xmlns:xs="http://www.w3.org/2001/XMLSchema" xmlns:p="http://schemas.microsoft.com/office/2006/metadata/properties" xmlns:ns2="ce377175-54a4-4d7f-a690-a38d13686295" targetNamespace="http://schemas.microsoft.com/office/2006/metadata/properties" ma:root="true" ma:fieldsID="e02eeb2f666df3e14fcd556b413490be" ns2:_="">
    <xsd:import namespace="ce377175-54a4-4d7f-a690-a38d13686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77175-54a4-4d7f-a690-a38d13686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7010D-7C71-4286-B859-6803BB0ABFD2}">
  <ds:schemaRefs>
    <ds:schemaRef ds:uri="ce377175-54a4-4d7f-a690-a38d13686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48A49F-C736-4524-BB36-F11018D26634}">
  <ds:schemaRefs>
    <ds:schemaRef ds:uri="ce377175-54a4-4d7f-a690-a38d13686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40315</TotalTime>
  <Words>674</Words>
  <Application>Microsoft Office PowerPoint</Application>
  <PresentationFormat>Widescreen</PresentationFormat>
  <Paragraphs>75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Garamond</vt:lpstr>
      <vt:lpstr>Trebuchet MS</vt:lpstr>
      <vt:lpstr>Office Theme</vt:lpstr>
      <vt:lpstr>Uncertainty Quantification for 2D Metamaterials</vt:lpstr>
      <vt:lpstr>Input Parameters</vt:lpstr>
      <vt:lpstr>Dispersion Curve Calculations</vt:lpstr>
      <vt:lpstr>Histograms – 100 MC Inputs</vt:lpstr>
      <vt:lpstr>Histograms – 1000 MC Inputs</vt:lpstr>
      <vt:lpstr>Histograms – 10000 MC Inputs</vt:lpstr>
      <vt:lpstr>Histograms – Bandgap Top, Bottom, &amp; Size</vt:lpstr>
      <vt:lpstr>Histograms – Bandgap Top, Bottom, &amp; Center</vt:lpstr>
      <vt:lpstr>2D Histograms</vt:lpstr>
      <vt:lpstr>Stochastic Collocation – MC Regression</vt:lpstr>
      <vt:lpstr>Stochastic Collocation – MC Regression (Underfit)</vt:lpstr>
      <vt:lpstr>Stochastic Collocation – MC Regression – Bandgap Size</vt:lpstr>
      <vt:lpstr>Stochastic Collocation – MC Regression – Bandgap Center</vt:lpstr>
      <vt:lpstr>Stochastic Collocation – MC Regression – Bandgap Top</vt:lpstr>
      <vt:lpstr>Stochastic Collocation – MC Regression – Bandgap Bottom</vt:lpstr>
      <vt:lpstr>Stochastic Collocation – Quadrature Rule</vt:lpstr>
      <vt:lpstr>Stochastic Collocation – Quadrature Rule – Bandgap Size</vt:lpstr>
      <vt:lpstr>Stochastic Collocation – Quadrature Rule – Bandgap Center</vt:lpstr>
      <vt:lpstr>Stochastic Collocation – Quadrature Rule – Bandgap Top</vt:lpstr>
      <vt:lpstr>Stochastic Collocation – Quadrature Rule – Bandgap Bottom</vt:lpstr>
      <vt:lpstr>1D PCE Fits</vt:lpstr>
      <vt:lpstr>100, 1000, &amp; 10000 MC E_soft &amp; Bandgap Sizes</vt:lpstr>
      <vt:lpstr>100, 1000, &amp; 10000 MC E_soft &amp; Bandgap Centers</vt:lpstr>
      <vt:lpstr>Stochastic Collocation 1D Quadrature – E_soft – Bandgap Size</vt:lpstr>
      <vt:lpstr>100, 1000, &amp; 10000 MC E_hard &amp; Bandgap Sizes</vt:lpstr>
      <vt:lpstr>100, 1000, &amp; 10000 MC E_hard &amp; Bandgap Centers</vt:lpstr>
      <vt:lpstr>Stochastic Collocation 1D Quadrature – E_hard – Bandgap Size</vt:lpstr>
      <vt:lpstr>100, 1000, &amp; 10000 MC Rho_soft &amp; Bandgap Sizes</vt:lpstr>
      <vt:lpstr>100, 1000, &amp; 10000 MC rho_soft &amp; Bandgap Centers</vt:lpstr>
      <vt:lpstr>Stochastic Collocation 1D Quadrature – rho_soft – Bandgap Size</vt:lpstr>
      <vt:lpstr>100, 1000, &amp; 10000 MC rho_hard &amp; Bandgap Sizes</vt:lpstr>
      <vt:lpstr>100, 1000, &amp; 10000 MC rho_hard &amp; Bandgap Centers</vt:lpstr>
      <vt:lpstr>Stochastic Collocation 1D Quadrature – rho_hard – Bandgap Size</vt:lpstr>
      <vt:lpstr>100, 1000, &amp; 10000 MC ν_soft &amp; Bandgap Sizes</vt:lpstr>
      <vt:lpstr>100, 1000, &amp; 10000 MC ν_soft &amp; Bandgap Centers</vt:lpstr>
      <vt:lpstr>Stochastic Collocation 1D Quadrature – ν_soft– Bandgap Size</vt:lpstr>
      <vt:lpstr>100, 1000, &amp; 10000 MC ν_hard  &amp; Bandgap Sizes</vt:lpstr>
      <vt:lpstr>100, 1000, &amp; 10000 MC ν_hard &amp; Bandgap Centers</vt:lpstr>
      <vt:lpstr>Stochastic Collocation 1D Quadrature – ν_hard – Bandgap 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98</cp:revision>
  <dcterms:created xsi:type="dcterms:W3CDTF">2019-08-08T21:17:44Z</dcterms:created>
  <dcterms:modified xsi:type="dcterms:W3CDTF">2023-06-20T14:33:01Z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0x0101006D977AFE0BA24A48A44BA40749E58BCA</vt:lpwstr>
  </property>
</Properties>
</file>