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363" r:id="rId2"/>
    <p:sldId id="545" r:id="rId3"/>
    <p:sldId id="593" r:id="rId4"/>
    <p:sldId id="527" r:id="rId5"/>
    <p:sldId id="594" r:id="rId6"/>
    <p:sldId id="490" r:id="rId7"/>
    <p:sldId id="526" r:id="rId8"/>
    <p:sldId id="540" r:id="rId9"/>
    <p:sldId id="491" r:id="rId10"/>
    <p:sldId id="572" r:id="rId11"/>
    <p:sldId id="596" r:id="rId12"/>
    <p:sldId id="592" r:id="rId13"/>
    <p:sldId id="595" r:id="rId14"/>
    <p:sldId id="570" r:id="rId15"/>
    <p:sldId id="597" r:id="rId16"/>
    <p:sldId id="550" r:id="rId17"/>
    <p:sldId id="551" r:id="rId18"/>
  </p:sldIdLst>
  <p:sldSz cx="9144000" cy="6858000" type="screen4x3"/>
  <p:notesSz cx="7102475" cy="10233025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000" kern="1200">
        <a:solidFill>
          <a:srgbClr val="003366"/>
        </a:solidFill>
        <a:latin typeface="Verdana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000" kern="1200">
        <a:solidFill>
          <a:srgbClr val="003366"/>
        </a:solidFill>
        <a:latin typeface="Verdana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000" kern="1200">
        <a:solidFill>
          <a:srgbClr val="003366"/>
        </a:solidFill>
        <a:latin typeface="Verdana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000" kern="1200">
        <a:solidFill>
          <a:srgbClr val="003366"/>
        </a:solidFill>
        <a:latin typeface="Verdana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000" kern="1200">
        <a:solidFill>
          <a:srgbClr val="003366"/>
        </a:solidFill>
        <a:latin typeface="Verdan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003366"/>
        </a:solidFill>
        <a:latin typeface="Verdan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003366"/>
        </a:solidFill>
        <a:latin typeface="Verdan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003366"/>
        </a:solidFill>
        <a:latin typeface="Verdan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003366"/>
        </a:solidFill>
        <a:latin typeface="Verdana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4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e" initials="d" lastIdx="19" clrIdx="0"/>
  <p:cmAuthor id="1" name="Nosenzo Daniele" initials="ND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367"/>
    <a:srgbClr val="FF0909"/>
    <a:srgbClr val="DCDCF4"/>
    <a:srgbClr val="EDE2F6"/>
    <a:srgbClr val="6B99CE"/>
    <a:srgbClr val="FF5C00"/>
    <a:srgbClr val="C90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0" autoAdjust="0"/>
    <p:restoredTop sz="50299" autoAdjust="0"/>
  </p:normalViewPr>
  <p:slideViewPr>
    <p:cSldViewPr>
      <p:cViewPr varScale="1">
        <p:scale>
          <a:sx n="176" d="100"/>
          <a:sy n="176" d="100"/>
        </p:scale>
        <p:origin x="3726" y="150"/>
      </p:cViewPr>
      <p:guideLst>
        <p:guide orient="horz" pos="935"/>
        <p:guide pos="4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88"/>
    </p:cViewPr>
  </p:sorterViewPr>
  <p:notesViewPr>
    <p:cSldViewPr>
      <p:cViewPr>
        <p:scale>
          <a:sx n="66" d="100"/>
          <a:sy n="66" d="100"/>
        </p:scale>
        <p:origin x="-2064" y="738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8697" cy="5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2" tIns="47751" rIns="95502" bIns="47751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089" y="0"/>
            <a:ext cx="3078696" cy="5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2" tIns="47751" rIns="95502" bIns="477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0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00"/>
            <a:ext cx="3078697" cy="5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2" tIns="47751" rIns="95502" bIns="47751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0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089" y="9720800"/>
            <a:ext cx="3078696" cy="5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2" tIns="47751" rIns="95502" bIns="477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556DE8-BB5F-4997-BBDA-757D0B2291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382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8697" cy="5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955" tIns="50478" rIns="100955" bIns="50478" numCol="1" anchor="t" anchorCtr="0" compatLnSpc="1">
            <a:prstTxWarp prst="textNoShape">
              <a:avLst/>
            </a:prstTxWarp>
          </a:bodyPr>
          <a:lstStyle>
            <a:lvl1pPr defTabSz="1009732">
              <a:spcBef>
                <a:spcPct val="0"/>
              </a:spcBef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779" y="0"/>
            <a:ext cx="3078697" cy="5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955" tIns="50478" rIns="100955" bIns="50478" numCol="1" anchor="t" anchorCtr="0" compatLnSpc="1">
            <a:prstTxWarp prst="textNoShape">
              <a:avLst/>
            </a:prstTxWarp>
          </a:bodyPr>
          <a:lstStyle>
            <a:lvl1pPr algn="r" defTabSz="1009732">
              <a:spcBef>
                <a:spcPct val="0"/>
              </a:spcBef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73" y="4860402"/>
            <a:ext cx="5208932" cy="460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955" tIns="50478" rIns="100955" bIns="504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2438"/>
            <a:ext cx="3078697" cy="5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955" tIns="50478" rIns="100955" bIns="50478" numCol="1" anchor="b" anchorCtr="0" compatLnSpc="1">
            <a:prstTxWarp prst="textNoShape">
              <a:avLst/>
            </a:prstTxWarp>
          </a:bodyPr>
          <a:lstStyle>
            <a:lvl1pPr defTabSz="1009732">
              <a:spcBef>
                <a:spcPct val="0"/>
              </a:spcBef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779" y="9722438"/>
            <a:ext cx="3078697" cy="5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955" tIns="50478" rIns="100955" bIns="50478" numCol="1" anchor="b" anchorCtr="0" compatLnSpc="1">
            <a:prstTxWarp prst="textNoShape">
              <a:avLst/>
            </a:prstTxWarp>
          </a:bodyPr>
          <a:lstStyle>
            <a:lvl1pPr algn="r" defTabSz="1009732">
              <a:spcBef>
                <a:spcPct val="0"/>
              </a:spcBef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CE4BC0A-832F-4AF0-8F72-AF233A98C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8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E7F041-7471-4632-A036-4A9AA413843B}" type="slidenum">
              <a:rPr lang="en-GB"/>
              <a:pPr/>
              <a:t>1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039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10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654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11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940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12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z="900" dirty="0" smtClean="0"/>
          </a:p>
        </p:txBody>
      </p:sp>
    </p:spTree>
    <p:extLst>
      <p:ext uri="{BB962C8B-B14F-4D97-AF65-F5344CB8AC3E}">
        <p14:creationId xmlns:p14="http://schemas.microsoft.com/office/powerpoint/2010/main" val="209299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13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867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14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z="900" dirty="0" smtClean="0"/>
          </a:p>
        </p:txBody>
      </p:sp>
    </p:spTree>
    <p:extLst>
      <p:ext uri="{BB962C8B-B14F-4D97-AF65-F5344CB8AC3E}">
        <p14:creationId xmlns:p14="http://schemas.microsoft.com/office/powerpoint/2010/main" val="2943643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15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z="900" dirty="0" smtClean="0"/>
          </a:p>
        </p:txBody>
      </p:sp>
    </p:spTree>
    <p:extLst>
      <p:ext uri="{BB962C8B-B14F-4D97-AF65-F5344CB8AC3E}">
        <p14:creationId xmlns:p14="http://schemas.microsoft.com/office/powerpoint/2010/main" val="2150070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16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z="900" dirty="0" smtClean="0"/>
          </a:p>
        </p:txBody>
      </p:sp>
    </p:spTree>
    <p:extLst>
      <p:ext uri="{BB962C8B-B14F-4D97-AF65-F5344CB8AC3E}">
        <p14:creationId xmlns:p14="http://schemas.microsoft.com/office/powerpoint/2010/main" val="1879455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17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46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54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22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10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5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87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04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7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509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478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9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0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452438"/>
            <a:ext cx="2082800" cy="5738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425" y="452438"/>
            <a:ext cx="6099175" cy="5738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52425" y="452438"/>
            <a:ext cx="8334375" cy="5738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452438"/>
            <a:ext cx="8334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2076450"/>
            <a:ext cx="409098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5813" y="2076450"/>
            <a:ext cx="409098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5813" y="4210050"/>
            <a:ext cx="409098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2076450"/>
            <a:ext cx="40909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5813" y="2076450"/>
            <a:ext cx="40909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52438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2076450"/>
            <a:ext cx="8334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Use this style for regular text</a:t>
            </a:r>
          </a:p>
          <a:p>
            <a:pPr lvl="0"/>
            <a:r>
              <a:rPr lang="en-GB" smtClean="0"/>
              <a:t>• Use this style for bullet points</a:t>
            </a:r>
          </a:p>
          <a:p>
            <a:pPr lvl="1"/>
            <a:r>
              <a:rPr lang="en-GB" smtClean="0"/>
              <a:t>Use this style for sub text</a:t>
            </a:r>
            <a:endParaRPr lang="en-US" smtClean="0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2425" y="6248400"/>
            <a:ext cx="2390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>
            <a:off x="431800" y="1885950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61798" name="Line 6"/>
          <p:cNvSpPr>
            <a:spLocks noChangeShapeType="1"/>
          </p:cNvSpPr>
          <p:nvPr/>
        </p:nvSpPr>
        <p:spPr bwMode="auto">
          <a:xfrm>
            <a:off x="431800" y="1885950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0E3367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E3367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ferencesfortruthtelling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9552" y="2420888"/>
            <a:ext cx="7920880" cy="1752600"/>
          </a:xfrm>
        </p:spPr>
        <p:txBody>
          <a:bodyPr/>
          <a:lstStyle/>
          <a:p>
            <a:pPr eaLnBrk="1" hangingPunct="1">
              <a:spcBef>
                <a:spcPts val="400"/>
              </a:spcBef>
            </a:pPr>
            <a:r>
              <a:rPr lang="en-US" sz="2200" dirty="0" smtClean="0"/>
              <a:t>Johannes Abeler (Oxford)</a:t>
            </a:r>
          </a:p>
          <a:p>
            <a:pPr eaLnBrk="1" hangingPunct="1">
              <a:spcBef>
                <a:spcPts val="400"/>
              </a:spcBef>
            </a:pPr>
            <a:r>
              <a:rPr lang="en-US" sz="2200" dirty="0" smtClean="0"/>
              <a:t>Daniele Nosenzo (LISER &amp; Nottingham)</a:t>
            </a:r>
          </a:p>
          <a:p>
            <a:pPr eaLnBrk="1" hangingPunct="1">
              <a:spcBef>
                <a:spcPts val="400"/>
              </a:spcBef>
            </a:pPr>
            <a:r>
              <a:rPr lang="en-US" sz="2200" dirty="0" smtClean="0"/>
              <a:t>Collin Raymond (Purdue) </a:t>
            </a:r>
          </a:p>
          <a:p>
            <a:pPr eaLnBrk="1" hangingPunct="1">
              <a:spcBef>
                <a:spcPts val="400"/>
              </a:spcBef>
            </a:pPr>
            <a:endParaRPr lang="en-US" sz="2200" dirty="0" smtClean="0"/>
          </a:p>
          <a:p>
            <a:pPr eaLnBrk="1" hangingPunct="1">
              <a:spcBef>
                <a:spcPts val="400"/>
              </a:spcBef>
            </a:pPr>
            <a:endParaRPr lang="en-US" sz="2200" dirty="0" smtClean="0"/>
          </a:p>
          <a:p>
            <a:pPr eaLnBrk="1" hangingPunct="1">
              <a:spcBef>
                <a:spcPts val="400"/>
              </a:spcBef>
            </a:pPr>
            <a:endParaRPr lang="en-US" sz="2200" dirty="0" smtClean="0"/>
          </a:p>
          <a:p>
            <a:pPr algn="l" eaLnBrk="1" hangingPunct="1">
              <a:spcBef>
                <a:spcPts val="400"/>
              </a:spcBef>
            </a:pPr>
            <a:endParaRPr lang="en-US" sz="1600" dirty="0" smtClean="0"/>
          </a:p>
          <a:p>
            <a:pPr algn="l" eaLnBrk="1" hangingPunct="1">
              <a:spcBef>
                <a:spcPts val="400"/>
              </a:spcBef>
            </a:pPr>
            <a:r>
              <a:rPr lang="en-US" sz="1600" dirty="0" smtClean="0"/>
              <a:t>You are welcome to use the graphs in any way (CC-BY license), as long as you cite: Abeler, Nosenzo, Raymond (forthcoming), Preferences for truth-telling, </a:t>
            </a:r>
            <a:r>
              <a:rPr lang="en-US" sz="1600" i="1" dirty="0" smtClean="0"/>
              <a:t>Econometrica</a:t>
            </a:r>
          </a:p>
          <a:p>
            <a:pPr algn="l" eaLnBrk="1" hangingPunct="1">
              <a:spcBef>
                <a:spcPts val="400"/>
              </a:spcBef>
            </a:pPr>
            <a:r>
              <a:rPr lang="en-US" sz="1600" dirty="0" smtClean="0"/>
              <a:t>An ungated version of the paper is available at: 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/>
              <a:t>https://www.cesifo.org/DocDL/cesifo1_wp6087_0.pdf</a:t>
            </a:r>
            <a:endParaRPr lang="en-US" sz="1600" dirty="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0648"/>
            <a:ext cx="9144000" cy="1295400"/>
          </a:xfrm>
        </p:spPr>
        <p:txBody>
          <a:bodyPr/>
          <a:lstStyle/>
          <a:p>
            <a:pPr algn="ctr" eaLnBrk="1" hangingPunct="1"/>
            <a:r>
              <a:rPr lang="en-GB" sz="2800" b="1" dirty="0" smtClean="0"/>
              <a:t>Preferences for truth-telling:</a:t>
            </a:r>
            <a:br>
              <a:rPr lang="en-GB" sz="2800" b="1" dirty="0" smtClean="0"/>
            </a:br>
            <a:r>
              <a:rPr lang="en-GB" sz="2800" b="1" dirty="0" smtClean="0"/>
              <a:t>Meta study</a:t>
            </a:r>
            <a:endParaRPr lang="en-US" sz="2800" dirty="0" smtClean="0">
              <a:solidFill>
                <a:srgbClr val="2D2D8A"/>
              </a:solidFill>
            </a:endParaRPr>
          </a:p>
        </p:txBody>
      </p:sp>
      <p:cxnSp>
        <p:nvCxnSpPr>
          <p:cNvPr id="16389" name="Connettore 1 6"/>
          <p:cNvCxnSpPr>
            <a:cxnSpLocks noChangeShapeType="1"/>
          </p:cNvCxnSpPr>
          <p:nvPr/>
        </p:nvCxnSpPr>
        <p:spPr bwMode="auto">
          <a:xfrm>
            <a:off x="395288" y="1772816"/>
            <a:ext cx="8353425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Increasing histograms of reports (for uniform distributions).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628" y="5982379"/>
            <a:ext cx="832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figure depicts the difference between the actual and the truthful distribution of reports </a:t>
            </a:r>
            <a:r>
              <a:rPr lang="en-GB" sz="1200" dirty="0" smtClean="0"/>
              <a:t>for treatments </a:t>
            </a:r>
            <a:r>
              <a:rPr lang="en-GB" sz="1200" dirty="0"/>
              <a:t>that use a uniform true distribution and linear payoff increases. Treatments are </a:t>
            </a:r>
            <a:r>
              <a:rPr lang="en-GB" sz="1200" dirty="0" smtClean="0"/>
              <a:t>collapsed by </a:t>
            </a:r>
            <a:r>
              <a:rPr lang="en-GB" sz="1200" dirty="0"/>
              <a:t>the number of states, 2, 3, 6, or 10. The dashed line at 0 indicates the truthful distribution. </a:t>
            </a:r>
            <a:r>
              <a:rPr lang="en-GB" sz="1200" dirty="0" smtClean="0"/>
              <a:t>The size </a:t>
            </a:r>
            <a:r>
              <a:rPr lang="en-GB" sz="1200" dirty="0"/>
              <a:t>of a bubble is proportional to the number of subjects in the treatments with a given number </a:t>
            </a:r>
            <a:r>
              <a:rPr lang="en-GB" sz="1200" dirty="0" smtClean="0"/>
              <a:t>of states</a:t>
            </a:r>
            <a:r>
              <a:rPr lang="en-GB" sz="1200" dirty="0"/>
              <a:t>.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529" y="1492784"/>
            <a:ext cx="6217645" cy="45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4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Over-reporting </a:t>
            </a:r>
            <a:r>
              <a:rPr lang="en-US" sz="2700" dirty="0"/>
              <a:t>of non-maximal states if there are more than three states.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628" y="5982379"/>
            <a:ext cx="832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figure depicts the difference between the actual and the truthful distribution of reports </a:t>
            </a:r>
            <a:r>
              <a:rPr lang="en-GB" sz="1200" dirty="0" smtClean="0"/>
              <a:t>for treatments </a:t>
            </a:r>
            <a:r>
              <a:rPr lang="en-GB" sz="1200" dirty="0"/>
              <a:t>that use a uniform true distribution and linear payoff increases. Treatments are </a:t>
            </a:r>
            <a:r>
              <a:rPr lang="en-GB" sz="1200" dirty="0" smtClean="0"/>
              <a:t>collapsed by </a:t>
            </a:r>
            <a:r>
              <a:rPr lang="en-GB" sz="1200" dirty="0"/>
              <a:t>the number of states, 2, 3, 6, or 10. The dashed line at 0 indicates the truthful distribution. </a:t>
            </a:r>
            <a:r>
              <a:rPr lang="en-GB" sz="1200" dirty="0" smtClean="0"/>
              <a:t>The size </a:t>
            </a:r>
            <a:r>
              <a:rPr lang="en-GB" sz="1200" dirty="0"/>
              <a:t>of a bubble is proportional to the number of subjects in the treatments with a given number </a:t>
            </a:r>
            <a:r>
              <a:rPr lang="en-GB" sz="1200" dirty="0" smtClean="0"/>
              <a:t>of states</a:t>
            </a:r>
            <a:r>
              <a:rPr lang="en-GB" sz="1200" dirty="0"/>
              <a:t>.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529" y="1492784"/>
            <a:ext cx="6217645" cy="45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9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690241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Students lie more. Online/telephone experiments yield similar behavior to direct interaction.</a:t>
            </a:r>
            <a:endParaRPr 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184150" y="5877272"/>
            <a:ext cx="8852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OLS regressions. Robust standard errors clustered on individual subjects (on studies in column 2) are in parentheses. The sample </a:t>
            </a:r>
            <a:r>
              <a:rPr lang="en-GB" sz="1200" dirty="0" smtClean="0"/>
              <a:t>in columns </a:t>
            </a:r>
            <a:r>
              <a:rPr lang="en-GB" sz="1200" dirty="0"/>
              <a:t>3 to </a:t>
            </a:r>
            <a:r>
              <a:rPr lang="en-GB" sz="1200" dirty="0" smtClean="0"/>
              <a:t>9 </a:t>
            </a:r>
            <a:r>
              <a:rPr lang="en-GB" sz="1200" dirty="0"/>
              <a:t>is restricted to those studies in which the independent variable of interest varies. Maximal payoff from misreporting is </a:t>
            </a:r>
            <a:r>
              <a:rPr lang="en-GB" sz="1200" dirty="0" smtClean="0"/>
              <a:t>the difference </a:t>
            </a:r>
            <a:r>
              <a:rPr lang="en-GB" sz="1200" dirty="0"/>
              <a:t>of the highest and lowest potential payoff (converted by PPP to 2015 USD). 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4749" t="17977" r="27410" b="48423"/>
          <a:stretch/>
        </p:blipFill>
        <p:spPr>
          <a:xfrm>
            <a:off x="35496" y="1772816"/>
            <a:ext cx="9056994" cy="357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340768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251520" y="1772816"/>
            <a:ext cx="8640960" cy="200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20738" lvl="1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Use within-study variation (columns 3-8)</a:t>
            </a:r>
          </a:p>
          <a:p>
            <a:pPr marL="1277938" lvl="2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Clean randomization into treatments</a:t>
            </a:r>
          </a:p>
          <a:p>
            <a:pPr marL="1277938" lvl="2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But prone to publication bias</a:t>
            </a:r>
          </a:p>
          <a:p>
            <a:pPr marL="820738" lvl="1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Use across-study variation (columns 1-2)</a:t>
            </a:r>
          </a:p>
          <a:p>
            <a:pPr marL="1277938" lvl="2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Has to rely on conditional independence assumption</a:t>
            </a:r>
          </a:p>
          <a:p>
            <a:pPr marL="1277938" lvl="2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But less affected by publication bias</a:t>
            </a:r>
          </a:p>
          <a:p>
            <a:pPr marL="820738" lvl="1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Effects in columns 3-8 (within-study variation) usually larger than in columns 1-2</a:t>
            </a:r>
          </a:p>
          <a:p>
            <a:pPr marL="1277938" lvl="2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/>
              <a:t>I</a:t>
            </a:r>
            <a:r>
              <a:rPr lang="en-GB" dirty="0" smtClean="0"/>
              <a:t>n line with important effect of publication bias</a:t>
            </a:r>
            <a:endParaRPr lang="en-GB" dirty="0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-27384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800" dirty="0" smtClean="0"/>
              <a:t>One can use two sources of variation to identify effects and to investigate publication bias.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77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690241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Men lie more than women. </a:t>
            </a:r>
            <a:endParaRPr 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6012160" cy="43728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150" y="5877272"/>
            <a:ext cx="8852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 </a:t>
            </a:r>
            <a:r>
              <a:rPr lang="en-GB" sz="1200" dirty="0"/>
              <a:t>figure plots the average standardized report of male subjects (x-axis) vs. the </a:t>
            </a:r>
            <a:r>
              <a:rPr lang="en-GB" sz="1200" dirty="0" smtClean="0"/>
              <a:t>average standardized </a:t>
            </a:r>
            <a:r>
              <a:rPr lang="en-GB" sz="1200" dirty="0"/>
              <a:t>report by female subjects (y-axis). A standardized report of 0 means that </a:t>
            </a:r>
            <a:r>
              <a:rPr lang="en-GB" sz="1200" dirty="0" smtClean="0"/>
              <a:t>subjects realize </a:t>
            </a:r>
            <a:r>
              <a:rPr lang="en-GB" sz="1200" dirty="0"/>
              <a:t>as much payoff as a group of subjects who all tell the truth. A value of 1 means that </a:t>
            </a:r>
            <a:r>
              <a:rPr lang="en-GB" sz="1200" dirty="0" smtClean="0"/>
              <a:t>subjects all </a:t>
            </a:r>
            <a:r>
              <a:rPr lang="en-GB" sz="1200" dirty="0"/>
              <a:t>report the state that yields the highest payoff. Data is restricted to those treatments where </a:t>
            </a:r>
            <a:r>
              <a:rPr lang="en-GB" sz="1200" dirty="0" smtClean="0"/>
              <a:t>male and </a:t>
            </a:r>
            <a:r>
              <a:rPr lang="en-GB" sz="1200" dirty="0"/>
              <a:t>female subjects participated. The size of a bubble is proportional to the number of subjects </a:t>
            </a:r>
            <a:r>
              <a:rPr lang="en-GB" sz="1200" dirty="0" smtClean="0"/>
              <a:t>in that </a:t>
            </a:r>
            <a:r>
              <a:rPr lang="en-GB" sz="1200" dirty="0"/>
              <a:t>treatment.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85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690241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Men lie more than women. </a:t>
            </a:r>
            <a:endParaRPr 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184150" y="6095037"/>
            <a:ext cx="8852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figure depicts the distribution of reports for treatments that use a uniform distribution </a:t>
            </a:r>
            <a:r>
              <a:rPr lang="en-GB" sz="1200" dirty="0" smtClean="0"/>
              <a:t>with six </a:t>
            </a:r>
            <a:r>
              <a:rPr lang="en-GB" sz="1200" dirty="0"/>
              <a:t>states and linear payoff increases, collapsed by gender. The line marked “F” is the distribution </a:t>
            </a:r>
            <a:r>
              <a:rPr lang="en-GB" sz="1200" dirty="0" smtClean="0"/>
              <a:t>of female </a:t>
            </a:r>
            <a:r>
              <a:rPr lang="en-GB" sz="1200" dirty="0"/>
              <a:t>subjects and the line marked “M” is the distribution of male subjects. The dashed line </a:t>
            </a:r>
            <a:r>
              <a:rPr lang="en-GB" sz="1200" dirty="0" smtClean="0"/>
              <a:t>indicates the </a:t>
            </a:r>
            <a:r>
              <a:rPr lang="en-GB" sz="1200" dirty="0"/>
              <a:t>truthful distribution at 1/6.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10" y="1484312"/>
            <a:ext cx="6237823" cy="453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690241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323528" y="42763"/>
            <a:ext cx="8568952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Older people lie less. Field of study is not correlated with reporting.</a:t>
            </a:r>
            <a:endParaRPr 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256158" y="6279703"/>
            <a:ext cx="885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OLS regressions. Robust standard errors clustered on individual subjects are in </a:t>
            </a:r>
            <a:r>
              <a:rPr lang="en-GB" sz="1200" dirty="0" smtClean="0"/>
              <a:t>parentheses. The </a:t>
            </a:r>
            <a:r>
              <a:rPr lang="en-GB" sz="1200" dirty="0"/>
              <a:t>sample in each specification is restricted to those treatments in which the independent </a:t>
            </a:r>
            <a:r>
              <a:rPr lang="en-GB" sz="1200" dirty="0" smtClean="0"/>
              <a:t>variable(s) vary.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3759" t="21317" r="36120" b="50379"/>
          <a:stretch/>
        </p:blipFill>
        <p:spPr>
          <a:xfrm>
            <a:off x="467544" y="1628800"/>
            <a:ext cx="8288984" cy="438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1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Less than 4 percent of subjects act according to standard theory. </a:t>
            </a:r>
            <a:endParaRPr 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5805264"/>
            <a:ext cx="8852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 </a:t>
            </a:r>
            <a:r>
              <a:rPr lang="en-GB" sz="1200" dirty="0"/>
              <a:t>figure displays the distribution of the sum of standardized reports in experiments in </a:t>
            </a:r>
            <a:r>
              <a:rPr lang="en-GB" sz="1200" dirty="0" smtClean="0"/>
              <a:t>which subjects </a:t>
            </a:r>
            <a:r>
              <a:rPr lang="en-GB" sz="1200" dirty="0"/>
              <a:t>repeatedly report the state of a uniform distribution with two states</a:t>
            </a:r>
            <a:r>
              <a:rPr lang="en-GB" sz="1200" dirty="0" smtClean="0"/>
              <a:t>. </a:t>
            </a:r>
            <a:r>
              <a:rPr lang="en-GB" sz="1200" dirty="0"/>
              <a:t>Each line </a:t>
            </a:r>
            <a:r>
              <a:rPr lang="en-GB" sz="1200" dirty="0" smtClean="0"/>
              <a:t>represents one </a:t>
            </a:r>
            <a:r>
              <a:rPr lang="en-GB" sz="1200" dirty="0"/>
              <a:t>treatment. The share of the potential high-payoff reports is on the x-axis. On the y-axis is </a:t>
            </a:r>
            <a:r>
              <a:rPr lang="en-GB" sz="1200" dirty="0" smtClean="0"/>
              <a:t>the difference </a:t>
            </a:r>
            <a:r>
              <a:rPr lang="en-GB" sz="1200" dirty="0"/>
              <a:t>between the actual and the truthful </a:t>
            </a:r>
            <a:r>
              <a:rPr lang="en-GB" sz="1200" dirty="0" smtClean="0"/>
              <a:t>probability mass function. </a:t>
            </a:r>
            <a:r>
              <a:rPr lang="en-GB" sz="1200" dirty="0"/>
              <a:t>The size of a bubble is proportional to the </a:t>
            </a:r>
            <a:r>
              <a:rPr lang="en-GB" sz="1200" dirty="0" smtClean="0"/>
              <a:t>number of </a:t>
            </a:r>
            <a:r>
              <a:rPr lang="en-GB" sz="1200" dirty="0"/>
              <a:t>subjects in a given treatment at this share of high-payoff reports.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78211"/>
            <a:ext cx="5949202" cy="432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340768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251520" y="1772816"/>
            <a:ext cx="8640960" cy="200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3538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US" dirty="0" smtClean="0"/>
              <a:t>Document patterns in 90 studies using the Fischbacher/ Föllmi-Heusi (“FFH” 2013) paradigm</a:t>
            </a:r>
          </a:p>
          <a:p>
            <a:pPr marL="820738" lvl="1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US" sz="1600" dirty="0" smtClean="0"/>
              <a:t>Subjects privately roll a die or a flip a coin and then report outcome</a:t>
            </a:r>
          </a:p>
          <a:p>
            <a:pPr marL="820738" lvl="1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US" sz="1600" dirty="0" smtClean="0"/>
              <a:t>Material payoff is equal to the report</a:t>
            </a:r>
          </a:p>
          <a:p>
            <a:pPr marL="820738" lvl="1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marL="363538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US" dirty="0" smtClean="0"/>
              <a:t>Design abstracts from strategic interaction</a:t>
            </a:r>
          </a:p>
          <a:p>
            <a:pPr marL="363538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363538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US" dirty="0" smtClean="0"/>
              <a:t>Behavior correlates strongly with non-lab cheating behavior</a:t>
            </a:r>
          </a:p>
          <a:p>
            <a:pPr marL="820738" lvl="1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US" sz="1600" dirty="0" smtClean="0"/>
              <a:t>Dai et al. 2016, Cohn et al. 2015, Cohn and </a:t>
            </a:r>
            <a:r>
              <a:rPr lang="en-US" sz="1600" dirty="0" err="1" smtClean="0"/>
              <a:t>Maréchal</a:t>
            </a:r>
            <a:r>
              <a:rPr lang="en-US" sz="1600" dirty="0" smtClean="0"/>
              <a:t> forthcoming, Hanna and Wang forthcoming, Potters and Stoop 2016, </a:t>
            </a:r>
            <a:r>
              <a:rPr lang="en-US" sz="1600" dirty="0" err="1" smtClean="0"/>
              <a:t>Gächter</a:t>
            </a:r>
            <a:r>
              <a:rPr lang="en-US" sz="1600" dirty="0" smtClean="0"/>
              <a:t> and Schulz 2016, </a:t>
            </a:r>
            <a:r>
              <a:rPr lang="en-US" sz="1600" dirty="0" err="1" smtClean="0"/>
              <a:t>Kröll</a:t>
            </a:r>
            <a:r>
              <a:rPr lang="en-US" sz="1600" dirty="0" smtClean="0"/>
              <a:t> &amp; Rustagi 2017</a:t>
            </a:r>
            <a:endParaRPr lang="en-US" dirty="0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-27384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800" dirty="0" smtClean="0"/>
              <a:t>Meta study of the Fischbacher/Föllmi-Heusi paradigm.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930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690241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287524" y="2435275"/>
            <a:ext cx="8568952" cy="200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3538" lvl="1" indent="-363538" algn="just" defTabSz="900113">
              <a:lnSpc>
                <a:spcPct val="120000"/>
              </a:lnSpc>
              <a:spcBef>
                <a:spcPts val="2400"/>
              </a:spcBef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Interactive versions of the graphs allow restricting the sample, e.g., by country</a:t>
            </a:r>
          </a:p>
          <a:p>
            <a:pPr marL="363538" lvl="1" indent="-363538" algn="just" defTabSz="900113">
              <a:lnSpc>
                <a:spcPct val="120000"/>
              </a:lnSpc>
              <a:spcBef>
                <a:spcPts val="2400"/>
              </a:spcBef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The graphs link directly to the original studies</a:t>
            </a:r>
          </a:p>
          <a:p>
            <a:pPr marL="0" lvl="1" algn="just" defTabSz="900113">
              <a:lnSpc>
                <a:spcPct val="120000"/>
              </a:lnSpc>
              <a:spcBef>
                <a:spcPts val="2400"/>
              </a:spcBef>
              <a:buSzPct val="120000"/>
              <a:defRPr/>
            </a:pPr>
            <a:r>
              <a:rPr lang="en-GB" dirty="0" smtClean="0"/>
              <a:t> </a:t>
            </a:r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GB" sz="2400" dirty="0"/>
              <a:t>Interactive versions of the graphs can be found </a:t>
            </a:r>
            <a:r>
              <a:rPr lang="en-GB" sz="2400" dirty="0" smtClean="0"/>
              <a:t>at</a:t>
            </a:r>
            <a:endParaRPr lang="en-GB" sz="2400" dirty="0"/>
          </a:p>
          <a:p>
            <a:pPr algn="ctr" eaLnBrk="1" hangingPunct="1">
              <a:spcBef>
                <a:spcPct val="20000"/>
              </a:spcBef>
            </a:pPr>
            <a:r>
              <a:rPr lang="en-GB" sz="2400" dirty="0" smtClean="0">
                <a:hlinkClick r:id="rId3"/>
              </a:rPr>
              <a:t>www.preferencesfortruthtelling.com</a:t>
            </a:r>
            <a:r>
              <a:rPr lang="en-GB" sz="2400" dirty="0" smtClean="0"/>
              <a:t> 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723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FFH experiments have been conducted with more than 44000 subjects around the world.</a:t>
            </a:r>
            <a:endParaRPr lang="en-US" sz="27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1772816"/>
            <a:ext cx="9122007" cy="3960440"/>
          </a:xfrm>
        </p:spPr>
      </p:pic>
      <p:sp>
        <p:nvSpPr>
          <p:cNvPr id="2" name="TextBox 1"/>
          <p:cNvSpPr txBox="1"/>
          <p:nvPr/>
        </p:nvSpPr>
        <p:spPr>
          <a:xfrm>
            <a:off x="251520" y="6304002"/>
            <a:ext cx="880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figure depicts the average standardized report per country. The darker the color, the higher the average report. White means that we don’t have data from this country.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0604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340768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251520" y="1772816"/>
            <a:ext cx="8640960" cy="200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20738" lvl="1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Define a standardized report as follows:</a:t>
            </a:r>
          </a:p>
          <a:p>
            <a:pPr marL="1277938" lvl="2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a subject’s report leads </a:t>
            </a:r>
            <a:r>
              <a:rPr lang="en-GB" dirty="0" smtClean="0"/>
              <a:t>to the </a:t>
            </a:r>
            <a:r>
              <a:rPr lang="en-GB" dirty="0"/>
              <a:t>lowest possible payoff, the standardized report is −</a:t>
            </a:r>
            <a:r>
              <a:rPr lang="en-GB" dirty="0" smtClean="0"/>
              <a:t>1</a:t>
            </a:r>
            <a:endParaRPr lang="en-GB" dirty="0"/>
          </a:p>
          <a:p>
            <a:pPr marL="1277938" lvl="2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the report leads to the </a:t>
            </a:r>
            <a:r>
              <a:rPr lang="en-GB" dirty="0" smtClean="0"/>
              <a:t>highest possible </a:t>
            </a:r>
            <a:r>
              <a:rPr lang="en-GB" dirty="0"/>
              <a:t>payoff, it is </a:t>
            </a:r>
            <a:r>
              <a:rPr lang="en-GB" dirty="0" smtClean="0"/>
              <a:t>+</a:t>
            </a:r>
            <a:r>
              <a:rPr lang="en-GB" dirty="0"/>
              <a:t>1</a:t>
            </a:r>
            <a:endParaRPr lang="en-GB" dirty="0" smtClean="0"/>
          </a:p>
          <a:p>
            <a:pPr marL="1277938" lvl="2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If </a:t>
            </a:r>
            <a:r>
              <a:rPr lang="en-GB" dirty="0"/>
              <a:t>the report leads to the same payoff as the expected </a:t>
            </a:r>
            <a:r>
              <a:rPr lang="en-GB" dirty="0" smtClean="0"/>
              <a:t>payoff from </a:t>
            </a:r>
            <a:r>
              <a:rPr lang="en-GB" dirty="0"/>
              <a:t>truthful reporting, the standardized report is </a:t>
            </a:r>
            <a:r>
              <a:rPr lang="en-GB" dirty="0" smtClean="0"/>
              <a:t>0</a:t>
            </a:r>
          </a:p>
          <a:p>
            <a:pPr marL="1277938" lvl="2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Payoffs in-between are linearly filled in</a:t>
            </a:r>
          </a:p>
          <a:p>
            <a:pPr algn="just">
              <a:lnSpc>
                <a:spcPct val="120000"/>
              </a:lnSpc>
              <a:buSzPct val="120000"/>
              <a:defRPr/>
            </a:pPr>
            <a:endParaRPr lang="en-GB" dirty="0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-27384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800" dirty="0" smtClean="0"/>
              <a:t>The “standardized report” allows comparing behavior across studies.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85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378553" y="1571179"/>
            <a:ext cx="8153887" cy="200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3538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endParaRPr lang="en-US" sz="1600" dirty="0" smtClean="0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036496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Only 23% of possible monetary gain is realized </a:t>
            </a:r>
            <a:br>
              <a:rPr lang="en-US" sz="2700" dirty="0" smtClean="0"/>
            </a:br>
            <a:r>
              <a:rPr lang="en-US" sz="2700" dirty="0" smtClean="0"/>
              <a:t>(cf. dictator game). </a:t>
            </a:r>
            <a:endParaRPr 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6" b="1602"/>
          <a:stretch/>
        </p:blipFill>
        <p:spPr>
          <a:xfrm>
            <a:off x="1509911" y="1484313"/>
            <a:ext cx="5798393" cy="40361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5500389"/>
            <a:ext cx="8568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 </a:t>
            </a:r>
            <a:r>
              <a:rPr lang="en-GB" sz="1200" dirty="0"/>
              <a:t>figure plots standardized report against maximal payoff from misreporting. Standardized report is on the y-axis. A value of 0 means that subjects realize as much payoff as a group of subjects who all tell the truth. A value of 1 means that subjects all report the state that yields the highest payoff. </a:t>
            </a:r>
            <a:r>
              <a:rPr lang="en-GB" sz="1200" dirty="0" smtClean="0"/>
              <a:t>The </a:t>
            </a:r>
            <a:r>
              <a:rPr lang="en-GB" sz="1200" dirty="0"/>
              <a:t>maximal payoff from misreporting (converted by PPP to 2015 USD</a:t>
            </a:r>
            <a:r>
              <a:rPr lang="en-GB" sz="1200" dirty="0" smtClean="0"/>
              <a:t>) is </a:t>
            </a:r>
            <a:r>
              <a:rPr lang="en-GB" sz="1200" dirty="0"/>
              <a:t>the </a:t>
            </a:r>
            <a:r>
              <a:rPr lang="en-GB" sz="1200" dirty="0" smtClean="0"/>
              <a:t>difference between </a:t>
            </a:r>
            <a:r>
              <a:rPr lang="en-GB" sz="1200" dirty="0"/>
              <a:t>the highest and lowest possible payoff from </a:t>
            </a:r>
            <a:r>
              <a:rPr lang="en-GB" sz="1200" dirty="0" smtClean="0"/>
              <a:t>reporting</a:t>
            </a:r>
            <a:r>
              <a:rPr lang="en-GB" sz="1200" dirty="0"/>
              <a:t>.</a:t>
            </a:r>
            <a:r>
              <a:rPr lang="en-GB" sz="1200" dirty="0" smtClean="0"/>
              <a:t> </a:t>
            </a:r>
            <a:r>
              <a:rPr lang="en-GB" sz="1200" dirty="0"/>
              <a:t>Each </a:t>
            </a:r>
            <a:r>
              <a:rPr lang="en-GB" sz="1200" dirty="0" smtClean="0"/>
              <a:t>bubble represents </a:t>
            </a:r>
            <a:r>
              <a:rPr lang="en-GB" sz="1200" dirty="0"/>
              <a:t>the average standardized report of one treatment and the size of a bubble is </a:t>
            </a:r>
            <a:r>
              <a:rPr lang="en-GB" sz="1200" dirty="0" smtClean="0"/>
              <a:t>proportional to </a:t>
            </a:r>
            <a:r>
              <a:rPr lang="en-GB" sz="1200" dirty="0"/>
              <a:t>the number of subjects in that treatment. “FFH BASELINE” marks the result of the </a:t>
            </a:r>
            <a:r>
              <a:rPr lang="en-GB" sz="1200" dirty="0" smtClean="0"/>
              <a:t>baseline treatment </a:t>
            </a:r>
            <a:r>
              <a:rPr lang="en-GB" sz="1200" dirty="0"/>
              <a:t>of Fischbacher and Föllmi-Heusi (2013).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110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251520" y="42763"/>
            <a:ext cx="864096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Reporting behavior does not change with repetition (cf. public goods games).</a:t>
            </a:r>
            <a:endParaRPr lang="en-US" sz="27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84783"/>
            <a:ext cx="5616624" cy="4084971"/>
          </a:xfrm>
        </p:spPr>
      </p:pic>
      <p:sp>
        <p:nvSpPr>
          <p:cNvPr id="7" name="TextBox 6"/>
          <p:cNvSpPr txBox="1"/>
          <p:nvPr/>
        </p:nvSpPr>
        <p:spPr>
          <a:xfrm>
            <a:off x="323528" y="5661248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 </a:t>
            </a:r>
            <a:r>
              <a:rPr lang="en-GB" sz="1200" dirty="0"/>
              <a:t>figure plots standardized report over the rounds in the experiment. Standardized report </a:t>
            </a:r>
            <a:r>
              <a:rPr lang="en-GB" sz="1200" dirty="0" smtClean="0"/>
              <a:t>is on </a:t>
            </a:r>
            <a:r>
              <a:rPr lang="en-GB" sz="1200" dirty="0"/>
              <a:t>the y-axis. A value of 0 means that subjects realize as much payoff as a group of subjects who </a:t>
            </a:r>
            <a:r>
              <a:rPr lang="en-GB" sz="1200" dirty="0" smtClean="0"/>
              <a:t>all tell </a:t>
            </a:r>
            <a:r>
              <a:rPr lang="en-GB" sz="1200" dirty="0"/>
              <a:t>the truth. A value of 1 means that subjects all report the state that yields the highest payoff. </a:t>
            </a:r>
            <a:r>
              <a:rPr lang="en-GB" sz="1200" dirty="0" smtClean="0"/>
              <a:t>The round </a:t>
            </a:r>
            <a:r>
              <a:rPr lang="en-GB" sz="1200" dirty="0"/>
              <a:t>of the experiment is on the x-axis. One-shot experiments are shown as round 1. Each </a:t>
            </a:r>
            <a:r>
              <a:rPr lang="en-GB" sz="1200" dirty="0" smtClean="0"/>
              <a:t>bubble represents </a:t>
            </a:r>
            <a:r>
              <a:rPr lang="en-GB" sz="1200" dirty="0"/>
              <a:t>the average standardized report of one treatment in a given round and the size of a </a:t>
            </a:r>
            <a:r>
              <a:rPr lang="en-GB" sz="1200" dirty="0" smtClean="0"/>
              <a:t>bubble is </a:t>
            </a:r>
            <a:r>
              <a:rPr lang="en-GB" sz="1200" dirty="0"/>
              <a:t>proportional to the number of subjects in that treatment.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95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Behavior is quite stable across countries. </a:t>
            </a:r>
            <a:endParaRPr 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84784"/>
            <a:ext cx="6336704" cy="46088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9552" y="5869721"/>
            <a:ext cx="8329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 </a:t>
            </a:r>
            <a:r>
              <a:rPr lang="en-GB" sz="1200" dirty="0"/>
              <a:t>figure plots standardized report against country. Standardized report is on the y-axis. </a:t>
            </a:r>
            <a:r>
              <a:rPr lang="en-GB" sz="1200" dirty="0" smtClean="0"/>
              <a:t>A value </a:t>
            </a:r>
            <a:r>
              <a:rPr lang="en-GB" sz="1200" dirty="0"/>
              <a:t>of 0 means that subjects realize as much payoff as a group of subjects who all tell the </a:t>
            </a:r>
            <a:r>
              <a:rPr lang="en-GB" sz="1200" dirty="0" smtClean="0"/>
              <a:t>truth. A </a:t>
            </a:r>
            <a:r>
              <a:rPr lang="en-GB" sz="1200" dirty="0"/>
              <a:t>value of 1 means that subjects all report the state that yields the highest payoff. Each </a:t>
            </a:r>
            <a:r>
              <a:rPr lang="en-GB" sz="1200" dirty="0" smtClean="0"/>
              <a:t>bubble represents </a:t>
            </a:r>
            <a:r>
              <a:rPr lang="en-GB" sz="1200" dirty="0"/>
              <a:t>the average standardized report of one treatment and the size of a bubble is </a:t>
            </a:r>
            <a:r>
              <a:rPr lang="en-GB" sz="1200" dirty="0" smtClean="0"/>
              <a:t>proportional to </a:t>
            </a:r>
            <a:r>
              <a:rPr lang="en-GB" sz="1200" dirty="0"/>
              <a:t>the number of subjects in that treatment. The cross is the average per country.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42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GB" sz="2800" dirty="0" smtClean="0"/>
              <a:t>In </a:t>
            </a:r>
            <a:r>
              <a:rPr lang="en-GB" sz="2800" dirty="0"/>
              <a:t>each treatment, more than one state is reported with positive </a:t>
            </a:r>
            <a:r>
              <a:rPr lang="en-GB" sz="2800" dirty="0" smtClean="0"/>
              <a:t>probability. </a:t>
            </a:r>
            <a:endParaRPr 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407078" y="5473733"/>
            <a:ext cx="83298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figure depicts the distribution of reports by treatment. The left panel shows </a:t>
            </a:r>
            <a:r>
              <a:rPr lang="en-GB" sz="1200" dirty="0" smtClean="0"/>
              <a:t>treatments that </a:t>
            </a:r>
            <a:r>
              <a:rPr lang="en-GB" sz="1200" dirty="0"/>
              <a:t>use a uniform distribution with six states and linear payoff increases. The right panel </a:t>
            </a:r>
            <a:r>
              <a:rPr lang="en-GB" sz="1200" dirty="0" smtClean="0"/>
              <a:t>shows treatments </a:t>
            </a:r>
            <a:r>
              <a:rPr lang="en-GB" sz="1200" dirty="0"/>
              <a:t>that use a uniform distribution with two states. The right panel only depicts the </a:t>
            </a:r>
            <a:r>
              <a:rPr lang="en-GB" sz="1200" dirty="0" smtClean="0"/>
              <a:t>likelihood that </a:t>
            </a:r>
            <a:r>
              <a:rPr lang="en-GB" sz="1200" dirty="0"/>
              <a:t>the low-payoff state is reported. The likelihood of the high-payoff state is 1 minus the </a:t>
            </a:r>
            <a:r>
              <a:rPr lang="en-GB" sz="1200" dirty="0" smtClean="0"/>
              <a:t>depicted likelihood</a:t>
            </a:r>
            <a:r>
              <a:rPr lang="en-GB" sz="1200" dirty="0"/>
              <a:t>. The size of a bubble is proportional to the total number of subjects in that </a:t>
            </a:r>
            <a:r>
              <a:rPr lang="en-GB" sz="1200" dirty="0" smtClean="0"/>
              <a:t>treatment. Only </a:t>
            </a:r>
            <a:r>
              <a:rPr lang="en-GB" sz="1200" dirty="0"/>
              <a:t>treatments with at least 10 observations are included. The dashed line indicates the </a:t>
            </a:r>
            <a:r>
              <a:rPr lang="en-GB" sz="1200" dirty="0" smtClean="0"/>
              <a:t>truthful distribution </a:t>
            </a:r>
            <a:r>
              <a:rPr lang="en-GB" sz="1200" dirty="0"/>
              <a:t>at 1/6 and 1/2. The bold line is the average across all treatments, the grey area </a:t>
            </a:r>
            <a:r>
              <a:rPr lang="en-GB" sz="1200" dirty="0" smtClean="0"/>
              <a:t>around it </a:t>
            </a:r>
            <a:r>
              <a:rPr lang="en-GB" sz="1200" dirty="0"/>
              <a:t>the 95% confidence interval of the average.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69081"/>
            <a:ext cx="5400600" cy="392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Verdana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Verdana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32535</TotalTime>
  <Words>1465</Words>
  <Application>Microsoft Office PowerPoint</Application>
  <PresentationFormat>On-screen Show (4:3)</PresentationFormat>
  <Paragraphs>80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ＭＳ Ｐゴシック</vt:lpstr>
      <vt:lpstr>Arial</vt:lpstr>
      <vt:lpstr>Verdana</vt:lpstr>
      <vt:lpstr>Blank Presentation</vt:lpstr>
      <vt:lpstr>Preferences for truth-telling: Meta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Iris</dc:creator>
  <cp:lastModifiedBy>Johannes.Abeler</cp:lastModifiedBy>
  <cp:revision>1970</cp:revision>
  <dcterms:created xsi:type="dcterms:W3CDTF">2006-05-15T14:00:45Z</dcterms:created>
  <dcterms:modified xsi:type="dcterms:W3CDTF">2019-07-15T14:59:18Z</dcterms:modified>
</cp:coreProperties>
</file>