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omfortaa" panose="020B0604020202020204" charset="0"/>
      <p:regular r:id="rId15"/>
      <p:bold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Medium" panose="020B0604020202020204" charset="0"/>
      <p:regular r:id="rId25"/>
      <p:bold r:id="rId26"/>
      <p:italic r:id="rId27"/>
      <p:boldItalic r:id="rId28"/>
    </p:embeddedFont>
    <p:embeddedFont>
      <p:font typeface="Oswald" panose="00000500000000000000" pitchFamily="2" charset="0"/>
      <p:regular r:id="rId29"/>
      <p:bold r:id="rId30"/>
    </p:embeddedFont>
    <p:embeddedFont>
      <p:font typeface="Playfair Display" panose="00000500000000000000" pitchFamily="2" charset="0"/>
      <p:regular r:id="rId31"/>
      <p:bold r:id="rId32"/>
      <p:italic r:id="rId33"/>
      <p:boldItalic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  <p:embeddedFont>
      <p:font typeface="Quicksand" panose="020B0604020202020204" charset="0"/>
      <p:regular r:id="rId39"/>
      <p:bold r:id="rId40"/>
    </p:embeddedFont>
    <p:embeddedFont>
      <p:font typeface="Quicksand Medium" panose="020B0604020202020204" charset="0"/>
      <p:regular r:id="rId41"/>
      <p:bold r:id="rId42"/>
    </p:embeddedFont>
    <p:embeddedFont>
      <p:font typeface="Quicksand SemiBold" panose="020B0604020202020204" charset="0"/>
      <p:regular r:id="rId43"/>
      <p:bold r:id="rId44"/>
    </p:embeddedFont>
    <p:embeddedFont>
      <p:font typeface="Segoe UI" panose="020B0502040204020203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font" Target="fonts/font28.fntdata"/><Relationship Id="rId47" Type="http://schemas.openxmlformats.org/officeDocument/2006/relationships/font" Target="fonts/font3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46" Type="http://schemas.openxmlformats.org/officeDocument/2006/relationships/font" Target="fonts/font32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45" Type="http://schemas.openxmlformats.org/officeDocument/2006/relationships/font" Target="fonts/font31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font" Target="fonts/font3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font" Target="fonts/font29.fntdata"/><Relationship Id="rId48" Type="http://schemas.openxmlformats.org/officeDocument/2006/relationships/font" Target="fonts/font34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Ọ QUỐC KHÁNH" userId="d075746a-1e55-45b0-8dad-f6ef82706c83" providerId="ADAL" clId="{27A65002-6553-4DB2-A17F-963CFC6A3F32}"/>
    <pc:docChg chg="modSld">
      <pc:chgData name="NGUYỄN THỌ QUỐC KHÁNH" userId="d075746a-1e55-45b0-8dad-f6ef82706c83" providerId="ADAL" clId="{27A65002-6553-4DB2-A17F-963CFC6A3F32}" dt="2024-06-02T01:16:45.017" v="0" actId="13926"/>
      <pc:docMkLst>
        <pc:docMk/>
      </pc:docMkLst>
      <pc:sldChg chg="modSp mod">
        <pc:chgData name="NGUYỄN THỌ QUỐC KHÁNH" userId="d075746a-1e55-45b0-8dad-f6ef82706c83" providerId="ADAL" clId="{27A65002-6553-4DB2-A17F-963CFC6A3F32}" dt="2024-06-02T01:16:45.017" v="0" actId="13926"/>
        <pc:sldMkLst>
          <pc:docMk/>
          <pc:sldMk cId="0" sldId="256"/>
        </pc:sldMkLst>
        <pc:spChg chg="mod">
          <ac:chgData name="NGUYỄN THỌ QUỐC KHÁNH" userId="d075746a-1e55-45b0-8dad-f6ef82706c83" providerId="ADAL" clId="{27A65002-6553-4DB2-A17F-963CFC6A3F32}" dt="2024-06-02T01:16:45.017" v="0" actId="13926"/>
          <ac:spMkLst>
            <pc:docMk/>
            <pc:sldMk cId="0" sldId="256"/>
            <ac:spMk id="4" creationId="{B2C4F0E4-1793-886A-DB7F-ABA4CAFE1F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dd64e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dd64e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e0fb97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e0fb97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e0fb9848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e0fb9848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SLIDES_API9083849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SLIDES_API9083849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97cfd0ac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97cfd0ac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SLIDES_API81328554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SLIDES_API81328554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dc58d13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dc58d13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de85dff0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de85dff0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SLIDES_API813285549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SLIDES_API813285549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SLIDES_API81328554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SLIDES_API81328554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de85dff0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de85dff0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>
  <p:cSld name="TITLE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5000" y="3873500"/>
            <a:ext cx="37890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907" y="-3175"/>
            <a:ext cx="2627851" cy="13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988525" y="-85188"/>
            <a:ext cx="2345976" cy="9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836377" flipH="1">
            <a:off x="-573296" y="4641094"/>
            <a:ext cx="2870942" cy="76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300849" flipH="1">
            <a:off x="-112907" y="4567550"/>
            <a:ext cx="11906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0388246" flipH="1">
            <a:off x="2583943" y="4567550"/>
            <a:ext cx="11906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320689">
            <a:off x="7769750" y="4534037"/>
            <a:ext cx="1374245" cy="8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337296">
            <a:off x="4952318" y="4665500"/>
            <a:ext cx="1413732" cy="851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1">
  <p:cSld name="TITLE_1_1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035839">
            <a:off x="2282178" y="61856"/>
            <a:ext cx="2870943" cy="76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000" y="3873500"/>
            <a:ext cx="378900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4135200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4135200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1075" y="4016019"/>
            <a:ext cx="1413350" cy="13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>
            <a:spLocks noGrp="1"/>
          </p:cNvSpPr>
          <p:nvPr>
            <p:ph type="pic" idx="3"/>
          </p:nvPr>
        </p:nvSpPr>
        <p:spPr>
          <a:xfrm>
            <a:off x="-12" y="100"/>
            <a:ext cx="3432300" cy="5143500"/>
          </a:xfrm>
          <a:prstGeom prst="roundRect">
            <a:avLst>
              <a:gd name="adj" fmla="val 9810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2">
  <p:cSld name="TITLE_1_1_2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998548" flipH="1">
            <a:off x="5196163" y="-638205"/>
            <a:ext cx="554150" cy="14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897" y="4262695"/>
            <a:ext cx="2627851" cy="88080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79" name="Google Shape;79;p15"/>
          <p:cNvSpPr>
            <a:spLocks noGrp="1"/>
          </p:cNvSpPr>
          <p:nvPr>
            <p:ph type="pic" idx="2"/>
          </p:nvPr>
        </p:nvSpPr>
        <p:spPr>
          <a:xfrm>
            <a:off x="5711663" y="100"/>
            <a:ext cx="3432300" cy="5143500"/>
          </a:xfrm>
          <a:prstGeom prst="roundRect">
            <a:avLst>
              <a:gd name="adj" fmla="val 9810"/>
            </a:avLst>
          </a:prstGeom>
          <a:noFill/>
          <a:ln>
            <a:noFill/>
          </a:ln>
        </p:spPr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642700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3"/>
          </p:nvPr>
        </p:nvSpPr>
        <p:spPr>
          <a:xfrm>
            <a:off x="642700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4"/>
          </p:nvPr>
        </p:nvSpPr>
        <p:spPr>
          <a:xfrm>
            <a:off x="642700" y="37655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903" y="-3175"/>
            <a:ext cx="1426789" cy="7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_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20696">
            <a:off x="2785692" y="78550"/>
            <a:ext cx="1216391" cy="73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388246" flipH="1">
            <a:off x="2895343" y="2229575"/>
            <a:ext cx="11906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2944">
            <a:off x="2939563" y="4350700"/>
            <a:ext cx="11906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>
            <a:spLocks noGrp="1"/>
          </p:cNvSpPr>
          <p:nvPr>
            <p:ph type="pic" idx="2"/>
          </p:nvPr>
        </p:nvSpPr>
        <p:spPr>
          <a:xfrm>
            <a:off x="-12" y="100"/>
            <a:ext cx="3432300" cy="5143500"/>
          </a:xfrm>
          <a:prstGeom prst="roundRect">
            <a:avLst>
              <a:gd name="adj" fmla="val 9810"/>
            </a:avLst>
          </a:prstGeom>
          <a:noFill/>
          <a:ln>
            <a:noFill/>
          </a:ln>
        </p:spPr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8190" y="4025297"/>
            <a:ext cx="750560" cy="19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670289" y="-85201"/>
            <a:ext cx="2664211" cy="10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3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300849" flipH="1">
            <a:off x="-112907" y="4567550"/>
            <a:ext cx="11906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388246" flipH="1">
            <a:off x="5354843" y="4683125"/>
            <a:ext cx="11906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0689">
            <a:off x="2351625" y="4677400"/>
            <a:ext cx="1374245" cy="8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37296">
            <a:off x="7921143" y="4665500"/>
            <a:ext cx="1413732" cy="851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123222">
            <a:off x="3753056" y="-388938"/>
            <a:ext cx="11906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0696">
            <a:off x="7969543" y="-307741"/>
            <a:ext cx="1216391" cy="73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2224">
            <a:off x="-217777" y="-225666"/>
            <a:ext cx="11906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C4F0E4-1793-886A-DB7F-ABA4CAFE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33" y="1525530"/>
            <a:ext cx="7877262" cy="1703445"/>
          </a:xfrm>
        </p:spPr>
        <p:txBody>
          <a:bodyPr>
            <a:normAutofit fontScale="90000"/>
          </a:bodyPr>
          <a:lstStyle/>
          <a:p>
            <a:pPr algn="ctr">
              <a:spcBef>
                <a:spcPts val="600"/>
              </a:spcBef>
            </a:pPr>
            <a:r>
              <a:rPr lang="vi-VN" sz="2800" dirty="0"/>
              <a:t>  </a:t>
            </a:r>
            <a:r>
              <a:rPr lang="vi-VN" sz="2800" b="1" kern="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BÁO CÁO ĐỒ ÁN HỌC PHẦN CÔNG NGHỆ .NET</a:t>
            </a:r>
            <a:b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lang="vi-VN" sz="2400" dirty="0"/>
            </a:br>
            <a:r>
              <a:rPr lang="vi-V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XÂY DỰNG PHẦN MỀM QUẢN LÝ KHÁCH SẠN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85E388A0-2FBE-DB47-A3A0-73BA474EB3AF}"/>
              </a:ext>
            </a:extLst>
          </p:cNvPr>
          <p:cNvSpPr/>
          <p:nvPr/>
        </p:nvSpPr>
        <p:spPr>
          <a:xfrm>
            <a:off x="83151" y="36362"/>
            <a:ext cx="1349132" cy="1371192"/>
          </a:xfrm>
          <a:custGeom>
            <a:avLst/>
            <a:gdLst/>
            <a:ahLst/>
            <a:cxnLst/>
            <a:rect l="l" t="t" r="r" b="b"/>
            <a:pathLst>
              <a:path w="1433588" h="1429584">
                <a:moveTo>
                  <a:pt x="0" y="0"/>
                </a:moveTo>
                <a:lnTo>
                  <a:pt x="1433588" y="0"/>
                </a:lnTo>
                <a:lnTo>
                  <a:pt x="1433588" y="1429584"/>
                </a:lnTo>
                <a:lnTo>
                  <a:pt x="0" y="14295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5814BE-CD09-2602-DB18-C0B94A8CF0E9}"/>
              </a:ext>
            </a:extLst>
          </p:cNvPr>
          <p:cNvSpPr/>
          <p:nvPr/>
        </p:nvSpPr>
        <p:spPr>
          <a:xfrm>
            <a:off x="1432283" y="0"/>
            <a:ext cx="6096000" cy="1075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TRƯỜNG ĐẠI HỌC VINH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VIỆN KỸ THUẬT VÀ CÔNG NGHỆ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2CF2A62-2F20-1967-6D5E-455D774F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283" y="311611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30300" algn="l"/>
              </a:tabLst>
            </a:pPr>
            <a:endParaRPr kumimoji="0" lang="en-US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303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53029F7-1B84-28ED-702A-6A2DC9DEE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80939"/>
              </p:ext>
            </p:extLst>
          </p:nvPr>
        </p:nvGraphicFramePr>
        <p:xfrm>
          <a:off x="757717" y="3346950"/>
          <a:ext cx="800449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663">
                  <a:extLst>
                    <a:ext uri="{9D8B030D-6E8A-4147-A177-3AD203B41FA5}">
                      <a16:colId xmlns:a16="http://schemas.microsoft.com/office/drawing/2014/main" val="1527133370"/>
                    </a:ext>
                  </a:extLst>
                </a:gridCol>
                <a:gridCol w="5353832">
                  <a:extLst>
                    <a:ext uri="{9D8B030D-6E8A-4147-A177-3AD203B41FA5}">
                      <a16:colId xmlns:a16="http://schemas.microsoft.com/office/drawing/2014/main" val="2987111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GVHD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Ts. Cao Thanh </a:t>
                      </a:r>
                      <a:r>
                        <a:rPr lang="en-US" sz="1800" dirty="0" err="1">
                          <a:solidFill>
                            <a:schemeClr val="bg2"/>
                          </a:solidFill>
                        </a:rPr>
                        <a:t>Sơn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71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solidFill>
                            <a:schemeClr val="bg2"/>
                          </a:solidFill>
                        </a:rPr>
                        <a:t>Sinh </a:t>
                      </a:r>
                      <a:r>
                        <a:rPr lang="en-US" sz="1800" b="1" dirty="0" err="1">
                          <a:solidFill>
                            <a:schemeClr val="bg2"/>
                          </a:solidFill>
                        </a:rPr>
                        <a:t>viên</a:t>
                      </a:r>
                      <a:r>
                        <a:rPr lang="en-US" sz="1800" b="1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bg2"/>
                          </a:solidFill>
                        </a:rPr>
                        <a:t>thực</a:t>
                      </a:r>
                      <a:r>
                        <a:rPr lang="en-US" sz="1800" b="1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bg2"/>
                          </a:solidFill>
                        </a:rPr>
                        <a:t>hiện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Nguyễn </a:t>
                      </a:r>
                      <a:r>
                        <a:rPr lang="en-US" sz="1800" dirty="0" err="1">
                          <a:solidFill>
                            <a:schemeClr val="bg2"/>
                          </a:solidFill>
                        </a:rPr>
                        <a:t>Trọng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2"/>
                          </a:solidFill>
                        </a:rPr>
                        <a:t>Truyền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, 225748020110258 (NT)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Nguyễn Thọ Quốc Khánh, 225748020101307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414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685025" y="116100"/>
            <a:ext cx="51537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2600" b="1">
                <a:solidFill>
                  <a:srgbClr val="134D57"/>
                </a:solidFill>
                <a:latin typeface="Comfortaa"/>
                <a:ea typeface="Comfortaa"/>
                <a:cs typeface="Comfortaa"/>
                <a:sym typeface="Comfortaa"/>
              </a:rPr>
              <a:t>3. Cài đặt và triển khai</a:t>
            </a:r>
            <a:endParaRPr sz="2500"/>
          </a:p>
        </p:txBody>
      </p:sp>
      <p:sp>
        <p:nvSpPr>
          <p:cNvPr id="164" name="Google Shape;164;p27"/>
          <p:cNvSpPr txBox="1"/>
          <p:nvPr/>
        </p:nvSpPr>
        <p:spPr>
          <a:xfrm>
            <a:off x="1131125" y="880450"/>
            <a:ext cx="6162300" cy="3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"/>
              <a:buChar char="●"/>
            </a:pPr>
            <a:r>
              <a:rPr lang="vi" sz="1500" b="1" dirty="0">
                <a:solidFill>
                  <a:srgbClr val="0D0D0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Chuẩn bị môi trường:</a:t>
            </a:r>
            <a:endParaRPr sz="1500" b="1" dirty="0">
              <a:solidFill>
                <a:srgbClr val="0D0D0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Kiểm tra cấu hình hệ thống yêu cầu (hệ điều hành, phần cứng, phần mềm hỗ trợ)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Cài đặt các công cụ và thư viện cần thiết (Visual Studio, .NET Framework, SQL Server)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"/>
              <a:buChar char="●"/>
            </a:pPr>
            <a:r>
              <a:rPr lang="vi" sz="1500" b="1" dirty="0">
                <a:solidFill>
                  <a:srgbClr val="0D0D0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Cài đặt cơ sở dữ liệu:</a:t>
            </a:r>
            <a:endParaRPr sz="1500" b="1" dirty="0">
              <a:solidFill>
                <a:srgbClr val="0D0D0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Thiết lập và cấu hình SQL Server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Tạo cơ sở dữ liệu và các bảng dữ liệu cần thiết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Nhập dữ liệu mẫu (sản phẩm, khách hàng, đơn hàng, bảo hành)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"/>
              <a:buChar char="●"/>
            </a:pPr>
            <a:r>
              <a:rPr lang="vi" sz="1500" b="1" dirty="0">
                <a:solidFill>
                  <a:srgbClr val="0D0D0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Triển khai ứng dụng:</a:t>
            </a:r>
            <a:endParaRPr sz="1500" b="1" dirty="0">
              <a:solidFill>
                <a:srgbClr val="0D0D0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Biên dịch và xây dựng ứng dụng WinForms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Đảm bảo kết nối giữa ứng dụng và cơ sở dữ liệu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700" y="3360525"/>
            <a:ext cx="2377300" cy="17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subTitle" idx="3"/>
          </p:nvPr>
        </p:nvSpPr>
        <p:spPr>
          <a:xfrm>
            <a:off x="642700" y="600675"/>
            <a:ext cx="6914700" cy="31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600" b="1">
                <a:latin typeface="Quicksand"/>
                <a:ea typeface="Quicksand"/>
                <a:cs typeface="Quicksand"/>
                <a:sym typeface="Quicksand"/>
              </a:rPr>
              <a:t>Triển khai phần mềm</a:t>
            </a:r>
            <a:endParaRPr sz="1600" b="1"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Quicksand Medium"/>
              <a:buChar char="●"/>
            </a:pPr>
            <a:r>
              <a:rPr lang="vi" sz="160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Kiểm tra hệ thống: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Quicksand Medium"/>
              <a:buChar char="●"/>
            </a:pPr>
            <a:r>
              <a:rPr lang="vi" sz="160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Chạy các kiểm thử đơn vị và tích hợp để đảm bảo phần mềm hoạt động ổn định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Quicksand Medium"/>
              <a:buChar char="●"/>
            </a:pPr>
            <a:r>
              <a:rPr lang="vi" sz="160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Kiểm tra tính năng bảo mật và phân quyền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Quicksand Medium"/>
              <a:buChar char="●"/>
            </a:pPr>
            <a:r>
              <a:rPr lang="vi" sz="160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Triển khai chính thức: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Quicksand Medium"/>
              <a:buChar char="●"/>
            </a:pPr>
            <a:r>
              <a:rPr lang="vi" sz="160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Chuyển hệ thống từ môi trường thử nghiệm sang môi trường sản xuất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Quicksand Medium"/>
              <a:buChar char="●"/>
            </a:pPr>
            <a:r>
              <a:rPr lang="vi" sz="160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Giám sát quá trình triển khai để phát hiện và khắc phục kịp thời các vấn đề phát sinh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lvl="0" indent="0" algn="l" rtl="0">
              <a:spcBef>
                <a:spcPts val="3600"/>
              </a:spcBef>
              <a:spcAft>
                <a:spcPts val="1200"/>
              </a:spcAft>
              <a:buNone/>
            </a:pPr>
            <a:endParaRPr sz="160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850" y="3512950"/>
            <a:ext cx="2166151" cy="16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632175" y="63725"/>
            <a:ext cx="4860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solidFill>
                  <a:srgbClr val="134D57"/>
                </a:solidFill>
                <a:latin typeface="Comfortaa"/>
                <a:ea typeface="Comfortaa"/>
                <a:cs typeface="Comfortaa"/>
                <a:sym typeface="Comfortaa"/>
              </a:rPr>
              <a:t>4. Kết quả đạt được</a:t>
            </a:r>
            <a:endParaRPr b="1">
              <a:solidFill>
                <a:srgbClr val="134D5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4294967295"/>
          </p:nvPr>
        </p:nvSpPr>
        <p:spPr>
          <a:xfrm>
            <a:off x="676200" y="790625"/>
            <a:ext cx="6910500" cy="3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Cải thiện trải nghiệm người dùng: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Giao diện thân thiện, dễ sử dụng giúp nhân viên nhanh chóng làm quen và thao tác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Khách hàng nhận được dịch vụ nhanh chóng và chính xác, tăng sự hài lòng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Thông tin khách hàng và dữ liệu kinh doanh được bảo vệ an toàn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Khả năng mở rộng và bảo trì: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Hệ thống được thiết kế theo mô hình 3 tầng, dễ dàng bảo trì và nâng cấp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Tính linh hoạt cao, dễ dàng mở rộng thêm các tính năng mới khi cần thiết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0" algn="l" rtl="0">
              <a:spcBef>
                <a:spcPts val="3600"/>
              </a:spcBef>
              <a:spcAft>
                <a:spcPts val="0"/>
              </a:spcAft>
              <a:buNone/>
            </a:pPr>
            <a:endParaRPr sz="1500" dirty="0">
              <a:solidFill>
                <a:srgbClr val="1F1F1F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1343550" y="1379425"/>
            <a:ext cx="6456900" cy="25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fortaa"/>
              <a:buAutoNum type="arabicPeriod"/>
            </a:pPr>
            <a:r>
              <a:rPr lang="vi" sz="2000" b="1" dirty="0">
                <a:solidFill>
                  <a:schemeClr val="dk2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Giới thiệu chung</a:t>
            </a:r>
            <a:endParaRPr sz="2000" b="1" dirty="0">
              <a:solidFill>
                <a:schemeClr val="dk2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fortaa"/>
              <a:buAutoNum type="arabicPeriod"/>
            </a:pPr>
            <a:r>
              <a:rPr lang="vi" sz="2000" b="1" dirty="0">
                <a:solidFill>
                  <a:schemeClr val="dk2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Phân tích và thiết kế</a:t>
            </a:r>
            <a:endParaRPr sz="2000" b="1" dirty="0">
              <a:solidFill>
                <a:schemeClr val="dk2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fortaa"/>
              <a:buAutoNum type="arabicPeriod"/>
            </a:pPr>
            <a:r>
              <a:rPr lang="vi" sz="2000" b="1" dirty="0">
                <a:solidFill>
                  <a:schemeClr val="dk2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Cài đặt và triển khai</a:t>
            </a:r>
            <a:endParaRPr sz="2000" b="1" dirty="0">
              <a:solidFill>
                <a:schemeClr val="dk2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fortaa"/>
              <a:buAutoNum type="arabicPeriod"/>
            </a:pPr>
            <a:r>
              <a:rPr lang="vi" sz="2000" b="1" dirty="0">
                <a:solidFill>
                  <a:schemeClr val="dk2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Kết quả đạt được</a:t>
            </a:r>
            <a:endParaRPr sz="2000" b="1" dirty="0">
              <a:solidFill>
                <a:schemeClr val="dk2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460150" y="374200"/>
            <a:ext cx="3624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 b="1">
                <a:solidFill>
                  <a:schemeClr val="dk2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NỘI DUNG CHÍNH</a:t>
            </a:r>
            <a:endParaRPr sz="2800" b="1">
              <a:solidFill>
                <a:schemeClr val="dk2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1114825" y="438750"/>
            <a:ext cx="60708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134D57"/>
              </a:buClr>
              <a:buSzPts val="3000"/>
              <a:buFont typeface="Comfortaa"/>
              <a:buAutoNum type="arabicPeriod"/>
            </a:pPr>
            <a:r>
              <a:rPr lang="vi" b="1">
                <a:solidFill>
                  <a:srgbClr val="134D57"/>
                </a:solidFill>
                <a:latin typeface="Comfortaa"/>
                <a:ea typeface="Comfortaa"/>
                <a:cs typeface="Comfortaa"/>
                <a:sym typeface="Comfortaa"/>
              </a:rPr>
              <a:t>Giới thiệu chung</a:t>
            </a:r>
            <a:endParaRPr b="1">
              <a:solidFill>
                <a:srgbClr val="134D5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4294967295"/>
          </p:nvPr>
        </p:nvSpPr>
        <p:spPr>
          <a:xfrm>
            <a:off x="958200" y="1339475"/>
            <a:ext cx="7227600" cy="27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 dirty="0">
                <a:solidFill>
                  <a:srgbClr val="134D57"/>
                </a:solidFill>
                <a:latin typeface="Quicksand"/>
                <a:ea typeface="Quicksand"/>
                <a:cs typeface="Quicksand"/>
                <a:sym typeface="Quicksand"/>
              </a:rPr>
              <a:t>Tên phần mềm:</a:t>
            </a:r>
            <a:r>
              <a:rPr lang="vi" sz="18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Phần mềm quản l</a:t>
            </a:r>
            <a:r>
              <a:rPr lang="en-US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ý </a:t>
            </a:r>
            <a:r>
              <a:rPr lang="en-US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khách</a:t>
            </a:r>
            <a:r>
              <a:rPr lang="en-US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sạn</a:t>
            </a:r>
            <a:endParaRPr sz="1800" dirty="0">
              <a:solidFill>
                <a:srgbClr val="134D5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 b="1" dirty="0">
                <a:solidFill>
                  <a:srgbClr val="134D57"/>
                </a:solidFill>
                <a:latin typeface="Quicksand"/>
                <a:ea typeface="Quicksand"/>
                <a:cs typeface="Quicksand"/>
                <a:sym typeface="Quicksand"/>
              </a:rPr>
              <a:t>Mục đích:</a:t>
            </a:r>
            <a:endParaRPr sz="1800" b="1" dirty="0">
              <a:solidFill>
                <a:srgbClr val="134D5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34D57"/>
              </a:buClr>
              <a:buSzPts val="1800"/>
              <a:buFont typeface="Quicksand Medium"/>
              <a:buChar char="●"/>
            </a:pPr>
            <a:r>
              <a:rPr lang="vi" sz="18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Tự động hóa và tối ưu hóa các quy trình </a:t>
            </a:r>
            <a:r>
              <a:rPr lang="en-US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quản</a:t>
            </a:r>
            <a:r>
              <a:rPr lang="en-US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lý</a:t>
            </a:r>
            <a:r>
              <a:rPr lang="en-US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khách</a:t>
            </a:r>
            <a:r>
              <a:rPr lang="en-US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sạn</a:t>
            </a:r>
            <a:endParaRPr sz="1800" dirty="0">
              <a:solidFill>
                <a:srgbClr val="134D5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D57"/>
              </a:buClr>
              <a:buSzPts val="1800"/>
              <a:buFont typeface="Quicksand Medium"/>
              <a:buChar char="●"/>
            </a:pPr>
            <a:r>
              <a:rPr lang="vi" sz="18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Nâng cao hiệu quả quản lý </a:t>
            </a:r>
            <a:r>
              <a:rPr lang="en-US" sz="1800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nhân</a:t>
            </a:r>
            <a:r>
              <a:rPr lang="en-US" sz="18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viên</a:t>
            </a:r>
            <a:r>
              <a:rPr lang="en-US" sz="18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vi" sz="18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và </a:t>
            </a:r>
            <a:r>
              <a:rPr lang="en-US" sz="1800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khách</a:t>
            </a:r>
            <a:r>
              <a:rPr lang="en-US" sz="18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hàng</a:t>
            </a:r>
            <a:endParaRPr sz="1800" dirty="0">
              <a:solidFill>
                <a:srgbClr val="134D5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D57"/>
              </a:buClr>
              <a:buSzPts val="1800"/>
              <a:buFont typeface="Quicksand Medium"/>
              <a:buChar char="●"/>
            </a:pPr>
            <a:r>
              <a:rPr lang="vi" sz="18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Đảm bảo tính chính xác và bảo mật của dữ liệu kinh doanh</a:t>
            </a:r>
            <a:endParaRPr sz="1800" dirty="0">
              <a:solidFill>
                <a:srgbClr val="134D5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1175525" y="649225"/>
            <a:ext cx="2967300" cy="30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Chức năng chính:</a:t>
            </a:r>
            <a:endParaRPr sz="20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Quản lý </a:t>
            </a:r>
            <a:r>
              <a:rPr lang="en-US" sz="1800" dirty="0" err="1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phòng</a:t>
            </a:r>
            <a:endParaRPr sz="1800" dirty="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Quản lý </a:t>
            </a:r>
            <a:r>
              <a:rPr lang="en-US" sz="1800" dirty="0" err="1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nhân</a:t>
            </a:r>
            <a:r>
              <a:rPr lang="en-US" sz="1800" dirty="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viên</a:t>
            </a:r>
            <a:endParaRPr sz="1800" dirty="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Quản lý </a:t>
            </a:r>
            <a:r>
              <a:rPr lang="en-US" sz="1800" dirty="0" err="1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dịch</a:t>
            </a:r>
            <a:r>
              <a:rPr lang="en-US" sz="1800" dirty="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vụ</a:t>
            </a:r>
            <a:endParaRPr sz="1800" dirty="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Quản lý </a:t>
            </a:r>
            <a:r>
              <a:rPr lang="en-US" sz="1800" dirty="0" err="1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trạng</a:t>
            </a:r>
            <a:r>
              <a:rPr lang="en-US" sz="1800" dirty="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phòng</a:t>
            </a:r>
            <a:endParaRPr sz="1800" dirty="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Quản lý </a:t>
            </a:r>
            <a:r>
              <a:rPr lang="en-US" sz="1800" dirty="0" err="1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nhận</a:t>
            </a:r>
            <a:r>
              <a:rPr lang="en-US" sz="1800" dirty="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và</a:t>
            </a:r>
            <a:r>
              <a:rPr lang="en-US" sz="1800" dirty="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trả</a:t>
            </a:r>
            <a:r>
              <a:rPr lang="en-US" sz="1800" dirty="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phòng</a:t>
            </a:r>
            <a:endParaRPr sz="1800" dirty="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4593175" y="649225"/>
            <a:ext cx="3661500" cy="28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 b="1" dirty="0">
                <a:solidFill>
                  <a:srgbClr val="134D57"/>
                </a:solidFill>
                <a:latin typeface="Quicksand"/>
                <a:ea typeface="Quicksand"/>
                <a:cs typeface="Quicksand"/>
                <a:sym typeface="Quicksand"/>
              </a:rPr>
              <a:t>Công nghệ sử dụng:</a:t>
            </a:r>
            <a:endParaRPr sz="2000" b="1" dirty="0">
              <a:solidFill>
                <a:srgbClr val="134D5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Ngôn ngữ lập trình: C#</a:t>
            </a:r>
            <a:endParaRPr sz="1800" dirty="0">
              <a:solidFill>
                <a:srgbClr val="134D5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Nền tảng: WinForms</a:t>
            </a:r>
            <a:endParaRPr sz="1800" dirty="0">
              <a:solidFill>
                <a:srgbClr val="134D5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Cơ sở dữ liệu: SQL Server</a:t>
            </a:r>
            <a:endParaRPr sz="1800" dirty="0">
              <a:solidFill>
                <a:srgbClr val="134D5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Thư viện: Guna2UI</a:t>
            </a:r>
            <a:endParaRPr sz="1800" dirty="0">
              <a:solidFill>
                <a:srgbClr val="134D5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Phần mềm: Visual Studio 2022</a:t>
            </a:r>
            <a:endParaRPr sz="1800" dirty="0">
              <a:solidFill>
                <a:srgbClr val="134D5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80725"/>
            <a:ext cx="4127407" cy="11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642700" y="328675"/>
            <a:ext cx="55419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solidFill>
                  <a:srgbClr val="134D57"/>
                </a:solidFill>
                <a:latin typeface="Comfortaa"/>
                <a:ea typeface="Comfortaa"/>
                <a:cs typeface="Comfortaa"/>
                <a:sym typeface="Comfortaa"/>
              </a:rPr>
              <a:t>2. Phân tích và thiết kế </a:t>
            </a:r>
            <a:endParaRPr b="1">
              <a:solidFill>
                <a:srgbClr val="134D5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3"/>
          </p:nvPr>
        </p:nvSpPr>
        <p:spPr>
          <a:xfrm>
            <a:off x="755750" y="1188650"/>
            <a:ext cx="7702500" cy="3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 b="1" dirty="0">
                <a:solidFill>
                  <a:srgbClr val="134D57"/>
                </a:solidFill>
                <a:latin typeface="Quicksand"/>
                <a:ea typeface="Quicksand"/>
                <a:cs typeface="Quicksand"/>
                <a:sym typeface="Quicksand"/>
              </a:rPr>
              <a:t>2.1. Quản lý người dùng</a:t>
            </a:r>
            <a:endParaRPr sz="1600" b="1" dirty="0">
              <a:solidFill>
                <a:srgbClr val="134D5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Đăng ký và đăng nhập:</a:t>
            </a:r>
            <a:endParaRPr sz="1600" dirty="0">
              <a:solidFill>
                <a:srgbClr val="134D5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134D57"/>
              </a:buClr>
              <a:buSzPts val="1600"/>
              <a:buFont typeface="Quicksand Medium"/>
              <a:buChar char="-"/>
            </a:pPr>
            <a:r>
              <a:rPr lang="vi" sz="16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Cho phép </a:t>
            </a:r>
            <a:r>
              <a:rPr lang="en-US" sz="1600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nhân</a:t>
            </a:r>
            <a:r>
              <a:rPr lang="en-US" sz="16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viên</a:t>
            </a:r>
            <a:r>
              <a:rPr lang="en-US" sz="16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và</a:t>
            </a:r>
            <a:r>
              <a:rPr lang="en-US" sz="16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quản</a:t>
            </a:r>
            <a:r>
              <a:rPr lang="en-US" sz="16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trị</a:t>
            </a:r>
            <a:r>
              <a:rPr lang="en-US" sz="16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viên</a:t>
            </a:r>
            <a:r>
              <a:rPr lang="en-US" sz="16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đăng</a:t>
            </a:r>
            <a:r>
              <a:rPr lang="en-US" sz="16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nhập</a:t>
            </a:r>
            <a:r>
              <a:rPr lang="vi" sz="16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 sz="1600" dirty="0">
              <a:solidFill>
                <a:srgbClr val="134D5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Phân quyền:</a:t>
            </a:r>
            <a:endParaRPr sz="1600" dirty="0">
              <a:solidFill>
                <a:srgbClr val="134D5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134D57"/>
              </a:buClr>
              <a:buSzPts val="1600"/>
              <a:buFont typeface="Quicksand Medium"/>
              <a:buChar char="-"/>
            </a:pPr>
            <a:r>
              <a:rPr lang="vi" sz="1600" dirty="0">
                <a:solidFill>
                  <a:srgbClr val="134D5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Quản lý các quyền hạn khác nhau cho từng loại người dùng (nhân viên, admin).</a:t>
            </a:r>
            <a:endParaRPr sz="1600" dirty="0">
              <a:solidFill>
                <a:srgbClr val="134D5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subTitle" idx="4294967295"/>
          </p:nvPr>
        </p:nvSpPr>
        <p:spPr>
          <a:xfrm>
            <a:off x="777750" y="484250"/>
            <a:ext cx="7702500" cy="3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 b="1" dirty="0">
                <a:solidFill>
                  <a:srgbClr val="134D57"/>
                </a:solidFill>
                <a:latin typeface="Quicksand"/>
                <a:ea typeface="Quicksand"/>
                <a:cs typeface="Quicksand"/>
                <a:sym typeface="Quicksand"/>
              </a:rPr>
              <a:t>2.2. Quản lý </a:t>
            </a:r>
            <a:r>
              <a:rPr lang="en-US" sz="1600" b="1" dirty="0" err="1">
                <a:solidFill>
                  <a:srgbClr val="134D57"/>
                </a:solidFill>
                <a:latin typeface="Quicksand"/>
                <a:ea typeface="Quicksand"/>
                <a:cs typeface="Quicksand"/>
                <a:sym typeface="Quicksand"/>
              </a:rPr>
              <a:t>phòng</a:t>
            </a:r>
            <a:endParaRPr sz="1600" b="1" dirty="0">
              <a:solidFill>
                <a:srgbClr val="134D5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SemiBold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Thêm mới và cập nhật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phòng</a:t>
            </a: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: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SemiBold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Nhập thông tin chi tiết về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phòng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mới (tên,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loại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,</a:t>
            </a: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).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SemiBold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Chỉnh sửa và cập nhật thông tin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phòng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hiện có.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SemiBold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Xóa sản phẩm: 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SemiBold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Loại bỏ sản phẩm không còn kinh doanh khỏi hệ thống.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SemiBold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Quản lý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trạng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thái</a:t>
            </a: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: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SemiBold"/>
              <a:buChar char="○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Theo dõi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trang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thái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của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phòng</a:t>
            </a: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SemiBold"/>
              <a:buChar char="○"/>
            </a:pP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Linh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động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khi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phòng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cần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sửa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chữa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,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dọn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dẹp</a:t>
            </a: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SemiBold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Tìm kiếm và phân loại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phòng</a:t>
            </a: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: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SemiBold"/>
              <a:buChar char="○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Tìm kiếm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phòng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theo tên,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loại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,</a:t>
            </a: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hoặc các tiêu chí khác.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SemiBold"/>
              <a:buChar char="○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Phân loại sản phẩm theo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loại</a:t>
            </a: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, giá cả.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marL="457200" lvl="0" indent="0" algn="l" rtl="0">
              <a:spcBef>
                <a:spcPts val="3600"/>
              </a:spcBef>
              <a:spcAft>
                <a:spcPts val="1200"/>
              </a:spcAft>
              <a:buNone/>
            </a:pPr>
            <a:endParaRPr sz="1600" dirty="0">
              <a:solidFill>
                <a:srgbClr val="134D5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subTitle" idx="3"/>
          </p:nvPr>
        </p:nvSpPr>
        <p:spPr>
          <a:xfrm>
            <a:off x="729550" y="763075"/>
            <a:ext cx="57201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800" b="1" dirty="0">
                <a:solidFill>
                  <a:srgbClr val="0D0D0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2.3. Quản lý</a:t>
            </a:r>
            <a:r>
              <a:rPr lang="en-US" sz="1800" b="1" dirty="0">
                <a:solidFill>
                  <a:srgbClr val="0D0D0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rgbClr val="0D0D0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hoá</a:t>
            </a:r>
            <a:r>
              <a:rPr lang="en-US" sz="1800" b="1" dirty="0">
                <a:solidFill>
                  <a:srgbClr val="0D0D0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rgbClr val="0D0D0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đơn</a:t>
            </a:r>
            <a:endParaRPr sz="1800" b="1" dirty="0">
              <a:solidFill>
                <a:srgbClr val="0D0D0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Quicksand SemiBold"/>
              <a:buChar char="●"/>
            </a:pPr>
            <a:r>
              <a:rPr lang="vi" sz="18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Xử lý </a:t>
            </a:r>
            <a:r>
              <a:rPr lang="en-US" sz="18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hoá</a:t>
            </a:r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-US" sz="18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đơn</a:t>
            </a:r>
            <a:r>
              <a:rPr lang="vi" sz="18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:</a:t>
            </a: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Quicksand SemiBold"/>
              <a:buChar char="●"/>
            </a:pPr>
            <a:r>
              <a:rPr lang="vi" sz="18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Tạo và quản lý đơn hàng mới</a:t>
            </a: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Quicksand SemiBold"/>
              <a:buChar char="●"/>
            </a:pPr>
            <a:r>
              <a:rPr lang="vi" sz="18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Cập nhật trạng thái đơn hàng (</a:t>
            </a:r>
            <a:r>
              <a:rPr lang="en-US" sz="18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đã</a:t>
            </a:r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-US" sz="18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thanh</a:t>
            </a:r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-US" sz="18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toán</a:t>
            </a:r>
            <a:r>
              <a:rPr lang="vi" sz="18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, </a:t>
            </a:r>
            <a:r>
              <a:rPr lang="en-US" sz="1800" dirty="0" err="1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chưa</a:t>
            </a:r>
            <a:r>
              <a:rPr lang="vi" sz="18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thanh toán)</a:t>
            </a: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Quicksand SemiBold"/>
              <a:buChar char="●"/>
            </a:pPr>
            <a:r>
              <a:rPr lang="vi" sz="18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Thanh toán: </a:t>
            </a:r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In</a:t>
            </a:r>
            <a:r>
              <a:rPr lang="vi" sz="18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hóa đơn</a:t>
            </a:r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.</a:t>
            </a:r>
            <a:endParaRPr sz="1800" dirty="0">
              <a:solidFill>
                <a:srgbClr val="0D0D0D"/>
              </a:solidFill>
              <a:highlight>
                <a:srgbClr val="FFFFFF"/>
              </a:highlight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marL="0" lvl="0" indent="0" algn="l" rtl="0">
              <a:spcBef>
                <a:spcPts val="2100"/>
              </a:spcBef>
              <a:spcAft>
                <a:spcPts val="1200"/>
              </a:spcAft>
              <a:buNone/>
            </a:pPr>
            <a:endParaRPr sz="1800" dirty="0">
              <a:solidFill>
                <a:srgbClr val="134D57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415" y="2802275"/>
            <a:ext cx="2199661" cy="23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subTitle" idx="4294967295"/>
          </p:nvPr>
        </p:nvSpPr>
        <p:spPr>
          <a:xfrm>
            <a:off x="308175" y="873150"/>
            <a:ext cx="6882600" cy="3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850" b="1" dirty="0">
                <a:solidFill>
                  <a:srgbClr val="0D0D0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2.4. Quản lý khách hàng</a:t>
            </a:r>
            <a:endParaRPr sz="1850" b="1" dirty="0">
              <a:solidFill>
                <a:srgbClr val="0D0D0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Lưu trữ và cập nhật thông tin khách hàng: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Thêm khách hàng mới vào hệ thống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Cập nhật thông tin liên lạc và các chi tiết khác của khách hàng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Th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ống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kê</a:t>
            </a: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lịch sử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đặt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phòng</a:t>
            </a: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: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Ghi nhận và theo dõi các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đơn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đặt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phòng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của khách hàng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Chăm sóc khách hàng: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Quicksand Medium"/>
              <a:buChar char="●"/>
            </a:pPr>
            <a:r>
              <a:rPr lang="vi" sz="15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Quản lý các chương trình khuyến mãi, giảm giá cho khách hàng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lvl="0" indent="0" algn="l" rtl="0">
              <a:spcBef>
                <a:spcPts val="3600"/>
              </a:spcBef>
              <a:spcAft>
                <a:spcPts val="1200"/>
              </a:spcAft>
              <a:buNone/>
            </a:pPr>
            <a:endParaRPr dirty="0">
              <a:solidFill>
                <a:srgbClr val="134D5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050" y="2091150"/>
            <a:ext cx="2231951" cy="20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970075" y="403550"/>
            <a:ext cx="6690000" cy="3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800" b="1" dirty="0">
                <a:solidFill>
                  <a:srgbClr val="0D0D0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2.5. Quản lý </a:t>
            </a:r>
            <a:r>
              <a:rPr lang="en-US" sz="1800" b="1" dirty="0" err="1">
                <a:solidFill>
                  <a:srgbClr val="0D0D0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nhận</a:t>
            </a:r>
            <a:r>
              <a:rPr lang="en-US" sz="1800" b="1" dirty="0">
                <a:solidFill>
                  <a:srgbClr val="0D0D0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1800" b="1" dirty="0" err="1">
                <a:solidFill>
                  <a:srgbClr val="0D0D0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trả</a:t>
            </a:r>
            <a:r>
              <a:rPr lang="en-US" sz="1800" b="1" dirty="0">
                <a:solidFill>
                  <a:srgbClr val="0D0D0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rgbClr val="0D0D0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phòng</a:t>
            </a:r>
            <a:r>
              <a:rPr lang="en-US" sz="1800" b="1" dirty="0">
                <a:solidFill>
                  <a:srgbClr val="0D0D0D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 b="1" dirty="0">
              <a:solidFill>
                <a:srgbClr val="0D0D0D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Quicksand Medium"/>
              <a:buChar char="●"/>
            </a:pPr>
            <a:r>
              <a:rPr lang="vi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Xử lý yêu cầu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nhận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phòng</a:t>
            </a:r>
            <a:r>
              <a:rPr lang="vi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: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Quicksand Medium"/>
              <a:buChar char="●"/>
            </a:pPr>
            <a:r>
              <a:rPr lang="vi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Nhận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thông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tin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từ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khách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hàng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và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đối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chiếu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với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hệ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thống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Quicksand Medium"/>
              <a:buChar char="●"/>
            </a:pPr>
            <a:r>
              <a:rPr lang="vi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Theo dõi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các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yêu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cầu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thêm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của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khách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hàng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Quicksand Medium"/>
              <a:buChar char="●"/>
            </a:pP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Xử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lý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yêu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cầu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trả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phòng</a:t>
            </a:r>
            <a:r>
              <a:rPr lang="vi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: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Quicksand Medium"/>
              <a:buChar char="●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Thông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kê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các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dịch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vụ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đã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dung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của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khách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hàng</a:t>
            </a:r>
            <a:endParaRPr lang="vi-VN" sz="1600" dirty="0">
              <a:solidFill>
                <a:srgbClr val="0D0D0D"/>
              </a:solidFill>
              <a:highlight>
                <a:srgbClr val="FFFFFF"/>
              </a:highlight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Quicksand Medium"/>
              <a:buChar char="●"/>
            </a:pPr>
            <a:r>
              <a:rPr lang="vi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Cập nhật thông tin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các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ưu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đãi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của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khách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hang</a:t>
            </a: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Quicksand Medium"/>
              <a:buChar char="●"/>
            </a:pP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Thống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kê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tiền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phải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trả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của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Quicksand Medium"/>
                <a:ea typeface="Quicksand Medium"/>
                <a:cs typeface="Quicksand Medium"/>
                <a:sym typeface="Quicksand Medium"/>
              </a:rPr>
              <a:t>khách</a:t>
            </a:r>
            <a:endParaRPr sz="1600" dirty="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833</Words>
  <Application>Microsoft Office PowerPoint</Application>
  <PresentationFormat>On-screen Show (16:9)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Quicksand</vt:lpstr>
      <vt:lpstr>Montserrat</vt:lpstr>
      <vt:lpstr>Segoe UI</vt:lpstr>
      <vt:lpstr>Oswald</vt:lpstr>
      <vt:lpstr>Open Sans Medium</vt:lpstr>
      <vt:lpstr>Comfortaa</vt:lpstr>
      <vt:lpstr>Quicksand SemiBold</vt:lpstr>
      <vt:lpstr>Poppins</vt:lpstr>
      <vt:lpstr>Quicksand Medium</vt:lpstr>
      <vt:lpstr>Playfair Display</vt:lpstr>
      <vt:lpstr>Calibri</vt:lpstr>
      <vt:lpstr>Arial</vt:lpstr>
      <vt:lpstr>Open Sans</vt:lpstr>
      <vt:lpstr>Times New Roman</vt:lpstr>
      <vt:lpstr>Pop</vt:lpstr>
      <vt:lpstr>  BÁO CÁO ĐỒ ÁN HỌC PHẦN CÔNG NGHỆ .NET  XÂY DỰNG PHẦN MỀM QUẢN LÝ KHÁCH SẠN </vt:lpstr>
      <vt:lpstr>PowerPoint Presentation</vt:lpstr>
      <vt:lpstr>Giới thiệu chung</vt:lpstr>
      <vt:lpstr>PowerPoint Presentation</vt:lpstr>
      <vt:lpstr>2. Phân tích và thiết kế </vt:lpstr>
      <vt:lpstr>PowerPoint Presentation</vt:lpstr>
      <vt:lpstr>PowerPoint Presentation</vt:lpstr>
      <vt:lpstr>PowerPoint Presentation</vt:lpstr>
      <vt:lpstr>PowerPoint Presentation</vt:lpstr>
      <vt:lpstr>3. Cài đặt và triển khai</vt:lpstr>
      <vt:lpstr>PowerPoint Presentation</vt:lpstr>
      <vt:lpstr>4. Kết quả đạt được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HỌC PHẦN CÔNG NGHỆ .NET  XÂY DỰNG PHẦN MỀM QUẢN LÝ KHÁCH SẠN</dc:title>
  <dc:creator>Nguyễn Thọ Quốc Khánh</dc:creator>
  <cp:lastModifiedBy>NGUYỄN THỌ QUỐC KHÁNH</cp:lastModifiedBy>
  <cp:revision>2</cp:revision>
  <dcterms:modified xsi:type="dcterms:W3CDTF">2024-06-02T01:16:47Z</dcterms:modified>
</cp:coreProperties>
</file>