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94" r:id="rId5"/>
    <p:sldId id="295" r:id="rId6"/>
    <p:sldId id="260" r:id="rId7"/>
    <p:sldId id="261" r:id="rId8"/>
    <p:sldId id="280" r:id="rId9"/>
    <p:sldId id="282" r:id="rId10"/>
    <p:sldId id="296" r:id="rId11"/>
    <p:sldId id="262" r:id="rId12"/>
    <p:sldId id="309" r:id="rId13"/>
    <p:sldId id="297" r:id="rId14"/>
    <p:sldId id="310" r:id="rId15"/>
    <p:sldId id="300" r:id="rId16"/>
    <p:sldId id="301" r:id="rId17"/>
    <p:sldId id="277" r:id="rId18"/>
    <p:sldId id="273" r:id="rId19"/>
    <p:sldId id="302" r:id="rId20"/>
    <p:sldId id="303" r:id="rId21"/>
    <p:sldId id="271" r:id="rId22"/>
    <p:sldId id="308" r:id="rId23"/>
    <p:sldId id="307" r:id="rId24"/>
    <p:sldId id="274" r:id="rId25"/>
    <p:sldId id="306" r:id="rId26"/>
    <p:sldId id="265" r:id="rId27"/>
    <p:sldId id="305" r:id="rId28"/>
    <p:sldId id="266" r:id="rId29"/>
    <p:sldId id="279" r:id="rId30"/>
    <p:sldId id="267" r:id="rId31"/>
    <p:sldId id="268" r:id="rId32"/>
    <p:sldId id="287" r:id="rId33"/>
    <p:sldId id="269" r:id="rId34"/>
    <p:sldId id="27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C0ED51-6DBF-41E5-8CB9-4FEB115F4685}" type="datetimeFigureOut">
              <a:rPr lang="en-US" smtClean="0"/>
              <a:t>1/22/2024</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4B05393-2913-4A84-84BC-544D82A3313A}"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439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0ED51-6DBF-41E5-8CB9-4FEB115F468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05393-2913-4A84-84BC-544D82A3313A}"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57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0ED51-6DBF-41E5-8CB9-4FEB115F468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05393-2913-4A84-84BC-544D82A3313A}"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926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0ED51-6DBF-41E5-8CB9-4FEB115F468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05393-2913-4A84-84BC-544D82A3313A}"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3218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0ED51-6DBF-41E5-8CB9-4FEB115F468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05393-2913-4A84-84BC-544D82A3313A}"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981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C0ED51-6DBF-41E5-8CB9-4FEB115F4685}"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05393-2913-4A84-84BC-544D82A3313A}"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9733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C0ED51-6DBF-41E5-8CB9-4FEB115F4685}"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05393-2913-4A84-84BC-544D82A3313A}"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0404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C0ED51-6DBF-41E5-8CB9-4FEB115F4685}"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05393-2913-4A84-84BC-544D82A3313A}"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1270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0ED51-6DBF-41E5-8CB9-4FEB115F4685}"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05393-2913-4A84-84BC-544D82A3313A}" type="slidenum">
              <a:rPr lang="en-US" smtClean="0"/>
              <a:t>‹#›</a:t>
            </a:fld>
            <a:endParaRPr lang="en-US"/>
          </a:p>
        </p:txBody>
      </p:sp>
    </p:spTree>
    <p:extLst>
      <p:ext uri="{BB962C8B-B14F-4D97-AF65-F5344CB8AC3E}">
        <p14:creationId xmlns:p14="http://schemas.microsoft.com/office/powerpoint/2010/main" val="2288669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0ED51-6DBF-41E5-8CB9-4FEB115F4685}"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05393-2913-4A84-84BC-544D82A3313A}"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5045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1DC0ED51-6DBF-41E5-8CB9-4FEB115F4685}" type="datetimeFigureOut">
              <a:rPr lang="en-US" smtClean="0"/>
              <a:t>1/22/2024</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34B05393-2913-4A84-84BC-544D82A3313A}"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3056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C0ED51-6DBF-41E5-8CB9-4FEB115F4685}" type="datetimeFigureOut">
              <a:rPr lang="en-US" smtClean="0"/>
              <a:t>1/22/2024</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4B05393-2913-4A84-84BC-544D82A3313A}"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4876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2990-5281-06DD-0C0B-DCBBAAF17C7B}"/>
              </a:ext>
            </a:extLst>
          </p:cNvPr>
          <p:cNvSpPr>
            <a:spLocks noGrp="1"/>
          </p:cNvSpPr>
          <p:nvPr>
            <p:ph type="ctrTitle"/>
          </p:nvPr>
        </p:nvSpPr>
        <p:spPr>
          <a:xfrm>
            <a:off x="2246050" y="800776"/>
            <a:ext cx="9297073" cy="1511811"/>
          </a:xfrm>
        </p:spPr>
        <p:txBody>
          <a:bodyPr>
            <a:normAutofit fontScale="90000"/>
          </a:bodyPr>
          <a:lstStyle/>
          <a:p>
            <a:pPr algn="ctr"/>
            <a:br>
              <a:rPr lang="en-US" sz="4200" b="1" dirty="0">
                <a:solidFill>
                  <a:srgbClr val="0070C0"/>
                </a:solidFill>
                <a:latin typeface="+mn-lt"/>
                <a:cs typeface="Calibri" panose="020F0502020204030204" pitchFamily="34" charset="0"/>
              </a:rPr>
            </a:br>
            <a:r>
              <a:rPr lang="en-US" sz="4200" b="1" dirty="0">
                <a:solidFill>
                  <a:srgbClr val="0070C0"/>
                </a:solidFill>
                <a:latin typeface="+mn-lt"/>
                <a:cs typeface="Calibri" panose="020F0502020204030204" pitchFamily="34" charset="0"/>
              </a:rPr>
              <a:t>BÁO CÁO</a:t>
            </a:r>
            <a:br>
              <a:rPr lang="en-US" sz="4200" b="1" dirty="0">
                <a:solidFill>
                  <a:srgbClr val="0070C0"/>
                </a:solidFill>
                <a:latin typeface="+mn-lt"/>
                <a:cs typeface="Calibri" panose="020F0502020204030204" pitchFamily="34" charset="0"/>
              </a:rPr>
            </a:br>
            <a:r>
              <a:rPr lang="en-US" sz="4200" b="1" dirty="0">
                <a:solidFill>
                  <a:srgbClr val="0070C0"/>
                </a:solidFill>
                <a:latin typeface="+mn-lt"/>
                <a:cs typeface="Calibri" panose="020F0502020204030204" pitchFamily="34" charset="0"/>
              </a:rPr>
              <a:t>ĐỒ ÁN CHUYÊN NGÀNH</a:t>
            </a:r>
          </a:p>
        </p:txBody>
      </p:sp>
      <p:sp>
        <p:nvSpPr>
          <p:cNvPr id="3" name="Subtitle 2">
            <a:extLst>
              <a:ext uri="{FF2B5EF4-FFF2-40B4-BE49-F238E27FC236}">
                <a16:creationId xmlns:a16="http://schemas.microsoft.com/office/drawing/2014/main" id="{684C96EF-6E2B-52D7-A936-14AB077BEAD7}"/>
              </a:ext>
            </a:extLst>
          </p:cNvPr>
          <p:cNvSpPr>
            <a:spLocks noGrp="1"/>
          </p:cNvSpPr>
          <p:nvPr>
            <p:ph type="subTitle" idx="1"/>
          </p:nvPr>
        </p:nvSpPr>
        <p:spPr>
          <a:xfrm>
            <a:off x="2246050" y="2624552"/>
            <a:ext cx="9879205" cy="977621"/>
          </a:xfrm>
        </p:spPr>
        <p:txBody>
          <a:bodyPr>
            <a:normAutofit/>
          </a:bodyPr>
          <a:lstStyle/>
          <a:p>
            <a:pPr algn="ctr"/>
            <a:r>
              <a:rPr lang="en-US" sz="2400" i="1" dirty="0" err="1">
                <a:solidFill>
                  <a:srgbClr val="0070C0"/>
                </a:solidFill>
                <a:cs typeface="Calibri" panose="020F0502020204030204" pitchFamily="34" charset="0"/>
              </a:rPr>
              <a:t>Đề</a:t>
            </a:r>
            <a:r>
              <a:rPr lang="en-US" sz="2400" i="1" dirty="0">
                <a:solidFill>
                  <a:srgbClr val="0070C0"/>
                </a:solidFill>
                <a:cs typeface="Calibri" panose="020F0502020204030204" pitchFamily="34" charset="0"/>
              </a:rPr>
              <a:t> </a:t>
            </a:r>
            <a:r>
              <a:rPr lang="en-US" sz="2400" i="1" dirty="0" err="1">
                <a:solidFill>
                  <a:srgbClr val="0070C0"/>
                </a:solidFill>
                <a:cs typeface="Calibri" panose="020F0502020204030204" pitchFamily="34" charset="0"/>
              </a:rPr>
              <a:t>tài</a:t>
            </a:r>
            <a:r>
              <a:rPr lang="en-US" sz="2400" i="1" dirty="0">
                <a:solidFill>
                  <a:srgbClr val="0070C0"/>
                </a:solidFill>
                <a:cs typeface="Calibri" panose="020F0502020204030204" pitchFamily="34" charset="0"/>
              </a:rPr>
              <a:t>: MÔ HÌNH LSTM VÀ DỰ ĐOÁN DỮ LIỆU DÒNG THỜI GIAN</a:t>
            </a:r>
          </a:p>
        </p:txBody>
      </p:sp>
      <p:sp>
        <p:nvSpPr>
          <p:cNvPr id="5" name="TextBox 4">
            <a:extLst>
              <a:ext uri="{FF2B5EF4-FFF2-40B4-BE49-F238E27FC236}">
                <a16:creationId xmlns:a16="http://schemas.microsoft.com/office/drawing/2014/main" id="{49FF974E-AC45-9167-DE26-4FAA2D3F1F20}"/>
              </a:ext>
            </a:extLst>
          </p:cNvPr>
          <p:cNvSpPr txBox="1"/>
          <p:nvPr/>
        </p:nvSpPr>
        <p:spPr>
          <a:xfrm>
            <a:off x="2400022" y="3770946"/>
            <a:ext cx="3077499" cy="830997"/>
          </a:xfrm>
          <a:prstGeom prst="rect">
            <a:avLst/>
          </a:prstGeom>
          <a:noFill/>
        </p:spPr>
        <p:txBody>
          <a:bodyPr wrap="square" rtlCol="0">
            <a:spAutoFit/>
          </a:bodyPr>
          <a:lstStyle/>
          <a:p>
            <a:pPr algn="ctr"/>
            <a:r>
              <a:rPr lang="en-US" sz="2400" b="1" i="1" dirty="0" err="1">
                <a:cs typeface="Calibri" panose="020F0502020204030204" pitchFamily="34" charset="0"/>
              </a:rPr>
              <a:t>Sinh</a:t>
            </a:r>
            <a:r>
              <a:rPr lang="en-US" sz="2400" b="1" i="1" dirty="0">
                <a:cs typeface="Calibri" panose="020F0502020204030204" pitchFamily="34" charset="0"/>
              </a:rPr>
              <a:t> </a:t>
            </a:r>
            <a:r>
              <a:rPr lang="en-US" sz="2400" b="1" i="1" dirty="0" err="1">
                <a:cs typeface="Calibri" panose="020F0502020204030204" pitchFamily="34" charset="0"/>
              </a:rPr>
              <a:t>viên</a:t>
            </a:r>
            <a:r>
              <a:rPr lang="en-US" sz="2400" b="1" i="1" dirty="0">
                <a:cs typeface="Calibri" panose="020F0502020204030204" pitchFamily="34" charset="0"/>
              </a:rPr>
              <a:t> </a:t>
            </a:r>
            <a:r>
              <a:rPr lang="en-US" sz="2400" b="1" i="1" dirty="0" err="1">
                <a:cs typeface="Calibri" panose="020F0502020204030204" pitchFamily="34" charset="0"/>
              </a:rPr>
              <a:t>thực</a:t>
            </a:r>
            <a:r>
              <a:rPr lang="en-US" sz="2400" b="1" i="1" dirty="0">
                <a:cs typeface="Calibri" panose="020F0502020204030204" pitchFamily="34" charset="0"/>
              </a:rPr>
              <a:t> </a:t>
            </a:r>
            <a:r>
              <a:rPr lang="en-US" sz="2400" b="1" i="1" dirty="0" err="1">
                <a:cs typeface="Calibri" panose="020F0502020204030204" pitchFamily="34" charset="0"/>
              </a:rPr>
              <a:t>hiện</a:t>
            </a:r>
            <a:r>
              <a:rPr lang="en-US" sz="2400" b="1" i="1" dirty="0">
                <a:cs typeface="Calibri" panose="020F0502020204030204" pitchFamily="34" charset="0"/>
              </a:rPr>
              <a:t>:</a:t>
            </a:r>
          </a:p>
          <a:p>
            <a:pPr algn="ctr"/>
            <a:r>
              <a:rPr lang="en-US" sz="2400" b="1" i="1" dirty="0">
                <a:cs typeface="Calibri" panose="020F0502020204030204" pitchFamily="34" charset="0"/>
              </a:rPr>
              <a:t>Lê Thanh </a:t>
            </a:r>
            <a:r>
              <a:rPr lang="en-US" sz="2400" b="1" i="1" dirty="0" err="1">
                <a:cs typeface="Calibri" panose="020F0502020204030204" pitchFamily="34" charset="0"/>
              </a:rPr>
              <a:t>Truyền</a:t>
            </a:r>
            <a:endParaRPr lang="en-US" sz="2400" b="1" i="1" dirty="0">
              <a:cs typeface="Calibri" panose="020F0502020204030204" pitchFamily="34" charset="0"/>
            </a:endParaRPr>
          </a:p>
        </p:txBody>
      </p:sp>
      <p:sp>
        <p:nvSpPr>
          <p:cNvPr id="6" name="TextBox 5">
            <a:extLst>
              <a:ext uri="{FF2B5EF4-FFF2-40B4-BE49-F238E27FC236}">
                <a16:creationId xmlns:a16="http://schemas.microsoft.com/office/drawing/2014/main" id="{69C26821-7F30-B8AD-B62E-82A996ABB66C}"/>
              </a:ext>
            </a:extLst>
          </p:cNvPr>
          <p:cNvSpPr txBox="1"/>
          <p:nvPr/>
        </p:nvSpPr>
        <p:spPr>
          <a:xfrm>
            <a:off x="8249507" y="3769398"/>
            <a:ext cx="3293615" cy="830997"/>
          </a:xfrm>
          <a:prstGeom prst="rect">
            <a:avLst/>
          </a:prstGeom>
          <a:noFill/>
        </p:spPr>
        <p:txBody>
          <a:bodyPr wrap="square" rtlCol="0">
            <a:spAutoFit/>
          </a:bodyPr>
          <a:lstStyle/>
          <a:p>
            <a:pPr algn="ctr"/>
            <a:r>
              <a:rPr lang="en-US" sz="2400" b="1" i="1" dirty="0" err="1">
                <a:cs typeface="Calibri" panose="020F0502020204030204" pitchFamily="34" charset="0"/>
              </a:rPr>
              <a:t>Giảng</a:t>
            </a:r>
            <a:r>
              <a:rPr lang="en-US" sz="2400" b="1" i="1" dirty="0">
                <a:cs typeface="Calibri" panose="020F0502020204030204" pitchFamily="34" charset="0"/>
              </a:rPr>
              <a:t> </a:t>
            </a:r>
            <a:r>
              <a:rPr lang="en-US" sz="2400" b="1" i="1" dirty="0" err="1">
                <a:cs typeface="Calibri" panose="020F0502020204030204" pitchFamily="34" charset="0"/>
              </a:rPr>
              <a:t>viên</a:t>
            </a:r>
            <a:r>
              <a:rPr lang="en-US" sz="2400" b="1" i="1" dirty="0">
                <a:cs typeface="Calibri" panose="020F0502020204030204" pitchFamily="34" charset="0"/>
              </a:rPr>
              <a:t> </a:t>
            </a:r>
            <a:r>
              <a:rPr lang="en-US" sz="2400" b="1" i="1" dirty="0" err="1">
                <a:cs typeface="Calibri" panose="020F0502020204030204" pitchFamily="34" charset="0"/>
              </a:rPr>
              <a:t>hướng</a:t>
            </a:r>
            <a:r>
              <a:rPr lang="en-US" sz="2400" b="1" i="1" dirty="0">
                <a:cs typeface="Calibri" panose="020F0502020204030204" pitchFamily="34" charset="0"/>
              </a:rPr>
              <a:t> </a:t>
            </a:r>
            <a:r>
              <a:rPr lang="en-US" sz="2400" b="1" i="1" dirty="0" err="1">
                <a:cs typeface="Calibri" panose="020F0502020204030204" pitchFamily="34" charset="0"/>
              </a:rPr>
              <a:t>dẫn</a:t>
            </a:r>
            <a:r>
              <a:rPr lang="en-US" sz="2400" b="1" i="1" dirty="0">
                <a:cs typeface="Calibri" panose="020F0502020204030204" pitchFamily="34" charset="0"/>
              </a:rPr>
              <a:t>:</a:t>
            </a:r>
          </a:p>
          <a:p>
            <a:pPr algn="ctr"/>
            <a:r>
              <a:rPr lang="en-US" sz="2400" b="1" i="1">
                <a:cs typeface="Calibri" panose="020F0502020204030204" pitchFamily="34" charset="0"/>
              </a:rPr>
              <a:t>Ngô Thanh Huy</a:t>
            </a:r>
            <a:endParaRPr lang="en-US" sz="2400" b="1" i="1" dirty="0">
              <a:cs typeface="Calibri" panose="020F0502020204030204" pitchFamily="34" charset="0"/>
            </a:endParaRPr>
          </a:p>
        </p:txBody>
      </p:sp>
      <p:pic>
        <p:nvPicPr>
          <p:cNvPr id="11" name="Picture 10">
            <a:extLst>
              <a:ext uri="{FF2B5EF4-FFF2-40B4-BE49-F238E27FC236}">
                <a16:creationId xmlns:a16="http://schemas.microsoft.com/office/drawing/2014/main" id="{F3A19E29-99C6-E5B1-E4D2-C73835247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381" y="0"/>
            <a:ext cx="1499619" cy="1511811"/>
          </a:xfrm>
          <a:prstGeom prst="rect">
            <a:avLst/>
          </a:prstGeom>
        </p:spPr>
      </p:pic>
    </p:spTree>
    <p:extLst>
      <p:ext uri="{BB962C8B-B14F-4D97-AF65-F5344CB8AC3E}">
        <p14:creationId xmlns:p14="http://schemas.microsoft.com/office/powerpoint/2010/main" val="1241206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5C481F9D-19B3-4EA7-85A3-C5F13E9CF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BA86651B-DC53-4F14-95A6-4445BE4C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534696" y="2076655"/>
            <a:ext cx="3188978" cy="2109665"/>
          </a:xfrm>
        </p:spPr>
        <p:txBody>
          <a:bodyPr>
            <a:normAutofit/>
          </a:bodyPr>
          <a:lstStyle/>
          <a:p>
            <a:r>
              <a:rPr lang="en-US" b="1" dirty="0">
                <a:solidFill>
                  <a:srgbClr val="0070C0"/>
                </a:solidFill>
                <a:cs typeface="Calibri" panose="020F0502020204030204" pitchFamily="34" charset="0"/>
              </a:rPr>
              <a:t>2. CƠ SỞ LÝ THUYẾT</a:t>
            </a:r>
          </a:p>
        </p:txBody>
      </p:sp>
      <p:cxnSp>
        <p:nvCxnSpPr>
          <p:cNvPr id="7179" name="Straight Connector 7178">
            <a:extLst>
              <a:ext uri="{FF2B5EF4-FFF2-40B4-BE49-F238E27FC236}">
                <a16:creationId xmlns:a16="http://schemas.microsoft.com/office/drawing/2014/main" id="{413BFD39-6B71-48F3-8C97-21AED6AE30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2076655"/>
            <a:ext cx="0" cy="2109665"/>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5041970" y="804519"/>
            <a:ext cx="6012884" cy="1809920"/>
          </a:xfrm>
        </p:spPr>
        <p:txBody>
          <a:bodyPr>
            <a:normAutofit/>
          </a:bodyPr>
          <a:lstStyle/>
          <a:p>
            <a:pPr marL="342900" lvl="0" indent="-342900">
              <a:buFont typeface="Times New Roman" panose="02020603050405020304" pitchFamily="18" charset="0"/>
              <a:buChar char="-"/>
            </a:pPr>
            <a:r>
              <a:rPr lang="vi-VN" dirty="0">
                <a:effectLst/>
                <a:latin typeface="Palatino Linotype" panose="02040502050505030304" pitchFamily="18" charset="0"/>
                <a:ea typeface="Times New Roman" panose="02020603050405020304" pitchFamily="18" charset="0"/>
              </a:rPr>
              <a:t>Sinh dữ liệu dòng thời gian: Mạng LSTM có thể sinh ra các dòng thời gian mới có tính chất tương tự với dữ liệu huấn luyện, ví dụ như sinh âm thanh, âm nhạc,…</a:t>
            </a:r>
          </a:p>
        </p:txBody>
      </p:sp>
      <p:pic>
        <p:nvPicPr>
          <p:cNvPr id="7170" name="Picture 2" descr="Text Generation Using LSTM. In text generation, we try to predict… | by  Harsh Bansal | Medium">
            <a:extLst>
              <a:ext uri="{FF2B5EF4-FFF2-40B4-BE49-F238E27FC236}">
                <a16:creationId xmlns:a16="http://schemas.microsoft.com/office/drawing/2014/main" id="{B0B46393-8D9A-5E57-C62E-347CA287B5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6649" y="3174785"/>
            <a:ext cx="6018203" cy="2061233"/>
          </a:xfrm>
          <a:prstGeom prst="rect">
            <a:avLst/>
          </a:prstGeom>
          <a:noFill/>
          <a:extLst>
            <a:ext uri="{909E8E84-426E-40DD-AFC4-6F175D3DCCD1}">
              <a14:hiddenFill xmlns:a14="http://schemas.microsoft.com/office/drawing/2010/main">
                <a:solidFill>
                  <a:srgbClr val="FFFFFF"/>
                </a:solidFill>
              </a14:hiddenFill>
            </a:ext>
          </a:extLst>
        </p:spPr>
      </p:pic>
      <p:pic>
        <p:nvPicPr>
          <p:cNvPr id="7181" name="Picture 7180">
            <a:extLst>
              <a:ext uri="{FF2B5EF4-FFF2-40B4-BE49-F238E27FC236}">
                <a16:creationId xmlns:a16="http://schemas.microsoft.com/office/drawing/2014/main" id="{4BF97A48-407C-4BBD-95AC-26CC55B921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7183" name="Straight Connector 7182">
            <a:extLst>
              <a:ext uri="{FF2B5EF4-FFF2-40B4-BE49-F238E27FC236}">
                <a16:creationId xmlns:a16="http://schemas.microsoft.com/office/drawing/2014/main" id="{B802C098-6E20-4990-A283-083073256D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420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6" y="2015732"/>
            <a:ext cx="10193884" cy="3222093"/>
          </a:xfrm>
        </p:spPr>
        <p:txBody>
          <a:bodyPr>
            <a:noAutofit/>
          </a:bodyPr>
          <a:lstStyle/>
          <a:p>
            <a:pPr marL="0" indent="0">
              <a:buNone/>
            </a:pPr>
            <a:r>
              <a:rPr lang="en-US" sz="2400" b="1" dirty="0" err="1">
                <a:latin typeface="+mj-lt"/>
              </a:rPr>
              <a:t>Dữ</a:t>
            </a:r>
            <a:r>
              <a:rPr lang="en-US" sz="2400" b="1" dirty="0">
                <a:latin typeface="+mj-lt"/>
              </a:rPr>
              <a:t> </a:t>
            </a:r>
            <a:r>
              <a:rPr lang="en-US" sz="2400" b="1" dirty="0" err="1">
                <a:latin typeface="+mj-lt"/>
              </a:rPr>
              <a:t>liệu</a:t>
            </a:r>
            <a:r>
              <a:rPr lang="en-US" sz="2400" b="1" dirty="0">
                <a:latin typeface="+mj-lt"/>
              </a:rPr>
              <a:t> </a:t>
            </a:r>
            <a:r>
              <a:rPr lang="en-US" sz="2400" b="1" dirty="0" err="1">
                <a:latin typeface="+mj-lt"/>
              </a:rPr>
              <a:t>dòng</a:t>
            </a:r>
            <a:r>
              <a:rPr lang="en-US" sz="2400" b="1" dirty="0">
                <a:latin typeface="+mj-lt"/>
              </a:rPr>
              <a:t> </a:t>
            </a:r>
            <a:r>
              <a:rPr lang="en-US" sz="2400" b="1" dirty="0" err="1">
                <a:latin typeface="+mj-lt"/>
              </a:rPr>
              <a:t>thời</a:t>
            </a:r>
            <a:r>
              <a:rPr lang="en-US" sz="2400" b="1" dirty="0">
                <a:latin typeface="+mj-lt"/>
              </a:rPr>
              <a:t> </a:t>
            </a:r>
            <a:r>
              <a:rPr lang="en-US" sz="2400" b="1" dirty="0" err="1">
                <a:latin typeface="+mj-lt"/>
              </a:rPr>
              <a:t>gian</a:t>
            </a:r>
            <a:endParaRPr lang="vi-VN" sz="2400" b="1" dirty="0">
              <a:latin typeface="+mj-lt"/>
            </a:endParaRPr>
          </a:p>
          <a:p>
            <a:pPr marL="0" indent="0">
              <a:buNone/>
            </a:pPr>
            <a:r>
              <a:rPr lang="vi-VN" sz="2400" dirty="0">
                <a:effectLst/>
                <a:latin typeface="Palatino Linotype" panose="02040502050505030304" pitchFamily="18" charset="0"/>
                <a:ea typeface="Times New Roman" panose="02020603050405020304" pitchFamily="18" charset="0"/>
              </a:rPr>
              <a:t>Là tập hợp các điểm dữ liệu được thu thập theo các khoảng thời gian (ngày, tháng, năm, …) biểu thị sự thay đổi của một hay nhiều yếu tố nào đó theo thời gian. Mỗi quan sát được thu thập có mối quan hệ liên tục với các quan sát trước và sau đó.</a:t>
            </a:r>
          </a:p>
        </p:txBody>
      </p:sp>
    </p:spTree>
    <p:extLst>
      <p:ext uri="{BB962C8B-B14F-4D97-AF65-F5344CB8AC3E}">
        <p14:creationId xmlns:p14="http://schemas.microsoft.com/office/powerpoint/2010/main" val="1822918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534781" y="804520"/>
            <a:ext cx="4093310" cy="1049235"/>
          </a:xfrm>
        </p:spPr>
        <p:txBody>
          <a:bodyPr>
            <a:normAutofit/>
          </a:bodyPr>
          <a:lstStyle/>
          <a:p>
            <a:r>
              <a:rPr lang="en-US" b="1" dirty="0">
                <a:solidFill>
                  <a:srgbClr val="0070C0"/>
                </a:solidFill>
                <a:cs typeface="Calibri" panose="020F0502020204030204" pitchFamily="34" charset="0"/>
              </a:rPr>
              <a:t>2. CƠ SỞ LÝ THUYẾT</a:t>
            </a:r>
          </a:p>
        </p:txBody>
      </p:sp>
      <p:cxnSp>
        <p:nvCxnSpPr>
          <p:cNvPr id="1033" name="Straight Connector 1032">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35" name="Rectangle 1034">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5" y="2015732"/>
            <a:ext cx="4089097" cy="3450613"/>
          </a:xfrm>
        </p:spPr>
        <p:txBody>
          <a:bodyPr>
            <a:normAutofit/>
          </a:bodyPr>
          <a:lstStyle/>
          <a:p>
            <a:pPr marL="0" indent="0">
              <a:buNone/>
            </a:pPr>
            <a:r>
              <a:rPr lang="vi-VN" dirty="0">
                <a:effectLst/>
                <a:latin typeface="Palatino Linotype" panose="02040502050505030304" pitchFamily="18" charset="0"/>
                <a:ea typeface="Times New Roman" panose="02020603050405020304" pitchFamily="18" charset="0"/>
              </a:rPr>
              <a:t>Đây có thể là dữ liệu về giá cổ phiếu, thời tiết, sản lượng hàng ngày, lưu lượng truy cập trang </a:t>
            </a:r>
            <a:r>
              <a:rPr lang="vi-VN" dirty="0" err="1">
                <a:effectLst/>
                <a:latin typeface="Palatino Linotype" panose="02040502050505030304" pitchFamily="18" charset="0"/>
                <a:ea typeface="Times New Roman" panose="02020603050405020304" pitchFamily="18" charset="0"/>
              </a:rPr>
              <a:t>web</a:t>
            </a:r>
            <a:r>
              <a:rPr lang="vi-VN" dirty="0">
                <a:effectLst/>
                <a:latin typeface="Palatino Linotype" panose="02040502050505030304" pitchFamily="18" charset="0"/>
                <a:ea typeface="Times New Roman" panose="02020603050405020304" pitchFamily="18" charset="0"/>
              </a:rPr>
              <a:t>, hoặc bất kỳ loại dữ liệu nào có tính chất thời gian</a:t>
            </a:r>
            <a:r>
              <a:rPr lang="vi-VN" dirty="0">
                <a:effectLst/>
                <a:latin typeface="+mj-lt"/>
                <a:ea typeface="Times New Roman" panose="02020603050405020304" pitchFamily="18" charset="0"/>
              </a:rPr>
              <a:t>.</a:t>
            </a:r>
          </a:p>
        </p:txBody>
      </p:sp>
      <p:pic>
        <p:nvPicPr>
          <p:cNvPr id="1026" name="Picture 2" descr="Machine Learning - Thử làm Nhà Thiên Văn Dự Báo Thời Tiết">
            <a:extLst>
              <a:ext uri="{FF2B5EF4-FFF2-40B4-BE49-F238E27FC236}">
                <a16:creationId xmlns:a16="http://schemas.microsoft.com/office/drawing/2014/main" id="{8BB79E61-A3CE-983B-AE52-12E1E0A49F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11" y="1325403"/>
            <a:ext cx="4960442" cy="3621122"/>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036">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1039" name="Straight Connector 1038">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37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a:solidFill>
                  <a:srgbClr val="0070C0"/>
                </a:solidFill>
                <a:cs typeface="Calibri" panose="020F0502020204030204" pitchFamily="34" charset="0"/>
              </a:rPr>
              <a:t>2. CƠ SỞ LÝ THUYẾT</a:t>
            </a:r>
            <a:endParaRPr lang="en-US" b="1" dirty="0">
              <a:solidFill>
                <a:srgbClr val="0070C0"/>
              </a:solidFill>
              <a:cs typeface="Calibri" panose="020F0502020204030204" pitchFamily="34" charset="0"/>
            </a:endParaRP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428164" y="1698491"/>
            <a:ext cx="10193884" cy="1511239"/>
          </a:xfrm>
        </p:spPr>
        <p:txBody>
          <a:bodyPr>
            <a:noAutofit/>
          </a:bodyPr>
          <a:lstStyle/>
          <a:p>
            <a:pPr marL="0" indent="0">
              <a:lnSpc>
                <a:spcPct val="150000"/>
              </a:lnSpc>
              <a:buNone/>
            </a:pPr>
            <a:r>
              <a:rPr lang="vi-VN" sz="1800" dirty="0">
                <a:effectLst/>
                <a:latin typeface="Palatino Linotype" panose="02040502050505030304" pitchFamily="18" charset="0"/>
                <a:ea typeface="Times New Roman" panose="02020603050405020304" pitchFamily="18" charset="0"/>
              </a:rPr>
              <a:t>Dữ liệu dòng thời gian thể hiện tính biến động, có sự tăng giảm bất định, theo thời gian hay bị ảnh hưởng với thời gian. Các yếu tố quan trọng cần lưu ý khi phân tích dữ liệu dòng thời gian bao gồm: xu hướng (</a:t>
            </a:r>
            <a:r>
              <a:rPr lang="vi-VN" sz="1800" dirty="0" err="1">
                <a:effectLst/>
                <a:latin typeface="Palatino Linotype" panose="02040502050505030304" pitchFamily="18" charset="0"/>
                <a:ea typeface="Times New Roman" panose="02020603050405020304" pitchFamily="18" charset="0"/>
              </a:rPr>
              <a:t>trend</a:t>
            </a:r>
            <a:r>
              <a:rPr lang="vi-VN" sz="1800" dirty="0">
                <a:effectLst/>
                <a:latin typeface="Palatino Linotype" panose="02040502050505030304" pitchFamily="18" charset="0"/>
                <a:ea typeface="Times New Roman" panose="02020603050405020304" pitchFamily="18" charset="0"/>
              </a:rPr>
              <a:t>), tính mùa vụ (</a:t>
            </a:r>
            <a:r>
              <a:rPr lang="vi-VN" sz="1800" dirty="0" err="1">
                <a:effectLst/>
                <a:latin typeface="Palatino Linotype" panose="02040502050505030304" pitchFamily="18" charset="0"/>
                <a:ea typeface="Times New Roman" panose="02020603050405020304" pitchFamily="18" charset="0"/>
              </a:rPr>
              <a:t>seasonality</a:t>
            </a:r>
            <a:r>
              <a:rPr lang="vi-VN" sz="1800" dirty="0">
                <a:effectLst/>
                <a:latin typeface="Palatino Linotype" panose="02040502050505030304" pitchFamily="18" charset="0"/>
                <a:ea typeface="Times New Roman" panose="02020603050405020304" pitchFamily="18" charset="0"/>
              </a:rPr>
              <a:t>), chu kỳ (</a:t>
            </a:r>
            <a:r>
              <a:rPr lang="vi-VN" sz="1800" dirty="0" err="1">
                <a:effectLst/>
                <a:latin typeface="Palatino Linotype" panose="02040502050505030304" pitchFamily="18" charset="0"/>
                <a:ea typeface="Times New Roman" panose="02020603050405020304" pitchFamily="18" charset="0"/>
              </a:rPr>
              <a:t>cycle</a:t>
            </a:r>
            <a:r>
              <a:rPr lang="vi-VN" sz="1800" dirty="0">
                <a:effectLst/>
                <a:latin typeface="Palatino Linotype" panose="02040502050505030304" pitchFamily="18" charset="0"/>
                <a:ea typeface="Times New Roman" panose="02020603050405020304" pitchFamily="18" charset="0"/>
              </a:rPr>
              <a:t>) và nhiễu (</a:t>
            </a:r>
            <a:r>
              <a:rPr lang="vi-VN" sz="1800" dirty="0" err="1">
                <a:effectLst/>
                <a:latin typeface="Palatino Linotype" panose="02040502050505030304" pitchFamily="18" charset="0"/>
                <a:ea typeface="Times New Roman" panose="02020603050405020304" pitchFamily="18" charset="0"/>
              </a:rPr>
              <a:t>noise</a:t>
            </a:r>
            <a:r>
              <a:rPr lang="vi-VN" sz="1800" dirty="0">
                <a:effectLst/>
                <a:latin typeface="Palatino Linotype" panose="02040502050505030304" pitchFamily="18" charset="0"/>
                <a:ea typeface="Times New Roman" panose="02020603050405020304" pitchFamily="18" charset="0"/>
              </a:rPr>
              <a:t>).</a:t>
            </a:r>
          </a:p>
        </p:txBody>
      </p:sp>
    </p:spTree>
    <p:extLst>
      <p:ext uri="{BB962C8B-B14F-4D97-AF65-F5344CB8AC3E}">
        <p14:creationId xmlns:p14="http://schemas.microsoft.com/office/powerpoint/2010/main" val="3110888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7B356D59-3EDC-7C2D-B3F9-543EE86F2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2635"/>
            <a:ext cx="11430000" cy="599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134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6" y="1922426"/>
            <a:ext cx="9520158" cy="3450613"/>
          </a:xfrm>
        </p:spPr>
        <p:txBody>
          <a:bodyPr>
            <a:normAutofit/>
          </a:bodyPr>
          <a:lstStyle/>
          <a:p>
            <a:pPr marL="0" indent="0">
              <a:buNone/>
            </a:pPr>
            <a:r>
              <a:rPr lang="en-US" sz="2400" b="1" dirty="0" err="1">
                <a:latin typeface="+mj-lt"/>
                <a:ea typeface="Tahoma" panose="020B0604030504040204" pitchFamily="34" charset="0"/>
                <a:cs typeface="Tahoma" panose="020B0604030504040204" pitchFamily="34" charset="0"/>
              </a:rPr>
              <a:t>Mạng</a:t>
            </a:r>
            <a:r>
              <a:rPr lang="en-US" sz="2400" b="1" dirty="0">
                <a:latin typeface="+mj-lt"/>
                <a:ea typeface="Tahoma" panose="020B0604030504040204" pitchFamily="34" charset="0"/>
                <a:cs typeface="Tahoma" panose="020B0604030504040204" pitchFamily="34" charset="0"/>
              </a:rPr>
              <a:t> LSTM</a:t>
            </a:r>
            <a:r>
              <a:rPr lang="en-US" sz="2400" dirty="0">
                <a:latin typeface="+mj-lt"/>
                <a:ea typeface="Tahoma" panose="020B0604030504040204" pitchFamily="34" charset="0"/>
                <a:cs typeface="Tahoma" panose="020B0604030504040204" pitchFamily="34" charset="0"/>
              </a:rPr>
              <a:t>: </a:t>
            </a:r>
            <a:r>
              <a:rPr lang="en-US" sz="2400" dirty="0" err="1">
                <a:latin typeface="+mj-lt"/>
                <a:ea typeface="Tahoma" panose="020B0604030504040204" pitchFamily="34" charset="0"/>
                <a:cs typeface="Tahoma" panose="020B0604030504040204" pitchFamily="34" charset="0"/>
              </a:rPr>
              <a:t>được</a:t>
            </a:r>
            <a:r>
              <a:rPr lang="en-US" sz="2400" dirty="0">
                <a:latin typeface="+mj-lt"/>
                <a:ea typeface="Tahoma" panose="020B0604030504040204" pitchFamily="34" charset="0"/>
                <a:cs typeface="Tahoma" panose="020B0604030504040204" pitchFamily="34" charset="0"/>
              </a:rPr>
              <a:t> </a:t>
            </a:r>
            <a:r>
              <a:rPr lang="en-US" sz="2400" dirty="0" err="1">
                <a:latin typeface="+mj-lt"/>
                <a:ea typeface="Tahoma" panose="020B0604030504040204" pitchFamily="34" charset="0"/>
                <a:cs typeface="Tahoma" panose="020B0604030504040204" pitchFamily="34" charset="0"/>
              </a:rPr>
              <a:t>cấu</a:t>
            </a:r>
            <a:r>
              <a:rPr lang="en-US" sz="2400" dirty="0">
                <a:latin typeface="+mj-lt"/>
                <a:ea typeface="Tahoma" panose="020B0604030504040204" pitchFamily="34" charset="0"/>
                <a:cs typeface="Tahoma" panose="020B0604030504040204" pitchFamily="34" charset="0"/>
              </a:rPr>
              <a:t> </a:t>
            </a:r>
            <a:r>
              <a:rPr lang="en-US" sz="2400" dirty="0" err="1">
                <a:latin typeface="+mj-lt"/>
                <a:ea typeface="Tahoma" panose="020B0604030504040204" pitchFamily="34" charset="0"/>
                <a:cs typeface="Tahoma" panose="020B0604030504040204" pitchFamily="34" charset="0"/>
              </a:rPr>
              <a:t>tạo</a:t>
            </a:r>
            <a:r>
              <a:rPr lang="en-US" sz="2400" dirty="0">
                <a:latin typeface="+mj-lt"/>
                <a:ea typeface="Tahoma" panose="020B0604030504040204" pitchFamily="34" charset="0"/>
                <a:cs typeface="Tahoma" panose="020B0604030504040204" pitchFamily="34" charset="0"/>
              </a:rPr>
              <a:t> </a:t>
            </a:r>
            <a:r>
              <a:rPr lang="en-US" sz="2400" dirty="0" err="1">
                <a:latin typeface="+mj-lt"/>
                <a:ea typeface="Tahoma" panose="020B0604030504040204" pitchFamily="34" charset="0"/>
                <a:cs typeface="Tahoma" panose="020B0604030504040204" pitchFamily="34" charset="0"/>
              </a:rPr>
              <a:t>từ</a:t>
            </a:r>
            <a:r>
              <a:rPr lang="en-US" sz="2400" dirty="0">
                <a:latin typeface="+mj-lt"/>
                <a:ea typeface="Tahoma" panose="020B0604030504040204" pitchFamily="34" charset="0"/>
                <a:cs typeface="Tahoma" panose="020B0604030504040204" pitchFamily="34" charset="0"/>
              </a:rPr>
              <a:t> </a:t>
            </a:r>
            <a:r>
              <a:rPr lang="en-US" sz="2400" dirty="0" err="1">
                <a:latin typeface="+mj-lt"/>
                <a:ea typeface="Tahoma" panose="020B0604030504040204" pitchFamily="34" charset="0"/>
                <a:cs typeface="Tahoma" panose="020B0604030504040204" pitchFamily="34" charset="0"/>
              </a:rPr>
              <a:t>nhiều</a:t>
            </a:r>
            <a:r>
              <a:rPr lang="en-US" sz="2400" dirty="0">
                <a:latin typeface="+mj-lt"/>
                <a:ea typeface="Tahoma" panose="020B0604030504040204" pitchFamily="34" charset="0"/>
                <a:cs typeface="Tahoma" panose="020B0604030504040204" pitchFamily="34" charset="0"/>
              </a:rPr>
              <a:t> ô</a:t>
            </a:r>
            <a:r>
              <a:rPr lang="en-US" sz="2400" dirty="0">
                <a:latin typeface="+mj-lt"/>
              </a:rPr>
              <a:t> </a:t>
            </a:r>
            <a:r>
              <a:rPr lang="en-US" sz="2400" dirty="0" err="1">
                <a:latin typeface="+mj-lt"/>
              </a:rPr>
              <a:t>nhớ</a:t>
            </a:r>
            <a:r>
              <a:rPr lang="en-US" sz="2400" dirty="0">
                <a:latin typeface="+mj-lt"/>
              </a:rPr>
              <a:t> (Memory cell)</a:t>
            </a:r>
          </a:p>
          <a:p>
            <a:pPr marL="0" indent="0">
              <a:buNone/>
            </a:pPr>
            <a:endParaRPr lang="en-US" sz="2400" dirty="0">
              <a:latin typeface="+mj-lt"/>
            </a:endParaRPr>
          </a:p>
        </p:txBody>
      </p:sp>
      <p:pic>
        <p:nvPicPr>
          <p:cNvPr id="1032" name="Picture 8" descr="Repeating module in a long short-term memory (LSTM) structure. | Download  Scientific Diagram">
            <a:extLst>
              <a:ext uri="{FF2B5EF4-FFF2-40B4-BE49-F238E27FC236}">
                <a16:creationId xmlns:a16="http://schemas.microsoft.com/office/drawing/2014/main" id="{0452DEC2-2868-5B09-83B9-6FF44607F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650" y="2584579"/>
            <a:ext cx="809625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03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534696" y="804519"/>
            <a:ext cx="9520158" cy="1049235"/>
          </a:xfrm>
        </p:spPr>
        <p:txBody>
          <a:bodyPr>
            <a:normAutofit/>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5" y="2184357"/>
            <a:ext cx="4262286" cy="3281990"/>
          </a:xfrm>
        </p:spPr>
        <p:txBody>
          <a:bodyPr>
            <a:normAutofit/>
          </a:bodyPr>
          <a:lstStyle/>
          <a:p>
            <a:pPr marL="0" indent="0">
              <a:buNone/>
            </a:pPr>
            <a:r>
              <a:rPr lang="en-US" dirty="0">
                <a:latin typeface="+mj-lt"/>
              </a:rPr>
              <a:t>Ô </a:t>
            </a:r>
            <a:r>
              <a:rPr lang="en-US" dirty="0" err="1">
                <a:latin typeface="+mj-lt"/>
              </a:rPr>
              <a:t>nhớ</a:t>
            </a:r>
            <a:r>
              <a:rPr lang="en-US" dirty="0">
                <a:latin typeface="+mj-lt"/>
              </a:rPr>
              <a:t>: </a:t>
            </a:r>
            <a:r>
              <a:rPr lang="vi-VN" dirty="0">
                <a:latin typeface="Palatino Linotype" panose="02040502050505030304" pitchFamily="18" charset="0"/>
              </a:rPr>
              <a:t>là thành phần quan trọng nhất của mạng LSTM, nó chịu trách nhiệm lưu trữ và cập nhật thông tin trạng thái ẩn của mạng theo thời gian. Ô nhớ có thể được coi như một bộ nhớ tạm thời, giúp mạng giữ lại thông tin quan trọng và loại bỏ thông tin không cần thiết</a:t>
            </a:r>
            <a:endParaRPr lang="en-US" dirty="0">
              <a:latin typeface="Palatino Linotype" panose="02040502050505030304" pitchFamily="18" charset="0"/>
            </a:endParaRPr>
          </a:p>
          <a:p>
            <a:pPr marL="0" indent="0">
              <a:buNone/>
            </a:pPr>
            <a:endParaRPr lang="en-US" dirty="0">
              <a:latin typeface="+mj-lt"/>
            </a:endParaRPr>
          </a:p>
        </p:txBody>
      </p:sp>
      <p:pic>
        <p:nvPicPr>
          <p:cNvPr id="4098" name="Picture 2" descr="Bài 14: Long short term memory (LSTM) | Deep Learning cơ bản">
            <a:extLst>
              <a:ext uri="{FF2B5EF4-FFF2-40B4-BE49-F238E27FC236}">
                <a16:creationId xmlns:a16="http://schemas.microsoft.com/office/drawing/2014/main" id="{E75E6539-CFB4-944F-5D67-E4C5A2EACF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77257" y="2380962"/>
            <a:ext cx="4777596" cy="288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289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428164" y="2015731"/>
            <a:ext cx="2957224" cy="3450613"/>
          </a:xfrm>
        </p:spPr>
        <p:txBody>
          <a:bodyPr>
            <a:normAutofit/>
          </a:bodyPr>
          <a:lstStyle/>
          <a:p>
            <a:pPr marL="0" indent="0">
              <a:buNone/>
            </a:pPr>
            <a:endParaRPr lang="en-US" sz="2400" dirty="0">
              <a:latin typeface="+mj-lt"/>
            </a:endParaRPr>
          </a:p>
          <a:p>
            <a:pPr marL="0" indent="0">
              <a:buNone/>
            </a:pPr>
            <a:endParaRPr lang="en-US" sz="2400" dirty="0">
              <a:latin typeface="+mj-lt"/>
            </a:endParaRPr>
          </a:p>
        </p:txBody>
      </p:sp>
      <p:sp>
        <p:nvSpPr>
          <p:cNvPr id="4" name="Content Placeholder 2">
            <a:extLst>
              <a:ext uri="{FF2B5EF4-FFF2-40B4-BE49-F238E27FC236}">
                <a16:creationId xmlns:a16="http://schemas.microsoft.com/office/drawing/2014/main" id="{46BAF3AC-2465-08DB-AEBC-48A885F6113C}"/>
              </a:ext>
            </a:extLst>
          </p:cNvPr>
          <p:cNvSpPr txBox="1">
            <a:spLocks/>
          </p:cNvSpPr>
          <p:nvPr/>
        </p:nvSpPr>
        <p:spPr>
          <a:xfrm>
            <a:off x="1428164" y="2015731"/>
            <a:ext cx="9520158"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2400" dirty="0" err="1">
                <a:latin typeface="+mj-lt"/>
              </a:rPr>
              <a:t>Cấu</a:t>
            </a:r>
            <a:r>
              <a:rPr lang="en-US" sz="2400" dirty="0">
                <a:latin typeface="+mj-lt"/>
              </a:rPr>
              <a:t> </a:t>
            </a:r>
            <a:r>
              <a:rPr lang="en-US" sz="2400" dirty="0" err="1">
                <a:latin typeface="+mj-lt"/>
              </a:rPr>
              <a:t>tạo</a:t>
            </a:r>
            <a:r>
              <a:rPr lang="en-US" sz="2400" dirty="0">
                <a:latin typeface="+mj-lt"/>
              </a:rPr>
              <a:t> ô </a:t>
            </a:r>
            <a:r>
              <a:rPr lang="en-US" sz="2400" dirty="0" err="1">
                <a:latin typeface="+mj-lt"/>
              </a:rPr>
              <a:t>nhớ</a:t>
            </a:r>
            <a:r>
              <a:rPr lang="en-US" sz="2400" dirty="0">
                <a:latin typeface="+mj-lt"/>
              </a:rPr>
              <a:t>:</a:t>
            </a:r>
          </a:p>
          <a:p>
            <a:pPr marL="0" indent="0">
              <a:buNone/>
            </a:pPr>
            <a:r>
              <a:rPr lang="en-US" sz="2400" dirty="0">
                <a:latin typeface="+mj-lt"/>
              </a:rPr>
              <a:t>- </a:t>
            </a:r>
            <a:r>
              <a:rPr lang="en-US" sz="2400" dirty="0" err="1">
                <a:latin typeface="+mj-lt"/>
              </a:rPr>
              <a:t>Cổng</a:t>
            </a:r>
            <a:r>
              <a:rPr lang="en-US" sz="2400" dirty="0">
                <a:latin typeface="+mj-lt"/>
              </a:rPr>
              <a:t> </a:t>
            </a:r>
            <a:r>
              <a:rPr lang="en-US" sz="2400" dirty="0" err="1">
                <a:latin typeface="+mj-lt"/>
              </a:rPr>
              <a:t>quên</a:t>
            </a:r>
            <a:endParaRPr lang="en-US" sz="2400" dirty="0">
              <a:latin typeface="+mj-lt"/>
            </a:endParaRPr>
          </a:p>
          <a:p>
            <a:pPr marL="0" indent="0">
              <a:buNone/>
            </a:pPr>
            <a:r>
              <a:rPr lang="en-US" sz="2400" dirty="0">
                <a:latin typeface="+mj-lt"/>
              </a:rPr>
              <a:t>- </a:t>
            </a:r>
            <a:r>
              <a:rPr lang="en-US" sz="2400" dirty="0" err="1">
                <a:latin typeface="+mj-lt"/>
              </a:rPr>
              <a:t>Cổng</a:t>
            </a:r>
            <a:r>
              <a:rPr lang="en-US" sz="2400" dirty="0">
                <a:latin typeface="+mj-lt"/>
              </a:rPr>
              <a:t> </a:t>
            </a:r>
            <a:r>
              <a:rPr lang="en-US" sz="2400" dirty="0" err="1">
                <a:latin typeface="+mj-lt"/>
              </a:rPr>
              <a:t>đầu</a:t>
            </a:r>
            <a:r>
              <a:rPr lang="en-US" sz="2400" dirty="0">
                <a:latin typeface="+mj-lt"/>
              </a:rPr>
              <a:t> </a:t>
            </a:r>
            <a:r>
              <a:rPr lang="en-US" sz="2400" dirty="0" err="1">
                <a:latin typeface="+mj-lt"/>
              </a:rPr>
              <a:t>vào</a:t>
            </a:r>
            <a:endParaRPr lang="en-US" sz="2400" dirty="0">
              <a:latin typeface="+mj-lt"/>
            </a:endParaRPr>
          </a:p>
          <a:p>
            <a:pPr marL="0" indent="0">
              <a:buNone/>
            </a:pPr>
            <a:r>
              <a:rPr lang="en-US" sz="2400" dirty="0">
                <a:latin typeface="+mj-lt"/>
              </a:rPr>
              <a:t>- </a:t>
            </a:r>
            <a:r>
              <a:rPr lang="en-US" sz="2400" dirty="0" err="1">
                <a:latin typeface="+mj-lt"/>
              </a:rPr>
              <a:t>Cổng</a:t>
            </a:r>
            <a:r>
              <a:rPr lang="en-US" sz="2400" dirty="0">
                <a:latin typeface="+mj-lt"/>
              </a:rPr>
              <a:t> </a:t>
            </a:r>
            <a:r>
              <a:rPr lang="en-US" sz="2400" dirty="0" err="1">
                <a:latin typeface="+mj-lt"/>
              </a:rPr>
              <a:t>đầu</a:t>
            </a:r>
            <a:r>
              <a:rPr lang="en-US" sz="2400" dirty="0">
                <a:latin typeface="+mj-lt"/>
              </a:rPr>
              <a:t> </a:t>
            </a:r>
            <a:r>
              <a:rPr lang="en-US" sz="2400" dirty="0" err="1">
                <a:latin typeface="+mj-lt"/>
              </a:rPr>
              <a:t>ra</a:t>
            </a:r>
            <a:endParaRPr lang="en-US" sz="2400" dirty="0">
              <a:latin typeface="+mj-lt"/>
            </a:endParaRPr>
          </a:p>
        </p:txBody>
      </p:sp>
      <p:pic>
        <p:nvPicPr>
          <p:cNvPr id="2060" name="Picture 12" descr="Comprehensive guide to LSTM &amp; RNNs.">
            <a:extLst>
              <a:ext uri="{FF2B5EF4-FFF2-40B4-BE49-F238E27FC236}">
                <a16:creationId xmlns:a16="http://schemas.microsoft.com/office/drawing/2014/main" id="{7AF80959-698C-CEA6-E101-335FAE241C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242" y="1856613"/>
            <a:ext cx="6914744" cy="3768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968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p:txBody>
          <a:bodyPr>
            <a:normAutofit/>
          </a:bodyPr>
          <a:lstStyle/>
          <a:p>
            <a:pPr>
              <a:buFontTx/>
              <a:buChar char="-"/>
            </a:pPr>
            <a:r>
              <a:rPr lang="en-US" sz="2400" dirty="0" err="1">
                <a:latin typeface="+mj-lt"/>
              </a:rPr>
              <a:t>Cổng</a:t>
            </a:r>
            <a:r>
              <a:rPr lang="en-US" sz="2400" dirty="0">
                <a:latin typeface="+mj-lt"/>
              </a:rPr>
              <a:t> </a:t>
            </a:r>
            <a:r>
              <a:rPr lang="en-US" sz="2400" dirty="0" err="1">
                <a:latin typeface="+mj-lt"/>
              </a:rPr>
              <a:t>quên</a:t>
            </a:r>
            <a:r>
              <a:rPr lang="en-US" sz="2400" dirty="0">
                <a:latin typeface="+mj-lt"/>
              </a:rPr>
              <a:t>: </a:t>
            </a:r>
            <a:r>
              <a:rPr lang="vi-VN" sz="2400" dirty="0">
                <a:latin typeface="Palatino Linotype" panose="02040502050505030304" pitchFamily="18" charset="0"/>
              </a:rPr>
              <a:t>giúp quyết định nên giữ lại thông tin hay quên đi một phần thông tin từ ô nhớ trước đó.</a:t>
            </a:r>
            <a:endParaRPr lang="en-US" sz="2400" dirty="0">
              <a:latin typeface="Palatino Linotype" panose="02040502050505030304" pitchFamily="18" charset="0"/>
            </a:endParaRPr>
          </a:p>
          <a:p>
            <a:pPr marL="0" indent="0">
              <a:buNone/>
            </a:pPr>
            <a:endParaRPr lang="en-US" sz="2400" dirty="0">
              <a:latin typeface="+mj-lt"/>
            </a:endParaRPr>
          </a:p>
        </p:txBody>
      </p:sp>
      <p:pic>
        <p:nvPicPr>
          <p:cNvPr id="8194" name="Picture 2" descr="deep learning - How is the LSTM RNN forget gate calculated? - Data Science  Stack Exchange">
            <a:extLst>
              <a:ext uri="{FF2B5EF4-FFF2-40B4-BE49-F238E27FC236}">
                <a16:creationId xmlns:a16="http://schemas.microsoft.com/office/drawing/2014/main" id="{BDAE2FB8-21E9-5C36-30ED-D549BC6A0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412" y="3046543"/>
            <a:ext cx="732472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149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a:solidFill>
                  <a:srgbClr val="0070C0"/>
                </a:solidFill>
                <a:cs typeface="Calibri" panose="020F0502020204030204" pitchFamily="34" charset="0"/>
              </a:rPr>
              <a:t>2. CƠ SỞ LÝ THUYẾT</a:t>
            </a:r>
            <a:endParaRPr lang="en-US" b="1" dirty="0">
              <a:solidFill>
                <a:srgbClr val="0070C0"/>
              </a:solidFill>
              <a:cs typeface="Calibri" panose="020F0502020204030204" pitchFamily="34" charset="0"/>
            </a:endParaRP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6" y="2015732"/>
            <a:ext cx="2953328" cy="3450613"/>
          </a:xfrm>
        </p:spPr>
        <p:txBody>
          <a:bodyPr>
            <a:normAutofit/>
          </a:bodyPr>
          <a:lstStyle/>
          <a:p>
            <a:pPr>
              <a:buFontTx/>
              <a:buChar char="-"/>
            </a:pPr>
            <a:r>
              <a:rPr lang="en-US" sz="2400" dirty="0" err="1">
                <a:latin typeface="+mj-lt"/>
              </a:rPr>
              <a:t>Cổng</a:t>
            </a:r>
            <a:r>
              <a:rPr lang="en-US" sz="2400" dirty="0">
                <a:latin typeface="+mj-lt"/>
              </a:rPr>
              <a:t> </a:t>
            </a:r>
            <a:r>
              <a:rPr lang="en-US" sz="2400" dirty="0" err="1">
                <a:latin typeface="+mj-lt"/>
              </a:rPr>
              <a:t>đầu</a:t>
            </a:r>
            <a:r>
              <a:rPr lang="en-US" sz="2400" dirty="0">
                <a:latin typeface="+mj-lt"/>
              </a:rPr>
              <a:t> </a:t>
            </a:r>
            <a:r>
              <a:rPr lang="en-US" sz="2400" dirty="0" err="1">
                <a:latin typeface="+mj-lt"/>
              </a:rPr>
              <a:t>vào</a:t>
            </a:r>
            <a:r>
              <a:rPr lang="en-US" sz="2400" dirty="0">
                <a:latin typeface="+mj-lt"/>
              </a:rPr>
              <a:t>:</a:t>
            </a:r>
          </a:p>
          <a:p>
            <a:pPr marL="0" indent="0">
              <a:buNone/>
            </a:pPr>
            <a:r>
              <a:rPr lang="vi-VN" sz="2400" dirty="0">
                <a:latin typeface="Palatino Linotype" panose="02040502050505030304" pitchFamily="18" charset="0"/>
              </a:rPr>
              <a:t>quyết định thông tin mới nào sẽ được thêm vào ô nhớ.</a:t>
            </a:r>
            <a:endParaRPr lang="en-US" sz="2400" dirty="0">
              <a:latin typeface="Palatino Linotype" panose="02040502050505030304" pitchFamily="18" charset="0"/>
            </a:endParaRPr>
          </a:p>
        </p:txBody>
      </p:sp>
      <p:pic>
        <p:nvPicPr>
          <p:cNvPr id="9220" name="Picture 4">
            <a:extLst>
              <a:ext uri="{FF2B5EF4-FFF2-40B4-BE49-F238E27FC236}">
                <a16:creationId xmlns:a16="http://schemas.microsoft.com/office/drawing/2014/main" id="{FCCC2298-3CBE-CF30-1908-B66917AD2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026" y="3483702"/>
            <a:ext cx="7677150" cy="237112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0D992B72-C1BE-3DBC-D65B-8F5505CFE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026" y="1308388"/>
            <a:ext cx="7677148" cy="2371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834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212A-BA82-36A3-344A-94B9625832ED}"/>
              </a:ext>
            </a:extLst>
          </p:cNvPr>
          <p:cNvSpPr>
            <a:spLocks noGrp="1"/>
          </p:cNvSpPr>
          <p:nvPr>
            <p:ph type="title"/>
          </p:nvPr>
        </p:nvSpPr>
        <p:spPr>
          <a:xfrm>
            <a:off x="1472552" y="555128"/>
            <a:ext cx="9520158" cy="1049235"/>
          </a:xfrm>
        </p:spPr>
        <p:txBody>
          <a:bodyPr/>
          <a:lstStyle/>
          <a:p>
            <a:r>
              <a:rPr lang="en-US" b="1" dirty="0">
                <a:solidFill>
                  <a:srgbClr val="0070C0"/>
                </a:solidFill>
                <a:cs typeface="Calibri" panose="020F0502020204030204" pitchFamily="34" charset="0"/>
              </a:rPr>
              <a:t>NỘI DUNG</a:t>
            </a:r>
          </a:p>
        </p:txBody>
      </p:sp>
      <p:sp>
        <p:nvSpPr>
          <p:cNvPr id="8" name="Thought Bubble: Cloud 7">
            <a:extLst>
              <a:ext uri="{FF2B5EF4-FFF2-40B4-BE49-F238E27FC236}">
                <a16:creationId xmlns:a16="http://schemas.microsoft.com/office/drawing/2014/main" id="{4C14E120-AF16-E890-C2A2-BBB078A910AF}"/>
              </a:ext>
            </a:extLst>
          </p:cNvPr>
          <p:cNvSpPr/>
          <p:nvPr/>
        </p:nvSpPr>
        <p:spPr>
          <a:xfrm>
            <a:off x="1184881" y="3905085"/>
            <a:ext cx="5131835" cy="176774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cs typeface="Calibri" panose="020F0502020204030204" pitchFamily="34" charset="0"/>
              </a:rPr>
              <a:t>3. THỰC NGHIỆM</a:t>
            </a:r>
          </a:p>
        </p:txBody>
      </p:sp>
      <p:sp>
        <p:nvSpPr>
          <p:cNvPr id="9" name="Thought Bubble: Cloud 8">
            <a:extLst>
              <a:ext uri="{FF2B5EF4-FFF2-40B4-BE49-F238E27FC236}">
                <a16:creationId xmlns:a16="http://schemas.microsoft.com/office/drawing/2014/main" id="{04EFD0CF-44C9-838D-BE4D-BF8AD79FCCC7}"/>
              </a:ext>
            </a:extLst>
          </p:cNvPr>
          <p:cNvSpPr/>
          <p:nvPr/>
        </p:nvSpPr>
        <p:spPr>
          <a:xfrm>
            <a:off x="1184881" y="1960576"/>
            <a:ext cx="5131835" cy="17769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cs typeface="Calibri" panose="020F0502020204030204" pitchFamily="34" charset="0"/>
              </a:rPr>
              <a:t>1. LÝ DO CHỌN ĐỀ TÀI </a:t>
            </a:r>
          </a:p>
        </p:txBody>
      </p:sp>
      <p:sp>
        <p:nvSpPr>
          <p:cNvPr id="10" name="Thought Bubble: Cloud 9">
            <a:extLst>
              <a:ext uri="{FF2B5EF4-FFF2-40B4-BE49-F238E27FC236}">
                <a16:creationId xmlns:a16="http://schemas.microsoft.com/office/drawing/2014/main" id="{8FDEAB51-935E-FB40-4BBE-B10643CC47FA}"/>
              </a:ext>
            </a:extLst>
          </p:cNvPr>
          <p:cNvSpPr/>
          <p:nvPr/>
        </p:nvSpPr>
        <p:spPr>
          <a:xfrm>
            <a:off x="6540761" y="4010508"/>
            <a:ext cx="5131836" cy="16623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cs typeface="Calibri" panose="020F0502020204030204" pitchFamily="34" charset="0"/>
              </a:rPr>
              <a:t>4. KẾT LUẬN VÀ HƯỚNG PHÁT TRIỂN</a:t>
            </a:r>
          </a:p>
        </p:txBody>
      </p:sp>
      <p:sp>
        <p:nvSpPr>
          <p:cNvPr id="11" name="Thought Bubble: Cloud 10">
            <a:extLst>
              <a:ext uri="{FF2B5EF4-FFF2-40B4-BE49-F238E27FC236}">
                <a16:creationId xmlns:a16="http://schemas.microsoft.com/office/drawing/2014/main" id="{BA21906F-F682-7307-4D0A-74BFC97CB87D}"/>
              </a:ext>
            </a:extLst>
          </p:cNvPr>
          <p:cNvSpPr/>
          <p:nvPr/>
        </p:nvSpPr>
        <p:spPr>
          <a:xfrm>
            <a:off x="6540760" y="1960576"/>
            <a:ext cx="5131836" cy="17769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cs typeface="Calibri" panose="020F0502020204030204" pitchFamily="34" charset="0"/>
              </a:rPr>
              <a:t>2. CƠ SỞ LÝ THUYẾT</a:t>
            </a:r>
          </a:p>
        </p:txBody>
      </p:sp>
    </p:spTree>
    <p:extLst>
      <p:ext uri="{BB962C8B-B14F-4D97-AF65-F5344CB8AC3E}">
        <p14:creationId xmlns:p14="http://schemas.microsoft.com/office/powerpoint/2010/main" val="7105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p:txBody>
          <a:bodyPr>
            <a:normAutofit/>
          </a:bodyPr>
          <a:lstStyle/>
          <a:p>
            <a:pPr>
              <a:buFontTx/>
              <a:buChar char="-"/>
            </a:pPr>
            <a:r>
              <a:rPr lang="en-US" sz="2400" dirty="0" err="1">
                <a:latin typeface="+mj-lt"/>
              </a:rPr>
              <a:t>Cổng</a:t>
            </a:r>
            <a:r>
              <a:rPr lang="en-US" sz="2400" dirty="0">
                <a:latin typeface="+mj-lt"/>
              </a:rPr>
              <a:t> </a:t>
            </a:r>
            <a:r>
              <a:rPr lang="en-US" sz="2400" dirty="0" err="1">
                <a:latin typeface="+mj-lt"/>
              </a:rPr>
              <a:t>đầu</a:t>
            </a:r>
            <a:r>
              <a:rPr lang="en-US" sz="2400" dirty="0">
                <a:latin typeface="+mj-lt"/>
              </a:rPr>
              <a:t> </a:t>
            </a:r>
            <a:r>
              <a:rPr lang="en-US" sz="2400" dirty="0" err="1">
                <a:latin typeface="+mj-lt"/>
              </a:rPr>
              <a:t>ra</a:t>
            </a:r>
            <a:r>
              <a:rPr lang="en-US" sz="2400" dirty="0">
                <a:latin typeface="+mj-lt"/>
              </a:rPr>
              <a:t>: </a:t>
            </a:r>
            <a:r>
              <a:rPr lang="vi-VN" sz="2400" dirty="0">
                <a:latin typeface="Palatino Linotype" panose="02040502050505030304" pitchFamily="18" charset="0"/>
              </a:rPr>
              <a:t>quyết định thông tin nào sẽ được đưa ra từ ô nhớ.</a:t>
            </a:r>
            <a:endParaRPr lang="en-US" sz="2400" dirty="0">
              <a:latin typeface="Palatino Linotype" panose="02040502050505030304" pitchFamily="18" charset="0"/>
            </a:endParaRPr>
          </a:p>
          <a:p>
            <a:pPr marL="0" indent="0">
              <a:buNone/>
            </a:pPr>
            <a:endParaRPr lang="en-US" sz="2400" dirty="0">
              <a:latin typeface="+mj-lt"/>
            </a:endParaRPr>
          </a:p>
        </p:txBody>
      </p:sp>
      <p:pic>
        <p:nvPicPr>
          <p:cNvPr id="10242" name="Picture 2" descr="LSTM - Blogs">
            <a:extLst>
              <a:ext uri="{FF2B5EF4-FFF2-40B4-BE49-F238E27FC236}">
                <a16:creationId xmlns:a16="http://schemas.microsoft.com/office/drawing/2014/main" id="{DD41FEF4-86BC-9BFF-B72D-FE151FF13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704" y="2678114"/>
            <a:ext cx="8820150" cy="3042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72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428164" y="1703693"/>
            <a:ext cx="9520158" cy="3450613"/>
          </a:xfrm>
        </p:spPr>
        <p:txBody>
          <a:bodyPr>
            <a:normAutofit/>
          </a:bodyPr>
          <a:lstStyle/>
          <a:p>
            <a:pPr marL="0" indent="0">
              <a:buNone/>
            </a:pPr>
            <a:r>
              <a:rPr lang="en-US" sz="2400" b="1" dirty="0" err="1">
                <a:latin typeface="+mj-lt"/>
              </a:rPr>
              <a:t>Cách</a:t>
            </a:r>
            <a:r>
              <a:rPr lang="en-US" sz="2400" b="1" dirty="0">
                <a:latin typeface="+mj-lt"/>
              </a:rPr>
              <a:t> </a:t>
            </a:r>
            <a:r>
              <a:rPr lang="en-US" sz="2400" b="1" dirty="0" err="1">
                <a:latin typeface="+mj-lt"/>
              </a:rPr>
              <a:t>thức</a:t>
            </a:r>
            <a:r>
              <a:rPr lang="en-US" sz="2400" b="1" dirty="0">
                <a:latin typeface="+mj-lt"/>
              </a:rPr>
              <a:t> </a:t>
            </a:r>
            <a:r>
              <a:rPr lang="en-US" sz="2400" b="1" dirty="0" err="1">
                <a:latin typeface="+mj-lt"/>
              </a:rPr>
              <a:t>hoạt</a:t>
            </a:r>
            <a:r>
              <a:rPr lang="en-US" sz="2400" b="1" dirty="0">
                <a:latin typeface="+mj-lt"/>
              </a:rPr>
              <a:t> </a:t>
            </a:r>
            <a:r>
              <a:rPr lang="en-US" sz="2400" b="1" dirty="0" err="1">
                <a:latin typeface="+mj-lt"/>
              </a:rPr>
              <a:t>động</a:t>
            </a:r>
            <a:r>
              <a:rPr lang="en-US" sz="2400" b="1" dirty="0">
                <a:latin typeface="+mj-lt"/>
              </a:rPr>
              <a:t>:</a:t>
            </a:r>
          </a:p>
        </p:txBody>
      </p:sp>
      <p:sp>
        <p:nvSpPr>
          <p:cNvPr id="5" name="TextBox 4">
            <a:extLst>
              <a:ext uri="{FF2B5EF4-FFF2-40B4-BE49-F238E27FC236}">
                <a16:creationId xmlns:a16="http://schemas.microsoft.com/office/drawing/2014/main" id="{44122898-3D10-1885-AFAC-FE45E7CBE1F1}"/>
              </a:ext>
            </a:extLst>
          </p:cNvPr>
          <p:cNvSpPr txBox="1"/>
          <p:nvPr/>
        </p:nvSpPr>
        <p:spPr>
          <a:xfrm>
            <a:off x="1428164" y="2375608"/>
            <a:ext cx="9019012" cy="2805768"/>
          </a:xfrm>
          <a:prstGeom prst="rect">
            <a:avLst/>
          </a:prstGeom>
          <a:noFill/>
        </p:spPr>
        <p:txBody>
          <a:bodyPr wrap="square">
            <a:spAutoFit/>
          </a:bodyPr>
          <a:lstStyle/>
          <a:p>
            <a:pPr indent="457200" algn="just">
              <a:lnSpc>
                <a:spcPct val="150000"/>
              </a:lnSpc>
            </a:pPr>
            <a:r>
              <a:rPr lang="vi-VN" sz="2400" dirty="0">
                <a:effectLst/>
                <a:latin typeface="Palatino Linotype" panose="02040502050505030304" pitchFamily="18" charset="0"/>
                <a:ea typeface="Times New Roman" panose="02020603050405020304" pitchFamily="18" charset="0"/>
              </a:rPr>
              <a:t>Quá trình huấn luyện mạng LSTM thường sử dụng:</a:t>
            </a:r>
          </a:p>
          <a:p>
            <a:pPr indent="457200" algn="just">
              <a:lnSpc>
                <a:spcPct val="150000"/>
              </a:lnSpc>
            </a:pPr>
            <a:r>
              <a:rPr lang="vi-VN" sz="2400" dirty="0">
                <a:latin typeface="Palatino Linotype" panose="02040502050505030304" pitchFamily="18" charset="0"/>
                <a:ea typeface="Times New Roman" panose="02020603050405020304" pitchFamily="18" charset="0"/>
              </a:rPr>
              <a:t>- H</a:t>
            </a:r>
            <a:r>
              <a:rPr lang="vi-VN" sz="2400" dirty="0">
                <a:effectLst/>
                <a:latin typeface="Palatino Linotype" panose="02040502050505030304" pitchFamily="18" charset="0"/>
                <a:ea typeface="Times New Roman" panose="02020603050405020304" pitchFamily="18" charset="0"/>
              </a:rPr>
              <a:t>àm mất mát (</a:t>
            </a:r>
            <a:r>
              <a:rPr lang="vi-VN" sz="2400" dirty="0" err="1">
                <a:effectLst/>
                <a:latin typeface="Palatino Linotype" panose="02040502050505030304" pitchFamily="18" charset="0"/>
                <a:ea typeface="Times New Roman" panose="02020603050405020304" pitchFamily="18" charset="0"/>
              </a:rPr>
              <a:t>loss</a:t>
            </a:r>
            <a:r>
              <a:rPr lang="vi-VN" sz="2400" dirty="0">
                <a:effectLst/>
                <a:latin typeface="Palatino Linotype" panose="02040502050505030304" pitchFamily="18" charset="0"/>
                <a:ea typeface="Times New Roman" panose="02020603050405020304" pitchFamily="18" charset="0"/>
              </a:rPr>
              <a:t> </a:t>
            </a:r>
            <a:r>
              <a:rPr lang="vi-VN" sz="2400" dirty="0" err="1">
                <a:effectLst/>
                <a:latin typeface="Palatino Linotype" panose="02040502050505030304" pitchFamily="18" charset="0"/>
                <a:ea typeface="Times New Roman" panose="02020603050405020304" pitchFamily="18" charset="0"/>
              </a:rPr>
              <a:t>function</a:t>
            </a:r>
            <a:r>
              <a:rPr lang="vi-VN" sz="2400" dirty="0">
                <a:effectLst/>
                <a:latin typeface="Palatino Linotype" panose="02040502050505030304" pitchFamily="18" charset="0"/>
                <a:ea typeface="Times New Roman" panose="02020603050405020304" pitchFamily="18" charset="0"/>
              </a:rPr>
              <a:t>): đo lường sự khác biệt giữa giá trị dự đoán và giá trị thực tế của dữ liệu</a:t>
            </a:r>
          </a:p>
          <a:p>
            <a:pPr indent="457200" algn="just">
              <a:lnSpc>
                <a:spcPct val="150000"/>
              </a:lnSpc>
            </a:pPr>
            <a:r>
              <a:rPr lang="vi-VN" sz="2400" dirty="0">
                <a:latin typeface="Palatino Linotype" panose="02040502050505030304" pitchFamily="18" charset="0"/>
                <a:ea typeface="Times New Roman" panose="02020603050405020304" pitchFamily="18" charset="0"/>
              </a:rPr>
              <a:t>- T</a:t>
            </a:r>
            <a:r>
              <a:rPr lang="vi-VN" sz="2400" dirty="0">
                <a:effectLst/>
                <a:latin typeface="Palatino Linotype" panose="02040502050505030304" pitchFamily="18" charset="0"/>
                <a:ea typeface="Times New Roman" panose="02020603050405020304" pitchFamily="18" charset="0"/>
              </a:rPr>
              <a:t>huật toán tối ưu hóa (</a:t>
            </a:r>
            <a:r>
              <a:rPr lang="vi-VN" sz="2400" dirty="0" err="1">
                <a:effectLst/>
                <a:latin typeface="Palatino Linotype" panose="02040502050505030304" pitchFamily="18" charset="0"/>
                <a:ea typeface="Times New Roman" panose="02020603050405020304" pitchFamily="18" charset="0"/>
              </a:rPr>
              <a:t>optimization</a:t>
            </a:r>
            <a:r>
              <a:rPr lang="vi-VN" sz="2400" dirty="0">
                <a:effectLst/>
                <a:latin typeface="Palatino Linotype" panose="02040502050505030304" pitchFamily="18" charset="0"/>
                <a:ea typeface="Times New Roman" panose="02020603050405020304" pitchFamily="18" charset="0"/>
              </a:rPr>
              <a:t> </a:t>
            </a:r>
            <a:r>
              <a:rPr lang="vi-VN" sz="2400" dirty="0" err="1">
                <a:effectLst/>
                <a:latin typeface="Palatino Linotype" panose="02040502050505030304" pitchFamily="18" charset="0"/>
                <a:ea typeface="Times New Roman" panose="02020603050405020304" pitchFamily="18" charset="0"/>
              </a:rPr>
              <a:t>algorithm</a:t>
            </a:r>
            <a:r>
              <a:rPr lang="vi-VN" sz="2400" dirty="0">
                <a:effectLst/>
                <a:latin typeface="Palatino Linotype" panose="02040502050505030304" pitchFamily="18" charset="0"/>
                <a:ea typeface="Times New Roman" panose="02020603050405020304" pitchFamily="18" charset="0"/>
              </a:rPr>
              <a:t>): cập nhật các trọng số của mạng LSTM để giảm thiểu hàm mất mát.</a:t>
            </a:r>
          </a:p>
        </p:txBody>
      </p:sp>
    </p:spTree>
    <p:extLst>
      <p:ext uri="{BB962C8B-B14F-4D97-AF65-F5344CB8AC3E}">
        <p14:creationId xmlns:p14="http://schemas.microsoft.com/office/powerpoint/2010/main" val="3827737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428164" y="1703693"/>
                <a:ext cx="9520158" cy="3450613"/>
              </a:xfrm>
            </p:spPr>
            <p:txBody>
              <a:bodyPr>
                <a:noAutofit/>
              </a:bodyPr>
              <a:lstStyle/>
              <a:p>
                <a:pPr indent="0" algn="just">
                  <a:lnSpc>
                    <a:spcPct val="150000"/>
                  </a:lnSpc>
                  <a:buNone/>
                </a:pPr>
                <a:r>
                  <a:rPr lang="vi-VN" sz="1800" dirty="0">
                    <a:effectLst/>
                    <a:latin typeface="Palatino Linotype" panose="02040502050505030304" pitchFamily="18" charset="0"/>
                    <a:ea typeface="Times New Roman" panose="02020603050405020304" pitchFamily="18" charset="0"/>
                  </a:rPr>
                  <a:t>Hàm mất mát phổ biến trong việc huấn luyện mạng là hàm sai số bình phương trung bình (</a:t>
                </a:r>
                <a:r>
                  <a:rPr lang="vi-VN" sz="1800" dirty="0" err="1">
                    <a:effectLst/>
                    <a:latin typeface="Palatino Linotype" panose="02040502050505030304" pitchFamily="18" charset="0"/>
                    <a:ea typeface="Times New Roman" panose="02020603050405020304" pitchFamily="18" charset="0"/>
                  </a:rPr>
                  <a:t>mean</a:t>
                </a:r>
                <a:r>
                  <a:rPr lang="vi-VN" sz="1800" dirty="0">
                    <a:effectLst/>
                    <a:latin typeface="Palatino Linotype" panose="02040502050505030304" pitchFamily="18" charset="0"/>
                    <a:ea typeface="Times New Roman" panose="02020603050405020304" pitchFamily="18" charset="0"/>
                  </a:rPr>
                  <a:t> </a:t>
                </a:r>
                <a:r>
                  <a:rPr lang="vi-VN" sz="1800" dirty="0" err="1">
                    <a:effectLst/>
                    <a:latin typeface="Palatino Linotype" panose="02040502050505030304" pitchFamily="18" charset="0"/>
                    <a:ea typeface="Times New Roman" panose="02020603050405020304" pitchFamily="18" charset="0"/>
                  </a:rPr>
                  <a:t>squared</a:t>
                </a:r>
                <a:r>
                  <a:rPr lang="vi-VN" sz="1800" dirty="0">
                    <a:effectLst/>
                    <a:latin typeface="Palatino Linotype" panose="02040502050505030304" pitchFamily="18" charset="0"/>
                    <a:ea typeface="Times New Roman" panose="02020603050405020304" pitchFamily="18" charset="0"/>
                  </a:rPr>
                  <a:t> </a:t>
                </a:r>
                <a:r>
                  <a:rPr lang="vi-VN" sz="1800" dirty="0" err="1">
                    <a:effectLst/>
                    <a:latin typeface="Palatino Linotype" panose="02040502050505030304" pitchFamily="18" charset="0"/>
                    <a:ea typeface="Times New Roman" panose="02020603050405020304" pitchFamily="18" charset="0"/>
                  </a:rPr>
                  <a:t>error</a:t>
                </a:r>
                <a:r>
                  <a:rPr lang="vi-VN" sz="1800" dirty="0">
                    <a:effectLst/>
                    <a:latin typeface="Palatino Linotype" panose="02040502050505030304" pitchFamily="18" charset="0"/>
                    <a:ea typeface="Times New Roman" panose="02020603050405020304" pitchFamily="18" charset="0"/>
                  </a:rPr>
                  <a:t> - MSE), được định nghĩa như sau:</a:t>
                </a:r>
              </a:p>
              <a:p>
                <a:pPr indent="0" algn="just">
                  <a:lnSpc>
                    <a:spcPct val="150000"/>
                  </a:lnSpc>
                  <a:buNone/>
                </a:pPr>
                <a14:m>
                  <m:oMathPara xmlns:m="http://schemas.openxmlformats.org/officeDocument/2006/math">
                    <m:oMathParaPr>
                      <m:jc m:val="centerGroup"/>
                    </m:oMathParaPr>
                    <m:oMath xmlns:m="http://schemas.openxmlformats.org/officeDocument/2006/math">
                      <m:r>
                        <a:rPr lang="vi-VN" sz="1800" i="1">
                          <a:effectLst/>
                          <a:latin typeface="Cambria Math" panose="02040503050406030204" pitchFamily="18" charset="0"/>
                          <a:ea typeface="Times New Roman" panose="02020603050405020304" pitchFamily="18" charset="0"/>
                        </a:rPr>
                        <m:t>𝑀𝑆𝐸</m:t>
                      </m:r>
                      <m:r>
                        <a:rPr lang="vi-VN" sz="1800" i="1">
                          <a:effectLst/>
                          <a:latin typeface="Cambria Math" panose="02040503050406030204" pitchFamily="18" charset="0"/>
                          <a:ea typeface="Times New Roman" panose="02020603050405020304" pitchFamily="18" charset="0"/>
                        </a:rPr>
                        <m:t>=</m:t>
                      </m:r>
                      <m:f>
                        <m:fPr>
                          <m:ctrlPr>
                            <a:rPr lang="vi-VN" sz="1800" i="1">
                              <a:effectLst/>
                              <a:latin typeface="Cambria Math" panose="02040503050406030204" pitchFamily="18" charset="0"/>
                              <a:ea typeface="Times New Roman" panose="02020603050405020304" pitchFamily="18" charset="0"/>
                            </a:rPr>
                          </m:ctrlPr>
                        </m:fPr>
                        <m:num>
                          <m:r>
                            <a:rPr lang="vi-VN" sz="1800" i="1">
                              <a:effectLst/>
                              <a:latin typeface="Cambria Math" panose="02040503050406030204" pitchFamily="18" charset="0"/>
                              <a:ea typeface="Times New Roman" panose="02020603050405020304" pitchFamily="18" charset="0"/>
                            </a:rPr>
                            <m:t>1</m:t>
                          </m:r>
                        </m:num>
                        <m:den>
                          <m:r>
                            <a:rPr lang="vi-VN" sz="1800" i="1">
                              <a:effectLst/>
                              <a:latin typeface="Cambria Math" panose="02040503050406030204" pitchFamily="18" charset="0"/>
                              <a:ea typeface="Times New Roman" panose="02020603050405020304" pitchFamily="18" charset="0"/>
                            </a:rPr>
                            <m:t>𝑁</m:t>
                          </m:r>
                        </m:den>
                      </m:f>
                      <m:nary>
                        <m:naryPr>
                          <m:chr m:val="∑"/>
                          <m:ctrlPr>
                            <a:rPr lang="vi-VN" sz="1800" i="1">
                              <a:effectLst/>
                              <a:latin typeface="Cambria Math" panose="02040503050406030204" pitchFamily="18" charset="0"/>
                              <a:ea typeface="Times New Roman" panose="02020603050405020304" pitchFamily="18" charset="0"/>
                            </a:rPr>
                          </m:ctrlPr>
                        </m:naryPr>
                        <m:sub>
                          <m:r>
                            <a:rPr lang="vi-VN" sz="1800" i="1">
                              <a:effectLst/>
                              <a:latin typeface="Cambria Math" panose="02040503050406030204" pitchFamily="18" charset="0"/>
                              <a:ea typeface="Times New Roman" panose="02020603050405020304" pitchFamily="18" charset="0"/>
                            </a:rPr>
                            <m:t>𝑖</m:t>
                          </m:r>
                          <m:r>
                            <a:rPr lang="vi-VN" sz="1800" i="1">
                              <a:effectLst/>
                              <a:latin typeface="Cambria Math" panose="02040503050406030204" pitchFamily="18" charset="0"/>
                              <a:ea typeface="Times New Roman" panose="02020603050405020304" pitchFamily="18" charset="0"/>
                            </a:rPr>
                            <m:t>=1</m:t>
                          </m:r>
                        </m:sub>
                        <m:sup>
                          <m:r>
                            <a:rPr lang="vi-VN" sz="1800" i="1">
                              <a:effectLst/>
                              <a:latin typeface="Cambria Math" panose="02040503050406030204" pitchFamily="18" charset="0"/>
                              <a:ea typeface="Times New Roman" panose="02020603050405020304" pitchFamily="18" charset="0"/>
                            </a:rPr>
                            <m:t>𝑁</m:t>
                          </m:r>
                        </m:sup>
                        <m:e>
                          <m:sSup>
                            <m:sSupPr>
                              <m:ctrlPr>
                                <a:rPr lang="vi-VN" sz="1800" i="1">
                                  <a:effectLst/>
                                  <a:latin typeface="Cambria Math" panose="02040503050406030204" pitchFamily="18" charset="0"/>
                                  <a:ea typeface="Times New Roman" panose="02020603050405020304" pitchFamily="18" charset="0"/>
                                </a:rPr>
                              </m:ctrlPr>
                            </m:sSupPr>
                            <m:e>
                              <m:d>
                                <m:dPr>
                                  <m:ctrlPr>
                                    <a:rPr lang="vi-VN" sz="1800" i="1">
                                      <a:effectLst/>
                                      <a:latin typeface="Cambria Math" panose="02040503050406030204" pitchFamily="18" charset="0"/>
                                      <a:ea typeface="Times New Roman" panose="02020603050405020304" pitchFamily="18" charset="0"/>
                                    </a:rPr>
                                  </m:ctrlPr>
                                </m:dPr>
                                <m:e>
                                  <m:sSub>
                                    <m:sSubPr>
                                      <m:ctrlPr>
                                        <a:rPr lang="vi-VN" sz="1800" i="1">
                                          <a:effectLst/>
                                          <a:latin typeface="Cambria Math" panose="02040503050406030204" pitchFamily="18" charset="0"/>
                                          <a:ea typeface="Times New Roman" panose="02020603050405020304" pitchFamily="18" charset="0"/>
                                        </a:rPr>
                                      </m:ctrlPr>
                                    </m:sSubPr>
                                    <m:e>
                                      <m:r>
                                        <a:rPr lang="vi-VN" sz="1800" i="1">
                                          <a:effectLst/>
                                          <a:latin typeface="Cambria Math" panose="02040503050406030204" pitchFamily="18" charset="0"/>
                                          <a:ea typeface="Times New Roman" panose="02020603050405020304" pitchFamily="18" charset="0"/>
                                        </a:rPr>
                                        <m:t>𝑦</m:t>
                                      </m:r>
                                    </m:e>
                                    <m:sub>
                                      <m:r>
                                        <a:rPr lang="vi-VN" sz="1800" i="1">
                                          <a:effectLst/>
                                          <a:latin typeface="Cambria Math" panose="02040503050406030204" pitchFamily="18" charset="0"/>
                                          <a:ea typeface="Times New Roman" panose="02020603050405020304" pitchFamily="18" charset="0"/>
                                        </a:rPr>
                                        <m:t>𝑖</m:t>
                                      </m:r>
                                    </m:sub>
                                  </m:sSub>
                                  <m:r>
                                    <a:rPr lang="vi-VN" sz="1800" i="1">
                                      <a:effectLst/>
                                      <a:latin typeface="Cambria Math" panose="02040503050406030204" pitchFamily="18" charset="0"/>
                                      <a:ea typeface="Times New Roman" panose="02020603050405020304" pitchFamily="18" charset="0"/>
                                    </a:rPr>
                                    <m:t>−</m:t>
                                  </m:r>
                                  <m:acc>
                                    <m:accPr>
                                      <m:chr m:val="̂"/>
                                      <m:ctrlPr>
                                        <a:rPr lang="vi-VN" sz="1800" i="1">
                                          <a:effectLst/>
                                          <a:latin typeface="Cambria Math" panose="02040503050406030204" pitchFamily="18" charset="0"/>
                                          <a:ea typeface="Times New Roman" panose="02020603050405020304" pitchFamily="18" charset="0"/>
                                        </a:rPr>
                                      </m:ctrlPr>
                                    </m:accPr>
                                    <m:e>
                                      <m:sSub>
                                        <m:sSubPr>
                                          <m:ctrlPr>
                                            <a:rPr lang="vi-VN" sz="1800" i="1">
                                              <a:effectLst/>
                                              <a:latin typeface="Cambria Math" panose="02040503050406030204" pitchFamily="18" charset="0"/>
                                              <a:ea typeface="Times New Roman" panose="02020603050405020304" pitchFamily="18" charset="0"/>
                                            </a:rPr>
                                          </m:ctrlPr>
                                        </m:sSubPr>
                                        <m:e>
                                          <m:r>
                                            <a:rPr lang="vi-VN" sz="1800" i="1">
                                              <a:effectLst/>
                                              <a:latin typeface="Cambria Math" panose="02040503050406030204" pitchFamily="18" charset="0"/>
                                              <a:ea typeface="Times New Roman" panose="02020603050405020304" pitchFamily="18" charset="0"/>
                                            </a:rPr>
                                            <m:t>𝑦</m:t>
                                          </m:r>
                                        </m:e>
                                        <m:sub>
                                          <m:r>
                                            <a:rPr lang="vi-VN" sz="1800" i="1">
                                              <a:effectLst/>
                                              <a:latin typeface="Cambria Math" panose="02040503050406030204" pitchFamily="18" charset="0"/>
                                              <a:ea typeface="Times New Roman" panose="02020603050405020304" pitchFamily="18" charset="0"/>
                                            </a:rPr>
                                            <m:t>𝑖</m:t>
                                          </m:r>
                                        </m:sub>
                                      </m:sSub>
                                    </m:e>
                                  </m:acc>
                                </m:e>
                              </m:d>
                            </m:e>
                            <m:sup>
                              <m:r>
                                <a:rPr lang="vi-VN" sz="1800" i="1">
                                  <a:effectLst/>
                                  <a:latin typeface="Cambria Math" panose="02040503050406030204" pitchFamily="18" charset="0"/>
                                  <a:ea typeface="Times New Roman" panose="02020603050405020304" pitchFamily="18" charset="0"/>
                                </a:rPr>
                                <m:t>2</m:t>
                              </m:r>
                            </m:sup>
                          </m:sSup>
                        </m:e>
                      </m:nary>
                    </m:oMath>
                  </m:oMathPara>
                </a14:m>
                <a:endParaRPr lang="vi-VN" sz="1800" dirty="0">
                  <a:effectLst/>
                  <a:latin typeface="Palatino Linotype" panose="02040502050505030304" pitchFamily="18" charset="0"/>
                  <a:ea typeface="Times New Roman" panose="02020603050405020304" pitchFamily="18" charset="0"/>
                </a:endParaRPr>
              </a:p>
              <a:p>
                <a:pPr indent="0" algn="just">
                  <a:lnSpc>
                    <a:spcPct val="150000"/>
                  </a:lnSpc>
                  <a:buNone/>
                </a:pPr>
                <a:r>
                  <a:rPr lang="vi-VN" sz="1800" dirty="0">
                    <a:effectLst/>
                    <a:latin typeface="Palatino Linotype" panose="02040502050505030304" pitchFamily="18" charset="0"/>
                    <a:ea typeface="Times New Roman" panose="02020603050405020304" pitchFamily="18" charset="0"/>
                  </a:rPr>
                  <a:t>Trong đó:</a:t>
                </a:r>
              </a:p>
              <a:p>
                <a:pPr marL="342900" lvl="0" indent="-342900" algn="just">
                  <a:lnSpc>
                    <a:spcPct val="150000"/>
                  </a:lnSpc>
                  <a:buSzPts val="1200"/>
                  <a:buFont typeface="Times New Roman" panose="02020603050405020304" pitchFamily="18" charset="0"/>
                  <a:buChar char="-"/>
                </a:pPr>
                <a:r>
                  <a:rPr lang="vi-VN" sz="1800" dirty="0">
                    <a:effectLst/>
                    <a:latin typeface="Palatino Linotype" panose="02040502050505030304" pitchFamily="18" charset="0"/>
                    <a:ea typeface="Times New Roman" panose="02020603050405020304" pitchFamily="18" charset="0"/>
                  </a:rPr>
                  <a:t>N là số lượng điểm dữ liệu huấn luyện hoặc kiểm tra</a:t>
                </a:r>
              </a:p>
              <a:p>
                <a:pPr marL="342900" lvl="0" indent="-342900" algn="just">
                  <a:lnSpc>
                    <a:spcPct val="150000"/>
                  </a:lnSpc>
                  <a:buSzPts val="1200"/>
                  <a:buFont typeface="Times New Roman" panose="02020603050405020304" pitchFamily="18" charset="0"/>
                  <a:buChar char="-"/>
                </a:pPr>
                <a14:m>
                  <m:oMath xmlns:m="http://schemas.openxmlformats.org/officeDocument/2006/math">
                    <m:sSub>
                      <m:sSubPr>
                        <m:ctrlPr>
                          <a:rPr lang="vi-VN" sz="1800" i="1">
                            <a:effectLst/>
                            <a:latin typeface="Cambria Math" panose="02040503050406030204" pitchFamily="18" charset="0"/>
                            <a:ea typeface="Times New Roman" panose="02020603050405020304" pitchFamily="18" charset="0"/>
                          </a:rPr>
                        </m:ctrlPr>
                      </m:sSubPr>
                      <m:e>
                        <m:r>
                          <a:rPr lang="vi-VN" sz="1800" i="1">
                            <a:effectLst/>
                            <a:latin typeface="Cambria Math" panose="02040503050406030204" pitchFamily="18" charset="0"/>
                            <a:ea typeface="Times New Roman" panose="02020603050405020304" pitchFamily="18" charset="0"/>
                          </a:rPr>
                          <m:t>𝑦</m:t>
                        </m:r>
                      </m:e>
                      <m:sub>
                        <m:r>
                          <a:rPr lang="vi-VN" sz="1800" i="1">
                            <a:effectLst/>
                            <a:latin typeface="Cambria Math" panose="02040503050406030204" pitchFamily="18" charset="0"/>
                            <a:ea typeface="Times New Roman" panose="02020603050405020304" pitchFamily="18" charset="0"/>
                          </a:rPr>
                          <m:t>𝑖</m:t>
                        </m:r>
                      </m:sub>
                    </m:sSub>
                  </m:oMath>
                </a14:m>
                <a:r>
                  <a:rPr lang="vi-VN" sz="1800" dirty="0">
                    <a:effectLst/>
                    <a:latin typeface="Palatino Linotype" panose="02040502050505030304" pitchFamily="18" charset="0"/>
                    <a:ea typeface="Times New Roman" panose="02020603050405020304" pitchFamily="18" charset="0"/>
                  </a:rPr>
                  <a:t> là giá trị thực tế của mẫu thứ i</a:t>
                </a:r>
              </a:p>
              <a:p>
                <a:pPr marL="342900" lvl="0" indent="-342900" algn="just">
                  <a:lnSpc>
                    <a:spcPct val="150000"/>
                  </a:lnSpc>
                  <a:buSzPts val="1200"/>
                  <a:buFont typeface="Times New Roman" panose="02020603050405020304" pitchFamily="18" charset="0"/>
                  <a:buChar char="-"/>
                </a:pPr>
                <a14:m>
                  <m:oMath xmlns:m="http://schemas.openxmlformats.org/officeDocument/2006/math">
                    <m:acc>
                      <m:accPr>
                        <m:chr m:val="̂"/>
                        <m:ctrlPr>
                          <a:rPr lang="vi-VN" sz="1800" i="1">
                            <a:effectLst/>
                            <a:latin typeface="Cambria Math" panose="02040503050406030204" pitchFamily="18" charset="0"/>
                            <a:ea typeface="Times New Roman" panose="02020603050405020304" pitchFamily="18" charset="0"/>
                          </a:rPr>
                        </m:ctrlPr>
                      </m:accPr>
                      <m:e>
                        <m:sSub>
                          <m:sSubPr>
                            <m:ctrlPr>
                              <a:rPr lang="vi-VN" sz="1800" i="1">
                                <a:effectLst/>
                                <a:latin typeface="Cambria Math" panose="02040503050406030204" pitchFamily="18" charset="0"/>
                                <a:ea typeface="Times New Roman" panose="02020603050405020304" pitchFamily="18" charset="0"/>
                              </a:rPr>
                            </m:ctrlPr>
                          </m:sSubPr>
                          <m:e>
                            <m:r>
                              <a:rPr lang="vi-VN" sz="1800" i="1">
                                <a:effectLst/>
                                <a:latin typeface="Cambria Math" panose="02040503050406030204" pitchFamily="18" charset="0"/>
                                <a:ea typeface="Times New Roman" panose="02020603050405020304" pitchFamily="18" charset="0"/>
                              </a:rPr>
                              <m:t>𝑦</m:t>
                            </m:r>
                          </m:e>
                          <m:sub>
                            <m:r>
                              <a:rPr lang="vi-VN" sz="1800" i="1">
                                <a:effectLst/>
                                <a:latin typeface="Cambria Math" panose="02040503050406030204" pitchFamily="18" charset="0"/>
                                <a:ea typeface="Times New Roman" panose="02020603050405020304" pitchFamily="18" charset="0"/>
                              </a:rPr>
                              <m:t>𝑖</m:t>
                            </m:r>
                          </m:sub>
                        </m:sSub>
                      </m:e>
                    </m:acc>
                  </m:oMath>
                </a14:m>
                <a:r>
                  <a:rPr lang="vi-VN" sz="1800" dirty="0">
                    <a:effectLst/>
                    <a:latin typeface="Palatino Linotype" panose="02040502050505030304" pitchFamily="18" charset="0"/>
                    <a:ea typeface="Times New Roman" panose="02020603050405020304" pitchFamily="18" charset="0"/>
                  </a:rPr>
                  <a:t> là giá trị dự đoán của mẫu thứ i</a:t>
                </a:r>
              </a:p>
            </p:txBody>
          </p:sp>
        </mc:Choice>
        <mc:Fallback>
          <p:sp>
            <p:nvSpPr>
              <p:cNvPr id="3" name="Content Placeholder 2">
                <a:extLst>
                  <a:ext uri="{FF2B5EF4-FFF2-40B4-BE49-F238E27FC236}">
                    <a16:creationId xmlns:a16="http://schemas.microsoft.com/office/drawing/2014/main" id="{AE3B3F0A-543B-C65C-1039-A8772A1D2C53}"/>
                  </a:ext>
                </a:extLst>
              </p:cNvPr>
              <p:cNvSpPr>
                <a:spLocks noGrp="1" noRot="1" noChangeAspect="1" noMove="1" noResize="1" noEditPoints="1" noAdjustHandles="1" noChangeArrowheads="1" noChangeShapeType="1" noTextEdit="1"/>
              </p:cNvSpPr>
              <p:nvPr>
                <p:ph idx="1"/>
              </p:nvPr>
            </p:nvSpPr>
            <p:spPr>
              <a:xfrm>
                <a:off x="1428164" y="1703693"/>
                <a:ext cx="9520158" cy="3450613"/>
              </a:xfrm>
              <a:blipFill>
                <a:blip r:embed="rId2"/>
                <a:stretch>
                  <a:fillRect r="-576" b="-23810"/>
                </a:stretch>
              </a:blipFill>
            </p:spPr>
            <p:txBody>
              <a:bodyPr/>
              <a:lstStyle/>
              <a:p>
                <a:r>
                  <a:rPr lang="vi-VN">
                    <a:noFill/>
                  </a:rPr>
                  <a:t> </a:t>
                </a:r>
              </a:p>
            </p:txBody>
          </p:sp>
        </mc:Fallback>
      </mc:AlternateContent>
    </p:spTree>
    <p:extLst>
      <p:ext uri="{BB962C8B-B14F-4D97-AF65-F5344CB8AC3E}">
        <p14:creationId xmlns:p14="http://schemas.microsoft.com/office/powerpoint/2010/main" val="4231012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428164" y="1703693"/>
            <a:ext cx="9520158" cy="3450613"/>
          </a:xfrm>
        </p:spPr>
        <p:txBody>
          <a:bodyPr>
            <a:normAutofit lnSpcReduction="10000"/>
          </a:bodyPr>
          <a:lstStyle/>
          <a:p>
            <a:pPr marL="0" indent="0">
              <a:buNone/>
            </a:pPr>
            <a:r>
              <a:rPr lang="vi-VN" sz="2400" dirty="0">
                <a:effectLst/>
                <a:latin typeface="Palatino Linotype" panose="02040502050505030304" pitchFamily="18" charset="0"/>
                <a:ea typeface="Times New Roman" panose="02020603050405020304" pitchFamily="18" charset="0"/>
              </a:rPr>
              <a:t>Thuật toán tối ưu hóa phổ biến cho việc huấn luyện mạng LSTM là thuật toán lan truyền ngược qua thời gian (</a:t>
            </a:r>
            <a:r>
              <a:rPr lang="vi-VN" sz="2400" dirty="0" err="1">
                <a:effectLst/>
                <a:latin typeface="Palatino Linotype" panose="02040502050505030304" pitchFamily="18" charset="0"/>
                <a:ea typeface="Times New Roman" panose="02020603050405020304" pitchFamily="18" charset="0"/>
              </a:rPr>
              <a:t>Backpropagation</a:t>
            </a:r>
            <a:r>
              <a:rPr lang="vi-VN" sz="2400" dirty="0">
                <a:effectLst/>
                <a:latin typeface="Palatino Linotype" panose="02040502050505030304" pitchFamily="18" charset="0"/>
                <a:ea typeface="Times New Roman" panose="02020603050405020304" pitchFamily="18" charset="0"/>
              </a:rPr>
              <a:t> </a:t>
            </a:r>
            <a:r>
              <a:rPr lang="vi-VN" sz="2400" dirty="0" err="1">
                <a:effectLst/>
                <a:latin typeface="Palatino Linotype" panose="02040502050505030304" pitchFamily="18" charset="0"/>
                <a:ea typeface="Times New Roman" panose="02020603050405020304" pitchFamily="18" charset="0"/>
              </a:rPr>
              <a:t>Through</a:t>
            </a:r>
            <a:r>
              <a:rPr lang="vi-VN" sz="2400" dirty="0">
                <a:effectLst/>
                <a:latin typeface="Palatino Linotype" panose="02040502050505030304" pitchFamily="18" charset="0"/>
                <a:ea typeface="Times New Roman" panose="02020603050405020304" pitchFamily="18" charset="0"/>
              </a:rPr>
              <a:t> </a:t>
            </a:r>
            <a:r>
              <a:rPr lang="vi-VN" sz="2400" dirty="0" err="1">
                <a:effectLst/>
                <a:latin typeface="Palatino Linotype" panose="02040502050505030304" pitchFamily="18" charset="0"/>
                <a:ea typeface="Times New Roman" panose="02020603050405020304" pitchFamily="18" charset="0"/>
              </a:rPr>
              <a:t>Time</a:t>
            </a:r>
            <a:r>
              <a:rPr lang="vi-VN" sz="2400" dirty="0">
                <a:effectLst/>
                <a:latin typeface="Palatino Linotype" panose="02040502050505030304" pitchFamily="18" charset="0"/>
                <a:ea typeface="Times New Roman" panose="02020603050405020304" pitchFamily="18" charset="0"/>
              </a:rPr>
              <a:t> – BPTT).</a:t>
            </a:r>
          </a:p>
          <a:p>
            <a:pPr marL="0" indent="0">
              <a:buNone/>
            </a:pPr>
            <a:r>
              <a:rPr lang="vi-VN" sz="2400" dirty="0">
                <a:effectLst/>
                <a:latin typeface="Palatino Linotype" panose="02040502050505030304" pitchFamily="18" charset="0"/>
                <a:ea typeface="Times New Roman" panose="02020603050405020304" pitchFamily="18" charset="0"/>
              </a:rPr>
              <a:t>Thuật toán BPTT tính toán đạo hàm riêng bằng cách lan truyền ngược lỗi từ tầng đầu ra qua các tầng ẩn từ cuối dòng thời gian về đầu chuỗi, giúp cập nhật trọng số của mạng dựa trên lỗi tại mỗi bước thời gian, từ đó giúp mạng "học" từ lỗi và cải thiện hiệu suất dự đoán.</a:t>
            </a:r>
            <a:endParaRPr lang="vi-VN" sz="2000" dirty="0">
              <a:effectLst/>
              <a:latin typeface="Palatino Linotype" panose="02040502050505030304" pitchFamily="18" charset="0"/>
              <a:ea typeface="Times New Roman" panose="02020603050405020304" pitchFamily="18" charset="0"/>
            </a:endParaRPr>
          </a:p>
        </p:txBody>
      </p:sp>
    </p:spTree>
    <p:extLst>
      <p:ext uri="{BB962C8B-B14F-4D97-AF65-F5344CB8AC3E}">
        <p14:creationId xmlns:p14="http://schemas.microsoft.com/office/powerpoint/2010/main" val="1321780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428164" y="1829120"/>
            <a:ext cx="9520158" cy="3450613"/>
          </a:xfrm>
        </p:spPr>
        <p:txBody>
          <a:bodyPr>
            <a:normAutofit/>
          </a:bodyPr>
          <a:lstStyle/>
          <a:p>
            <a:pPr marL="0" indent="0">
              <a:buNone/>
            </a:pPr>
            <a:r>
              <a:rPr lang="en-US" sz="2400" b="1" dirty="0" err="1">
                <a:latin typeface="+mj-lt"/>
              </a:rPr>
              <a:t>Phương</a:t>
            </a:r>
            <a:r>
              <a:rPr lang="en-US" sz="2400" b="1" dirty="0">
                <a:latin typeface="+mj-lt"/>
              </a:rPr>
              <a:t> </a:t>
            </a:r>
            <a:r>
              <a:rPr lang="en-US" sz="2400" b="1" dirty="0" err="1">
                <a:latin typeface="+mj-lt"/>
              </a:rPr>
              <a:t>pháp</a:t>
            </a:r>
            <a:r>
              <a:rPr lang="en-US" sz="2400" b="1" dirty="0">
                <a:latin typeface="+mj-lt"/>
              </a:rPr>
              <a:t> </a:t>
            </a:r>
            <a:r>
              <a:rPr lang="en-US" sz="2400" b="1" dirty="0" err="1">
                <a:latin typeface="+mj-lt"/>
              </a:rPr>
              <a:t>huấn</a:t>
            </a:r>
            <a:r>
              <a:rPr lang="en-US" sz="2400" b="1" dirty="0">
                <a:latin typeface="+mj-lt"/>
              </a:rPr>
              <a:t> </a:t>
            </a:r>
            <a:r>
              <a:rPr lang="en-US" sz="2400" b="1" dirty="0" err="1">
                <a:latin typeface="+mj-lt"/>
              </a:rPr>
              <a:t>luyện</a:t>
            </a:r>
            <a:r>
              <a:rPr lang="en-US" sz="2400" b="1" dirty="0">
                <a:latin typeface="+mj-lt"/>
              </a:rPr>
              <a:t> </a:t>
            </a:r>
            <a:r>
              <a:rPr lang="en-US" sz="2400" b="1" dirty="0" err="1">
                <a:latin typeface="+mj-lt"/>
              </a:rPr>
              <a:t>và</a:t>
            </a:r>
            <a:r>
              <a:rPr lang="en-US" sz="2400" b="1" dirty="0">
                <a:latin typeface="+mj-lt"/>
              </a:rPr>
              <a:t> </a:t>
            </a:r>
            <a:r>
              <a:rPr lang="en-US" sz="2400" b="1" dirty="0" err="1">
                <a:latin typeface="+mj-lt"/>
              </a:rPr>
              <a:t>đánh</a:t>
            </a:r>
            <a:r>
              <a:rPr lang="en-US" sz="2400" b="1" dirty="0">
                <a:latin typeface="+mj-lt"/>
              </a:rPr>
              <a:t> </a:t>
            </a:r>
            <a:r>
              <a:rPr lang="en-US" sz="2400" b="1" dirty="0" err="1">
                <a:latin typeface="+mj-lt"/>
              </a:rPr>
              <a:t>giá</a:t>
            </a:r>
            <a:endParaRPr lang="en-US" sz="2400" b="1" dirty="0">
              <a:latin typeface="+mj-lt"/>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8038056-A87E-7885-A2A4-3655495B6A7B}"/>
                  </a:ext>
                </a:extLst>
              </p:cNvPr>
              <p:cNvSpPr txBox="1"/>
              <p:nvPr/>
            </p:nvSpPr>
            <p:spPr>
              <a:xfrm>
                <a:off x="1428163" y="2480125"/>
                <a:ext cx="9833885" cy="2880340"/>
              </a:xfrm>
              <a:prstGeom prst="rect">
                <a:avLst/>
              </a:prstGeom>
              <a:noFill/>
            </p:spPr>
            <p:txBody>
              <a:bodyPr wrap="square">
                <a:spAutoFit/>
              </a:bodyPr>
              <a:lstStyle/>
              <a:p>
                <a:pPr indent="457200" algn="just">
                  <a:lnSpc>
                    <a:spcPct val="150000"/>
                  </a:lnSpc>
                </a:pPr>
                <a:r>
                  <a:rPr lang="vi-VN" dirty="0">
                    <a:effectLst/>
                    <a:latin typeface="Palatino Linotype" panose="02040502050505030304" pitchFamily="18" charset="0"/>
                    <a:ea typeface="Times New Roman" panose="02020603050405020304" pitchFamily="18" charset="0"/>
                  </a:rPr>
                  <a:t>Các chỉ số được sử dụng để đánh giá mô hình:</a:t>
                </a:r>
              </a:p>
              <a:p>
                <a:pPr marL="342900" lvl="0" indent="-342900" algn="just">
                  <a:lnSpc>
                    <a:spcPct val="150000"/>
                  </a:lnSpc>
                  <a:buSzPts val="1200"/>
                  <a:buFont typeface="Times New Roman" panose="02020603050405020304" pitchFamily="18" charset="0"/>
                  <a:buChar char="-"/>
                </a:pPr>
                <a:r>
                  <a:rPr lang="vi-VN" dirty="0">
                    <a:effectLst/>
                    <a:latin typeface="Palatino Linotype" panose="02040502050505030304" pitchFamily="18" charset="0"/>
                    <a:ea typeface="Times New Roman" panose="02020603050405020304" pitchFamily="18" charset="0"/>
                  </a:rPr>
                  <a:t>Sai số phần trăm tuyệt đối trung bình (MAPE – </a:t>
                </a:r>
                <a:r>
                  <a:rPr lang="vi-VN" dirty="0" err="1">
                    <a:effectLst/>
                    <a:latin typeface="Palatino Linotype" panose="02040502050505030304" pitchFamily="18" charset="0"/>
                    <a:ea typeface="Times New Roman" panose="02020603050405020304" pitchFamily="18" charset="0"/>
                  </a:rPr>
                  <a:t>Mean</a:t>
                </a:r>
                <a:r>
                  <a:rPr lang="vi-VN" dirty="0">
                    <a:effectLst/>
                    <a:latin typeface="Palatino Linotype" panose="02040502050505030304" pitchFamily="18" charset="0"/>
                    <a:ea typeface="Times New Roman" panose="02020603050405020304" pitchFamily="18" charset="0"/>
                  </a:rPr>
                  <a:t> </a:t>
                </a:r>
                <a:r>
                  <a:rPr lang="vi-VN" dirty="0" err="1">
                    <a:effectLst/>
                    <a:latin typeface="Palatino Linotype" panose="02040502050505030304" pitchFamily="18" charset="0"/>
                    <a:ea typeface="Times New Roman" panose="02020603050405020304" pitchFamily="18" charset="0"/>
                  </a:rPr>
                  <a:t>absolute</a:t>
                </a:r>
                <a:r>
                  <a:rPr lang="vi-VN" dirty="0">
                    <a:effectLst/>
                    <a:latin typeface="Palatino Linotype" panose="02040502050505030304" pitchFamily="18" charset="0"/>
                    <a:ea typeface="Times New Roman" panose="02020603050405020304" pitchFamily="18" charset="0"/>
                  </a:rPr>
                  <a:t> </a:t>
                </a:r>
                <a:r>
                  <a:rPr lang="vi-VN" dirty="0" err="1">
                    <a:effectLst/>
                    <a:latin typeface="Palatino Linotype" panose="02040502050505030304" pitchFamily="18" charset="0"/>
                    <a:ea typeface="Times New Roman" panose="02020603050405020304" pitchFamily="18" charset="0"/>
                  </a:rPr>
                  <a:t>percentage</a:t>
                </a:r>
                <a:r>
                  <a:rPr lang="vi-VN" dirty="0">
                    <a:effectLst/>
                    <a:latin typeface="Palatino Linotype" panose="02040502050505030304" pitchFamily="18" charset="0"/>
                    <a:ea typeface="Times New Roman" panose="02020603050405020304" pitchFamily="18" charset="0"/>
                  </a:rPr>
                  <a:t> </a:t>
                </a:r>
                <a:r>
                  <a:rPr lang="vi-VN" dirty="0" err="1">
                    <a:effectLst/>
                    <a:latin typeface="Palatino Linotype" panose="02040502050505030304" pitchFamily="18" charset="0"/>
                    <a:ea typeface="Times New Roman" panose="02020603050405020304" pitchFamily="18" charset="0"/>
                  </a:rPr>
                  <a:t>error</a:t>
                </a:r>
                <a:r>
                  <a:rPr lang="vi-VN" dirty="0">
                    <a:effectLst/>
                    <a:latin typeface="Palatino Linotype" panose="02040502050505030304" pitchFamily="18" charset="0"/>
                    <a:ea typeface="Times New Roman" panose="02020603050405020304" pitchFamily="18" charset="0"/>
                  </a:rPr>
                  <a:t>): được tính như sau:</a:t>
                </a:r>
              </a:p>
              <a:p>
                <a:pPr algn="just">
                  <a:lnSpc>
                    <a:spcPct val="150000"/>
                  </a:lnSpc>
                </a:pPr>
                <a14:m>
                  <m:oMathPara xmlns:m="http://schemas.openxmlformats.org/officeDocument/2006/math">
                    <m:oMathParaPr>
                      <m:jc m:val="centerGroup"/>
                    </m:oMathParaPr>
                    <m:oMath xmlns:m="http://schemas.openxmlformats.org/officeDocument/2006/math">
                      <m:r>
                        <a:rPr lang="vi-VN" i="1">
                          <a:effectLst/>
                          <a:latin typeface="Cambria Math" panose="02040503050406030204" pitchFamily="18" charset="0"/>
                          <a:ea typeface="Times New Roman" panose="02020603050405020304" pitchFamily="18" charset="0"/>
                        </a:rPr>
                        <m:t>𝑀𝐴𝑃𝐸</m:t>
                      </m:r>
                      <m:r>
                        <a:rPr lang="vi-VN" i="1">
                          <a:effectLst/>
                          <a:latin typeface="Cambria Math" panose="02040503050406030204" pitchFamily="18" charset="0"/>
                          <a:ea typeface="Times New Roman" panose="02020603050405020304" pitchFamily="18" charset="0"/>
                        </a:rPr>
                        <m:t>=</m:t>
                      </m:r>
                      <m:f>
                        <m:fPr>
                          <m:ctrlPr>
                            <a:rPr lang="vi-VN" i="1">
                              <a:effectLst/>
                              <a:latin typeface="Cambria Math" panose="02040503050406030204" pitchFamily="18" charset="0"/>
                              <a:ea typeface="Times New Roman" panose="02020603050405020304" pitchFamily="18" charset="0"/>
                            </a:rPr>
                          </m:ctrlPr>
                        </m:fPr>
                        <m:num>
                          <m:r>
                            <a:rPr lang="vi-VN" i="1">
                              <a:effectLst/>
                              <a:latin typeface="Cambria Math" panose="02040503050406030204" pitchFamily="18" charset="0"/>
                              <a:ea typeface="Times New Roman" panose="02020603050405020304" pitchFamily="18" charset="0"/>
                            </a:rPr>
                            <m:t>1</m:t>
                          </m:r>
                        </m:num>
                        <m:den>
                          <m:r>
                            <a:rPr lang="vi-VN" i="1">
                              <a:effectLst/>
                              <a:latin typeface="Cambria Math" panose="02040503050406030204" pitchFamily="18" charset="0"/>
                              <a:ea typeface="Times New Roman" panose="02020603050405020304" pitchFamily="18" charset="0"/>
                            </a:rPr>
                            <m:t>𝑁</m:t>
                          </m:r>
                        </m:den>
                      </m:f>
                      <m:nary>
                        <m:naryPr>
                          <m:chr m:val="∑"/>
                          <m:ctrlPr>
                            <a:rPr lang="vi-VN" i="1">
                              <a:effectLst/>
                              <a:latin typeface="Cambria Math" panose="02040503050406030204" pitchFamily="18" charset="0"/>
                              <a:ea typeface="Times New Roman" panose="02020603050405020304" pitchFamily="18" charset="0"/>
                            </a:rPr>
                          </m:ctrlPr>
                        </m:naryPr>
                        <m:sub>
                          <m:r>
                            <a:rPr lang="vi-VN" i="1">
                              <a:effectLst/>
                              <a:latin typeface="Cambria Math" panose="02040503050406030204" pitchFamily="18" charset="0"/>
                              <a:ea typeface="Times New Roman" panose="02020603050405020304" pitchFamily="18" charset="0"/>
                            </a:rPr>
                            <m:t>𝑖</m:t>
                          </m:r>
                          <m:r>
                            <a:rPr lang="vi-VN" i="1">
                              <a:effectLst/>
                              <a:latin typeface="Cambria Math" panose="02040503050406030204" pitchFamily="18" charset="0"/>
                              <a:ea typeface="Times New Roman" panose="02020603050405020304" pitchFamily="18" charset="0"/>
                            </a:rPr>
                            <m:t>=1</m:t>
                          </m:r>
                        </m:sub>
                        <m:sup>
                          <m:r>
                            <a:rPr lang="vi-VN" i="1">
                              <a:effectLst/>
                              <a:latin typeface="Cambria Math" panose="02040503050406030204" pitchFamily="18" charset="0"/>
                              <a:ea typeface="Times New Roman" panose="02020603050405020304" pitchFamily="18" charset="0"/>
                            </a:rPr>
                            <m:t>𝑁</m:t>
                          </m:r>
                        </m:sup>
                        <m:e>
                          <m:d>
                            <m:dPr>
                              <m:begChr m:val="|"/>
                              <m:endChr m:val="|"/>
                              <m:ctrlPr>
                                <a:rPr lang="vi-VN" i="1">
                                  <a:effectLst/>
                                  <a:latin typeface="Cambria Math" panose="02040503050406030204" pitchFamily="18" charset="0"/>
                                  <a:ea typeface="Times New Roman" panose="02020603050405020304" pitchFamily="18" charset="0"/>
                                </a:rPr>
                              </m:ctrlPr>
                            </m:dPr>
                            <m:e>
                              <m:f>
                                <m:fPr>
                                  <m:ctrlPr>
                                    <a:rPr lang="vi-VN" i="1">
                                      <a:effectLst/>
                                      <a:latin typeface="Cambria Math" panose="02040503050406030204" pitchFamily="18" charset="0"/>
                                      <a:ea typeface="Times New Roman" panose="02020603050405020304" pitchFamily="18" charset="0"/>
                                    </a:rPr>
                                  </m:ctrlPr>
                                </m:fPr>
                                <m:num>
                                  <m:sSub>
                                    <m:sSubPr>
                                      <m:ctrlPr>
                                        <a:rPr lang="vi-VN" i="1">
                                          <a:effectLst/>
                                          <a:latin typeface="Cambria Math" panose="02040503050406030204" pitchFamily="18" charset="0"/>
                                          <a:ea typeface="Times New Roman" panose="02020603050405020304" pitchFamily="18" charset="0"/>
                                        </a:rPr>
                                      </m:ctrlPr>
                                    </m:sSubPr>
                                    <m:e>
                                      <m:r>
                                        <a:rPr lang="vi-VN" i="1">
                                          <a:effectLst/>
                                          <a:latin typeface="Cambria Math" panose="02040503050406030204" pitchFamily="18" charset="0"/>
                                          <a:ea typeface="Times New Roman" panose="02020603050405020304" pitchFamily="18" charset="0"/>
                                        </a:rPr>
                                        <m:t>𝑦</m:t>
                                      </m:r>
                                    </m:e>
                                    <m:sub>
                                      <m:r>
                                        <a:rPr lang="vi-VN" i="1">
                                          <a:effectLst/>
                                          <a:latin typeface="Cambria Math" panose="02040503050406030204" pitchFamily="18" charset="0"/>
                                          <a:ea typeface="Times New Roman" panose="02020603050405020304" pitchFamily="18" charset="0"/>
                                        </a:rPr>
                                        <m:t>𝑖</m:t>
                                      </m:r>
                                    </m:sub>
                                  </m:sSub>
                                  <m:r>
                                    <a:rPr lang="vi-VN" i="1">
                                      <a:effectLst/>
                                      <a:latin typeface="Cambria Math" panose="02040503050406030204" pitchFamily="18" charset="0"/>
                                      <a:ea typeface="Times New Roman" panose="02020603050405020304" pitchFamily="18" charset="0"/>
                                    </a:rPr>
                                    <m:t>−</m:t>
                                  </m:r>
                                  <m:acc>
                                    <m:accPr>
                                      <m:chr m:val="̂"/>
                                      <m:ctrlPr>
                                        <a:rPr lang="vi-VN" i="1">
                                          <a:effectLst/>
                                          <a:latin typeface="Cambria Math" panose="02040503050406030204" pitchFamily="18" charset="0"/>
                                          <a:ea typeface="Times New Roman" panose="02020603050405020304" pitchFamily="18" charset="0"/>
                                        </a:rPr>
                                      </m:ctrlPr>
                                    </m:accPr>
                                    <m:e>
                                      <m:sSub>
                                        <m:sSubPr>
                                          <m:ctrlPr>
                                            <a:rPr lang="vi-VN" i="1">
                                              <a:effectLst/>
                                              <a:latin typeface="Cambria Math" panose="02040503050406030204" pitchFamily="18" charset="0"/>
                                              <a:ea typeface="Times New Roman" panose="02020603050405020304" pitchFamily="18" charset="0"/>
                                            </a:rPr>
                                          </m:ctrlPr>
                                        </m:sSubPr>
                                        <m:e>
                                          <m:r>
                                            <a:rPr lang="vi-VN" i="1">
                                              <a:effectLst/>
                                              <a:latin typeface="Cambria Math" panose="02040503050406030204" pitchFamily="18" charset="0"/>
                                              <a:ea typeface="Times New Roman" panose="02020603050405020304" pitchFamily="18" charset="0"/>
                                            </a:rPr>
                                            <m:t>𝑦</m:t>
                                          </m:r>
                                        </m:e>
                                        <m:sub>
                                          <m:r>
                                            <a:rPr lang="vi-VN" i="1">
                                              <a:effectLst/>
                                              <a:latin typeface="Cambria Math" panose="02040503050406030204" pitchFamily="18" charset="0"/>
                                              <a:ea typeface="Times New Roman" panose="02020603050405020304" pitchFamily="18" charset="0"/>
                                            </a:rPr>
                                            <m:t>𝑖</m:t>
                                          </m:r>
                                        </m:sub>
                                      </m:sSub>
                                    </m:e>
                                  </m:acc>
                                </m:num>
                                <m:den>
                                  <m:sSub>
                                    <m:sSubPr>
                                      <m:ctrlPr>
                                        <a:rPr lang="vi-VN" i="1">
                                          <a:effectLst/>
                                          <a:latin typeface="Cambria Math" panose="02040503050406030204" pitchFamily="18" charset="0"/>
                                          <a:ea typeface="Times New Roman" panose="02020603050405020304" pitchFamily="18" charset="0"/>
                                        </a:rPr>
                                      </m:ctrlPr>
                                    </m:sSubPr>
                                    <m:e>
                                      <m:r>
                                        <a:rPr lang="vi-VN" i="1">
                                          <a:effectLst/>
                                          <a:latin typeface="Cambria Math" panose="02040503050406030204" pitchFamily="18" charset="0"/>
                                          <a:ea typeface="Times New Roman" panose="02020603050405020304" pitchFamily="18" charset="0"/>
                                        </a:rPr>
                                        <m:t>𝑦</m:t>
                                      </m:r>
                                    </m:e>
                                    <m:sub>
                                      <m:r>
                                        <a:rPr lang="vi-VN" i="1">
                                          <a:effectLst/>
                                          <a:latin typeface="Cambria Math" panose="02040503050406030204" pitchFamily="18" charset="0"/>
                                          <a:ea typeface="Times New Roman" panose="02020603050405020304" pitchFamily="18" charset="0"/>
                                        </a:rPr>
                                        <m:t>𝑖</m:t>
                                      </m:r>
                                    </m:sub>
                                  </m:sSub>
                                </m:den>
                              </m:f>
                            </m:e>
                          </m:d>
                        </m:e>
                      </m:nary>
                    </m:oMath>
                  </m:oMathPara>
                </a14:m>
                <a:endParaRPr lang="vi-VN" dirty="0">
                  <a:effectLst/>
                  <a:latin typeface="Palatino Linotype" panose="02040502050505030304" pitchFamily="18" charset="0"/>
                  <a:ea typeface="Times New Roman" panose="02020603050405020304" pitchFamily="18" charset="0"/>
                </a:endParaRPr>
              </a:p>
              <a:p>
                <a:pPr marL="457200" algn="just">
                  <a:lnSpc>
                    <a:spcPct val="150000"/>
                  </a:lnSpc>
                </a:pPr>
                <a:r>
                  <a:rPr lang="vi-VN" dirty="0">
                    <a:effectLst/>
                    <a:latin typeface="Palatino Linotype" panose="02040502050505030304" pitchFamily="18" charset="0"/>
                    <a:ea typeface="Times New Roman" panose="02020603050405020304" pitchFamily="18" charset="0"/>
                  </a:rPr>
                  <a:t>Giá trị MAPE càng thấp thì mô hình dự đoán càng tốt.</a:t>
                </a:r>
              </a:p>
            </p:txBody>
          </p:sp>
        </mc:Choice>
        <mc:Fallback>
          <p:sp>
            <p:nvSpPr>
              <p:cNvPr id="5" name="TextBox 4">
                <a:extLst>
                  <a:ext uri="{FF2B5EF4-FFF2-40B4-BE49-F238E27FC236}">
                    <a16:creationId xmlns:a16="http://schemas.microsoft.com/office/drawing/2014/main" id="{88038056-A87E-7885-A2A4-3655495B6A7B}"/>
                  </a:ext>
                </a:extLst>
              </p:cNvPr>
              <p:cNvSpPr txBox="1">
                <a:spLocks noRot="1" noChangeAspect="1" noMove="1" noResize="1" noEditPoints="1" noAdjustHandles="1" noChangeArrowheads="1" noChangeShapeType="1" noTextEdit="1"/>
              </p:cNvSpPr>
              <p:nvPr/>
            </p:nvSpPr>
            <p:spPr>
              <a:xfrm>
                <a:off x="1428163" y="2480125"/>
                <a:ext cx="9833885" cy="2880340"/>
              </a:xfrm>
              <a:prstGeom prst="rect">
                <a:avLst/>
              </a:prstGeom>
              <a:blipFill>
                <a:blip r:embed="rId2"/>
                <a:stretch>
                  <a:fillRect r="-558" b="-2542"/>
                </a:stretch>
              </a:blipFill>
            </p:spPr>
            <p:txBody>
              <a:bodyPr/>
              <a:lstStyle/>
              <a:p>
                <a:r>
                  <a:rPr lang="vi-VN">
                    <a:noFill/>
                  </a:rPr>
                  <a:t> </a:t>
                </a:r>
              </a:p>
            </p:txBody>
          </p:sp>
        </mc:Fallback>
      </mc:AlternateContent>
    </p:spTree>
    <p:extLst>
      <p:ext uri="{BB962C8B-B14F-4D97-AF65-F5344CB8AC3E}">
        <p14:creationId xmlns:p14="http://schemas.microsoft.com/office/powerpoint/2010/main" val="1619892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8038056-A87E-7885-A2A4-3655495B6A7B}"/>
                  </a:ext>
                </a:extLst>
              </p:cNvPr>
              <p:cNvSpPr txBox="1"/>
              <p:nvPr/>
            </p:nvSpPr>
            <p:spPr>
              <a:xfrm>
                <a:off x="1390552" y="1801535"/>
                <a:ext cx="9595382" cy="4158511"/>
              </a:xfrm>
              <a:prstGeom prst="rect">
                <a:avLst/>
              </a:prstGeom>
              <a:noFill/>
            </p:spPr>
            <p:txBody>
              <a:bodyPr wrap="square">
                <a:spAutoFit/>
              </a:bodyPr>
              <a:lstStyle/>
              <a:p>
                <a:pPr marL="342900" lvl="0" indent="-342900" algn="just">
                  <a:lnSpc>
                    <a:spcPct val="150000"/>
                  </a:lnSpc>
                  <a:buSzPts val="1200"/>
                  <a:buFont typeface="Times New Roman" panose="02020603050405020304" pitchFamily="18" charset="0"/>
                  <a:buChar char="-"/>
                </a:pPr>
                <a:r>
                  <a:rPr lang="vi-VN" dirty="0">
                    <a:effectLst/>
                    <a:latin typeface="Palatino Linotype" panose="02040502050505030304" pitchFamily="18" charset="0"/>
                    <a:ea typeface="Times New Roman" panose="02020603050405020304" pitchFamily="18" charset="0"/>
                  </a:rPr>
                  <a:t>RMSE: là căn bậc hai của sai số bình phương trung bình (MSE), được tính như sau:</a:t>
                </a:r>
              </a:p>
              <a:p>
                <a:pPr marL="457200" algn="just">
                  <a:lnSpc>
                    <a:spcPct val="150000"/>
                  </a:lnSpc>
                </a:pPr>
                <a14:m>
                  <m:oMathPara xmlns:m="http://schemas.openxmlformats.org/officeDocument/2006/math">
                    <m:oMathParaPr>
                      <m:jc m:val="centerGroup"/>
                    </m:oMathParaPr>
                    <m:oMath xmlns:m="http://schemas.openxmlformats.org/officeDocument/2006/math">
                      <m:r>
                        <a:rPr lang="vi-VN" i="1">
                          <a:effectLst/>
                          <a:latin typeface="Cambria Math" panose="02040503050406030204" pitchFamily="18" charset="0"/>
                          <a:ea typeface="Times New Roman" panose="02020603050405020304" pitchFamily="18" charset="0"/>
                        </a:rPr>
                        <m:t>𝑅𝑀𝑆𝐸</m:t>
                      </m:r>
                      <m:r>
                        <a:rPr lang="vi-VN" i="1">
                          <a:effectLst/>
                          <a:latin typeface="Cambria Math" panose="02040503050406030204" pitchFamily="18" charset="0"/>
                          <a:ea typeface="Times New Roman" panose="02020603050405020304" pitchFamily="18" charset="0"/>
                        </a:rPr>
                        <m:t>=</m:t>
                      </m:r>
                      <m:rad>
                        <m:radPr>
                          <m:degHide m:val="on"/>
                          <m:ctrlPr>
                            <a:rPr lang="vi-VN" i="1">
                              <a:effectLst/>
                              <a:latin typeface="Cambria Math" panose="02040503050406030204" pitchFamily="18" charset="0"/>
                              <a:ea typeface="Times New Roman" panose="02020603050405020304" pitchFamily="18" charset="0"/>
                            </a:rPr>
                          </m:ctrlPr>
                        </m:radPr>
                        <m:deg/>
                        <m:e>
                          <m:r>
                            <m:rPr>
                              <m:sty m:val="p"/>
                            </m:rPr>
                            <a:rPr lang="vi-VN">
                              <a:effectLst/>
                              <a:latin typeface="Cambria Math" panose="02040503050406030204" pitchFamily="18" charset="0"/>
                              <a:ea typeface="Times New Roman" panose="02020603050405020304" pitchFamily="18" charset="0"/>
                            </a:rPr>
                            <m:t>MSE</m:t>
                          </m:r>
                        </m:e>
                      </m:rad>
                      <m:r>
                        <a:rPr lang="vi-VN" i="1">
                          <a:effectLst/>
                          <a:latin typeface="Cambria Math" panose="02040503050406030204" pitchFamily="18" charset="0"/>
                          <a:ea typeface="Times New Roman" panose="02020603050405020304" pitchFamily="18" charset="0"/>
                        </a:rPr>
                        <m:t>=</m:t>
                      </m:r>
                      <m:rad>
                        <m:radPr>
                          <m:degHide m:val="on"/>
                          <m:ctrlPr>
                            <a:rPr lang="vi-VN" i="1">
                              <a:effectLst/>
                              <a:latin typeface="Cambria Math" panose="02040503050406030204" pitchFamily="18" charset="0"/>
                              <a:ea typeface="Times New Roman" panose="02020603050405020304" pitchFamily="18" charset="0"/>
                            </a:rPr>
                          </m:ctrlPr>
                        </m:radPr>
                        <m:deg/>
                        <m:e>
                          <m:f>
                            <m:fPr>
                              <m:ctrlPr>
                                <a:rPr lang="vi-VN" i="1">
                                  <a:effectLst/>
                                  <a:latin typeface="Cambria Math" panose="02040503050406030204" pitchFamily="18" charset="0"/>
                                  <a:ea typeface="Times New Roman" panose="02020603050405020304" pitchFamily="18" charset="0"/>
                                </a:rPr>
                              </m:ctrlPr>
                            </m:fPr>
                            <m:num>
                              <m:r>
                                <a:rPr lang="vi-VN" i="1">
                                  <a:effectLst/>
                                  <a:latin typeface="Cambria Math" panose="02040503050406030204" pitchFamily="18" charset="0"/>
                                  <a:ea typeface="Times New Roman" panose="02020603050405020304" pitchFamily="18" charset="0"/>
                                </a:rPr>
                                <m:t>1</m:t>
                              </m:r>
                            </m:num>
                            <m:den>
                              <m:r>
                                <a:rPr lang="vi-VN" i="1">
                                  <a:effectLst/>
                                  <a:latin typeface="Cambria Math" panose="02040503050406030204" pitchFamily="18" charset="0"/>
                                  <a:ea typeface="Times New Roman" panose="02020603050405020304" pitchFamily="18" charset="0"/>
                                </a:rPr>
                                <m:t>𝑁</m:t>
                              </m:r>
                            </m:den>
                          </m:f>
                          <m:nary>
                            <m:naryPr>
                              <m:chr m:val="∑"/>
                              <m:ctrlPr>
                                <a:rPr lang="vi-VN" i="1">
                                  <a:effectLst/>
                                  <a:latin typeface="Cambria Math" panose="02040503050406030204" pitchFamily="18" charset="0"/>
                                  <a:ea typeface="Times New Roman" panose="02020603050405020304" pitchFamily="18" charset="0"/>
                                </a:rPr>
                              </m:ctrlPr>
                            </m:naryPr>
                            <m:sub>
                              <m:r>
                                <a:rPr lang="vi-VN" i="1">
                                  <a:effectLst/>
                                  <a:latin typeface="Cambria Math" panose="02040503050406030204" pitchFamily="18" charset="0"/>
                                  <a:ea typeface="Times New Roman" panose="02020603050405020304" pitchFamily="18" charset="0"/>
                                </a:rPr>
                                <m:t>𝑖</m:t>
                              </m:r>
                              <m:r>
                                <a:rPr lang="vi-VN" i="1">
                                  <a:effectLst/>
                                  <a:latin typeface="Cambria Math" panose="02040503050406030204" pitchFamily="18" charset="0"/>
                                  <a:ea typeface="Times New Roman" panose="02020603050405020304" pitchFamily="18" charset="0"/>
                                </a:rPr>
                                <m:t>=1</m:t>
                              </m:r>
                            </m:sub>
                            <m:sup>
                              <m:r>
                                <a:rPr lang="vi-VN" i="1">
                                  <a:effectLst/>
                                  <a:latin typeface="Cambria Math" panose="02040503050406030204" pitchFamily="18" charset="0"/>
                                  <a:ea typeface="Times New Roman" panose="02020603050405020304" pitchFamily="18" charset="0"/>
                                </a:rPr>
                                <m:t>𝑁</m:t>
                              </m:r>
                            </m:sup>
                            <m:e>
                              <m:sSup>
                                <m:sSupPr>
                                  <m:ctrlPr>
                                    <a:rPr lang="vi-VN" i="1">
                                      <a:effectLst/>
                                      <a:latin typeface="Cambria Math" panose="02040503050406030204" pitchFamily="18" charset="0"/>
                                      <a:ea typeface="Times New Roman" panose="02020603050405020304" pitchFamily="18" charset="0"/>
                                    </a:rPr>
                                  </m:ctrlPr>
                                </m:sSupPr>
                                <m:e>
                                  <m:d>
                                    <m:dPr>
                                      <m:ctrlPr>
                                        <a:rPr lang="vi-VN" i="1">
                                          <a:effectLst/>
                                          <a:latin typeface="Cambria Math" panose="02040503050406030204" pitchFamily="18" charset="0"/>
                                          <a:ea typeface="Times New Roman" panose="02020603050405020304" pitchFamily="18" charset="0"/>
                                        </a:rPr>
                                      </m:ctrlPr>
                                    </m:dPr>
                                    <m:e>
                                      <m:sSub>
                                        <m:sSubPr>
                                          <m:ctrlPr>
                                            <a:rPr lang="vi-VN" i="1">
                                              <a:effectLst/>
                                              <a:latin typeface="Cambria Math" panose="02040503050406030204" pitchFamily="18" charset="0"/>
                                              <a:ea typeface="Times New Roman" panose="02020603050405020304" pitchFamily="18" charset="0"/>
                                            </a:rPr>
                                          </m:ctrlPr>
                                        </m:sSubPr>
                                        <m:e>
                                          <m:r>
                                            <a:rPr lang="vi-VN" i="1">
                                              <a:effectLst/>
                                              <a:latin typeface="Cambria Math" panose="02040503050406030204" pitchFamily="18" charset="0"/>
                                              <a:ea typeface="Times New Roman" panose="02020603050405020304" pitchFamily="18" charset="0"/>
                                            </a:rPr>
                                            <m:t>𝑦</m:t>
                                          </m:r>
                                        </m:e>
                                        <m:sub>
                                          <m:r>
                                            <a:rPr lang="vi-VN" i="1">
                                              <a:effectLst/>
                                              <a:latin typeface="Cambria Math" panose="02040503050406030204" pitchFamily="18" charset="0"/>
                                              <a:ea typeface="Times New Roman" panose="02020603050405020304" pitchFamily="18" charset="0"/>
                                            </a:rPr>
                                            <m:t>𝑖</m:t>
                                          </m:r>
                                        </m:sub>
                                      </m:sSub>
                                      <m:r>
                                        <a:rPr lang="vi-VN" i="1">
                                          <a:effectLst/>
                                          <a:latin typeface="Cambria Math" panose="02040503050406030204" pitchFamily="18" charset="0"/>
                                          <a:ea typeface="Times New Roman" panose="02020603050405020304" pitchFamily="18" charset="0"/>
                                        </a:rPr>
                                        <m:t>−</m:t>
                                      </m:r>
                                      <m:acc>
                                        <m:accPr>
                                          <m:chr m:val="̂"/>
                                          <m:ctrlPr>
                                            <a:rPr lang="vi-VN" i="1">
                                              <a:effectLst/>
                                              <a:latin typeface="Cambria Math" panose="02040503050406030204" pitchFamily="18" charset="0"/>
                                              <a:ea typeface="Times New Roman" panose="02020603050405020304" pitchFamily="18" charset="0"/>
                                            </a:rPr>
                                          </m:ctrlPr>
                                        </m:accPr>
                                        <m:e>
                                          <m:sSub>
                                            <m:sSubPr>
                                              <m:ctrlPr>
                                                <a:rPr lang="vi-VN" i="1">
                                                  <a:effectLst/>
                                                  <a:latin typeface="Cambria Math" panose="02040503050406030204" pitchFamily="18" charset="0"/>
                                                  <a:ea typeface="Times New Roman" panose="02020603050405020304" pitchFamily="18" charset="0"/>
                                                </a:rPr>
                                              </m:ctrlPr>
                                            </m:sSubPr>
                                            <m:e>
                                              <m:r>
                                                <a:rPr lang="vi-VN" i="1">
                                                  <a:effectLst/>
                                                  <a:latin typeface="Cambria Math" panose="02040503050406030204" pitchFamily="18" charset="0"/>
                                                  <a:ea typeface="Times New Roman" panose="02020603050405020304" pitchFamily="18" charset="0"/>
                                                </a:rPr>
                                                <m:t>𝑦</m:t>
                                              </m:r>
                                            </m:e>
                                            <m:sub>
                                              <m:r>
                                                <a:rPr lang="vi-VN" i="1">
                                                  <a:effectLst/>
                                                  <a:latin typeface="Cambria Math" panose="02040503050406030204" pitchFamily="18" charset="0"/>
                                                  <a:ea typeface="Times New Roman" panose="02020603050405020304" pitchFamily="18" charset="0"/>
                                                </a:rPr>
                                                <m:t>𝑖</m:t>
                                              </m:r>
                                            </m:sub>
                                          </m:sSub>
                                        </m:e>
                                      </m:acc>
                                    </m:e>
                                  </m:d>
                                </m:e>
                                <m:sup>
                                  <m:r>
                                    <a:rPr lang="vi-VN" i="1">
                                      <a:effectLst/>
                                      <a:latin typeface="Cambria Math" panose="02040503050406030204" pitchFamily="18" charset="0"/>
                                      <a:ea typeface="Times New Roman" panose="02020603050405020304" pitchFamily="18" charset="0"/>
                                    </a:rPr>
                                    <m:t>2</m:t>
                                  </m:r>
                                </m:sup>
                              </m:sSup>
                            </m:e>
                          </m:nary>
                        </m:e>
                      </m:rad>
                    </m:oMath>
                  </m:oMathPara>
                </a14:m>
                <a:endParaRPr lang="vi-VN" dirty="0">
                  <a:effectLst/>
                  <a:latin typeface="Palatino Linotype" panose="02040502050505030304" pitchFamily="18" charset="0"/>
                  <a:ea typeface="Times New Roman" panose="02020603050405020304" pitchFamily="18" charset="0"/>
                </a:endParaRPr>
              </a:p>
              <a:p>
                <a:pPr indent="457200" algn="just">
                  <a:lnSpc>
                    <a:spcPct val="150000"/>
                  </a:lnSpc>
                </a:pPr>
                <a:r>
                  <a:rPr lang="vi-VN" dirty="0">
                    <a:effectLst/>
                    <a:latin typeface="Palatino Linotype" panose="02040502050505030304" pitchFamily="18" charset="0"/>
                    <a:ea typeface="Times New Roman" panose="02020603050405020304" pitchFamily="18" charset="0"/>
                  </a:rPr>
                  <a:t>Giá trị RMSE càng nhỏ thì mô hình càng phù hợp với dữ liệu.</a:t>
                </a:r>
              </a:p>
              <a:p>
                <a:pPr indent="457200" algn="just">
                  <a:lnSpc>
                    <a:spcPct val="150000"/>
                  </a:lnSpc>
                </a:pPr>
                <a:r>
                  <a:rPr lang="vi-VN" dirty="0">
                    <a:effectLst/>
                    <a:latin typeface="Palatino Linotype" panose="02040502050505030304" pitchFamily="18" charset="0"/>
                    <a:ea typeface="Times New Roman" panose="02020603050405020304" pitchFamily="18" charset="0"/>
                  </a:rPr>
                  <a:t>Trong các công thức trên:</a:t>
                </a:r>
              </a:p>
              <a:p>
                <a:pPr marL="342900" lvl="0" indent="-342900" algn="just">
                  <a:lnSpc>
                    <a:spcPct val="150000"/>
                  </a:lnSpc>
                  <a:buSzPts val="1200"/>
                  <a:buFont typeface="Times New Roman" panose="02020603050405020304" pitchFamily="18" charset="0"/>
                  <a:buChar char="-"/>
                </a:pPr>
                <a:r>
                  <a:rPr lang="vi-VN" dirty="0">
                    <a:effectLst/>
                    <a:latin typeface="Palatino Linotype" panose="02040502050505030304" pitchFamily="18" charset="0"/>
                    <a:ea typeface="Times New Roman" panose="02020603050405020304" pitchFamily="18" charset="0"/>
                  </a:rPr>
                  <a:t>N là số lượng điểm dữ liệu huấn luyện hoặc kiểm tra</a:t>
                </a:r>
              </a:p>
              <a:p>
                <a:pPr marL="342900" lvl="0" indent="-342900" algn="just">
                  <a:lnSpc>
                    <a:spcPct val="150000"/>
                  </a:lnSpc>
                  <a:buSzPts val="1200"/>
                  <a:buFont typeface="Times New Roman" panose="02020603050405020304" pitchFamily="18" charset="0"/>
                  <a:buChar char="-"/>
                </a:pPr>
                <a14:m>
                  <m:oMath xmlns:m="http://schemas.openxmlformats.org/officeDocument/2006/math">
                    <m:sSub>
                      <m:sSubPr>
                        <m:ctrlPr>
                          <a:rPr lang="vi-VN" i="1">
                            <a:effectLst/>
                            <a:latin typeface="Cambria Math" panose="02040503050406030204" pitchFamily="18" charset="0"/>
                            <a:ea typeface="Times New Roman" panose="02020603050405020304" pitchFamily="18" charset="0"/>
                          </a:rPr>
                        </m:ctrlPr>
                      </m:sSubPr>
                      <m:e>
                        <m:r>
                          <a:rPr lang="vi-VN" i="1">
                            <a:effectLst/>
                            <a:latin typeface="Cambria Math" panose="02040503050406030204" pitchFamily="18" charset="0"/>
                            <a:ea typeface="Times New Roman" panose="02020603050405020304" pitchFamily="18" charset="0"/>
                          </a:rPr>
                          <m:t>𝑦</m:t>
                        </m:r>
                      </m:e>
                      <m:sub>
                        <m:r>
                          <a:rPr lang="vi-VN" i="1">
                            <a:effectLst/>
                            <a:latin typeface="Cambria Math" panose="02040503050406030204" pitchFamily="18" charset="0"/>
                            <a:ea typeface="Times New Roman" panose="02020603050405020304" pitchFamily="18" charset="0"/>
                          </a:rPr>
                          <m:t>𝑖</m:t>
                        </m:r>
                      </m:sub>
                    </m:sSub>
                  </m:oMath>
                </a14:m>
                <a:r>
                  <a:rPr lang="vi-VN" dirty="0">
                    <a:effectLst/>
                    <a:latin typeface="Palatino Linotype" panose="02040502050505030304" pitchFamily="18" charset="0"/>
                    <a:ea typeface="Times New Roman" panose="02020603050405020304" pitchFamily="18" charset="0"/>
                  </a:rPr>
                  <a:t> là giá trị thực tế của mẫu thứ i</a:t>
                </a:r>
              </a:p>
              <a:p>
                <a:pPr marL="342900" lvl="0" indent="-342900" algn="just">
                  <a:lnSpc>
                    <a:spcPct val="150000"/>
                  </a:lnSpc>
                  <a:buSzPts val="1200"/>
                  <a:buFont typeface="Times New Roman" panose="02020603050405020304" pitchFamily="18" charset="0"/>
                  <a:buChar char="-"/>
                </a:pPr>
                <a14:m>
                  <m:oMath xmlns:m="http://schemas.openxmlformats.org/officeDocument/2006/math">
                    <m:acc>
                      <m:accPr>
                        <m:chr m:val="̂"/>
                        <m:ctrlPr>
                          <a:rPr lang="vi-VN" i="1">
                            <a:effectLst/>
                            <a:latin typeface="Cambria Math" panose="02040503050406030204" pitchFamily="18" charset="0"/>
                            <a:ea typeface="Times New Roman" panose="02020603050405020304" pitchFamily="18" charset="0"/>
                          </a:rPr>
                        </m:ctrlPr>
                      </m:accPr>
                      <m:e>
                        <m:sSub>
                          <m:sSubPr>
                            <m:ctrlPr>
                              <a:rPr lang="vi-VN" i="1">
                                <a:effectLst/>
                                <a:latin typeface="Cambria Math" panose="02040503050406030204" pitchFamily="18" charset="0"/>
                                <a:ea typeface="Times New Roman" panose="02020603050405020304" pitchFamily="18" charset="0"/>
                              </a:rPr>
                            </m:ctrlPr>
                          </m:sSubPr>
                          <m:e>
                            <m:r>
                              <a:rPr lang="vi-VN" i="1">
                                <a:effectLst/>
                                <a:latin typeface="Cambria Math" panose="02040503050406030204" pitchFamily="18" charset="0"/>
                                <a:ea typeface="Times New Roman" panose="02020603050405020304" pitchFamily="18" charset="0"/>
                              </a:rPr>
                              <m:t>𝑦</m:t>
                            </m:r>
                          </m:e>
                          <m:sub>
                            <m:r>
                              <a:rPr lang="vi-VN" i="1">
                                <a:effectLst/>
                                <a:latin typeface="Cambria Math" panose="02040503050406030204" pitchFamily="18" charset="0"/>
                                <a:ea typeface="Times New Roman" panose="02020603050405020304" pitchFamily="18" charset="0"/>
                              </a:rPr>
                              <m:t>𝑖</m:t>
                            </m:r>
                          </m:sub>
                        </m:sSub>
                      </m:e>
                    </m:acc>
                  </m:oMath>
                </a14:m>
                <a:r>
                  <a:rPr lang="vi-VN" dirty="0">
                    <a:effectLst/>
                    <a:latin typeface="Palatino Linotype" panose="02040502050505030304" pitchFamily="18" charset="0"/>
                    <a:ea typeface="Times New Roman" panose="02020603050405020304" pitchFamily="18" charset="0"/>
                  </a:rPr>
                  <a:t> là giá trị dự đoán của mẫu thứ i</a:t>
                </a:r>
              </a:p>
            </p:txBody>
          </p:sp>
        </mc:Choice>
        <mc:Fallback>
          <p:sp>
            <p:nvSpPr>
              <p:cNvPr id="5" name="TextBox 4">
                <a:extLst>
                  <a:ext uri="{FF2B5EF4-FFF2-40B4-BE49-F238E27FC236}">
                    <a16:creationId xmlns:a16="http://schemas.microsoft.com/office/drawing/2014/main" id="{88038056-A87E-7885-A2A4-3655495B6A7B}"/>
                  </a:ext>
                </a:extLst>
              </p:cNvPr>
              <p:cNvSpPr txBox="1">
                <a:spLocks noRot="1" noChangeAspect="1" noMove="1" noResize="1" noEditPoints="1" noAdjustHandles="1" noChangeArrowheads="1" noChangeShapeType="1" noTextEdit="1"/>
              </p:cNvSpPr>
              <p:nvPr/>
            </p:nvSpPr>
            <p:spPr>
              <a:xfrm>
                <a:off x="1390552" y="1801535"/>
                <a:ext cx="9595382" cy="4158511"/>
              </a:xfrm>
              <a:prstGeom prst="rect">
                <a:avLst/>
              </a:prstGeom>
              <a:blipFill>
                <a:blip r:embed="rId2"/>
                <a:stretch>
                  <a:fillRect b="-1466"/>
                </a:stretch>
              </a:blipFill>
            </p:spPr>
            <p:txBody>
              <a:bodyPr/>
              <a:lstStyle/>
              <a:p>
                <a:r>
                  <a:rPr lang="vi-VN">
                    <a:noFill/>
                  </a:rPr>
                  <a:t> </a:t>
                </a:r>
              </a:p>
            </p:txBody>
          </p:sp>
        </mc:Fallback>
      </mc:AlternateContent>
    </p:spTree>
    <p:extLst>
      <p:ext uri="{BB962C8B-B14F-4D97-AF65-F5344CB8AC3E}">
        <p14:creationId xmlns:p14="http://schemas.microsoft.com/office/powerpoint/2010/main" val="1182916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3. THỰC NGHIỆM </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6" y="2015732"/>
            <a:ext cx="9520158" cy="4047717"/>
          </a:xfrm>
        </p:spPr>
        <p:txBody>
          <a:bodyPr>
            <a:noAutofit/>
          </a:bodyPr>
          <a:lstStyle/>
          <a:p>
            <a:pPr marL="0" indent="0">
              <a:buNone/>
            </a:pPr>
            <a:r>
              <a:rPr lang="en-US" sz="2400" dirty="0" err="1"/>
              <a:t>Mô</a:t>
            </a:r>
            <a:r>
              <a:rPr lang="en-US" sz="2400" dirty="0"/>
              <a:t> </a:t>
            </a:r>
            <a:r>
              <a:rPr lang="en-US" sz="2400" dirty="0" err="1"/>
              <a:t>hình</a:t>
            </a:r>
            <a:r>
              <a:rPr lang="en-US" sz="2400" dirty="0"/>
              <a:t> </a:t>
            </a:r>
            <a:r>
              <a:rPr lang="en-US" sz="2400" dirty="0" err="1"/>
              <a:t>được</a:t>
            </a:r>
            <a:r>
              <a:rPr lang="en-US" sz="2400" dirty="0"/>
              <a:t> </a:t>
            </a:r>
            <a:r>
              <a:rPr lang="en-US" sz="2400" dirty="0" err="1"/>
              <a:t>sử</a:t>
            </a:r>
            <a:r>
              <a:rPr lang="en-US" sz="2400" dirty="0"/>
              <a:t> </a:t>
            </a:r>
            <a:r>
              <a:rPr lang="en-US" sz="2400" dirty="0" err="1"/>
              <a:t>dụng</a:t>
            </a:r>
            <a:r>
              <a:rPr lang="en-US" sz="2400" dirty="0"/>
              <a:t>:</a:t>
            </a:r>
          </a:p>
          <a:p>
            <a:pPr marL="342900" lvl="0" indent="-342900">
              <a:lnSpc>
                <a:spcPct val="150000"/>
              </a:lnSpc>
              <a:buSzPts val="1200"/>
              <a:buFont typeface="Times New Roman" panose="02020603050405020304" pitchFamily="18" charset="0"/>
              <a:buChar char="-"/>
            </a:pPr>
            <a:r>
              <a:rPr lang="vi-VN" sz="1800" dirty="0">
                <a:solidFill>
                  <a:srgbClr val="000000"/>
                </a:solidFill>
                <a:effectLst/>
                <a:latin typeface="Palatino Linotype" panose="02040502050505030304" pitchFamily="18" charset="0"/>
                <a:ea typeface="Times New Roman" panose="02020603050405020304" pitchFamily="18" charset="0"/>
              </a:rPr>
              <a:t>Lớp LSTM đầu tiên: Lớp này chứa 50 đơn vị LSTM và trả về chuỗi đầu ra đầy đủ. Đầu vào cho lớp này có kích thước tương ứng với số lượng bước thời gian và số lượng đặc trưng trong dữ liệu dòng thời gian của bạn.</a:t>
            </a:r>
            <a:endParaRPr lang="vi-VN" sz="1800" dirty="0">
              <a:effectLst/>
              <a:latin typeface="Palatino Linotype" panose="02040502050505030304" pitchFamily="18" charset="0"/>
              <a:ea typeface="Times New Roman" panose="02020603050405020304" pitchFamily="18" charset="0"/>
            </a:endParaRPr>
          </a:p>
          <a:p>
            <a:pPr marL="342900" lvl="0" indent="-342900">
              <a:lnSpc>
                <a:spcPct val="150000"/>
              </a:lnSpc>
              <a:buSzPts val="1200"/>
              <a:buFont typeface="Times New Roman" panose="02020603050405020304" pitchFamily="18" charset="0"/>
              <a:buChar char="-"/>
            </a:pPr>
            <a:r>
              <a:rPr lang="vi-VN" sz="1800" dirty="0">
                <a:solidFill>
                  <a:srgbClr val="000000"/>
                </a:solidFill>
                <a:effectLst/>
                <a:latin typeface="Palatino Linotype" panose="02040502050505030304" pitchFamily="18" charset="0"/>
                <a:ea typeface="Times New Roman" panose="02020603050405020304" pitchFamily="18" charset="0"/>
              </a:rPr>
              <a:t>Lớp </a:t>
            </a:r>
            <a:r>
              <a:rPr lang="vi-VN" sz="1800" dirty="0" err="1">
                <a:solidFill>
                  <a:srgbClr val="000000"/>
                </a:solidFill>
                <a:effectLst/>
                <a:latin typeface="Palatino Linotype" panose="02040502050505030304" pitchFamily="18" charset="0"/>
                <a:ea typeface="Times New Roman" panose="02020603050405020304" pitchFamily="18" charset="0"/>
              </a:rPr>
              <a:t>Dense</a:t>
            </a:r>
            <a:r>
              <a:rPr lang="vi-VN" sz="1800" dirty="0">
                <a:solidFill>
                  <a:srgbClr val="000000"/>
                </a:solidFill>
                <a:effectLst/>
                <a:latin typeface="Palatino Linotype" panose="02040502050505030304" pitchFamily="18" charset="0"/>
                <a:ea typeface="Times New Roman" panose="02020603050405020304" pitchFamily="18" charset="0"/>
              </a:rPr>
              <a:t>: Lớp này chứa một đơn vị </a:t>
            </a:r>
            <a:r>
              <a:rPr lang="vi-VN" sz="1800" dirty="0" err="1">
                <a:solidFill>
                  <a:srgbClr val="000000"/>
                </a:solidFill>
                <a:effectLst/>
                <a:latin typeface="Palatino Linotype" panose="02040502050505030304" pitchFamily="18" charset="0"/>
                <a:ea typeface="Times New Roman" panose="02020603050405020304" pitchFamily="18" charset="0"/>
              </a:rPr>
              <a:t>Dense</a:t>
            </a:r>
            <a:r>
              <a:rPr lang="vi-VN" sz="1800" dirty="0">
                <a:solidFill>
                  <a:srgbClr val="000000"/>
                </a:solidFill>
                <a:effectLst/>
                <a:latin typeface="Palatino Linotype" panose="02040502050505030304" pitchFamily="18" charset="0"/>
                <a:ea typeface="Times New Roman" panose="02020603050405020304" pitchFamily="18" charset="0"/>
              </a:rPr>
              <a:t> và được sử dụng để dự đoán giá trị tiếp theo trong dòng thời gian.</a:t>
            </a:r>
            <a:endParaRPr lang="vi-VN" sz="1800" dirty="0">
              <a:effectLst/>
              <a:latin typeface="Palatino Linotype" panose="02040502050505030304" pitchFamily="18" charset="0"/>
              <a:ea typeface="Times New Roman" panose="02020603050405020304" pitchFamily="18" charset="0"/>
            </a:endParaRPr>
          </a:p>
          <a:p>
            <a:pPr marL="342900" lvl="0" indent="-342900">
              <a:lnSpc>
                <a:spcPct val="150000"/>
              </a:lnSpc>
              <a:buSzPts val="1200"/>
              <a:buFont typeface="Times New Roman" panose="02020603050405020304" pitchFamily="18" charset="0"/>
              <a:buChar char="-"/>
            </a:pPr>
            <a:r>
              <a:rPr lang="vi-VN" sz="1800" dirty="0">
                <a:solidFill>
                  <a:srgbClr val="000000"/>
                </a:solidFill>
                <a:effectLst/>
                <a:latin typeface="Palatino Linotype" panose="02040502050505030304" pitchFamily="18" charset="0"/>
                <a:ea typeface="Times New Roman" panose="02020603050405020304" pitchFamily="18" charset="0"/>
              </a:rPr>
              <a:t>Hàm kích hoạt: hàm </a:t>
            </a:r>
            <a:r>
              <a:rPr lang="vi-VN" sz="1800" dirty="0" err="1">
                <a:solidFill>
                  <a:srgbClr val="000000"/>
                </a:solidFill>
                <a:effectLst/>
                <a:latin typeface="Palatino Linotype" panose="02040502050505030304" pitchFamily="18" charset="0"/>
                <a:ea typeface="Times New Roman" panose="02020603050405020304" pitchFamily="18" charset="0"/>
              </a:rPr>
              <a:t>ReLU</a:t>
            </a:r>
            <a:endParaRPr lang="vi-VN" sz="1800" dirty="0">
              <a:effectLst/>
              <a:latin typeface="Palatino Linotype" panose="02040502050505030304" pitchFamily="18" charset="0"/>
              <a:ea typeface="Times New Roman" panose="02020603050405020304" pitchFamily="18" charset="0"/>
            </a:endParaRPr>
          </a:p>
          <a:p>
            <a:pPr marL="342900" lvl="0" indent="-342900">
              <a:lnSpc>
                <a:spcPct val="150000"/>
              </a:lnSpc>
              <a:buSzPts val="1200"/>
              <a:buFont typeface="Times New Roman" panose="02020603050405020304" pitchFamily="18" charset="0"/>
              <a:buChar char="-"/>
            </a:pPr>
            <a:r>
              <a:rPr lang="vi-VN" sz="1800" dirty="0">
                <a:solidFill>
                  <a:srgbClr val="000000"/>
                </a:solidFill>
                <a:effectLst/>
                <a:latin typeface="Palatino Linotype" panose="02040502050505030304" pitchFamily="18" charset="0"/>
                <a:ea typeface="Times New Roman" panose="02020603050405020304" pitchFamily="18" charset="0"/>
              </a:rPr>
              <a:t>Thuật toán tối ưu hóa: </a:t>
            </a:r>
            <a:r>
              <a:rPr lang="vi-VN" sz="1800" dirty="0" err="1">
                <a:solidFill>
                  <a:srgbClr val="000000"/>
                </a:solidFill>
                <a:effectLst/>
                <a:latin typeface="Palatino Linotype" panose="02040502050505030304" pitchFamily="18" charset="0"/>
                <a:ea typeface="Times New Roman" panose="02020603050405020304" pitchFamily="18" charset="0"/>
              </a:rPr>
              <a:t>Adam</a:t>
            </a:r>
            <a:endParaRPr lang="vi-VN" sz="1800" dirty="0">
              <a:effectLst/>
              <a:latin typeface="Palatino Linotype" panose="02040502050505030304" pitchFamily="18" charset="0"/>
              <a:ea typeface="Times New Roman" panose="02020603050405020304" pitchFamily="18" charset="0"/>
            </a:endParaRPr>
          </a:p>
        </p:txBody>
      </p:sp>
    </p:spTree>
    <p:extLst>
      <p:ext uri="{BB962C8B-B14F-4D97-AF65-F5344CB8AC3E}">
        <p14:creationId xmlns:p14="http://schemas.microsoft.com/office/powerpoint/2010/main" val="3957810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3. THỰC NGHIỆM </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6" y="2015732"/>
            <a:ext cx="9520158" cy="4047717"/>
          </a:xfrm>
        </p:spPr>
        <p:txBody>
          <a:bodyPr>
            <a:noAutofit/>
          </a:bodyPr>
          <a:lstStyle/>
          <a:p>
            <a:pPr marL="0" indent="0">
              <a:buNone/>
            </a:pPr>
            <a:r>
              <a:rPr lang="en-US" sz="2400" dirty="0" err="1"/>
              <a:t>Mô</a:t>
            </a:r>
            <a:r>
              <a:rPr lang="en-US" sz="2400" dirty="0"/>
              <a:t> </a:t>
            </a:r>
            <a:r>
              <a:rPr lang="en-US" sz="2400" dirty="0" err="1"/>
              <a:t>hình</a:t>
            </a:r>
            <a:r>
              <a:rPr lang="en-US" sz="2400" dirty="0"/>
              <a:t> </a:t>
            </a:r>
            <a:r>
              <a:rPr lang="en-US" sz="2400" dirty="0" err="1"/>
              <a:t>được</a:t>
            </a:r>
            <a:r>
              <a:rPr lang="en-US" sz="2400" dirty="0"/>
              <a:t> </a:t>
            </a:r>
            <a:r>
              <a:rPr lang="en-US" sz="2400" dirty="0" err="1"/>
              <a:t>sử</a:t>
            </a:r>
            <a:r>
              <a:rPr lang="en-US" sz="2400" dirty="0"/>
              <a:t> </a:t>
            </a:r>
            <a:r>
              <a:rPr lang="en-US" sz="2400" dirty="0" err="1"/>
              <a:t>dụng</a:t>
            </a:r>
            <a:r>
              <a:rPr lang="en-US" sz="2400" dirty="0"/>
              <a:t>:</a:t>
            </a:r>
          </a:p>
          <a:p>
            <a:pPr marL="342900" lvl="0" indent="-342900">
              <a:lnSpc>
                <a:spcPct val="150000"/>
              </a:lnSpc>
              <a:buSzPts val="1200"/>
              <a:buFont typeface="Times New Roman" panose="02020603050405020304" pitchFamily="18" charset="0"/>
              <a:buChar char="-"/>
            </a:pPr>
            <a:r>
              <a:rPr lang="vi-VN" sz="1800" dirty="0">
                <a:solidFill>
                  <a:srgbClr val="000000"/>
                </a:solidFill>
                <a:effectLst/>
                <a:latin typeface="Palatino Linotype" panose="02040502050505030304" pitchFamily="18" charset="0"/>
                <a:ea typeface="Times New Roman" panose="02020603050405020304" pitchFamily="18" charset="0"/>
              </a:rPr>
              <a:t>Hàm mất mát: </a:t>
            </a:r>
            <a:r>
              <a:rPr lang="vi-VN" sz="1800" dirty="0">
                <a:effectLst/>
                <a:latin typeface="Palatino Linotype" panose="02040502050505030304" pitchFamily="18" charset="0"/>
                <a:ea typeface="Times New Roman" panose="02020603050405020304" pitchFamily="18" charset="0"/>
              </a:rPr>
              <a:t>sai số bình phương trung bình</a:t>
            </a:r>
          </a:p>
          <a:p>
            <a:pPr marL="342900" lvl="0" indent="-342900">
              <a:lnSpc>
                <a:spcPct val="150000"/>
              </a:lnSpc>
              <a:buSzPts val="1200"/>
              <a:buFont typeface="Times New Roman" panose="02020603050405020304" pitchFamily="18" charset="0"/>
              <a:buChar char="-"/>
            </a:pPr>
            <a:r>
              <a:rPr lang="vi-VN" sz="1800" dirty="0">
                <a:solidFill>
                  <a:srgbClr val="000000"/>
                </a:solidFill>
                <a:effectLst/>
                <a:latin typeface="Palatino Linotype" panose="02040502050505030304" pitchFamily="18" charset="0"/>
                <a:ea typeface="Times New Roman" panose="02020603050405020304" pitchFamily="18" charset="0"/>
              </a:rPr>
              <a:t>Các thông số cho quá trình huấn luyện: </a:t>
            </a:r>
            <a:r>
              <a:rPr lang="vi-VN" sz="1800" dirty="0" err="1">
                <a:solidFill>
                  <a:srgbClr val="000000"/>
                </a:solidFill>
                <a:effectLst/>
                <a:latin typeface="Palatino Linotype" panose="02040502050505030304" pitchFamily="18" charset="0"/>
                <a:ea typeface="Times New Roman" panose="02020603050405020304" pitchFamily="18" charset="0"/>
              </a:rPr>
              <a:t>epochs</a:t>
            </a:r>
            <a:r>
              <a:rPr lang="vi-VN" sz="1800" dirty="0">
                <a:solidFill>
                  <a:srgbClr val="000000"/>
                </a:solidFill>
                <a:effectLst/>
                <a:latin typeface="Palatino Linotype" panose="02040502050505030304" pitchFamily="18" charset="0"/>
                <a:ea typeface="Times New Roman" panose="02020603050405020304" pitchFamily="18" charset="0"/>
              </a:rPr>
              <a:t> = 50, </a:t>
            </a:r>
            <a:r>
              <a:rPr lang="vi-VN" sz="1800" dirty="0" err="1">
                <a:solidFill>
                  <a:srgbClr val="000000"/>
                </a:solidFill>
                <a:effectLst/>
                <a:latin typeface="Palatino Linotype" panose="02040502050505030304" pitchFamily="18" charset="0"/>
                <a:ea typeface="Times New Roman" panose="02020603050405020304" pitchFamily="18" charset="0"/>
              </a:rPr>
              <a:t>batch_size</a:t>
            </a:r>
            <a:r>
              <a:rPr lang="vi-VN" sz="1800" dirty="0">
                <a:solidFill>
                  <a:srgbClr val="000000"/>
                </a:solidFill>
                <a:effectLst/>
                <a:latin typeface="Palatino Linotype" panose="02040502050505030304" pitchFamily="18" charset="0"/>
                <a:ea typeface="Times New Roman" panose="02020603050405020304" pitchFamily="18" charset="0"/>
              </a:rPr>
              <a:t> = 60</a:t>
            </a:r>
            <a:endParaRPr lang="vi-VN" sz="1800" dirty="0">
              <a:effectLst/>
              <a:latin typeface="Palatino Linotype" panose="02040502050505030304" pitchFamily="18" charset="0"/>
              <a:ea typeface="Times New Roman" panose="02020603050405020304" pitchFamily="18" charset="0"/>
            </a:endParaRPr>
          </a:p>
        </p:txBody>
      </p:sp>
    </p:spTree>
    <p:extLst>
      <p:ext uri="{BB962C8B-B14F-4D97-AF65-F5344CB8AC3E}">
        <p14:creationId xmlns:p14="http://schemas.microsoft.com/office/powerpoint/2010/main" val="849864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3. THỰC NGHIỆM </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p:txBody>
          <a:bodyPr>
            <a:normAutofit fontScale="77500" lnSpcReduction="20000"/>
          </a:bodyPr>
          <a:lstStyle/>
          <a:p>
            <a:pPr marL="0" indent="0">
              <a:buNone/>
            </a:pPr>
            <a:r>
              <a:rPr lang="en-US" sz="2400" dirty="0" err="1">
                <a:latin typeface="+mj-lt"/>
              </a:rPr>
              <a:t>Môi</a:t>
            </a:r>
            <a:r>
              <a:rPr lang="en-US" sz="2400" dirty="0">
                <a:latin typeface="+mj-lt"/>
              </a:rPr>
              <a:t> </a:t>
            </a:r>
            <a:r>
              <a:rPr lang="en-US" sz="2400" dirty="0" err="1">
                <a:latin typeface="+mj-lt"/>
              </a:rPr>
              <a:t>trường</a:t>
            </a:r>
            <a:r>
              <a:rPr lang="en-US" sz="2400" dirty="0">
                <a:latin typeface="+mj-lt"/>
              </a:rPr>
              <a:t> </a:t>
            </a:r>
            <a:r>
              <a:rPr lang="en-US" sz="2400" dirty="0" err="1">
                <a:latin typeface="+mj-lt"/>
              </a:rPr>
              <a:t>thực</a:t>
            </a:r>
            <a:r>
              <a:rPr lang="en-US" sz="2400" dirty="0">
                <a:latin typeface="+mj-lt"/>
              </a:rPr>
              <a:t> </a:t>
            </a:r>
            <a:r>
              <a:rPr lang="en-US" sz="2400" dirty="0" err="1">
                <a:latin typeface="+mj-lt"/>
              </a:rPr>
              <a:t>nghiệm</a:t>
            </a:r>
            <a:r>
              <a:rPr lang="en-US" sz="2400" dirty="0">
                <a:latin typeface="+mj-lt"/>
              </a:rPr>
              <a:t>:</a:t>
            </a:r>
          </a:p>
          <a:p>
            <a:pPr marL="0" indent="0">
              <a:buNone/>
            </a:pPr>
            <a:r>
              <a:rPr lang="en-US" sz="2400" dirty="0"/>
              <a:t>- </a:t>
            </a:r>
            <a:r>
              <a:rPr lang="en-US" sz="2400" dirty="0" err="1"/>
              <a:t>Tập</a:t>
            </a:r>
            <a:r>
              <a:rPr lang="en-US" sz="2400" dirty="0"/>
              <a:t> </a:t>
            </a:r>
            <a:r>
              <a:rPr lang="en-US" sz="2400" dirty="0" err="1"/>
              <a:t>dữ</a:t>
            </a:r>
            <a:r>
              <a:rPr lang="en-US" sz="2400" dirty="0"/>
              <a:t> </a:t>
            </a:r>
            <a:r>
              <a:rPr lang="en-US" sz="2400" dirty="0" err="1"/>
              <a:t>liệu</a:t>
            </a:r>
            <a:r>
              <a:rPr lang="en-US" sz="2400" dirty="0"/>
              <a:t>: </a:t>
            </a:r>
            <a:r>
              <a:rPr lang="en-US" sz="2400" dirty="0" err="1"/>
              <a:t>chất</a:t>
            </a:r>
            <a:r>
              <a:rPr lang="en-US" sz="2400" dirty="0"/>
              <a:t> </a:t>
            </a:r>
            <a:r>
              <a:rPr lang="en-US" sz="2400" dirty="0" err="1"/>
              <a:t>lượng</a:t>
            </a:r>
            <a:r>
              <a:rPr lang="en-US" sz="2400" dirty="0"/>
              <a:t> </a:t>
            </a:r>
            <a:r>
              <a:rPr lang="en-US" sz="2400" dirty="0" err="1"/>
              <a:t>không</a:t>
            </a:r>
            <a:r>
              <a:rPr lang="en-US" sz="2400" dirty="0"/>
              <a:t> </a:t>
            </a:r>
            <a:r>
              <a:rPr lang="en-US" sz="2400" dirty="0" err="1"/>
              <a:t>khí</a:t>
            </a:r>
            <a:r>
              <a:rPr lang="en-US" sz="2400" dirty="0"/>
              <a:t> TPHCM</a:t>
            </a:r>
          </a:p>
          <a:p>
            <a:pPr marL="0" indent="0">
              <a:buNone/>
            </a:pPr>
            <a:r>
              <a:rPr lang="vi-VN" sz="2400" dirty="0">
                <a:latin typeface="Palatino Linotype" panose="02040502050505030304" pitchFamily="18" charset="0"/>
              </a:rPr>
              <a:t>Dữ liệu thô chứa 52.549 bản ghi được thu thập trong khoảng thời gian từ giữa tháng 2 năm 2021 đến giữa tháng 6 năm 2022. Tập dữ liệu về chất lượng không khí bao gồm số liệu về bụi mịn PM2.5, tổng số lượng bụi lơ lửng (</a:t>
            </a:r>
            <a:r>
              <a:rPr lang="vi-VN" sz="2400" dirty="0" err="1">
                <a:latin typeface="Palatino Linotype" panose="02040502050505030304" pitchFamily="18" charset="0"/>
              </a:rPr>
              <a:t>Total</a:t>
            </a:r>
            <a:r>
              <a:rPr lang="vi-VN" sz="2400" dirty="0">
                <a:latin typeface="Palatino Linotype" panose="02040502050505030304" pitchFamily="18" charset="0"/>
              </a:rPr>
              <a:t> </a:t>
            </a:r>
            <a:r>
              <a:rPr lang="vi-VN" sz="2400" dirty="0" err="1">
                <a:latin typeface="Palatino Linotype" panose="02040502050505030304" pitchFamily="18" charset="0"/>
              </a:rPr>
              <a:t>Suspended</a:t>
            </a:r>
            <a:r>
              <a:rPr lang="vi-VN" sz="2400" dirty="0">
                <a:latin typeface="Palatino Linotype" panose="02040502050505030304" pitchFamily="18" charset="0"/>
              </a:rPr>
              <a:t> </a:t>
            </a:r>
            <a:r>
              <a:rPr lang="vi-VN" sz="2400" dirty="0" err="1">
                <a:latin typeface="Palatino Linotype" panose="02040502050505030304" pitchFamily="18" charset="0"/>
              </a:rPr>
              <a:t>Particulates</a:t>
            </a:r>
            <a:r>
              <a:rPr lang="vi-VN" sz="2400" dirty="0">
                <a:latin typeface="Palatino Linotype" panose="02040502050505030304" pitchFamily="18" charset="0"/>
              </a:rPr>
              <a:t> – TSP), </a:t>
            </a:r>
            <a:r>
              <a:rPr lang="vi-VN" sz="2400" dirty="0" err="1">
                <a:latin typeface="Palatino Linotype" panose="02040502050505030304" pitchFamily="18" charset="0"/>
              </a:rPr>
              <a:t>Sulphur</a:t>
            </a:r>
            <a:r>
              <a:rPr lang="vi-VN" sz="2400" dirty="0">
                <a:latin typeface="Palatino Linotype" panose="02040502050505030304" pitchFamily="18" charset="0"/>
              </a:rPr>
              <a:t> </a:t>
            </a:r>
            <a:r>
              <a:rPr lang="vi-VN" sz="2400" dirty="0" err="1">
                <a:latin typeface="Palatino Linotype" panose="02040502050505030304" pitchFamily="18" charset="0"/>
              </a:rPr>
              <a:t>dioxide</a:t>
            </a:r>
            <a:r>
              <a:rPr lang="vi-VN" sz="2400" dirty="0">
                <a:latin typeface="Palatino Linotype" panose="02040502050505030304" pitchFamily="18" charset="0"/>
              </a:rPr>
              <a:t> (SO2), </a:t>
            </a:r>
            <a:r>
              <a:rPr lang="vi-VN" sz="2400" dirty="0" err="1">
                <a:latin typeface="Palatino Linotype" panose="02040502050505030304" pitchFamily="18" charset="0"/>
              </a:rPr>
              <a:t>Ozone</a:t>
            </a:r>
            <a:r>
              <a:rPr lang="vi-VN" sz="2400" dirty="0">
                <a:latin typeface="Palatino Linotype" panose="02040502050505030304" pitchFamily="18" charset="0"/>
              </a:rPr>
              <a:t> (O3), </a:t>
            </a:r>
            <a:r>
              <a:rPr lang="vi-VN" sz="2400" dirty="0" err="1">
                <a:latin typeface="Palatino Linotype" panose="02040502050505030304" pitchFamily="18" charset="0"/>
              </a:rPr>
              <a:t>Nitrogen</a:t>
            </a:r>
            <a:r>
              <a:rPr lang="vi-VN" sz="2400" dirty="0">
                <a:latin typeface="Palatino Linotype" panose="02040502050505030304" pitchFamily="18" charset="0"/>
              </a:rPr>
              <a:t> </a:t>
            </a:r>
            <a:r>
              <a:rPr lang="vi-VN" sz="2400" dirty="0" err="1">
                <a:latin typeface="Palatino Linotype" panose="02040502050505030304" pitchFamily="18" charset="0"/>
              </a:rPr>
              <a:t>Dioxide</a:t>
            </a:r>
            <a:r>
              <a:rPr lang="vi-VN" sz="2400" dirty="0">
                <a:latin typeface="Palatino Linotype" panose="02040502050505030304" pitchFamily="18" charset="0"/>
              </a:rPr>
              <a:t> (NO2), </a:t>
            </a:r>
            <a:r>
              <a:rPr lang="vi-VN" sz="2400" dirty="0" err="1">
                <a:latin typeface="Palatino Linotype" panose="02040502050505030304" pitchFamily="18" charset="0"/>
              </a:rPr>
              <a:t>Carbon</a:t>
            </a:r>
            <a:r>
              <a:rPr lang="vi-VN" sz="2400" dirty="0">
                <a:latin typeface="Palatino Linotype" panose="02040502050505030304" pitchFamily="18" charset="0"/>
              </a:rPr>
              <a:t> </a:t>
            </a:r>
            <a:r>
              <a:rPr lang="vi-VN" sz="2400" dirty="0" err="1">
                <a:latin typeface="Palatino Linotype" panose="02040502050505030304" pitchFamily="18" charset="0"/>
              </a:rPr>
              <a:t>Monoxide</a:t>
            </a:r>
            <a:r>
              <a:rPr lang="vi-VN" sz="2400" dirty="0">
                <a:latin typeface="Palatino Linotype" panose="02040502050505030304" pitchFamily="18" charset="0"/>
              </a:rPr>
              <a:t> (CO) (đơn vị µg/m3) và hai thông số khí tượng là nhiệt độ (đơn vị °C) và độ ẩm (đơn vị %).</a:t>
            </a:r>
            <a:endParaRPr lang="en-US" sz="2400" dirty="0">
              <a:latin typeface="Palatino Linotype" panose="02040502050505030304" pitchFamily="18" charset="0"/>
            </a:endParaRPr>
          </a:p>
          <a:p>
            <a:pPr marL="0" indent="0">
              <a:buNone/>
            </a:pPr>
            <a:r>
              <a:rPr lang="vi-VN" sz="2400" dirty="0">
                <a:latin typeface="Palatino Linotype" panose="02040502050505030304" pitchFamily="18" charset="0"/>
              </a:rPr>
              <a:t>Tuy nhiên, đồ án này chỉ trích xuất số liệu về bụi mịn PM2.5 trên trạm số 1 làm tập dữ liệu để đáp ứng với phạm vi của đồ án là dữ liệu đơn biến. Do đó, biến bụi mịn PM2.5 cũng đồng thời là biến mục tiêu để dự đoán</a:t>
            </a:r>
            <a:endParaRPr lang="en-US" sz="2400" dirty="0">
              <a:latin typeface="Palatino Linotype" panose="02040502050505030304" pitchFamily="18" charset="0"/>
            </a:endParaRPr>
          </a:p>
          <a:p>
            <a:pPr>
              <a:buFontTx/>
              <a:buChar char="-"/>
            </a:pPr>
            <a:endParaRPr lang="en-US" sz="1800" dirty="0">
              <a:effectLst/>
              <a:latin typeface="Times New Roman" panose="02020603050405020304" pitchFamily="18" charset="0"/>
              <a:ea typeface="Times New Roman" panose="02020603050405020304" pitchFamily="18" charset="0"/>
            </a:endParaRPr>
          </a:p>
          <a:p>
            <a:pPr>
              <a:buFontTx/>
              <a:buChar char="-"/>
            </a:pPr>
            <a:endParaRPr lang="en-US" sz="2400" dirty="0">
              <a:latin typeface="+mj-lt"/>
            </a:endParaRPr>
          </a:p>
        </p:txBody>
      </p:sp>
    </p:spTree>
    <p:extLst>
      <p:ext uri="{BB962C8B-B14F-4D97-AF65-F5344CB8AC3E}">
        <p14:creationId xmlns:p14="http://schemas.microsoft.com/office/powerpoint/2010/main" val="2724439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3. THỰC NGHIỆM</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p:txBody>
          <a:bodyPr>
            <a:normAutofit/>
          </a:bodyPr>
          <a:lstStyle/>
          <a:p>
            <a:pPr>
              <a:buFontTx/>
              <a:buChar char="-"/>
            </a:pPr>
            <a:r>
              <a:rPr lang="en-US" sz="2400" dirty="0" err="1">
                <a:latin typeface="+mj-lt"/>
              </a:rPr>
              <a:t>Ngôn</a:t>
            </a:r>
            <a:r>
              <a:rPr lang="en-US" sz="2400" dirty="0">
                <a:latin typeface="+mj-lt"/>
              </a:rPr>
              <a:t> </a:t>
            </a:r>
            <a:r>
              <a:rPr lang="en-US" sz="2400" dirty="0" err="1">
                <a:latin typeface="+mj-lt"/>
              </a:rPr>
              <a:t>ngữ</a:t>
            </a:r>
            <a:r>
              <a:rPr lang="en-US" sz="2400" dirty="0">
                <a:latin typeface="+mj-lt"/>
              </a:rPr>
              <a:t> </a:t>
            </a:r>
            <a:r>
              <a:rPr lang="en-US" sz="2400" dirty="0" err="1">
                <a:latin typeface="+mj-lt"/>
              </a:rPr>
              <a:t>lập</a:t>
            </a:r>
            <a:r>
              <a:rPr lang="en-US" sz="2400" dirty="0">
                <a:latin typeface="+mj-lt"/>
              </a:rPr>
              <a:t> </a:t>
            </a:r>
            <a:r>
              <a:rPr lang="en-US" sz="2400" dirty="0" err="1">
                <a:latin typeface="+mj-lt"/>
              </a:rPr>
              <a:t>trình</a:t>
            </a:r>
            <a:r>
              <a:rPr lang="en-US" sz="2400" dirty="0">
                <a:latin typeface="+mj-lt"/>
              </a:rPr>
              <a:t>: Python</a:t>
            </a:r>
          </a:p>
          <a:p>
            <a:pPr>
              <a:buFontTx/>
              <a:buChar char="-"/>
            </a:pPr>
            <a:r>
              <a:rPr lang="en-US" sz="2400" dirty="0" err="1">
                <a:effectLst/>
                <a:latin typeface="+mj-lt"/>
                <a:ea typeface="Times New Roman" panose="02020603050405020304" pitchFamily="18" charset="0"/>
              </a:rPr>
              <a:t>M</a:t>
            </a:r>
            <a:r>
              <a:rPr lang="en-US" sz="2400" dirty="0" err="1">
                <a:latin typeface="+mj-lt"/>
                <a:ea typeface="Times New Roman" panose="02020603050405020304" pitchFamily="18" charset="0"/>
              </a:rPr>
              <a:t>ôi</a:t>
            </a:r>
            <a:r>
              <a:rPr lang="en-US" sz="2400" dirty="0">
                <a:latin typeface="+mj-lt"/>
                <a:ea typeface="Times New Roman" panose="02020603050405020304" pitchFamily="18" charset="0"/>
              </a:rPr>
              <a:t> </a:t>
            </a:r>
            <a:r>
              <a:rPr lang="en-US" sz="2400" dirty="0" err="1">
                <a:latin typeface="+mj-lt"/>
                <a:ea typeface="Times New Roman" panose="02020603050405020304" pitchFamily="18" charset="0"/>
              </a:rPr>
              <a:t>trường</a:t>
            </a:r>
            <a:r>
              <a:rPr lang="en-US" sz="2400" dirty="0">
                <a:latin typeface="+mj-lt"/>
                <a:ea typeface="Times New Roman" panose="02020603050405020304" pitchFamily="18" charset="0"/>
              </a:rPr>
              <a:t> </a:t>
            </a:r>
            <a:r>
              <a:rPr lang="en-US" sz="2400" dirty="0" err="1">
                <a:latin typeface="+mj-lt"/>
                <a:ea typeface="Times New Roman" panose="02020603050405020304" pitchFamily="18" charset="0"/>
              </a:rPr>
              <a:t>chạy</a:t>
            </a:r>
            <a:r>
              <a:rPr lang="en-US" sz="2400" dirty="0">
                <a:latin typeface="+mj-lt"/>
                <a:ea typeface="Times New Roman" panose="02020603050405020304" pitchFamily="18" charset="0"/>
              </a:rPr>
              <a:t>: Google </a:t>
            </a:r>
            <a:r>
              <a:rPr lang="en-US" sz="2400" dirty="0" err="1">
                <a:latin typeface="+mj-lt"/>
                <a:ea typeface="Times New Roman" panose="02020603050405020304" pitchFamily="18" charset="0"/>
              </a:rPr>
              <a:t>Colab</a:t>
            </a:r>
            <a:endParaRPr lang="en-US" sz="1800" dirty="0">
              <a:effectLst/>
              <a:latin typeface="Times New Roman" panose="02020603050405020304" pitchFamily="18" charset="0"/>
              <a:ea typeface="Times New Roman" panose="02020603050405020304" pitchFamily="18" charset="0"/>
            </a:endParaRPr>
          </a:p>
          <a:p>
            <a:pPr>
              <a:buFontTx/>
              <a:buChar char="-"/>
            </a:pPr>
            <a:endParaRPr lang="en-US" sz="1800" dirty="0">
              <a:effectLst/>
              <a:latin typeface="Times New Roman" panose="02020603050405020304" pitchFamily="18" charset="0"/>
              <a:ea typeface="Times New Roman" panose="02020603050405020304" pitchFamily="18" charset="0"/>
            </a:endParaRPr>
          </a:p>
          <a:p>
            <a:pPr>
              <a:buFontTx/>
              <a:buChar char="-"/>
            </a:pPr>
            <a:endParaRPr lang="en-US" sz="2400" dirty="0">
              <a:latin typeface="+mj-lt"/>
            </a:endParaRPr>
          </a:p>
        </p:txBody>
      </p:sp>
    </p:spTree>
    <p:extLst>
      <p:ext uri="{BB962C8B-B14F-4D97-AF65-F5344CB8AC3E}">
        <p14:creationId xmlns:p14="http://schemas.microsoft.com/office/powerpoint/2010/main" val="511256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a:solidFill>
                  <a:srgbClr val="0070C0"/>
                </a:solidFill>
                <a:cs typeface="Calibri" panose="020F0502020204030204" pitchFamily="34" charset="0"/>
              </a:rPr>
              <a:t>1. LÝ DO CHỌN ĐỀ TÀI</a:t>
            </a:r>
            <a:endParaRPr lang="en-US" b="1" dirty="0">
              <a:solidFill>
                <a:srgbClr val="0070C0"/>
              </a:solidFill>
              <a:cs typeface="Calibri" panose="020F0502020204030204" pitchFamily="34" charset="0"/>
            </a:endParaRP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p:txBody>
          <a:bodyPr>
            <a:noAutofit/>
          </a:bodyPr>
          <a:lstStyle/>
          <a:p>
            <a:pPr marL="0" indent="0" algn="just">
              <a:buNone/>
            </a:pPr>
            <a:r>
              <a:rPr lang="vi-VN" sz="2800" dirty="0">
                <a:latin typeface="Palatino Linotype" panose="02040502050505030304" pitchFamily="18" charset="0"/>
                <a:cs typeface="Calibri" panose="020F0502020204030204" pitchFamily="34" charset="0"/>
              </a:rPr>
              <a:t>Dữ liệu dòng thời gian chơi một vai trò quan trọng trong áp dụng, tài chính, y tế, thời tiết.</a:t>
            </a:r>
          </a:p>
          <a:p>
            <a:pPr marL="0" indent="0" algn="just">
              <a:buNone/>
            </a:pPr>
            <a:r>
              <a:rPr lang="vi-VN" sz="2800" dirty="0">
                <a:latin typeface="Palatino Linotype" panose="02040502050505030304" pitchFamily="18" charset="0"/>
                <a:cs typeface="Calibri" panose="020F0502020204030204" pitchFamily="34" charset="0"/>
              </a:rPr>
              <a:t>Nhu cầu ngày càng tăng về dự báo xu hướng biến động của dữ liệu trong các lĩnh vực</a:t>
            </a:r>
            <a:endParaRPr lang="en-US" sz="2800" dirty="0">
              <a:latin typeface="Palatino Linotype" panose="02040502050505030304" pitchFamily="18" charset="0"/>
              <a:cs typeface="Calibri" panose="020F0502020204030204" pitchFamily="34" charset="0"/>
            </a:endParaRPr>
          </a:p>
        </p:txBody>
      </p:sp>
    </p:spTree>
    <p:extLst>
      <p:ext uri="{BB962C8B-B14F-4D97-AF65-F5344CB8AC3E}">
        <p14:creationId xmlns:p14="http://schemas.microsoft.com/office/powerpoint/2010/main" val="721823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3. THỰC NGHIỆM </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p:txBody>
          <a:bodyPr>
            <a:normAutofit/>
          </a:bodyPr>
          <a:lstStyle/>
          <a:p>
            <a:pPr marL="0" indent="0">
              <a:buNone/>
            </a:pPr>
            <a:r>
              <a:rPr lang="en-US" sz="2400" dirty="0" err="1">
                <a:latin typeface="+mj-lt"/>
              </a:rPr>
              <a:t>Kết</a:t>
            </a:r>
            <a:r>
              <a:rPr lang="en-US" sz="2400" dirty="0">
                <a:latin typeface="+mj-lt"/>
              </a:rPr>
              <a:t> </a:t>
            </a:r>
            <a:r>
              <a:rPr lang="en-US" sz="2400" dirty="0" err="1">
                <a:latin typeface="+mj-lt"/>
              </a:rPr>
              <a:t>quả</a:t>
            </a:r>
            <a:endParaRPr lang="en-US" sz="2400" dirty="0">
              <a:latin typeface="+mj-lt"/>
            </a:endParaRPr>
          </a:p>
          <a:p>
            <a:pPr marL="0" indent="0">
              <a:buNone/>
            </a:pPr>
            <a:endParaRPr lang="en-US" sz="2400" dirty="0">
              <a:latin typeface="+mj-lt"/>
            </a:endParaRPr>
          </a:p>
        </p:txBody>
      </p:sp>
      <p:graphicFrame>
        <p:nvGraphicFramePr>
          <p:cNvPr id="4" name="Table 3">
            <a:extLst>
              <a:ext uri="{FF2B5EF4-FFF2-40B4-BE49-F238E27FC236}">
                <a16:creationId xmlns:a16="http://schemas.microsoft.com/office/drawing/2014/main" id="{6812FD7B-F014-A986-CF57-3F1F4895ADF0}"/>
              </a:ext>
            </a:extLst>
          </p:cNvPr>
          <p:cNvGraphicFramePr>
            <a:graphicFrameLocks noGrp="1"/>
          </p:cNvGraphicFramePr>
          <p:nvPr>
            <p:extLst>
              <p:ext uri="{D42A27DB-BD31-4B8C-83A1-F6EECF244321}">
                <p14:modId xmlns:p14="http://schemas.microsoft.com/office/powerpoint/2010/main" val="3576282909"/>
              </p:ext>
            </p:extLst>
          </p:nvPr>
        </p:nvGraphicFramePr>
        <p:xfrm>
          <a:off x="2883068" y="2664332"/>
          <a:ext cx="6610350" cy="2164969"/>
        </p:xfrm>
        <a:graphic>
          <a:graphicData uri="http://schemas.openxmlformats.org/drawingml/2006/table">
            <a:tbl>
              <a:tblPr firstRow="1" firstCol="1" bandRow="1">
                <a:tableStyleId>{5C22544A-7EE6-4342-B048-85BDC9FD1C3A}</a:tableStyleId>
              </a:tblPr>
              <a:tblGrid>
                <a:gridCol w="1499235">
                  <a:extLst>
                    <a:ext uri="{9D8B030D-6E8A-4147-A177-3AD203B41FA5}">
                      <a16:colId xmlns:a16="http://schemas.microsoft.com/office/drawing/2014/main" val="3180082102"/>
                    </a:ext>
                  </a:extLst>
                </a:gridCol>
                <a:gridCol w="1696905">
                  <a:extLst>
                    <a:ext uri="{9D8B030D-6E8A-4147-A177-3AD203B41FA5}">
                      <a16:colId xmlns:a16="http://schemas.microsoft.com/office/drawing/2014/main" val="1070707307"/>
                    </a:ext>
                  </a:extLst>
                </a:gridCol>
                <a:gridCol w="1075505">
                  <a:extLst>
                    <a:ext uri="{9D8B030D-6E8A-4147-A177-3AD203B41FA5}">
                      <a16:colId xmlns:a16="http://schemas.microsoft.com/office/drawing/2014/main" val="3077694851"/>
                    </a:ext>
                  </a:extLst>
                </a:gridCol>
                <a:gridCol w="1273175">
                  <a:extLst>
                    <a:ext uri="{9D8B030D-6E8A-4147-A177-3AD203B41FA5}">
                      <a16:colId xmlns:a16="http://schemas.microsoft.com/office/drawing/2014/main" val="596183988"/>
                    </a:ext>
                  </a:extLst>
                </a:gridCol>
                <a:gridCol w="1065530">
                  <a:extLst>
                    <a:ext uri="{9D8B030D-6E8A-4147-A177-3AD203B41FA5}">
                      <a16:colId xmlns:a16="http://schemas.microsoft.com/office/drawing/2014/main" val="895713758"/>
                    </a:ext>
                  </a:extLst>
                </a:gridCol>
              </a:tblGrid>
              <a:tr h="0">
                <a:tc rowSpan="2">
                  <a:txBody>
                    <a:bodyPr/>
                    <a:lstStyle/>
                    <a:p>
                      <a:pPr algn="ctr">
                        <a:lnSpc>
                          <a:spcPct val="150000"/>
                        </a:lnSpc>
                      </a:pPr>
                      <a:r>
                        <a:rPr lang="vi-VN" sz="1300" dirty="0">
                          <a:effectLst/>
                          <a:latin typeface="Palatino Linotype" panose="02040502050505030304" pitchFamily="18" charset="0"/>
                        </a:rPr>
                        <a:t>Số bước nhảy</a:t>
                      </a:r>
                      <a:endParaRPr lang="vi-VN" sz="10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50000"/>
                        </a:lnSpc>
                      </a:pPr>
                      <a:r>
                        <a:rPr lang="vi-VN" sz="1300">
                          <a:effectLst/>
                          <a:latin typeface="Palatino Linotype" panose="02040502050505030304" pitchFamily="18" charset="0"/>
                        </a:rPr>
                        <a:t>MAPE</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vi-VN"/>
                    </a:p>
                  </a:txBody>
                  <a:tcPr/>
                </a:tc>
                <a:tc gridSpan="2">
                  <a:txBody>
                    <a:bodyPr/>
                    <a:lstStyle/>
                    <a:p>
                      <a:pPr algn="ctr">
                        <a:lnSpc>
                          <a:spcPct val="150000"/>
                        </a:lnSpc>
                      </a:pPr>
                      <a:r>
                        <a:rPr lang="vi-VN" sz="1300">
                          <a:effectLst/>
                          <a:latin typeface="Palatino Linotype" panose="02040502050505030304" pitchFamily="18" charset="0"/>
                        </a:rPr>
                        <a:t>RMSE</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vi-VN"/>
                    </a:p>
                  </a:txBody>
                  <a:tcPr/>
                </a:tc>
                <a:extLst>
                  <a:ext uri="{0D108BD9-81ED-4DB2-BD59-A6C34878D82A}">
                    <a16:rowId xmlns:a16="http://schemas.microsoft.com/office/drawing/2014/main" val="2657738933"/>
                  </a:ext>
                </a:extLst>
              </a:tr>
              <a:tr h="0">
                <a:tc vMerge="1">
                  <a:txBody>
                    <a:bodyPr/>
                    <a:lstStyle/>
                    <a:p>
                      <a:endParaRPr lang="vi-VN"/>
                    </a:p>
                  </a:txBody>
                  <a:tcPr/>
                </a:tc>
                <a:tc>
                  <a:txBody>
                    <a:bodyPr/>
                    <a:lstStyle/>
                    <a:p>
                      <a:pPr algn="ctr">
                        <a:lnSpc>
                          <a:spcPct val="150000"/>
                        </a:lnSpc>
                      </a:pPr>
                      <a:r>
                        <a:rPr lang="vi-VN" sz="1300">
                          <a:effectLst/>
                          <a:latin typeface="Palatino Linotype" panose="02040502050505030304" pitchFamily="18" charset="0"/>
                        </a:rPr>
                        <a:t>Tập huấn luyện</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dirty="0">
                          <a:effectLst/>
                          <a:latin typeface="Palatino Linotype" panose="02040502050505030304" pitchFamily="18" charset="0"/>
                        </a:rPr>
                        <a:t>Tập kiểm thử</a:t>
                      </a:r>
                      <a:endParaRPr lang="vi-VN" sz="10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Tập huấn luyện</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Tập kiểm thử</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12715465"/>
                  </a:ext>
                </a:extLst>
              </a:tr>
              <a:tr h="0">
                <a:tc>
                  <a:txBody>
                    <a:bodyPr/>
                    <a:lstStyle/>
                    <a:p>
                      <a:pPr algn="ctr">
                        <a:lnSpc>
                          <a:spcPct val="150000"/>
                        </a:lnSpc>
                      </a:pPr>
                      <a:r>
                        <a:rPr lang="vi-VN" sz="1300">
                          <a:effectLst/>
                          <a:latin typeface="Palatino Linotype" panose="02040502050505030304" pitchFamily="18" charset="0"/>
                        </a:rPr>
                        <a:t>3</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15442592836994.90</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0.35</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7.30</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5.44</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4493814"/>
                  </a:ext>
                </a:extLst>
              </a:tr>
              <a:tr h="0">
                <a:tc>
                  <a:txBody>
                    <a:bodyPr/>
                    <a:lstStyle/>
                    <a:p>
                      <a:pPr algn="ctr">
                        <a:lnSpc>
                          <a:spcPct val="150000"/>
                        </a:lnSpc>
                      </a:pPr>
                      <a:r>
                        <a:rPr lang="vi-VN" sz="1300">
                          <a:effectLst/>
                          <a:latin typeface="Palatino Linotype" panose="02040502050505030304" pitchFamily="18" charset="0"/>
                        </a:rPr>
                        <a:t>6</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14813734689815.56</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0.35</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7.26</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5.48</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13825086"/>
                  </a:ext>
                </a:extLst>
              </a:tr>
              <a:tr h="0">
                <a:tc>
                  <a:txBody>
                    <a:bodyPr/>
                    <a:lstStyle/>
                    <a:p>
                      <a:pPr algn="ctr">
                        <a:lnSpc>
                          <a:spcPct val="150000"/>
                        </a:lnSpc>
                      </a:pPr>
                      <a:r>
                        <a:rPr lang="vi-VN" sz="1300">
                          <a:effectLst/>
                          <a:latin typeface="Palatino Linotype" panose="02040502050505030304" pitchFamily="18" charset="0"/>
                        </a:rPr>
                        <a:t>10</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dirty="0">
                          <a:effectLst/>
                          <a:latin typeface="Palatino Linotype" panose="02040502050505030304" pitchFamily="18" charset="0"/>
                        </a:rPr>
                        <a:t>17523712317078.44</a:t>
                      </a:r>
                      <a:endParaRPr lang="vi-VN" sz="10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0.39</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7.22</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5.55</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81691107"/>
                  </a:ext>
                </a:extLst>
              </a:tr>
              <a:tr h="0">
                <a:tc>
                  <a:txBody>
                    <a:bodyPr/>
                    <a:lstStyle/>
                    <a:p>
                      <a:pPr algn="ctr">
                        <a:lnSpc>
                          <a:spcPct val="150000"/>
                        </a:lnSpc>
                      </a:pPr>
                      <a:r>
                        <a:rPr lang="vi-VN" sz="1300">
                          <a:effectLst/>
                          <a:latin typeface="Palatino Linotype" panose="02040502050505030304" pitchFamily="18" charset="0"/>
                        </a:rPr>
                        <a:t>12</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18666286301826.24</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0.33</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7.19</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5.40</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81089952"/>
                  </a:ext>
                </a:extLst>
              </a:tr>
              <a:tr h="0">
                <a:tc>
                  <a:txBody>
                    <a:bodyPr/>
                    <a:lstStyle/>
                    <a:p>
                      <a:pPr algn="ctr">
                        <a:lnSpc>
                          <a:spcPct val="150000"/>
                        </a:lnSpc>
                      </a:pPr>
                      <a:r>
                        <a:rPr lang="vi-VN" sz="1300">
                          <a:effectLst/>
                          <a:latin typeface="Palatino Linotype" panose="02040502050505030304" pitchFamily="18" charset="0"/>
                        </a:rPr>
                        <a:t>15</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22403049157093.71</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0.37</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a:effectLst/>
                          <a:latin typeface="Palatino Linotype" panose="02040502050505030304" pitchFamily="18" charset="0"/>
                        </a:rPr>
                        <a:t>7.17</a:t>
                      </a:r>
                      <a:endParaRPr lang="vi-VN" sz="1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vi-VN" sz="1300" dirty="0">
                          <a:effectLst/>
                          <a:latin typeface="Palatino Linotype" panose="02040502050505030304" pitchFamily="18" charset="0"/>
                        </a:rPr>
                        <a:t>5.51</a:t>
                      </a:r>
                      <a:endParaRPr lang="vi-VN" sz="10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82708848"/>
                  </a:ext>
                </a:extLst>
              </a:tr>
            </a:tbl>
          </a:graphicData>
        </a:graphic>
      </p:graphicFrame>
    </p:spTree>
    <p:extLst>
      <p:ext uri="{BB962C8B-B14F-4D97-AF65-F5344CB8AC3E}">
        <p14:creationId xmlns:p14="http://schemas.microsoft.com/office/powerpoint/2010/main" val="324004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3. THỰC NGHIỆM </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p:txBody>
          <a:bodyPr>
            <a:noAutofit/>
          </a:bodyPr>
          <a:lstStyle/>
          <a:p>
            <a:pPr marL="0" lvl="0" indent="0" algn="just">
              <a:lnSpc>
                <a:spcPct val="150000"/>
              </a:lnSpc>
              <a:spcBef>
                <a:spcPts val="600"/>
              </a:spcBef>
              <a:spcAft>
                <a:spcPts val="600"/>
              </a:spcAft>
              <a:buSzPts val="1200"/>
              <a:buNone/>
            </a:pPr>
            <a:r>
              <a:rPr lang="en-US" sz="2400" b="1" dirty="0" err="1">
                <a:ea typeface="Times New Roman" panose="02020603050405020304" pitchFamily="18" charset="0"/>
              </a:rPr>
              <a:t>Đánh</a:t>
            </a:r>
            <a:r>
              <a:rPr lang="en-US" sz="2400" b="1" dirty="0">
                <a:ea typeface="Times New Roman" panose="02020603050405020304" pitchFamily="18" charset="0"/>
              </a:rPr>
              <a:t> </a:t>
            </a:r>
            <a:r>
              <a:rPr lang="en-US" sz="2400" b="1" dirty="0" err="1">
                <a:ea typeface="Times New Roman" panose="02020603050405020304" pitchFamily="18" charset="0"/>
              </a:rPr>
              <a:t>giá</a:t>
            </a:r>
            <a:r>
              <a:rPr lang="en-US" sz="2400" b="1" dirty="0">
                <a:ea typeface="Times New Roman" panose="02020603050405020304" pitchFamily="18" charset="0"/>
              </a:rPr>
              <a:t>:</a:t>
            </a:r>
            <a:endParaRPr lang="en-US" sz="2400" b="1" dirty="0">
              <a:effectLst/>
              <a:ea typeface="Times New Roman" panose="02020603050405020304" pitchFamily="18" charset="0"/>
            </a:endParaRPr>
          </a:p>
          <a:p>
            <a:pPr marL="0" indent="0">
              <a:buNone/>
            </a:pPr>
            <a:r>
              <a:rPr lang="vi-VN" sz="2400" dirty="0">
                <a:latin typeface="Palatino Linotype" panose="02040502050505030304" pitchFamily="18" charset="0"/>
              </a:rPr>
              <a:t>Dựa vào kết quả trên, có thể thấy được khi số bước nhảy tăng, các giá trị MAPE và RMSE đều giảm xuống, chứng tỏ mô hình học tốt khi dữ liệu đầu vào tăng. Nhìn chung ở bước nhảy là 10, thì mô hình là tối ưu nhất.</a:t>
            </a:r>
          </a:p>
          <a:p>
            <a:pPr marL="0" indent="0">
              <a:buNone/>
            </a:pPr>
            <a:r>
              <a:rPr lang="vi-VN" sz="2400" dirty="0">
                <a:latin typeface="Palatino Linotype" panose="02040502050505030304" pitchFamily="18" charset="0"/>
              </a:rPr>
              <a:t>Giá trị RMSE cho cả tập huấn luyện và tập kiểm thử đều nằm trong khoảng từ 5 đến 8, cho thấy mô hình có độ chính xác tương đối.</a:t>
            </a:r>
          </a:p>
          <a:p>
            <a:pPr marL="0" indent="0">
              <a:buNone/>
            </a:pPr>
            <a:r>
              <a:rPr lang="vi-VN" sz="2400" dirty="0">
                <a:latin typeface="Palatino Linotype" panose="02040502050505030304" pitchFamily="18" charset="0"/>
              </a:rPr>
              <a:t>	.</a:t>
            </a:r>
          </a:p>
        </p:txBody>
      </p:sp>
    </p:spTree>
    <p:extLst>
      <p:ext uri="{BB962C8B-B14F-4D97-AF65-F5344CB8AC3E}">
        <p14:creationId xmlns:p14="http://schemas.microsoft.com/office/powerpoint/2010/main" val="3658772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3. THỰC NGHIỆM </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p:txBody>
          <a:bodyPr>
            <a:noAutofit/>
          </a:bodyPr>
          <a:lstStyle/>
          <a:p>
            <a:pPr marL="0" indent="0">
              <a:buNone/>
            </a:pPr>
            <a:r>
              <a:rPr lang="vi-VN" sz="2400" dirty="0">
                <a:latin typeface="Palatino Linotype" panose="02040502050505030304" pitchFamily="18" charset="0"/>
              </a:rPr>
              <a:t>Tuy nhiên, giá trị MAPE cho tập huấn luyện rất lớn so với tập kiểm thử ở tất cả các bước nhảy, có nghĩa là mô hình có khả năng đã bị quá khớp trên tập dữ liệu huấn luyện</a:t>
            </a:r>
            <a:endParaRPr lang="en-US" sz="2400" dirty="0">
              <a:latin typeface="Palatino Linotype" panose="02040502050505030304" pitchFamily="18" charset="0"/>
            </a:endParaRPr>
          </a:p>
        </p:txBody>
      </p:sp>
    </p:spTree>
    <p:extLst>
      <p:ext uri="{BB962C8B-B14F-4D97-AF65-F5344CB8AC3E}">
        <p14:creationId xmlns:p14="http://schemas.microsoft.com/office/powerpoint/2010/main" val="630617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4. KẾT LUẬN VÀ HƯỚNG PHÁT TRIỂN</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p:txBody>
          <a:bodyPr>
            <a:normAutofit/>
          </a:bodyPr>
          <a:lstStyle/>
          <a:p>
            <a:pPr marL="0" indent="0">
              <a:buNone/>
            </a:pPr>
            <a:r>
              <a:rPr lang="en-US" sz="2400" b="1" dirty="0" err="1"/>
              <a:t>Kết</a:t>
            </a:r>
            <a:r>
              <a:rPr lang="en-US" sz="2400" b="1" dirty="0"/>
              <a:t> </a:t>
            </a:r>
            <a:r>
              <a:rPr lang="en-US" sz="2400" b="1" dirty="0" err="1"/>
              <a:t>luận</a:t>
            </a:r>
            <a:r>
              <a:rPr lang="en-US" sz="2400" b="1" dirty="0"/>
              <a:t>:</a:t>
            </a:r>
          </a:p>
          <a:p>
            <a:pPr marL="0" indent="0">
              <a:buNone/>
            </a:pPr>
            <a:r>
              <a:rPr lang="vi-VN" sz="2400" dirty="0">
                <a:latin typeface="Palatino Linotype" panose="02040502050505030304" pitchFamily="18" charset="0"/>
              </a:rPr>
              <a:t>Dựa trên kết quả huấn luyện và kiểm thử mô hình LSTM, chúng ta có thể thấy rằng mô hình đã học được một số mẫu từ dữ liệu.</a:t>
            </a:r>
          </a:p>
          <a:p>
            <a:pPr marL="0" indent="0">
              <a:buNone/>
            </a:pPr>
            <a:r>
              <a:rPr lang="vi-VN" sz="2400" dirty="0">
                <a:latin typeface="Palatino Linotype" panose="02040502050505030304" pitchFamily="18" charset="0"/>
              </a:rPr>
              <a:t>Tuy nhiên, có sự khác biệt lớn giữa giá trị MAPE của tập huấn luyện và tập kiểm thử, cho thấy mô hình có thể chưa được tối ưu </a:t>
            </a:r>
            <a:r>
              <a:rPr lang="vi-VN" sz="2400" dirty="0" err="1">
                <a:latin typeface="Palatino Linotype" panose="02040502050505030304" pitchFamily="18" charset="0"/>
              </a:rPr>
              <a:t>hoá</a:t>
            </a:r>
            <a:r>
              <a:rPr lang="vi-VN" sz="2400" dirty="0">
                <a:latin typeface="Palatino Linotype" panose="02040502050505030304" pitchFamily="18" charset="0"/>
              </a:rPr>
              <a:t> đầy đủ, cần phải cải thiện hiệu suất thông qua các nỗ lực tối ưu hóa và </a:t>
            </a:r>
            <a:r>
              <a:rPr lang="vi-VN" sz="2400" dirty="0" err="1">
                <a:latin typeface="Palatino Linotype" panose="02040502050505030304" pitchFamily="18" charset="0"/>
              </a:rPr>
              <a:t>fine-tuning</a:t>
            </a:r>
            <a:r>
              <a:rPr lang="vi-VN" sz="2400" dirty="0">
                <a:latin typeface="Palatino Linotype" panose="02040502050505030304" pitchFamily="18" charset="0"/>
              </a:rPr>
              <a:t>.</a:t>
            </a:r>
            <a:endParaRPr lang="en-US" sz="2400" dirty="0">
              <a:latin typeface="Palatino Linotype" panose="02040502050505030304" pitchFamily="18" charset="0"/>
            </a:endParaRPr>
          </a:p>
        </p:txBody>
      </p:sp>
    </p:spTree>
    <p:extLst>
      <p:ext uri="{BB962C8B-B14F-4D97-AF65-F5344CB8AC3E}">
        <p14:creationId xmlns:p14="http://schemas.microsoft.com/office/powerpoint/2010/main" val="3092542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4. KẾT LUẬN VÀ HƯỚNG PHÁT TRIỂN</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p:txBody>
          <a:bodyPr>
            <a:normAutofit fontScale="85000" lnSpcReduction="20000"/>
          </a:bodyPr>
          <a:lstStyle/>
          <a:p>
            <a:pPr marL="0" indent="0">
              <a:buNone/>
            </a:pPr>
            <a:r>
              <a:rPr lang="vi-VN" sz="2400" b="1" dirty="0">
                <a:effectLst/>
                <a:latin typeface="Palatino Linotype" panose="02040502050505030304" pitchFamily="18" charset="0"/>
                <a:ea typeface="Times New Roman" panose="02020603050405020304" pitchFamily="18" charset="0"/>
              </a:rPr>
              <a:t>Hướng phát triển</a:t>
            </a:r>
          </a:p>
          <a:p>
            <a:pPr marL="0" indent="0">
              <a:buNone/>
            </a:pPr>
            <a:r>
              <a:rPr lang="vi-VN" sz="2400" dirty="0">
                <a:effectLst/>
                <a:latin typeface="Palatino Linotype" panose="02040502050505030304" pitchFamily="18" charset="0"/>
                <a:ea typeface="Times New Roman" panose="02020603050405020304" pitchFamily="18" charset="0"/>
              </a:rPr>
              <a:t>- Tối ưu hóa mô hình: Tìm hiểu và áp dụng các kỹ thuật tối ưu hóa mô hình LSTM như thay đổi kiến trúc, tinh chỉnh siêu tham số, các kỹ thuật như điều chỉnh tốc độ học, sử dụng </a:t>
            </a:r>
            <a:r>
              <a:rPr lang="vi-VN" sz="2400" dirty="0" err="1">
                <a:effectLst/>
                <a:latin typeface="Palatino Linotype" panose="02040502050505030304" pitchFamily="18" charset="0"/>
                <a:ea typeface="Times New Roman" panose="02020603050405020304" pitchFamily="18" charset="0"/>
              </a:rPr>
              <a:t>dropout</a:t>
            </a:r>
            <a:r>
              <a:rPr lang="vi-VN" sz="2400" dirty="0">
                <a:effectLst/>
                <a:latin typeface="Palatino Linotype" panose="02040502050505030304" pitchFamily="18" charset="0"/>
                <a:ea typeface="Times New Roman" panose="02020603050405020304" pitchFamily="18" charset="0"/>
              </a:rPr>
              <a:t>,…</a:t>
            </a:r>
          </a:p>
          <a:p>
            <a:pPr marL="0" indent="0">
              <a:buNone/>
            </a:pPr>
            <a:r>
              <a:rPr lang="vi-VN" sz="2400" dirty="0">
                <a:effectLst/>
                <a:latin typeface="Palatino Linotype" panose="02040502050505030304" pitchFamily="18" charset="0"/>
                <a:ea typeface="Times New Roman" panose="02020603050405020304" pitchFamily="18" charset="0"/>
              </a:rPr>
              <a:t>- Sử dụng mô hình phức tạp hơn: Kết hợp mô hình LSTM với các kiến trúc mô hình học sâu khác, chẳng hạn như mạng CNN, để tận dụng các đặc trưng không gian trong dữ liệu.</a:t>
            </a:r>
          </a:p>
          <a:p>
            <a:pPr marL="0" indent="0">
              <a:buNone/>
            </a:pPr>
            <a:r>
              <a:rPr lang="vi-VN" sz="2400" dirty="0">
                <a:effectLst/>
                <a:latin typeface="Palatino Linotype" panose="02040502050505030304" pitchFamily="18" charset="0"/>
                <a:ea typeface="Times New Roman" panose="02020603050405020304" pitchFamily="18" charset="0"/>
              </a:rPr>
              <a:t>Ngoài ra có thể mở rộng ứng dụng của mô hình để tích hợp yếu tố bền vững, phân tích tác động xã hội và kinh tế, và áp dụng công nghệ mới.</a:t>
            </a:r>
          </a:p>
          <a:p>
            <a:pPr marL="0" indent="0">
              <a:buNone/>
            </a:pPr>
            <a:endParaRPr lang="en-US" sz="2400" dirty="0">
              <a:effectLst/>
              <a:ea typeface="Times New Roman" panose="02020603050405020304" pitchFamily="18" charset="0"/>
            </a:endParaRPr>
          </a:p>
        </p:txBody>
      </p:sp>
    </p:spTree>
    <p:extLst>
      <p:ext uri="{BB962C8B-B14F-4D97-AF65-F5344CB8AC3E}">
        <p14:creationId xmlns:p14="http://schemas.microsoft.com/office/powerpoint/2010/main" val="2926234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2D3A7-662E-B606-AF25-0A07358C396B}"/>
              </a:ext>
            </a:extLst>
          </p:cNvPr>
          <p:cNvSpPr>
            <a:spLocks noGrp="1"/>
          </p:cNvSpPr>
          <p:nvPr>
            <p:ph type="ctrTitle"/>
          </p:nvPr>
        </p:nvSpPr>
        <p:spPr>
          <a:xfrm>
            <a:off x="2493105" y="1278293"/>
            <a:ext cx="8561747" cy="1598905"/>
          </a:xfrm>
        </p:spPr>
        <p:txBody>
          <a:bodyPr>
            <a:normAutofit/>
          </a:bodyPr>
          <a:lstStyle/>
          <a:p>
            <a:pPr algn="ctr"/>
            <a:r>
              <a:rPr lang="en-US" sz="4800" b="1" dirty="0">
                <a:solidFill>
                  <a:srgbClr val="0070C0"/>
                </a:solidFill>
              </a:rPr>
              <a:t>CẢM ƠN MỌI NGƯỜI ĐÃ LẮNG NGHE VÀ THEO DÕI</a:t>
            </a:r>
            <a:endParaRPr lang="en-US" sz="4800" dirty="0"/>
          </a:p>
        </p:txBody>
      </p:sp>
    </p:spTree>
    <p:extLst>
      <p:ext uri="{BB962C8B-B14F-4D97-AF65-F5344CB8AC3E}">
        <p14:creationId xmlns:p14="http://schemas.microsoft.com/office/powerpoint/2010/main" val="1391579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1. LÝ DO CHỌN ĐỀ TÀI</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6" y="2015733"/>
            <a:ext cx="9520158" cy="2957484"/>
          </a:xfrm>
        </p:spPr>
        <p:txBody>
          <a:bodyPr>
            <a:noAutofit/>
          </a:bodyPr>
          <a:lstStyle/>
          <a:p>
            <a:pPr marL="0" indent="0" algn="just">
              <a:buNone/>
            </a:pPr>
            <a:r>
              <a:rPr lang="vi-VN" sz="2800" dirty="0">
                <a:latin typeface="Palatino Linotype" panose="02040502050505030304" pitchFamily="18" charset="0"/>
                <a:cs typeface="Calibri" panose="020F0502020204030204" pitchFamily="34" charset="0"/>
              </a:rPr>
              <a:t>Thách thức đối diện trong việc dự đoán dữ liệu không đồng đều và phức tạp.</a:t>
            </a:r>
          </a:p>
          <a:p>
            <a:pPr marL="0" indent="0" algn="just">
              <a:buNone/>
            </a:pPr>
            <a:r>
              <a:rPr lang="vi-VN" sz="2800" dirty="0">
                <a:latin typeface="Palatino Linotype" panose="02040502050505030304" pitchFamily="18" charset="0"/>
                <a:cs typeface="Calibri" panose="020F0502020204030204" pitchFamily="34" charset="0"/>
              </a:rPr>
              <a:t>Khả năng dự đoán chính xác về dữ liệu dòng thời gian là chìa khóa quan trọng để tối ưu hóa quy trình, giảm rủi ro và tăng cường hiệu suất.</a:t>
            </a:r>
          </a:p>
        </p:txBody>
      </p:sp>
    </p:spTree>
    <p:extLst>
      <p:ext uri="{BB962C8B-B14F-4D97-AF65-F5344CB8AC3E}">
        <p14:creationId xmlns:p14="http://schemas.microsoft.com/office/powerpoint/2010/main" val="1876748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1. LÝ DO CHỌN ĐỀ TÀI</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6" y="2015733"/>
            <a:ext cx="9520158" cy="2033754"/>
          </a:xfrm>
        </p:spPr>
        <p:txBody>
          <a:bodyPr>
            <a:noAutofit/>
          </a:bodyPr>
          <a:lstStyle/>
          <a:p>
            <a:pPr marL="0" indent="0" algn="just">
              <a:buNone/>
            </a:pPr>
            <a:r>
              <a:rPr lang="vi-VN" sz="2800" dirty="0">
                <a:latin typeface="Palatino Linotype" panose="02040502050505030304" pitchFamily="18" charset="0"/>
                <a:cs typeface="Calibri" panose="020F0502020204030204" pitchFamily="34" charset="0"/>
              </a:rPr>
              <a:t>LSTM có khả năng xử lý chuỗi thời gian và giữ thông tin lâu dài</a:t>
            </a:r>
          </a:p>
        </p:txBody>
      </p:sp>
    </p:spTree>
    <p:extLst>
      <p:ext uri="{BB962C8B-B14F-4D97-AF65-F5344CB8AC3E}">
        <p14:creationId xmlns:p14="http://schemas.microsoft.com/office/powerpoint/2010/main" val="69307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28164" y="1003178"/>
            <a:ext cx="9520158" cy="610420"/>
          </a:xfrm>
        </p:spPr>
        <p:txBody>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6" y="1613598"/>
            <a:ext cx="9520158" cy="3852747"/>
          </a:xfrm>
        </p:spPr>
        <p:txBody>
          <a:bodyPr>
            <a:normAutofit fontScale="92500" lnSpcReduction="20000"/>
          </a:bodyPr>
          <a:lstStyle/>
          <a:p>
            <a:pPr marL="0" indent="0">
              <a:lnSpc>
                <a:spcPct val="170000"/>
              </a:lnSpc>
              <a:buNone/>
            </a:pPr>
            <a:r>
              <a:rPr lang="en-US" sz="2800" b="1" dirty="0" err="1">
                <a:latin typeface="+mj-lt"/>
              </a:rPr>
              <a:t>Mạng</a:t>
            </a:r>
            <a:r>
              <a:rPr lang="en-US" sz="2800" b="1" dirty="0">
                <a:latin typeface="+mj-lt"/>
              </a:rPr>
              <a:t> LSTM</a:t>
            </a:r>
          </a:p>
          <a:p>
            <a:pPr marL="0" indent="0">
              <a:lnSpc>
                <a:spcPct val="170000"/>
              </a:lnSpc>
              <a:buNone/>
            </a:pPr>
            <a:r>
              <a:rPr lang="vi-VN" sz="2800" dirty="0">
                <a:latin typeface="Palatino Linotype" panose="02040502050505030304" pitchFamily="18" charset="0"/>
              </a:rPr>
              <a:t>	Mạng LSTM (Long </a:t>
            </a:r>
            <a:r>
              <a:rPr lang="vi-VN" sz="2800" dirty="0" err="1">
                <a:latin typeface="Palatino Linotype" panose="02040502050505030304" pitchFamily="18" charset="0"/>
              </a:rPr>
              <a:t>Short-Term</a:t>
            </a:r>
            <a:r>
              <a:rPr lang="vi-VN" sz="2800" dirty="0">
                <a:latin typeface="Palatino Linotype" panose="02040502050505030304" pitchFamily="18" charset="0"/>
              </a:rPr>
              <a:t> </a:t>
            </a:r>
            <a:r>
              <a:rPr lang="vi-VN" sz="2800" dirty="0" err="1">
                <a:latin typeface="Palatino Linotype" panose="02040502050505030304" pitchFamily="18" charset="0"/>
              </a:rPr>
              <a:t>Memory</a:t>
            </a:r>
            <a:r>
              <a:rPr lang="vi-VN" sz="2800" dirty="0">
                <a:latin typeface="Palatino Linotype" panose="02040502050505030304" pitchFamily="18" charset="0"/>
              </a:rPr>
              <a:t> – bộ nhớ ngắn hạn dài) là một dạng mạng </a:t>
            </a:r>
            <a:r>
              <a:rPr lang="vi-VN" sz="2800" dirty="0" err="1">
                <a:latin typeface="Palatino Linotype" panose="02040502050505030304" pitchFamily="18" charset="0"/>
              </a:rPr>
              <a:t>neural</a:t>
            </a:r>
            <a:r>
              <a:rPr lang="vi-VN" sz="2800" dirty="0">
                <a:latin typeface="Palatino Linotype" panose="02040502050505030304" pitchFamily="18" charset="0"/>
              </a:rPr>
              <a:t> học sâu có khả năng xử lý và hiểu được thông tin từ dữ liệu dòng thời gian một cách hiệu quả.</a:t>
            </a:r>
          </a:p>
          <a:p>
            <a:pPr marL="0" indent="0">
              <a:lnSpc>
                <a:spcPct val="170000"/>
              </a:lnSpc>
              <a:buNone/>
            </a:pPr>
            <a:r>
              <a:rPr lang="vi-VN" sz="2800" dirty="0">
                <a:latin typeface="Palatino Linotype" panose="02040502050505030304" pitchFamily="18" charset="0"/>
              </a:rPr>
              <a:t>	Được đề xuất lần đầu tiên vào năm 1997</a:t>
            </a:r>
            <a:endParaRPr lang="en-US" sz="2800" dirty="0">
              <a:latin typeface="Palatino Linotype" panose="02040502050505030304" pitchFamily="18" charset="0"/>
            </a:endParaRPr>
          </a:p>
        </p:txBody>
      </p:sp>
    </p:spTree>
    <p:extLst>
      <p:ext uri="{BB962C8B-B14F-4D97-AF65-F5344CB8AC3E}">
        <p14:creationId xmlns:p14="http://schemas.microsoft.com/office/powerpoint/2010/main" val="1236589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074" name="Picture 2" descr="LSTM là gì? Ứng dụng dự đoán giá cổ phiếu">
            <a:extLst>
              <a:ext uri="{FF2B5EF4-FFF2-40B4-BE49-F238E27FC236}">
                <a16:creationId xmlns:a16="http://schemas.microsoft.com/office/drawing/2014/main" id="{4BE1691B-83F0-8F0D-C48F-8CACD52251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29296" b="1"/>
          <a:stretch/>
        </p:blipFill>
        <p:spPr bwMode="auto">
          <a:xfrm>
            <a:off x="2" y="10"/>
            <a:ext cx="12191695" cy="6857990"/>
          </a:xfrm>
          <a:prstGeom prst="rect">
            <a:avLst/>
          </a:prstGeom>
          <a:noFill/>
          <a:extLst>
            <a:ext uri="{909E8E84-426E-40DD-AFC4-6F175D3DCCD1}">
              <a14:hiddenFill xmlns:a14="http://schemas.microsoft.com/office/drawing/2010/main">
                <a:solidFill>
                  <a:srgbClr val="FFFFFF"/>
                </a:solidFill>
              </a14:hiddenFill>
            </a:ext>
          </a:extLst>
        </p:spPr>
      </p:pic>
      <p:sp>
        <p:nvSpPr>
          <p:cNvPr id="3079" name="Rectangle 3078">
            <a:extLst>
              <a:ext uri="{FF2B5EF4-FFF2-40B4-BE49-F238E27FC236}">
                <a16:creationId xmlns:a16="http://schemas.microsoft.com/office/drawing/2014/main" id="{8B058F3D-AE82-4E63-B8C1-1CCE39989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636753"/>
            <a:ext cx="8299435" cy="5572810"/>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401717" y="804520"/>
            <a:ext cx="6718031" cy="1049235"/>
          </a:xfrm>
        </p:spPr>
        <p:txBody>
          <a:bodyPr>
            <a:normAutofit/>
          </a:bodyPr>
          <a:lstStyle/>
          <a:p>
            <a:r>
              <a:rPr lang="en-US" b="1" dirty="0">
                <a:solidFill>
                  <a:srgbClr val="0070C0"/>
                </a:solidFill>
                <a:cs typeface="Calibri" panose="020F0502020204030204" pitchFamily="34" charset="0"/>
              </a:rPr>
              <a:t>2. CƠ SỞ LÝ THUYẾT</a:t>
            </a:r>
          </a:p>
        </p:txBody>
      </p:sp>
      <p:cxnSp>
        <p:nvCxnSpPr>
          <p:cNvPr id="3081" name="Straight Connector 3080">
            <a:extLst>
              <a:ext uri="{FF2B5EF4-FFF2-40B4-BE49-F238E27FC236}">
                <a16:creationId xmlns:a16="http://schemas.microsoft.com/office/drawing/2014/main" id="{ADC4AA24-BE70-468C-9687-86AEE1D52A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5828" y="798973"/>
            <a:ext cx="0" cy="105216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401717" y="2015733"/>
            <a:ext cx="6718031" cy="4021267"/>
          </a:xfrm>
        </p:spPr>
        <p:txBody>
          <a:bodyPr>
            <a:normAutofit/>
          </a:bodyPr>
          <a:lstStyle/>
          <a:p>
            <a:pPr marL="0" indent="0">
              <a:buNone/>
            </a:pPr>
            <a:r>
              <a:rPr lang="en-US" b="1" dirty="0" err="1">
                <a:solidFill>
                  <a:srgbClr val="FFFFFE"/>
                </a:solidFill>
                <a:latin typeface="+mj-lt"/>
              </a:rPr>
              <a:t>Ứng</a:t>
            </a:r>
            <a:r>
              <a:rPr lang="en-US" b="1" dirty="0">
                <a:solidFill>
                  <a:srgbClr val="FFFFFE"/>
                </a:solidFill>
                <a:latin typeface="+mj-lt"/>
              </a:rPr>
              <a:t> </a:t>
            </a:r>
            <a:r>
              <a:rPr lang="en-US" b="1" dirty="0" err="1">
                <a:solidFill>
                  <a:srgbClr val="FFFFFE"/>
                </a:solidFill>
                <a:latin typeface="+mj-lt"/>
              </a:rPr>
              <a:t>dụng</a:t>
            </a:r>
            <a:r>
              <a:rPr lang="en-US" b="1" dirty="0">
                <a:solidFill>
                  <a:srgbClr val="FFFFFE"/>
                </a:solidFill>
                <a:latin typeface="+mj-lt"/>
              </a:rPr>
              <a:t> </a:t>
            </a:r>
          </a:p>
          <a:p>
            <a:pPr marL="342900" lvl="0" indent="-342900">
              <a:buFont typeface="Times New Roman" panose="02020603050405020304" pitchFamily="18" charset="0"/>
              <a:buChar char="-"/>
            </a:pPr>
            <a:r>
              <a:rPr lang="vi-VN" dirty="0">
                <a:solidFill>
                  <a:srgbClr val="FFFFFE"/>
                </a:solidFill>
                <a:effectLst/>
                <a:latin typeface="Palatino Linotype" panose="02040502050505030304" pitchFamily="18" charset="0"/>
                <a:ea typeface="Times New Roman" panose="02020603050405020304" pitchFamily="18" charset="0"/>
              </a:rPr>
              <a:t>Dự đoán dữ liệu dòng thời gian: Dự đoán các giá trị trong tương lai dựa trên dữ liệu quá khứ như dự đoán giá cổ phiếu, nhu cầu điện, lưu lượng giao thông, ….</a:t>
            </a:r>
          </a:p>
        </p:txBody>
      </p:sp>
    </p:spTree>
    <p:extLst>
      <p:ext uri="{BB962C8B-B14F-4D97-AF65-F5344CB8AC3E}">
        <p14:creationId xmlns:p14="http://schemas.microsoft.com/office/powerpoint/2010/main" val="570274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534696" y="804519"/>
            <a:ext cx="9520158" cy="1049235"/>
          </a:xfrm>
        </p:spPr>
        <p:txBody>
          <a:bodyPr>
            <a:normAutofit/>
          </a:bodyPr>
          <a:lstStyle/>
          <a:p>
            <a:r>
              <a:rPr lang="en-US" b="1" dirty="0">
                <a:solidFill>
                  <a:srgbClr val="0070C0"/>
                </a:solidFill>
                <a:cs typeface="Calibri" panose="020F0502020204030204" pitchFamily="34" charset="0"/>
              </a:rPr>
              <a:t>2. CƠ SỞ LÝ THUYẾT</a:t>
            </a:r>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5" y="2184357"/>
            <a:ext cx="4075733" cy="3281990"/>
          </a:xfrm>
        </p:spPr>
        <p:txBody>
          <a:bodyPr>
            <a:normAutofit/>
          </a:bodyPr>
          <a:lstStyle/>
          <a:p>
            <a:pPr marL="342900" lvl="0" indent="-342900">
              <a:buFont typeface="Times New Roman" panose="02020603050405020304" pitchFamily="18" charset="0"/>
              <a:buChar char="-"/>
            </a:pPr>
            <a:r>
              <a:rPr lang="vi-VN" dirty="0">
                <a:effectLst/>
                <a:latin typeface="Palatino Linotype" panose="02040502050505030304" pitchFamily="18" charset="0"/>
                <a:ea typeface="Times New Roman" panose="02020603050405020304" pitchFamily="18" charset="0"/>
              </a:rPr>
              <a:t>Xử lý ngôn ngữ tự nhiên: LSTM thường được sử dụng để mô hình hóa và dự đoán các chuỗi từ trong các tác vụ như dịch máy, tóm tắt văn bản, sinh văn bản, phân tích cảm xúc, ….</a:t>
            </a:r>
          </a:p>
        </p:txBody>
      </p:sp>
      <p:grpSp>
        <p:nvGrpSpPr>
          <p:cNvPr id="5127" name="Group 5126">
            <a:extLst>
              <a:ext uri="{FF2B5EF4-FFF2-40B4-BE49-F238E27FC236}">
                <a16:creationId xmlns:a16="http://schemas.microsoft.com/office/drawing/2014/main" id="{96666FD6-9A34-491A-B647-2652CD1F30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184357"/>
            <a:ext cx="4948659" cy="3281988"/>
            <a:chOff x="7807230" y="2012810"/>
            <a:chExt cx="3251252" cy="3459865"/>
          </a:xfrm>
        </p:grpSpPr>
        <p:sp>
          <p:nvSpPr>
            <p:cNvPr id="5128" name="Rectangle 5127">
              <a:extLst>
                <a:ext uri="{FF2B5EF4-FFF2-40B4-BE49-F238E27FC236}">
                  <a16:creationId xmlns:a16="http://schemas.microsoft.com/office/drawing/2014/main" id="{42FEA252-55E0-415B-93F5-4415DC76A4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C7B13688-A3B1-41D4-B6C8-FC7896CC6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122" name="Picture 2" descr="Bidirectional LSTM cho thêm dấu Tiếng Việt">
            <a:extLst>
              <a:ext uri="{FF2B5EF4-FFF2-40B4-BE49-F238E27FC236}">
                <a16:creationId xmlns:a16="http://schemas.microsoft.com/office/drawing/2014/main" id="{37C0D0C9-171B-876A-E955-F80444BBF0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806" b="-2"/>
          <a:stretch/>
        </p:blipFill>
        <p:spPr bwMode="auto">
          <a:xfrm>
            <a:off x="6277257" y="2341994"/>
            <a:ext cx="4613872" cy="2956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43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992078-859E-4EE1-F5EE-7DF9F536D923}"/>
              </a:ext>
            </a:extLst>
          </p:cNvPr>
          <p:cNvSpPr>
            <a:spLocks noGrp="1"/>
          </p:cNvSpPr>
          <p:nvPr>
            <p:ph type="title"/>
          </p:nvPr>
        </p:nvSpPr>
        <p:spPr>
          <a:xfrm>
            <a:off x="1534780" y="804520"/>
            <a:ext cx="4791373" cy="1049235"/>
          </a:xfrm>
        </p:spPr>
        <p:txBody>
          <a:bodyPr>
            <a:normAutofit/>
          </a:bodyPr>
          <a:lstStyle/>
          <a:p>
            <a:r>
              <a:rPr lang="en-US" b="1" dirty="0">
                <a:solidFill>
                  <a:srgbClr val="0070C0"/>
                </a:solidFill>
                <a:cs typeface="Calibri" panose="020F0502020204030204" pitchFamily="34" charset="0"/>
              </a:rPr>
              <a:t>2. CƠ SỞ LÝ THUYẾT</a:t>
            </a:r>
          </a:p>
        </p:txBody>
      </p:sp>
      <p:cxnSp>
        <p:nvCxnSpPr>
          <p:cNvPr id="6153" name="Straight Connector 6152">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6155" name="Rectangle 6154">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AE3B3F0A-543B-C65C-1039-A8772A1D2C53}"/>
              </a:ext>
            </a:extLst>
          </p:cNvPr>
          <p:cNvSpPr>
            <a:spLocks noGrp="1"/>
          </p:cNvSpPr>
          <p:nvPr>
            <p:ph idx="1"/>
          </p:nvPr>
        </p:nvSpPr>
        <p:spPr>
          <a:xfrm>
            <a:off x="1534695" y="2015732"/>
            <a:ext cx="4089097" cy="3450613"/>
          </a:xfrm>
        </p:spPr>
        <p:txBody>
          <a:bodyPr>
            <a:normAutofit/>
          </a:bodyPr>
          <a:lstStyle/>
          <a:p>
            <a:pPr>
              <a:buFontTx/>
              <a:buChar char="-"/>
            </a:pPr>
            <a:r>
              <a:rPr lang="vi-VN" dirty="0">
                <a:effectLst/>
                <a:latin typeface="Palatino Linotype" panose="02040502050505030304" pitchFamily="18" charset="0"/>
                <a:ea typeface="Times New Roman" panose="02020603050405020304" pitchFamily="18" charset="0"/>
              </a:rPr>
              <a:t>Phân loại dữ liệu dòng thời gian: Mạng LSTM có thể phân loại các dòng thời gian thành các nhãn hay hạng mục, ví dụ như phân loại hoạt động của người dùng, phát hiện bất thường, nhận diện chữ viết tay,…</a:t>
            </a:r>
            <a:endParaRPr lang="en-US" dirty="0">
              <a:latin typeface="Palatino Linotype" panose="02040502050505030304" pitchFamily="18" charset="0"/>
            </a:endParaRPr>
          </a:p>
        </p:txBody>
      </p:sp>
      <p:pic>
        <p:nvPicPr>
          <p:cNvPr id="6146" name="Picture 2" descr="Text Classification with LSTMs in PyTorch | by Fernando López | Towards  Data Science">
            <a:extLst>
              <a:ext uri="{FF2B5EF4-FFF2-40B4-BE49-F238E27FC236}">
                <a16:creationId xmlns:a16="http://schemas.microsoft.com/office/drawing/2014/main" id="{DD7FB355-FE01-9028-1742-E463E0DDDF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11" y="1827647"/>
            <a:ext cx="4960442" cy="2616633"/>
          </a:xfrm>
          <a:prstGeom prst="rect">
            <a:avLst/>
          </a:prstGeom>
          <a:noFill/>
          <a:extLst>
            <a:ext uri="{909E8E84-426E-40DD-AFC4-6F175D3DCCD1}">
              <a14:hiddenFill xmlns:a14="http://schemas.microsoft.com/office/drawing/2010/main">
                <a:solidFill>
                  <a:srgbClr val="FFFFFF"/>
                </a:solidFill>
              </a14:hiddenFill>
            </a:ext>
          </a:extLst>
        </p:spPr>
      </p:pic>
      <p:pic>
        <p:nvPicPr>
          <p:cNvPr id="6157" name="Picture 6156">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6159" name="Straight Connector 6158">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945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1572</TotalTime>
  <Words>1986</Words>
  <Application>Microsoft Office PowerPoint</Application>
  <PresentationFormat>Widescreen</PresentationFormat>
  <Paragraphs>153</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Cambria Math</vt:lpstr>
      <vt:lpstr>Palatino Linotype</vt:lpstr>
      <vt:lpstr>Times New Roman</vt:lpstr>
      <vt:lpstr>Gallery</vt:lpstr>
      <vt:lpstr> BÁO CÁO ĐỒ ÁN CHUYÊN NGÀNH</vt:lpstr>
      <vt:lpstr>NỘI DUNG</vt:lpstr>
      <vt:lpstr>1. LÝ DO CHỌN ĐỀ TÀI</vt:lpstr>
      <vt:lpstr>1. LÝ DO CHỌN ĐỀ TÀI</vt:lpstr>
      <vt:lpstr>1. LÝ DO CHỌN ĐỀ TÀI</vt:lpstr>
      <vt:lpstr>2. CƠ SỞ LÝ THUYẾT</vt:lpstr>
      <vt:lpstr>2. CƠ SỞ LÝ THUYẾT</vt:lpstr>
      <vt:lpstr>2. CƠ SỞ LÝ THUYẾT</vt:lpstr>
      <vt:lpstr>2. CƠ SỞ LÝ THUYẾT</vt:lpstr>
      <vt:lpstr>2. CƠ SỞ LÝ THUYẾT</vt:lpstr>
      <vt:lpstr>2. CƠ SỞ LÝ THUYẾT</vt:lpstr>
      <vt:lpstr>2. CƠ SỞ LÝ THUYẾT</vt:lpstr>
      <vt:lpstr>2. CƠ SỞ LÝ THUYẾT</vt:lpstr>
      <vt:lpstr>PowerPoint Presentation</vt:lpstr>
      <vt:lpstr>2. CƠ SỞ LÝ THUYẾT</vt:lpstr>
      <vt:lpstr>2. CƠ SỞ LÝ THUYẾT</vt:lpstr>
      <vt:lpstr>2. CƠ SỞ LÝ THUYẾT</vt:lpstr>
      <vt:lpstr>2. CƠ SỞ LÝ THUYẾT</vt:lpstr>
      <vt:lpstr>2. CƠ SỞ LÝ THUYẾT</vt:lpstr>
      <vt:lpstr>2. CƠ SỞ LÝ THUYẾT</vt:lpstr>
      <vt:lpstr>2. CƠ SỞ LÝ THUYẾT</vt:lpstr>
      <vt:lpstr>2. CƠ SỞ LÝ THUYẾT</vt:lpstr>
      <vt:lpstr>2. CƠ SỞ LÝ THUYẾT</vt:lpstr>
      <vt:lpstr>2. CƠ SỞ LÝ THUYẾT</vt:lpstr>
      <vt:lpstr>2. CƠ SỞ LÝ THUYẾT</vt:lpstr>
      <vt:lpstr>3. THỰC NGHIỆM </vt:lpstr>
      <vt:lpstr>3. THỰC NGHIỆM </vt:lpstr>
      <vt:lpstr>3. THỰC NGHIỆM </vt:lpstr>
      <vt:lpstr>3. THỰC NGHIỆM</vt:lpstr>
      <vt:lpstr>3. THỰC NGHIỆM </vt:lpstr>
      <vt:lpstr>3. THỰC NGHIỆM </vt:lpstr>
      <vt:lpstr>3. THỰC NGHIỆM </vt:lpstr>
      <vt:lpstr>4. KẾT LUẬN VÀ HƯỚNG PHÁT TRIỂN</vt:lpstr>
      <vt:lpstr>4. KẾT LUẬN VÀ HƯỚNG PHÁT TRIỂN</vt:lpstr>
      <vt:lpstr>CẢM ƠN MỌI NGƯỜI ĐÃ LẮNG NGHE VÀ THEO DÕI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CƠ SỞ NGÀNH</dc:title>
  <dc:creator>Lê Thanh Truyền</dc:creator>
  <cp:lastModifiedBy>ADMIN</cp:lastModifiedBy>
  <cp:revision>67</cp:revision>
  <dcterms:created xsi:type="dcterms:W3CDTF">2023-03-27T05:46:27Z</dcterms:created>
  <dcterms:modified xsi:type="dcterms:W3CDTF">2024-01-22T07:23:18Z</dcterms:modified>
</cp:coreProperties>
</file>