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6" r:id="rId4"/>
    <p:sldId id="258" r:id="rId5"/>
    <p:sldId id="264" r:id="rId6"/>
    <p:sldId id="281" r:id="rId7"/>
    <p:sldId id="269" r:id="rId8"/>
    <p:sldId id="282" r:id="rId9"/>
    <p:sldId id="287" r:id="rId10"/>
    <p:sldId id="285" r:id="rId11"/>
    <p:sldId id="340" r:id="rId12"/>
    <p:sldId id="284" r:id="rId13"/>
    <p:sldId id="341" r:id="rId14"/>
    <p:sldId id="342" r:id="rId15"/>
    <p:sldId id="344" r:id="rId16"/>
    <p:sldId id="343" r:id="rId17"/>
    <p:sldId id="345" r:id="rId18"/>
    <p:sldId id="288" r:id="rId19"/>
    <p:sldId id="275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469BD0"/>
    <a:srgbClr val="85BEE0"/>
    <a:srgbClr val="C5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D546D-2B47-4E6F-816C-6B3C36050A7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2C1D7-E76D-45D2-9CB3-81E4262A7470}" type="pres">
      <dgm:prSet presAssocID="{5B1D546D-2B47-4E6F-816C-6B3C36050A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8AD1EAE-A4C6-46A6-B5FB-E7EAE8AE3109}" type="presOf" srcId="{5B1D546D-2B47-4E6F-816C-6B3C36050A7D}" destId="{B642C1D7-E76D-45D2-9CB3-81E4262A7470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AF83992-3D52-4236-B203-0CD452AAEE16}" type="datetime1">
              <a:rPr lang="en-US" altLang="en-US"/>
              <a:pPr/>
              <a:t>3/8/2014</a:t>
            </a:fld>
            <a:endParaRPr lang="en-US" alt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F4C684B-7AAF-4620-A411-77C574B30F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23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E318C02-43CB-4260-A42C-F022D4C9AEF1}" type="datetime1">
              <a:rPr lang="en-US" altLang="en-US"/>
              <a:pPr/>
              <a:t>3/8/2014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7CCF2BD-41AE-4726-BB97-505E75DBC5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847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B4F98FB-578A-4CF9-ABA9-5C56FB726B55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FE9D62C-19B7-48EC-9303-C8502370936B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43FB4A6-E615-463E-AA55-85DD912C0DE9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8DCD36A-452E-46DA-93DF-DB8841844190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BE3834C-28F3-42F6-BA3E-4BCB1EDD5E3D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BE3834C-28F3-42F6-BA3E-4BCB1EDD5E3D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BE3834C-28F3-42F6-BA3E-4BCB1EDD5E3D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BE3834C-28F3-42F6-BA3E-4BCB1EDD5E3D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20780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48000"/>
            <a:ext cx="6324600" cy="1371600"/>
          </a:xfrm>
        </p:spPr>
        <p:txBody>
          <a:bodyPr/>
          <a:lstStyle>
            <a:lvl1pPr>
              <a:defRPr sz="2900" b="1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648200"/>
            <a:ext cx="6324600" cy="144780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381750"/>
            <a:ext cx="1295400" cy="476250"/>
          </a:xfrm>
        </p:spPr>
        <p:txBody>
          <a:bodyPr/>
          <a:lstStyle>
            <a:lvl1pPr>
              <a:defRPr/>
            </a:lvl1pPr>
          </a:lstStyle>
          <a:p>
            <a:fld id="{A5BB383C-9369-4EF1-B8DF-47874F6EC212}" type="datetime1">
              <a:rPr lang="en-US" altLang="en-US"/>
              <a:pPr/>
              <a:t>3/8/2014</a:t>
            </a:fld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132911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6315075"/>
            <a:ext cx="76295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048000"/>
            <a:ext cx="83439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905000"/>
            <a:ext cx="6019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0" y="32337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2BD49E-F1AB-4596-AEB0-768D4260A186}" type="datetime1">
              <a:rPr lang="en-US" altLang="en-US"/>
              <a:pPr/>
              <a:t>3/8/2014</a:t>
            </a:fld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781A3-6F29-42FF-8E46-A84B07447D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72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BAB3D-7EF6-4B16-BA6F-5EC4CEF0A686}" type="datetime1">
              <a:rPr lang="en-US" altLang="en-US"/>
              <a:pPr/>
              <a:t>3/8/2014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0B048-65DA-4645-91B2-A7A56C9205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8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F7AAF-B23C-4D1E-89CE-7CFEA55C4521}" type="datetime1">
              <a:rPr lang="en-US" altLang="en-US"/>
              <a:pPr/>
              <a:t>3/8/2014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6D43E-A420-4F2F-B5A0-9AB4BC0D1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18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28600"/>
            <a:ext cx="5410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9908A-6AA4-4B71-8742-795D2CF05E84}" type="datetime1">
              <a:rPr lang="en-US" altLang="en-US"/>
              <a:pPr/>
              <a:t>3/8/2014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14ACA-5FA6-4DC6-86DC-3D99328706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65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92463"/>
            <a:ext cx="8839200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8811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0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1E509F-C16D-465D-A87F-DF7482F88429}" type="datetime1">
              <a:rPr lang="en-US" altLang="en-US"/>
              <a:pPr/>
              <a:t>3/8/2014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B2260-F8E4-4C12-94C8-05D0BF44A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26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81C14-444E-430A-9604-27AC8B6198B0}" type="datetime1">
              <a:rPr lang="en-US" altLang="en-US"/>
              <a:pPr/>
              <a:t>3/8/2014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7C97C-33F8-485D-A491-4981C2E9F3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96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1400"/>
            <a:ext cx="8229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5E686-E178-41D6-A838-44561B15522F}" type="datetime1">
              <a:rPr lang="en-US" altLang="en-US"/>
              <a:pPr/>
              <a:t>3/8/2014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0D52C7-EB73-4FCB-B5F0-0EA0AD2E73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28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150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819400"/>
            <a:ext cx="87201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066800"/>
            <a:ext cx="5410200" cy="1447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2590800"/>
            <a:ext cx="54102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990600" cy="476250"/>
          </a:xfrm>
        </p:spPr>
        <p:txBody>
          <a:bodyPr/>
          <a:lstStyle>
            <a:lvl1pPr>
              <a:defRPr/>
            </a:lvl1pPr>
          </a:lstStyle>
          <a:p>
            <a:fld id="{2A741AC1-8BD7-4675-AD6D-8A1A5008AF9D}" type="datetime1">
              <a:rPr lang="en-US" altLang="en-US"/>
              <a:pPr/>
              <a:t>3/8/2014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95B8A-8E93-4744-8E22-4B0DEB2D8C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84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8CE53-F449-4C96-B8EF-969C548E0B5B}" type="datetime1">
              <a:rPr lang="en-US" altLang="en-US"/>
              <a:pPr/>
              <a:t>3/8/2014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F0983-BC9D-4BE4-8050-72A2241FFA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04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5CAA4-9C89-439E-8859-D98C100D9080}" type="datetime1">
              <a:rPr lang="en-US" altLang="en-US"/>
              <a:pPr/>
              <a:t>3/8/2014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406BB-D741-4320-A2AB-386E3DDE5A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0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D1439-4A3A-4F4F-9720-9BBE8057105E}" type="datetime1">
              <a:rPr lang="en-US" altLang="en-US"/>
              <a:pPr/>
              <a:t>3/8/2014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B3EA5-044D-4DA3-9375-5E002A8528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53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B7D8D8E0-80DE-4129-98A8-A49BF6B9DD27}" type="datetime1">
              <a:rPr lang="en-US" altLang="en-US"/>
              <a:pPr/>
              <a:t>3/8/2014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AD8D263-BE1B-4241-87E7-2EF02975909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1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66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371600"/>
            <a:ext cx="83439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1" r:id="rId2"/>
    <p:sldLayoutId id="2147484016" r:id="rId3"/>
    <p:sldLayoutId id="2147484012" r:id="rId4"/>
    <p:sldLayoutId id="2147484013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14" r:id="rId11"/>
    <p:sldLayoutId id="2147484022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 dirty="0" err="1" smtClean="0">
                <a:solidFill>
                  <a:srgbClr val="002060"/>
                </a:solidFill>
              </a:rPr>
              <a:t>Đào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tạo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đổi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dữ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2060"/>
                </a:solidFill>
              </a:rPr>
              <a:t>liệu</a:t>
            </a:r>
            <a:endParaRPr lang="en-US" altLang="en-US" dirty="0" smtClean="0"/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dirty="0" err="1" smtClean="0"/>
              <a:t>Nâng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cấp</a:t>
            </a:r>
            <a:r>
              <a:rPr lang="en-US" altLang="en-US" b="1" dirty="0" smtClean="0"/>
              <a:t>, </a:t>
            </a:r>
            <a:r>
              <a:rPr lang="en-US" altLang="en-US" b="1" dirty="0" err="1" smtClean="0"/>
              <a:t>triển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khai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hệ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thống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thông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quan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điện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tử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theo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mô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hình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xử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lý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tập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trung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cấp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Tổng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cục</a:t>
            </a:r>
            <a:endParaRPr lang="en-US" altLang="en-US" b="1" dirty="0" smtClean="0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3200400" y="998538"/>
            <a:ext cx="5486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 b="1">
                <a:solidFill>
                  <a:srgbClr val="469BD0"/>
                </a:solidFill>
              </a:rPr>
              <a:t>Công ty Hệ thống Thông tin FPT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3278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14AE2B-C3F9-401A-A39E-2022E16B35C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5" name="Rectangle 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1447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Quy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trình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419100" y="1447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Rectangle 5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8194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SXXK</a:t>
            </a:r>
          </a:p>
        </p:txBody>
      </p:sp>
      <p:sp>
        <p:nvSpPr>
          <p:cNvPr id="18" name="Rectangle 6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419100" y="28194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19" name="Rectangle 7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3505200"/>
            <a:ext cx="72294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đổi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danh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mục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loại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hinh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CX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419100" y="3505200"/>
            <a:ext cx="10191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IV.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1" name="Rectangle 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133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Gia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công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419100" y="2133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3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205288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tờ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khai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gray">
          <a:xfrm>
            <a:off x="419100" y="4205288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V.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5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800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thanh </a:t>
            </a:r>
            <a:r>
              <a:rPr lang="en-US" altLang="en-US" sz="2400" b="1" dirty="0" err="1">
                <a:solidFill>
                  <a:srgbClr val="002060"/>
                </a:solidFill>
              </a:rPr>
              <a:t>khoản</a:t>
            </a:r>
            <a:r>
              <a:rPr lang="en-US" altLang="en-US" sz="2400" b="1" dirty="0">
                <a:solidFill>
                  <a:srgbClr val="002060"/>
                </a:solidFill>
              </a:rPr>
              <a:t> GC, SXXK, CX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gray">
          <a:xfrm>
            <a:off x="419100" y="4800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1216" y="5410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IT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gray">
          <a:xfrm>
            <a:off x="416791" y="5410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IV. </a:t>
            </a:r>
            <a:r>
              <a:rPr lang="en-US" altLang="en-US" sz="2800" i="1" dirty="0" err="1">
                <a:solidFill>
                  <a:srgbClr val="002060"/>
                </a:solidFill>
              </a:rPr>
              <a:t>Chuyển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đổi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danh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mục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loại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hinh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CX</a:t>
            </a:r>
            <a:endParaRPr lang="en-US" altLang="en-US" dirty="0" smtClean="0">
              <a:solidFill>
                <a:srgbClr val="002060"/>
              </a:solidFill>
            </a:endParaRPr>
          </a:p>
        </p:txBody>
      </p:sp>
      <p:sp>
        <p:nvSpPr>
          <p:cNvPr id="1065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097E2-BAC1-42AA-8560-3558EE3973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8229600" cy="4738688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sang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TQDT_TT (</a:t>
            </a:r>
            <a:r>
              <a:rPr lang="en-US" dirty="0" smtClean="0"/>
              <a:t>SLXNK)</a:t>
            </a:r>
            <a:endParaRPr lang="en-US" dirty="0"/>
          </a:p>
          <a:p>
            <a:pPr lvl="1"/>
            <a:r>
              <a:rPr lang="en-US" dirty="0" err="1"/>
              <a:t>ecsCX_DM_HH_DUA_VAO_D</a:t>
            </a:r>
            <a:r>
              <a:rPr lang="en-US" dirty="0"/>
              <a:t>: </a:t>
            </a:r>
            <a:r>
              <a:rPr lang="en-US" dirty="0" smtClean="0"/>
              <a:t> 	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  <a:p>
            <a:pPr lvl="1"/>
            <a:r>
              <a:rPr lang="en-US" dirty="0" err="1" smtClean="0"/>
              <a:t>ecsCX_DM_HH_DUA_RA_D</a:t>
            </a:r>
            <a:r>
              <a:rPr lang="en-US" dirty="0" smtClean="0"/>
              <a:t>:	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  <a:p>
            <a:pPr lvl="1"/>
            <a:r>
              <a:rPr lang="en-US" dirty="0" err="1" smtClean="0"/>
              <a:t>ecsCX_DINHMUC</a:t>
            </a:r>
            <a:r>
              <a:rPr lang="en-US" dirty="0" smtClean="0"/>
              <a:t>:		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/>
            <a:r>
              <a:rPr lang="en-US" dirty="0" err="1" smtClean="0"/>
              <a:t>ecsGhiNhanChungTu</a:t>
            </a:r>
            <a:r>
              <a:rPr lang="en-US" dirty="0" smtClean="0"/>
              <a:t>:		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1085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BF2CBC-AD46-4441-A254-CC8CD80F8DF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5" name="Rectangle 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1600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Quy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trình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419100" y="1600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Rectangle 5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971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SXXK</a:t>
            </a:r>
          </a:p>
        </p:txBody>
      </p:sp>
      <p:sp>
        <p:nvSpPr>
          <p:cNvPr id="18" name="Rectangle 6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419100" y="2971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19" name="Rectangle 7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3657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hinh</a:t>
            </a:r>
            <a:r>
              <a:rPr lang="en-US" altLang="en-US" sz="2400" b="1" dirty="0">
                <a:solidFill>
                  <a:srgbClr val="002060"/>
                </a:solidFill>
              </a:rPr>
              <a:t> CX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419100" y="3657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>
                <a:solidFill>
                  <a:srgbClr val="002060"/>
                </a:solidFill>
              </a:rPr>
              <a:t>IV.</a:t>
            </a:r>
          </a:p>
        </p:txBody>
      </p:sp>
      <p:sp>
        <p:nvSpPr>
          <p:cNvPr id="21" name="Rectangle 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286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Gia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công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419100" y="2286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3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357688"/>
            <a:ext cx="72294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/>
          <a:p>
            <a:pPr eaLnBrk="1" hangingPunct="1"/>
            <a:r>
              <a:rPr lang="en-US" altLang="en-US" sz="2400" b="1" i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tờ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khai</a:t>
            </a:r>
            <a:endParaRPr lang="en-US" altLang="en-US" sz="2400" b="1" i="1" dirty="0">
              <a:solidFill>
                <a:srgbClr val="002060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gray">
          <a:xfrm>
            <a:off x="419100" y="4357688"/>
            <a:ext cx="10191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/>
          <a:p>
            <a:pPr eaLnBrk="1" hangingPunct="1"/>
            <a:r>
              <a:rPr lang="en-US" altLang="en-US" sz="2400" b="1" i="1" dirty="0">
                <a:solidFill>
                  <a:srgbClr val="002060"/>
                </a:solidFill>
              </a:rPr>
              <a:t>V.</a:t>
            </a:r>
          </a:p>
        </p:txBody>
      </p:sp>
      <p:sp>
        <p:nvSpPr>
          <p:cNvPr id="25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953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thanh </a:t>
            </a:r>
            <a:r>
              <a:rPr lang="en-US" altLang="en-US" sz="2400" b="1" dirty="0" err="1">
                <a:solidFill>
                  <a:srgbClr val="002060"/>
                </a:solidFill>
              </a:rPr>
              <a:t>khoản</a:t>
            </a:r>
            <a:r>
              <a:rPr lang="en-US" altLang="en-US" sz="2400" b="1" dirty="0">
                <a:solidFill>
                  <a:srgbClr val="002060"/>
                </a:solidFill>
              </a:rPr>
              <a:t> GC, SXXK, CX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gray">
          <a:xfrm>
            <a:off x="419100" y="4953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1216" y="5562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IT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gray">
          <a:xfrm>
            <a:off x="416791" y="5562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V. </a:t>
            </a:r>
            <a:r>
              <a:rPr lang="en-US" altLang="en-US" sz="2800" i="1" dirty="0" err="1">
                <a:solidFill>
                  <a:srgbClr val="002060"/>
                </a:solidFill>
              </a:rPr>
              <a:t>Chuyển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đổi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dữ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liệu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tờ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khai</a:t>
            </a:r>
            <a:endParaRPr lang="en-US" altLang="en-US" dirty="0" smtClean="0">
              <a:solidFill>
                <a:srgbClr val="002060"/>
              </a:solidFill>
            </a:endParaRPr>
          </a:p>
        </p:txBody>
      </p:sp>
      <p:sp>
        <p:nvSpPr>
          <p:cNvPr id="1065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097E2-BAC1-42AA-8560-3558EE3973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8229600" cy="4738688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sang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TQDT_TT (</a:t>
            </a:r>
            <a:r>
              <a:rPr lang="en-US" dirty="0" smtClean="0"/>
              <a:t>SLXNK)</a:t>
            </a:r>
          </a:p>
          <a:p>
            <a:pPr lvl="1"/>
            <a:r>
              <a:rPr lang="en-US" dirty="0" smtClean="0"/>
              <a:t>30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43032"/>
              </p:ext>
            </p:extLst>
          </p:nvPr>
        </p:nvGraphicFramePr>
        <p:xfrm>
          <a:off x="533398" y="2417560"/>
          <a:ext cx="83058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62"/>
                <a:gridCol w="1708639"/>
                <a:gridCol w="1905000"/>
                <a:gridCol w="2362200"/>
                <a:gridCol w="13716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DToKhaiMD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ecsChungThuGiamDinh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ecsGhiNhan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ecsGiayPhep_DangKy_KiemTra_ChungTu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ecsPhucTap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DToKhaiMDPS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ecsChungThuGiamDinh_Hang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ecsGiayBaoLanh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ecsGiayPhep_DangKy_KiemTra_Hang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ecsPhucTap_D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DHangMD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ecsChungTuNo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ecsGiayNopTien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ecsGiayPhep_KetQua_KiemTra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ecsVanBanMienThuc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DHangMDDK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ecsGiayNOPTIEN_THUE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ecsGiayPhep_KetQua_KiemTra_ChungTu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ecsVanDon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DHangMDKH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ecsCOCT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ecsGiayPhep_KetQua_KiemTra_Hang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ecsVanDon_Hang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DHangMDPS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ecsDeNghiChuyenCK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ecsGiayPhep_DangKy_KiemTra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ecsGiayPhepCT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ecsVanDonCT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6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1085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BF2CBC-AD46-4441-A254-CC8CD80F8DF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5" name="Rectangle 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1600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Quy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trình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419100" y="1600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Rectangle 5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971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SXXK</a:t>
            </a:r>
          </a:p>
        </p:txBody>
      </p:sp>
      <p:sp>
        <p:nvSpPr>
          <p:cNvPr id="18" name="Rectangle 6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419100" y="2971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19" name="Rectangle 7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3657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hinh</a:t>
            </a:r>
            <a:r>
              <a:rPr lang="en-US" altLang="en-US" sz="2400" b="1" dirty="0">
                <a:solidFill>
                  <a:srgbClr val="002060"/>
                </a:solidFill>
              </a:rPr>
              <a:t> CX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419100" y="3657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>
                <a:solidFill>
                  <a:srgbClr val="002060"/>
                </a:solidFill>
              </a:rPr>
              <a:t>IV.</a:t>
            </a:r>
          </a:p>
        </p:txBody>
      </p:sp>
      <p:sp>
        <p:nvSpPr>
          <p:cNvPr id="21" name="Rectangle 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286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Gia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công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419100" y="2286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3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357688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tờ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khai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gray">
          <a:xfrm>
            <a:off x="419100" y="4357688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</a:rPr>
              <a:t>V.</a:t>
            </a:r>
          </a:p>
        </p:txBody>
      </p:sp>
      <p:sp>
        <p:nvSpPr>
          <p:cNvPr id="25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953000"/>
            <a:ext cx="72294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/>
          <a:p>
            <a:pPr eaLnBrk="1" hangingPunct="1"/>
            <a:r>
              <a:rPr lang="en-US" altLang="en-US" sz="2400" b="1" i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i="1" dirty="0">
                <a:solidFill>
                  <a:srgbClr val="002060"/>
                </a:solidFill>
              </a:rPr>
              <a:t> thanh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khoản</a:t>
            </a:r>
            <a:r>
              <a:rPr lang="en-US" altLang="en-US" sz="2400" b="1" i="1" dirty="0">
                <a:solidFill>
                  <a:srgbClr val="002060"/>
                </a:solidFill>
              </a:rPr>
              <a:t> GC, SXXK, CX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gray">
          <a:xfrm>
            <a:off x="419100" y="4953000"/>
            <a:ext cx="10191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/>
          <a:p>
            <a:pPr eaLnBrk="1" hangingPunct="1"/>
            <a:r>
              <a:rPr lang="en-US" altLang="en-US" sz="2400" b="1" i="1" dirty="0">
                <a:solidFill>
                  <a:srgbClr val="002060"/>
                </a:solidFill>
              </a:rPr>
              <a:t>VI.</a:t>
            </a:r>
          </a:p>
        </p:txBody>
      </p:sp>
      <p:sp>
        <p:nvSpPr>
          <p:cNvPr id="27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1216" y="5562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IT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gray">
          <a:xfrm>
            <a:off x="416791" y="5562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1085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BF2CBC-AD46-4441-A254-CC8CD80F8DF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5" name="Rectangle 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1600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Quy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trình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419100" y="1600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Rectangle 5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971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SXXK</a:t>
            </a:r>
          </a:p>
        </p:txBody>
      </p:sp>
      <p:sp>
        <p:nvSpPr>
          <p:cNvPr id="18" name="Rectangle 6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419100" y="2971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19" name="Rectangle 7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3657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hinh</a:t>
            </a:r>
            <a:r>
              <a:rPr lang="en-US" altLang="en-US" sz="2400" b="1" dirty="0">
                <a:solidFill>
                  <a:srgbClr val="002060"/>
                </a:solidFill>
              </a:rPr>
              <a:t> CX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419100" y="3657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>
                <a:solidFill>
                  <a:srgbClr val="002060"/>
                </a:solidFill>
              </a:rPr>
              <a:t>IV.</a:t>
            </a:r>
          </a:p>
        </p:txBody>
      </p:sp>
      <p:sp>
        <p:nvSpPr>
          <p:cNvPr id="21" name="Rectangle 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286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Gia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công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419100" y="2286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3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357688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tờ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khai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gray">
          <a:xfrm>
            <a:off x="419100" y="4357688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</a:rPr>
              <a:t>V.</a:t>
            </a:r>
          </a:p>
        </p:txBody>
      </p:sp>
      <p:sp>
        <p:nvSpPr>
          <p:cNvPr id="25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953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thanh </a:t>
            </a:r>
            <a:r>
              <a:rPr lang="en-US" altLang="en-US" sz="2400" b="1" dirty="0" err="1">
                <a:solidFill>
                  <a:srgbClr val="002060"/>
                </a:solidFill>
              </a:rPr>
              <a:t>khoản</a:t>
            </a:r>
            <a:r>
              <a:rPr lang="en-US" altLang="en-US" sz="2400" b="1" dirty="0">
                <a:solidFill>
                  <a:srgbClr val="002060"/>
                </a:solidFill>
              </a:rPr>
              <a:t> GC, SXXK, CX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gray">
          <a:xfrm>
            <a:off x="419100" y="4953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>
                <a:solidFill>
                  <a:srgbClr val="002060"/>
                </a:solidFill>
              </a:rPr>
              <a:t>VI.</a:t>
            </a:r>
          </a:p>
        </p:txBody>
      </p:sp>
      <p:sp>
        <p:nvSpPr>
          <p:cNvPr id="27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1216" y="5562600"/>
            <a:ext cx="72294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/>
          <a:p>
            <a:pPr eaLnBrk="1" hangingPunct="1"/>
            <a:r>
              <a:rPr lang="en-US" altLang="en-US" sz="2400" b="1" i="1" dirty="0" err="1">
                <a:solidFill>
                  <a:srgbClr val="002060"/>
                </a:solidFill>
              </a:rPr>
              <a:t>Công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việc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cán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bộ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IT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cục</a:t>
            </a:r>
            <a:endParaRPr lang="en-US" altLang="en-US" sz="2400" b="1" i="1" dirty="0">
              <a:solidFill>
                <a:srgbClr val="002060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gray">
          <a:xfrm>
            <a:off x="416791" y="5562600"/>
            <a:ext cx="10191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/>
          <a:p>
            <a:pPr eaLnBrk="1" hangingPunct="1"/>
            <a:r>
              <a:rPr lang="en-US" altLang="en-US" sz="2400" b="1" i="1" dirty="0">
                <a:solidFill>
                  <a:srgbClr val="002060"/>
                </a:solidFill>
              </a:rPr>
              <a:t>VII.</a:t>
            </a:r>
          </a:p>
        </p:txBody>
      </p:sp>
    </p:spTree>
    <p:extLst>
      <p:ext uri="{BB962C8B-B14F-4D97-AF65-F5344CB8AC3E}">
        <p14:creationId xmlns:p14="http://schemas.microsoft.com/office/powerpoint/2010/main" val="21806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9445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VII.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IT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cục</a:t>
            </a:r>
            <a:endParaRPr lang="en-US" altLang="en-US" sz="2800" i="1" dirty="0">
              <a:solidFill>
                <a:srgbClr val="002060"/>
              </a:solidFill>
            </a:endParaRPr>
          </a:p>
        </p:txBody>
      </p:sp>
      <p:sp>
        <p:nvSpPr>
          <p:cNvPr id="1065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097E2-BAC1-42AA-8560-3558EE3973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8229600" cy="4891088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sz="1600" dirty="0" err="1" smtClean="0"/>
              <a:t>Giai</a:t>
            </a:r>
            <a:r>
              <a:rPr lang="en-US" sz="1600" dirty="0" smtClean="0"/>
              <a:t> </a:t>
            </a:r>
            <a:r>
              <a:rPr lang="en-US" sz="1600" dirty="0" err="1" smtClean="0"/>
              <a:t>đoạn</a:t>
            </a:r>
            <a:r>
              <a:rPr lang="en-US" sz="1600" dirty="0" smtClean="0"/>
              <a:t> 1</a:t>
            </a:r>
          </a:p>
          <a:p>
            <a:pPr marL="571500" lvl="1" indent="-171450">
              <a:buFontTx/>
              <a:buChar char="-"/>
            </a:pPr>
            <a:r>
              <a:rPr lang="en-US" sz="1200" dirty="0" err="1"/>
              <a:t>Dừng</a:t>
            </a:r>
            <a:r>
              <a:rPr lang="en-US" sz="1200" dirty="0"/>
              <a:t>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 </a:t>
            </a:r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nhận</a:t>
            </a:r>
            <a:r>
              <a:rPr lang="en-US" sz="1200" dirty="0"/>
              <a:t> </a:t>
            </a:r>
            <a:r>
              <a:rPr lang="en-US" sz="1200" dirty="0" err="1"/>
              <a:t>tại</a:t>
            </a:r>
            <a:r>
              <a:rPr lang="en-US" sz="1200" dirty="0"/>
              <a:t> </a:t>
            </a:r>
            <a:r>
              <a:rPr lang="en-US" sz="1200" dirty="0" err="1"/>
              <a:t>Cục</a:t>
            </a:r>
            <a:r>
              <a:rPr lang="en-US" sz="1200" dirty="0"/>
              <a:t> </a:t>
            </a:r>
            <a:r>
              <a:rPr lang="en-US" sz="1200" dirty="0" err="1"/>
              <a:t>đối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chi </a:t>
            </a:r>
            <a:r>
              <a:rPr lang="en-US" sz="1200" dirty="0" err="1"/>
              <a:t>cục</a:t>
            </a:r>
            <a:r>
              <a:rPr lang="en-US" sz="1200" dirty="0"/>
              <a:t> Hải </a:t>
            </a:r>
            <a:r>
              <a:rPr lang="en-US" sz="1200" dirty="0" err="1"/>
              <a:t>quan</a:t>
            </a:r>
            <a:r>
              <a:rPr lang="en-US" sz="1200" dirty="0"/>
              <a:t> </a:t>
            </a:r>
            <a:r>
              <a:rPr lang="en-US" sz="1200" dirty="0" err="1"/>
              <a:t>chuyển</a:t>
            </a:r>
            <a:r>
              <a:rPr lang="en-US" sz="1200" dirty="0"/>
              <a:t> </a:t>
            </a:r>
            <a:r>
              <a:rPr lang="en-US" sz="1200" dirty="0" err="1"/>
              <a:t>đổi</a:t>
            </a:r>
            <a:r>
              <a:rPr lang="en-US" sz="1200" dirty="0"/>
              <a:t> sang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 </a:t>
            </a:r>
            <a:r>
              <a:rPr lang="en-US" sz="1200" dirty="0" smtClean="0"/>
              <a:t>TQDT_TT </a:t>
            </a:r>
            <a:r>
              <a:rPr lang="en-US" sz="1200" dirty="0" err="1" smtClean="0"/>
              <a:t>bằng</a:t>
            </a:r>
            <a:r>
              <a:rPr lang="en-US" sz="1200" dirty="0" smtClean="0"/>
              <a:t> </a:t>
            </a:r>
            <a:r>
              <a:rPr lang="en-US" sz="1200" dirty="0" err="1" smtClean="0"/>
              <a:t>cách</a:t>
            </a:r>
            <a:r>
              <a:rPr lang="en-US" sz="1200" dirty="0" smtClean="0"/>
              <a:t>:</a:t>
            </a:r>
            <a:endParaRPr lang="en-US" sz="1200" dirty="0"/>
          </a:p>
          <a:p>
            <a:pPr marL="971550" lvl="2" indent="-171450">
              <a:buFontTx/>
              <a:buChar char="-"/>
            </a:pPr>
            <a:r>
              <a:rPr lang="en-US" sz="1100" dirty="0" err="1" smtClean="0"/>
              <a:t>Loại</a:t>
            </a:r>
            <a:r>
              <a:rPr lang="en-US" sz="1100" dirty="0" smtClean="0"/>
              <a:t> </a:t>
            </a:r>
            <a:r>
              <a:rPr lang="en-US" sz="1100" dirty="0" err="1" smtClean="0"/>
              <a:t>bỏ</a:t>
            </a:r>
            <a:r>
              <a:rPr lang="en-US" sz="1100" dirty="0" smtClean="0"/>
              <a:t> </a:t>
            </a:r>
            <a:r>
              <a:rPr lang="en-US" sz="1100" dirty="0" err="1" smtClean="0"/>
              <a:t>Mã</a:t>
            </a:r>
            <a:r>
              <a:rPr lang="en-US" sz="1100" dirty="0" smtClean="0"/>
              <a:t> Hải </a:t>
            </a:r>
            <a:r>
              <a:rPr lang="en-US" sz="1100" dirty="0" err="1" smtClean="0"/>
              <a:t>quan</a:t>
            </a:r>
            <a:r>
              <a:rPr lang="en-US" sz="1100" dirty="0" smtClean="0"/>
              <a:t> chi </a:t>
            </a:r>
            <a:r>
              <a:rPr lang="en-US" sz="1100" dirty="0" err="1" smtClean="0"/>
              <a:t>cục</a:t>
            </a:r>
            <a:r>
              <a:rPr lang="en-US" sz="1100" dirty="0" smtClean="0"/>
              <a:t> </a:t>
            </a:r>
            <a:r>
              <a:rPr lang="en-US" sz="1100" dirty="0" err="1" smtClean="0"/>
              <a:t>chuyển</a:t>
            </a:r>
            <a:r>
              <a:rPr lang="en-US" sz="1100" dirty="0" smtClean="0"/>
              <a:t> </a:t>
            </a:r>
            <a:r>
              <a:rPr lang="en-US" sz="1100" dirty="0" err="1" smtClean="0"/>
              <a:t>đổi</a:t>
            </a:r>
            <a:r>
              <a:rPr lang="en-US" sz="1100" dirty="0" smtClean="0"/>
              <a:t> sang </a:t>
            </a:r>
            <a:r>
              <a:rPr lang="en-US" sz="1100" dirty="0" err="1" smtClean="0"/>
              <a:t>hệ</a:t>
            </a:r>
            <a:r>
              <a:rPr lang="en-US" sz="1100" dirty="0" smtClean="0"/>
              <a:t> </a:t>
            </a:r>
            <a:r>
              <a:rPr lang="en-US" sz="1100" dirty="0" err="1" smtClean="0"/>
              <a:t>thống</a:t>
            </a:r>
            <a:r>
              <a:rPr lang="en-US" sz="1100" dirty="0" smtClean="0"/>
              <a:t> TQDT_TT </a:t>
            </a:r>
            <a:r>
              <a:rPr lang="en-US" sz="1100" dirty="0" err="1" smtClean="0"/>
              <a:t>ra</a:t>
            </a:r>
            <a:r>
              <a:rPr lang="en-US" sz="1100" dirty="0" smtClean="0"/>
              <a:t> </a:t>
            </a:r>
            <a:r>
              <a:rPr lang="en-US" sz="1100" dirty="0" err="1" smtClean="0"/>
              <a:t>khỏi</a:t>
            </a:r>
            <a:r>
              <a:rPr lang="en-US" sz="1100" dirty="0" smtClean="0"/>
              <a:t> file </a:t>
            </a:r>
            <a:r>
              <a:rPr lang="en-US" sz="1100" dirty="0" err="1" smtClean="0"/>
              <a:t>web.config</a:t>
            </a:r>
            <a:r>
              <a:rPr lang="en-US" sz="1100" dirty="0" smtClean="0"/>
              <a:t> </a:t>
            </a:r>
            <a:r>
              <a:rPr lang="en-US" sz="1100" dirty="0" err="1" smtClean="0"/>
              <a:t>của</a:t>
            </a:r>
            <a:r>
              <a:rPr lang="en-US" sz="1100" dirty="0" smtClean="0"/>
              <a:t> Web service </a:t>
            </a:r>
            <a:r>
              <a:rPr lang="en-US" sz="1100" dirty="0" err="1" smtClean="0"/>
              <a:t>tiếp</a:t>
            </a:r>
            <a:r>
              <a:rPr lang="en-US" sz="1100" dirty="0" smtClean="0"/>
              <a:t> </a:t>
            </a:r>
            <a:r>
              <a:rPr lang="en-US" sz="1100" dirty="0" err="1" smtClean="0"/>
              <a:t>nhận</a:t>
            </a:r>
            <a:r>
              <a:rPr lang="en-US" sz="1100" dirty="0" smtClean="0"/>
              <a:t>, </a:t>
            </a:r>
            <a:r>
              <a:rPr lang="en-US" sz="1100" dirty="0" err="1" smtClean="0"/>
              <a:t>thẻ</a:t>
            </a:r>
            <a:r>
              <a:rPr lang="en-US" sz="1100" dirty="0"/>
              <a:t> “</a:t>
            </a:r>
            <a:r>
              <a:rPr lang="en-US" sz="1100" dirty="0" smtClean="0"/>
              <a:t>LIST_MA_HQ_CC_DIEN_TU_THEO_MO_HINH_TNTT”</a:t>
            </a:r>
          </a:p>
          <a:p>
            <a:pPr marL="800100" lvl="2" indent="0">
              <a:buNone/>
            </a:pPr>
            <a:r>
              <a:rPr lang="en-US" sz="1100" b="1" dirty="0"/>
              <a:t>&lt;add key ="LIST_MA_HQ_CC_DIEN_TU_THEO_MO_HINH_TNTT" value ="01TE01,02CC,02PJ"/&gt;</a:t>
            </a:r>
            <a:endParaRPr lang="en-US" sz="1100" b="1" dirty="0" smtClean="0"/>
          </a:p>
          <a:p>
            <a:pPr marL="171450" indent="-171450">
              <a:buFontTx/>
              <a:buChar char="-"/>
            </a:pPr>
            <a:r>
              <a:rPr lang="en-US" sz="1600" dirty="0" err="1" smtClean="0"/>
              <a:t>Giai</a:t>
            </a:r>
            <a:r>
              <a:rPr lang="en-US" sz="1600" dirty="0" smtClean="0"/>
              <a:t> </a:t>
            </a:r>
            <a:r>
              <a:rPr lang="en-US" sz="1600" dirty="0" err="1" smtClean="0"/>
              <a:t>đoạn</a:t>
            </a:r>
            <a:r>
              <a:rPr lang="en-US" sz="1600" dirty="0" smtClean="0"/>
              <a:t> 2</a:t>
            </a:r>
          </a:p>
          <a:p>
            <a:pPr marL="571500" lvl="1" indent="-171450">
              <a:buFontTx/>
              <a:buChar char="-"/>
            </a:pP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toàn</a:t>
            </a:r>
            <a:r>
              <a:rPr lang="en-US" sz="1200" dirty="0"/>
              <a:t> </a:t>
            </a:r>
            <a:r>
              <a:rPr lang="en-US" sz="1200" dirty="0" err="1"/>
              <a:t>bộ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tờ</a:t>
            </a:r>
            <a:r>
              <a:rPr lang="en-US" sz="1200" dirty="0"/>
              <a:t> </a:t>
            </a:r>
            <a:r>
              <a:rPr lang="en-US" sz="1200" dirty="0" err="1"/>
              <a:t>khai</a:t>
            </a:r>
            <a:r>
              <a:rPr lang="en-US" sz="1200" dirty="0"/>
              <a:t>,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luồng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đồng</a:t>
            </a:r>
            <a:r>
              <a:rPr lang="en-US" sz="1200" dirty="0"/>
              <a:t> </a:t>
            </a:r>
            <a:r>
              <a:rPr lang="en-US" sz="1200" dirty="0" err="1"/>
              <a:t>bộ</a:t>
            </a:r>
            <a:r>
              <a:rPr lang="en-US" sz="1200" dirty="0"/>
              <a:t> </a:t>
            </a:r>
            <a:r>
              <a:rPr lang="en-US" sz="1200" dirty="0" err="1"/>
              <a:t>xuống</a:t>
            </a:r>
            <a:r>
              <a:rPr lang="en-US" sz="1200" dirty="0"/>
              <a:t> chi </a:t>
            </a:r>
            <a:r>
              <a:rPr lang="en-US" sz="1200" dirty="0" err="1"/>
              <a:t>cục</a:t>
            </a:r>
            <a:r>
              <a:rPr lang="en-US" sz="1200" dirty="0"/>
              <a:t> </a:t>
            </a:r>
            <a:r>
              <a:rPr lang="en-US" sz="1200" dirty="0" err="1"/>
              <a:t>chưa</a:t>
            </a:r>
            <a:r>
              <a:rPr lang="en-US" sz="1200" dirty="0" smtClean="0"/>
              <a:t>.</a:t>
            </a:r>
          </a:p>
          <a:p>
            <a:pPr marL="971550" lvl="2" indent="-171450">
              <a:buFontTx/>
              <a:buChar char="-"/>
            </a:pPr>
            <a:r>
              <a:rPr lang="en-US" sz="1100" dirty="0" err="1" smtClean="0"/>
              <a:t>Chạy</a:t>
            </a:r>
            <a:r>
              <a:rPr lang="en-US" sz="1100" dirty="0" smtClean="0"/>
              <a:t> Script “</a:t>
            </a:r>
            <a:r>
              <a:rPr lang="en-US" sz="1100" dirty="0" err="1" smtClean="0"/>
              <a:t>DanhSach_ToKhai_ChuaDongBo_ChiCuc.sql</a:t>
            </a:r>
            <a:r>
              <a:rPr lang="en-US" sz="1100" dirty="0" smtClean="0"/>
              <a:t>” </a:t>
            </a:r>
            <a:r>
              <a:rPr lang="en-US" sz="1100" dirty="0" err="1" smtClean="0"/>
              <a:t>và</a:t>
            </a:r>
            <a:r>
              <a:rPr lang="en-US" sz="1100" dirty="0" smtClean="0"/>
              <a:t> </a:t>
            </a:r>
            <a:r>
              <a:rPr lang="en-US" sz="1100" dirty="0" err="1" smtClean="0"/>
              <a:t>làm</a:t>
            </a:r>
            <a:r>
              <a:rPr lang="en-US" sz="1100" dirty="0" smtClean="0"/>
              <a:t> </a:t>
            </a:r>
            <a:r>
              <a:rPr lang="en-US" sz="1100" dirty="0" err="1" smtClean="0"/>
              <a:t>theo</a:t>
            </a:r>
            <a:r>
              <a:rPr lang="en-US" sz="1100" dirty="0" smtClean="0"/>
              <a:t> </a:t>
            </a:r>
            <a:r>
              <a:rPr lang="en-US" sz="1100" dirty="0" err="1" smtClean="0"/>
              <a:t>hướng</a:t>
            </a:r>
            <a:r>
              <a:rPr lang="en-US" sz="1100" dirty="0" smtClean="0"/>
              <a:t> </a:t>
            </a:r>
            <a:r>
              <a:rPr lang="en-US" sz="1100" dirty="0" err="1" smtClean="0"/>
              <a:t>dẫn</a:t>
            </a:r>
            <a:r>
              <a:rPr lang="en-US" sz="1100" dirty="0" smtClean="0"/>
              <a:t>.</a:t>
            </a:r>
          </a:p>
          <a:p>
            <a:pPr marL="571500" lvl="1" indent="-171450">
              <a:buFontTx/>
              <a:buChar char="-"/>
            </a:pPr>
            <a:r>
              <a:rPr lang="en-US" sz="1200" dirty="0" err="1" smtClean="0"/>
              <a:t>Dừng</a:t>
            </a:r>
            <a:r>
              <a:rPr lang="en-US" sz="1200" dirty="0" smtClean="0"/>
              <a:t>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 </a:t>
            </a:r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nhận</a:t>
            </a:r>
            <a:r>
              <a:rPr lang="en-US" sz="1200" dirty="0"/>
              <a:t> </a:t>
            </a:r>
            <a:r>
              <a:rPr lang="en-US" sz="1200" dirty="0" err="1"/>
              <a:t>tại</a:t>
            </a:r>
            <a:r>
              <a:rPr lang="en-US" sz="1200" dirty="0"/>
              <a:t> </a:t>
            </a:r>
            <a:r>
              <a:rPr lang="en-US" sz="1200" dirty="0" err="1"/>
              <a:t>Cục</a:t>
            </a:r>
            <a:r>
              <a:rPr lang="en-US" sz="1200" dirty="0"/>
              <a:t> </a:t>
            </a:r>
            <a:r>
              <a:rPr lang="en-US" sz="1200" dirty="0" err="1"/>
              <a:t>đối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chi </a:t>
            </a:r>
            <a:r>
              <a:rPr lang="en-US" sz="1200" dirty="0" err="1"/>
              <a:t>cục</a:t>
            </a:r>
            <a:r>
              <a:rPr lang="en-US" sz="1200" dirty="0"/>
              <a:t> Hải </a:t>
            </a:r>
            <a:r>
              <a:rPr lang="en-US" sz="1200" dirty="0" err="1"/>
              <a:t>quan</a:t>
            </a:r>
            <a:r>
              <a:rPr lang="en-US" sz="1200" dirty="0"/>
              <a:t> </a:t>
            </a:r>
            <a:r>
              <a:rPr lang="en-US" sz="1200" dirty="0" err="1"/>
              <a:t>chuyển</a:t>
            </a:r>
            <a:r>
              <a:rPr lang="en-US" sz="1200" dirty="0"/>
              <a:t> </a:t>
            </a:r>
            <a:r>
              <a:rPr lang="en-US" sz="1200" dirty="0" err="1"/>
              <a:t>đổi</a:t>
            </a:r>
            <a:r>
              <a:rPr lang="en-US" sz="1200" dirty="0"/>
              <a:t> sang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thống</a:t>
            </a:r>
            <a:r>
              <a:rPr lang="en-US" sz="1200" dirty="0"/>
              <a:t> TQDT_TT </a:t>
            </a:r>
            <a:r>
              <a:rPr lang="en-US" sz="1200" dirty="0" err="1"/>
              <a:t>bằng</a:t>
            </a:r>
            <a:r>
              <a:rPr lang="en-US" sz="1200" dirty="0"/>
              <a:t> </a:t>
            </a:r>
            <a:r>
              <a:rPr lang="en-US" sz="1200" dirty="0" err="1"/>
              <a:t>cách</a:t>
            </a:r>
            <a:r>
              <a:rPr lang="en-US" sz="1200" dirty="0"/>
              <a:t>:</a:t>
            </a:r>
          </a:p>
          <a:p>
            <a:pPr marL="971550" lvl="2" indent="-171450">
              <a:buFontTx/>
              <a:buChar char="-"/>
            </a:pPr>
            <a:r>
              <a:rPr lang="en-US" sz="1100" dirty="0" err="1"/>
              <a:t>Loại</a:t>
            </a:r>
            <a:r>
              <a:rPr lang="en-US" sz="1100" dirty="0"/>
              <a:t> </a:t>
            </a:r>
            <a:r>
              <a:rPr lang="en-US" sz="1100" dirty="0" err="1"/>
              <a:t>bỏ</a:t>
            </a:r>
            <a:r>
              <a:rPr lang="en-US" sz="1100" dirty="0"/>
              <a:t> </a:t>
            </a:r>
            <a:r>
              <a:rPr lang="en-US" sz="1100" dirty="0" err="1"/>
              <a:t>Mã</a:t>
            </a:r>
            <a:r>
              <a:rPr lang="en-US" sz="1100" dirty="0"/>
              <a:t> Hải </a:t>
            </a:r>
            <a:r>
              <a:rPr lang="en-US" sz="1100" dirty="0" err="1"/>
              <a:t>quan</a:t>
            </a:r>
            <a:r>
              <a:rPr lang="en-US" sz="1100" dirty="0"/>
              <a:t> chi </a:t>
            </a:r>
            <a:r>
              <a:rPr lang="en-US" sz="1100" dirty="0" err="1"/>
              <a:t>cục</a:t>
            </a:r>
            <a:r>
              <a:rPr lang="en-US" sz="1100" dirty="0"/>
              <a:t> </a:t>
            </a:r>
            <a:r>
              <a:rPr lang="en-US" sz="1100" dirty="0" err="1"/>
              <a:t>chuyển</a:t>
            </a:r>
            <a:r>
              <a:rPr lang="en-US" sz="1100" dirty="0"/>
              <a:t> </a:t>
            </a:r>
            <a:r>
              <a:rPr lang="en-US" sz="1100" dirty="0" err="1"/>
              <a:t>đổi</a:t>
            </a:r>
            <a:r>
              <a:rPr lang="en-US" sz="1100" dirty="0"/>
              <a:t> sang </a:t>
            </a:r>
            <a:r>
              <a:rPr lang="en-US" sz="1100" dirty="0" err="1"/>
              <a:t>hệ</a:t>
            </a:r>
            <a:r>
              <a:rPr lang="en-US" sz="1100" dirty="0"/>
              <a:t> </a:t>
            </a:r>
            <a:r>
              <a:rPr lang="en-US" sz="1100" dirty="0" err="1"/>
              <a:t>thống</a:t>
            </a:r>
            <a:r>
              <a:rPr lang="en-US" sz="1100" dirty="0"/>
              <a:t> TQDT_TT </a:t>
            </a:r>
            <a:r>
              <a:rPr lang="en-US" sz="1100" dirty="0" err="1"/>
              <a:t>ra</a:t>
            </a:r>
            <a:r>
              <a:rPr lang="en-US" sz="1100" dirty="0"/>
              <a:t> </a:t>
            </a:r>
            <a:r>
              <a:rPr lang="en-US" sz="1100" dirty="0" err="1"/>
              <a:t>khỏi</a:t>
            </a:r>
            <a:r>
              <a:rPr lang="en-US" sz="1100" dirty="0"/>
              <a:t> file </a:t>
            </a:r>
            <a:r>
              <a:rPr lang="en-US" sz="1100" dirty="0" err="1"/>
              <a:t>web.config</a:t>
            </a:r>
            <a:r>
              <a:rPr lang="en-US" sz="1100" dirty="0"/>
              <a:t> </a:t>
            </a:r>
            <a:r>
              <a:rPr lang="en-US" sz="1100" dirty="0" err="1"/>
              <a:t>của</a:t>
            </a:r>
            <a:r>
              <a:rPr lang="en-US" sz="1100" dirty="0"/>
              <a:t> Web service </a:t>
            </a:r>
            <a:r>
              <a:rPr lang="en-US" sz="1100" dirty="0" err="1"/>
              <a:t>tiếp</a:t>
            </a:r>
            <a:r>
              <a:rPr lang="en-US" sz="1100" dirty="0"/>
              <a:t> </a:t>
            </a:r>
            <a:r>
              <a:rPr lang="en-US" sz="1100" dirty="0" err="1"/>
              <a:t>nhận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64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9445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2060"/>
                </a:solidFill>
              </a:rPr>
              <a:t>VII.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 IT chi </a:t>
            </a:r>
            <a:r>
              <a:rPr lang="en-US" altLang="en-US" sz="2800" i="1" dirty="0" err="1" smtClean="0">
                <a:solidFill>
                  <a:srgbClr val="002060"/>
                </a:solidFill>
              </a:rPr>
              <a:t>cục</a:t>
            </a:r>
            <a:endParaRPr lang="en-US" altLang="en-US" sz="2800" i="1" dirty="0">
              <a:solidFill>
                <a:srgbClr val="002060"/>
              </a:solidFill>
            </a:endParaRPr>
          </a:p>
        </p:txBody>
      </p:sp>
      <p:sp>
        <p:nvSpPr>
          <p:cNvPr id="1065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097E2-BAC1-42AA-8560-3558EE39731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8229600" cy="4891088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dirty="0" err="1" smtClean="0"/>
              <a:t>Giai</a:t>
            </a:r>
            <a:r>
              <a:rPr lang="en-US" sz="1400" dirty="0" smtClean="0"/>
              <a:t> </a:t>
            </a:r>
            <a:r>
              <a:rPr lang="en-US" sz="1400" dirty="0" err="1" smtClean="0"/>
              <a:t>đoạn</a:t>
            </a:r>
            <a:r>
              <a:rPr lang="en-US" sz="1400" dirty="0" smtClean="0"/>
              <a:t> 1</a:t>
            </a:r>
          </a:p>
          <a:p>
            <a:pPr marL="571500" lvl="1" indent="-171450">
              <a:buFontTx/>
              <a:buChar char="-"/>
            </a:pPr>
            <a:r>
              <a:rPr lang="en-US" sz="1200" dirty="0" err="1" smtClean="0"/>
              <a:t>Kiểm</a:t>
            </a:r>
            <a:r>
              <a:rPr lang="en-US" sz="1200" dirty="0" smtClean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cấu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&amp; </a:t>
            </a:r>
            <a:r>
              <a:rPr lang="en-US" sz="1200" dirty="0" err="1"/>
              <a:t>chuẩn</a:t>
            </a:r>
            <a:r>
              <a:rPr lang="en-US" sz="1200" dirty="0"/>
              <a:t> </a:t>
            </a:r>
            <a:r>
              <a:rPr lang="en-US" sz="1200" dirty="0" err="1" smtClean="0"/>
              <a:t>hóa</a:t>
            </a:r>
            <a:endParaRPr lang="en-US" sz="1200" dirty="0" smtClean="0"/>
          </a:p>
          <a:p>
            <a:pPr marL="971550" lvl="2" indent="-171450">
              <a:buFontTx/>
              <a:buChar char="-"/>
            </a:pPr>
            <a:r>
              <a:rPr lang="en-US" sz="1100" dirty="0" err="1" smtClean="0"/>
              <a:t>Chạy</a:t>
            </a:r>
            <a:r>
              <a:rPr lang="en-US" sz="1100" dirty="0" smtClean="0"/>
              <a:t> script </a:t>
            </a:r>
            <a:endParaRPr lang="en-US" sz="1100" dirty="0" smtClean="0"/>
          </a:p>
          <a:p>
            <a:pPr marL="1428750" lvl="3" indent="-171450">
              <a:buFontTx/>
              <a:buChar char="-"/>
            </a:pPr>
            <a:r>
              <a:rPr lang="en-US" sz="1050" dirty="0" smtClean="0"/>
              <a:t>Buoc1_SLXNK_Add_Table_Column_1_1</a:t>
            </a:r>
          </a:p>
          <a:p>
            <a:pPr marL="1428750" lvl="3" indent="-171450">
              <a:buFontTx/>
              <a:buChar char="-"/>
            </a:pPr>
            <a:r>
              <a:rPr lang="en-US" sz="1050" dirty="0" smtClean="0"/>
              <a:t>Buoc2_SLXNK_Check_DataType</a:t>
            </a:r>
          </a:p>
          <a:p>
            <a:pPr marL="1428750" lvl="3" indent="-171450">
              <a:buFontTx/>
              <a:buChar char="-"/>
            </a:pPr>
            <a:r>
              <a:rPr lang="en-US" sz="1050" dirty="0" smtClean="0"/>
              <a:t>Buoc1_SXXK_Add_Table_Column_1_1</a:t>
            </a:r>
          </a:p>
          <a:p>
            <a:pPr marL="1428750" lvl="3" indent="-171450">
              <a:buFontTx/>
              <a:buChar char="-"/>
            </a:pPr>
            <a:r>
              <a:rPr lang="en-US" sz="1050" dirty="0"/>
              <a:t>Buoc2_SXXK_Check_DataType</a:t>
            </a:r>
            <a:endParaRPr lang="en-US" sz="1050" dirty="0" smtClean="0"/>
          </a:p>
          <a:p>
            <a:pPr marL="800100" lvl="2" indent="0">
              <a:buNone/>
            </a:pPr>
            <a:r>
              <a:rPr lang="en-US" sz="1100" dirty="0" err="1" smtClean="0"/>
              <a:t>trên</a:t>
            </a:r>
            <a:r>
              <a:rPr lang="en-US" sz="1100" dirty="0" smtClean="0"/>
              <a:t> </a:t>
            </a:r>
            <a:r>
              <a:rPr lang="en-US" sz="1100" dirty="0" smtClean="0"/>
              <a:t>SLXNK, SXXK </a:t>
            </a:r>
            <a:r>
              <a:rPr lang="en-US" sz="1100" dirty="0" err="1" smtClean="0"/>
              <a:t>và</a:t>
            </a:r>
            <a:r>
              <a:rPr lang="en-US" sz="1100" dirty="0" smtClean="0"/>
              <a:t> </a:t>
            </a:r>
            <a:r>
              <a:rPr lang="en-US" sz="1100" dirty="0" err="1" smtClean="0"/>
              <a:t>làm</a:t>
            </a:r>
            <a:r>
              <a:rPr lang="en-US" sz="1100" dirty="0" smtClean="0"/>
              <a:t> </a:t>
            </a:r>
            <a:r>
              <a:rPr lang="en-US" sz="1100" dirty="0" err="1" smtClean="0"/>
              <a:t>theo</a:t>
            </a:r>
            <a:r>
              <a:rPr lang="en-US" sz="1100" dirty="0" smtClean="0"/>
              <a:t> </a:t>
            </a:r>
            <a:r>
              <a:rPr lang="en-US" sz="1100" dirty="0" err="1" smtClean="0"/>
              <a:t>hướng</a:t>
            </a:r>
            <a:r>
              <a:rPr lang="en-US" sz="1100" dirty="0" smtClean="0"/>
              <a:t> </a:t>
            </a:r>
            <a:r>
              <a:rPr lang="en-US" sz="1100" dirty="0" err="1" smtClean="0"/>
              <a:t>dẫn</a:t>
            </a:r>
            <a:r>
              <a:rPr lang="en-US" sz="1100" dirty="0" smtClean="0"/>
              <a:t> </a:t>
            </a:r>
            <a:r>
              <a:rPr lang="en-US" sz="1100" dirty="0" err="1" smtClean="0"/>
              <a:t>sau</a:t>
            </a:r>
            <a:r>
              <a:rPr lang="en-US" sz="1100" dirty="0" smtClean="0"/>
              <a:t> </a:t>
            </a:r>
            <a:r>
              <a:rPr lang="en-US" sz="1100" dirty="0" err="1" smtClean="0"/>
              <a:t>khi</a:t>
            </a:r>
            <a:r>
              <a:rPr lang="en-US" sz="1100" dirty="0" smtClean="0"/>
              <a:t> </a:t>
            </a:r>
            <a:r>
              <a:rPr lang="en-US" sz="1100" dirty="0" err="1" smtClean="0"/>
              <a:t>chạy</a:t>
            </a:r>
            <a:r>
              <a:rPr lang="en-US" sz="1100" dirty="0"/>
              <a:t> </a:t>
            </a:r>
            <a:r>
              <a:rPr lang="en-US" sz="1100" dirty="0" smtClean="0"/>
              <a:t>script.</a:t>
            </a:r>
            <a:endParaRPr lang="en-US" sz="1100" dirty="0"/>
          </a:p>
          <a:p>
            <a:pPr marL="571500" lvl="1" indent="-171450">
              <a:buFontTx/>
              <a:buChar char="-"/>
            </a:pPr>
            <a:r>
              <a:rPr lang="en-US" sz="1200" dirty="0"/>
              <a:t>In 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 smtClean="0"/>
              <a:t>cáo</a:t>
            </a:r>
            <a:r>
              <a:rPr lang="en-US" sz="1200" dirty="0" smtClean="0"/>
              <a:t>: </a:t>
            </a: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hiện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script (</a:t>
            </a:r>
            <a:r>
              <a:rPr lang="en-US" sz="1200" dirty="0" err="1" smtClean="0"/>
              <a:t>tham</a:t>
            </a:r>
            <a:r>
              <a:rPr lang="en-US" sz="1200" dirty="0" smtClean="0"/>
              <a:t> </a:t>
            </a:r>
            <a:r>
              <a:rPr lang="en-US" sz="1200" dirty="0" err="1" smtClean="0"/>
              <a:t>khảo</a:t>
            </a:r>
            <a:r>
              <a:rPr lang="en-US" sz="1200" dirty="0" smtClean="0"/>
              <a:t> </a:t>
            </a:r>
            <a:r>
              <a:rPr lang="en-US" sz="1200" dirty="0" err="1" smtClean="0"/>
              <a:t>mẫu</a:t>
            </a:r>
            <a:r>
              <a:rPr lang="en-US" sz="1200" dirty="0" smtClean="0"/>
              <a:t> </a:t>
            </a:r>
            <a:r>
              <a:rPr lang="en-US" sz="1200" dirty="0" err="1" smtClean="0"/>
              <a:t>báo</a:t>
            </a:r>
            <a:r>
              <a:rPr lang="en-US" sz="1200" dirty="0" smtClean="0"/>
              <a:t> </a:t>
            </a:r>
            <a:r>
              <a:rPr lang="en-US" sz="1200" dirty="0" err="1" smtClean="0"/>
              <a:t>cáo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file excel </a:t>
            </a:r>
            <a:r>
              <a:rPr lang="en-US" sz="1200" dirty="0" err="1" smtClean="0"/>
              <a:t>đính</a:t>
            </a:r>
            <a:r>
              <a:rPr lang="en-US" sz="1200" dirty="0" smtClean="0"/>
              <a:t> </a:t>
            </a:r>
            <a:r>
              <a:rPr lang="en-US" sz="1200" dirty="0" err="1" smtClean="0"/>
              <a:t>kèm</a:t>
            </a:r>
            <a:r>
              <a:rPr lang="en-US" sz="1200" dirty="0" smtClean="0"/>
              <a:t>)</a:t>
            </a:r>
          </a:p>
          <a:p>
            <a:pPr marL="971550" lvl="2" indent="-171450">
              <a:buFontTx/>
              <a:buChar char="-"/>
            </a:pPr>
            <a:r>
              <a:rPr lang="en-US" sz="1100" dirty="0" err="1" smtClean="0"/>
              <a:t>Gia</a:t>
            </a:r>
            <a:r>
              <a:rPr lang="en-US" sz="1100" dirty="0" smtClean="0"/>
              <a:t> </a:t>
            </a:r>
            <a:r>
              <a:rPr lang="en-US" sz="1100" dirty="0" err="1" smtClean="0"/>
              <a:t>công</a:t>
            </a:r>
            <a:r>
              <a:rPr lang="en-US" sz="1100" dirty="0" smtClean="0"/>
              <a:t>: </a:t>
            </a:r>
            <a:r>
              <a:rPr lang="en-US" sz="1100" dirty="0" smtClean="0"/>
              <a:t>06 </a:t>
            </a:r>
            <a:r>
              <a:rPr lang="en-US" sz="1100" dirty="0" smtClean="0"/>
              <a:t>script 		GC_DANH_MUC_01 , 02, 03, </a:t>
            </a:r>
            <a:r>
              <a:rPr lang="en-US" sz="1100" dirty="0" smtClean="0"/>
              <a:t>04, 05, 06</a:t>
            </a:r>
            <a:endParaRPr lang="en-US" sz="1100" dirty="0" smtClean="0"/>
          </a:p>
          <a:p>
            <a:pPr marL="971550" lvl="2" indent="-171450">
              <a:buFontTx/>
              <a:buChar char="-"/>
            </a:pPr>
            <a:r>
              <a:rPr lang="en-US" sz="1100" dirty="0" smtClean="0"/>
              <a:t>SXXK: 03 script 	 	SX_DANH_MUC_01 , 02, 03</a:t>
            </a:r>
            <a:endParaRPr lang="en-US" sz="1100" dirty="0"/>
          </a:p>
          <a:p>
            <a:pPr marL="971550" lvl="2" indent="-171450">
              <a:buFontTx/>
              <a:buChar char="-"/>
            </a:pPr>
            <a:r>
              <a:rPr lang="en-US" sz="1100" dirty="0" smtClean="0">
                <a:sym typeface="Wingdings" panose="05000000000000000000" pitchFamily="2" charset="2"/>
              </a:rPr>
              <a:t>CX: 03 script 		CX_DANH_MUC_01, 02, 03</a:t>
            </a:r>
            <a:endParaRPr lang="en-US" sz="1100" dirty="0"/>
          </a:p>
          <a:p>
            <a:pPr marL="571500" lvl="1" indent="-171450">
              <a:buFontTx/>
              <a:buChar char="-"/>
            </a:pPr>
            <a:r>
              <a:rPr lang="en-US" sz="1200" dirty="0"/>
              <a:t>Backup </a:t>
            </a:r>
            <a:r>
              <a:rPr lang="en-US" sz="1200" dirty="0" smtClean="0"/>
              <a:t>DB: SLXNK, SXXK </a:t>
            </a:r>
            <a:r>
              <a:rPr lang="en-US" sz="1200" dirty="0" err="1" smtClean="0"/>
              <a:t>chuyển</a:t>
            </a:r>
            <a:r>
              <a:rPr lang="en-US" sz="1200" dirty="0" smtClean="0"/>
              <a:t>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Tổng</a:t>
            </a:r>
            <a:r>
              <a:rPr lang="en-US" sz="1200" dirty="0"/>
              <a:t> </a:t>
            </a:r>
            <a:r>
              <a:rPr lang="en-US" sz="1200" dirty="0" err="1"/>
              <a:t>cục</a:t>
            </a:r>
            <a:r>
              <a:rPr lang="en-US" sz="1200" dirty="0"/>
              <a:t> </a:t>
            </a:r>
            <a:r>
              <a:rPr lang="en-US" sz="1200" dirty="0" err="1"/>
              <a:t>lần</a:t>
            </a:r>
            <a:r>
              <a:rPr lang="en-US" sz="1200" dirty="0"/>
              <a:t> </a:t>
            </a:r>
            <a:r>
              <a:rPr lang="en-US" sz="1200" dirty="0" smtClean="0"/>
              <a:t>1</a:t>
            </a:r>
          </a:p>
          <a:p>
            <a:pPr marL="171450" indent="-171450">
              <a:buFontTx/>
              <a:buChar char="-"/>
            </a:pPr>
            <a:r>
              <a:rPr lang="en-US" sz="1400" dirty="0" err="1" smtClean="0"/>
              <a:t>Giai</a:t>
            </a:r>
            <a:r>
              <a:rPr lang="en-US" sz="1400" dirty="0" smtClean="0"/>
              <a:t> </a:t>
            </a:r>
            <a:r>
              <a:rPr lang="en-US" sz="1400" dirty="0" err="1" smtClean="0"/>
              <a:t>đoạn</a:t>
            </a:r>
            <a:r>
              <a:rPr lang="en-US" sz="1400" dirty="0" smtClean="0"/>
              <a:t> 2</a:t>
            </a:r>
          </a:p>
          <a:p>
            <a:pPr marL="571500" lvl="1" indent="-171450">
              <a:buFontTx/>
              <a:buChar char="-"/>
            </a:pP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cấu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&amp; </a:t>
            </a:r>
            <a:r>
              <a:rPr lang="en-US" sz="1200" dirty="0" err="1"/>
              <a:t>chuẩn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endParaRPr lang="en-US" sz="1200" dirty="0"/>
          </a:p>
          <a:p>
            <a:pPr marL="971550" lvl="2" indent="-171450">
              <a:buFontTx/>
              <a:buChar char="-"/>
            </a:pPr>
            <a:r>
              <a:rPr lang="en-US" sz="1100" dirty="0" err="1" smtClean="0"/>
              <a:t>Chạy</a:t>
            </a:r>
            <a:r>
              <a:rPr lang="en-US" sz="1100" dirty="0" smtClean="0"/>
              <a:t> script</a:t>
            </a:r>
          </a:p>
          <a:p>
            <a:pPr marL="1428750" lvl="3" indent="-171450">
              <a:buFontTx/>
              <a:buChar char="-"/>
            </a:pPr>
            <a:r>
              <a:rPr lang="en-US" sz="1050" dirty="0" smtClean="0"/>
              <a:t>Buoc1_SLXNK_ToKhai_Add_Table_Column_1_1</a:t>
            </a:r>
            <a:endParaRPr lang="en-US" sz="1050" dirty="0"/>
          </a:p>
          <a:p>
            <a:pPr marL="1428750" lvl="3" indent="-171450">
              <a:buFontTx/>
              <a:buChar char="-"/>
            </a:pPr>
            <a:r>
              <a:rPr lang="en-US" sz="1050" dirty="0" smtClean="0"/>
              <a:t>Buoc2_SLXNK_</a:t>
            </a:r>
            <a:r>
              <a:rPr lang="en-US" sz="1050" dirty="0"/>
              <a:t>ToKhai_</a:t>
            </a:r>
            <a:r>
              <a:rPr lang="en-US" sz="1050" dirty="0" smtClean="0"/>
              <a:t>Check_DataType</a:t>
            </a:r>
            <a:endParaRPr lang="en-US" sz="1050" dirty="0"/>
          </a:p>
          <a:p>
            <a:pPr marL="1428750" lvl="3" indent="-171450">
              <a:buFontTx/>
              <a:buChar char="-"/>
            </a:pPr>
            <a:r>
              <a:rPr lang="en-US" sz="1050" dirty="0" smtClean="0"/>
              <a:t>Buoc1_SXXK_</a:t>
            </a:r>
            <a:r>
              <a:rPr lang="en-US" sz="1050" dirty="0"/>
              <a:t>ToKhai_</a:t>
            </a:r>
            <a:r>
              <a:rPr lang="en-US" sz="1050" dirty="0" smtClean="0"/>
              <a:t>Add_Table_Column_1_1</a:t>
            </a:r>
            <a:endParaRPr lang="en-US" sz="1050" dirty="0"/>
          </a:p>
          <a:p>
            <a:pPr marL="1428750" lvl="3" indent="-171450">
              <a:buFontTx/>
              <a:buChar char="-"/>
            </a:pPr>
            <a:r>
              <a:rPr lang="en-US" sz="1050" dirty="0" smtClean="0"/>
              <a:t>Buoc2_SXXK_</a:t>
            </a:r>
            <a:r>
              <a:rPr lang="en-US" sz="1050" dirty="0"/>
              <a:t>ToKhai_</a:t>
            </a:r>
            <a:r>
              <a:rPr lang="en-US" sz="1050" dirty="0" smtClean="0"/>
              <a:t>Check_DataType</a:t>
            </a:r>
            <a:endParaRPr lang="en-US" sz="1050" dirty="0"/>
          </a:p>
          <a:p>
            <a:pPr marL="800100" lvl="2" indent="0">
              <a:buNone/>
            </a:pPr>
            <a:r>
              <a:rPr lang="en-US" sz="1100" dirty="0" err="1"/>
              <a:t>trên</a:t>
            </a:r>
            <a:r>
              <a:rPr lang="en-US" sz="1100" dirty="0"/>
              <a:t> SLXNK, SXXK </a:t>
            </a:r>
            <a:r>
              <a:rPr lang="en-US" sz="1100" dirty="0" err="1"/>
              <a:t>và</a:t>
            </a:r>
            <a:r>
              <a:rPr lang="en-US" sz="1100" dirty="0"/>
              <a:t> </a:t>
            </a:r>
            <a:r>
              <a:rPr lang="en-US" sz="1100" dirty="0" err="1"/>
              <a:t>làm</a:t>
            </a:r>
            <a:r>
              <a:rPr lang="en-US" sz="1100" dirty="0"/>
              <a:t> </a:t>
            </a:r>
            <a:r>
              <a:rPr lang="en-US" sz="1100" dirty="0" err="1"/>
              <a:t>theo</a:t>
            </a:r>
            <a:r>
              <a:rPr lang="en-US" sz="1100" dirty="0"/>
              <a:t> </a:t>
            </a:r>
            <a:r>
              <a:rPr lang="en-US" sz="1100" dirty="0" err="1"/>
              <a:t>hướng</a:t>
            </a:r>
            <a:r>
              <a:rPr lang="en-US" sz="1100" dirty="0"/>
              <a:t> </a:t>
            </a:r>
            <a:r>
              <a:rPr lang="en-US" sz="1100" dirty="0" err="1"/>
              <a:t>dẫ</a:t>
            </a:r>
            <a:endParaRPr lang="en-US" sz="900" dirty="0" smtClean="0"/>
          </a:p>
          <a:p>
            <a:pPr marL="571500" lvl="1" indent="-171450">
              <a:buFontTx/>
              <a:buChar char="-"/>
            </a:pPr>
            <a:r>
              <a:rPr lang="en-US" sz="1200" dirty="0" smtClean="0"/>
              <a:t>In </a:t>
            </a:r>
            <a:r>
              <a:rPr lang="en-US" sz="1200" dirty="0" err="1" smtClean="0"/>
              <a:t>báo</a:t>
            </a:r>
            <a:r>
              <a:rPr lang="en-US" sz="1200" dirty="0" smtClean="0"/>
              <a:t> </a:t>
            </a:r>
            <a:r>
              <a:rPr lang="en-US" sz="1200" dirty="0" err="1" smtClean="0"/>
              <a:t>cáo</a:t>
            </a:r>
            <a:r>
              <a:rPr lang="en-US" sz="1200" dirty="0" smtClean="0"/>
              <a:t>: </a:t>
            </a:r>
            <a:r>
              <a:rPr lang="en-US" sz="1200" dirty="0" err="1" smtClean="0"/>
              <a:t>thực</a:t>
            </a:r>
            <a:r>
              <a:rPr lang="en-US" sz="1200" dirty="0" smtClean="0"/>
              <a:t> </a:t>
            </a:r>
            <a:r>
              <a:rPr lang="en-US" sz="1200" dirty="0" err="1" smtClean="0"/>
              <a:t>hiện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script</a:t>
            </a:r>
          </a:p>
          <a:p>
            <a:pPr marL="571500" lvl="1" indent="-171450">
              <a:buFontTx/>
              <a:buChar char="-"/>
            </a:pPr>
            <a:r>
              <a:rPr lang="en-US" sz="1200" dirty="0" smtClean="0"/>
              <a:t>Backup DB: SLXNK, SXXK, KDTMSGC2 </a:t>
            </a:r>
            <a:r>
              <a:rPr lang="en-US" sz="1200" dirty="0" err="1"/>
              <a:t>chuyển</a:t>
            </a:r>
            <a:r>
              <a:rPr lang="en-US" sz="1200" dirty="0"/>
              <a:t>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Tổng</a:t>
            </a:r>
            <a:r>
              <a:rPr lang="en-US" sz="1200" dirty="0"/>
              <a:t> </a:t>
            </a:r>
            <a:r>
              <a:rPr lang="en-US" sz="1200" dirty="0" err="1"/>
              <a:t>cục</a:t>
            </a:r>
            <a:r>
              <a:rPr lang="en-US" sz="1200" dirty="0"/>
              <a:t> </a:t>
            </a:r>
            <a:r>
              <a:rPr lang="en-US" sz="1200" dirty="0" err="1"/>
              <a:t>lần</a:t>
            </a:r>
            <a:r>
              <a:rPr lang="en-US" sz="12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2151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563688" y="2311400"/>
            <a:ext cx="53133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3200">
                <a:solidFill>
                  <a:srgbClr val="002060"/>
                </a:solidFill>
              </a:rPr>
              <a:t>V. TRAO ĐỔI –THẢO LUẬN</a:t>
            </a:r>
            <a:endParaRPr lang="en-US" altLang="en-US" sz="3200" b="1" i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2940050" y="2311400"/>
            <a:ext cx="3937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charset="-128"/>
                <a:cs typeface="Times New Roman" pitchFamily="18" charset="0"/>
              </a:rPr>
              <a:t>Trân trọng cảm ơn!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14340" name="Rectangle 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1600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Quy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trình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gray">
          <a:xfrm>
            <a:off x="419100" y="1600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4342" name="Rectangle 5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3429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SXXK</a:t>
            </a:r>
          </a:p>
        </p:txBody>
      </p:sp>
      <p:sp>
        <p:nvSpPr>
          <p:cNvPr id="14343" name="Rectangle 6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419100" y="3429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IV.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4344" name="Rectangle 7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038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hinh</a:t>
            </a:r>
            <a:r>
              <a:rPr lang="en-US" altLang="en-US" sz="2400" b="1" dirty="0">
                <a:solidFill>
                  <a:srgbClr val="002060"/>
                </a:solidFill>
              </a:rPr>
              <a:t> CX</a:t>
            </a: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gray">
          <a:xfrm>
            <a:off x="419100" y="4038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</a:t>
            </a:r>
            <a:r>
              <a:rPr lang="en-US" altLang="en-US" sz="2400" b="1" dirty="0">
                <a:solidFill>
                  <a:srgbClr val="002060"/>
                </a:solidFill>
              </a:rPr>
              <a:t>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4346" name="Rectangle 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8194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Gia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công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gray">
          <a:xfrm>
            <a:off x="419100" y="28194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III.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4348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648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tờ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khai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gray">
          <a:xfrm>
            <a:off x="419100" y="4648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435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4535C7-48B7-4DBA-B764-8B4A3E7661E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5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5257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IT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gray">
          <a:xfrm>
            <a:off x="419100" y="5257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Rectangle 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209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đổi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dữ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liệu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thanh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khoản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GC, SXXK, CX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gray">
          <a:xfrm>
            <a:off x="419100" y="2209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II.</a:t>
            </a:r>
            <a:endParaRPr lang="en-US" altLang="en-US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1537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49F57B-320A-4E2F-B69C-249799C8EF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7" name="Rectangle 3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533525" y="1600200"/>
            <a:ext cx="72294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 err="1" smtClean="0">
                <a:solidFill>
                  <a:srgbClr val="002060"/>
                </a:solidFill>
              </a:rPr>
              <a:t>Quy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trình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đổi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gray">
          <a:xfrm>
            <a:off x="419100" y="1600200"/>
            <a:ext cx="10191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9" name="Rectangle 5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533525" y="2971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SXXK</a:t>
            </a:r>
          </a:p>
        </p:txBody>
      </p:sp>
      <p:sp>
        <p:nvSpPr>
          <p:cNvPr id="30" name="Rectangle 6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419100" y="2971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31" name="Rectangle 7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533525" y="3657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hinh</a:t>
            </a:r>
            <a:r>
              <a:rPr lang="en-US" altLang="en-US" sz="2400" b="1" dirty="0">
                <a:solidFill>
                  <a:srgbClr val="002060"/>
                </a:solidFill>
              </a:rPr>
              <a:t> CX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gray">
          <a:xfrm>
            <a:off x="419100" y="3657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IV.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33" name="Rectangle 9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533525" y="2286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Gia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công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gray">
          <a:xfrm>
            <a:off x="419100" y="2286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35" name="Rectangle 13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533525" y="4357688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tờ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khai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gray">
          <a:xfrm>
            <a:off x="419100" y="4357688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V.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37" name="Rectangle 13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533525" y="4953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thanh </a:t>
            </a:r>
            <a:r>
              <a:rPr lang="en-US" altLang="en-US" sz="2400" b="1" dirty="0" err="1">
                <a:solidFill>
                  <a:srgbClr val="002060"/>
                </a:solidFill>
              </a:rPr>
              <a:t>khoản</a:t>
            </a:r>
            <a:r>
              <a:rPr lang="en-US" altLang="en-US" sz="2400" b="1" dirty="0">
                <a:solidFill>
                  <a:srgbClr val="002060"/>
                </a:solidFill>
              </a:rPr>
              <a:t> GC, SXXK, CX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gray">
          <a:xfrm>
            <a:off x="419100" y="4953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39" name="Rectangle 13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531216" y="5562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IT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gray">
          <a:xfrm>
            <a:off x="416791" y="5562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65532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I. QUY TRÌNH CHUYỂN ĐỔI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E6E844-AB4F-4B02-A78F-1A86D24B673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741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Quá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chuyển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đổi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gồm</a:t>
            </a:r>
            <a:r>
              <a:rPr lang="en-US" altLang="en-US" dirty="0" smtClean="0"/>
              <a:t> 02 </a:t>
            </a:r>
            <a:r>
              <a:rPr lang="en-US" altLang="en-US" dirty="0" err="1" smtClean="0"/>
              <a:t>giai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đoạn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Chuyển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đổi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toàn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bộ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mục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hình</a:t>
            </a:r>
            <a:r>
              <a:rPr lang="en-US" altLang="en-US" dirty="0" smtClean="0"/>
              <a:t> GC, SXXK, CX </a:t>
            </a:r>
            <a:r>
              <a:rPr lang="en-US" altLang="en-US" dirty="0" err="1" smtClean="0"/>
              <a:t>từ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r>
              <a:rPr lang="en-US" altLang="en-US" dirty="0" smtClean="0"/>
              <a:t> TQDT_v4 sang TQDT_TT</a:t>
            </a:r>
          </a:p>
          <a:p>
            <a:pPr lvl="1"/>
            <a:r>
              <a:rPr lang="en-US" altLang="en-US" dirty="0" err="1" smtClean="0"/>
              <a:t>Chuyển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đổi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toàn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bộ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dữ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liệu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tờ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khai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</a:t>
            </a:r>
            <a:r>
              <a:rPr lang="en-US" altLang="en-US" dirty="0" smtClean="0"/>
              <a:t> thanh </a:t>
            </a:r>
            <a:r>
              <a:rPr lang="en-US" altLang="en-US" dirty="0" err="1" smtClean="0"/>
              <a:t>khoản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từ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r>
              <a:rPr lang="en-US" altLang="en-US" dirty="0" smtClean="0"/>
              <a:t> TQDT_v4 sang TQDT_TT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6553200" cy="914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I. QUY TRÌNH CHUYỂN ĐỔI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54490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46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D26A6A-29C7-4B82-AB17-6F697A229B3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" name="Rounded Rectangle 1"/>
          <p:cNvSpPr/>
          <p:nvPr/>
        </p:nvSpPr>
        <p:spPr>
          <a:xfrm>
            <a:off x="1600200" y="1524000"/>
            <a:ext cx="22860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>
                <a:solidFill>
                  <a:schemeClr val="bg1"/>
                </a:solidFill>
              </a:rPr>
              <a:t>Giai</a:t>
            </a:r>
            <a:r>
              <a:rPr lang="en-US" b="1" u="sng" dirty="0" smtClean="0">
                <a:solidFill>
                  <a:schemeClr val="bg1"/>
                </a:solidFill>
              </a:rPr>
              <a:t> </a:t>
            </a:r>
            <a:r>
              <a:rPr lang="en-US" b="1" u="sng" dirty="0" err="1" smtClean="0">
                <a:solidFill>
                  <a:schemeClr val="bg1"/>
                </a:solidFill>
              </a:rPr>
              <a:t>đoạn</a:t>
            </a:r>
            <a:r>
              <a:rPr lang="en-US" b="1" u="sng" dirty="0" smtClean="0">
                <a:solidFill>
                  <a:schemeClr val="bg1"/>
                </a:solidFill>
              </a:rPr>
              <a:t> 1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Chuyển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đổi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mục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7144" y="2209800"/>
            <a:ext cx="648856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2209800"/>
            <a:ext cx="797687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SXXK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038600" y="1524000"/>
            <a:ext cx="1466272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15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ngày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38800" y="1524000"/>
            <a:ext cx="30480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>
                <a:solidFill>
                  <a:schemeClr val="bg1"/>
                </a:solidFill>
              </a:rPr>
              <a:t>Giai</a:t>
            </a:r>
            <a:r>
              <a:rPr lang="en-US" b="1" u="sng" dirty="0" smtClean="0">
                <a:solidFill>
                  <a:schemeClr val="bg1"/>
                </a:solidFill>
              </a:rPr>
              <a:t> </a:t>
            </a:r>
            <a:r>
              <a:rPr lang="en-US" b="1" u="sng" dirty="0" err="1" smtClean="0">
                <a:solidFill>
                  <a:schemeClr val="bg1"/>
                </a:solidFill>
              </a:rPr>
              <a:t>đoạn</a:t>
            </a:r>
            <a:r>
              <a:rPr lang="en-US" b="1" u="sng" dirty="0" smtClean="0">
                <a:solidFill>
                  <a:schemeClr val="bg1"/>
                </a:solidFill>
              </a:rPr>
              <a:t> 2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Chuyển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đổi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tờ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khai</a:t>
            </a:r>
            <a:r>
              <a:rPr lang="en-US" sz="1600" dirty="0" smtClean="0">
                <a:solidFill>
                  <a:schemeClr val="bg1"/>
                </a:solidFill>
              </a:rPr>
              <a:t> &amp; </a:t>
            </a:r>
            <a:r>
              <a:rPr lang="en-US" sz="1600" dirty="0" err="1" smtClean="0">
                <a:solidFill>
                  <a:schemeClr val="bg1"/>
                </a:solidFill>
              </a:rPr>
              <a:t>kết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quả</a:t>
            </a:r>
            <a:r>
              <a:rPr lang="en-US" sz="1600" dirty="0" smtClean="0">
                <a:solidFill>
                  <a:schemeClr val="bg1"/>
                </a:solidFill>
              </a:rPr>
              <a:t> thanh </a:t>
            </a:r>
            <a:r>
              <a:rPr lang="en-US" sz="1600" dirty="0" err="1" smtClean="0">
                <a:solidFill>
                  <a:schemeClr val="bg1"/>
                </a:solidFill>
              </a:rPr>
              <a:t>khoản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344" y="2209800"/>
            <a:ext cx="648856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61544" y="2209800"/>
            <a:ext cx="648856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86600" y="2209800"/>
            <a:ext cx="877456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SXXK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37944" y="2209800"/>
            <a:ext cx="648856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38800" y="2209800"/>
            <a:ext cx="648856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3505200"/>
            <a:ext cx="84582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4800" y="4300954"/>
            <a:ext cx="84582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4800" y="5062954"/>
            <a:ext cx="84582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4800" y="5791200"/>
            <a:ext cx="8458200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47800" y="1524000"/>
            <a:ext cx="0" cy="4957465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800" y="3767554"/>
            <a:ext cx="1179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Doanh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 err="1" smtClean="0">
                <a:solidFill>
                  <a:srgbClr val="00B050"/>
                </a:solidFill>
              </a:rPr>
              <a:t>nghiệp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" y="4491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Hải </a:t>
            </a:r>
            <a:r>
              <a:rPr lang="en-US" sz="1200" dirty="0" err="1" smtClean="0"/>
              <a:t>quan</a:t>
            </a:r>
            <a:r>
              <a:rPr lang="en-US" sz="1200" dirty="0" smtClean="0"/>
              <a:t> chi </a:t>
            </a:r>
            <a:r>
              <a:rPr lang="en-US" sz="1200" dirty="0" err="1" smtClean="0"/>
              <a:t>cục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" y="5285601"/>
            <a:ext cx="114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Hải </a:t>
            </a:r>
            <a:r>
              <a:rPr lang="en-US" sz="1200" dirty="0" err="1" smtClean="0"/>
              <a:t>quan</a:t>
            </a:r>
            <a:r>
              <a:rPr lang="en-US" sz="1200" dirty="0" smtClean="0"/>
              <a:t> </a:t>
            </a:r>
            <a:r>
              <a:rPr lang="en-US" sz="1200" dirty="0" err="1" smtClean="0"/>
              <a:t>cục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5947643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Hải </a:t>
            </a:r>
            <a:r>
              <a:rPr lang="en-US" sz="1200" dirty="0" err="1" smtClean="0"/>
              <a:t>quan</a:t>
            </a:r>
            <a:r>
              <a:rPr lang="en-US" sz="1200" dirty="0" smtClean="0"/>
              <a:t> </a:t>
            </a:r>
            <a:r>
              <a:rPr lang="en-US" sz="1200" dirty="0" err="1" smtClean="0"/>
              <a:t>Tổng</a:t>
            </a:r>
            <a:r>
              <a:rPr lang="en-US" sz="1200" dirty="0" smtClean="0"/>
              <a:t> </a:t>
            </a:r>
            <a:r>
              <a:rPr lang="en-US" sz="1200" dirty="0" err="1" smtClean="0"/>
              <a:t>cục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447800" y="3581400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>
                <a:solidFill>
                  <a:srgbClr val="FF0000"/>
                </a:solidFill>
              </a:rPr>
              <a:t>Dừng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đăng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ký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danh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mục</a:t>
            </a:r>
            <a:r>
              <a:rPr lang="en-US" sz="800" b="1" dirty="0" smtClean="0">
                <a:solidFill>
                  <a:srgbClr val="FF0000"/>
                </a:solidFill>
              </a:rPr>
              <a:t> GC, SXXK, CX</a:t>
            </a:r>
          </a:p>
          <a:p>
            <a:pPr marL="171450" indent="-171450">
              <a:buFontTx/>
              <a:buChar char="-"/>
            </a:pPr>
            <a:r>
              <a:rPr lang="en-US" sz="800" b="1" dirty="0" err="1" smtClean="0">
                <a:solidFill>
                  <a:srgbClr val="FF0000"/>
                </a:solidFill>
              </a:rPr>
              <a:t>Dừng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đăng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ký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tờ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khai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vào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hệ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thống</a:t>
            </a:r>
            <a:r>
              <a:rPr lang="en-US" sz="800" b="1" dirty="0" smtClean="0">
                <a:solidFill>
                  <a:srgbClr val="FF0000"/>
                </a:solidFill>
              </a:rPr>
              <a:t> TQDT_v4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4872" y="3581400"/>
            <a:ext cx="318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>
                <a:solidFill>
                  <a:srgbClr val="FF0000"/>
                </a:solidFill>
              </a:rPr>
              <a:t>Dừng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đăng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ký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danh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mục</a:t>
            </a:r>
            <a:r>
              <a:rPr lang="en-US" sz="800" b="1" dirty="0" smtClean="0">
                <a:solidFill>
                  <a:srgbClr val="FF0000"/>
                </a:solidFill>
              </a:rPr>
              <a:t> GC, SXXK, CX</a:t>
            </a:r>
          </a:p>
          <a:p>
            <a:pPr marL="171450" indent="-171450">
              <a:buFontTx/>
              <a:buChar char="-"/>
            </a:pPr>
            <a:r>
              <a:rPr lang="en-US" sz="800" b="1" dirty="0" err="1" smtClean="0">
                <a:solidFill>
                  <a:srgbClr val="FF0000"/>
                </a:solidFill>
              </a:rPr>
              <a:t>Dừng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đăng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ký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tờ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khai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vào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hệ</a:t>
            </a:r>
            <a:r>
              <a:rPr lang="en-US" sz="800" b="1" dirty="0" smtClean="0">
                <a:solidFill>
                  <a:srgbClr val="FF0000"/>
                </a:solidFill>
              </a:rPr>
              <a:t> </a:t>
            </a:r>
            <a:r>
              <a:rPr lang="en-US" sz="800" b="1" dirty="0" err="1" smtClean="0">
                <a:solidFill>
                  <a:srgbClr val="FF0000"/>
                </a:solidFill>
              </a:rPr>
              <a:t>thống</a:t>
            </a:r>
            <a:r>
              <a:rPr lang="en-US" sz="800" b="1" dirty="0" smtClean="0">
                <a:solidFill>
                  <a:srgbClr val="FF0000"/>
                </a:solidFill>
              </a:rPr>
              <a:t> TQDT_v4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10000" y="3581400"/>
            <a:ext cx="1694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>
                <a:solidFill>
                  <a:srgbClr val="00B050"/>
                </a:solidFill>
              </a:rPr>
              <a:t>Thực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hiện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sửa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đổi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tờ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khai</a:t>
            </a:r>
            <a:r>
              <a:rPr lang="en-US" sz="800" b="1" dirty="0" smtClean="0">
                <a:solidFill>
                  <a:srgbClr val="00B050"/>
                </a:solidFill>
              </a:rPr>
              <a:t> TQDT_v4</a:t>
            </a:r>
            <a:endParaRPr lang="en-US" sz="800" b="1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47800" y="4402554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/>
              <a:t>Kiểm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tra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cấu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trúc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dữ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liệu</a:t>
            </a:r>
            <a:r>
              <a:rPr lang="en-US" sz="800" b="1" dirty="0" smtClean="0"/>
              <a:t> &amp; </a:t>
            </a:r>
            <a:r>
              <a:rPr lang="en-US" sz="800" b="1" dirty="0" err="1" smtClean="0"/>
              <a:t>chuẩn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hóa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smtClean="0"/>
              <a:t>In </a:t>
            </a:r>
            <a:r>
              <a:rPr lang="en-US" sz="800" b="1" dirty="0" err="1" smtClean="0"/>
              <a:t>báo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cáo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smtClean="0"/>
              <a:t>Backup DB </a:t>
            </a:r>
            <a:r>
              <a:rPr lang="en-US" sz="800" b="1" dirty="0" err="1" smtClean="0"/>
              <a:t>chuyển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về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Tổng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cục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lần</a:t>
            </a:r>
            <a:r>
              <a:rPr lang="en-US" sz="800" b="1" dirty="0" smtClean="0"/>
              <a:t> 1</a:t>
            </a:r>
          </a:p>
          <a:p>
            <a:pPr marL="171450" indent="-171450">
              <a:buFontTx/>
              <a:buChar char="-"/>
            </a:pPr>
            <a:endParaRPr lang="en-US" sz="800" b="1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86400" y="4377154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/>
              <a:t>Kiểm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tra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cấu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trúc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dữ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liệu</a:t>
            </a:r>
            <a:r>
              <a:rPr lang="en-US" sz="800" b="1" dirty="0" smtClean="0"/>
              <a:t> &amp; </a:t>
            </a:r>
            <a:r>
              <a:rPr lang="en-US" sz="800" b="1" dirty="0" err="1" smtClean="0"/>
              <a:t>chuẩn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hóa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smtClean="0"/>
              <a:t>In </a:t>
            </a:r>
            <a:r>
              <a:rPr lang="en-US" sz="800" b="1" dirty="0" err="1" smtClean="0"/>
              <a:t>báo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cáo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smtClean="0"/>
              <a:t>Backup DB </a:t>
            </a:r>
            <a:r>
              <a:rPr lang="en-US" sz="800" b="1" dirty="0" err="1" smtClean="0"/>
              <a:t>chuyển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về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Tổng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cục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lần</a:t>
            </a:r>
            <a:r>
              <a:rPr lang="en-US" sz="800" b="1" dirty="0" smtClean="0"/>
              <a:t> 2</a:t>
            </a:r>
          </a:p>
          <a:p>
            <a:pPr marL="171450" indent="-171450">
              <a:buFontTx/>
              <a:buChar char="-"/>
            </a:pPr>
            <a:endParaRPr lang="en-US" sz="800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47800" y="5120841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/>
              <a:t>Dừng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hệ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thống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tiếp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nhận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tại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Cục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đối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với</a:t>
            </a:r>
            <a:r>
              <a:rPr lang="en-US" sz="800" b="1" dirty="0" smtClean="0"/>
              <a:t> chi </a:t>
            </a:r>
            <a:r>
              <a:rPr lang="en-US" sz="800" b="1" dirty="0" err="1" smtClean="0"/>
              <a:t>cục</a:t>
            </a:r>
            <a:r>
              <a:rPr lang="en-US" sz="800" b="1" dirty="0" smtClean="0"/>
              <a:t> Hải </a:t>
            </a:r>
            <a:r>
              <a:rPr lang="en-US" sz="800" b="1" dirty="0" err="1" smtClean="0"/>
              <a:t>quan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chuyển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đổi</a:t>
            </a:r>
            <a:r>
              <a:rPr lang="en-US" sz="800" b="1" dirty="0" smtClean="0"/>
              <a:t> sang </a:t>
            </a:r>
            <a:r>
              <a:rPr lang="en-US" sz="800" b="1" dirty="0" err="1" smtClean="0"/>
              <a:t>hệ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thống</a:t>
            </a:r>
            <a:r>
              <a:rPr lang="en-US" sz="800" b="1" dirty="0"/>
              <a:t> </a:t>
            </a:r>
            <a:r>
              <a:rPr lang="en-US" sz="800" b="1" dirty="0" smtClean="0"/>
              <a:t>TQDT_TT</a:t>
            </a:r>
          </a:p>
          <a:p>
            <a:pPr marL="171450" indent="-171450">
              <a:buFontTx/>
              <a:buChar char="-"/>
            </a:pPr>
            <a:endParaRPr lang="en-US" sz="800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86400" y="5139154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/>
              <a:t>Kiểm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tra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toàn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bộ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dữ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liệu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tờ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khai</a:t>
            </a:r>
            <a:r>
              <a:rPr lang="en-US" sz="800" b="1" dirty="0" smtClean="0"/>
              <a:t>, </a:t>
            </a:r>
            <a:r>
              <a:rPr lang="en-US" sz="800" b="1" dirty="0" err="1" smtClean="0"/>
              <a:t>phân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luồng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đã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đồng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bộ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xuống</a:t>
            </a:r>
            <a:r>
              <a:rPr lang="en-US" sz="800" b="1" dirty="0" smtClean="0"/>
              <a:t> chi </a:t>
            </a:r>
            <a:r>
              <a:rPr lang="en-US" sz="800" b="1" dirty="0" err="1" smtClean="0"/>
              <a:t>cục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chưa</a:t>
            </a:r>
            <a:r>
              <a:rPr lang="en-US" sz="800" b="1" dirty="0"/>
              <a:t>.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err="1" smtClean="0"/>
              <a:t>Dừng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hệ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thống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tiếp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nhận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tại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Cục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đối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với</a:t>
            </a:r>
            <a:r>
              <a:rPr lang="en-US" sz="800" b="1" dirty="0" smtClean="0"/>
              <a:t> chi </a:t>
            </a:r>
            <a:r>
              <a:rPr lang="en-US" sz="800" b="1" dirty="0" err="1" smtClean="0"/>
              <a:t>cục</a:t>
            </a:r>
            <a:r>
              <a:rPr lang="en-US" sz="800" b="1" dirty="0" smtClean="0"/>
              <a:t> Hải </a:t>
            </a:r>
            <a:r>
              <a:rPr lang="en-US" sz="800" b="1" dirty="0" err="1" smtClean="0"/>
              <a:t>quan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chuyển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đổi</a:t>
            </a:r>
            <a:r>
              <a:rPr lang="en-US" sz="800" b="1" dirty="0" smtClean="0"/>
              <a:t> sang </a:t>
            </a:r>
            <a:r>
              <a:rPr lang="en-US" sz="800" b="1" dirty="0" err="1" smtClean="0"/>
              <a:t>hệ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thống</a:t>
            </a:r>
            <a:r>
              <a:rPr lang="en-US" sz="800" b="1" dirty="0" smtClean="0"/>
              <a:t> TQDT_TT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43200" y="3996154"/>
            <a:ext cx="441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>
                <a:solidFill>
                  <a:srgbClr val="00B050"/>
                </a:solidFill>
              </a:rPr>
              <a:t>Đăng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ký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danh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mục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vào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hệ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thống</a:t>
            </a:r>
            <a:r>
              <a:rPr lang="en-US" sz="800" b="1" dirty="0" smtClean="0">
                <a:solidFill>
                  <a:srgbClr val="00B050"/>
                </a:solidFill>
              </a:rPr>
              <a:t> TQDT_TT. </a:t>
            </a:r>
            <a:r>
              <a:rPr lang="en-US" sz="800" b="1" dirty="0" err="1" smtClean="0">
                <a:solidFill>
                  <a:srgbClr val="00B050"/>
                </a:solidFill>
              </a:rPr>
              <a:t>Đăng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ký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tờ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khai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vào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hệ</a:t>
            </a:r>
            <a:r>
              <a:rPr lang="en-US" sz="800" b="1" dirty="0" smtClean="0">
                <a:solidFill>
                  <a:srgbClr val="00B050"/>
                </a:solidFill>
              </a:rPr>
              <a:t> </a:t>
            </a:r>
            <a:r>
              <a:rPr lang="en-US" sz="800" b="1" dirty="0" err="1" smtClean="0">
                <a:solidFill>
                  <a:srgbClr val="00B050"/>
                </a:solidFill>
              </a:rPr>
              <a:t>thống</a:t>
            </a:r>
            <a:r>
              <a:rPr lang="en-US" sz="800" b="1" dirty="0" smtClean="0">
                <a:solidFill>
                  <a:srgbClr val="00B050"/>
                </a:solidFill>
              </a:rPr>
              <a:t> VNACCS</a:t>
            </a:r>
            <a:endParaRPr lang="en-US" sz="800" b="1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47800" y="5946761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/>
              <a:t>Tiếp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nhận</a:t>
            </a:r>
            <a:r>
              <a:rPr lang="en-US" sz="800" b="1" dirty="0" smtClean="0"/>
              <a:t> DB Backup </a:t>
            </a:r>
            <a:r>
              <a:rPr lang="en-US" sz="800" b="1" dirty="0" err="1" smtClean="0"/>
              <a:t>của</a:t>
            </a:r>
            <a:r>
              <a:rPr lang="en-US" sz="800" b="1" dirty="0" smtClean="0"/>
              <a:t> chi </a:t>
            </a:r>
            <a:r>
              <a:rPr lang="en-US" sz="800" b="1" dirty="0" err="1" smtClean="0"/>
              <a:t>cục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err="1" smtClean="0"/>
              <a:t>Đối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chiếu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báo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cáo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với</a:t>
            </a:r>
            <a:r>
              <a:rPr lang="en-US" sz="800" b="1" dirty="0" smtClean="0"/>
              <a:t> chi </a:t>
            </a:r>
            <a:r>
              <a:rPr lang="en-US" sz="800" b="1" dirty="0" err="1" smtClean="0"/>
              <a:t>cục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err="1" smtClean="0"/>
              <a:t>Chuyển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đổi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dữ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liệu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vào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hệ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thống</a:t>
            </a:r>
            <a:r>
              <a:rPr lang="en-US" sz="800" b="1" dirty="0" smtClean="0"/>
              <a:t> TQDT_TT</a:t>
            </a:r>
          </a:p>
          <a:p>
            <a:pPr marL="171450" indent="-171450">
              <a:buFontTx/>
              <a:buChar char="-"/>
            </a:pPr>
            <a:endParaRPr lang="en-US" sz="800" b="1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86400" y="5968425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b="1" dirty="0" err="1" smtClean="0"/>
              <a:t>Tiếp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nhận</a:t>
            </a:r>
            <a:r>
              <a:rPr lang="en-US" sz="800" b="1" dirty="0" smtClean="0"/>
              <a:t> DB Backup </a:t>
            </a:r>
            <a:r>
              <a:rPr lang="en-US" sz="800" b="1" dirty="0" err="1" smtClean="0"/>
              <a:t>của</a:t>
            </a:r>
            <a:r>
              <a:rPr lang="en-US" sz="800" b="1" dirty="0" smtClean="0"/>
              <a:t> chi </a:t>
            </a:r>
            <a:r>
              <a:rPr lang="en-US" sz="800" b="1" dirty="0" err="1" smtClean="0"/>
              <a:t>cục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err="1" smtClean="0"/>
              <a:t>Đối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chiếu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báo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cáo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với</a:t>
            </a:r>
            <a:r>
              <a:rPr lang="en-US" sz="800" b="1" dirty="0" smtClean="0"/>
              <a:t> chi </a:t>
            </a:r>
            <a:r>
              <a:rPr lang="en-US" sz="800" b="1" dirty="0" err="1" smtClean="0"/>
              <a:t>cục</a:t>
            </a:r>
            <a:endParaRPr lang="en-US" sz="800" b="1" dirty="0" smtClean="0"/>
          </a:p>
          <a:p>
            <a:pPr marL="171450" indent="-171450">
              <a:buFontTx/>
              <a:buChar char="-"/>
            </a:pPr>
            <a:r>
              <a:rPr lang="en-US" sz="800" b="1" dirty="0" err="1" smtClean="0"/>
              <a:t>Chuyển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đổi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dữ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liệu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vào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hệ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thống</a:t>
            </a:r>
            <a:r>
              <a:rPr lang="en-US" sz="800" b="1" dirty="0" smtClean="0"/>
              <a:t> TQDT_TT</a:t>
            </a:r>
          </a:p>
          <a:p>
            <a:pPr marL="171450" indent="-171450">
              <a:buFontTx/>
              <a:buChar char="-"/>
            </a:pPr>
            <a:endParaRPr lang="en-US" sz="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235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0DDAB9-5896-46CD-8E1F-7A95568F49F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5" name="Rectangle 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1600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Quy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trình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419100" y="1600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17" name="Rectangle 5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971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SXXK</a:t>
            </a:r>
          </a:p>
        </p:txBody>
      </p:sp>
      <p:sp>
        <p:nvSpPr>
          <p:cNvPr id="18" name="Rectangle 6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419100" y="2971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19" name="Rectangle 7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3657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hinh</a:t>
            </a:r>
            <a:r>
              <a:rPr lang="en-US" altLang="en-US" sz="2400" b="1" dirty="0">
                <a:solidFill>
                  <a:srgbClr val="002060"/>
                </a:solidFill>
              </a:rPr>
              <a:t> CX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419100" y="3657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IV.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1" name="Rectangle 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286000"/>
            <a:ext cx="72294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đổi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danh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mục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loại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hình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Gia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công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419100" y="2286000"/>
            <a:ext cx="10191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3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357688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tờ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khai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gray">
          <a:xfrm>
            <a:off x="419100" y="4357688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V.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5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9530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thanh </a:t>
            </a:r>
            <a:r>
              <a:rPr lang="en-US" altLang="en-US" sz="2400" b="1" dirty="0" err="1">
                <a:solidFill>
                  <a:srgbClr val="002060"/>
                </a:solidFill>
              </a:rPr>
              <a:t>khoản</a:t>
            </a:r>
            <a:r>
              <a:rPr lang="en-US" altLang="en-US" sz="2400" b="1" dirty="0">
                <a:solidFill>
                  <a:srgbClr val="002060"/>
                </a:solidFill>
              </a:rPr>
              <a:t> GC, SXXK, CX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gray">
          <a:xfrm>
            <a:off x="419100" y="49530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1216" y="5562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IT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gray">
          <a:xfrm>
            <a:off x="416791" y="5562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II. </a:t>
            </a:r>
            <a:r>
              <a:rPr lang="en-US" altLang="en-US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đổi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danh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mục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loại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hình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Gia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endParaRPr lang="en-US" altLang="en-US" dirty="0" smtClean="0"/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AE4749-A108-4661-BFBB-5EF0A1AB8A3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TQDT_TT (SLXNK)</a:t>
            </a:r>
          </a:p>
          <a:p>
            <a:pPr lvl="1"/>
            <a:r>
              <a:rPr lang="en-US" dirty="0" smtClean="0"/>
              <a:t>DHDGC: 		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smtClean="0"/>
              <a:t>DLOAISPGC: 	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smtClean="0"/>
              <a:t>DNPLHD: 	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smtClean="0"/>
              <a:t>DSPGC: 		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err="1" smtClean="0"/>
              <a:t>DThietBi</a:t>
            </a:r>
            <a:r>
              <a:rPr lang="en-US" dirty="0" smtClean="0"/>
              <a:t>:		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err="1" smtClean="0"/>
              <a:t>ecsDHangMau</a:t>
            </a:r>
            <a:r>
              <a:rPr lang="en-US" dirty="0" smtClean="0"/>
              <a:t>:	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dirty="0" err="1" smtClean="0"/>
              <a:t>DDMuc</a:t>
            </a:r>
            <a:r>
              <a:rPr lang="en-US" dirty="0" smtClean="0"/>
              <a:t>:		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2060"/>
                </a:solidFill>
              </a:rPr>
              <a:t>NỘI DUNG</a:t>
            </a:r>
          </a:p>
        </p:txBody>
      </p:sp>
      <p:sp>
        <p:nvSpPr>
          <p:cNvPr id="2971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6319C9-9C72-4857-88CC-092442A9EDA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5" name="Rectangle 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14478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Quy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trình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419100" y="14478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17" name="Rectangle 5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819400"/>
            <a:ext cx="72294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 err="1" smtClean="0">
                <a:solidFill>
                  <a:srgbClr val="002060"/>
                </a:solidFill>
              </a:rPr>
              <a:t>Chuyển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đổi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danh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mục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loại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002060"/>
                </a:solidFill>
              </a:rPr>
              <a:t>hình</a:t>
            </a:r>
            <a:r>
              <a:rPr lang="en-US" altLang="en-US" sz="2400" b="1" i="1" dirty="0" smtClean="0">
                <a:solidFill>
                  <a:srgbClr val="002060"/>
                </a:solidFill>
              </a:rPr>
              <a:t> SXXK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Rectangle 6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419100" y="2819400"/>
            <a:ext cx="1019175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19" name="Rectangle 7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3505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hinh</a:t>
            </a:r>
            <a:r>
              <a:rPr lang="en-US" altLang="en-US" sz="2400" b="1" dirty="0">
                <a:solidFill>
                  <a:srgbClr val="002060"/>
                </a:solidFill>
              </a:rPr>
              <a:t> CX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419100" y="3505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IV.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1" name="Rectangle 9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2133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danh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mục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loại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hình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Gia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công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gray">
          <a:xfrm>
            <a:off x="419100" y="2133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II.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3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205288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tờ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khai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gray">
          <a:xfrm>
            <a:off x="419100" y="4205288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</a:rPr>
              <a:t>V.</a:t>
            </a:r>
            <a:endParaRPr lang="en-US" altLang="en-US" sz="2400">
              <a:solidFill>
                <a:srgbClr val="002060"/>
              </a:solidFill>
            </a:endParaRPr>
          </a:p>
        </p:txBody>
      </p:sp>
      <p:sp>
        <p:nvSpPr>
          <p:cNvPr id="25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3525" y="48006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>
                <a:solidFill>
                  <a:srgbClr val="002060"/>
                </a:solidFill>
              </a:rPr>
              <a:t>Chuyển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đổi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dữ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>
                <a:solidFill>
                  <a:srgbClr val="002060"/>
                </a:solidFill>
              </a:rPr>
              <a:t>liệu</a:t>
            </a:r>
            <a:r>
              <a:rPr lang="en-US" altLang="en-US" sz="2400" b="1" dirty="0">
                <a:solidFill>
                  <a:srgbClr val="002060"/>
                </a:solidFill>
              </a:rPr>
              <a:t> thanh </a:t>
            </a:r>
            <a:r>
              <a:rPr lang="en-US" altLang="en-US" sz="2400" b="1" dirty="0" err="1">
                <a:solidFill>
                  <a:srgbClr val="002060"/>
                </a:solidFill>
              </a:rPr>
              <a:t>khoản</a:t>
            </a:r>
            <a:r>
              <a:rPr lang="en-US" altLang="en-US" sz="2400" b="1" dirty="0">
                <a:solidFill>
                  <a:srgbClr val="002060"/>
                </a:solidFill>
              </a:rPr>
              <a:t> GC, SXXK, CX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gray">
          <a:xfrm>
            <a:off x="419100" y="48006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7" name="Rectangle 13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531216" y="5410200"/>
            <a:ext cx="72294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/>
          <a:p>
            <a:pPr eaLnBrk="1" hangingPunct="1"/>
            <a:r>
              <a:rPr lang="en-US" altLang="en-US" sz="2400" b="1" dirty="0" err="1" smtClean="0">
                <a:solidFill>
                  <a:srgbClr val="002060"/>
                </a:solidFill>
              </a:rPr>
              <a:t>Công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việc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cán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bộ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IT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, chi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cục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gray">
          <a:xfrm>
            <a:off x="416791" y="5410200"/>
            <a:ext cx="1019175" cy="533400"/>
          </a:xfrm>
          <a:prstGeom prst="rect">
            <a:avLst/>
          </a:prstGeom>
          <a:solidFill>
            <a:srgbClr val="85B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45720" anchor="ctr"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002060"/>
                </a:solidFill>
              </a:rPr>
              <a:t>VII.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2390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III. </a:t>
            </a:r>
            <a:r>
              <a:rPr lang="en-US" altLang="en-US" sz="2800" i="1" dirty="0" err="1">
                <a:solidFill>
                  <a:srgbClr val="002060"/>
                </a:solidFill>
              </a:rPr>
              <a:t>Chuyển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đổi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danh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mục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loại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</a:rPr>
              <a:t>hình</a:t>
            </a:r>
            <a:r>
              <a:rPr lang="en-US" altLang="en-US" sz="2800" i="1" dirty="0">
                <a:solidFill>
                  <a:srgbClr val="002060"/>
                </a:solidFill>
              </a:rPr>
              <a:t> </a:t>
            </a:r>
            <a:r>
              <a:rPr lang="en-US" altLang="en-US" sz="2800" i="1" dirty="0" smtClean="0">
                <a:solidFill>
                  <a:srgbClr val="002060"/>
                </a:solidFill>
              </a:rPr>
              <a:t>SXXK</a:t>
            </a:r>
            <a:endParaRPr lang="en-US" altLang="en-US" dirty="0" smtClean="0">
              <a:solidFill>
                <a:srgbClr val="002060"/>
              </a:solidFill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TQDT_TT (SXXK)</a:t>
            </a:r>
          </a:p>
          <a:p>
            <a:pPr lvl="1"/>
            <a:r>
              <a:rPr lang="en-US" dirty="0" smtClean="0"/>
              <a:t>SSP: 		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lvl="1"/>
            <a:r>
              <a:rPr lang="en-US" dirty="0" smtClean="0"/>
              <a:t>SNPL: 		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lvl="1"/>
            <a:r>
              <a:rPr lang="en-US" dirty="0" smtClean="0"/>
              <a:t>DINHMUC_TT: </a:t>
            </a:r>
            <a:r>
              <a:rPr lang="en-US" dirty="0"/>
              <a:t>	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/>
            <a:r>
              <a:rPr lang="en-US" dirty="0" smtClean="0"/>
              <a:t>DINHMUC:	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sp>
        <p:nvSpPr>
          <p:cNvPr id="317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A2610-A428-476E-BD8C-214DBCC2087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1255</Words>
  <Application>Microsoft Office PowerPoint</Application>
  <PresentationFormat>On-screen Show (4:3)</PresentationFormat>
  <Paragraphs>277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Đào tạo chuyển đổi dữ liệu</vt:lpstr>
      <vt:lpstr>NỘI DUNG</vt:lpstr>
      <vt:lpstr>NỘI DUNG</vt:lpstr>
      <vt:lpstr>I. QUY TRÌNH CHUYỂN ĐỔI</vt:lpstr>
      <vt:lpstr>I. QUY TRÌNH CHUYỂN ĐỔI</vt:lpstr>
      <vt:lpstr>NỘI DUNG</vt:lpstr>
      <vt:lpstr>II. Chuyển đổi danh mục loại hình Gia công </vt:lpstr>
      <vt:lpstr>NỘI DUNG</vt:lpstr>
      <vt:lpstr>III. Chuyển đổi danh mục loại hình SXXK</vt:lpstr>
      <vt:lpstr>NỘI DUNG</vt:lpstr>
      <vt:lpstr>IV. Chuyển đổi danh mục loại hinh CX</vt:lpstr>
      <vt:lpstr>NỘI DUNG</vt:lpstr>
      <vt:lpstr>V. Chuyển đổi dữ liệu tờ khai</vt:lpstr>
      <vt:lpstr>NỘI DUNG</vt:lpstr>
      <vt:lpstr>NỘI DUNG</vt:lpstr>
      <vt:lpstr>VII. Công việc cán bộ IT cục</vt:lpstr>
      <vt:lpstr>VII. Công việc cán bộ IT chi cục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TamNA2</dc:creator>
  <cp:lastModifiedBy>Trịnh Quốc Dũng</cp:lastModifiedBy>
  <cp:revision>155</cp:revision>
  <dcterms:created xsi:type="dcterms:W3CDTF">2010-09-29T08:59:48Z</dcterms:created>
  <dcterms:modified xsi:type="dcterms:W3CDTF">2014-03-08T06:40:46Z</dcterms:modified>
</cp:coreProperties>
</file>