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6" r:id="rId4"/>
    <p:sldId id="258" r:id="rId5"/>
    <p:sldId id="264" r:id="rId6"/>
    <p:sldId id="281" r:id="rId7"/>
    <p:sldId id="269" r:id="rId8"/>
    <p:sldId id="282" r:id="rId9"/>
    <p:sldId id="287" r:id="rId10"/>
    <p:sldId id="285" r:id="rId11"/>
    <p:sldId id="340" r:id="rId12"/>
    <p:sldId id="284" r:id="rId13"/>
    <p:sldId id="341" r:id="rId14"/>
    <p:sldId id="342" r:id="rId15"/>
    <p:sldId id="344" r:id="rId16"/>
    <p:sldId id="343" r:id="rId17"/>
    <p:sldId id="345" r:id="rId18"/>
    <p:sldId id="346" r:id="rId19"/>
    <p:sldId id="288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469BD0"/>
    <a:srgbClr val="85BEE0"/>
    <a:srgbClr val="C5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D546D-2B47-4E6F-816C-6B3C36050A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2C1D7-E76D-45D2-9CB3-81E4262A7470}" type="pres">
      <dgm:prSet presAssocID="{5B1D546D-2B47-4E6F-816C-6B3C36050A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8AD1EAE-A4C6-46A6-B5FB-E7EAE8AE3109}" type="presOf" srcId="{5B1D546D-2B47-4E6F-816C-6B3C36050A7D}" destId="{B642C1D7-E76D-45D2-9CB3-81E4262A747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F83992-3D52-4236-B203-0CD452AAEE16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F4C684B-7AAF-4620-A411-77C574B30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2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E318C02-43CB-4260-A42C-F022D4C9AEF1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CCF2BD-41AE-4726-BB97-505E75DBC5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847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B4F98FB-578A-4CF9-ABA9-5C56FB726B55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FE9D62C-19B7-48EC-9303-C8502370936B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43FB4A6-E615-463E-AA55-85DD912C0DE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DCD36A-452E-46DA-93DF-DB8841844190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20780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A5BB383C-9369-4EF1-B8DF-47874F6EC212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3291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BD49E-F1AB-4596-AEB0-768D4260A186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781A3-6F29-42FF-8E46-A84B07447D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7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BAB3D-7EF6-4B16-BA6F-5EC4CEF0A686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0B048-65DA-4645-91B2-A7A56C920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8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F7AAF-B23C-4D1E-89CE-7CFEA55C4521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6D43E-A420-4F2F-B5A0-9AB4BC0D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18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9908A-6AA4-4B71-8742-795D2CF05E84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14ACA-5FA6-4DC6-86DC-3D99328706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6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1E509F-C16D-465D-A87F-DF7482F88429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B2260-F8E4-4C12-94C8-05D0BF44A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6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81C14-444E-430A-9604-27AC8B6198B0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7C97C-33F8-485D-A491-4981C2E9F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96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8229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5E686-E178-41D6-A838-44561B15522F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D52C7-EB73-4FCB-B5F0-0EA0AD2E7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2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fld id="{2A741AC1-8BD7-4675-AD6D-8A1A5008AF9D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95B8A-8E93-4744-8E22-4B0DEB2D8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8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8CE53-F449-4C96-B8EF-969C548E0B5B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F0983-BC9D-4BE4-8050-72A2241FF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0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CAA4-9C89-439E-8859-D98C100D9080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406BB-D741-4320-A2AB-386E3DDE5A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0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D1439-4A3A-4F4F-9720-9BBE8057105E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B3EA5-044D-4DA3-9375-5E002A852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5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B7D8D8E0-80DE-4129-98A8-A49BF6B9DD27}" type="datetime1">
              <a:rPr lang="en-US" altLang="en-US"/>
              <a:pPr/>
              <a:t>3/9/2014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AD8D263-BE1B-4241-87E7-2EF02975909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6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1" r:id="rId2"/>
    <p:sldLayoutId id="2147484016" r:id="rId3"/>
    <p:sldLayoutId id="2147484012" r:id="rId4"/>
    <p:sldLayoutId id="2147484013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14" r:id="rId11"/>
    <p:sldLayoutId id="214748402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dirty="0" err="1" smtClean="0">
                <a:solidFill>
                  <a:srgbClr val="002060"/>
                </a:solidFill>
              </a:rPr>
              <a:t>Đào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tạo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dữ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liệu</a:t>
            </a:r>
            <a:endParaRPr lang="en-US" altLang="en-US" dirty="0" smtClean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err="1" smtClean="0"/>
              <a:t>Nâng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triển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khai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hệ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thống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thông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quan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điện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tử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theo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mô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hình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xử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lý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tập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trung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Tổng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cục</a:t>
            </a:r>
            <a:endParaRPr lang="en-US" altLang="en-US" b="1" dirty="0" smtClean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200400" y="998538"/>
            <a:ext cx="5486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b="1">
                <a:solidFill>
                  <a:srgbClr val="469BD0"/>
                </a:solidFill>
              </a:rPr>
              <a:t>Công ty Hệ thống Thông tin FPT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327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14AE2B-C3F9-401A-A39E-2022E16B35C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447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447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8194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8194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5052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danh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mục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loại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hinh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CX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5052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133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133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2052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2052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800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800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41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41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IV. </a:t>
            </a:r>
            <a:r>
              <a:rPr lang="en-US" altLang="en-US" sz="2800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đổi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danh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mục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loại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hinh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CX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229600" cy="473868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TQDT_TT (</a:t>
            </a:r>
            <a:r>
              <a:rPr lang="en-US" dirty="0" smtClean="0"/>
              <a:t>SLXNK)</a:t>
            </a:r>
            <a:endParaRPr lang="en-US" dirty="0"/>
          </a:p>
          <a:p>
            <a:pPr lvl="1"/>
            <a:r>
              <a:rPr lang="en-US" dirty="0" err="1"/>
              <a:t>ecsCX_DM_HH_DUA_VAO_D</a:t>
            </a:r>
            <a:r>
              <a:rPr lang="en-US" dirty="0"/>
              <a:t>: </a:t>
            </a:r>
            <a:r>
              <a:rPr lang="en-US" dirty="0" smtClean="0"/>
              <a:t> 	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  <a:p>
            <a:pPr lvl="1"/>
            <a:r>
              <a:rPr lang="en-US" dirty="0" err="1" smtClean="0"/>
              <a:t>ecsCX_DM_HH_DUA_RA_D</a:t>
            </a:r>
            <a:r>
              <a:rPr lang="en-US" dirty="0" smtClean="0"/>
              <a:t>:	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  <a:p>
            <a:pPr lvl="1"/>
            <a:r>
              <a:rPr lang="en-US" dirty="0" err="1" smtClean="0"/>
              <a:t>ecsCX_DINHMUC</a:t>
            </a:r>
            <a:r>
              <a:rPr lang="en-US" dirty="0" smtClean="0"/>
              <a:t>:		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ecsGhiNhanChungTu</a:t>
            </a:r>
            <a:r>
              <a:rPr lang="en-US" dirty="0" smtClean="0"/>
              <a:t>:		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08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F2CBC-AD46-4441-A254-CC8CD80F8D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>
                <a:solidFill>
                  <a:srgbClr val="002060"/>
                </a:solidFill>
              </a:rPr>
              <a:t>IV.</a:t>
            </a: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khai</a:t>
            </a:r>
            <a:endParaRPr lang="en-US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>
                <a:solidFill>
                  <a:srgbClr val="002060"/>
                </a:solidFill>
              </a:rPr>
              <a:t>V.</a:t>
            </a: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V. </a:t>
            </a:r>
            <a:r>
              <a:rPr lang="en-US" altLang="en-US" sz="2800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đổi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dữ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liệu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tờ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khai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229600" cy="473868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TQDT_TT (</a:t>
            </a:r>
            <a:r>
              <a:rPr lang="en-US" dirty="0" smtClean="0"/>
              <a:t>SLXNK)</a:t>
            </a:r>
          </a:p>
          <a:p>
            <a:pPr lvl="1"/>
            <a:r>
              <a:rPr lang="en-US" dirty="0" smtClean="0"/>
              <a:t>30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43032"/>
              </p:ext>
            </p:extLst>
          </p:nvPr>
        </p:nvGraphicFramePr>
        <p:xfrm>
          <a:off x="533398" y="2417560"/>
          <a:ext cx="8305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62"/>
                <a:gridCol w="1708639"/>
                <a:gridCol w="1905000"/>
                <a:gridCol w="2362200"/>
                <a:gridCol w="13716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DToKhaiMD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ecsChungThuGiamDinh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ecsGhiNhan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ecsGiayPhep_DangKy_KiemTra_ChungTu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ecsPhucTap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DToKhaiMDPS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ecsChungThuGiamDinh_Hang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ecsGiayBaoLanh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ecsGiayPhep_DangKy_KiemTra_Hang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ecsPhucTap_D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ecsChungTuNo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ecsGiayNopTien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ecsGiayPhep_KetQua_KiemTra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ecsVanBanMienThuc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DHangMDDK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ecsGiayNOPTIEN_THUE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ecsGiayPhep_KetQua_KiemTra_ChungTu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ecsVanDon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DHangMDKH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ecsGiayPhep_KetQua_KiemTra_Hang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ecsVanDon_Hang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ecsDeNghiChuyenCK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ecsGiayPhep_DangKy_KiemTra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ecsVanDonCT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6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08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F2CBC-AD46-4441-A254-CC8CD80F8D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>
                <a:solidFill>
                  <a:srgbClr val="002060"/>
                </a:solidFill>
              </a:rPr>
              <a:t>IV.</a:t>
            </a: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V.</a:t>
            </a: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i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i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>
                <a:solidFill>
                  <a:srgbClr val="002060"/>
                </a:solidFill>
              </a:rPr>
              <a:t>VI.</a:t>
            </a: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08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F2CBC-AD46-4441-A254-CC8CD80F8D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>
                <a:solidFill>
                  <a:srgbClr val="002060"/>
                </a:solidFill>
              </a:rPr>
              <a:t>IV.</a:t>
            </a: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V.</a:t>
            </a: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VI.</a:t>
            </a: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err="1">
                <a:solidFill>
                  <a:srgbClr val="002060"/>
                </a:solidFill>
              </a:rPr>
              <a:t>Công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việc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cán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bộ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IT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cục</a:t>
            </a:r>
            <a:endParaRPr lang="en-US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>
                <a:solidFill>
                  <a:srgbClr val="002060"/>
                </a:solidFill>
              </a:rPr>
              <a:t>VII.</a:t>
            </a:r>
          </a:p>
        </p:txBody>
      </p:sp>
    </p:spTree>
    <p:extLst>
      <p:ext uri="{BB962C8B-B14F-4D97-AF65-F5344CB8AC3E}">
        <p14:creationId xmlns:p14="http://schemas.microsoft.com/office/powerpoint/2010/main" val="21806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VII.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IT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cục</a:t>
            </a:r>
            <a:endParaRPr lang="en-US" altLang="en-US" sz="2800" i="1" dirty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891088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800" dirty="0" err="1" smtClean="0"/>
              <a:t>Giai</a:t>
            </a:r>
            <a:r>
              <a:rPr lang="en-US" sz="1800" dirty="0" smtClean="0"/>
              <a:t> </a:t>
            </a:r>
            <a:r>
              <a:rPr lang="en-US" sz="1800" dirty="0" err="1" smtClean="0"/>
              <a:t>đoạn</a:t>
            </a:r>
            <a:r>
              <a:rPr lang="en-US" sz="1800" dirty="0" smtClean="0"/>
              <a:t> 1</a:t>
            </a:r>
          </a:p>
          <a:p>
            <a:pPr marL="571500" lvl="1" indent="-171450">
              <a:lnSpc>
                <a:spcPct val="150000"/>
              </a:lnSpc>
              <a:buFontTx/>
              <a:buChar char="-"/>
            </a:pPr>
            <a:r>
              <a:rPr lang="en-US" sz="1400" dirty="0" err="1"/>
              <a:t>Dừng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Cục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chi </a:t>
            </a:r>
            <a:r>
              <a:rPr lang="en-US" sz="1400" dirty="0" err="1"/>
              <a:t>cục</a:t>
            </a:r>
            <a:r>
              <a:rPr lang="en-US" sz="1400" dirty="0"/>
              <a:t> Hải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sang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smtClean="0"/>
              <a:t>TQDT_TT </a:t>
            </a:r>
            <a:r>
              <a:rPr lang="en-US" sz="1400" dirty="0" err="1" smtClean="0"/>
              <a:t>bằng</a:t>
            </a:r>
            <a:r>
              <a:rPr lang="en-US" sz="1400" dirty="0" smtClean="0"/>
              <a:t> </a:t>
            </a:r>
            <a:r>
              <a:rPr lang="en-US" sz="1400" dirty="0" err="1" smtClean="0"/>
              <a:t>cách</a:t>
            </a:r>
            <a:r>
              <a:rPr lang="en-US" sz="1400" dirty="0" smtClean="0"/>
              <a:t>:</a:t>
            </a:r>
            <a:endParaRPr lang="en-US" sz="1400" dirty="0"/>
          </a:p>
          <a:p>
            <a:pPr marL="971550" lvl="2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/>
              <a:t>Loại</a:t>
            </a:r>
            <a:r>
              <a:rPr lang="en-US" sz="1200" dirty="0" smtClean="0"/>
              <a:t> </a:t>
            </a:r>
            <a:r>
              <a:rPr lang="en-US" sz="1200" dirty="0" err="1" smtClean="0"/>
              <a:t>bỏ</a:t>
            </a:r>
            <a:r>
              <a:rPr lang="en-US" sz="1200" dirty="0" smtClean="0"/>
              <a:t> </a:t>
            </a:r>
            <a:r>
              <a:rPr lang="en-US" sz="1200" dirty="0" err="1" smtClean="0"/>
              <a:t>Mã</a:t>
            </a:r>
            <a:r>
              <a:rPr lang="en-US" sz="1200" dirty="0" smtClean="0"/>
              <a:t> 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chi </a:t>
            </a:r>
            <a:r>
              <a:rPr lang="en-US" sz="1200" dirty="0" err="1" smtClean="0"/>
              <a:t>cục</a:t>
            </a:r>
            <a:r>
              <a:rPr lang="en-US" sz="1200" dirty="0" smtClean="0"/>
              <a:t> </a:t>
            </a:r>
            <a:r>
              <a:rPr lang="en-US" sz="1200" dirty="0" err="1" smtClean="0"/>
              <a:t>chuyển</a:t>
            </a:r>
            <a:r>
              <a:rPr lang="en-US" sz="1200" dirty="0" smtClean="0"/>
              <a:t> </a:t>
            </a:r>
            <a:r>
              <a:rPr lang="en-US" sz="1200" dirty="0" err="1" smtClean="0"/>
              <a:t>đổi</a:t>
            </a:r>
            <a:r>
              <a:rPr lang="en-US" sz="1200" dirty="0" smtClean="0"/>
              <a:t> sang </a:t>
            </a:r>
            <a:r>
              <a:rPr lang="en-US" sz="1200" dirty="0" err="1" smtClean="0"/>
              <a:t>hệ</a:t>
            </a:r>
            <a:r>
              <a:rPr lang="en-US" sz="1200" dirty="0" smtClean="0"/>
              <a:t> </a:t>
            </a:r>
            <a:r>
              <a:rPr lang="en-US" sz="1200" dirty="0" err="1" smtClean="0"/>
              <a:t>thống</a:t>
            </a:r>
            <a:r>
              <a:rPr lang="en-US" sz="1200" dirty="0" smtClean="0"/>
              <a:t> TQDT_TT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khỏi</a:t>
            </a:r>
            <a:r>
              <a:rPr lang="en-US" sz="1200" dirty="0" smtClean="0"/>
              <a:t> file </a:t>
            </a:r>
            <a:r>
              <a:rPr lang="en-US" sz="1200" dirty="0" err="1" smtClean="0"/>
              <a:t>web.config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Web service </a:t>
            </a:r>
            <a:r>
              <a:rPr lang="en-US" sz="1200" dirty="0" err="1" smtClean="0"/>
              <a:t>tiếp</a:t>
            </a:r>
            <a:r>
              <a:rPr lang="en-US" sz="1200" dirty="0" smtClean="0"/>
              <a:t> </a:t>
            </a:r>
            <a:r>
              <a:rPr lang="en-US" sz="1200" dirty="0" err="1" smtClean="0"/>
              <a:t>nhận</a:t>
            </a:r>
            <a:r>
              <a:rPr lang="en-US" sz="1200" dirty="0" smtClean="0"/>
              <a:t>, </a:t>
            </a:r>
            <a:r>
              <a:rPr lang="en-US" sz="1200" dirty="0" err="1" smtClean="0"/>
              <a:t>thẻ</a:t>
            </a:r>
            <a:r>
              <a:rPr lang="en-US" sz="1200" dirty="0"/>
              <a:t> “</a:t>
            </a:r>
            <a:r>
              <a:rPr lang="en-US" sz="1200" dirty="0" smtClean="0"/>
              <a:t>LIST_MA_HQ_CC_DIEN_TU_THEO_MO_HINH_TNTT”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1200" b="1" dirty="0"/>
              <a:t>&lt;add key ="LIST_MA_HQ_CC_DIEN_TU_THEO_MO_HINH_TNTT" value ="01TE01,02CC,02PJ"/&gt;</a:t>
            </a:r>
            <a:endParaRPr lang="en-US" sz="12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800" dirty="0" err="1" smtClean="0"/>
              <a:t>Giai</a:t>
            </a:r>
            <a:r>
              <a:rPr lang="en-US" sz="1800" dirty="0" smtClean="0"/>
              <a:t> </a:t>
            </a:r>
            <a:r>
              <a:rPr lang="en-US" sz="1800" dirty="0" err="1" smtClean="0"/>
              <a:t>đoạn</a:t>
            </a:r>
            <a:r>
              <a:rPr lang="en-US" sz="1800" dirty="0" smtClean="0"/>
              <a:t> 2</a:t>
            </a:r>
          </a:p>
          <a:p>
            <a:pPr marL="571500" lvl="1" indent="-171450">
              <a:lnSpc>
                <a:spcPct val="150000"/>
              </a:lnSpc>
              <a:buFontTx/>
              <a:buChar char="-"/>
            </a:pP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tờ</a:t>
            </a:r>
            <a:r>
              <a:rPr lang="en-US" sz="1400" dirty="0"/>
              <a:t> </a:t>
            </a:r>
            <a:r>
              <a:rPr lang="en-US" sz="1400" dirty="0" err="1"/>
              <a:t>khai</a:t>
            </a:r>
            <a:r>
              <a:rPr lang="en-US" sz="1400" dirty="0"/>
              <a:t>,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luồng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xuống</a:t>
            </a:r>
            <a:r>
              <a:rPr lang="en-US" sz="1400" dirty="0"/>
              <a:t> chi </a:t>
            </a:r>
            <a:r>
              <a:rPr lang="en-US" sz="1400" dirty="0" err="1"/>
              <a:t>cục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 smtClean="0"/>
              <a:t>.</a:t>
            </a:r>
          </a:p>
          <a:p>
            <a:pPr marL="971550" lvl="2" indent="-171450">
              <a:lnSpc>
                <a:spcPct val="150000"/>
              </a:lnSpc>
              <a:buFontTx/>
              <a:buChar char="-"/>
            </a:pPr>
            <a:r>
              <a:rPr lang="en-US" sz="1200" dirty="0" err="1" smtClean="0"/>
              <a:t>Chạy</a:t>
            </a:r>
            <a:r>
              <a:rPr lang="en-US" sz="1200" dirty="0" smtClean="0"/>
              <a:t> Script “</a:t>
            </a:r>
            <a:r>
              <a:rPr lang="en-US" sz="1200" dirty="0" err="1" smtClean="0"/>
              <a:t>DanhSach_ToKhai_ChuaDongBo_ChiCuc.sql</a:t>
            </a:r>
            <a:r>
              <a:rPr lang="en-US" sz="1200" dirty="0" smtClean="0"/>
              <a:t>”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làm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hướng</a:t>
            </a:r>
            <a:r>
              <a:rPr lang="en-US" sz="1200" dirty="0" smtClean="0"/>
              <a:t> </a:t>
            </a:r>
            <a:r>
              <a:rPr lang="en-US" sz="1200" dirty="0" err="1" smtClean="0"/>
              <a:t>dẫn</a:t>
            </a:r>
            <a:r>
              <a:rPr lang="en-US" sz="1200" dirty="0" smtClean="0"/>
              <a:t>.</a:t>
            </a:r>
          </a:p>
          <a:p>
            <a:pPr marL="571500" lvl="1" indent="-171450">
              <a:lnSpc>
                <a:spcPct val="150000"/>
              </a:lnSpc>
              <a:buFontTx/>
              <a:buChar char="-"/>
            </a:pPr>
            <a:r>
              <a:rPr lang="en-US" sz="1400" dirty="0" err="1" smtClean="0"/>
              <a:t>Dừng</a:t>
            </a:r>
            <a:r>
              <a:rPr lang="en-US" sz="1400" dirty="0" smtClean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 </a:t>
            </a:r>
            <a:r>
              <a:rPr lang="en-US" sz="1400" dirty="0" err="1"/>
              <a:t>Cục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chi </a:t>
            </a:r>
            <a:r>
              <a:rPr lang="en-US" sz="1400" dirty="0" err="1"/>
              <a:t>cục</a:t>
            </a:r>
            <a:r>
              <a:rPr lang="en-US" sz="1400" dirty="0"/>
              <a:t> Hải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sang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TQDT_TT </a:t>
            </a:r>
            <a:r>
              <a:rPr lang="en-US" sz="1400" dirty="0" err="1"/>
              <a:t>bằng</a:t>
            </a:r>
            <a:r>
              <a:rPr lang="en-US" sz="1400" dirty="0"/>
              <a:t> </a:t>
            </a:r>
            <a:r>
              <a:rPr lang="en-US" sz="1400" dirty="0" err="1"/>
              <a:t>cách</a:t>
            </a:r>
            <a:r>
              <a:rPr lang="en-US" sz="1400" dirty="0"/>
              <a:t>:</a:t>
            </a:r>
          </a:p>
          <a:p>
            <a:pPr marL="971550" lvl="2" indent="-171450">
              <a:lnSpc>
                <a:spcPct val="150000"/>
              </a:lnSpc>
              <a:buFontTx/>
              <a:buChar char="-"/>
            </a:pP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bỏ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Hải </a:t>
            </a:r>
            <a:r>
              <a:rPr lang="en-US" sz="1200" dirty="0" err="1"/>
              <a:t>quan</a:t>
            </a:r>
            <a:r>
              <a:rPr lang="en-US" sz="1200" dirty="0"/>
              <a:t> chi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đổi</a:t>
            </a:r>
            <a:r>
              <a:rPr lang="en-US" sz="1200" dirty="0"/>
              <a:t> sang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TQDT_TT </a:t>
            </a:r>
            <a:r>
              <a:rPr lang="en-US" sz="1200" dirty="0" err="1"/>
              <a:t>ra</a:t>
            </a:r>
            <a:r>
              <a:rPr lang="en-US" sz="1200" dirty="0"/>
              <a:t> </a:t>
            </a:r>
            <a:r>
              <a:rPr lang="en-US" sz="1200" dirty="0" err="1"/>
              <a:t>khỏi</a:t>
            </a:r>
            <a:r>
              <a:rPr lang="en-US" sz="1200" dirty="0"/>
              <a:t> file </a:t>
            </a:r>
            <a:r>
              <a:rPr lang="en-US" sz="1200" dirty="0" err="1"/>
              <a:t>web.config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Web service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4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VII.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IT chi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cục</a:t>
            </a:r>
            <a:endParaRPr lang="en-US" altLang="en-US" sz="2800" i="1" dirty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891088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err="1" smtClean="0"/>
              <a:t>Giai</a:t>
            </a:r>
            <a:r>
              <a:rPr lang="en-US" sz="1400" dirty="0" smtClean="0"/>
              <a:t> </a:t>
            </a:r>
            <a:r>
              <a:rPr lang="en-US" sz="1400" dirty="0" err="1" smtClean="0"/>
              <a:t>đoạn</a:t>
            </a:r>
            <a:r>
              <a:rPr lang="en-US" sz="1400" dirty="0" smtClean="0"/>
              <a:t> 1</a:t>
            </a:r>
          </a:p>
          <a:p>
            <a:pPr marL="571500" lvl="1" indent="-171450">
              <a:lnSpc>
                <a:spcPct val="150000"/>
              </a:lnSpc>
              <a:buFontTx/>
              <a:buChar char="-"/>
            </a:pPr>
            <a:r>
              <a:rPr lang="en-US" sz="1200" b="1" i="1" dirty="0" err="1" smtClean="0"/>
              <a:t>Kiểm</a:t>
            </a:r>
            <a:r>
              <a:rPr lang="en-US" sz="1200" b="1" i="1" dirty="0" smtClean="0"/>
              <a:t> </a:t>
            </a:r>
            <a:r>
              <a:rPr lang="en-US" sz="1200" b="1" i="1" dirty="0" err="1"/>
              <a:t>tra</a:t>
            </a:r>
            <a:r>
              <a:rPr lang="en-US" sz="1200" b="1" i="1" dirty="0"/>
              <a:t> </a:t>
            </a:r>
            <a:r>
              <a:rPr lang="en-US" sz="1200" b="1" i="1" dirty="0" err="1"/>
              <a:t>cấu</a:t>
            </a:r>
            <a:r>
              <a:rPr lang="en-US" sz="1200" b="1" i="1" dirty="0"/>
              <a:t> </a:t>
            </a:r>
            <a:r>
              <a:rPr lang="en-US" sz="1200" b="1" i="1" dirty="0" err="1"/>
              <a:t>trúc</a:t>
            </a:r>
            <a:r>
              <a:rPr lang="en-US" sz="1200" b="1" i="1" dirty="0"/>
              <a:t> </a:t>
            </a:r>
            <a:r>
              <a:rPr lang="en-US" sz="1200" b="1" i="1" dirty="0" err="1"/>
              <a:t>dữ</a:t>
            </a:r>
            <a:r>
              <a:rPr lang="en-US" sz="1200" b="1" i="1" dirty="0"/>
              <a:t> </a:t>
            </a:r>
            <a:r>
              <a:rPr lang="en-US" sz="1200" b="1" i="1" dirty="0" err="1"/>
              <a:t>liệu</a:t>
            </a:r>
            <a:r>
              <a:rPr lang="en-US" sz="1200" b="1" i="1" dirty="0"/>
              <a:t> &amp; </a:t>
            </a:r>
            <a:r>
              <a:rPr lang="en-US" sz="1200" b="1" i="1" dirty="0" err="1"/>
              <a:t>chuẩn</a:t>
            </a:r>
            <a:r>
              <a:rPr lang="en-US" sz="1200" b="1" i="1" dirty="0"/>
              <a:t> </a:t>
            </a:r>
            <a:r>
              <a:rPr lang="en-US" sz="1200" b="1" i="1" dirty="0" err="1" smtClean="0"/>
              <a:t>hóa</a:t>
            </a:r>
            <a:endParaRPr lang="en-US" sz="1200" b="1" i="1" dirty="0" smtClean="0"/>
          </a:p>
          <a:p>
            <a:pPr marL="971550" lvl="2" indent="-171450">
              <a:lnSpc>
                <a:spcPct val="150000"/>
              </a:lnSpc>
              <a:buFontTx/>
              <a:buChar char="-"/>
            </a:pPr>
            <a:r>
              <a:rPr lang="en-US" sz="1100" dirty="0" err="1" smtClean="0"/>
              <a:t>Chạy</a:t>
            </a:r>
            <a:r>
              <a:rPr lang="en-US" sz="1100" dirty="0" smtClean="0"/>
              <a:t> script </a:t>
            </a:r>
          </a:p>
          <a:p>
            <a:pPr marL="1428750" lvl="3" indent="-171450">
              <a:lnSpc>
                <a:spcPct val="150000"/>
              </a:lnSpc>
              <a:buFontTx/>
              <a:buChar char="-"/>
            </a:pPr>
            <a:r>
              <a:rPr lang="en-US" sz="1100" b="1" dirty="0" smtClean="0">
                <a:solidFill>
                  <a:srgbClr val="C00000"/>
                </a:solidFill>
              </a:rPr>
              <a:t>Buoc1_SLXNK_Add_Table_Column_1_1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sz="1050" dirty="0" smtClean="0"/>
              <a:t>	</a:t>
            </a:r>
            <a:r>
              <a:rPr lang="en-US" sz="1050" dirty="0" err="1" smtClean="0"/>
              <a:t>Kiểm</a:t>
            </a:r>
            <a:r>
              <a:rPr lang="en-US" sz="1050" dirty="0" smtClean="0"/>
              <a:t> </a:t>
            </a:r>
            <a:r>
              <a:rPr lang="en-US" sz="1050" dirty="0" err="1"/>
              <a:t>tra</a:t>
            </a:r>
            <a:r>
              <a:rPr lang="en-US" sz="1050" dirty="0"/>
              <a:t> </a:t>
            </a:r>
            <a:r>
              <a:rPr lang="en-US" sz="1050" dirty="0" err="1" smtClean="0"/>
              <a:t>các</a:t>
            </a:r>
            <a:r>
              <a:rPr lang="en-US" sz="1050" dirty="0" smtClean="0"/>
              <a:t> </a:t>
            </a:r>
            <a:r>
              <a:rPr lang="en-US" sz="1050" dirty="0" err="1"/>
              <a:t>bảng</a:t>
            </a:r>
            <a:r>
              <a:rPr lang="en-US" sz="1050" dirty="0"/>
              <a:t> </a:t>
            </a:r>
            <a:r>
              <a:rPr lang="en-US" sz="1050" dirty="0" err="1"/>
              <a:t>có</a:t>
            </a:r>
            <a:r>
              <a:rPr lang="en-US" sz="1050" dirty="0"/>
              <a:t> </a:t>
            </a:r>
            <a:r>
              <a:rPr lang="en-US" sz="1050" dirty="0" err="1"/>
              <a:t>thiếu</a:t>
            </a:r>
            <a:r>
              <a:rPr lang="en-US" sz="1050" dirty="0"/>
              <a:t> </a:t>
            </a:r>
            <a:r>
              <a:rPr lang="en-US" sz="1050" dirty="0" err="1"/>
              <a:t>cột</a:t>
            </a:r>
            <a:r>
              <a:rPr lang="en-US" sz="1050" dirty="0"/>
              <a:t> </a:t>
            </a:r>
            <a:r>
              <a:rPr lang="en-US" sz="1050" dirty="0" err="1"/>
              <a:t>không</a:t>
            </a:r>
            <a:r>
              <a:rPr lang="en-US" sz="1050" dirty="0"/>
              <a:t>? </a:t>
            </a:r>
            <a:r>
              <a:rPr lang="en-US" sz="1050" dirty="0" err="1"/>
              <a:t>Nếu</a:t>
            </a:r>
            <a:r>
              <a:rPr lang="en-US" sz="1050" dirty="0"/>
              <a:t> </a:t>
            </a:r>
            <a:r>
              <a:rPr lang="en-US" sz="1050" dirty="0" err="1"/>
              <a:t>thiếu</a:t>
            </a:r>
            <a:r>
              <a:rPr lang="en-US" sz="1050" dirty="0"/>
              <a:t> </a:t>
            </a:r>
            <a:r>
              <a:rPr lang="en-US" sz="1050" dirty="0" err="1"/>
              <a:t>thì</a:t>
            </a:r>
            <a:r>
              <a:rPr lang="en-US" sz="1050" dirty="0"/>
              <a:t> </a:t>
            </a:r>
            <a:r>
              <a:rPr lang="en-US" sz="1050" dirty="0" err="1"/>
              <a:t>tự</a:t>
            </a:r>
            <a:r>
              <a:rPr lang="en-US" sz="1050" dirty="0"/>
              <a:t> </a:t>
            </a:r>
            <a:r>
              <a:rPr lang="en-US" sz="1050" dirty="0" err="1"/>
              <a:t>động</a:t>
            </a:r>
            <a:r>
              <a:rPr lang="en-US" sz="1050" dirty="0"/>
              <a:t> Add </a:t>
            </a:r>
            <a:r>
              <a:rPr lang="en-US" sz="1050" dirty="0" err="1"/>
              <a:t>thêm</a:t>
            </a:r>
            <a:r>
              <a:rPr lang="en-US" sz="1050" dirty="0"/>
              <a:t> </a:t>
            </a:r>
            <a:r>
              <a:rPr lang="en-US" sz="1050" dirty="0" err="1"/>
              <a:t>cột</a:t>
            </a:r>
            <a:r>
              <a:rPr lang="en-US" sz="1050" dirty="0" smtClean="0"/>
              <a:t>.</a:t>
            </a:r>
            <a:endParaRPr lang="en-US" sz="1050" dirty="0" smtClean="0"/>
          </a:p>
          <a:p>
            <a:pPr marL="1428750" lvl="3" indent="-171450">
              <a:lnSpc>
                <a:spcPct val="150000"/>
              </a:lnSpc>
              <a:buFontTx/>
              <a:buChar char="-"/>
            </a:pPr>
            <a:r>
              <a:rPr lang="en-US" sz="1100" b="1" dirty="0" smtClean="0">
                <a:solidFill>
                  <a:srgbClr val="C00000"/>
                </a:solidFill>
              </a:rPr>
              <a:t>Buoc2_SLXNK_Check_DataType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sz="1050" dirty="0"/>
              <a:t>	</a:t>
            </a:r>
            <a:r>
              <a:rPr lang="en-US" sz="1050" dirty="0" err="1" smtClean="0"/>
              <a:t>Kiểm</a:t>
            </a:r>
            <a:r>
              <a:rPr lang="en-US" sz="1050" dirty="0" smtClean="0"/>
              <a:t> </a:t>
            </a:r>
            <a:r>
              <a:rPr lang="en-US" sz="1050" dirty="0" err="1" smtClean="0"/>
              <a:t>tra</a:t>
            </a:r>
            <a:r>
              <a:rPr lang="en-US" sz="1050" dirty="0" smtClean="0"/>
              <a:t> </a:t>
            </a:r>
            <a:r>
              <a:rPr lang="en-US" sz="1050" dirty="0" err="1" smtClean="0"/>
              <a:t>cấu</a:t>
            </a:r>
            <a:r>
              <a:rPr lang="en-US" sz="1050" dirty="0" smtClean="0"/>
              <a:t> </a:t>
            </a:r>
            <a:r>
              <a:rPr lang="en-US" sz="1050" dirty="0" err="1" smtClean="0"/>
              <a:t>trúc</a:t>
            </a:r>
            <a:r>
              <a:rPr lang="en-US" sz="1050" dirty="0" smtClean="0"/>
              <a:t> </a:t>
            </a:r>
            <a:r>
              <a:rPr lang="en-US" sz="1050" dirty="0" err="1" smtClean="0"/>
              <a:t>kiểu</a:t>
            </a:r>
            <a:r>
              <a:rPr lang="en-US" sz="1050" dirty="0" smtClean="0"/>
              <a:t> </a:t>
            </a:r>
            <a:r>
              <a:rPr lang="en-US" sz="1050" dirty="0" err="1" smtClean="0"/>
              <a:t>dữ</a:t>
            </a:r>
            <a:r>
              <a:rPr lang="en-US" sz="1050" dirty="0" smtClean="0"/>
              <a:t> </a:t>
            </a:r>
            <a:r>
              <a:rPr lang="en-US" sz="1050" dirty="0" err="1" smtClean="0"/>
              <a:t>liệu</a:t>
            </a:r>
            <a:r>
              <a:rPr lang="en-US" sz="1050" dirty="0" smtClean="0"/>
              <a:t> </a:t>
            </a:r>
            <a:r>
              <a:rPr lang="en-US" sz="1050" dirty="0" err="1" smtClean="0"/>
              <a:t>các</a:t>
            </a:r>
            <a:r>
              <a:rPr lang="en-US" sz="1050" dirty="0" smtClean="0"/>
              <a:t> </a:t>
            </a:r>
            <a:r>
              <a:rPr lang="en-US" sz="1050" dirty="0" err="1" smtClean="0"/>
              <a:t>trường</a:t>
            </a:r>
            <a:r>
              <a:rPr lang="en-US" sz="1050" dirty="0" smtClean="0"/>
              <a:t> </a:t>
            </a:r>
            <a:r>
              <a:rPr lang="en-US" sz="1050" dirty="0" err="1" smtClean="0"/>
              <a:t>trong</a:t>
            </a:r>
            <a:r>
              <a:rPr lang="en-US" sz="1050" dirty="0" smtClean="0"/>
              <a:t> </a:t>
            </a:r>
            <a:r>
              <a:rPr lang="en-US" sz="1050" dirty="0" err="1" smtClean="0"/>
              <a:t>các</a:t>
            </a:r>
            <a:r>
              <a:rPr lang="en-US" sz="1050" dirty="0" smtClean="0"/>
              <a:t> </a:t>
            </a:r>
            <a:r>
              <a:rPr lang="en-US" sz="1050" dirty="0" err="1" smtClean="0"/>
              <a:t>bảng</a:t>
            </a:r>
            <a:r>
              <a:rPr lang="en-US" sz="1050" dirty="0" smtClean="0"/>
              <a:t>.</a:t>
            </a:r>
            <a:endParaRPr lang="en-US" sz="1050" dirty="0" smtClean="0"/>
          </a:p>
          <a:p>
            <a:pPr marL="1428750" lvl="3" indent="-171450">
              <a:lnSpc>
                <a:spcPct val="150000"/>
              </a:lnSpc>
              <a:buFontTx/>
              <a:buChar char="-"/>
            </a:pPr>
            <a:r>
              <a:rPr lang="en-US" sz="1100" b="1" dirty="0">
                <a:solidFill>
                  <a:srgbClr val="C00000"/>
                </a:solidFill>
              </a:rPr>
              <a:t>Buoc1_SXXK_Add_Table_Column_1_1</a:t>
            </a:r>
          </a:p>
          <a:p>
            <a:pPr marL="1428750" lvl="3" indent="-171450">
              <a:lnSpc>
                <a:spcPct val="150000"/>
              </a:lnSpc>
              <a:buFontTx/>
              <a:buChar char="-"/>
            </a:pPr>
            <a:r>
              <a:rPr lang="en-US" sz="1100" b="1" dirty="0">
                <a:solidFill>
                  <a:srgbClr val="C00000"/>
                </a:solidFill>
              </a:rPr>
              <a:t>Buoc2_SXXK_Check_DataType</a:t>
            </a:r>
            <a:endParaRPr lang="en-US" sz="1100" b="1" dirty="0">
              <a:solidFill>
                <a:srgbClr val="C00000"/>
              </a:solidFill>
            </a:endParaRP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1100" dirty="0" err="1" smtClean="0"/>
              <a:t>trên</a:t>
            </a:r>
            <a:r>
              <a:rPr lang="en-US" sz="1100" dirty="0" smtClean="0"/>
              <a:t> SLXNK, SXXK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làm</a:t>
            </a:r>
            <a:r>
              <a:rPr lang="en-US" sz="1100" dirty="0" smtClean="0"/>
              <a:t> </a:t>
            </a:r>
            <a:r>
              <a:rPr lang="en-US" sz="1100" dirty="0" err="1" smtClean="0"/>
              <a:t>theo</a:t>
            </a:r>
            <a:r>
              <a:rPr lang="en-US" sz="1100" dirty="0" smtClean="0"/>
              <a:t> </a:t>
            </a:r>
            <a:r>
              <a:rPr lang="en-US" sz="1100" dirty="0" err="1" smtClean="0"/>
              <a:t>hướng</a:t>
            </a:r>
            <a:r>
              <a:rPr lang="en-US" sz="1100" dirty="0" smtClean="0"/>
              <a:t> </a:t>
            </a:r>
            <a:r>
              <a:rPr lang="en-US" sz="1100" dirty="0" err="1" smtClean="0"/>
              <a:t>dẫn</a:t>
            </a:r>
            <a:r>
              <a:rPr lang="en-US" sz="1100" dirty="0" smtClean="0"/>
              <a:t> </a:t>
            </a:r>
            <a:r>
              <a:rPr lang="en-US" sz="1100" dirty="0" err="1" smtClean="0"/>
              <a:t>sau</a:t>
            </a:r>
            <a:r>
              <a:rPr lang="en-US" sz="1100" dirty="0" smtClean="0"/>
              <a:t> </a:t>
            </a:r>
            <a:r>
              <a:rPr lang="en-US" sz="1100" dirty="0" err="1" smtClean="0"/>
              <a:t>khi</a:t>
            </a:r>
            <a:r>
              <a:rPr lang="en-US" sz="1100" dirty="0" smtClean="0"/>
              <a:t> </a:t>
            </a:r>
            <a:r>
              <a:rPr lang="en-US" sz="1100" dirty="0" err="1" smtClean="0"/>
              <a:t>chạy</a:t>
            </a:r>
            <a:r>
              <a:rPr lang="en-US" sz="1100" dirty="0"/>
              <a:t> </a:t>
            </a:r>
            <a:r>
              <a:rPr lang="en-US" sz="1100" dirty="0" smtClean="0"/>
              <a:t>script.</a:t>
            </a:r>
            <a:endParaRPr lang="en-US" sz="1100" dirty="0"/>
          </a:p>
          <a:p>
            <a:pPr marL="571500" lvl="1" indent="-171450">
              <a:lnSpc>
                <a:spcPct val="150000"/>
              </a:lnSpc>
              <a:buFontTx/>
              <a:buChar char="-"/>
            </a:pPr>
            <a:r>
              <a:rPr lang="en-US" sz="1200" b="1" i="1" dirty="0"/>
              <a:t>In </a:t>
            </a:r>
            <a:r>
              <a:rPr lang="en-US" sz="1200" b="1" i="1" dirty="0" err="1"/>
              <a:t>báo</a:t>
            </a:r>
            <a:r>
              <a:rPr lang="en-US" sz="1200" b="1" i="1" dirty="0"/>
              <a:t> </a:t>
            </a:r>
            <a:r>
              <a:rPr lang="en-US" sz="1200" b="1" i="1" dirty="0" err="1" smtClean="0"/>
              <a:t>cáo</a:t>
            </a:r>
            <a:r>
              <a:rPr lang="en-US" sz="1200" dirty="0" smtClean="0"/>
              <a:t>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hiện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script (</a:t>
            </a:r>
            <a:r>
              <a:rPr lang="en-US" sz="1200" dirty="0" err="1" smtClean="0"/>
              <a:t>tham</a:t>
            </a:r>
            <a:r>
              <a:rPr lang="en-US" sz="1200" dirty="0" smtClean="0"/>
              <a:t> </a:t>
            </a:r>
            <a:r>
              <a:rPr lang="en-US" sz="1200" dirty="0" err="1" smtClean="0"/>
              <a:t>khảo</a:t>
            </a:r>
            <a:r>
              <a:rPr lang="en-US" sz="1200" dirty="0" smtClean="0"/>
              <a:t> </a:t>
            </a:r>
            <a:r>
              <a:rPr lang="en-US" sz="1200" dirty="0" err="1" smtClean="0"/>
              <a:t>mẫu</a:t>
            </a:r>
            <a:r>
              <a:rPr lang="en-US" sz="1200" dirty="0" smtClean="0"/>
              <a:t> </a:t>
            </a:r>
            <a:r>
              <a:rPr lang="en-US" sz="1200" dirty="0" err="1" smtClean="0"/>
              <a:t>báo</a:t>
            </a:r>
            <a:r>
              <a:rPr lang="en-US" sz="1200" dirty="0" smtClean="0"/>
              <a:t> </a:t>
            </a:r>
            <a:r>
              <a:rPr lang="en-US" sz="1200" dirty="0" err="1" smtClean="0"/>
              <a:t>cáo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file excel </a:t>
            </a:r>
            <a:r>
              <a:rPr lang="en-US" sz="1200" dirty="0" err="1" smtClean="0"/>
              <a:t>đính</a:t>
            </a:r>
            <a:r>
              <a:rPr lang="en-US" sz="1200" dirty="0" smtClean="0"/>
              <a:t> </a:t>
            </a:r>
            <a:r>
              <a:rPr lang="en-US" sz="1200" dirty="0" err="1" smtClean="0"/>
              <a:t>kèm</a:t>
            </a:r>
            <a:r>
              <a:rPr lang="en-US" sz="1200" dirty="0" smtClean="0"/>
              <a:t>)</a:t>
            </a:r>
          </a:p>
          <a:p>
            <a:pPr marL="971550" lvl="2" indent="-171450">
              <a:lnSpc>
                <a:spcPct val="150000"/>
              </a:lnSpc>
              <a:buFontTx/>
              <a:buChar char="-"/>
            </a:pPr>
            <a:r>
              <a:rPr lang="en-US" sz="1100" dirty="0" err="1" smtClean="0"/>
              <a:t>Gia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: 06 script 		GC_DANH_MUC_01 , 02, 03, 04, 05, 06</a:t>
            </a:r>
          </a:p>
          <a:p>
            <a:pPr marL="971550" lvl="2" indent="-171450">
              <a:lnSpc>
                <a:spcPct val="150000"/>
              </a:lnSpc>
              <a:buFontTx/>
              <a:buChar char="-"/>
            </a:pPr>
            <a:r>
              <a:rPr lang="en-US" sz="1100" dirty="0" smtClean="0"/>
              <a:t>SXXK: 03 script 	 	SX_DANH_MUC_01 , 02, 03</a:t>
            </a:r>
            <a:endParaRPr lang="en-US" sz="1100" dirty="0"/>
          </a:p>
          <a:p>
            <a:pPr marL="971550" lvl="2" indent="-171450">
              <a:lnSpc>
                <a:spcPct val="150000"/>
              </a:lnSpc>
              <a:buFontTx/>
              <a:buChar char="-"/>
            </a:pPr>
            <a:r>
              <a:rPr lang="en-US" sz="1100" dirty="0" smtClean="0">
                <a:sym typeface="Wingdings" panose="05000000000000000000" pitchFamily="2" charset="2"/>
              </a:rPr>
              <a:t>CX: 03 script 		CX_DANH_MUC_01, 02, 03</a:t>
            </a:r>
            <a:endParaRPr lang="en-US" sz="1100" dirty="0"/>
          </a:p>
          <a:p>
            <a:pPr marL="571500" lvl="1" indent="-171450">
              <a:lnSpc>
                <a:spcPct val="150000"/>
              </a:lnSpc>
              <a:buFontTx/>
              <a:buChar char="-"/>
            </a:pPr>
            <a:r>
              <a:rPr lang="en-US" sz="1200" b="1" i="1" dirty="0"/>
              <a:t>Backup </a:t>
            </a:r>
            <a:r>
              <a:rPr lang="en-US" sz="1200" b="1" i="1" dirty="0" smtClean="0"/>
              <a:t>DB</a:t>
            </a:r>
            <a:r>
              <a:rPr lang="en-US" sz="1200" dirty="0" smtClean="0"/>
              <a:t>: SLXNK, SXXK </a:t>
            </a:r>
            <a:r>
              <a:rPr lang="en-US" sz="1200" dirty="0" err="1" smtClean="0"/>
              <a:t>chuyển</a:t>
            </a:r>
            <a:r>
              <a:rPr lang="en-US" sz="1200" dirty="0" smtClean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Tổng</a:t>
            </a:r>
            <a:r>
              <a:rPr lang="en-US" sz="1200" dirty="0"/>
              <a:t>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lần</a:t>
            </a:r>
            <a:r>
              <a:rPr lang="en-US" sz="1200" dirty="0"/>
              <a:t> </a:t>
            </a:r>
            <a:r>
              <a:rPr lang="en-US" sz="1200" dirty="0" smtClean="0"/>
              <a:t>1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151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VII.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IT chi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cục</a:t>
            </a:r>
            <a:endParaRPr lang="en-US" altLang="en-US" sz="2800" i="1" dirty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891088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400" dirty="0" err="1" smtClean="0"/>
              <a:t>Giai</a:t>
            </a:r>
            <a:r>
              <a:rPr lang="en-US" sz="1400" dirty="0" smtClean="0"/>
              <a:t> </a:t>
            </a:r>
            <a:r>
              <a:rPr lang="en-US" sz="1400" dirty="0" err="1" smtClean="0"/>
              <a:t>đoạn</a:t>
            </a:r>
            <a:r>
              <a:rPr lang="en-US" sz="1400" dirty="0" smtClean="0"/>
              <a:t> 2</a:t>
            </a:r>
          </a:p>
          <a:p>
            <a:pPr marL="571500" lvl="1" indent="-171450">
              <a:lnSpc>
                <a:spcPct val="150000"/>
              </a:lnSpc>
              <a:buFontTx/>
              <a:buChar char="-"/>
            </a:pPr>
            <a:r>
              <a:rPr lang="en-US" sz="1200" b="1" i="1" dirty="0" err="1"/>
              <a:t>Kiểm</a:t>
            </a:r>
            <a:r>
              <a:rPr lang="en-US" sz="1200" b="1" i="1" dirty="0"/>
              <a:t> </a:t>
            </a:r>
            <a:r>
              <a:rPr lang="en-US" sz="1200" b="1" i="1" dirty="0" err="1"/>
              <a:t>tra</a:t>
            </a:r>
            <a:r>
              <a:rPr lang="en-US" sz="1200" b="1" i="1" dirty="0"/>
              <a:t> </a:t>
            </a:r>
            <a:r>
              <a:rPr lang="en-US" sz="1200" b="1" i="1" dirty="0" err="1"/>
              <a:t>cấu</a:t>
            </a:r>
            <a:r>
              <a:rPr lang="en-US" sz="1200" b="1" i="1" dirty="0"/>
              <a:t> </a:t>
            </a:r>
            <a:r>
              <a:rPr lang="en-US" sz="1200" b="1" i="1" dirty="0" err="1"/>
              <a:t>trúc</a:t>
            </a:r>
            <a:r>
              <a:rPr lang="en-US" sz="1200" b="1" i="1" dirty="0"/>
              <a:t> </a:t>
            </a:r>
            <a:r>
              <a:rPr lang="en-US" sz="1200" b="1" i="1" dirty="0" err="1"/>
              <a:t>dữ</a:t>
            </a:r>
            <a:r>
              <a:rPr lang="en-US" sz="1200" b="1" i="1" dirty="0"/>
              <a:t> </a:t>
            </a:r>
            <a:r>
              <a:rPr lang="en-US" sz="1200" b="1" i="1" dirty="0" err="1"/>
              <a:t>liệu</a:t>
            </a:r>
            <a:r>
              <a:rPr lang="en-US" sz="1200" b="1" i="1" dirty="0"/>
              <a:t> &amp; </a:t>
            </a:r>
            <a:r>
              <a:rPr lang="en-US" sz="1200" b="1" i="1" dirty="0" err="1"/>
              <a:t>chuẩn</a:t>
            </a:r>
            <a:r>
              <a:rPr lang="en-US" sz="1200" b="1" i="1" dirty="0"/>
              <a:t> </a:t>
            </a:r>
            <a:r>
              <a:rPr lang="en-US" sz="1200" b="1" i="1" dirty="0" err="1"/>
              <a:t>hóa</a:t>
            </a:r>
            <a:endParaRPr lang="en-US" sz="1200" b="1" i="1" dirty="0"/>
          </a:p>
          <a:p>
            <a:pPr marL="971550" lvl="2" indent="-171450">
              <a:lnSpc>
                <a:spcPct val="150000"/>
              </a:lnSpc>
              <a:buFontTx/>
              <a:buChar char="-"/>
            </a:pPr>
            <a:r>
              <a:rPr lang="en-US" sz="1100" dirty="0" err="1" smtClean="0"/>
              <a:t>Chạy</a:t>
            </a:r>
            <a:r>
              <a:rPr lang="en-US" sz="1100" dirty="0" smtClean="0"/>
              <a:t> script</a:t>
            </a:r>
          </a:p>
          <a:p>
            <a:pPr marL="1428750" lvl="3" indent="-171450">
              <a:lnSpc>
                <a:spcPct val="150000"/>
              </a:lnSpc>
              <a:buFontTx/>
              <a:buChar char="-"/>
            </a:pPr>
            <a:r>
              <a:rPr lang="en-US" sz="1100" b="1" dirty="0" smtClean="0">
                <a:solidFill>
                  <a:srgbClr val="C00000"/>
                </a:solidFill>
              </a:rPr>
              <a:t>Buoc1_SLXNK_ToKhai_Add_Table_Column_1_1</a:t>
            </a:r>
          </a:p>
          <a:p>
            <a:pPr marL="1428750" lvl="3" indent="-171450">
              <a:lnSpc>
                <a:spcPct val="150000"/>
              </a:lnSpc>
              <a:buFontTx/>
              <a:buChar char="-"/>
            </a:pPr>
            <a:r>
              <a:rPr lang="en-US" sz="1100" b="1" dirty="0" smtClean="0">
                <a:solidFill>
                  <a:srgbClr val="C00000"/>
                </a:solidFill>
              </a:rPr>
              <a:t>Buoc2_SLXNK_ToKhai_Check_DataType</a:t>
            </a:r>
          </a:p>
          <a:p>
            <a:pPr marL="1428750" lvl="3" indent="-171450">
              <a:lnSpc>
                <a:spcPct val="150000"/>
              </a:lnSpc>
              <a:buFontTx/>
              <a:buChar char="-"/>
            </a:pPr>
            <a:r>
              <a:rPr lang="en-US" sz="1100" b="1" dirty="0" smtClean="0">
                <a:solidFill>
                  <a:srgbClr val="C00000"/>
                </a:solidFill>
              </a:rPr>
              <a:t>Buoc1_SXXK_ToKhai_Add_Table_Column_1_1</a:t>
            </a:r>
          </a:p>
          <a:p>
            <a:pPr marL="1428750" lvl="3" indent="-171450">
              <a:lnSpc>
                <a:spcPct val="150000"/>
              </a:lnSpc>
              <a:buFontTx/>
              <a:buChar char="-"/>
            </a:pPr>
            <a:r>
              <a:rPr lang="en-US" sz="1100" b="1" dirty="0" smtClean="0">
                <a:solidFill>
                  <a:srgbClr val="C00000"/>
                </a:solidFill>
              </a:rPr>
              <a:t>Buoc2_SXXK_ToKhai_Check_DataType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/>
              <a:t>SLXNK, SXXK </a:t>
            </a:r>
            <a:r>
              <a:rPr lang="en-US" sz="1100" dirty="0" err="1"/>
              <a:t>và</a:t>
            </a:r>
            <a:r>
              <a:rPr lang="en-US" sz="1100" dirty="0"/>
              <a:t> </a:t>
            </a:r>
            <a:r>
              <a:rPr lang="en-US" sz="1100" dirty="0" err="1"/>
              <a:t>làm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</a:t>
            </a:r>
            <a:r>
              <a:rPr lang="en-US" sz="1100" dirty="0" err="1"/>
              <a:t>hướng</a:t>
            </a:r>
            <a:r>
              <a:rPr lang="en-US" sz="1100" dirty="0"/>
              <a:t> </a:t>
            </a:r>
            <a:r>
              <a:rPr lang="en-US" sz="1100" dirty="0" err="1"/>
              <a:t>dẫ</a:t>
            </a:r>
            <a:endParaRPr lang="en-US" sz="900" dirty="0" smtClean="0"/>
          </a:p>
          <a:p>
            <a:pPr marL="571500" lvl="1" indent="-171450">
              <a:lnSpc>
                <a:spcPct val="150000"/>
              </a:lnSpc>
              <a:buFontTx/>
              <a:buChar char="-"/>
            </a:pPr>
            <a:r>
              <a:rPr lang="en-US" sz="1200" b="1" i="1" dirty="0" smtClean="0"/>
              <a:t>In </a:t>
            </a:r>
            <a:r>
              <a:rPr lang="en-US" sz="1200" b="1" i="1" dirty="0" err="1" smtClean="0"/>
              <a:t>báo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cáo</a:t>
            </a:r>
            <a:r>
              <a:rPr lang="en-US" sz="1200" dirty="0" smtClean="0"/>
              <a:t>: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hiện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script</a:t>
            </a:r>
          </a:p>
          <a:p>
            <a:pPr marL="571500" lvl="1" indent="-171450">
              <a:lnSpc>
                <a:spcPct val="150000"/>
              </a:lnSpc>
              <a:buFontTx/>
              <a:buChar char="-"/>
            </a:pPr>
            <a:r>
              <a:rPr lang="en-US" sz="1200" b="1" i="1" dirty="0" smtClean="0"/>
              <a:t>Backup DB</a:t>
            </a:r>
            <a:r>
              <a:rPr lang="en-US" sz="1200" dirty="0" smtClean="0"/>
              <a:t>: SLXNK, SXXK, KDTMSGC2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Tổng</a:t>
            </a:r>
            <a:r>
              <a:rPr lang="en-US" sz="1200" dirty="0"/>
              <a:t>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lần</a:t>
            </a:r>
            <a:r>
              <a:rPr lang="en-US" sz="1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600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563688" y="2311400"/>
            <a:ext cx="5313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3200">
                <a:solidFill>
                  <a:srgbClr val="002060"/>
                </a:solidFill>
              </a:rPr>
              <a:t>V. TRAO ĐỔI –THẢO LUẬN</a:t>
            </a:r>
            <a:endParaRPr lang="en-US" altLang="en-US" sz="32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4340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2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43050" y="28194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4343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28625" y="28194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4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43050" y="3429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hình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CX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28625" y="3429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IV</a:t>
            </a:r>
            <a:r>
              <a:rPr lang="en-US" altLang="en-US" sz="2400" b="1" dirty="0">
                <a:solidFill>
                  <a:srgbClr val="002060"/>
                </a:solidFill>
              </a:rPr>
              <a:t>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6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43050" y="2209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gray">
          <a:xfrm>
            <a:off x="428625" y="2209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II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8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43050" y="4038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gray">
          <a:xfrm>
            <a:off x="428625" y="4038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4535C7-48B7-4DBA-B764-8B4A3E7661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5257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>
            <a:off x="419100" y="5257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43050" y="4648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dữ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liệu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thanh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khoản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GC, SXXK, CX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gray">
          <a:xfrm>
            <a:off x="428625" y="4648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V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</a:rPr>
              <a:t>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2940050" y="2311400"/>
            <a:ext cx="3937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charset="-128"/>
                <a:cs typeface="Times New Roman" pitchFamily="18" charset="0"/>
              </a:rPr>
              <a:t>Trân trọng cảm ơn!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53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49F57B-320A-4E2F-B69C-249799C8EF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7" name="Rectangle 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Quy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trình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9" name="Rectangle 5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30" name="Rectangle 6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1" name="Rectangle 7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3" name="Rectangle 9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35" name="Rectangle 1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7" name="Rectangle 1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Rectangle 1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I. QUY TRÌNH CHUYỂN ĐỔI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E6E844-AB4F-4B02-A78F-1A86D24B673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741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 smtClean="0"/>
              <a:t>Quá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gồm</a:t>
            </a:r>
            <a:r>
              <a:rPr lang="en-US" altLang="en-US" dirty="0" smtClean="0"/>
              <a:t> 02 </a:t>
            </a:r>
            <a:r>
              <a:rPr lang="en-US" altLang="en-US" dirty="0" err="1" smtClean="0"/>
              <a:t>giai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đoạn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toàn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GC, SXXK, CX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TQDT_v4 sang TQDT_TT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toàn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tờ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khai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thanh </a:t>
            </a:r>
            <a:r>
              <a:rPr lang="en-US" altLang="en-US" dirty="0" err="1" smtClean="0"/>
              <a:t>khoản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TQDT_v4 sang TQDT_TT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914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I. QUY TRÌNH CHUYỂN ĐỔI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4490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26A6A-29C7-4B82-AB17-6F697A229B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1600200" y="1524000"/>
            <a:ext cx="22860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</a:rPr>
              <a:t>Giai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đoạn</a:t>
            </a:r>
            <a:r>
              <a:rPr lang="en-US" b="1" u="sng" dirty="0" smtClean="0">
                <a:solidFill>
                  <a:schemeClr val="bg1"/>
                </a:solidFill>
              </a:rPr>
              <a:t> 1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đổi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mục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1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2209800"/>
            <a:ext cx="797687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SXXK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038600" y="1524000"/>
            <a:ext cx="1466272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15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ngày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1524000"/>
            <a:ext cx="30480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</a:rPr>
              <a:t>Giai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đoạn</a:t>
            </a:r>
            <a:r>
              <a:rPr lang="en-US" b="1" u="sng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đổi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tờ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khai</a:t>
            </a:r>
            <a:r>
              <a:rPr lang="en-US" sz="1600" dirty="0" smtClean="0">
                <a:solidFill>
                  <a:schemeClr val="bg1"/>
                </a:solidFill>
              </a:rPr>
              <a:t> &amp; </a:t>
            </a:r>
            <a:r>
              <a:rPr lang="en-US" sz="1600" dirty="0" err="1" smtClean="0">
                <a:solidFill>
                  <a:schemeClr val="bg1"/>
                </a:solidFill>
              </a:rPr>
              <a:t>kết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quả</a:t>
            </a:r>
            <a:r>
              <a:rPr lang="en-US" sz="1600" dirty="0" smtClean="0">
                <a:solidFill>
                  <a:schemeClr val="bg1"/>
                </a:solidFill>
              </a:rPr>
              <a:t> thanh </a:t>
            </a:r>
            <a:r>
              <a:rPr lang="en-US" sz="1600" dirty="0" err="1" smtClean="0">
                <a:solidFill>
                  <a:schemeClr val="bg1"/>
                </a:solidFill>
              </a:rPr>
              <a:t>khoản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3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615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6600" y="2209800"/>
            <a:ext cx="8774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SXXK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379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38800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3505200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800" y="4300954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" y="5062954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" y="5791200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7800" y="1524000"/>
            <a:ext cx="0" cy="4957465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3767554"/>
            <a:ext cx="117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Doanh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nghiệp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4491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chi </a:t>
            </a:r>
            <a:r>
              <a:rPr lang="en-US" sz="1200" dirty="0" err="1" smtClean="0"/>
              <a:t>cục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5285601"/>
            <a:ext cx="11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</a:t>
            </a:r>
            <a:r>
              <a:rPr lang="en-US" sz="1200" dirty="0" err="1" smtClean="0"/>
              <a:t>cục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5947643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cục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35814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danh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mục</a:t>
            </a:r>
            <a:r>
              <a:rPr lang="en-US" sz="800" b="1" dirty="0" smtClean="0">
                <a:solidFill>
                  <a:srgbClr val="FF0000"/>
                </a:solidFill>
              </a:rPr>
              <a:t> GC, SXXK, CX</a:t>
            </a:r>
          </a:p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tờ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khai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vào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hệ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thống</a:t>
            </a:r>
            <a:r>
              <a:rPr lang="en-US" sz="800" b="1" dirty="0" smtClean="0">
                <a:solidFill>
                  <a:srgbClr val="FF0000"/>
                </a:solidFill>
              </a:rPr>
              <a:t> TQDT_v4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4872" y="3581400"/>
            <a:ext cx="31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danh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mục</a:t>
            </a:r>
            <a:r>
              <a:rPr lang="en-US" sz="800" b="1" dirty="0" smtClean="0">
                <a:solidFill>
                  <a:srgbClr val="FF0000"/>
                </a:solidFill>
              </a:rPr>
              <a:t> GC, SXXK, CX</a:t>
            </a:r>
          </a:p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tờ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khai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vào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hệ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thống</a:t>
            </a:r>
            <a:r>
              <a:rPr lang="en-US" sz="800" b="1" dirty="0" smtClean="0">
                <a:solidFill>
                  <a:srgbClr val="FF0000"/>
                </a:solidFill>
              </a:rPr>
              <a:t> TQDT_v4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0000" y="3581400"/>
            <a:ext cx="169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00B050"/>
                </a:solidFill>
              </a:rPr>
              <a:t>Thực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hiện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sửa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đổi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tờ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khai</a:t>
            </a:r>
            <a:r>
              <a:rPr lang="en-US" sz="800" b="1" dirty="0" smtClean="0">
                <a:solidFill>
                  <a:srgbClr val="00B050"/>
                </a:solidFill>
              </a:rPr>
              <a:t> TQDT_v4</a:t>
            </a: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47800" y="4402554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Kiểm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tra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cấu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trúc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&amp; </a:t>
            </a:r>
            <a:r>
              <a:rPr lang="en-US" sz="800" b="1" dirty="0" err="1" smtClean="0"/>
              <a:t>chuẩn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hóa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smtClean="0"/>
              <a:t>In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smtClean="0"/>
              <a:t>Backup DB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về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Tổng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lần</a:t>
            </a:r>
            <a:r>
              <a:rPr lang="en-US" sz="800" b="1" dirty="0" smtClean="0"/>
              <a:t> 1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6400" y="437715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smtClean="0"/>
              <a:t>In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smtClean="0"/>
              <a:t>Backup DB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về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Tổng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lần</a:t>
            </a:r>
            <a:r>
              <a:rPr lang="en-US" sz="800" b="1" dirty="0" smtClean="0"/>
              <a:t> 2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7800" y="512084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Dừng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tại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Hải </a:t>
            </a:r>
            <a:r>
              <a:rPr lang="en-US" sz="800" b="1" dirty="0" err="1" smtClean="0"/>
              <a:t>quan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sang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/>
              <a:t> </a:t>
            </a:r>
            <a:r>
              <a:rPr lang="en-US" sz="800" b="1" dirty="0" smtClean="0"/>
              <a:t>TQDT_TT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86400" y="5139154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Kiểm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tra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toàn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bộ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tờ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khai</a:t>
            </a:r>
            <a:r>
              <a:rPr lang="en-US" sz="800" b="1" dirty="0" smtClean="0"/>
              <a:t>, </a:t>
            </a:r>
            <a:r>
              <a:rPr lang="en-US" sz="800" b="1" dirty="0" err="1" smtClean="0"/>
              <a:t>phân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luồng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đã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đồng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bộ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xuống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chưa</a:t>
            </a:r>
            <a:r>
              <a:rPr lang="en-US" sz="800" b="1" dirty="0"/>
              <a:t>.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Dừng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tại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Hải </a:t>
            </a:r>
            <a:r>
              <a:rPr lang="en-US" sz="800" b="1" dirty="0" err="1" smtClean="0"/>
              <a:t>quan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sang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TQDT_TT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3996154"/>
            <a:ext cx="44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00B050"/>
                </a:solidFill>
              </a:rPr>
              <a:t>Đăng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ký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danh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mục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vào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hệ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thống</a:t>
            </a:r>
            <a:r>
              <a:rPr lang="en-US" sz="800" b="1" dirty="0" smtClean="0">
                <a:solidFill>
                  <a:srgbClr val="00B050"/>
                </a:solidFill>
              </a:rPr>
              <a:t> TQDT_TT. </a:t>
            </a:r>
            <a:r>
              <a:rPr lang="en-US" sz="800" b="1" dirty="0" err="1" smtClean="0">
                <a:solidFill>
                  <a:srgbClr val="00B050"/>
                </a:solidFill>
              </a:rPr>
              <a:t>Đăng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ký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tờ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khai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vào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hệ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thống</a:t>
            </a:r>
            <a:r>
              <a:rPr lang="en-US" sz="800" b="1" dirty="0" smtClean="0">
                <a:solidFill>
                  <a:srgbClr val="00B050"/>
                </a:solidFill>
              </a:rPr>
              <a:t> VNACCS</a:t>
            </a: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7800" y="594676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DB Backup </a:t>
            </a:r>
            <a:r>
              <a:rPr lang="en-US" sz="800" b="1" dirty="0" err="1" smtClean="0"/>
              <a:t>của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chiếu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vào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TQDT_TT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6400" y="5968425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DB Backup </a:t>
            </a:r>
            <a:r>
              <a:rPr lang="en-US" sz="800" b="1" dirty="0" err="1" smtClean="0"/>
              <a:t>của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chiếu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vào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TQDT_TT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235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0DDAB9-5896-46CD-8E1F-7A95568F49F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danh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mục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loại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hình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Gia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công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II. </a:t>
            </a:r>
            <a:r>
              <a:rPr lang="en-US" altLang="en-US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danh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mục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loại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hình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Gia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endParaRPr lang="en-US" altLang="en-US" dirty="0" smtClean="0"/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AE4749-A108-4661-BFBB-5EF0A1AB8A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TQDT_TT (SLXNK)</a:t>
            </a:r>
          </a:p>
          <a:p>
            <a:pPr lvl="1"/>
            <a:r>
              <a:rPr lang="en-US" dirty="0" smtClean="0"/>
              <a:t>DHDGC: 		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DLOAISPGC: 	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DNPLHD: 	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DSPGC: 		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DThietBi</a:t>
            </a:r>
            <a:r>
              <a:rPr lang="en-US" dirty="0" smtClean="0"/>
              <a:t>:		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ecsDHangMau</a:t>
            </a:r>
            <a:r>
              <a:rPr lang="en-US" dirty="0" smtClean="0"/>
              <a:t>:	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DDMuc</a:t>
            </a:r>
            <a:r>
              <a:rPr lang="en-US" dirty="0" smtClean="0"/>
              <a:t>:		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297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319C9-9C72-4857-88CC-092442A9ED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447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447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8194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danh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mục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loại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hình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SXXK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8194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505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505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133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133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2052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2052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800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800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41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41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2390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III. </a:t>
            </a:r>
            <a:r>
              <a:rPr lang="en-US" altLang="en-US" sz="2800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đổi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danh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mục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loại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hình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SXXK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TQDT_TT (SXXK)</a:t>
            </a:r>
          </a:p>
          <a:p>
            <a:pPr lvl="1"/>
            <a:r>
              <a:rPr lang="en-US" dirty="0" smtClean="0"/>
              <a:t>SSP: 		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lvl="1"/>
            <a:r>
              <a:rPr lang="en-US" dirty="0" smtClean="0"/>
              <a:t>SNPL: 		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smtClean="0"/>
              <a:t>DINHMUC_TT: </a:t>
            </a:r>
            <a:r>
              <a:rPr lang="en-US" dirty="0"/>
              <a:t>	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smtClean="0"/>
              <a:t>DINHMUC:	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A2610-A428-476E-BD8C-214DBCC2087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1264</Words>
  <Application>Microsoft Office PowerPoint</Application>
  <PresentationFormat>On-screen Show (4:3)</PresentationFormat>
  <Paragraphs>282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Đào tạo chuyển đổi dữ liệu</vt:lpstr>
      <vt:lpstr>NỘI DUNG</vt:lpstr>
      <vt:lpstr>NỘI DUNG</vt:lpstr>
      <vt:lpstr>I. QUY TRÌNH CHUYỂN ĐỔI</vt:lpstr>
      <vt:lpstr>I. QUY TRÌNH CHUYỂN ĐỔI</vt:lpstr>
      <vt:lpstr>NỘI DUNG</vt:lpstr>
      <vt:lpstr>II. Chuyển đổi danh mục loại hình Gia công </vt:lpstr>
      <vt:lpstr>NỘI DUNG</vt:lpstr>
      <vt:lpstr>III. Chuyển đổi danh mục loại hình SXXK</vt:lpstr>
      <vt:lpstr>NỘI DUNG</vt:lpstr>
      <vt:lpstr>IV. Chuyển đổi danh mục loại hinh CX</vt:lpstr>
      <vt:lpstr>NỘI DUNG</vt:lpstr>
      <vt:lpstr>V. Chuyển đổi dữ liệu tờ khai</vt:lpstr>
      <vt:lpstr>NỘI DUNG</vt:lpstr>
      <vt:lpstr>NỘI DUNG</vt:lpstr>
      <vt:lpstr>VII. Công việc cán bộ IT cục</vt:lpstr>
      <vt:lpstr>VII. Công việc cán bộ IT chi cục</vt:lpstr>
      <vt:lpstr>VII. Công việc cán bộ IT chi cục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TamNA2</dc:creator>
  <cp:lastModifiedBy>Administrator</cp:lastModifiedBy>
  <cp:revision>168</cp:revision>
  <dcterms:created xsi:type="dcterms:W3CDTF">2010-09-29T08:59:48Z</dcterms:created>
  <dcterms:modified xsi:type="dcterms:W3CDTF">2014-03-08T17:44:47Z</dcterms:modified>
</cp:coreProperties>
</file>