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1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over-TextureForeGround.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1371600" y="1796303"/>
            <a:ext cx="7086600" cy="1847850"/>
          </a:xfrm>
        </p:spPr>
        <p:txBody>
          <a:bodyPr vert="horz" lIns="91440" tIns="45720" rIns="91440" bIns="45720" rtlCol="0" anchor="b" anchorCtr="0">
            <a:noAutofit/>
            <a:scene3d>
              <a:camera prst="orthographicFront"/>
              <a:lightRig rig="threePt" dir="t">
                <a:rot lat="0" lon="0" rev="10800000"/>
              </a:lightRig>
            </a:scene3d>
            <a:sp3d extrusionH="25400">
              <a:bevelT w="12700" h="12700" prst="relaxedInset"/>
              <a:bevelB w="12700" h="12700" prst="relaxedInset"/>
            </a:sp3d>
          </a:bodyPr>
          <a:lstStyle>
            <a:lvl1pPr algn="ctr" defTabSz="914400" rtl="0" eaLnBrk="1" latinLnBrk="0" hangingPunct="1">
              <a:lnSpc>
                <a:spcPct val="100000"/>
              </a:lnSpc>
              <a:spcBef>
                <a:spcPct val="0"/>
              </a:spcBef>
              <a:buNone/>
              <a:defRPr sz="5400"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71600" y="3666565"/>
            <a:ext cx="7086600" cy="1752600"/>
          </a:xfrm>
        </p:spPr>
        <p:txBody>
          <a:bodyPr vert="horz" lIns="91440" tIns="45720" rIns="91440" bIns="45720" rtlCol="0" anchor="t" anchorCtr="0">
            <a:noAutofit/>
            <a:scene3d>
              <a:camera prst="orthographicFront"/>
              <a:lightRig rig="threePt" dir="t">
                <a:rot lat="0" lon="0" rev="10800000"/>
              </a:lightRig>
            </a:scene3d>
            <a:sp3d extrusionH="25400">
              <a:bevelT w="12700" h="12700" prst="relaxedInset"/>
              <a:bevelB w="12700" h="12700" prst="relaxedInset"/>
            </a:sp3d>
          </a:bodyPr>
          <a:lstStyle>
            <a:lvl1pPr marL="0" indent="0" algn="ctr" defTabSz="914400" rtl="0" eaLnBrk="1" latinLnBrk="0" hangingPunct="1">
              <a:lnSpc>
                <a:spcPct val="100000"/>
              </a:lnSpc>
              <a:spcBef>
                <a:spcPct val="0"/>
              </a:spcBef>
              <a:buNone/>
              <a:defRPr sz="2000" b="0"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988423" y="6221506"/>
            <a:ext cx="2743200" cy="365125"/>
          </a:xfrm>
        </p:spPr>
        <p:txBody>
          <a:bodyPr/>
          <a:lstStyle/>
          <a:p>
            <a:fld id="{E90C4CEC-16D5-4229-B4DE-FDE9B679D7E2}" type="datetimeFigureOut">
              <a:rPr lang="en-US" smtClean="0"/>
              <a:t>17/03/16</a:t>
            </a:fld>
            <a:endParaRPr lang="en-US"/>
          </a:p>
        </p:txBody>
      </p:sp>
      <p:sp>
        <p:nvSpPr>
          <p:cNvPr id="5" name="Footer Placeholder 4"/>
          <p:cNvSpPr>
            <a:spLocks noGrp="1"/>
          </p:cNvSpPr>
          <p:nvPr>
            <p:ph type="ftr" sz="quarter" idx="11"/>
          </p:nvPr>
        </p:nvSpPr>
        <p:spPr>
          <a:xfrm>
            <a:off x="1295400" y="6221506"/>
            <a:ext cx="2743200" cy="365125"/>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089025" y="3765177"/>
            <a:ext cx="7272338" cy="1098176"/>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1" kern="1200">
                <a:solidFill>
                  <a:schemeClr val="tx1">
                    <a:lumMod val="75000"/>
                    <a:lumOff val="25000"/>
                  </a:schemeClr>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578013" y="777240"/>
            <a:ext cx="4294363" cy="2866913"/>
          </a:xfrm>
          <a:ln w="76200" cmpd="dbl">
            <a:solidFill>
              <a:schemeClr val="tx1"/>
            </a:solidFill>
            <a:miter lim="800000"/>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1089025" y="4867836"/>
            <a:ext cx="7272338" cy="1264022"/>
          </a:xfrm>
        </p:spPr>
        <p:txBody>
          <a:bodyPr vert="horz" lIns="91440" tIns="45720" rIns="91440" bIns="45720" rtlCol="0">
            <a:normAutofit/>
          </a:bodyPr>
          <a:lstStyle>
            <a:lvl1pPr marL="0" indent="0" algn="ctr">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E90C4CEC-16D5-4229-B4DE-FDE9B679D7E2}" type="datetimeFigureOut">
              <a:rPr lang="en-US" smtClean="0"/>
              <a:t>17/03/16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90C4CEC-16D5-4229-B4DE-FDE9B679D7E2}" type="datetimeFigureOut">
              <a:rPr lang="en-US" smtClean="0"/>
              <a:t>17/03/16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7216588" y="609600"/>
            <a:ext cx="1524000" cy="55165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89024" y="609600"/>
            <a:ext cx="5921376"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90C4CEC-16D5-4229-B4DE-FDE9B679D7E2}" type="datetimeFigureOut">
              <a:rPr lang="en-US" smtClean="0"/>
              <a:t>17/03/16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90C4CEC-16D5-4229-B4DE-FDE9B679D7E2}" type="datetimeFigureOut">
              <a:rPr lang="en-US" smtClean="0"/>
              <a:t>17/03/16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371600" y="1792224"/>
            <a:ext cx="7086600" cy="1847088"/>
          </a:xfrm>
        </p:spPr>
        <p:txBody>
          <a:bodyPr vert="horz" lIns="91440" tIns="45720" rIns="91440" bIns="45720" rtlCol="0" anchor="b" anchorCtr="0">
            <a:noAutofit/>
            <a:scene3d>
              <a:camera prst="orthographicFront"/>
              <a:lightRig rig="threePt" dir="t">
                <a:rot lat="0" lon="0" rev="10800000"/>
              </a:lightRig>
            </a:scene3d>
            <a:sp3d extrusionH="25400">
              <a:bevelT w="12700" h="12700" prst="relaxedInset"/>
              <a:bevelB w="12700" h="12700" prst="relaxedInset"/>
            </a:sp3d>
          </a:bodyPr>
          <a:lstStyle>
            <a:lvl1pPr algn="ctr" defTabSz="914400" rtl="0" eaLnBrk="1" latinLnBrk="0" hangingPunct="1">
              <a:lnSpc>
                <a:spcPct val="100000"/>
              </a:lnSpc>
              <a:spcBef>
                <a:spcPct val="0"/>
              </a:spcBef>
              <a:buNone/>
              <a:defRPr sz="5400" b="1"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371600" y="3666744"/>
            <a:ext cx="7086600" cy="1755648"/>
          </a:xfrm>
        </p:spPr>
        <p:txBody>
          <a:bodyPr vert="horz" lIns="91440" tIns="45720" rIns="91440" bIns="45720" rtlCol="0" anchor="t" anchorCtr="0">
            <a:noAutofit/>
            <a:scene3d>
              <a:camera prst="orthographicFront"/>
              <a:lightRig rig="threePt" dir="t">
                <a:rot lat="0" lon="0" rev="10800000"/>
              </a:lightRig>
            </a:scene3d>
            <a:sp3d extrusionH="25400">
              <a:bevelT w="12700" h="12700" prst="relaxedInset"/>
              <a:bevelB w="12700" h="12700" prst="relaxedInset"/>
            </a:sp3d>
          </a:bodyPr>
          <a:lstStyle>
            <a:lvl1pPr marL="0" indent="0" algn="ctr" defTabSz="914400" rtl="0" eaLnBrk="1" latinLnBrk="0" hangingPunct="1">
              <a:lnSpc>
                <a:spcPct val="100000"/>
              </a:lnSpc>
              <a:spcBef>
                <a:spcPct val="0"/>
              </a:spcBef>
              <a:buFont typeface="Wingdings" pitchFamily="2" charset="2"/>
              <a:buNone/>
              <a:defRPr sz="2000" b="0"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C4CEC-16D5-4229-B4DE-FDE9B679D7E2}" type="datetimeFigureOut">
              <a:rPr lang="en-US" smtClean="0"/>
              <a:t>17/03/16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089024" y="274637"/>
            <a:ext cx="7272339" cy="1339009"/>
          </a:xfrm>
        </p:spPr>
        <p:txBody>
          <a:bodyPr/>
          <a:lstStyle/>
          <a:p>
            <a:r>
              <a:rPr lang="en-US" smtClean="0"/>
              <a:t>Click to edit Master title style</a:t>
            </a:r>
            <a:endParaRPr/>
          </a:p>
        </p:txBody>
      </p:sp>
      <p:sp>
        <p:nvSpPr>
          <p:cNvPr id="3" name="Content Placeholder 2"/>
          <p:cNvSpPr>
            <a:spLocks noGrp="1"/>
          </p:cNvSpPr>
          <p:nvPr>
            <p:ph sz="half" idx="1"/>
          </p:nvPr>
        </p:nvSpPr>
        <p:spPr>
          <a:xfrm>
            <a:off x="1089023" y="1816100"/>
            <a:ext cx="3429000" cy="43100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932363" y="1816100"/>
            <a:ext cx="3429000" cy="43100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90C4CEC-16D5-4229-B4DE-FDE9B679D7E2}" type="datetimeFigureOut">
              <a:rPr lang="en-US" smtClean="0"/>
              <a:t>17/03/16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089024" y="274637"/>
            <a:ext cx="7272339" cy="1339009"/>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89024" y="1688679"/>
            <a:ext cx="3429000" cy="827088"/>
          </a:xfrm>
        </p:spPr>
        <p:txBody>
          <a:bodyPr anchor="ctr" anchorCtr="0">
            <a:no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89024" y="2590800"/>
            <a:ext cx="3429000" cy="35353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2363" y="1688679"/>
            <a:ext cx="3429000" cy="827088"/>
          </a:xfrm>
        </p:spPr>
        <p:txBody>
          <a:bodyPr anchor="ctr" anchorCtr="0">
            <a:no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32363" y="2590800"/>
            <a:ext cx="3429000" cy="35353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E90C4CEC-16D5-4229-B4DE-FDE9B679D7E2}" type="datetimeFigureOut">
              <a:rPr lang="en-US" smtClean="0"/>
              <a:t>17/03/16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90C4CEC-16D5-4229-B4DE-FDE9B679D7E2}" type="datetimeFigureOut">
              <a:rPr lang="en-US" smtClean="0"/>
              <a:t>17/03/16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Interior-Overlay.pn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E90C4CEC-16D5-4229-B4DE-FDE9B679D7E2}" type="datetimeFigureOut">
              <a:rPr lang="en-US" smtClean="0"/>
              <a:t>17/03/16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084729" y="381000"/>
            <a:ext cx="3429000" cy="1649506"/>
          </a:xfrm>
        </p:spPr>
        <p:txBody>
          <a:bodyPr anchor="b"/>
          <a:lstStyle>
            <a:lvl1pPr algn="ctr">
              <a:lnSpc>
                <a:spcPct val="100000"/>
              </a:lnSpc>
              <a:defRPr sz="3600" b="1"/>
            </a:lvl1pPr>
          </a:lstStyle>
          <a:p>
            <a:r>
              <a:rPr lang="en-US" smtClean="0"/>
              <a:t>Click to edit Master title style</a:t>
            </a:r>
            <a:endParaRPr/>
          </a:p>
        </p:txBody>
      </p:sp>
      <p:sp>
        <p:nvSpPr>
          <p:cNvPr id="3" name="Content Placeholder 2"/>
          <p:cNvSpPr>
            <a:spLocks noGrp="1"/>
          </p:cNvSpPr>
          <p:nvPr>
            <p:ph idx="1"/>
          </p:nvPr>
        </p:nvSpPr>
        <p:spPr>
          <a:xfrm>
            <a:off x="4930588" y="381000"/>
            <a:ext cx="3429000" cy="574516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1084729" y="2057401"/>
            <a:ext cx="3429000" cy="36576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C4CEC-16D5-4229-B4DE-FDE9B679D7E2}" type="datetimeFigureOut">
              <a:rPr lang="en-US" smtClean="0"/>
              <a:t>17/03/16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932363" y="739588"/>
            <a:ext cx="3429000" cy="1290380"/>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1"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Picture Placeholder 2"/>
          <p:cNvSpPr>
            <a:spLocks noGrp="1"/>
          </p:cNvSpPr>
          <p:nvPr>
            <p:ph type="pic" idx="1"/>
          </p:nvPr>
        </p:nvSpPr>
        <p:spPr>
          <a:xfrm>
            <a:off x="1088136" y="779929"/>
            <a:ext cx="3429000" cy="4935071"/>
          </a:xfrm>
          <a:ln w="76200" cmpd="dbl">
            <a:solidFill>
              <a:schemeClr val="tx1"/>
            </a:solidFill>
            <a:miter lim="800000"/>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32363" y="2057400"/>
            <a:ext cx="3429000" cy="3657600"/>
          </a:xfrm>
        </p:spPr>
        <p:txBody>
          <a:bodyPr vert="horz" lIns="91440" tIns="45720" rIns="91440" bIns="45720" rtlCol="0">
            <a:normAutofit/>
          </a:bodyPr>
          <a:lstStyle>
            <a:lvl1pPr marL="0" indent="0" algn="ctr">
              <a:spcBef>
                <a:spcPts val="60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E90C4CEC-16D5-4229-B4DE-FDE9B679D7E2}" type="datetimeFigureOut">
              <a:rPr lang="en-US" smtClean="0"/>
              <a:t>17/03/16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9024" y="274637"/>
            <a:ext cx="7272339" cy="1339009"/>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1089024" y="1801906"/>
            <a:ext cx="7272339" cy="432425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302187" y="6356350"/>
            <a:ext cx="2429435" cy="365125"/>
          </a:xfrm>
          <a:prstGeom prst="rect">
            <a:avLst/>
          </a:prstGeom>
        </p:spPr>
        <p:txBody>
          <a:bodyPr vert="horz" lIns="91440" tIns="45720" rIns="91440" bIns="45720" rtlCol="0" anchor="ctr"/>
          <a:lstStyle>
            <a:lvl1pPr algn="r">
              <a:defRPr sz="1200" b="1">
                <a:solidFill>
                  <a:schemeClr val="tx1">
                    <a:lumMod val="50000"/>
                    <a:lumOff val="50000"/>
                  </a:schemeClr>
                </a:solidFill>
              </a:defRPr>
            </a:lvl1pPr>
          </a:lstStyle>
          <a:p>
            <a:fld id="{E90C4CEC-16D5-4229-B4DE-FDE9B679D7E2}" type="datetimeFigureOut">
              <a:rPr lang="en-US" smtClean="0"/>
              <a:t>17/03/16</a:t>
            </a:fld>
            <a:endParaRPr lang="en-US"/>
          </a:p>
        </p:txBody>
      </p:sp>
      <p:sp>
        <p:nvSpPr>
          <p:cNvPr id="5" name="Footer Placeholder 4"/>
          <p:cNvSpPr>
            <a:spLocks noGrp="1"/>
          </p:cNvSpPr>
          <p:nvPr>
            <p:ph type="ftr" sz="quarter" idx="3"/>
          </p:nvPr>
        </p:nvSpPr>
        <p:spPr>
          <a:xfrm>
            <a:off x="685800" y="6356350"/>
            <a:ext cx="2743200" cy="365125"/>
          </a:xfrm>
          <a:prstGeom prst="rect">
            <a:avLst/>
          </a:prstGeom>
        </p:spPr>
        <p:txBody>
          <a:bodyPr vert="horz" lIns="91440" tIns="45720" rIns="91440" bIns="45720" rtlCol="0" anchor="ctr"/>
          <a:lstStyle>
            <a:lvl1pPr algn="l">
              <a:defRPr sz="12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420393" y="6356350"/>
            <a:ext cx="6096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DBAE4E6-4D12-4A48-9B6B-6FA0B79BEE9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ts val="5200"/>
        </a:lnSpc>
        <a:spcBef>
          <a:spcPct val="0"/>
        </a:spcBef>
        <a:buNone/>
        <a:defRPr sz="4800" b="1" kern="1200">
          <a:solidFill>
            <a:schemeClr val="tx1">
              <a:lumMod val="75000"/>
              <a:lumOff val="25000"/>
            </a:schemeClr>
          </a:solidFill>
          <a:latin typeface="+mj-lt"/>
          <a:ea typeface="+mj-ea"/>
          <a:cs typeface="+mj-cs"/>
        </a:defRPr>
      </a:lvl1pPr>
    </p:titleStyle>
    <p:bodyStyle>
      <a:lvl1pPr marL="282575" indent="-282575" algn="l" defTabSz="914400" rtl="0" eaLnBrk="1" latinLnBrk="0" hangingPunct="1">
        <a:spcBef>
          <a:spcPts val="2000"/>
        </a:spcBef>
        <a:buFont typeface="Wingdings" pitchFamily="2" charset="2"/>
        <a:buChar char=""/>
        <a:defRPr sz="2400" kern="1200">
          <a:solidFill>
            <a:schemeClr val="tx1">
              <a:lumMod val="75000"/>
              <a:lumOff val="25000"/>
            </a:schemeClr>
          </a:solidFill>
          <a:latin typeface="+mn-lt"/>
          <a:ea typeface="+mn-ea"/>
          <a:cs typeface="+mn-cs"/>
        </a:defRPr>
      </a:lvl1pPr>
      <a:lvl2pPr marL="577850" indent="-295275" algn="l" defTabSz="914400" rtl="0" eaLnBrk="1" latinLnBrk="0" hangingPunct="1">
        <a:spcBef>
          <a:spcPts val="600"/>
        </a:spcBef>
        <a:buFont typeface="Wingdings" pitchFamily="2" charset="2"/>
        <a:buChar char=""/>
        <a:defRPr sz="2200" kern="1200">
          <a:solidFill>
            <a:schemeClr val="tx1">
              <a:lumMod val="75000"/>
              <a:lumOff val="25000"/>
            </a:schemeClr>
          </a:solidFill>
          <a:latin typeface="+mn-lt"/>
          <a:ea typeface="+mn-ea"/>
          <a:cs typeface="+mn-cs"/>
        </a:defRPr>
      </a:lvl2pPr>
      <a:lvl3pPr marL="860425" indent="-282575" algn="l" defTabSz="914400" rtl="0" eaLnBrk="1" latinLnBrk="0" hangingPunct="1">
        <a:spcBef>
          <a:spcPts val="600"/>
        </a:spcBef>
        <a:buFont typeface="Wingdings" pitchFamily="2" charset="2"/>
        <a:buChar char=""/>
        <a:defRPr sz="2000" kern="1200">
          <a:solidFill>
            <a:schemeClr val="tx1">
              <a:lumMod val="75000"/>
              <a:lumOff val="25000"/>
            </a:schemeClr>
          </a:solidFill>
          <a:latin typeface="+mn-lt"/>
          <a:ea typeface="+mn-ea"/>
          <a:cs typeface="+mn-cs"/>
        </a:defRPr>
      </a:lvl3pPr>
      <a:lvl4pPr marL="1143000" indent="-282575" algn="l" defTabSz="914400" rtl="0" eaLnBrk="1" latinLnBrk="0" hangingPunct="1">
        <a:spcBef>
          <a:spcPts val="600"/>
        </a:spcBef>
        <a:buFont typeface="Wingdings" pitchFamily="2" charset="2"/>
        <a:buChar char=""/>
        <a:defRPr sz="1800" kern="1200">
          <a:solidFill>
            <a:schemeClr val="tx1">
              <a:lumMod val="75000"/>
              <a:lumOff val="25000"/>
            </a:schemeClr>
          </a:solidFill>
          <a:latin typeface="+mn-lt"/>
          <a:ea typeface="+mn-ea"/>
          <a:cs typeface="+mn-cs"/>
        </a:defRPr>
      </a:lvl4pPr>
      <a:lvl5pPr marL="1425575" indent="-282575" algn="l" defTabSz="914400" rtl="0" eaLnBrk="1" latinLnBrk="0" hangingPunct="1">
        <a:spcBef>
          <a:spcPts val="600"/>
        </a:spcBef>
        <a:buFont typeface="Wingdings" pitchFamily="2" charset="2"/>
        <a:buChar char=""/>
        <a:defRPr sz="1800" kern="1200">
          <a:solidFill>
            <a:schemeClr val="tx1">
              <a:lumMod val="75000"/>
              <a:lumOff val="25000"/>
            </a:schemeClr>
          </a:solidFill>
          <a:latin typeface="+mn-lt"/>
          <a:ea typeface="+mn-ea"/>
          <a:cs typeface="+mn-cs"/>
        </a:defRPr>
      </a:lvl5pPr>
      <a:lvl6pPr marL="1711325" indent="-288925" algn="l" defTabSz="914400" rtl="0" eaLnBrk="1" latinLnBrk="0" hangingPunct="1">
        <a:spcBef>
          <a:spcPct val="20000"/>
        </a:spcBef>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2000250" indent="-288925" algn="l" defTabSz="914400" rtl="0" eaLnBrk="1" latinLnBrk="0" hangingPunct="1">
        <a:spcBef>
          <a:spcPct val="20000"/>
        </a:spcBef>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2290763" indent="-288925" algn="l" defTabSz="914400" rtl="0" eaLnBrk="1" latinLnBrk="0" hangingPunct="1">
        <a:spcBef>
          <a:spcPct val="20000"/>
        </a:spcBef>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571750" indent="-288925" algn="l" defTabSz="914400" rtl="0" eaLnBrk="1" latinLnBrk="0" hangingPunct="1">
        <a:spcBef>
          <a:spcPct val="20000"/>
        </a:spcBef>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Basics</a:t>
            </a:r>
            <a:endParaRPr lang="en-US" dirty="0"/>
          </a:p>
        </p:txBody>
      </p:sp>
      <p:sp>
        <p:nvSpPr>
          <p:cNvPr id="3" name="Subtitle 2"/>
          <p:cNvSpPr>
            <a:spLocks noGrp="1"/>
          </p:cNvSpPr>
          <p:nvPr>
            <p:ph type="subTitle" idx="1"/>
          </p:nvPr>
        </p:nvSpPr>
        <p:spPr/>
        <p:txBody>
          <a:bodyPr/>
          <a:lstStyle/>
          <a:p>
            <a:r>
              <a:rPr lang="en-US" dirty="0" smtClean="0"/>
              <a:t>ThirupathiReddy Vajjala</a:t>
            </a:r>
            <a:endParaRPr lang="en-US" dirty="0"/>
          </a:p>
        </p:txBody>
      </p:sp>
    </p:spTree>
    <p:extLst>
      <p:ext uri="{BB962C8B-B14F-4D97-AF65-F5344CB8AC3E}">
        <p14:creationId xmlns:p14="http://schemas.microsoft.com/office/powerpoint/2010/main" val="18464144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6778733" cy="632615"/>
          </a:xfrm>
        </p:spPr>
        <p:txBody>
          <a:bodyPr/>
          <a:lstStyle/>
          <a:p>
            <a:r>
              <a:rPr lang="en-US" sz="2400" dirty="0" smtClean="0"/>
              <a:t>Dispatch-servlet equivalent java </a:t>
            </a:r>
            <a:r>
              <a:rPr lang="en-US" sz="2400" dirty="0" err="1" smtClean="0"/>
              <a:t>config</a:t>
            </a:r>
            <a:endParaRPr lang="en-US" sz="2400" dirty="0"/>
          </a:p>
        </p:txBody>
      </p:sp>
      <p:sp>
        <p:nvSpPr>
          <p:cNvPr id="3" name="Content Placeholder 2"/>
          <p:cNvSpPr>
            <a:spLocks noGrp="1"/>
          </p:cNvSpPr>
          <p:nvPr>
            <p:ph idx="1"/>
          </p:nvPr>
        </p:nvSpPr>
        <p:spPr>
          <a:xfrm>
            <a:off x="1089024" y="1022720"/>
            <a:ext cx="7272339" cy="5103443"/>
          </a:xfrm>
        </p:spPr>
        <p:txBody>
          <a:bodyPr/>
          <a:lstStyle/>
          <a:p>
            <a:r>
              <a:rPr lang="en-US" dirty="0" smtClean="0"/>
              <a:t>In-order to achieve this configuration write new class which extends </a:t>
            </a:r>
            <a:r>
              <a:rPr lang="en-US" b="1" dirty="0" err="1" smtClean="0"/>
              <a:t>WebMvcConfigurerAdapter</a:t>
            </a:r>
            <a:r>
              <a:rPr lang="en-US" b="1" dirty="0" smtClean="0"/>
              <a:t>. </a:t>
            </a:r>
            <a:endParaRPr lang="en-US" b="1" dirty="0"/>
          </a:p>
          <a:p>
            <a:r>
              <a:rPr lang="en-US" dirty="0" smtClean="0"/>
              <a:t>Annotate this class with @</a:t>
            </a:r>
            <a:r>
              <a:rPr lang="en-US" dirty="0" err="1" smtClean="0"/>
              <a:t>EnableWebMvc</a:t>
            </a:r>
            <a:r>
              <a:rPr lang="en-US" dirty="0" smtClean="0"/>
              <a:t> and override some of the methods or beans like </a:t>
            </a:r>
            <a:r>
              <a:rPr lang="en-US" dirty="0" err="1" smtClean="0"/>
              <a:t>localeResolver</a:t>
            </a:r>
            <a:r>
              <a:rPr lang="en-US" dirty="0" smtClean="0"/>
              <a:t> , </a:t>
            </a:r>
            <a:r>
              <a:rPr lang="en-US" dirty="0" err="1" smtClean="0"/>
              <a:t>viewResolver</a:t>
            </a:r>
            <a:r>
              <a:rPr lang="en-US" dirty="0" smtClean="0"/>
              <a:t> etc.</a:t>
            </a:r>
          </a:p>
          <a:p>
            <a:r>
              <a:rPr lang="en-US" dirty="0" smtClean="0"/>
              <a:t>Similarly to enable Security write a class which extends </a:t>
            </a:r>
            <a:r>
              <a:rPr lang="en-US" dirty="0" err="1" smtClean="0"/>
              <a:t>WebSecurityConfigurerAdapter</a:t>
            </a:r>
            <a:r>
              <a:rPr lang="en-US" dirty="0" smtClean="0"/>
              <a:t> and annotate method with @</a:t>
            </a:r>
            <a:r>
              <a:rPr lang="en-US" dirty="0" err="1" smtClean="0"/>
              <a:t>EnableWebMvcSecurity</a:t>
            </a:r>
            <a:endParaRPr lang="en-US" dirty="0"/>
          </a:p>
        </p:txBody>
      </p:sp>
    </p:spTree>
    <p:extLst>
      <p:ext uri="{BB962C8B-B14F-4D97-AF65-F5344CB8AC3E}">
        <p14:creationId xmlns:p14="http://schemas.microsoft.com/office/powerpoint/2010/main" val="4449297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7026147" cy="682101"/>
          </a:xfrm>
        </p:spPr>
        <p:txBody>
          <a:bodyPr/>
          <a:lstStyle/>
          <a:p>
            <a:r>
              <a:rPr lang="en-US" sz="2400" dirty="0" smtClean="0"/>
              <a:t>JPA Configuration</a:t>
            </a:r>
            <a:endParaRPr lang="en-US" sz="2400" dirty="0"/>
          </a:p>
        </p:txBody>
      </p:sp>
      <p:sp>
        <p:nvSpPr>
          <p:cNvPr id="3" name="Content Placeholder 2"/>
          <p:cNvSpPr>
            <a:spLocks noGrp="1"/>
          </p:cNvSpPr>
          <p:nvPr>
            <p:ph idx="1"/>
          </p:nvPr>
        </p:nvSpPr>
        <p:spPr>
          <a:xfrm>
            <a:off x="1089024" y="1088702"/>
            <a:ext cx="7272339" cy="5037461"/>
          </a:xfrm>
        </p:spPr>
        <p:txBody>
          <a:bodyPr>
            <a:normAutofit fontScale="92500" lnSpcReduction="10000"/>
          </a:bodyPr>
          <a:lstStyle/>
          <a:p>
            <a:r>
              <a:rPr lang="en-US" dirty="0" smtClean="0"/>
              <a:t>JPA specification defines two types of entity managers</a:t>
            </a:r>
          </a:p>
          <a:p>
            <a:r>
              <a:rPr lang="en-US" dirty="0" smtClean="0"/>
              <a:t>  Application-managed and container-managed.</a:t>
            </a:r>
          </a:p>
          <a:p>
            <a:pPr marL="0" indent="0">
              <a:buNone/>
            </a:pPr>
            <a:r>
              <a:rPr lang="en-US" dirty="0"/>
              <a:t>A corresponding spring factory bean produces each flavor of entity manager factory:</a:t>
            </a:r>
          </a:p>
          <a:p>
            <a:pPr marL="0" lvl="0" indent="0">
              <a:buNone/>
            </a:pPr>
            <a:r>
              <a:rPr lang="en-US" b="1" dirty="0" err="1" smtClean="0"/>
              <a:t>LocalEntityManagerFactoryBean</a:t>
            </a:r>
            <a:r>
              <a:rPr lang="en-US" dirty="0" smtClean="0"/>
              <a:t> </a:t>
            </a:r>
            <a:r>
              <a:rPr lang="en-US" dirty="0"/>
              <a:t>produces an application-managed </a:t>
            </a:r>
            <a:r>
              <a:rPr lang="en-US" dirty="0" err="1"/>
              <a:t>EntityManagerFactory</a:t>
            </a:r>
            <a:r>
              <a:rPr lang="en-US" dirty="0"/>
              <a:t>.</a:t>
            </a:r>
          </a:p>
          <a:p>
            <a:pPr marL="0" indent="0">
              <a:buNone/>
            </a:pPr>
            <a:r>
              <a:rPr lang="en-US" dirty="0"/>
              <a:t> </a:t>
            </a:r>
            <a:r>
              <a:rPr lang="en-US" b="1" dirty="0" err="1" smtClean="0"/>
              <a:t>LocalContainerEntityManagerFactoryBean</a:t>
            </a:r>
            <a:r>
              <a:rPr lang="en-US" dirty="0" smtClean="0"/>
              <a:t> </a:t>
            </a:r>
            <a:r>
              <a:rPr lang="en-US" dirty="0"/>
              <a:t>produces a container-managed </a:t>
            </a:r>
            <a:r>
              <a:rPr lang="en-US" dirty="0" err="1"/>
              <a:t>EntityManagerFactory</a:t>
            </a:r>
            <a:r>
              <a:rPr lang="en-US" dirty="0"/>
              <a:t>.</a:t>
            </a:r>
          </a:p>
          <a:p>
            <a:pPr marL="0" indent="0">
              <a:buNone/>
            </a:pPr>
            <a:r>
              <a:rPr lang="en-US" dirty="0"/>
              <a:t> @</a:t>
            </a:r>
            <a:r>
              <a:rPr lang="en-US" dirty="0" err="1"/>
              <a:t>EnableJpaRepositories</a:t>
            </a:r>
            <a:r>
              <a:rPr lang="en-US" dirty="0"/>
              <a:t> </a:t>
            </a:r>
            <a:r>
              <a:rPr lang="en-US" dirty="0" smtClean="0"/>
              <a:t> tells the container that we are using JPA based repositories there is implementation required.</a:t>
            </a:r>
            <a:endParaRPr lang="en-US" dirty="0"/>
          </a:p>
          <a:p>
            <a:pPr marL="0" indent="0">
              <a:buNone/>
            </a:pPr>
            <a:endParaRPr lang="en-US" dirty="0"/>
          </a:p>
        </p:txBody>
      </p:sp>
    </p:spTree>
    <p:extLst>
      <p:ext uri="{BB962C8B-B14F-4D97-AF65-F5344CB8AC3E}">
        <p14:creationId xmlns:p14="http://schemas.microsoft.com/office/powerpoint/2010/main" val="268557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024" y="470874"/>
            <a:ext cx="7272339" cy="5655289"/>
          </a:xfrm>
        </p:spPr>
        <p:txBody>
          <a:bodyPr/>
          <a:lstStyle/>
          <a:p>
            <a:r>
              <a:rPr lang="en-US" dirty="0" smtClean="0"/>
              <a:t>Spring Bean Lifecycle</a:t>
            </a:r>
          </a:p>
          <a:p>
            <a:r>
              <a:rPr lang="en-US" dirty="0" smtClean="0"/>
              <a:t>Special Annotations</a:t>
            </a:r>
          </a:p>
          <a:p>
            <a:r>
              <a:rPr lang="en-US" dirty="0" smtClean="0"/>
              <a:t>Spring Bean Scopes</a:t>
            </a:r>
          </a:p>
          <a:p>
            <a:r>
              <a:rPr lang="en-US" dirty="0" smtClean="0"/>
              <a:t>Conditional </a:t>
            </a:r>
            <a:r>
              <a:rPr lang="en-US" dirty="0" smtClean="0"/>
              <a:t>Beans</a:t>
            </a:r>
          </a:p>
          <a:p>
            <a:r>
              <a:rPr lang="en-US" dirty="0" smtClean="0"/>
              <a:t>Spring </a:t>
            </a:r>
            <a:r>
              <a:rPr lang="en-US" dirty="0" smtClean="0"/>
              <a:t>AOP</a:t>
            </a:r>
          </a:p>
          <a:p>
            <a:r>
              <a:rPr lang="en-US" dirty="0" smtClean="0"/>
              <a:t>Transaction Management</a:t>
            </a:r>
            <a:endParaRPr lang="en-US" dirty="0"/>
          </a:p>
        </p:txBody>
      </p:sp>
    </p:spTree>
    <p:extLst>
      <p:ext uri="{BB962C8B-B14F-4D97-AF65-F5344CB8AC3E}">
        <p14:creationId xmlns:p14="http://schemas.microsoft.com/office/powerpoint/2010/main" val="1934094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7272339" cy="709919"/>
          </a:xfrm>
        </p:spPr>
        <p:txBody>
          <a:bodyPr/>
          <a:lstStyle/>
          <a:p>
            <a:r>
              <a:rPr lang="en-US" sz="2400" dirty="0" smtClean="0"/>
              <a:t>Spring Bean Lifecycle</a:t>
            </a:r>
            <a:endParaRPr lang="en-US" sz="2400" dirty="0"/>
          </a:p>
        </p:txBody>
      </p:sp>
      <p:sp>
        <p:nvSpPr>
          <p:cNvPr id="3" name="Content Placeholder 2"/>
          <p:cNvSpPr>
            <a:spLocks noGrp="1"/>
          </p:cNvSpPr>
          <p:nvPr>
            <p:ph idx="1"/>
          </p:nvPr>
        </p:nvSpPr>
        <p:spPr>
          <a:xfrm>
            <a:off x="1089024" y="984556"/>
            <a:ext cx="7272339" cy="5141607"/>
          </a:xfrm>
        </p:spPr>
        <p:txBody>
          <a:bodyPr/>
          <a:lstStyle/>
          <a:p>
            <a:r>
              <a:rPr lang="en-US" sz="1600" b="1" dirty="0" smtClean="0"/>
              <a:t>Unlike normal java beans spring has various life cycle phases in which we can enhance spring bean.</a:t>
            </a:r>
          </a:p>
          <a:p>
            <a:pPr lvl="1"/>
            <a:r>
              <a:rPr lang="en-US" sz="1600" dirty="0"/>
              <a:t> </a:t>
            </a:r>
            <a:r>
              <a:rPr lang="en-US" sz="1600" dirty="0" smtClean="0"/>
              <a:t>Instantiation: instantiation of the bean</a:t>
            </a:r>
          </a:p>
          <a:p>
            <a:pPr lvl="1"/>
            <a:r>
              <a:rPr lang="en-US" sz="1600" dirty="0" smtClean="0"/>
              <a:t>Populates properties: spring inject the properties and other object references.</a:t>
            </a:r>
          </a:p>
          <a:p>
            <a:pPr lvl="1"/>
            <a:r>
              <a:rPr lang="en-US" sz="1600" dirty="0" smtClean="0"/>
              <a:t>Interface </a:t>
            </a:r>
            <a:r>
              <a:rPr lang="en-US" sz="1600" dirty="0" err="1" smtClean="0"/>
              <a:t>BeanNameAware</a:t>
            </a:r>
            <a:r>
              <a:rPr lang="en-US" sz="1600" dirty="0" smtClean="0"/>
              <a:t> : </a:t>
            </a:r>
            <a:r>
              <a:rPr lang="en-US" sz="1600" dirty="0" err="1" smtClean="0"/>
              <a:t>setBeanName</a:t>
            </a:r>
            <a:r>
              <a:rPr lang="en-US" sz="1600" dirty="0" smtClean="0"/>
              <a:t> method</a:t>
            </a:r>
          </a:p>
          <a:p>
            <a:pPr lvl="1"/>
            <a:r>
              <a:rPr lang="en-US" sz="1600" dirty="0" smtClean="0"/>
              <a:t>Interface </a:t>
            </a:r>
            <a:r>
              <a:rPr lang="en-US" sz="1600" dirty="0" err="1" smtClean="0"/>
              <a:t>BeanFactoryAware</a:t>
            </a:r>
            <a:r>
              <a:rPr lang="en-US" sz="1600" dirty="0" smtClean="0"/>
              <a:t> :</a:t>
            </a:r>
            <a:r>
              <a:rPr lang="en-US" sz="1600" dirty="0" err="1" smtClean="0"/>
              <a:t>setBeanFactory</a:t>
            </a:r>
            <a:r>
              <a:rPr lang="en-US" sz="1600" dirty="0" smtClean="0"/>
              <a:t> method </a:t>
            </a:r>
          </a:p>
          <a:p>
            <a:pPr lvl="1"/>
            <a:r>
              <a:rPr lang="en-US" sz="1600" dirty="0" smtClean="0"/>
              <a:t>Interface </a:t>
            </a:r>
            <a:r>
              <a:rPr lang="en-US" sz="1600" dirty="0" err="1" smtClean="0"/>
              <a:t>ApplicationContextAware</a:t>
            </a:r>
            <a:r>
              <a:rPr lang="en-US" sz="1600" dirty="0" smtClean="0"/>
              <a:t>: </a:t>
            </a:r>
            <a:r>
              <a:rPr lang="en-US" sz="1600" dirty="0" err="1" smtClean="0"/>
              <a:t>setApplicationContext</a:t>
            </a:r>
            <a:r>
              <a:rPr lang="en-US" sz="1600" dirty="0" smtClean="0"/>
              <a:t> method</a:t>
            </a:r>
          </a:p>
          <a:p>
            <a:pPr lvl="1"/>
            <a:r>
              <a:rPr lang="en-US" sz="1600" dirty="0" smtClean="0"/>
              <a:t>Pre-initialization of </a:t>
            </a:r>
            <a:r>
              <a:rPr lang="en-US" sz="1600" dirty="0" err="1" smtClean="0"/>
              <a:t>BeanPostProcessor</a:t>
            </a:r>
            <a:endParaRPr lang="en-US" sz="1600" dirty="0" smtClean="0"/>
          </a:p>
          <a:p>
            <a:pPr lvl="1"/>
            <a:r>
              <a:rPr lang="en-US" sz="1600" b="1" dirty="0" smtClean="0"/>
              <a:t>Interface </a:t>
            </a:r>
            <a:r>
              <a:rPr lang="en-US" sz="1600" b="1" dirty="0" err="1" smtClean="0"/>
              <a:t>InitializingBean</a:t>
            </a:r>
            <a:r>
              <a:rPr lang="en-US" sz="1600" b="1" dirty="0" smtClean="0"/>
              <a:t> : </a:t>
            </a:r>
            <a:r>
              <a:rPr lang="en-US" sz="1600" b="1" dirty="0" err="1" smtClean="0"/>
              <a:t>afterPropertiesSet</a:t>
            </a:r>
            <a:r>
              <a:rPr lang="en-US" sz="1600" b="1" dirty="0" smtClean="0"/>
              <a:t> </a:t>
            </a:r>
          </a:p>
          <a:p>
            <a:pPr lvl="1"/>
            <a:r>
              <a:rPr lang="en-US" sz="1600" b="1" dirty="0" smtClean="0"/>
              <a:t>Custom </a:t>
            </a:r>
            <a:r>
              <a:rPr lang="en-US" sz="1600" b="1" dirty="0" err="1" smtClean="0"/>
              <a:t>init</a:t>
            </a:r>
            <a:r>
              <a:rPr lang="en-US" sz="1600" b="1" dirty="0" smtClean="0"/>
              <a:t> method:  incase any custom </a:t>
            </a:r>
            <a:r>
              <a:rPr lang="en-US" sz="1600" b="1" dirty="0" err="1" smtClean="0"/>
              <a:t>init</a:t>
            </a:r>
            <a:r>
              <a:rPr lang="en-US" sz="1600" b="1" dirty="0" smtClean="0"/>
              <a:t> methods</a:t>
            </a:r>
          </a:p>
          <a:p>
            <a:pPr lvl="1"/>
            <a:r>
              <a:rPr lang="en-US" sz="1600" dirty="0" smtClean="0"/>
              <a:t>Post initialization of </a:t>
            </a:r>
            <a:r>
              <a:rPr lang="en-US" sz="1600" dirty="0" err="1" smtClean="0"/>
              <a:t>BeanPostProcessor</a:t>
            </a:r>
            <a:endParaRPr lang="en-US" sz="1600" dirty="0" smtClean="0"/>
          </a:p>
          <a:p>
            <a:pPr lvl="1"/>
            <a:r>
              <a:rPr lang="en-US" sz="1600" dirty="0" smtClean="0"/>
              <a:t>&lt;&lt;&lt;&lt;&lt;&lt;&lt;  BEAN IS </a:t>
            </a:r>
            <a:r>
              <a:rPr lang="en-US" sz="1600" dirty="0" smtClean="0"/>
              <a:t>READ </a:t>
            </a:r>
            <a:r>
              <a:rPr lang="en-US" sz="1600" dirty="0" smtClean="0"/>
              <a:t>TO </a:t>
            </a:r>
            <a:r>
              <a:rPr lang="en-US" sz="1600" dirty="0" smtClean="0"/>
              <a:t>USE &gt;&gt;&gt;&gt;&gt;&gt;&gt;</a:t>
            </a:r>
            <a:endParaRPr lang="en-US" sz="1600" dirty="0" smtClean="0"/>
          </a:p>
          <a:p>
            <a:pPr lvl="1"/>
            <a:r>
              <a:rPr lang="en-US" sz="1600" b="1" dirty="0" smtClean="0"/>
              <a:t>Interface </a:t>
            </a:r>
            <a:r>
              <a:rPr lang="en-US" sz="1600" b="1" dirty="0" err="1" smtClean="0"/>
              <a:t>DisposableBean</a:t>
            </a:r>
            <a:r>
              <a:rPr lang="en-US" sz="1600" b="1" dirty="0" smtClean="0"/>
              <a:t> : destroy method</a:t>
            </a:r>
          </a:p>
          <a:p>
            <a:pPr lvl="1"/>
            <a:r>
              <a:rPr lang="en-US" sz="1600" b="1" dirty="0" smtClean="0"/>
              <a:t>Custom Destroy methods </a:t>
            </a:r>
          </a:p>
          <a:p>
            <a:pPr marL="0" indent="0">
              <a:buNone/>
            </a:pPr>
            <a:endParaRPr lang="en-US" dirty="0"/>
          </a:p>
        </p:txBody>
      </p:sp>
    </p:spTree>
    <p:extLst>
      <p:ext uri="{BB962C8B-B14F-4D97-AF65-F5344CB8AC3E}">
        <p14:creationId xmlns:p14="http://schemas.microsoft.com/office/powerpoint/2010/main" val="3715063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5" y="274638"/>
            <a:ext cx="6660008" cy="852608"/>
          </a:xfrm>
        </p:spPr>
        <p:txBody>
          <a:bodyPr/>
          <a:lstStyle/>
          <a:p>
            <a:r>
              <a:rPr lang="en-US" sz="2400" dirty="0" smtClean="0"/>
              <a:t>Spring Annotation</a:t>
            </a:r>
            <a:endParaRPr lang="en-US" sz="2400" dirty="0"/>
          </a:p>
        </p:txBody>
      </p:sp>
      <p:sp>
        <p:nvSpPr>
          <p:cNvPr id="3" name="Content Placeholder 2"/>
          <p:cNvSpPr>
            <a:spLocks noGrp="1"/>
          </p:cNvSpPr>
          <p:nvPr>
            <p:ph idx="1"/>
          </p:nvPr>
        </p:nvSpPr>
        <p:spPr>
          <a:xfrm>
            <a:off x="1089024" y="1127246"/>
            <a:ext cx="7272339" cy="4998917"/>
          </a:xfrm>
        </p:spPr>
        <p:txBody>
          <a:bodyPr>
            <a:normAutofit lnSpcReduction="10000"/>
          </a:bodyPr>
          <a:lstStyle/>
          <a:p>
            <a:r>
              <a:rPr lang="en-US" sz="1200" dirty="0" smtClean="0"/>
              <a:t>@Import : import another Java Configuration</a:t>
            </a:r>
          </a:p>
          <a:p>
            <a:r>
              <a:rPr lang="en-US" sz="1200" dirty="0" smtClean="0"/>
              <a:t>@</a:t>
            </a:r>
            <a:r>
              <a:rPr lang="en-US" sz="1200" dirty="0" err="1" smtClean="0"/>
              <a:t>ImportResource</a:t>
            </a:r>
            <a:r>
              <a:rPr lang="en-US" sz="1200" dirty="0" smtClean="0"/>
              <a:t> : import XML configuration</a:t>
            </a:r>
          </a:p>
          <a:p>
            <a:r>
              <a:rPr lang="en-US" sz="1200" dirty="0" smtClean="0"/>
              <a:t>@Configuration: Configuration file</a:t>
            </a:r>
          </a:p>
          <a:p>
            <a:r>
              <a:rPr lang="en-US" sz="1200" dirty="0" smtClean="0"/>
              <a:t>@Conditional: this works with Condition interface</a:t>
            </a:r>
          </a:p>
          <a:p>
            <a:r>
              <a:rPr lang="en-US" sz="1200" dirty="0" smtClean="0"/>
              <a:t>@</a:t>
            </a:r>
            <a:r>
              <a:rPr lang="en-US" sz="1200" dirty="0" err="1" smtClean="0"/>
              <a:t>EnableAspectJAutoProxy</a:t>
            </a:r>
            <a:r>
              <a:rPr lang="en-US" sz="1200" dirty="0" smtClean="0"/>
              <a:t>: enabling  auto proxy, @Aspect</a:t>
            </a:r>
          </a:p>
          <a:p>
            <a:r>
              <a:rPr lang="en-US" sz="1200" dirty="0" smtClean="0"/>
              <a:t>@Primary: works with @Component </a:t>
            </a:r>
          </a:p>
          <a:p>
            <a:r>
              <a:rPr lang="en-US" sz="1200" dirty="0" smtClean="0"/>
              <a:t>@Qualifier: works with @</a:t>
            </a:r>
            <a:r>
              <a:rPr lang="en-US" sz="1200" dirty="0" err="1" smtClean="0"/>
              <a:t>Autowired</a:t>
            </a:r>
            <a:r>
              <a:rPr lang="en-US" sz="1200" dirty="0" smtClean="0"/>
              <a:t> and @Inject</a:t>
            </a:r>
          </a:p>
          <a:p>
            <a:r>
              <a:rPr lang="en-US" sz="1200" dirty="0"/>
              <a:t>@Scope: to define Score of a bean</a:t>
            </a:r>
          </a:p>
          <a:p>
            <a:r>
              <a:rPr lang="en-US" sz="1200" dirty="0"/>
              <a:t>@Bean: to declare a bean in Java configuration </a:t>
            </a:r>
            <a:endParaRPr lang="en-US" sz="1200" dirty="0" smtClean="0"/>
          </a:p>
          <a:p>
            <a:r>
              <a:rPr lang="en-US" sz="1200" b="1" dirty="0" smtClean="0">
                <a:solidFill>
                  <a:srgbClr val="008000"/>
                </a:solidFill>
              </a:rPr>
              <a:t>@</a:t>
            </a:r>
            <a:r>
              <a:rPr lang="en-US" sz="1200" b="1" dirty="0" err="1" smtClean="0">
                <a:solidFill>
                  <a:srgbClr val="008000"/>
                </a:solidFill>
              </a:rPr>
              <a:t>ActiveProfiles</a:t>
            </a:r>
            <a:r>
              <a:rPr lang="en-US" sz="1200" b="1" dirty="0" smtClean="0">
                <a:solidFill>
                  <a:srgbClr val="008000"/>
                </a:solidFill>
              </a:rPr>
              <a:t>: choose profiles in Test cases</a:t>
            </a:r>
          </a:p>
          <a:p>
            <a:r>
              <a:rPr lang="en-US" sz="1200" b="1" dirty="0" smtClean="0">
                <a:solidFill>
                  <a:srgbClr val="008000"/>
                </a:solidFill>
              </a:rPr>
              <a:t>@</a:t>
            </a:r>
            <a:r>
              <a:rPr lang="en-US" sz="1200" b="1" dirty="0" err="1" smtClean="0">
                <a:solidFill>
                  <a:srgbClr val="008000"/>
                </a:solidFill>
              </a:rPr>
              <a:t>ContextConfiguration</a:t>
            </a:r>
            <a:r>
              <a:rPr lang="en-US" sz="1200" b="1" dirty="0" smtClean="0">
                <a:solidFill>
                  <a:srgbClr val="008000"/>
                </a:solidFill>
              </a:rPr>
              <a:t>: To load with configuration test cases</a:t>
            </a:r>
          </a:p>
          <a:p>
            <a:r>
              <a:rPr lang="en-US" sz="1200" b="1" dirty="0" smtClean="0">
                <a:solidFill>
                  <a:srgbClr val="008000"/>
                </a:solidFill>
              </a:rPr>
              <a:t>@</a:t>
            </a:r>
            <a:r>
              <a:rPr lang="en-US" sz="1200" b="1" dirty="0" err="1" smtClean="0">
                <a:solidFill>
                  <a:srgbClr val="008000"/>
                </a:solidFill>
              </a:rPr>
              <a:t>Runwith</a:t>
            </a:r>
            <a:r>
              <a:rPr lang="en-US" sz="1200" b="1" dirty="0" smtClean="0">
                <a:solidFill>
                  <a:srgbClr val="008000"/>
                </a:solidFill>
              </a:rPr>
              <a:t>: </a:t>
            </a:r>
            <a:r>
              <a:rPr lang="en-US" sz="1200" b="1" dirty="0" err="1" smtClean="0">
                <a:solidFill>
                  <a:srgbClr val="008000"/>
                </a:solidFill>
              </a:rPr>
              <a:t>Runwith</a:t>
            </a:r>
            <a:r>
              <a:rPr lang="en-US" sz="1200" b="1" dirty="0" smtClean="0">
                <a:solidFill>
                  <a:srgbClr val="008000"/>
                </a:solidFill>
              </a:rPr>
              <a:t>(SpringJUnit4ClassRunner)</a:t>
            </a:r>
          </a:p>
          <a:p>
            <a:endParaRPr lang="en-US" dirty="0"/>
          </a:p>
        </p:txBody>
      </p:sp>
    </p:spTree>
    <p:extLst>
      <p:ext uri="{BB962C8B-B14F-4D97-AF65-F5344CB8AC3E}">
        <p14:creationId xmlns:p14="http://schemas.microsoft.com/office/powerpoint/2010/main" val="23776155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8"/>
            <a:ext cx="6731361" cy="766994"/>
          </a:xfrm>
        </p:spPr>
        <p:txBody>
          <a:bodyPr/>
          <a:lstStyle/>
          <a:p>
            <a:r>
              <a:rPr lang="en-US" sz="2800" dirty="0" smtClean="0"/>
              <a:t>Session Scope Bean</a:t>
            </a:r>
            <a:endParaRPr lang="en-US" sz="2800" dirty="0"/>
          </a:p>
        </p:txBody>
      </p:sp>
      <p:sp>
        <p:nvSpPr>
          <p:cNvPr id="3" name="Content Placeholder 2"/>
          <p:cNvSpPr>
            <a:spLocks noGrp="1"/>
          </p:cNvSpPr>
          <p:nvPr>
            <p:ph idx="1"/>
          </p:nvPr>
        </p:nvSpPr>
        <p:spPr>
          <a:xfrm>
            <a:off x="1089024" y="1155784"/>
            <a:ext cx="7272339" cy="4970380"/>
          </a:xfrm>
        </p:spPr>
        <p:txBody>
          <a:bodyPr/>
          <a:lstStyle/>
          <a:p>
            <a:r>
              <a:rPr lang="en-US" dirty="0" smtClean="0"/>
              <a:t>Session Scope Bean is created per session base.</a:t>
            </a:r>
          </a:p>
          <a:p>
            <a:r>
              <a:rPr lang="en-US" dirty="0" smtClean="0"/>
              <a:t>How can we inject Session Scope Bean into Singleton Bean? And how does it works?</a:t>
            </a:r>
          </a:p>
          <a:p>
            <a:pPr marL="0" indent="0">
              <a:buNone/>
            </a:pPr>
            <a:r>
              <a:rPr lang="en-US" sz="2000" dirty="0" smtClean="0"/>
              <a:t>Interface Injection</a:t>
            </a:r>
          </a:p>
          <a:p>
            <a:pPr marL="0" indent="0">
              <a:buNone/>
            </a:pPr>
            <a:r>
              <a:rPr lang="en-US" sz="2000" dirty="0" smtClean="0"/>
              <a:t>@</a:t>
            </a:r>
            <a:r>
              <a:rPr lang="en-US" sz="2000" dirty="0"/>
              <a:t>Scope(value = </a:t>
            </a:r>
            <a:r>
              <a:rPr lang="en-US" sz="2000" dirty="0" err="1"/>
              <a:t>WebApplicationContext.</a:t>
            </a:r>
            <a:r>
              <a:rPr lang="en-US" sz="2000" b="1" i="1" dirty="0" err="1"/>
              <a:t>SCOPE_SESSION</a:t>
            </a:r>
            <a:r>
              <a:rPr lang="en-US" sz="2000" b="1" i="1" dirty="0"/>
              <a:t>, </a:t>
            </a:r>
            <a:r>
              <a:rPr lang="en-US" sz="2000" b="1" i="1" dirty="0" err="1"/>
              <a:t>proxyMode</a:t>
            </a:r>
            <a:r>
              <a:rPr lang="en-US" sz="2000" b="1" i="1" dirty="0"/>
              <a:t> = </a:t>
            </a:r>
            <a:r>
              <a:rPr lang="en-US" sz="2000" b="1" i="1" dirty="0" err="1"/>
              <a:t>ScopedProxyMode.INTERFACES</a:t>
            </a:r>
            <a:r>
              <a:rPr lang="en-US" sz="2000" b="1" i="1" dirty="0"/>
              <a:t>)</a:t>
            </a:r>
            <a:endParaRPr lang="en-US" sz="2000" dirty="0"/>
          </a:p>
          <a:p>
            <a:pPr marL="0" indent="0">
              <a:buNone/>
            </a:pPr>
            <a:r>
              <a:rPr lang="en-US" sz="2000" dirty="0" smtClean="0"/>
              <a:t>Concrete Class Injection</a:t>
            </a:r>
          </a:p>
          <a:p>
            <a:pPr marL="0" indent="0">
              <a:buNone/>
            </a:pPr>
            <a:r>
              <a:rPr lang="en-US" sz="2000" dirty="0" smtClean="0"/>
              <a:t>@</a:t>
            </a:r>
            <a:r>
              <a:rPr lang="en-US" sz="2000" dirty="0"/>
              <a:t>Scope(value = </a:t>
            </a:r>
            <a:r>
              <a:rPr lang="en-US" sz="2000" dirty="0" err="1"/>
              <a:t>WebApplicationContext.</a:t>
            </a:r>
            <a:r>
              <a:rPr lang="en-US" sz="2000" b="1" i="1" dirty="0" err="1"/>
              <a:t>SCOPE_SESSION</a:t>
            </a:r>
            <a:r>
              <a:rPr lang="en-US" sz="2000" b="1" i="1" dirty="0"/>
              <a:t>, </a:t>
            </a:r>
            <a:r>
              <a:rPr lang="en-US" sz="2000" b="1" i="1" dirty="0" err="1"/>
              <a:t>proxyMode</a:t>
            </a:r>
            <a:r>
              <a:rPr lang="en-US" sz="2000" b="1" i="1" dirty="0"/>
              <a:t> = </a:t>
            </a:r>
            <a:r>
              <a:rPr lang="en-US" sz="2000" b="1" i="1" dirty="0" err="1"/>
              <a:t>ScopedProxyMode.TARGET_CLASS</a:t>
            </a:r>
            <a:r>
              <a:rPr lang="en-US" sz="2000" b="1" i="1" dirty="0" smtClean="0"/>
              <a:t>)</a:t>
            </a:r>
          </a:p>
          <a:p>
            <a:endParaRPr lang="en-US" b="1" i="1" dirty="0" smtClean="0"/>
          </a:p>
          <a:p>
            <a:pPr marL="0" indent="0">
              <a:buNone/>
            </a:pPr>
            <a:endParaRPr lang="en-US" dirty="0"/>
          </a:p>
        </p:txBody>
      </p:sp>
    </p:spTree>
    <p:extLst>
      <p:ext uri="{BB962C8B-B14F-4D97-AF65-F5344CB8AC3E}">
        <p14:creationId xmlns:p14="http://schemas.microsoft.com/office/powerpoint/2010/main" val="30650874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5" y="274637"/>
            <a:ext cx="6488758" cy="652843"/>
          </a:xfrm>
        </p:spPr>
        <p:txBody>
          <a:bodyPr/>
          <a:lstStyle/>
          <a:p>
            <a:r>
              <a:rPr lang="en-US" sz="2800" dirty="0" smtClean="0"/>
              <a:t>AOP Terminology</a:t>
            </a:r>
            <a:endParaRPr lang="en-US" sz="2800" dirty="0"/>
          </a:p>
        </p:txBody>
      </p:sp>
      <p:sp>
        <p:nvSpPr>
          <p:cNvPr id="3" name="Content Placeholder 2"/>
          <p:cNvSpPr>
            <a:spLocks noGrp="1"/>
          </p:cNvSpPr>
          <p:nvPr>
            <p:ph idx="1"/>
          </p:nvPr>
        </p:nvSpPr>
        <p:spPr>
          <a:xfrm>
            <a:off x="1089024" y="1112976"/>
            <a:ext cx="7272339" cy="5013187"/>
          </a:xfrm>
        </p:spPr>
        <p:txBody>
          <a:bodyPr/>
          <a:lstStyle/>
          <a:p>
            <a:r>
              <a:rPr lang="en-US" dirty="0" smtClean="0"/>
              <a:t>Cross-cutting Concerns impact the application in many points. Ex: Logging, Security, Caching and Transaction Management are called cross-cutting concerns.</a:t>
            </a:r>
          </a:p>
          <a:p>
            <a:r>
              <a:rPr lang="en-US" dirty="0" smtClean="0"/>
              <a:t>Using AOP we can define common functionality in one place and we can declaratively define how and where this functionality can be applied.</a:t>
            </a:r>
          </a:p>
          <a:p>
            <a:r>
              <a:rPr lang="en-US" dirty="0" smtClean="0"/>
              <a:t>Cross cutting concerns are modularized into special classes are called </a:t>
            </a:r>
            <a:r>
              <a:rPr lang="en-US" b="1" dirty="0" smtClean="0"/>
              <a:t>aspects</a:t>
            </a:r>
            <a:r>
              <a:rPr lang="en-US" dirty="0" smtClean="0"/>
              <a:t>.</a:t>
            </a:r>
            <a:endParaRPr lang="en-US" dirty="0"/>
          </a:p>
        </p:txBody>
      </p:sp>
    </p:spTree>
    <p:extLst>
      <p:ext uri="{BB962C8B-B14F-4D97-AF65-F5344CB8AC3E}">
        <p14:creationId xmlns:p14="http://schemas.microsoft.com/office/powerpoint/2010/main" val="368018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8"/>
            <a:ext cx="6717091" cy="610036"/>
          </a:xfrm>
        </p:spPr>
        <p:txBody>
          <a:bodyPr/>
          <a:lstStyle/>
          <a:p>
            <a:r>
              <a:rPr lang="en-US" sz="2400" dirty="0" smtClean="0"/>
              <a:t>AOP Terminology</a:t>
            </a:r>
            <a:endParaRPr lang="en-US" sz="2400" dirty="0"/>
          </a:p>
        </p:txBody>
      </p:sp>
      <p:sp>
        <p:nvSpPr>
          <p:cNvPr id="3" name="Content Placeholder 2"/>
          <p:cNvSpPr>
            <a:spLocks noGrp="1"/>
          </p:cNvSpPr>
          <p:nvPr>
            <p:ph idx="1"/>
          </p:nvPr>
        </p:nvSpPr>
        <p:spPr>
          <a:xfrm>
            <a:off x="1089024" y="1068510"/>
            <a:ext cx="7272339" cy="5057654"/>
          </a:xfrm>
        </p:spPr>
        <p:txBody>
          <a:bodyPr>
            <a:normAutofit lnSpcReduction="10000"/>
          </a:bodyPr>
          <a:lstStyle/>
          <a:p>
            <a:r>
              <a:rPr lang="en-US" dirty="0" smtClean="0"/>
              <a:t>Aspect: modularization of cross-cutting concern</a:t>
            </a:r>
          </a:p>
          <a:p>
            <a:r>
              <a:rPr lang="en-US" dirty="0" smtClean="0"/>
              <a:t>Advice</a:t>
            </a:r>
            <a:r>
              <a:rPr lang="en-US" dirty="0" smtClean="0"/>
              <a:t>: Job of an Aspect called advice. </a:t>
            </a:r>
          </a:p>
          <a:p>
            <a:r>
              <a:rPr lang="en-US" dirty="0" smtClean="0"/>
              <a:t>Join points: In an application there are many places where we can apply aspect. These points are called join points.</a:t>
            </a:r>
          </a:p>
          <a:p>
            <a:r>
              <a:rPr lang="en-US" dirty="0" smtClean="0"/>
              <a:t>Point cuts: point cuts are the join points where we can woven advice.</a:t>
            </a:r>
          </a:p>
          <a:p>
            <a:r>
              <a:rPr lang="en-US" dirty="0" smtClean="0"/>
              <a:t>Introductions:  inject new methods and attributes into existing classes are called introductions.</a:t>
            </a:r>
          </a:p>
          <a:p>
            <a:r>
              <a:rPr lang="en-US" dirty="0" smtClean="0"/>
              <a:t>Weaving: process of applying aspects to target classes to create new proxies.</a:t>
            </a:r>
            <a:endParaRPr lang="en-US" dirty="0"/>
          </a:p>
        </p:txBody>
      </p:sp>
    </p:spTree>
    <p:extLst>
      <p:ext uri="{BB962C8B-B14F-4D97-AF65-F5344CB8AC3E}">
        <p14:creationId xmlns:p14="http://schemas.microsoft.com/office/powerpoint/2010/main" val="26049993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024" y="242572"/>
            <a:ext cx="7272339" cy="5883591"/>
          </a:xfrm>
        </p:spPr>
        <p:txBody>
          <a:bodyPr/>
          <a:lstStyle/>
          <a:p>
            <a:r>
              <a:rPr lang="en-US" dirty="0" smtClean="0"/>
              <a:t>In Spring, aspects are woven into spring-managed beans at runtime by wrapping them with a proxy class. Proxy class poses as the target bean intercepting advised method calls and forwarding those calls to the target bean. Between the time when the proxy intercepts the method call and the time when it invokes the target bean’s method, the proxy performs the aspect logic.</a:t>
            </a:r>
          </a:p>
          <a:p>
            <a:endParaRPr lang="en-US" dirty="0"/>
          </a:p>
        </p:txBody>
      </p:sp>
      <p:pic>
        <p:nvPicPr>
          <p:cNvPr id="2" name="Picture 1"/>
          <p:cNvPicPr>
            <a:picLocks noChangeAspect="1"/>
          </p:cNvPicPr>
          <p:nvPr/>
        </p:nvPicPr>
        <p:blipFill>
          <a:blip r:embed="rId2"/>
          <a:stretch>
            <a:fillRect/>
          </a:stretch>
        </p:blipFill>
        <p:spPr>
          <a:xfrm>
            <a:off x="2032000" y="3414565"/>
            <a:ext cx="5080000" cy="2479845"/>
          </a:xfrm>
          <a:prstGeom prst="rect">
            <a:avLst/>
          </a:prstGeom>
        </p:spPr>
      </p:pic>
    </p:spTree>
    <p:extLst>
      <p:ext uri="{BB962C8B-B14F-4D97-AF65-F5344CB8AC3E}">
        <p14:creationId xmlns:p14="http://schemas.microsoft.com/office/powerpoint/2010/main" val="4985564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6729251" cy="632615"/>
          </a:xfrm>
        </p:spPr>
        <p:txBody>
          <a:bodyPr/>
          <a:lstStyle/>
          <a:p>
            <a:r>
              <a:rPr lang="en-US" sz="2400" dirty="0" smtClean="0"/>
              <a:t>Spring </a:t>
            </a:r>
            <a:r>
              <a:rPr lang="en-US" sz="2400" dirty="0" err="1" smtClean="0"/>
              <a:t>WebMvc</a:t>
            </a:r>
            <a:endParaRPr lang="en-US" sz="2400" dirty="0"/>
          </a:p>
        </p:txBody>
      </p:sp>
      <p:sp>
        <p:nvSpPr>
          <p:cNvPr id="3" name="Content Placeholder 2"/>
          <p:cNvSpPr>
            <a:spLocks noGrp="1"/>
          </p:cNvSpPr>
          <p:nvPr>
            <p:ph idx="1"/>
          </p:nvPr>
        </p:nvSpPr>
        <p:spPr>
          <a:xfrm>
            <a:off x="1089024" y="1055712"/>
            <a:ext cx="7272339" cy="5070452"/>
          </a:xfrm>
        </p:spPr>
        <p:txBody>
          <a:bodyPr>
            <a:normAutofit fontScale="92500" lnSpcReduction="10000"/>
          </a:bodyPr>
          <a:lstStyle/>
          <a:p>
            <a:r>
              <a:rPr lang="en-US" dirty="0" smtClean="0"/>
              <a:t>Servlet 3.0 based container looks for the </a:t>
            </a:r>
            <a:r>
              <a:rPr lang="en-US" dirty="0" err="1" smtClean="0"/>
              <a:t>ServletContainerInitializer</a:t>
            </a:r>
            <a:r>
              <a:rPr lang="en-US" dirty="0" smtClean="0"/>
              <a:t> implementations for a valid web application. </a:t>
            </a:r>
            <a:r>
              <a:rPr lang="en-US" dirty="0" err="1"/>
              <a:t>w</a:t>
            </a:r>
            <a:r>
              <a:rPr lang="en-US" dirty="0" err="1" smtClean="0"/>
              <a:t>eb.xml</a:t>
            </a:r>
            <a:r>
              <a:rPr lang="en-US" dirty="0" smtClean="0"/>
              <a:t> </a:t>
            </a:r>
            <a:r>
              <a:rPr lang="en-US" dirty="0" smtClean="0"/>
              <a:t>is not required.</a:t>
            </a:r>
          </a:p>
          <a:p>
            <a:r>
              <a:rPr lang="en-US" dirty="0" smtClean="0"/>
              <a:t>Spring implements this class in </a:t>
            </a:r>
            <a:r>
              <a:rPr lang="en-US" dirty="0" err="1" smtClean="0"/>
              <a:t>SpringServletContainerInitializer</a:t>
            </a:r>
            <a:r>
              <a:rPr lang="en-US" dirty="0" smtClean="0"/>
              <a:t> and </a:t>
            </a:r>
            <a:r>
              <a:rPr lang="en-US" dirty="0" err="1" smtClean="0"/>
              <a:t>delegaters</a:t>
            </a:r>
            <a:r>
              <a:rPr lang="en-US" dirty="0" smtClean="0"/>
              <a:t> to </a:t>
            </a:r>
            <a:r>
              <a:rPr lang="en-US" dirty="0" err="1" smtClean="0"/>
              <a:t>WebApplicationInitializer</a:t>
            </a:r>
            <a:r>
              <a:rPr lang="en-US" dirty="0" smtClean="0"/>
              <a:t> .</a:t>
            </a:r>
          </a:p>
          <a:p>
            <a:r>
              <a:rPr lang="en-US" dirty="0" smtClean="0"/>
              <a:t>Below class used to write </a:t>
            </a:r>
            <a:r>
              <a:rPr lang="en-US" dirty="0" err="1" smtClean="0"/>
              <a:t>web.xml</a:t>
            </a:r>
            <a:r>
              <a:rPr lang="en-US" dirty="0" smtClean="0"/>
              <a:t> content using java based configuration </a:t>
            </a:r>
            <a:r>
              <a:rPr lang="en-US" b="1" dirty="0" err="1" smtClean="0"/>
              <a:t>AbstractAnnotationConfigDispatchServletInitializer</a:t>
            </a:r>
            <a:r>
              <a:rPr lang="en-US" dirty="0" smtClean="0"/>
              <a:t> </a:t>
            </a:r>
          </a:p>
          <a:p>
            <a:r>
              <a:rPr lang="en-US" dirty="0" err="1" smtClean="0"/>
              <a:t>getRootConfigClass</a:t>
            </a:r>
            <a:r>
              <a:rPr lang="en-US" dirty="0" smtClean="0"/>
              <a:t>() method returns configuration which is similar to </a:t>
            </a:r>
            <a:r>
              <a:rPr lang="en-US" dirty="0" err="1" smtClean="0"/>
              <a:t>applicationContext.xml</a:t>
            </a:r>
            <a:endParaRPr lang="en-US" dirty="0" smtClean="0"/>
          </a:p>
          <a:p>
            <a:r>
              <a:rPr lang="en-US" dirty="0" err="1" smtClean="0"/>
              <a:t>getServletConfigClasses</a:t>
            </a:r>
            <a:r>
              <a:rPr lang="en-US" dirty="0" smtClean="0"/>
              <a:t>() method returns configuration </a:t>
            </a:r>
            <a:r>
              <a:rPr lang="en-US" dirty="0" smtClean="0"/>
              <a:t>which  is </a:t>
            </a:r>
            <a:r>
              <a:rPr lang="en-US" dirty="0" smtClean="0"/>
              <a:t>similar to dispatch-</a:t>
            </a:r>
            <a:r>
              <a:rPr lang="en-US" dirty="0" err="1" smtClean="0"/>
              <a:t>servlet.xml</a:t>
            </a:r>
            <a:r>
              <a:rPr lang="en-US" dirty="0" smtClean="0"/>
              <a:t> </a:t>
            </a:r>
            <a:endParaRPr lang="en-US" dirty="0"/>
          </a:p>
        </p:txBody>
      </p:sp>
    </p:spTree>
    <p:extLst>
      <p:ext uri="{BB962C8B-B14F-4D97-AF65-F5344CB8AC3E}">
        <p14:creationId xmlns:p14="http://schemas.microsoft.com/office/powerpoint/2010/main" val="29614520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Tradition">
  <a:themeElements>
    <a:clrScheme name="Tradition">
      <a:dk1>
        <a:srgbClr val="000000"/>
      </a:dk1>
      <a:lt1>
        <a:srgbClr val="FFFFFF"/>
      </a:lt1>
      <a:dk2>
        <a:srgbClr val="59480D"/>
      </a:dk2>
      <a:lt2>
        <a:srgbClr val="D28E11"/>
      </a:lt2>
      <a:accent1>
        <a:srgbClr val="6B4A0B"/>
      </a:accent1>
      <a:accent2>
        <a:srgbClr val="790A14"/>
      </a:accent2>
      <a:accent3>
        <a:srgbClr val="908342"/>
      </a:accent3>
      <a:accent4>
        <a:srgbClr val="423E5C"/>
      </a:accent4>
      <a:accent5>
        <a:srgbClr val="641345"/>
      </a:accent5>
      <a:accent6>
        <a:srgbClr val="748A2F"/>
      </a:accent6>
      <a:hlink>
        <a:srgbClr val="DD7E0E"/>
      </a:hlink>
      <a:folHlink>
        <a:srgbClr val="7F6F6F"/>
      </a:folHlink>
    </a:clrScheme>
    <a:fontScheme name="Tradition">
      <a:majorFont>
        <a:latin typeface="Candara"/>
        <a:ea typeface=""/>
        <a:cs typeface=""/>
        <a:font script="Jpan" typeface="メイリオ"/>
        <a:font script="Hans" typeface="宋体"/>
        <a:font script="Hant" typeface="新細明體"/>
      </a:majorFont>
      <a:minorFont>
        <a:latin typeface="Candara"/>
        <a:ea typeface=""/>
        <a:cs typeface=""/>
        <a:font script="Jpan" typeface="メイリオ"/>
        <a:font script="Hans" typeface="宋体"/>
        <a:font script="Hant" typeface="新細明體"/>
      </a:minorFont>
    </a:fontScheme>
    <a:fmtScheme name="Tradition">
      <a:fillStyleLst>
        <a:solidFill>
          <a:schemeClr val="phClr"/>
        </a:solidFill>
        <a:blipFill rotWithShape="1">
          <a:blip xmlns:r="http://schemas.openxmlformats.org/officeDocument/2006/relationships" r:embed="rId1">
            <a:duotone>
              <a:schemeClr val="phClr">
                <a:shade val="10000"/>
                <a:satMod val="150000"/>
              </a:schemeClr>
              <a:schemeClr val="phClr">
                <a:tint val="90000"/>
                <a:satMod val="300000"/>
              </a:schemeClr>
            </a:duotone>
          </a:blip>
          <a:stretch/>
        </a:blipFill>
        <a:blipFill rotWithShape="1">
          <a:blip xmlns:r="http://schemas.openxmlformats.org/officeDocument/2006/relationships" r:embed="rId2">
            <a:duotone>
              <a:schemeClr val="phClr">
                <a:shade val="10000"/>
                <a:satMod val="150000"/>
              </a:schemeClr>
              <a:schemeClr val="phClr">
                <a:tint val="90000"/>
                <a:satMod val="300000"/>
              </a:schemeClr>
            </a:duotone>
          </a:blip>
          <a:stretch/>
        </a:blipFill>
      </a:fillStyleLst>
      <a:lnStyleLst>
        <a:ln w="15875" cap="flat" cmpd="sng" algn="ctr">
          <a:solidFill>
            <a:schemeClr val="phClr">
              <a:shade val="95000"/>
              <a:satMod val="105000"/>
            </a:schemeClr>
          </a:solidFill>
          <a:prstDash val="solid"/>
          <a:miter/>
        </a:ln>
        <a:ln w="38100" cap="flat" cmpd="sng" algn="ctr">
          <a:solidFill>
            <a:schemeClr val="phClr">
              <a:shade val="90000"/>
            </a:schemeClr>
          </a:solidFill>
          <a:prstDash val="solid"/>
          <a:miter/>
        </a:ln>
        <a:ln w="76200" cap="flat" cmpd="dbl" algn="ctr">
          <a:solidFill>
            <a:schemeClr val="phClr"/>
          </a:solidFill>
          <a:prstDash val="solid"/>
          <a:miter/>
        </a:ln>
      </a:lnStyleLst>
      <a:effectStyleLst>
        <a:effectStyle>
          <a:effectLst/>
        </a:effectStyle>
        <a:effectStyle>
          <a:effectLst>
            <a:innerShdw blurRad="127000">
              <a:srgbClr val="FFFFFF">
                <a:alpha val="35000"/>
              </a:srgbClr>
            </a:innerShdw>
          </a:effectLst>
          <a:scene3d>
            <a:camera prst="orthographicFront">
              <a:rot lat="0" lon="0" rev="0"/>
            </a:camera>
            <a:lightRig rig="chilly" dir="tl">
              <a:rot lat="0" lon="0" rev="5400000"/>
            </a:lightRig>
          </a:scene3d>
          <a:sp3d prstMaterial="softEdge">
            <a:bevelT w="0" h="0"/>
          </a:sp3d>
        </a:effectStyle>
        <a:effectStyle>
          <a:effectLst>
            <a:outerShdw blurRad="63500" dist="25400" dir="5400000" algn="br" rotWithShape="0">
              <a:srgbClr val="000000">
                <a:alpha val="50000"/>
              </a:srgbClr>
            </a:outerShdw>
          </a:effectLst>
          <a:scene3d>
            <a:camera prst="orthographicFront">
              <a:rot lat="0" lon="0" rev="0"/>
            </a:camera>
            <a:lightRig rig="balanced" dir="t">
              <a:rot lat="0" lon="0" rev="3600000"/>
            </a:lightRig>
          </a:scene3d>
          <a:sp3d>
            <a:bevelT w="889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hade val="10000"/>
                <a:satMod val="175000"/>
              </a:schemeClr>
              <a:schemeClr val="phClr">
                <a:satMod val="3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Tradition.thmx</Template>
  <TotalTime>429</TotalTime>
  <Words>660</Words>
  <Application>Microsoft Macintosh PowerPoint</Application>
  <PresentationFormat>On-screen Show (4:3)</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Tradition</vt:lpstr>
      <vt:lpstr>Spring Basics</vt:lpstr>
      <vt:lpstr>PowerPoint Presentation</vt:lpstr>
      <vt:lpstr>Spring Bean Lifecycle</vt:lpstr>
      <vt:lpstr>Spring Annotation</vt:lpstr>
      <vt:lpstr>Session Scope Bean</vt:lpstr>
      <vt:lpstr>AOP Terminology</vt:lpstr>
      <vt:lpstr>AOP Terminology</vt:lpstr>
      <vt:lpstr>PowerPoint Presentation</vt:lpstr>
      <vt:lpstr>Spring WebMvc</vt:lpstr>
      <vt:lpstr>Dispatch-servlet equivalent java config</vt:lpstr>
      <vt:lpstr>JPA Configuration</vt:lpstr>
    </vt:vector>
  </TitlesOfParts>
  <Company>Innominds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Basics</dc:title>
  <dc:creator>ThirupathiReddy Vajjala</dc:creator>
  <cp:lastModifiedBy>ThirupathiReddy Vajjala</cp:lastModifiedBy>
  <cp:revision>17</cp:revision>
  <dcterms:created xsi:type="dcterms:W3CDTF">2016-03-15T02:48:20Z</dcterms:created>
  <dcterms:modified xsi:type="dcterms:W3CDTF">2016-03-17T05:00:24Z</dcterms:modified>
</cp:coreProperties>
</file>