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a시네마M" panose="02020600000000000000" pitchFamily="18" charset="-127"/>
      <p:regular r:id="rId18"/>
    </p:embeddedFont>
    <p:embeddedFont>
      <p:font typeface="나눔바른고딕 UltraLight" panose="020B0603020101020101" pitchFamily="50" charset="-127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AC630-B996-47BC-981F-66333BF0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36245E-82AF-4712-9DEF-FBDBEA841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D58B9-8A2B-4572-B8F2-861565A3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DA12F-B795-49A1-9E3D-733ACD21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E8461-4D08-4D88-9430-70F6DCBD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A2DDC-EF85-4871-B28E-DC073BA3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8AF43B-3602-43A9-961C-7CCCDFE5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BE382-33DF-4054-9100-6ED4FB61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22021-36F7-4154-9C18-594EBA99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851A0-FC76-4924-89C0-C0D6DE04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0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FE4F9A-3A1E-4B92-96F8-A6891D7D9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15059A-BA6F-4B52-A570-DF341D4B4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078E3-6E70-4AEE-99B9-D561CEFA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E8847-E158-4136-943D-2A9DE015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33523-FB9C-494D-B580-E4C35A28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8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A765E-9AC5-4373-9660-4FCED714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4C421-025C-4CA1-83E1-75BC33F9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63DBC-9EDD-4F9D-BCAB-A1DDC1EF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F3990-7610-45A2-9D2B-9243F33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3ECD3-9AAC-42E3-A16C-774EE840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1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F6E0F-F9D4-4AA9-BD72-1B4C3302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18F7A6-53B7-4F6D-9726-50A93703C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7CBB-0335-4DED-9484-A45ABC52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D5AE90-6DE8-4DF8-90FD-CA020EE4A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B2BB3-E008-4FC0-9612-0B32501B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69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39A6D-DD61-40D4-B4A9-C359F876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A57B0-493D-47AF-AE9D-65EA1B8A3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3403F-F3A5-4B20-81EA-490221FE9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9351D-2335-4F66-A656-96250F9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AB186-CE15-4DCC-9FEA-6AAD4D27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1E670-F555-4F3C-A487-9835EF5E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7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F494-CD87-466C-B0E9-B2E58C6B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5A856-6745-4CEA-87E6-212F330B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DAFF74-273D-4D76-974D-582B41695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23F735-56D1-4B87-BD38-817F113F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DF4C18-D6F4-4946-9470-608CB041F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9AC92-8A5E-4519-8F8B-CB3987A4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C6DC0-A700-41FC-AE51-61201C35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7B3D1-4B00-4886-B642-18CC8C48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9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67E59-E5D8-4237-BE41-D2C1F29B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AF8B-7FCF-47CF-BC30-06FCC633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A942A-9B01-431E-9441-C7089BB7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A0B706-00CB-4FB5-8499-E18A90C37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5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0ACE01-956F-46DA-9EB9-4B978BA8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149548-EF51-4C1E-9C76-442395AA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6CB3A-0861-428D-A417-1298B530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08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70B21-A72E-4277-B2D6-95390EF8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1F3E3-C0B0-4F1C-94FD-2088B668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4A9CD9-EDA4-460F-A544-DBD9495B6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D48E8-1191-4967-A560-9C66D7B0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EA919-2AD5-4D91-B662-DE659470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C5CFA-DBD8-4ACC-A50C-DBBF98B9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99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F0CA5-0FD4-46A5-B71F-BB5DA9FE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656AA3-B193-434D-B801-82111AFB0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034E3-A759-4CF3-94C0-E903F970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008AC0-B986-422C-902D-E2D35217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02163-610F-4732-9253-2B044FE5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738ADA-965F-43B3-9184-5FF55AB6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0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DBA33A-EF3A-4C22-9F16-B9ABDEFA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B5B1F-5AF7-4033-8677-E533E36B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9B6A0-2A1F-4015-87D6-94AAA2422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7F566-EC58-46E2-B95B-B581007C66F2}" type="datetimeFigureOut">
              <a:rPr lang="ko-KR" altLang="en-US" smtClean="0"/>
              <a:t>2019-07-16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10F3A9-54E8-49EE-8E6D-9F2864B80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E574C-9CA8-4B9C-A7B9-294220B0E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7C961-C0E4-44D9-96DD-F8162C049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90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332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신경망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(neural network)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48FABE1-8777-4FDB-BB60-6868A66FE151}"/>
              </a:ext>
            </a:extLst>
          </p:cNvPr>
          <p:cNvSpPr/>
          <p:nvPr/>
        </p:nvSpPr>
        <p:spPr>
          <a:xfrm>
            <a:off x="3615786" y="2585621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32B0105-C5DC-475D-BD09-9E9B98C579A2}"/>
              </a:ext>
            </a:extLst>
          </p:cNvPr>
          <p:cNvSpPr/>
          <p:nvPr/>
        </p:nvSpPr>
        <p:spPr>
          <a:xfrm>
            <a:off x="3615786" y="3710476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002861C-A2BE-4905-810F-65D00A066501}"/>
              </a:ext>
            </a:extLst>
          </p:cNvPr>
          <p:cNvSpPr/>
          <p:nvPr/>
        </p:nvSpPr>
        <p:spPr>
          <a:xfrm>
            <a:off x="7866000" y="2585621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5CCB013-A6BD-463B-AFE0-04A84C2E02DB}"/>
              </a:ext>
            </a:extLst>
          </p:cNvPr>
          <p:cNvSpPr/>
          <p:nvPr/>
        </p:nvSpPr>
        <p:spPr>
          <a:xfrm>
            <a:off x="7866000" y="3710476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555A7A-BA9A-414D-9BE7-7C0BE8E4F2DB}"/>
              </a:ext>
            </a:extLst>
          </p:cNvPr>
          <p:cNvSpPr/>
          <p:nvPr/>
        </p:nvSpPr>
        <p:spPr>
          <a:xfrm>
            <a:off x="5740892" y="2064448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426B6C5-E772-4110-BBF8-824066C303E7}"/>
              </a:ext>
            </a:extLst>
          </p:cNvPr>
          <p:cNvSpPr/>
          <p:nvPr/>
        </p:nvSpPr>
        <p:spPr>
          <a:xfrm>
            <a:off x="5740892" y="3187861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72B383-18E2-41E2-90E4-B10C5028BC4B}"/>
              </a:ext>
            </a:extLst>
          </p:cNvPr>
          <p:cNvSpPr/>
          <p:nvPr/>
        </p:nvSpPr>
        <p:spPr>
          <a:xfrm>
            <a:off x="5740892" y="4311274"/>
            <a:ext cx="603682" cy="6036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2EBD6C-4F94-4EEF-BD9E-802396BB8ED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4219468" y="2366289"/>
            <a:ext cx="1521424" cy="52117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E81FD8-202D-48CF-A8E1-A5CC2CE5191F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4219468" y="2887462"/>
            <a:ext cx="1521424" cy="60224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B78E024-00E5-4293-BA76-1A29557926C0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219468" y="2887462"/>
            <a:ext cx="1521424" cy="172565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5DC7A6-3EF7-47DA-9410-DEBE09496A01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4219468" y="2366289"/>
            <a:ext cx="1521424" cy="164602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B0045D-9185-46D2-82C3-823206017E3D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4219468" y="3489702"/>
            <a:ext cx="1521424" cy="52261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E1649DE-ECA8-4384-AE6F-9677123E3FFE}"/>
              </a:ext>
            </a:extLst>
          </p:cNvPr>
          <p:cNvCxnSpPr>
            <a:stCxn id="7" idx="6"/>
            <a:endCxn id="12" idx="2"/>
          </p:cNvCxnSpPr>
          <p:nvPr/>
        </p:nvCxnSpPr>
        <p:spPr>
          <a:xfrm>
            <a:off x="4219468" y="4012317"/>
            <a:ext cx="1521424" cy="60079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7EC0784-0885-4217-8166-2C06993865F4}"/>
              </a:ext>
            </a:extLst>
          </p:cNvPr>
          <p:cNvCxnSpPr>
            <a:stCxn id="10" idx="6"/>
            <a:endCxn id="8" idx="2"/>
          </p:cNvCxnSpPr>
          <p:nvPr/>
        </p:nvCxnSpPr>
        <p:spPr>
          <a:xfrm>
            <a:off x="6344574" y="2366289"/>
            <a:ext cx="1521426" cy="52117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B76056E-3DD5-4F06-863D-E37F12064F45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6344574" y="2366289"/>
            <a:ext cx="1521426" cy="164602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4218C9B-69E7-4B44-999A-5244C10FE9AD}"/>
              </a:ext>
            </a:extLst>
          </p:cNvPr>
          <p:cNvCxnSpPr>
            <a:stCxn id="11" idx="6"/>
            <a:endCxn id="8" idx="2"/>
          </p:cNvCxnSpPr>
          <p:nvPr/>
        </p:nvCxnSpPr>
        <p:spPr>
          <a:xfrm flipV="1">
            <a:off x="6344574" y="2887462"/>
            <a:ext cx="1521426" cy="60224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1395894-2029-4758-8DA0-9B7F594423E1}"/>
              </a:ext>
            </a:extLst>
          </p:cNvPr>
          <p:cNvCxnSpPr>
            <a:stCxn id="11" idx="6"/>
            <a:endCxn id="9" idx="2"/>
          </p:cNvCxnSpPr>
          <p:nvPr/>
        </p:nvCxnSpPr>
        <p:spPr>
          <a:xfrm>
            <a:off x="6344574" y="3489702"/>
            <a:ext cx="1521426" cy="52261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C386E8F-6CE4-42D3-AA69-1AA040C2DB63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6344574" y="2887462"/>
            <a:ext cx="1521426" cy="172565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78CB4E5-9764-494E-8883-AB947F4E44DC}"/>
              </a:ext>
            </a:extLst>
          </p:cNvPr>
          <p:cNvCxnSpPr>
            <a:stCxn id="12" idx="6"/>
            <a:endCxn id="9" idx="2"/>
          </p:cNvCxnSpPr>
          <p:nvPr/>
        </p:nvCxnSpPr>
        <p:spPr>
          <a:xfrm flipV="1">
            <a:off x="6344574" y="4012317"/>
            <a:ext cx="1521426" cy="60079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B4265D-7F79-460F-88C8-38D1AC65A251}"/>
              </a:ext>
            </a:extLst>
          </p:cNvPr>
          <p:cNvSpPr txBox="1"/>
          <p:nvPr/>
        </p:nvSpPr>
        <p:spPr>
          <a:xfrm>
            <a:off x="3551982" y="461311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input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820AFF-84B6-47E0-AFD7-30AA0B0C0E6A}"/>
              </a:ext>
            </a:extLst>
          </p:cNvPr>
          <p:cNvSpPr txBox="1"/>
          <p:nvPr/>
        </p:nvSpPr>
        <p:spPr>
          <a:xfrm>
            <a:off x="5571289" y="509291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hidden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6E0B1-287C-4ED5-849D-AE1CF88D3AAF}"/>
              </a:ext>
            </a:extLst>
          </p:cNvPr>
          <p:cNvSpPr txBox="1"/>
          <p:nvPr/>
        </p:nvSpPr>
        <p:spPr>
          <a:xfrm>
            <a:off x="7704412" y="461311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output</a:t>
            </a:r>
            <a:endParaRPr lang="ko-KR" altLang="en-US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672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오버피팅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 문제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881B-88BD-49FE-92C7-DF42269F8379}"/>
              </a:ext>
            </a:extLst>
          </p:cNvPr>
          <p:cNvSpPr txBox="1"/>
          <p:nvPr/>
        </p:nvSpPr>
        <p:spPr>
          <a:xfrm>
            <a:off x="1050781" y="1145895"/>
            <a:ext cx="5990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신경망이 러닝 데이터 셋에 맞춰서 지나치게 학습된 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514A4-DCA4-4636-ADEC-6DCD98CBD9A7}"/>
              </a:ext>
            </a:extLst>
          </p:cNvPr>
          <p:cNvSpPr txBox="1"/>
          <p:nvPr/>
        </p:nvSpPr>
        <p:spPr>
          <a:xfrm>
            <a:off x="649728" y="2563796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해결방법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18266-1078-4541-B14A-2C80C4954D28}"/>
              </a:ext>
            </a:extLst>
          </p:cNvPr>
          <p:cNvSpPr txBox="1"/>
          <p:nvPr/>
        </p:nvSpPr>
        <p:spPr>
          <a:xfrm>
            <a:off x="1050781" y="3317134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가중치 감소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6CBE4-189E-40AB-B44D-BFDCE23F450F}"/>
              </a:ext>
            </a:extLst>
          </p:cNvPr>
          <p:cNvSpPr txBox="1"/>
          <p:nvPr/>
        </p:nvSpPr>
        <p:spPr>
          <a:xfrm>
            <a:off x="1050781" y="4420028"/>
            <a:ext cx="260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드롭아웃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(dropout)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3352B8-C6EF-49FE-B99B-349BC8E3CDB2}"/>
              </a:ext>
            </a:extLst>
          </p:cNvPr>
          <p:cNvSpPr txBox="1"/>
          <p:nvPr/>
        </p:nvSpPr>
        <p:spPr>
          <a:xfrm>
            <a:off x="1050781" y="1614075"/>
            <a:ext cx="7074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매개변수가 많고 표현력이 높은 모델일 때 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/ 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러닝 데이터가 적을 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48681-A4D8-4B66-87C2-58AFC5EDA76C}"/>
              </a:ext>
            </a:extLst>
          </p:cNvPr>
          <p:cNvSpPr txBox="1"/>
          <p:nvPr/>
        </p:nvSpPr>
        <p:spPr>
          <a:xfrm>
            <a:off x="1274258" y="3808862"/>
            <a:ext cx="3166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큰 가중치에 대해 페널티 부과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EA9BA-947F-44C2-8276-C42AADC06534}"/>
              </a:ext>
            </a:extLst>
          </p:cNvPr>
          <p:cNvSpPr txBox="1"/>
          <p:nvPr/>
        </p:nvSpPr>
        <p:spPr>
          <a:xfrm>
            <a:off x="1274258" y="4911756"/>
            <a:ext cx="3395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히든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계층의 뉴런을 임의로 삭제</a:t>
            </a:r>
          </a:p>
        </p:txBody>
      </p:sp>
      <p:pic>
        <p:nvPicPr>
          <p:cNvPr id="8194" name="Picture 2" descr="dropout에 대한 이미지 검색결과">
            <a:extLst>
              <a:ext uri="{FF2B5EF4-FFF2-40B4-BE49-F238E27FC236}">
                <a16:creationId xmlns:a16="http://schemas.microsoft.com/office/drawing/2014/main" id="{B956B5EF-B292-4E0A-B5A8-1D27D279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472" y="4420029"/>
            <a:ext cx="4326362" cy="21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96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502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CNN (Convolutional Neural Network)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881B-88BD-49FE-92C7-DF42269F8379}"/>
              </a:ext>
            </a:extLst>
          </p:cNvPr>
          <p:cNvSpPr txBox="1"/>
          <p:nvPr/>
        </p:nvSpPr>
        <p:spPr>
          <a:xfrm>
            <a:off x="1050781" y="1145895"/>
            <a:ext cx="324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이미지 인식 분야에 많이 사용</a:t>
            </a:r>
          </a:p>
        </p:txBody>
      </p:sp>
      <p:pic>
        <p:nvPicPr>
          <p:cNvPr id="10250" name="Picture 10" descr="https://t1.daumcdn.net/cfile/tistory/2409463658F46CAD1F">
            <a:extLst>
              <a:ext uri="{FF2B5EF4-FFF2-40B4-BE49-F238E27FC236}">
                <a16:creationId xmlns:a16="http://schemas.microsoft.com/office/drawing/2014/main" id="{63661116-7165-43BE-BF85-909208018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91" t="45063" b="14369"/>
          <a:stretch/>
        </p:blipFill>
        <p:spPr bwMode="auto">
          <a:xfrm>
            <a:off x="1429305" y="4007592"/>
            <a:ext cx="8210768" cy="170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s://t1.daumcdn.net/cfile/tistory/2409463658F46CAD1F">
            <a:extLst>
              <a:ext uri="{FF2B5EF4-FFF2-40B4-BE49-F238E27FC236}">
                <a16:creationId xmlns:a16="http://schemas.microsoft.com/office/drawing/2014/main" id="{56D5D045-0CC7-42CB-A817-478BA1949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81" b="62156"/>
          <a:stretch/>
        </p:blipFill>
        <p:spPr bwMode="auto">
          <a:xfrm>
            <a:off x="1561916" y="2055394"/>
            <a:ext cx="7306877" cy="1590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2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3735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합성곱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 연산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(Convolutional)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11268" name="Picture 4" descr="https://t1.daumcdn.net/cfile/tistory/99A440405BC97EDC20">
            <a:extLst>
              <a:ext uri="{FF2B5EF4-FFF2-40B4-BE49-F238E27FC236}">
                <a16:creationId xmlns:a16="http://schemas.microsoft.com/office/drawing/2014/main" id="{4C10AFF2-E05F-4748-A014-7BA44464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6" y="976605"/>
            <a:ext cx="11339387" cy="539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16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2054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패딩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(Padding)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12290" name="Picture 2" descr="https://t1.daumcdn.net/cfile/tistory/9916C23F5BC97EEE31">
            <a:extLst>
              <a:ext uri="{FF2B5EF4-FFF2-40B4-BE49-F238E27FC236}">
                <a16:creationId xmlns:a16="http://schemas.microsoft.com/office/drawing/2014/main" id="{D5BF3922-1DD0-490C-AAC7-5846971A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24" y="1295492"/>
            <a:ext cx="37719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691A3-7D2D-4440-BD5D-08D4ED30B94E}"/>
              </a:ext>
            </a:extLst>
          </p:cNvPr>
          <p:cNvSpPr txBox="1"/>
          <p:nvPr/>
        </p:nvSpPr>
        <p:spPr>
          <a:xfrm>
            <a:off x="5736633" y="488272"/>
            <a:ext cx="194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풀링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(Pooling)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12292" name="Picture 4" descr="https://t1.daumcdn.net/cfile/tistory/2366B34458F47D7808">
            <a:extLst>
              <a:ext uri="{FF2B5EF4-FFF2-40B4-BE49-F238E27FC236}">
                <a16:creationId xmlns:a16="http://schemas.microsoft.com/office/drawing/2014/main" id="{DEB51E16-2C94-4381-8BE0-677A827F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776" y="1095375"/>
            <a:ext cx="58293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8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https://miro.medium.com/max/700/1*uAeANQIOQPqWZnnuH-VEyw.jpeg">
            <a:extLst>
              <a:ext uri="{FF2B5EF4-FFF2-40B4-BE49-F238E27FC236}">
                <a16:creationId xmlns:a16="http://schemas.microsoft.com/office/drawing/2014/main" id="{3E79B3BE-969D-4C36-8438-5651088C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58" y="1249840"/>
            <a:ext cx="8157284" cy="435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96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421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CNN 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예시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– Inception (Google)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14338" name="Picture 2" descr="http://solarisailab.com/wp-content/uploads/2017/05/inception-v3-architecture.png">
            <a:extLst>
              <a:ext uri="{FF2B5EF4-FFF2-40B4-BE49-F238E27FC236}">
                <a16:creationId xmlns:a16="http://schemas.microsoft.com/office/drawing/2014/main" id="{0916D5AB-F6FF-4BF3-8630-02D1C939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4113"/>
            <a:ext cx="12192000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2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4068842" y="3136612"/>
            <a:ext cx="405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텐서플로우</a:t>
            </a:r>
            <a:r>
              <a:rPr lang="ko-KR" altLang="en-US" sz="3200" dirty="0">
                <a:latin typeface="a시네마M" panose="02020600000000000000" pitchFamily="18" charset="-127"/>
                <a:ea typeface="a시네마M" panose="02020600000000000000" pitchFamily="18" charset="-127"/>
              </a:rPr>
              <a:t> 예제로 </a:t>
            </a:r>
            <a:r>
              <a:rPr lang="ko-KR" altLang="en-US" sz="32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ㄱㄱ</a:t>
            </a:r>
            <a:endParaRPr lang="ko-KR" altLang="en-US" sz="32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42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456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활성화 함수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(activation function)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4ED5C-FE54-45AB-B0E3-2BC561D65FD6}"/>
              </a:ext>
            </a:extLst>
          </p:cNvPr>
          <p:cNvSpPr txBox="1"/>
          <p:nvPr/>
        </p:nvSpPr>
        <p:spPr>
          <a:xfrm>
            <a:off x="1050781" y="1145895"/>
            <a:ext cx="5003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입력 신호의 총합을 출력 신호로 변환하는 함수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689217-01A1-4F89-BB0A-CABEF94A2AB1}"/>
              </a:ext>
            </a:extLst>
          </p:cNvPr>
          <p:cNvSpPr txBox="1"/>
          <p:nvPr/>
        </p:nvSpPr>
        <p:spPr>
          <a:xfrm>
            <a:off x="1499960" y="1780952"/>
            <a:ext cx="524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Ex)</a:t>
            </a:r>
            <a:endParaRPr lang="ko-KR" altLang="en-US" sz="20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686B3B-74F4-4F5F-95FE-408C53B49EDF}"/>
                  </a:ext>
                </a:extLst>
              </p:cNvPr>
              <p:cNvSpPr txBox="1"/>
              <p:nvPr/>
            </p:nvSpPr>
            <p:spPr>
              <a:xfrm>
                <a:off x="2195837" y="1827118"/>
                <a:ext cx="13565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C686B3B-74F4-4F5F-95FE-408C53B4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837" y="1827118"/>
                <a:ext cx="1356590" cy="307777"/>
              </a:xfrm>
              <a:prstGeom prst="rect">
                <a:avLst/>
              </a:prstGeom>
              <a:blipFill>
                <a:blip r:embed="rId2"/>
                <a:stretch>
                  <a:fillRect l="-897" r="-448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21CE2C5-7929-4264-8075-35CBB19CDCF3}"/>
              </a:ext>
            </a:extLst>
          </p:cNvPr>
          <p:cNvSpPr txBox="1"/>
          <p:nvPr/>
        </p:nvSpPr>
        <p:spPr>
          <a:xfrm>
            <a:off x="612057" y="2855494"/>
            <a:ext cx="3398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시그모이드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함수 </a:t>
            </a:r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(sigmoid)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F1FA36-8DCA-4D79-BB8C-6E11E04CDEDC}"/>
              </a:ext>
            </a:extLst>
          </p:cNvPr>
          <p:cNvSpPr txBox="1"/>
          <p:nvPr/>
        </p:nvSpPr>
        <p:spPr>
          <a:xfrm>
            <a:off x="612057" y="3776148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계단 함수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1035D7-5314-4BDC-B7A9-D5E0C6840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509" y="2134895"/>
            <a:ext cx="3089531" cy="23127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EAA5CAE-58A2-44DD-9494-F811B52C8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391" y="0"/>
            <a:ext cx="2960650" cy="22155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6F8788-8720-4D27-956C-9449C345CE0E}"/>
                  </a:ext>
                </a:extLst>
              </p:cNvPr>
              <p:cNvSpPr txBox="1"/>
              <p:nvPr/>
            </p:nvSpPr>
            <p:spPr>
              <a:xfrm>
                <a:off x="4029082" y="2735096"/>
                <a:ext cx="2372765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6F8788-8720-4D27-956C-9449C345C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082" y="2735096"/>
                <a:ext cx="2372765" cy="6328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404AA57-FCE1-4726-8DDB-F4FFAB350922}"/>
              </a:ext>
            </a:extLst>
          </p:cNvPr>
          <p:cNvSpPr txBox="1"/>
          <p:nvPr/>
        </p:nvSpPr>
        <p:spPr>
          <a:xfrm>
            <a:off x="612057" y="4696802"/>
            <a:ext cx="1556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en-US" altLang="ko-KR" sz="2000" b="1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ReLU</a:t>
            </a:r>
            <a:r>
              <a:rPr lang="en-US" altLang="ko-KR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0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함수</a:t>
            </a:r>
          </a:p>
        </p:txBody>
      </p:sp>
      <p:pic>
        <p:nvPicPr>
          <p:cNvPr id="1026" name="Picture 2" descr="relu에 대한 이미지 검색결과">
            <a:extLst>
              <a:ext uri="{FF2B5EF4-FFF2-40B4-BE49-F238E27FC236}">
                <a16:creationId xmlns:a16="http://schemas.microsoft.com/office/drawing/2014/main" id="{01C7C6CD-9E33-43AC-B69F-2B409436D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391" y="4447630"/>
            <a:ext cx="3083647" cy="231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88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5522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손실 함수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(loss function, cost function)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65F727-A38B-46C6-AC66-F071A164243B}"/>
              </a:ext>
            </a:extLst>
          </p:cNvPr>
          <p:cNvSpPr txBox="1"/>
          <p:nvPr/>
        </p:nvSpPr>
        <p:spPr>
          <a:xfrm>
            <a:off x="1050781" y="1145895"/>
            <a:ext cx="4679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예측값과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r>
              <a:rPr lang="ko-KR" altLang="en-US" sz="20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실제값의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 차이를 수치로 나타낸 것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E6DE8E-FCD8-4200-AD19-02F47653CCA0}"/>
              </a:ext>
            </a:extLst>
          </p:cNvPr>
          <p:cNvSpPr txBox="1"/>
          <p:nvPr/>
        </p:nvSpPr>
        <p:spPr>
          <a:xfrm>
            <a:off x="1366659" y="2198547"/>
            <a:ext cx="521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평균 제곱 오차 </a:t>
            </a:r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(mean squared error, MSE)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B12C5B-7479-4FAC-B97D-0CCF6A25F22C}"/>
              </a:ext>
            </a:extLst>
          </p:cNvPr>
          <p:cNvSpPr txBox="1"/>
          <p:nvPr/>
        </p:nvSpPr>
        <p:spPr>
          <a:xfrm>
            <a:off x="1366659" y="4327043"/>
            <a:ext cx="5512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교차 엔트로피 오차 </a:t>
            </a:r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(cross entropy error, CEE)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5A2FA3-869C-4E2B-AD66-097FBAA64F75}"/>
                  </a:ext>
                </a:extLst>
              </p:cNvPr>
              <p:cNvSpPr txBox="1"/>
              <p:nvPr/>
            </p:nvSpPr>
            <p:spPr>
              <a:xfrm>
                <a:off x="1929032" y="2662678"/>
                <a:ext cx="2307748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B5A2FA3-869C-4E2B-AD66-097FBAA64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32" y="2662678"/>
                <a:ext cx="2307748" cy="746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5F2464-A5B4-4B7C-8FCE-876756600CBC}"/>
                  </a:ext>
                </a:extLst>
              </p:cNvPr>
              <p:cNvSpPr txBox="1"/>
              <p:nvPr/>
            </p:nvSpPr>
            <p:spPr>
              <a:xfrm>
                <a:off x="1876404" y="3473635"/>
                <a:ext cx="30892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: </a:t>
                </a:r>
                <a:r>
                  <a:rPr lang="ko-KR" altLang="en-US" sz="2000" dirty="0" err="1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예측값</a:t>
                </a:r>
                <a:r>
                  <a:rPr lang="en-US" altLang="ko-KR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</a:t>
                </a:r>
                <a:r>
                  <a:rPr lang="en-US" altLang="ko-KR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: </a:t>
                </a:r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정답 레이블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F5F2464-A5B4-4B7C-8FCE-876756600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04" y="3473635"/>
                <a:ext cx="3089244" cy="400110"/>
              </a:xfrm>
              <a:prstGeom prst="rect">
                <a:avLst/>
              </a:prstGeom>
              <a:blipFill>
                <a:blip r:embed="rId3"/>
                <a:stretch>
                  <a:fillRect t="-7692" r="-789" b="-2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F15D10-139C-426E-A1B7-3BE4F5853E41}"/>
                  </a:ext>
                </a:extLst>
              </p:cNvPr>
              <p:cNvSpPr txBox="1"/>
              <p:nvPr/>
            </p:nvSpPr>
            <p:spPr>
              <a:xfrm>
                <a:off x="1929032" y="4826711"/>
                <a:ext cx="2123851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DF15D10-139C-426E-A1B7-3BE4F5853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032" y="4826711"/>
                <a:ext cx="2123851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29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출력층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A3F735-7E77-474C-BDAB-A49F00D4D966}"/>
              </a:ext>
            </a:extLst>
          </p:cNvPr>
          <p:cNvSpPr txBox="1"/>
          <p:nvPr/>
        </p:nvSpPr>
        <p:spPr>
          <a:xfrm>
            <a:off x="1050781" y="1145895"/>
            <a:ext cx="6607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분류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 (classification) : 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데이터가 어느 클래스에 속하는지 예측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8355E6-1CE2-4377-B1BC-637F5891E810}"/>
              </a:ext>
            </a:extLst>
          </p:cNvPr>
          <p:cNvSpPr txBox="1"/>
          <p:nvPr/>
        </p:nvSpPr>
        <p:spPr>
          <a:xfrm>
            <a:off x="1050781" y="1546005"/>
            <a:ext cx="5871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회귀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 (regression) : 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일반적인 수치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(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연속적인 수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)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를 예측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2A37B3-7BD3-49D0-AA52-7C0FD4F18FA2}"/>
              </a:ext>
            </a:extLst>
          </p:cNvPr>
          <p:cNvSpPr txBox="1"/>
          <p:nvPr/>
        </p:nvSpPr>
        <p:spPr>
          <a:xfrm>
            <a:off x="649728" y="2346225"/>
            <a:ext cx="356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소프트맥스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</a:t>
            </a:r>
            <a:r>
              <a:rPr lang="en-US" altLang="ko-KR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softmax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) 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함수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89D40F-49DA-49B6-9104-E31F53E282FB}"/>
              </a:ext>
            </a:extLst>
          </p:cNvPr>
          <p:cNvSpPr txBox="1"/>
          <p:nvPr/>
        </p:nvSpPr>
        <p:spPr>
          <a:xfrm>
            <a:off x="1050781" y="2951898"/>
            <a:ext cx="1393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분류에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2F5F8-598D-4A6A-9BF1-2F44E1C89AEB}"/>
                  </a:ext>
                </a:extLst>
              </p:cNvPr>
              <p:cNvSpPr txBox="1"/>
              <p:nvPr/>
            </p:nvSpPr>
            <p:spPr>
              <a:xfrm>
                <a:off x="1141208" y="3524310"/>
                <a:ext cx="2117246" cy="657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ko-KR" sz="2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1C2F5F8-598D-4A6A-9BF1-2F44E1C89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208" y="3524310"/>
                <a:ext cx="2117246" cy="6577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F1F5A2A-01D3-4802-8EE5-3775009EE77C}"/>
              </a:ext>
            </a:extLst>
          </p:cNvPr>
          <p:cNvSpPr txBox="1"/>
          <p:nvPr/>
        </p:nvSpPr>
        <p:spPr>
          <a:xfrm>
            <a:off x="1050781" y="4354356"/>
            <a:ext cx="202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n : </a:t>
            </a:r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출력층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뉴런 수</a:t>
            </a:r>
          </a:p>
        </p:txBody>
      </p:sp>
      <p:pic>
        <p:nvPicPr>
          <p:cNvPr id="2052" name="Picture 4" descr="소프트맥스 함수에 대한 이미지 검색결과">
            <a:extLst>
              <a:ext uri="{FF2B5EF4-FFF2-40B4-BE49-F238E27FC236}">
                <a16:creationId xmlns:a16="http://schemas.microsoft.com/office/drawing/2014/main" id="{EBDE981B-CDB1-4485-B616-C332DAF42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3"/>
          <a:stretch/>
        </p:blipFill>
        <p:spPr bwMode="auto">
          <a:xfrm>
            <a:off x="5242159" y="2020561"/>
            <a:ext cx="5899060" cy="329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5622CF8-39CD-4DEE-A82A-B73245DDA389}"/>
              </a:ext>
            </a:extLst>
          </p:cNvPr>
          <p:cNvSpPr txBox="1"/>
          <p:nvPr/>
        </p:nvSpPr>
        <p:spPr>
          <a:xfrm>
            <a:off x="649728" y="5081162"/>
            <a:ext cx="1022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Affine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E1AF5F-8E89-45C2-8B3A-71643392FC31}"/>
              </a:ext>
            </a:extLst>
          </p:cNvPr>
          <p:cNvSpPr txBox="1"/>
          <p:nvPr/>
        </p:nvSpPr>
        <p:spPr>
          <a:xfrm>
            <a:off x="1050781" y="5707739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순전파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 때 수행하는 행렬의 내적</a:t>
            </a:r>
          </a:p>
        </p:txBody>
      </p:sp>
    </p:spTree>
    <p:extLst>
      <p:ext uri="{BB962C8B-B14F-4D97-AF65-F5344CB8AC3E}">
        <p14:creationId xmlns:p14="http://schemas.microsoft.com/office/powerpoint/2010/main" val="329364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417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경사하강법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(gradient descent)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455DAD-607C-43C5-93FD-CBF3AFBF985C}"/>
              </a:ext>
            </a:extLst>
          </p:cNvPr>
          <p:cNvSpPr txBox="1"/>
          <p:nvPr/>
        </p:nvSpPr>
        <p:spPr>
          <a:xfrm>
            <a:off x="1050781" y="5274012"/>
            <a:ext cx="8354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cost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가 최소인 방향으로 가중치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(weight)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와 편향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(bias) 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갱신 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(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기울어진 방향으로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)</a:t>
            </a:r>
            <a:endParaRPr lang="ko-KR" altLang="en-US" sz="20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C399B-D1B9-4E76-8E34-DBC137EABD04}"/>
              </a:ext>
            </a:extLst>
          </p:cNvPr>
          <p:cNvSpPr txBox="1"/>
          <p:nvPr/>
        </p:nvSpPr>
        <p:spPr>
          <a:xfrm>
            <a:off x="1050781" y="5696685"/>
            <a:ext cx="9982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000" dirty="0"/>
              <a:t>α</a:t>
            </a:r>
            <a:r>
              <a:rPr lang="en-US" altLang="ko-KR" dirty="0"/>
              <a:t> 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= </a:t>
            </a:r>
            <a:r>
              <a:rPr lang="ko-KR" altLang="en-US" sz="2000" dirty="0" err="1">
                <a:latin typeface="a시네마M" panose="02020600000000000000" pitchFamily="18" charset="-127"/>
                <a:ea typeface="a시네마M" panose="02020600000000000000" pitchFamily="18" charset="-127"/>
              </a:rPr>
              <a:t>학습률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(learning rate) : 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갱신하는 정도 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(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한번에 얼만큼 갱신 시킬지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, 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보통 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0.01</a:t>
            </a:r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이나 </a:t>
            </a:r>
            <a:r>
              <a:rPr lang="en-US" altLang="ko-KR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0.001)</a:t>
            </a:r>
            <a:endParaRPr lang="ko-KR" altLang="en-US" sz="20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6D75DC3-7755-4244-ADAF-9ACD11B9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60" y="949937"/>
            <a:ext cx="9476880" cy="41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3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442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오차 역전파법 </a:t>
            </a:r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(backpropagation)</a:t>
            </a:r>
            <a:endParaRPr lang="ko-KR" altLang="en-US" sz="2400" dirty="0">
              <a:latin typeface="a시네마M" panose="02020600000000000000" pitchFamily="18" charset="-127"/>
              <a:ea typeface="a시네마M" panose="02020600000000000000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881B-88BD-49FE-92C7-DF42269F8379}"/>
              </a:ext>
            </a:extLst>
          </p:cNvPr>
          <p:cNvSpPr txBox="1"/>
          <p:nvPr/>
        </p:nvSpPr>
        <p:spPr>
          <a:xfrm>
            <a:off x="1050781" y="1145895"/>
            <a:ext cx="5785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가중치 매개변수의 기울기를 효율적으로 계산하는 방법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57D8F-D083-4C85-A71C-94B2150BBC82}"/>
              </a:ext>
            </a:extLst>
          </p:cNvPr>
          <p:cNvSpPr txBox="1"/>
          <p:nvPr/>
        </p:nvSpPr>
        <p:spPr>
          <a:xfrm>
            <a:off x="649728" y="1933481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매개변수 갱신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087B1-174C-47F7-8267-A13EF859C254}"/>
              </a:ext>
            </a:extLst>
          </p:cNvPr>
          <p:cNvSpPr txBox="1"/>
          <p:nvPr/>
        </p:nvSpPr>
        <p:spPr>
          <a:xfrm>
            <a:off x="2057581" y="2645694"/>
            <a:ext cx="3222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확률적 경사 </a:t>
            </a:r>
            <a:r>
              <a:rPr lang="ko-KR" altLang="en-US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하강법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(SGD)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6A505-31A8-4CDE-BBF3-7D6D080C92E6}"/>
              </a:ext>
            </a:extLst>
          </p:cNvPr>
          <p:cNvSpPr txBox="1"/>
          <p:nvPr/>
        </p:nvSpPr>
        <p:spPr>
          <a:xfrm>
            <a:off x="6220464" y="2645694"/>
            <a:ext cx="2815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모멘텀 </a:t>
            </a:r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(momentum)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532F3-B93A-4D96-9A2F-6D57C258F2B4}"/>
                  </a:ext>
                </a:extLst>
              </p:cNvPr>
              <p:cNvSpPr txBox="1"/>
              <p:nvPr/>
            </p:nvSpPr>
            <p:spPr>
              <a:xfrm>
                <a:off x="2461262" y="3090867"/>
                <a:ext cx="2007601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532F3-B93A-4D96-9A2F-6D57C258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62" y="3090867"/>
                <a:ext cx="2007601" cy="585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91FE64-C74F-4B4C-8BE2-FDDE61209A51}"/>
                  </a:ext>
                </a:extLst>
              </p:cNvPr>
              <p:cNvSpPr txBox="1"/>
              <p:nvPr/>
            </p:nvSpPr>
            <p:spPr>
              <a:xfrm>
                <a:off x="6637410" y="3045804"/>
                <a:ext cx="2004203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ko-KR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91FE64-C74F-4B4C-8BE2-FDDE6120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410" y="3045804"/>
                <a:ext cx="2004203" cy="585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5BFB36-4C37-4D3F-93B6-506104A2EE10}"/>
                  </a:ext>
                </a:extLst>
              </p:cNvPr>
              <p:cNvSpPr txBox="1"/>
              <p:nvPr/>
            </p:nvSpPr>
            <p:spPr>
              <a:xfrm>
                <a:off x="6637410" y="3815846"/>
                <a:ext cx="14637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5BFB36-4C37-4D3F-93B6-506104A2E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410" y="3815846"/>
                <a:ext cx="1463799" cy="307777"/>
              </a:xfrm>
              <a:prstGeom prst="rect">
                <a:avLst/>
              </a:prstGeom>
              <a:blipFill>
                <a:blip r:embed="rId4"/>
                <a:stretch>
                  <a:fillRect l="-2917" r="-417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556BA2-73CE-41D9-8701-5C42F2F9078E}"/>
              </a:ext>
            </a:extLst>
          </p:cNvPr>
          <p:cNvSpPr txBox="1"/>
          <p:nvPr/>
        </p:nvSpPr>
        <p:spPr>
          <a:xfrm>
            <a:off x="2057581" y="4582851"/>
            <a:ext cx="150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3. </a:t>
            </a:r>
            <a:r>
              <a:rPr lang="en-US" altLang="ko-KR" sz="2000" dirty="0" err="1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AdaGrad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7B335-2D39-4597-9455-D3131C6198C1}"/>
                  </a:ext>
                </a:extLst>
              </p:cNvPr>
              <p:cNvSpPr txBox="1"/>
              <p:nvPr/>
            </p:nvSpPr>
            <p:spPr>
              <a:xfrm>
                <a:off x="2397665" y="4988487"/>
                <a:ext cx="2321213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7B335-2D39-4597-9455-D3131C619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665" y="4988487"/>
                <a:ext cx="2321213" cy="585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2E9583-0315-482F-A4A1-4022EF880BB8}"/>
                  </a:ext>
                </a:extLst>
              </p:cNvPr>
              <p:cNvSpPr txBox="1"/>
              <p:nvPr/>
            </p:nvSpPr>
            <p:spPr>
              <a:xfrm>
                <a:off x="2393992" y="5726923"/>
                <a:ext cx="2253630" cy="642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2E9583-0315-482F-A4A1-4022EF880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92" y="5726923"/>
                <a:ext cx="2253630" cy="642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3AF7EC0-C091-410B-8927-B00DE3113977}"/>
              </a:ext>
            </a:extLst>
          </p:cNvPr>
          <p:cNvSpPr txBox="1"/>
          <p:nvPr/>
        </p:nvSpPr>
        <p:spPr>
          <a:xfrm>
            <a:off x="6220464" y="4589903"/>
            <a:ext cx="114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4. Adam</a:t>
            </a:r>
            <a:endParaRPr lang="ko-KR" altLang="en-US" sz="2000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BF00FCD-6584-4423-923F-C7995C7B1CAD}"/>
              </a:ext>
            </a:extLst>
          </p:cNvPr>
          <p:cNvCxnSpPr/>
          <p:nvPr/>
        </p:nvCxnSpPr>
        <p:spPr>
          <a:xfrm>
            <a:off x="1936811" y="4395430"/>
            <a:ext cx="83183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61AF96-C711-475F-B748-3727672CF942}"/>
              </a:ext>
            </a:extLst>
          </p:cNvPr>
          <p:cNvCxnSpPr/>
          <p:nvPr/>
        </p:nvCxnSpPr>
        <p:spPr>
          <a:xfrm>
            <a:off x="6056050" y="2458273"/>
            <a:ext cx="0" cy="41654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2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gd momentum adagrad adam에 대한 이미지 검색결과">
            <a:extLst>
              <a:ext uri="{FF2B5EF4-FFF2-40B4-BE49-F238E27FC236}">
                <a16:creationId xmlns:a16="http://schemas.microsoft.com/office/drawing/2014/main" id="{A68977B5-DBD3-4AB0-B946-F477B227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743" y="337563"/>
            <a:ext cx="7886514" cy="618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3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img-blog.csdnimg.cn/20190407203807754.png?x-oss-process=image/watermark,type_ZmFuZ3poZW5naGVpdGk,shadow_10,text_aHR0cHM6Ly95dW55YW5pdS5ibG9nLmNzZG4ubmV0,size_16,color_FFFFFF,t_70">
            <a:extLst>
              <a:ext uri="{FF2B5EF4-FFF2-40B4-BE49-F238E27FC236}">
                <a16:creationId xmlns:a16="http://schemas.microsoft.com/office/drawing/2014/main" id="{31DC9C24-FCFB-4720-BCB2-583F57B8C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81" y="0"/>
            <a:ext cx="10129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82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9EC84B-6649-48CF-B4BE-E21FF8DBC396}"/>
              </a:ext>
            </a:extLst>
          </p:cNvPr>
          <p:cNvSpPr txBox="1"/>
          <p:nvPr/>
        </p:nvSpPr>
        <p:spPr>
          <a:xfrm>
            <a:off x="649728" y="488272"/>
            <a:ext cx="2249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weight</a:t>
            </a:r>
            <a:r>
              <a:rPr lang="ko-KR" altLang="en-US" sz="2400" dirty="0">
                <a:latin typeface="a시네마M" panose="02020600000000000000" pitchFamily="18" charset="-127"/>
                <a:ea typeface="a시네마M" panose="02020600000000000000" pitchFamily="18" charset="-127"/>
              </a:rPr>
              <a:t>의 초기값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8881B-88BD-49FE-92C7-DF42269F8379}"/>
              </a:ext>
            </a:extLst>
          </p:cNvPr>
          <p:cNvSpPr txBox="1"/>
          <p:nvPr/>
        </p:nvSpPr>
        <p:spPr>
          <a:xfrm>
            <a:off x="1050781" y="1145895"/>
            <a:ext cx="4900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a시네마M" panose="02020600000000000000" pitchFamily="18" charset="-127"/>
                <a:ea typeface="a시네마M" panose="02020600000000000000" pitchFamily="18" charset="-127"/>
              </a:rPr>
              <a:t>맨 처음 초기값을 어떻게 설정하고 시작하는지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087B1-174C-47F7-8267-A13EF859C254}"/>
              </a:ext>
            </a:extLst>
          </p:cNvPr>
          <p:cNvSpPr txBox="1"/>
          <p:nvPr/>
        </p:nvSpPr>
        <p:spPr>
          <a:xfrm>
            <a:off x="1576708" y="2525082"/>
            <a:ext cx="1951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1. Xavier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초기값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6A505-31A8-4CDE-BBF3-7D6D080C92E6}"/>
              </a:ext>
            </a:extLst>
          </p:cNvPr>
          <p:cNvSpPr txBox="1"/>
          <p:nvPr/>
        </p:nvSpPr>
        <p:spPr>
          <a:xfrm>
            <a:off x="6733890" y="2525082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2. He </a:t>
            </a:r>
            <a:r>
              <a:rPr lang="ko-KR" altLang="en-US" sz="20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초기값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47D17D-EF21-4C9F-A050-F19C75F5B8F5}"/>
                  </a:ext>
                </a:extLst>
              </p:cNvPr>
              <p:cNvSpPr txBox="1"/>
              <p:nvPr/>
            </p:nvSpPr>
            <p:spPr>
              <a:xfrm>
                <a:off x="1840124" y="3098063"/>
                <a:ext cx="2802370" cy="894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앞 계층의 노드가 </a:t>
                </a:r>
                <a:r>
                  <a:rPr lang="en-US" altLang="ko-KR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</a:t>
                </a:r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개라면</a:t>
                </a:r>
                <a:endParaRPr lang="en-US" altLang="ko-KR" sz="20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나눔바른고딕 UltraLight" panose="020B0603020101020101" pitchFamily="50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바른고딕 UltraLight" panose="020B0603020101020101" pitchFamily="50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인</m:t>
                    </m:r>
                  </m:oMath>
                </a14:m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분포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47D17D-EF21-4C9F-A050-F19C75F5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124" y="3098063"/>
                <a:ext cx="2802370" cy="894669"/>
              </a:xfrm>
              <a:prstGeom prst="rect">
                <a:avLst/>
              </a:prstGeom>
              <a:blipFill>
                <a:blip r:embed="rId2"/>
                <a:stretch>
                  <a:fillRect l="-2391" t="-3401" r="-1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049B9-A628-4D79-B1CD-B814D6BE4809}"/>
                  </a:ext>
                </a:extLst>
              </p:cNvPr>
              <p:cNvSpPr txBox="1"/>
              <p:nvPr/>
            </p:nvSpPr>
            <p:spPr>
              <a:xfrm>
                <a:off x="7015616" y="3080064"/>
                <a:ext cx="2802370" cy="1175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앞 계층의 노드가 </a:t>
                </a:r>
                <a:r>
                  <a:rPr lang="en-US" altLang="ko-KR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n</a:t>
                </a:r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개라면</a:t>
                </a:r>
                <a:endParaRPr lang="en-US" altLang="ko-KR" sz="20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표준편차가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나눔바른고딕 UltraLight" panose="020B0603020101020101" pitchFamily="50" charset="-127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나눔바른고딕 UltraLight" panose="020B0603020101020101" pitchFamily="50" charset="-127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나눔바른고딕 UltraLight" panose="020B0603020101020101" pitchFamily="50" charset="-127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나눔바른고딕 UltraLight" panose="020B0603020101020101" pitchFamily="50" charset="-127"/>
                      </a:rPr>
                      <m:t>인</m:t>
                    </m:r>
                  </m:oMath>
                </a14:m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 분포</a:t>
                </a:r>
                <a:endParaRPr lang="en-US" altLang="ko-KR" sz="20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  <a:p>
                <a:r>
                  <a:rPr lang="en-US" altLang="ko-KR" sz="2000" dirty="0" err="1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ReLU</a:t>
                </a:r>
                <a:r>
                  <a:rPr lang="ko-KR" altLang="en-US" sz="2000" dirty="0">
                    <a:latin typeface="나눔바른고딕 UltraLight" panose="020B0603020101020101" pitchFamily="50" charset="-127"/>
                    <a:ea typeface="나눔바른고딕 UltraLight" panose="020B0603020101020101" pitchFamily="50" charset="-127"/>
                  </a:rPr>
                  <a:t>에 특화된 초기값</a:t>
                </a:r>
                <a:endParaRPr lang="en-US" altLang="ko-KR" sz="2000" dirty="0">
                  <a:latin typeface="나눔바른고딕 UltraLight" panose="020B0603020101020101" pitchFamily="50" charset="-127"/>
                  <a:ea typeface="나눔바른고딕 UltraLight" panose="020B060302010102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6049B9-A628-4D79-B1CD-B814D6BE4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616" y="3080064"/>
                <a:ext cx="2802370" cy="1175194"/>
              </a:xfrm>
              <a:prstGeom prst="rect">
                <a:avLst/>
              </a:prstGeom>
              <a:blipFill>
                <a:blip r:embed="rId3"/>
                <a:stretch>
                  <a:fillRect l="-2391" t="-2591" r="-1087" b="-8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51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372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a시네마M</vt:lpstr>
      <vt:lpstr>Arial</vt:lpstr>
      <vt:lpstr>나눔바른고딕 UltraLight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byeoho123@naver.com</dc:creator>
  <cp:lastModifiedBy>byeoho123@naver.com</cp:lastModifiedBy>
  <cp:revision>20</cp:revision>
  <dcterms:created xsi:type="dcterms:W3CDTF">2019-07-15T12:53:21Z</dcterms:created>
  <dcterms:modified xsi:type="dcterms:W3CDTF">2019-07-16T06:51:34Z</dcterms:modified>
</cp:coreProperties>
</file>