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56" r:id="rId3"/>
    <p:sldId id="268" r:id="rId4"/>
    <p:sldId id="257" r:id="rId5"/>
    <p:sldId id="269" r:id="rId6"/>
    <p:sldId id="270" r:id="rId7"/>
    <p:sldId id="274" r:id="rId8"/>
    <p:sldId id="291" r:id="rId9"/>
    <p:sldId id="26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Yêu cầu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bền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cấp</a:t>
            </a:r>
            <a:endParaRPr lang="en-US" dirty="0"/>
          </a:p>
          <a:p>
            <a:pPr lvl="1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  <a:p>
            <a:pPr lvl="1"/>
            <a:r>
              <a:rPr lang="en-US" dirty="0"/>
              <a:t>Thu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nhuận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 err="1"/>
              <a:t>tái</a:t>
            </a:r>
            <a:r>
              <a:rPr lang="en-US" b="1" dirty="0"/>
              <a:t> </a:t>
            </a:r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/>
              <a:t>tư</a:t>
            </a:r>
            <a:endParaRPr lang="en-US" dirty="0"/>
          </a:p>
          <a:p>
            <a:pPr lvl="1"/>
            <a:r>
              <a:rPr lang="en-US" dirty="0"/>
              <a:t>...</a:t>
            </a:r>
          </a:p>
          <a:p>
            <a:pPr lvl="0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CDF1-5009-93CC-0120-43AAE241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Giai </a:t>
            </a:r>
            <a:r>
              <a:rPr lang="en-US" dirty="0" err="1"/>
              <a:t>đoạn</a:t>
            </a:r>
            <a:r>
              <a:rPr lang="en-US" dirty="0"/>
              <a:t> 1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1958C38-F200-7E90-6850-F0E4BFC9DE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410600"/>
              </p:ext>
            </p:extLst>
          </p:nvPr>
        </p:nvGraphicFramePr>
        <p:xfrm>
          <a:off x="600255" y="1842878"/>
          <a:ext cx="1099149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3830">
                  <a:extLst>
                    <a:ext uri="{9D8B030D-6E8A-4147-A177-3AD203B41FA5}">
                      <a16:colId xmlns:a16="http://schemas.microsoft.com/office/drawing/2014/main" val="3380981879"/>
                    </a:ext>
                  </a:extLst>
                </a:gridCol>
                <a:gridCol w="3663830">
                  <a:extLst>
                    <a:ext uri="{9D8B030D-6E8A-4147-A177-3AD203B41FA5}">
                      <a16:colId xmlns:a16="http://schemas.microsoft.com/office/drawing/2014/main" val="3525488105"/>
                    </a:ext>
                  </a:extLst>
                </a:gridCol>
                <a:gridCol w="3663830">
                  <a:extLst>
                    <a:ext uri="{9D8B030D-6E8A-4147-A177-3AD203B41FA5}">
                      <a16:colId xmlns:a16="http://schemas.microsoft.com/office/drawing/2014/main" val="414208157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Chuẩn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bị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Vận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0076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Năm</a:t>
                      </a:r>
                      <a:r>
                        <a:rPr lang="en-US" dirty="0"/>
                        <a:t> 1-2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Năm</a:t>
                      </a:r>
                      <a:r>
                        <a:rPr lang="en-US" dirty="0"/>
                        <a:t> 3-4-5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85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Đầu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tư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máy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móc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bị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kế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mềm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kế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cứng</a:t>
                      </a: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/>
                        <a:t>Tìm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nguồn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ứng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Nghiên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cứu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án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Tuyển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nhân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sự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Thuê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mặt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bằng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/>
                        <a:t>Kế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xuất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Sản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xuất</a:t>
                      </a:r>
                      <a:r>
                        <a:rPr lang="en-US" dirty="0"/>
                        <a:t> OEM </a:t>
                      </a:r>
                      <a:r>
                        <a:rPr lang="en-US" dirty="0" err="1"/>
                        <a:t>tại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máy</a:t>
                      </a:r>
                      <a:r>
                        <a:rPr lang="en-US" dirty="0"/>
                        <a:t> Trung </a:t>
                      </a:r>
                      <a:r>
                        <a:rPr lang="en-US" dirty="0" err="1"/>
                        <a:t>Quốc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lượng</a:t>
                      </a:r>
                      <a:r>
                        <a:rPr lang="en-US" dirty="0"/>
                        <a:t> 5000 </a:t>
                      </a:r>
                      <a:r>
                        <a:rPr lang="en-US" dirty="0" err="1"/>
                        <a:t>sản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phẩm</a:t>
                      </a:r>
                      <a:r>
                        <a:rPr lang="en-US" dirty="0"/>
                        <a:t>/ </a:t>
                      </a:r>
                      <a:r>
                        <a:rPr lang="en-US" dirty="0" err="1"/>
                        <a:t>năm</a:t>
                      </a: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/>
                        <a:t>Tập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chiếm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lĩnh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trường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bị</a:t>
                      </a:r>
                      <a:r>
                        <a:rPr lang="en-US" dirty="0"/>
                        <a:t> y </a:t>
                      </a:r>
                      <a:r>
                        <a:rPr lang="en-US" dirty="0" err="1"/>
                        <a:t>tế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tiêu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phẩm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dễ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dùng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phải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chăng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nhiều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năng</a:t>
                      </a:r>
                      <a:r>
                        <a:rPr lang="en-US" dirty="0"/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/>
                        <a:t>Kế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xuất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Nâng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cấp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kế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tối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ưu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nhằm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giảm</a:t>
                      </a:r>
                      <a:r>
                        <a:rPr lang="en-US" dirty="0"/>
                        <a:t> chi </a:t>
                      </a:r>
                      <a:r>
                        <a:rPr lang="en-US" dirty="0" err="1"/>
                        <a:t>phí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xuất</a:t>
                      </a: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Sau </a:t>
                      </a:r>
                      <a:r>
                        <a:rPr lang="en-US" dirty="0" err="1"/>
                        <a:t>khi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chiếm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lĩnh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được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trường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tập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việc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tăng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doanh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xuất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năm</a:t>
                      </a:r>
                      <a:r>
                        <a:rPr lang="en-US" dirty="0"/>
                        <a:t>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/>
                        <a:t>Tập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dịch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vụ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sóc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tạo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mối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hệ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đối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tác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liên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chặt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bệnh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viện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nhằm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phát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triển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gói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sóc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sức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khỏe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ứng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606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140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CDF1-5009-93CC-0120-43AAE241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Giai </a:t>
            </a:r>
            <a:r>
              <a:rPr lang="en-US" dirty="0" err="1"/>
              <a:t>đoạn</a:t>
            </a:r>
            <a:r>
              <a:rPr lang="en-US" dirty="0"/>
              <a:t> 2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1958C38-F200-7E90-6850-F0E4BFC9DE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269051"/>
              </p:ext>
            </p:extLst>
          </p:nvPr>
        </p:nvGraphicFramePr>
        <p:xfrm>
          <a:off x="600255" y="1842878"/>
          <a:ext cx="1099149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3830">
                  <a:extLst>
                    <a:ext uri="{9D8B030D-6E8A-4147-A177-3AD203B41FA5}">
                      <a16:colId xmlns:a16="http://schemas.microsoft.com/office/drawing/2014/main" val="3380981879"/>
                    </a:ext>
                  </a:extLst>
                </a:gridCol>
                <a:gridCol w="3663830">
                  <a:extLst>
                    <a:ext uri="{9D8B030D-6E8A-4147-A177-3AD203B41FA5}">
                      <a16:colId xmlns:a16="http://schemas.microsoft.com/office/drawing/2014/main" val="3525488105"/>
                    </a:ext>
                  </a:extLst>
                </a:gridCol>
                <a:gridCol w="3663830">
                  <a:extLst>
                    <a:ext uri="{9D8B030D-6E8A-4147-A177-3AD203B41FA5}">
                      <a16:colId xmlns:a16="http://schemas.microsoft.com/office/drawing/2014/main" val="4142081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Chuẩn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bị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Vận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007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Tái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đầu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tư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xây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dựng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máy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lắp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ráp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xuất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tại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Việt</a:t>
                      </a:r>
                      <a:r>
                        <a:rPr lang="en-US" dirty="0"/>
                        <a:t> Nam </a:t>
                      </a:r>
                      <a:r>
                        <a:rPr lang="en-US" dirty="0" err="1"/>
                        <a:t>với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suất</a:t>
                      </a:r>
                      <a:r>
                        <a:rPr lang="en-US" dirty="0"/>
                        <a:t> 10000 </a:t>
                      </a:r>
                      <a:r>
                        <a:rPr lang="en-US" dirty="0" err="1"/>
                        <a:t>sản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phẩm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năm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đảm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bền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vững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chuỗi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ứng</a:t>
                      </a:r>
                      <a:r>
                        <a:rPr lang="en-US" dirty="0"/>
                        <a:t>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Nâng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cấp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máy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móc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bị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Nâng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cấp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ứng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r>
                        <a:rPr lang="en-US" dirty="0"/>
                        <a:t> di </a:t>
                      </a:r>
                      <a:r>
                        <a:rPr lang="en-US" dirty="0" err="1"/>
                        <a:t>động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Phát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triển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mẫu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mã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dòng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phẩm</a:t>
                      </a: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/>
                        <a:t>Tìm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nguồn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ứng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lượng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lớn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gia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phải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chăng</a:t>
                      </a: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/>
                        <a:t>Tuyển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nhân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sự</a:t>
                      </a: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/>
                        <a:t>Tuyển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nhân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máy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Thuê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mặt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bằng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/>
                        <a:t>Kế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xuất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Đa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hóa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phẩm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xuất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xuất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tối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máy</a:t>
                      </a: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Khi </a:t>
                      </a:r>
                      <a:r>
                        <a:rPr lang="en-US" dirty="0" err="1"/>
                        <a:t>đã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có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nền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tảng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ứng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cùng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mối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hệ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đối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tác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Tập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phát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triển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nghệ</a:t>
                      </a:r>
                      <a:r>
                        <a:rPr lang="en-US" dirty="0"/>
                        <a:t> AI </a:t>
                      </a:r>
                      <a:r>
                        <a:rPr lang="en-US" dirty="0" err="1"/>
                        <a:t>nhằm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chẩn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đoán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đưa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cảnh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báo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từ</a:t>
                      </a:r>
                      <a:r>
                        <a:rPr lang="en-US" dirty="0"/>
                        <a:t> xa.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/>
                        <a:t>Xây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dựng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một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hệ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thái</a:t>
                      </a:r>
                      <a:r>
                        <a:rPr lang="en-US" dirty="0"/>
                        <a:t> y </a:t>
                      </a:r>
                      <a:r>
                        <a:rPr lang="en-US" dirty="0" err="1"/>
                        <a:t>tế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minh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hoàn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thiện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nối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người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dùng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sở</a:t>
                      </a:r>
                      <a:r>
                        <a:rPr lang="en-US" dirty="0"/>
                        <a:t> y </a:t>
                      </a:r>
                      <a:r>
                        <a:rPr lang="en-US" dirty="0" err="1"/>
                        <a:t>tế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góp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sóc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sức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khỏe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kịp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thời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hiệu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nhằm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nâng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chất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lượng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cuộc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tuổi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thọ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con </a:t>
                      </a:r>
                      <a:r>
                        <a:rPr lang="en-US" dirty="0" err="1"/>
                        <a:t>người</a:t>
                      </a:r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606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72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Kế hoạch tài chính và triển khai thực hiện dự án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Tìm kiếm nguồn đầu tư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Giai đoạn 1: năm thứ 1 đến năm thứ 5</a:t>
            </a:r>
          </a:p>
          <a:p>
            <a:pPr lvl="1"/>
            <a:r>
              <a:rPr lang="en-US"/>
              <a:t>Nguồn vốn đến từ 3 Founder của công ty</a:t>
            </a:r>
          </a:p>
          <a:p>
            <a:pPr lvl="0"/>
            <a:r>
              <a:rPr lang="en-US"/>
              <a:t>Giai đoạn 2: </a:t>
            </a:r>
            <a:r>
              <a:rPr lang="en-US">
                <a:sym typeface="+mn-ea"/>
              </a:rPr>
              <a:t>năm thứ 6 đến năm thứ 15</a:t>
            </a:r>
          </a:p>
          <a:p>
            <a:pPr lvl="1"/>
            <a:r>
              <a:rPr lang="en-US"/>
              <a:t>Nguồn vốn:</a:t>
            </a:r>
          </a:p>
          <a:p>
            <a:pPr lvl="2"/>
            <a:r>
              <a:rPr lang="en-US" sz="2000"/>
              <a:t>Lãi</a:t>
            </a:r>
            <a:r>
              <a:rPr lang="en-US"/>
              <a:t> của giai đoạn đầu</a:t>
            </a:r>
          </a:p>
          <a:p>
            <a:pPr lvl="2"/>
            <a:r>
              <a:rPr lang="en-US"/>
              <a:t>Tham gia các sự kiện, cuộc thi công nghệ, cuộc thi khởi nghiệp vd: Shark Tank, ... , giới thiệu và quảng bá sản phẩm trước các nhà đầu tư (Samsung SFT, CES, ICJ,…)</a:t>
            </a:r>
          </a:p>
          <a:p>
            <a:pPr lvl="2"/>
            <a:r>
              <a:rPr lang="en-US"/>
              <a:t>Sử dụng nền tảng Kickstarter nhằm khởi động chiến dịch gọi vốn cộng đồng, tìm kiếm nguồn đầu tư từ các nhà đầu tư quan tâm đến công nghệ y tế cá nhân</a:t>
            </a:r>
          </a:p>
          <a:p>
            <a:pPr lvl="2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Phương án đầu tư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dirty="0">
                <a:sym typeface="+mn-ea"/>
              </a:rPr>
              <a:t>Giai đoạn 1:</a:t>
            </a:r>
          </a:p>
          <a:p>
            <a:pPr lvl="1"/>
            <a:r>
              <a:rPr lang="en-US" dirty="0">
                <a:sym typeface="+mn-ea"/>
              </a:rPr>
              <a:t>Đầu tư ban đầu: 500 triệu đồng trang bị máy tính xách tay, văn phòng phẩm, các thiết bị chuyên dụng phục vụ nghiên cứu và phát triển sản phẩm</a:t>
            </a:r>
          </a:p>
          <a:p>
            <a:pPr lvl="1"/>
            <a:r>
              <a:rPr lang="en-US" dirty="0">
                <a:sym typeface="+mn-ea"/>
              </a:rPr>
              <a:t>Trong 2 năm đầu tiên: Đầu tư sản xuất OEM tại các nhà máy Trung Quốc với sản lượng khoảng 5000 sản phẩm/ năm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Năm thứ 3-5: Nâng cấp và tối ưu thiết kế bảng mạch in (PCB):</a:t>
            </a:r>
          </a:p>
          <a:p>
            <a:pPr lvl="2"/>
            <a:r>
              <a:rPr lang="en-US" dirty="0">
                <a:sym typeface="+mn-ea"/>
              </a:rPr>
              <a:t>Giúp sản phẩm linh hoạt và dễ dàng mở rộng, cải tiến</a:t>
            </a:r>
          </a:p>
          <a:p>
            <a:pPr lvl="2"/>
            <a:r>
              <a:rPr lang="en-US" dirty="0">
                <a:sym typeface="+mn-ea"/>
              </a:rPr>
              <a:t>Giảm chi phí sản xuất</a:t>
            </a:r>
          </a:p>
          <a:p>
            <a:r>
              <a:rPr lang="en-US" dirty="0">
                <a:sym typeface="+mn-ea"/>
              </a:rPr>
              <a:t>Giai đoạn 2:</a:t>
            </a:r>
          </a:p>
          <a:p>
            <a:pPr lvl="1"/>
            <a:r>
              <a:rPr lang="en-US" dirty="0">
                <a:sym typeface="+mn-ea"/>
              </a:rPr>
              <a:t>Đầu tư ban đầu: 50 tỷ đồng xây dựng nhà máy sản xuất với công xuất tối đa khoảng 10000 sản phẩm/ năm, hướng tới Mass production từ đó giảm chi phí sản xuất</a:t>
            </a:r>
          </a:p>
          <a:p>
            <a:pPr lvl="1"/>
            <a:r>
              <a:rPr lang="en-US" dirty="0">
                <a:sym typeface="+mn-ea"/>
              </a:rPr>
              <a:t>Từ năm thứ 6-10: Đa dạng hóa sản phẩm và sản xuất với công xuất tối đa của nhà máy, phát triển đa dạng hệ thống sản phẩm</a:t>
            </a:r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Phương án tài chính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7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ym typeface="+mn-ea"/>
              </a:rPr>
              <a:t>Dự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kiến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lượng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thiết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bị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tiêu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thụ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hàng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năm:</a:t>
            </a:r>
            <a:r>
              <a:rPr lang="en-US" sz="2800" dirty="0">
                <a:sym typeface="+mn-ea"/>
              </a:rPr>
              <a:t> 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ym typeface="+mn-ea"/>
              </a:rPr>
              <a:t>Giai đoạn 1: Sản xuất OEM:</a:t>
            </a:r>
            <a:endParaRPr lang="en-US" sz="2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>
                <a:sym typeface="+mn-ea"/>
              </a:rPr>
              <a:t>Sản lượng hàng năm: 4000-5000 sản phẩm</a:t>
            </a:r>
            <a:endParaRPr lang="en-US" sz="2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>
                <a:sym typeface="+mn-ea"/>
              </a:rPr>
              <a:t>Chi phí sản xuất 1.3 -&gt; 1.4 triệu/ sản phẩm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ym typeface="+mn-ea"/>
              </a:rPr>
              <a:t>Giai đoạn 2: Nhà máy sản xuất tại Việt Nam:</a:t>
            </a:r>
            <a:endParaRPr lang="en-US" sz="2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>
                <a:sym typeface="+mn-ea"/>
              </a:rPr>
              <a:t>Sản lượng hàng năm: 10000 sản phẩm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>
                <a:sym typeface="+mn-ea"/>
              </a:rPr>
              <a:t>Chi phí sản xuất: 1 triệu/ sản phẩm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ym typeface="+mn-ea"/>
              </a:rPr>
              <a:t>Dự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kiến</a:t>
            </a:r>
            <a:r>
              <a:rPr lang="en-US" sz="2800" dirty="0">
                <a:sym typeface="+mn-ea"/>
              </a:rPr>
              <a:t> số tài khoản trả phí thêm hàng </a:t>
            </a:r>
            <a:r>
              <a:rPr lang="en-US" sz="2800" dirty="0" err="1">
                <a:sym typeface="+mn-ea"/>
              </a:rPr>
              <a:t>năm: 3000 tài khoản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>
                <a:sym typeface="+mn-ea"/>
              </a:rPr>
              <a:t>Mức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phí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hàng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tháng:</a:t>
            </a:r>
            <a:endParaRPr lang="en-US" sz="2800" dirty="0" err="1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 err="1">
                <a:sym typeface="+mn-ea"/>
              </a:rPr>
              <a:t>Gói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cơ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bản</a:t>
            </a:r>
            <a:r>
              <a:rPr lang="en-US" sz="2800" dirty="0">
                <a:sym typeface="+mn-ea"/>
              </a:rPr>
              <a:t>: 39k/ tháng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 err="1">
                <a:sym typeface="+mn-ea"/>
              </a:rPr>
              <a:t>Gói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nâng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cao</a:t>
            </a:r>
            <a:r>
              <a:rPr lang="en-US" sz="2800" dirty="0">
                <a:sym typeface="+mn-ea"/>
              </a:rPr>
              <a:t>: 290k/ </a:t>
            </a:r>
            <a:r>
              <a:rPr lang="en-US" sz="2800" dirty="0" err="1">
                <a:sym typeface="+mn-ea"/>
              </a:rPr>
              <a:t>tháng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 err="1">
                <a:sym typeface="+mn-ea"/>
              </a:rPr>
              <a:t>Gói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cao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cấp</a:t>
            </a:r>
            <a:r>
              <a:rPr lang="en-US" sz="2800" dirty="0">
                <a:sym typeface="+mn-ea"/>
              </a:rPr>
              <a:t>: 790k/</a:t>
            </a:r>
            <a:r>
              <a:rPr lang="en-US" sz="2800" dirty="0" err="1">
                <a:sym typeface="+mn-ea"/>
              </a:rPr>
              <a:t>tháng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ym typeface="+mn-ea"/>
              </a:rPr>
              <a:t>Ngoài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ra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còn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có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doanh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thu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từ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hiển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thị</a:t>
            </a:r>
            <a:r>
              <a:rPr lang="en-US" sz="2800" dirty="0">
                <a:sym typeface="+mn-ea"/>
              </a:rPr>
              <a:t>/ </a:t>
            </a:r>
            <a:r>
              <a:rPr lang="en-US" sz="2800" dirty="0" err="1">
                <a:sym typeface="+mn-ea"/>
              </a:rPr>
              <a:t>điều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hướng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người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dùng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cho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các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nhà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thuốc</a:t>
            </a:r>
            <a:r>
              <a:rPr lang="en-US" sz="2800" dirty="0">
                <a:sym typeface="+mn-ea"/>
              </a:rPr>
              <a:t>/ </a:t>
            </a:r>
            <a:r>
              <a:rPr lang="en-US" sz="2800" dirty="0" err="1">
                <a:sym typeface="+mn-ea"/>
              </a:rPr>
              <a:t>bệnh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viện</a:t>
            </a:r>
            <a:endParaRPr lang="en-US" sz="2800" dirty="0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cấu chi phí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0105"/>
          </a:xfrm>
        </p:spPr>
        <p:txBody>
          <a:bodyPr>
            <a:normAutofit fontScale="97500" lnSpcReduction="10000"/>
          </a:bodyPr>
          <a:lstStyle/>
          <a:p>
            <a:pPr>
              <a:lnSpc>
                <a:spcPct val="100000"/>
              </a:lnSpc>
            </a:pPr>
            <a:r>
              <a:rPr lang="en-US"/>
              <a:t>Chi phí đầu tư ban đầu:</a:t>
            </a:r>
          </a:p>
          <a:p>
            <a:pPr>
              <a:lnSpc>
                <a:spcPct val="100000"/>
              </a:lnSpc>
            </a:pPr>
            <a:r>
              <a:rPr lang="en-US"/>
              <a:t>Chi phí hàng năm:</a:t>
            </a:r>
          </a:p>
          <a:p>
            <a:pPr lvl="1">
              <a:lnSpc>
                <a:spcPct val="100000"/>
              </a:lnSpc>
            </a:pPr>
            <a:r>
              <a:rPr lang="en-US"/>
              <a:t>Chi phí nguyên vật liệu</a:t>
            </a:r>
          </a:p>
          <a:p>
            <a:pPr lvl="1">
              <a:lnSpc>
                <a:spcPct val="100000"/>
              </a:lnSpc>
            </a:pPr>
            <a:r>
              <a:rPr lang="en-US"/>
              <a:t>Chi phí thuê mặt bằng</a:t>
            </a:r>
          </a:p>
          <a:p>
            <a:pPr lvl="1">
              <a:lnSpc>
                <a:spcPct val="100000"/>
              </a:lnSpc>
            </a:pPr>
            <a:r>
              <a:rPr lang="en-US"/>
              <a:t>Lương kĩ sư, nhân viên văn phòng, nhân viên hỗ trợ khác hàng, kế toán, cán bộ pháp chế, nhân viên tiếp thị sản phẩm, ...</a:t>
            </a:r>
          </a:p>
          <a:p>
            <a:pPr lvl="1">
              <a:lnSpc>
                <a:spcPct val="100000"/>
              </a:lnSpc>
            </a:pPr>
            <a:r>
              <a:rPr lang="en-US"/>
              <a:t>Lương công nhân</a:t>
            </a:r>
          </a:p>
          <a:p>
            <a:pPr lvl="1">
              <a:lnSpc>
                <a:spcPct val="100000"/>
              </a:lnSpc>
            </a:pPr>
            <a:r>
              <a:rPr lang="en-US"/>
              <a:t>Chi phí tiếp thị sản phẩm</a:t>
            </a:r>
          </a:p>
          <a:p>
            <a:pPr lvl="1">
              <a:lnSpc>
                <a:spcPct val="100000"/>
              </a:lnSpc>
            </a:pPr>
            <a:r>
              <a:rPr lang="en-US"/>
              <a:t>Chi phí bảo dưỡng, sửa chữa</a:t>
            </a:r>
          </a:p>
          <a:p>
            <a:pPr lvl="1">
              <a:lnSpc>
                <a:spcPct val="100000"/>
              </a:lnSpc>
            </a:pPr>
            <a:r>
              <a:rPr lang="en-US"/>
              <a:t>Chi phí bác sĩ</a:t>
            </a:r>
          </a:p>
          <a:p>
            <a:pPr lvl="1">
              <a:lnSpc>
                <a:spcPct val="100000"/>
              </a:lnSpc>
            </a:pPr>
            <a:r>
              <a:rPr lang="en-US"/>
              <a:t>Thuế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52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100" dirty="0"/>
              <a:t>3.2. </a:t>
            </a:r>
            <a:r>
              <a:rPr lang="en-US" sz="3100" dirty="0" err="1"/>
              <a:t>Phân</a:t>
            </a:r>
            <a:r>
              <a:rPr lang="en-US" sz="3100" dirty="0"/>
              <a:t> </a:t>
            </a:r>
            <a:r>
              <a:rPr lang="en-US" sz="3100" dirty="0" err="1"/>
              <a:t>tích</a:t>
            </a:r>
            <a:r>
              <a:rPr lang="en-US" sz="3100" dirty="0"/>
              <a:t> </a:t>
            </a:r>
            <a:r>
              <a:rPr lang="en-US" sz="3100" dirty="0" err="1"/>
              <a:t>tài</a:t>
            </a:r>
            <a:r>
              <a:rPr lang="en-US" sz="3100" dirty="0"/>
              <a:t> </a:t>
            </a:r>
            <a:r>
              <a:rPr lang="en-US" sz="3100" dirty="0" err="1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730" y="384175"/>
            <a:ext cx="10847070" cy="546798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Giai đoạn 1: Sản xuất OEM</a:t>
            </a:r>
          </a:p>
          <a:p>
            <a:r>
              <a:rPr lang="en-US" sz="1800" dirty="0"/>
              <a:t>NPV = 52.727,4								Đơn vị tính: Triệu đồng</a:t>
            </a:r>
          </a:p>
          <a:p>
            <a:r>
              <a:rPr lang="en-US" sz="1800" dirty="0"/>
              <a:t>BCR = 1,42503</a:t>
            </a:r>
          </a:p>
        </p:txBody>
      </p:sp>
      <p:graphicFrame>
        <p:nvGraphicFramePr>
          <p:cNvPr id="5" name="Table 4"/>
          <p:cNvGraphicFramePr/>
          <p:nvPr>
            <p:custDataLst>
              <p:tags r:id="rId1"/>
            </p:custDataLst>
          </p:nvPr>
        </p:nvGraphicFramePr>
        <p:xfrm>
          <a:off x="506730" y="1691005"/>
          <a:ext cx="1117917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528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 err="1"/>
                        <a:t>khoản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mục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NĂM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đầu tư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-500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NVL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5200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4800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4800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Thuê MB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240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240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240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240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240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lương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3288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3288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4884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4884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6180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quảng cáo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bảo dưỡng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trả phí cho BS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5860.8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11040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14880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18960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26616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thuế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2292.16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5202.4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7396.6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9728.6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13537.4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Doanh thu TB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6800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6800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6800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6800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6800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Doanh thu APP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15868.8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30420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40920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52200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72540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luồng tiền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-500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3407.84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9869.6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14839.4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20087.4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27666.6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chiết khấu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0.909090909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0.826446281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0.751314801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0.683013455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0.620921323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QUY CHUYỂN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-500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3098.036364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8156.694215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11149.06086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13719.96448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17178.78188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52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100" dirty="0"/>
              <a:t>3.2. </a:t>
            </a:r>
            <a:r>
              <a:rPr lang="en-US" sz="3100" dirty="0" err="1"/>
              <a:t>Phân</a:t>
            </a:r>
            <a:r>
              <a:rPr lang="en-US" sz="3100" dirty="0"/>
              <a:t> </a:t>
            </a:r>
            <a:r>
              <a:rPr lang="en-US" sz="3100" dirty="0" err="1"/>
              <a:t>tích</a:t>
            </a:r>
            <a:r>
              <a:rPr lang="en-US" sz="3100" dirty="0"/>
              <a:t> </a:t>
            </a:r>
            <a:r>
              <a:rPr lang="en-US" sz="3100" dirty="0" err="1"/>
              <a:t>tài</a:t>
            </a:r>
            <a:r>
              <a:rPr lang="en-US" sz="3100" dirty="0"/>
              <a:t> </a:t>
            </a:r>
            <a:r>
              <a:rPr lang="en-US" sz="3100" dirty="0" err="1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05" y="428625"/>
            <a:ext cx="11135995" cy="3000375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endParaRPr lang="en-US" sz="1150" dirty="0"/>
          </a:p>
          <a:p>
            <a:pPr marL="0" indent="0">
              <a:buNone/>
            </a:pPr>
            <a:r>
              <a:rPr lang="en-US" sz="1800" dirty="0"/>
              <a:t>Giai đoạn 2: </a:t>
            </a:r>
          </a:p>
          <a:p>
            <a:pPr marL="0" indent="0">
              <a:buNone/>
            </a:pPr>
            <a:r>
              <a:rPr lang="en-US" sz="1800" dirty="0"/>
              <a:t>Xây dựng nhà máy</a:t>
            </a:r>
          </a:p>
          <a:p>
            <a:pPr marL="0" indent="0">
              <a:buNone/>
            </a:pPr>
            <a:r>
              <a:rPr lang="en-US" sz="1800" dirty="0"/>
              <a:t>ĐVT: Triệu đồng</a:t>
            </a:r>
          </a:p>
          <a:p>
            <a:r>
              <a:rPr lang="en-US" sz="1800" dirty="0"/>
              <a:t>NPV = 223.351,5								Đơn vị tính: Triệu đồng</a:t>
            </a:r>
          </a:p>
          <a:p>
            <a:r>
              <a:rPr lang="en-US" sz="1800" dirty="0"/>
              <a:t>BCR = 1,43</a:t>
            </a:r>
          </a:p>
        </p:txBody>
      </p:sp>
      <p:graphicFrame>
        <p:nvGraphicFramePr>
          <p:cNvPr id="8" name="Table 7"/>
          <p:cNvGraphicFramePr/>
          <p:nvPr>
            <p:custDataLst>
              <p:tags r:id="rId1"/>
            </p:custDataLst>
          </p:nvPr>
        </p:nvGraphicFramePr>
        <p:xfrm>
          <a:off x="2507615" y="826770"/>
          <a:ext cx="9269727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2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9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14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 err="1"/>
                        <a:t>khoản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mục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2…4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6…9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đầu tư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-50000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NVL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10000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10000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10000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Thuê MB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360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360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360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lương kỹ sư+VP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9756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9756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9756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lương công nhân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6000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6000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6000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quảng cáo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bảo dưỡng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Sửa chữa lớn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Phí trả BS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26232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38406.2712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61853.68383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thuế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6730.4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10994.27776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19483.46371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Doanh thu TB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13600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13600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13600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Doanh thu APP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72600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106293.66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171187.0024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Thanh lý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luồng tiền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-50000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25921.6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42977.11104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81933.85483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chiết khấu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0.909090909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0.620921323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0.385543289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QUY CHUYỂN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-50000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23565.09091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26685.40465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31589.04791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79*355"/>
  <p:tag name="TABLE_ENDDRAG_RECT" val="29*86*880*35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20*439"/>
  <p:tag name="TABLE_ENDDRAG_RECT" val="21*63*920*439"/>
  <p:tag name="TABLE_AUTOADJUST_FLAG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1264</Words>
  <Application>Microsoft Office PowerPoint</Application>
  <PresentationFormat>Widescreen</PresentationFormat>
  <Paragraphs>282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Yêu cầu</vt:lpstr>
      <vt:lpstr>Kế hoạch tài chính và triển khai thực hiện dự án</vt:lpstr>
      <vt:lpstr>Tìm kiếm nguồn đầu tư</vt:lpstr>
      <vt:lpstr>Phương án đầu tư</vt:lpstr>
      <vt:lpstr>Phương án tài chính</vt:lpstr>
      <vt:lpstr>Cơ cấu chi phí</vt:lpstr>
      <vt:lpstr>3.2. Phân tích tài chính</vt:lpstr>
      <vt:lpstr>3.2. Phân tích tài chính</vt:lpstr>
      <vt:lpstr>Mô hình triển khai thực tế</vt:lpstr>
      <vt:lpstr>Giai đoạn 1</vt:lpstr>
      <vt:lpstr>Giai đoạn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Kế hoạch tài chính và triển khai thực hiện dự án</dc:title>
  <dc:creator>Admin</dc:creator>
  <cp:lastModifiedBy>Dang Le. Xuan</cp:lastModifiedBy>
  <cp:revision>4</cp:revision>
  <dcterms:created xsi:type="dcterms:W3CDTF">2024-09-04T08:17:00Z</dcterms:created>
  <dcterms:modified xsi:type="dcterms:W3CDTF">2024-09-05T16:11:14Z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6480F1C4EB124B3A9747BCB60E366995_12</vt:lpwstr>
  </property>
  <property fmtid="{D5CDD505-2E9C-101B-9397-08002B2CF9AE}" pid="3" name="KSOProductBuildVer">
    <vt:lpwstr>1033-12.2.0.18165</vt:lpwstr>
  </property>
</Properties>
</file>