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75" r:id="rId6"/>
    <p:sldId id="276" r:id="rId7"/>
    <p:sldId id="268" r:id="rId8"/>
    <p:sldId id="272" r:id="rId9"/>
    <p:sldId id="273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4" r:id="rId18"/>
    <p:sldId id="284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Правоъгъл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Правоъгъл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2" name="Контейнер за 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13" name="Контейнер за номер на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4" name="Контейнер за долния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8" name="Контейнер за 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10" name="Контейнер за номер на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2" name="Контейнер за долния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3" name="Контейнер за съдържани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12" name="Контейнер за номер на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4" name="Контейнер за долния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bg-BG" dirty="0"/>
          </a:p>
        </p:txBody>
      </p:sp>
      <p:sp>
        <p:nvSpPr>
          <p:cNvPr id="16" name="Текстов контейне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5" name="Текстов контейне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Правоъгъл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Контейнер за 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13" name="Контейнер за номер на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4" name="Контейнер за долния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bg-BG" dirty="0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dirty="0" smtClean="0"/>
              <a:t>Щракнете върху иконата, за да добавите картина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7.7.2022 г.</a:t>
            </a:fld>
            <a:endParaRPr lang="bg-BG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7" name="Правоъгъл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Explainable ML: Explainable Deep NN </a:t>
            </a:r>
            <a:r>
              <a:rPr lang="en-US" dirty="0" smtClean="0"/>
              <a:t>Models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mtClean="0"/>
              <a:t>Тервел </a:t>
            </a:r>
            <a:r>
              <a:rPr lang="bg-BG" smtClean="0"/>
              <a:t>Вълков</a:t>
            </a:r>
            <a:r>
              <a:rPr lang="en-US" smtClean="0"/>
              <a:t>, 9MI3400058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291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Резултати - </a:t>
            </a:r>
            <a:r>
              <a:rPr lang="en-US" smtClean="0"/>
              <a:t>ResNet</a:t>
            </a:r>
            <a:endParaRPr lang="bg-BG"/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128792" cy="5070858"/>
          </a:xfrm>
        </p:spPr>
      </p:pic>
    </p:spTree>
    <p:extLst>
      <p:ext uri="{BB962C8B-B14F-4D97-AF65-F5344CB8AC3E}">
        <p14:creationId xmlns:p14="http://schemas.microsoft.com/office/powerpoint/2010/main" val="40991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Резултати</a:t>
            </a:r>
            <a:r>
              <a:rPr lang="bg-BG"/>
              <a:t> - </a:t>
            </a:r>
            <a:r>
              <a:rPr lang="en-US"/>
              <a:t>ResNet</a:t>
            </a:r>
            <a:endParaRPr lang="bg-BG"/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4896544" cy="5069934"/>
          </a:xfrm>
        </p:spPr>
      </p:pic>
    </p:spTree>
    <p:extLst>
      <p:ext uri="{BB962C8B-B14F-4D97-AF65-F5344CB8AC3E}">
        <p14:creationId xmlns:p14="http://schemas.microsoft.com/office/powerpoint/2010/main" val="125537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Резултати</a:t>
            </a:r>
            <a:r>
              <a:rPr lang="en-US" smtClean="0"/>
              <a:t> </a:t>
            </a:r>
            <a:r>
              <a:rPr lang="bg-BG" smtClean="0"/>
              <a:t>- </a:t>
            </a:r>
            <a:r>
              <a:rPr lang="en-US"/>
              <a:t>ResNet</a:t>
            </a:r>
            <a:endParaRPr lang="bg-BG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56792"/>
            <a:ext cx="4967631" cy="5235771"/>
          </a:xfrm>
        </p:spPr>
      </p:pic>
    </p:spTree>
    <p:extLst>
      <p:ext uri="{BB962C8B-B14F-4D97-AF65-F5344CB8AC3E}">
        <p14:creationId xmlns:p14="http://schemas.microsoft.com/office/powerpoint/2010/main" val="1460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Резултати</a:t>
            </a:r>
            <a:r>
              <a:rPr lang="bg-BG"/>
              <a:t> - </a:t>
            </a:r>
            <a:r>
              <a:rPr lang="en-US"/>
              <a:t>ResNet</a:t>
            </a:r>
            <a:endParaRPr lang="bg-BG"/>
          </a:p>
        </p:txBody>
      </p:sp>
      <p:pic>
        <p:nvPicPr>
          <p:cNvPr id="8" name="Контейнер за съдържание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5040560" cy="5325339"/>
          </a:xfrm>
        </p:spPr>
      </p:pic>
    </p:spTree>
    <p:extLst>
      <p:ext uri="{BB962C8B-B14F-4D97-AF65-F5344CB8AC3E}">
        <p14:creationId xmlns:p14="http://schemas.microsoft.com/office/powerpoint/2010/main" val="25797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Резултати</a:t>
            </a:r>
            <a:r>
              <a:rPr lang="bg-BG"/>
              <a:t> - </a:t>
            </a:r>
            <a:r>
              <a:rPr lang="en-US"/>
              <a:t>ResNet</a:t>
            </a:r>
            <a:endParaRPr lang="bg-BG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89" y="2048100"/>
            <a:ext cx="6828572" cy="3600000"/>
          </a:xfrm>
        </p:spPr>
      </p:pic>
    </p:spTree>
    <p:extLst>
      <p:ext uri="{BB962C8B-B14F-4D97-AF65-F5344CB8AC3E}">
        <p14:creationId xmlns:p14="http://schemas.microsoft.com/office/powerpoint/2010/main" val="100036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Резултати</a:t>
            </a:r>
            <a:r>
              <a:rPr lang="bg-BG"/>
              <a:t> - </a:t>
            </a:r>
            <a:r>
              <a:rPr lang="en-US"/>
              <a:t>ResNet</a:t>
            </a:r>
            <a:endParaRPr lang="bg-BG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4817229" cy="5092500"/>
          </a:xfrm>
        </p:spPr>
      </p:pic>
    </p:spTree>
    <p:extLst>
      <p:ext uri="{BB962C8B-B14F-4D97-AF65-F5344CB8AC3E}">
        <p14:creationId xmlns:p14="http://schemas.microsoft.com/office/powerpoint/2010/main" val="271637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Резултати – </a:t>
            </a:r>
            <a:r>
              <a:rPr lang="en-US" smtClean="0"/>
              <a:t>DeepSHAP</a:t>
            </a:r>
            <a:r>
              <a:rPr lang="bg-BG" smtClean="0"/>
              <a:t> за</a:t>
            </a:r>
            <a:r>
              <a:rPr lang="en-US" smtClean="0"/>
              <a:t> MNIST</a:t>
            </a:r>
            <a:endParaRPr lang="bg-BG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30835"/>
            <a:ext cx="8153400" cy="3434529"/>
          </a:xfrm>
        </p:spPr>
      </p:pic>
    </p:spTree>
    <p:extLst>
      <p:ext uri="{BB962C8B-B14F-4D97-AF65-F5344CB8AC3E}">
        <p14:creationId xmlns:p14="http://schemas.microsoft.com/office/powerpoint/2010/main" val="250097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Бъдещо развитие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прилагане върху други конволюционни мрежи и данни</a:t>
            </a:r>
          </a:p>
          <a:p>
            <a:r>
              <a:rPr lang="bg-BG" smtClean="0"/>
              <a:t>прилагане към други задачи решавани с невронни мрежи (например</a:t>
            </a:r>
            <a:r>
              <a:rPr lang="en-US" smtClean="0"/>
              <a:t> NLP)</a:t>
            </a:r>
            <a:endParaRPr lang="bg-BG" smtClean="0"/>
          </a:p>
          <a:p>
            <a:r>
              <a:rPr lang="bg-BG" smtClean="0"/>
              <a:t>прилагане на други типове обяснения</a:t>
            </a:r>
          </a:p>
          <a:p>
            <a:pPr lvl="1"/>
            <a:r>
              <a:rPr lang="bg-BG" smtClean="0"/>
              <a:t>към други (не-невронни) типове модели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19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Източници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/>
              <a:t>Aparna Dhinakaran, “What Are the Prevailing Explainability Methods?”, </a:t>
            </a:r>
            <a:r>
              <a:rPr lang="en-US" i="1"/>
              <a:t>Towards Data Science</a:t>
            </a:r>
            <a:r>
              <a:rPr lang="en-US"/>
              <a:t>, 22 December 2021</a:t>
            </a:r>
            <a:endParaRPr lang="bg-BG"/>
          </a:p>
          <a:p>
            <a:pPr lvl="0"/>
            <a:r>
              <a:rPr lang="en-US" smtClean="0"/>
              <a:t>Ejiro </a:t>
            </a:r>
            <a:r>
              <a:rPr lang="en-US"/>
              <a:t>Onose, “Explainability and Auditability in ML: Definitions, Techniques, and Tools”, </a:t>
            </a:r>
            <a:r>
              <a:rPr lang="en-US" i="1"/>
              <a:t>neptune.ai</a:t>
            </a:r>
            <a:r>
              <a:rPr lang="en-US"/>
              <a:t>, 13 December 2021</a:t>
            </a:r>
            <a:endParaRPr lang="bg-BG"/>
          </a:p>
          <a:p>
            <a:pPr lvl="0"/>
            <a:r>
              <a:rPr lang="en-US" smtClean="0"/>
              <a:t>Florian </a:t>
            </a:r>
            <a:r>
              <a:rPr lang="en-US"/>
              <a:t>Perteneder, “Understanding Black-Box ML Models with Explainable AI”, </a:t>
            </a:r>
            <a:r>
              <a:rPr lang="en-US" i="1"/>
              <a:t>Dynatrace Engineering</a:t>
            </a:r>
            <a:r>
              <a:rPr lang="en-US"/>
              <a:t>, 29 Apr 2021</a:t>
            </a:r>
            <a:endParaRPr lang="bg-BG"/>
          </a:p>
          <a:p>
            <a:pPr lvl="0"/>
            <a:r>
              <a:rPr lang="en-US" smtClean="0"/>
              <a:t>Doug </a:t>
            </a:r>
            <a:r>
              <a:rPr lang="en-US"/>
              <a:t>Kelly, “Introduction to Explainable AI (ML Tech Talks)”, </a:t>
            </a:r>
            <a:r>
              <a:rPr lang="en-US" i="1"/>
              <a:t>TensorFlow</a:t>
            </a:r>
            <a:r>
              <a:rPr lang="en-US"/>
              <a:t>, 15 Jul 2021</a:t>
            </a:r>
            <a:endParaRPr lang="bg-BG"/>
          </a:p>
          <a:p>
            <a:pPr lvl="0"/>
            <a:r>
              <a:rPr lang="en-US" smtClean="0"/>
              <a:t>Aqeel </a:t>
            </a:r>
            <a:r>
              <a:rPr lang="en-US"/>
              <a:t>Anwar, “Difference between AlexNet, VGGNet, ResNet, and Inception”, </a:t>
            </a:r>
            <a:r>
              <a:rPr lang="en-US" i="1"/>
              <a:t>Towards Data Science</a:t>
            </a:r>
            <a:r>
              <a:rPr lang="en-US"/>
              <a:t>, 7 Jun 2019</a:t>
            </a:r>
            <a:endParaRPr lang="bg-BG"/>
          </a:p>
          <a:p>
            <a:pPr lvl="0"/>
            <a:r>
              <a:rPr lang="en-US" smtClean="0"/>
              <a:t>Christoph </a:t>
            </a:r>
            <a:r>
              <a:rPr lang="en-US"/>
              <a:t>Molnar, “Interpretable Machine Learning: A Guide for Making Black Box Models Explainable”, </a:t>
            </a:r>
            <a:r>
              <a:rPr lang="en-US" i="1"/>
              <a:t>Self-published</a:t>
            </a:r>
            <a:r>
              <a:rPr lang="en-US"/>
              <a:t>, 28 Feb 2022</a:t>
            </a:r>
            <a:endParaRPr lang="bg-BG"/>
          </a:p>
          <a:p>
            <a:pPr lvl="0"/>
            <a:r>
              <a:rPr lang="en-US" smtClean="0"/>
              <a:t>OmniXAI</a:t>
            </a:r>
            <a:r>
              <a:rPr lang="en-US"/>
              <a:t>: A Library for eXplainable AI, </a:t>
            </a:r>
            <a:r>
              <a:rPr lang="en-US" i="1" smtClean="0"/>
              <a:t>GitHub</a:t>
            </a:r>
          </a:p>
          <a:p>
            <a:r>
              <a:rPr lang="bg-BG" smtClean="0"/>
              <a:t>документации на </a:t>
            </a:r>
            <a:r>
              <a:rPr lang="en-US" smtClean="0"/>
              <a:t>TensorFlow</a:t>
            </a:r>
            <a:r>
              <a:rPr lang="bg-BG" smtClean="0"/>
              <a:t> </a:t>
            </a:r>
            <a:r>
              <a:rPr lang="en-US"/>
              <a:t>&amp; </a:t>
            </a:r>
            <a:r>
              <a:rPr lang="en-US" smtClean="0"/>
              <a:t>Keras</a:t>
            </a:r>
            <a:endParaRPr lang="bg-BG" smtClean="0"/>
          </a:p>
          <a:p>
            <a:r>
              <a:rPr lang="en-US" smtClean="0"/>
              <a:t>Keras </a:t>
            </a:r>
            <a:r>
              <a:rPr lang="en-US"/>
              <a:t>Applications, ImageNet, </a:t>
            </a:r>
            <a:r>
              <a:rPr lang="en-US" smtClean="0"/>
              <a:t>MNIST, </a:t>
            </a:r>
            <a:r>
              <a:rPr lang="bg-BG" smtClean="0"/>
              <a:t>и др.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199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„</a:t>
            </a:r>
            <a:r>
              <a:rPr lang="bg-BG" smtClean="0"/>
              <a:t>Обяснимост</a:t>
            </a:r>
            <a:r>
              <a:rPr lang="bg-BG" dirty="0" smtClean="0"/>
              <a:t>“ в </a:t>
            </a:r>
            <a:r>
              <a:rPr lang="en-US" dirty="0" smtClean="0"/>
              <a:t>ML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с увеличаващата се популярност на </a:t>
            </a:r>
            <a:r>
              <a:rPr lang="en-US" dirty="0" smtClean="0"/>
              <a:t>ML</a:t>
            </a:r>
            <a:r>
              <a:rPr lang="bg-BG" dirty="0" smtClean="0"/>
              <a:t> алгоритмите, започват да възникват въпроси за надеждността и коректността им</a:t>
            </a:r>
          </a:p>
          <a:p>
            <a:r>
              <a:rPr lang="bg-BG" smtClean="0"/>
              <a:t>трябва </a:t>
            </a:r>
            <a:r>
              <a:rPr lang="bg-BG" dirty="0" smtClean="0"/>
              <a:t>да </a:t>
            </a:r>
            <a:r>
              <a:rPr lang="bg-BG" smtClean="0"/>
              <a:t>разбираме </a:t>
            </a:r>
            <a:r>
              <a:rPr lang="bg-BG" i="1" smtClean="0"/>
              <a:t>защо </a:t>
            </a:r>
            <a:r>
              <a:rPr lang="bg-BG" smtClean="0"/>
              <a:t>алгоритъм </a:t>
            </a:r>
            <a:r>
              <a:rPr lang="bg-BG" dirty="0" smtClean="0"/>
              <a:t>е стигнал до конкретно решение</a:t>
            </a:r>
          </a:p>
          <a:p>
            <a:r>
              <a:rPr lang="bg-BG"/>
              <a:t>няма общоприета математическа дефиниция на „обяснимост“ или „интерпретируемост“</a:t>
            </a:r>
          </a:p>
          <a:p>
            <a:pPr lvl="1"/>
            <a:r>
              <a:rPr lang="bg-BG"/>
              <a:t>неформална дефиниция – разбиране на степента, до която дадена </a:t>
            </a:r>
            <a:r>
              <a:rPr lang="bg-BG" smtClean="0"/>
              <a:t>причина (</a:t>
            </a:r>
            <a:r>
              <a:rPr lang="bg-BG"/>
              <a:t>промяна на атрибути, на параметри на </a:t>
            </a:r>
            <a:r>
              <a:rPr lang="bg-BG" smtClean="0"/>
              <a:t>модела, и др.) </a:t>
            </a:r>
            <a:r>
              <a:rPr lang="bg-BG"/>
              <a:t>може да въздейства на предсказванията на модела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304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Обяснимост на различни модели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някои модели са лесно </a:t>
            </a:r>
            <a:r>
              <a:rPr lang="bg-BG" dirty="0"/>
              <a:t>интерпретируеми </a:t>
            </a:r>
            <a:r>
              <a:rPr lang="bg-BG"/>
              <a:t>от </a:t>
            </a:r>
            <a:r>
              <a:rPr lang="bg-BG" smtClean="0"/>
              <a:t>хората</a:t>
            </a:r>
          </a:p>
          <a:p>
            <a:pPr lvl="1"/>
            <a:r>
              <a:rPr lang="bg-BG" smtClean="0"/>
              <a:t>например линейни модели, класификационни дървета, правила, и др.</a:t>
            </a:r>
            <a:endParaRPr lang="bg-BG" dirty="0" smtClean="0"/>
          </a:p>
          <a:p>
            <a:r>
              <a:rPr lang="bg-BG" dirty="0"/>
              <a:t>т.нар. </a:t>
            </a:r>
            <a:r>
              <a:rPr lang="bg-BG" i="1" dirty="0"/>
              <a:t>„</a:t>
            </a:r>
            <a:r>
              <a:rPr lang="en-US" i="1" dirty="0"/>
              <a:t>black-box</a:t>
            </a:r>
            <a:r>
              <a:rPr lang="bg-BG" i="1" dirty="0"/>
              <a:t>“ модели </a:t>
            </a:r>
            <a:r>
              <a:rPr lang="bg-BG" dirty="0"/>
              <a:t>обаче са прекалено </a:t>
            </a:r>
            <a:r>
              <a:rPr lang="bg-BG" dirty="0" smtClean="0"/>
              <a:t>сложни за директна </a:t>
            </a:r>
            <a:r>
              <a:rPr lang="bg-BG" smtClean="0"/>
              <a:t>интерпретация </a:t>
            </a:r>
            <a:endParaRPr lang="bg-BG" dirty="0"/>
          </a:p>
          <a:p>
            <a:pPr lvl="1"/>
            <a:r>
              <a:rPr lang="bg-BG" smtClean="0"/>
              <a:t>дълбоки невронни мрежи</a:t>
            </a:r>
          </a:p>
          <a:p>
            <a:pPr lvl="2"/>
            <a:r>
              <a:rPr lang="bg-BG"/>
              <a:t>огромен брой </a:t>
            </a:r>
            <a:r>
              <a:rPr lang="bg-BG" smtClean="0"/>
              <a:t>параметри</a:t>
            </a:r>
          </a:p>
          <a:p>
            <a:pPr lvl="2"/>
            <a:r>
              <a:rPr lang="bg-BG" smtClean="0"/>
              <a:t>неясно как всичките неврони </a:t>
            </a:r>
            <a:r>
              <a:rPr lang="bg-BG"/>
              <a:t>работят </a:t>
            </a:r>
            <a:r>
              <a:rPr lang="bg-BG" smtClean="0"/>
              <a:t>съвместно</a:t>
            </a:r>
            <a:endParaRPr lang="bg-BG" dirty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6444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Подходи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изборът на подход зависи от </a:t>
            </a:r>
            <a:r>
              <a:rPr lang="bg-BG" smtClean="0"/>
              <a:t>различни фактори</a:t>
            </a:r>
          </a:p>
          <a:p>
            <a:pPr lvl="1"/>
            <a:r>
              <a:rPr lang="bg-BG" smtClean="0"/>
              <a:t>тип на модела, директен достъп до него, търсен компромис между точност и скорост, и др.</a:t>
            </a:r>
          </a:p>
          <a:p>
            <a:r>
              <a:rPr lang="bg-BG"/>
              <a:t>различни типове </a:t>
            </a:r>
            <a:r>
              <a:rPr lang="bg-BG" smtClean="0"/>
              <a:t>обяснения</a:t>
            </a:r>
          </a:p>
          <a:p>
            <a:pPr lvl="1"/>
            <a:r>
              <a:rPr lang="en-US" i="1" smtClean="0"/>
              <a:t>model-specific</a:t>
            </a:r>
            <a:r>
              <a:rPr lang="bg-BG" smtClean="0"/>
              <a:t> </a:t>
            </a:r>
            <a:r>
              <a:rPr lang="bg-BG"/>
              <a:t>или </a:t>
            </a:r>
            <a:r>
              <a:rPr lang="en-US" i="1" smtClean="0"/>
              <a:t>model-agnostic</a:t>
            </a:r>
            <a:endParaRPr lang="en-US" i="1"/>
          </a:p>
          <a:p>
            <a:pPr lvl="1"/>
            <a:r>
              <a:rPr lang="bg-BG" i="1"/>
              <a:t>глобални</a:t>
            </a:r>
            <a:r>
              <a:rPr lang="bg-BG"/>
              <a:t> </a:t>
            </a:r>
            <a:r>
              <a:rPr lang="bg-BG" smtClean="0"/>
              <a:t>или </a:t>
            </a:r>
            <a:r>
              <a:rPr lang="bg-BG" i="1" smtClean="0"/>
              <a:t>локални</a:t>
            </a:r>
            <a:endParaRPr lang="bg-BG"/>
          </a:p>
          <a:p>
            <a:pPr lvl="1"/>
            <a:r>
              <a:rPr lang="bg-BG"/>
              <a:t>чрез </a:t>
            </a:r>
            <a:r>
              <a:rPr lang="bg-BG" i="1"/>
              <a:t>текст</a:t>
            </a:r>
            <a:r>
              <a:rPr lang="bg-BG"/>
              <a:t>, чрез </a:t>
            </a:r>
            <a:r>
              <a:rPr lang="bg-BG" i="1"/>
              <a:t>визуализации, </a:t>
            </a:r>
            <a:r>
              <a:rPr lang="bg-BG"/>
              <a:t>чрез </a:t>
            </a:r>
            <a:r>
              <a:rPr lang="bg-BG" i="1"/>
              <a:t>правила</a:t>
            </a:r>
            <a:r>
              <a:rPr lang="bg-BG"/>
              <a:t>, и др.</a:t>
            </a:r>
          </a:p>
          <a:p>
            <a:pPr lvl="1"/>
            <a:r>
              <a:rPr lang="bg-BG" smtClean="0"/>
              <a:t>използващи </a:t>
            </a:r>
            <a:r>
              <a:rPr lang="bg-BG" i="1"/>
              <a:t>междинни</a:t>
            </a:r>
            <a:r>
              <a:rPr lang="bg-BG"/>
              <a:t> </a:t>
            </a:r>
            <a:r>
              <a:rPr lang="bg-BG" smtClean="0"/>
              <a:t>атрибути</a:t>
            </a:r>
          </a:p>
          <a:p>
            <a:pPr lvl="1"/>
            <a:r>
              <a:rPr lang="bg-BG" smtClean="0"/>
              <a:t>и др.</a:t>
            </a:r>
            <a:endParaRPr lang="bg-BG"/>
          </a:p>
          <a:p>
            <a:pPr lvl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66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Подходи – конкретни примери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fontScale="92500" lnSpcReduction="20000"/>
          </a:bodyPr>
          <a:lstStyle/>
          <a:p>
            <a:r>
              <a:rPr lang="bg-BG" smtClean="0"/>
              <a:t>глобални моделно-агностични</a:t>
            </a:r>
            <a:endParaRPr lang="en-US" smtClean="0"/>
          </a:p>
          <a:p>
            <a:pPr lvl="1"/>
            <a:r>
              <a:rPr lang="ru-RU" smtClean="0"/>
              <a:t>Partial </a:t>
            </a:r>
            <a:r>
              <a:rPr lang="ru-RU"/>
              <a:t>Dependence </a:t>
            </a:r>
            <a:r>
              <a:rPr lang="ru-RU" smtClean="0"/>
              <a:t>Plot, </a:t>
            </a:r>
            <a:r>
              <a:rPr lang="en-US" smtClean="0"/>
              <a:t>Feature Interaction, Functional Decomposition, Permutatuin Feature Importance, Global Surrogate, MMD-critic, …</a:t>
            </a:r>
          </a:p>
          <a:p>
            <a:r>
              <a:rPr lang="bg-BG" smtClean="0"/>
              <a:t>локални моделно-агностични</a:t>
            </a:r>
            <a:endParaRPr lang="en-US" smtClean="0"/>
          </a:p>
          <a:p>
            <a:pPr lvl="1"/>
            <a:r>
              <a:rPr lang="en-US" smtClean="0"/>
              <a:t>Individual Conditional Expectation, Counterfactual Explanations, Anchors</a:t>
            </a:r>
            <a:endParaRPr lang="bg-BG" smtClean="0"/>
          </a:p>
          <a:p>
            <a:pPr lvl="1"/>
            <a:r>
              <a:rPr lang="en-US" smtClean="0"/>
              <a:t>Local Surrogate</a:t>
            </a:r>
          </a:p>
          <a:p>
            <a:pPr lvl="2"/>
            <a:r>
              <a:rPr lang="en-US" smtClean="0"/>
              <a:t>LIME</a:t>
            </a:r>
            <a:r>
              <a:rPr lang="bg-BG" smtClean="0"/>
              <a:t> - </a:t>
            </a:r>
            <a:r>
              <a:rPr lang="bg-BG"/>
              <a:t>приближава </a:t>
            </a:r>
            <a:r>
              <a:rPr lang="bg-BG" smtClean="0"/>
              <a:t>модела с друг (по-лесно интерпретируем)</a:t>
            </a:r>
          </a:p>
          <a:p>
            <a:pPr lvl="3"/>
            <a:r>
              <a:rPr lang="bg-BG" smtClean="0"/>
              <a:t>с генериране на нови данни чрез въвеждане на вариация</a:t>
            </a:r>
          </a:p>
          <a:p>
            <a:pPr lvl="1"/>
            <a:r>
              <a:rPr lang="en-US" smtClean="0"/>
              <a:t>Shapley values</a:t>
            </a:r>
            <a:endParaRPr lang="bg-BG" smtClean="0"/>
          </a:p>
          <a:p>
            <a:pPr lvl="2"/>
            <a:r>
              <a:rPr lang="bg-BG" smtClean="0"/>
              <a:t>разглеждаме модела като игра</a:t>
            </a:r>
            <a:r>
              <a:rPr lang="en-US" smtClean="0"/>
              <a:t> </a:t>
            </a:r>
            <a:r>
              <a:rPr lang="bg-BG" smtClean="0"/>
              <a:t>и </a:t>
            </a:r>
            <a:r>
              <a:rPr lang="bg-BG"/>
              <a:t>прилагаме </a:t>
            </a:r>
            <a:r>
              <a:rPr lang="bg-BG" smtClean="0"/>
              <a:t> </a:t>
            </a:r>
            <a:r>
              <a:rPr lang="bg-BG"/>
              <a:t>Теория на </a:t>
            </a:r>
            <a:r>
              <a:rPr lang="bg-BG" smtClean="0"/>
              <a:t>Игрите</a:t>
            </a:r>
          </a:p>
          <a:p>
            <a:pPr lvl="2"/>
            <a:r>
              <a:rPr lang="bg-BG" smtClean="0"/>
              <a:t>изчисляването </a:t>
            </a:r>
            <a:r>
              <a:rPr lang="bg-BG"/>
              <a:t>е </a:t>
            </a:r>
            <a:r>
              <a:rPr lang="bg-BG" smtClean="0"/>
              <a:t>бавно =&gt; </a:t>
            </a:r>
            <a:r>
              <a:rPr lang="en-US" smtClean="0"/>
              <a:t>SHAP</a:t>
            </a:r>
            <a:r>
              <a:rPr lang="bg-BG" smtClean="0"/>
              <a:t> (намиране на приближения)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910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Подходи – конкретни примери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fontScale="92500" lnSpcReduction="10000"/>
          </a:bodyPr>
          <a:lstStyle/>
          <a:p>
            <a:r>
              <a:rPr lang="bg-BG" smtClean="0"/>
              <a:t>специфични за невронни мрежи:</a:t>
            </a:r>
          </a:p>
          <a:p>
            <a:pPr lvl="1"/>
            <a:r>
              <a:rPr lang="en-US" smtClean="0"/>
              <a:t>Learned Features (Feature Visualization </a:t>
            </a:r>
            <a:r>
              <a:rPr lang="bg-BG" smtClean="0"/>
              <a:t>или </a:t>
            </a:r>
            <a:r>
              <a:rPr lang="en-US" smtClean="0"/>
              <a:t>Network Dissection), </a:t>
            </a:r>
            <a:r>
              <a:rPr lang="en-US"/>
              <a:t>Detecting Concepts, Adversarial Examples, Influential Instances</a:t>
            </a:r>
            <a:endParaRPr lang="bg-BG" smtClean="0"/>
          </a:p>
          <a:p>
            <a:pPr lvl="1"/>
            <a:r>
              <a:rPr lang="en-US" smtClean="0"/>
              <a:t>Pixel Attribution (Saliency Maps)</a:t>
            </a:r>
            <a:endParaRPr lang="bg-BG" smtClean="0"/>
          </a:p>
          <a:p>
            <a:pPr lvl="2"/>
            <a:r>
              <a:rPr lang="bg-BG" smtClean="0"/>
              <a:t>подчертават пиксели които са били от значение за класификация</a:t>
            </a:r>
            <a:endParaRPr lang="en-US" smtClean="0"/>
          </a:p>
          <a:p>
            <a:pPr lvl="2"/>
            <a:r>
              <a:rPr lang="en-US" i="1" smtClean="0"/>
              <a:t>occlusion/perturb</a:t>
            </a:r>
            <a:r>
              <a:rPr lang="en-US" i="1"/>
              <a:t>a</a:t>
            </a:r>
            <a:r>
              <a:rPr lang="en-US" i="1" smtClean="0"/>
              <a:t>tion-based</a:t>
            </a:r>
            <a:r>
              <a:rPr lang="en-US" smtClean="0"/>
              <a:t> – </a:t>
            </a:r>
            <a:r>
              <a:rPr lang="bg-BG" smtClean="0"/>
              <a:t>варианти на </a:t>
            </a:r>
            <a:r>
              <a:rPr lang="en-US" smtClean="0"/>
              <a:t>SHAP </a:t>
            </a:r>
            <a:r>
              <a:rPr lang="bg-BG" smtClean="0"/>
              <a:t>и</a:t>
            </a:r>
            <a:r>
              <a:rPr lang="en-US" smtClean="0"/>
              <a:t> LIME</a:t>
            </a:r>
            <a:r>
              <a:rPr lang="bg-BG" smtClean="0"/>
              <a:t> за изображения</a:t>
            </a:r>
            <a:endParaRPr lang="bg-BG"/>
          </a:p>
          <a:p>
            <a:pPr lvl="2"/>
            <a:r>
              <a:rPr lang="en-US" i="1" smtClean="0"/>
              <a:t>gradient-based</a:t>
            </a:r>
            <a:r>
              <a:rPr lang="en-US" smtClean="0"/>
              <a:t> –</a:t>
            </a:r>
            <a:r>
              <a:rPr lang="bg-BG" smtClean="0"/>
              <a:t> </a:t>
            </a:r>
            <a:r>
              <a:rPr lang="en-US" smtClean="0"/>
              <a:t>Vanilla Gradients, GradCAM, SmoothGrad, Integrated Gradients, …</a:t>
            </a:r>
            <a:endParaRPr lang="bg-BG" smtClean="0"/>
          </a:p>
          <a:p>
            <a:pPr lvl="1"/>
            <a:r>
              <a:rPr lang="en-US" smtClean="0"/>
              <a:t>DeepLIFT</a:t>
            </a:r>
            <a:r>
              <a:rPr lang="bg-BG" smtClean="0"/>
              <a:t> – открива неврони и тегла, които са имали значителен ефект върху изхода</a:t>
            </a:r>
            <a:endParaRPr lang="en-US" smtClean="0"/>
          </a:p>
          <a:p>
            <a:pPr lvl="1"/>
            <a:endParaRPr lang="bg-BG"/>
          </a:p>
          <a:p>
            <a:pPr lvl="1"/>
            <a:endParaRPr lang="en-US" smtClean="0"/>
          </a:p>
          <a:p>
            <a:pPr lvl="2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29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Избран подход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fontScale="92500"/>
          </a:bodyPr>
          <a:lstStyle/>
          <a:p>
            <a:r>
              <a:rPr lang="bg-BG" smtClean="0"/>
              <a:t>обяснимост при класификация на изображения</a:t>
            </a:r>
          </a:p>
          <a:p>
            <a:r>
              <a:rPr lang="en-US" smtClean="0"/>
              <a:t>Tensorflow</a:t>
            </a:r>
            <a:r>
              <a:rPr lang="bg-BG" smtClean="0"/>
              <a:t> и</a:t>
            </a:r>
            <a:r>
              <a:rPr lang="en-US" smtClean="0"/>
              <a:t> Keras</a:t>
            </a:r>
            <a:endParaRPr lang="bg-BG" smtClean="0"/>
          </a:p>
          <a:p>
            <a:pPr lvl="1"/>
            <a:r>
              <a:rPr lang="bg-BG"/>
              <a:t>предварително трениран </a:t>
            </a:r>
            <a:r>
              <a:rPr lang="bg-BG" smtClean="0"/>
              <a:t>модел </a:t>
            </a:r>
            <a:r>
              <a:rPr lang="en-US" i="1"/>
              <a:t>ResNet50</a:t>
            </a:r>
            <a:r>
              <a:rPr lang="en-US"/>
              <a:t> </a:t>
            </a:r>
            <a:r>
              <a:rPr lang="bg-BG" smtClean="0"/>
              <a:t>(за </a:t>
            </a:r>
            <a:r>
              <a:rPr lang="en-US" i="1" smtClean="0"/>
              <a:t>ImageNet</a:t>
            </a:r>
            <a:r>
              <a:rPr lang="bg-BG" smtClean="0"/>
              <a:t>)</a:t>
            </a:r>
          </a:p>
          <a:p>
            <a:pPr lvl="1"/>
            <a:r>
              <a:rPr lang="bg-BG" smtClean="0"/>
              <a:t>проста </a:t>
            </a:r>
            <a:r>
              <a:rPr lang="bg-BG"/>
              <a:t>конволюционна </a:t>
            </a:r>
            <a:r>
              <a:rPr lang="bg-BG" smtClean="0"/>
              <a:t>мрежа (върху </a:t>
            </a:r>
            <a:r>
              <a:rPr lang="en-US" i="1" smtClean="0"/>
              <a:t>MNIST</a:t>
            </a:r>
            <a:r>
              <a:rPr lang="bg-BG" smtClean="0"/>
              <a:t>)</a:t>
            </a:r>
          </a:p>
          <a:p>
            <a:r>
              <a:rPr lang="bg-BG" smtClean="0"/>
              <a:t>за обяснения на</a:t>
            </a:r>
            <a:r>
              <a:rPr lang="en-US" smtClean="0"/>
              <a:t> Python</a:t>
            </a:r>
            <a:r>
              <a:rPr lang="bg-BG" smtClean="0"/>
              <a:t> </a:t>
            </a:r>
            <a:r>
              <a:rPr lang="bg-BG" dirty="0" smtClean="0"/>
              <a:t>има </a:t>
            </a:r>
            <a:r>
              <a:rPr lang="bg-BG" smtClean="0"/>
              <a:t>множество библиотеки</a:t>
            </a:r>
          </a:p>
          <a:p>
            <a:pPr lvl="1"/>
            <a:r>
              <a:rPr lang="en-US" smtClean="0"/>
              <a:t>ELI5</a:t>
            </a:r>
            <a:r>
              <a:rPr lang="bg-BG" smtClean="0"/>
              <a:t>, </a:t>
            </a:r>
            <a:r>
              <a:rPr lang="en-US" smtClean="0"/>
              <a:t>Captum</a:t>
            </a:r>
            <a:r>
              <a:rPr lang="bg-BG" smtClean="0"/>
              <a:t>, </a:t>
            </a:r>
            <a:r>
              <a:rPr lang="en-US" smtClean="0"/>
              <a:t>DeepLIFT</a:t>
            </a:r>
            <a:r>
              <a:rPr lang="bg-BG" smtClean="0"/>
              <a:t>, </a:t>
            </a:r>
            <a:r>
              <a:rPr lang="en-US" smtClean="0"/>
              <a:t>tf-explain</a:t>
            </a:r>
            <a:r>
              <a:rPr lang="bg-BG" smtClean="0"/>
              <a:t>, </a:t>
            </a:r>
            <a:r>
              <a:rPr lang="en-US" smtClean="0"/>
              <a:t>SHAP </a:t>
            </a:r>
            <a:r>
              <a:rPr lang="bg-BG" smtClean="0"/>
              <a:t>и др.</a:t>
            </a:r>
          </a:p>
          <a:p>
            <a:pPr lvl="1"/>
            <a:r>
              <a:rPr lang="bg-BG" smtClean="0"/>
              <a:t>за проекта е избрана </a:t>
            </a:r>
            <a:r>
              <a:rPr lang="en-US" smtClean="0"/>
              <a:t>OmniXAI</a:t>
            </a:r>
            <a:r>
              <a:rPr lang="bg-BG"/>
              <a:t> </a:t>
            </a:r>
            <a:r>
              <a:rPr lang="bg-BG" smtClean="0"/>
              <a:t>(+ </a:t>
            </a:r>
            <a:r>
              <a:rPr lang="en-US" smtClean="0"/>
              <a:t>DeepExplainer </a:t>
            </a:r>
            <a:r>
              <a:rPr lang="bg-BG" smtClean="0"/>
              <a:t>от</a:t>
            </a:r>
            <a:r>
              <a:rPr lang="en-US" smtClean="0"/>
              <a:t> SHAP)</a:t>
            </a:r>
            <a:endParaRPr lang="bg-BG" smtClean="0"/>
          </a:p>
          <a:p>
            <a:pPr lvl="2"/>
            <a:r>
              <a:rPr lang="bg-BG" smtClean="0"/>
              <a:t>методи</a:t>
            </a:r>
            <a:r>
              <a:rPr lang="en-US" smtClean="0"/>
              <a:t> </a:t>
            </a:r>
            <a:r>
              <a:rPr lang="bg-BG" smtClean="0"/>
              <a:t>за невронни мрежи: </a:t>
            </a:r>
            <a:r>
              <a:rPr lang="en-US" i="1" smtClean="0"/>
              <a:t>GradCAM</a:t>
            </a:r>
            <a:r>
              <a:rPr lang="en-US" smtClean="0"/>
              <a:t>, </a:t>
            </a:r>
            <a:r>
              <a:rPr lang="en-US" i="1" smtClean="0"/>
              <a:t>Integrated Gra</a:t>
            </a:r>
            <a:r>
              <a:rPr lang="en-US" smtClean="0"/>
              <a:t>dients, </a:t>
            </a:r>
            <a:r>
              <a:rPr lang="en-US" i="1" smtClean="0"/>
              <a:t>LIME</a:t>
            </a:r>
            <a:r>
              <a:rPr lang="bg-BG" smtClean="0"/>
              <a:t>,</a:t>
            </a:r>
            <a:r>
              <a:rPr lang="en-US" smtClean="0"/>
              <a:t> </a:t>
            </a:r>
            <a:r>
              <a:rPr lang="en-US" i="1" smtClean="0"/>
              <a:t>SHAP</a:t>
            </a:r>
          </a:p>
          <a:p>
            <a:endParaRPr lang="en-US"/>
          </a:p>
          <a:p>
            <a:endParaRPr lang="bg-BG"/>
          </a:p>
          <a:p>
            <a:endParaRPr lang="bg-BG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705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Избран подход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i="1" smtClean="0"/>
              <a:t>Gradient-weighted </a:t>
            </a:r>
            <a:r>
              <a:rPr lang="en-US" i="1"/>
              <a:t>Class Activation </a:t>
            </a:r>
            <a:r>
              <a:rPr lang="en-US" i="1" smtClean="0"/>
              <a:t>Map</a:t>
            </a:r>
            <a:r>
              <a:rPr lang="bg-BG" i="1" smtClean="0"/>
              <a:t> </a:t>
            </a:r>
            <a:r>
              <a:rPr lang="en-US" smtClean="0"/>
              <a:t>(GradCAM)</a:t>
            </a:r>
            <a:endParaRPr lang="bg-BG"/>
          </a:p>
          <a:p>
            <a:pPr lvl="1"/>
            <a:r>
              <a:rPr lang="bg-BG" smtClean="0"/>
              <a:t>намира за даден конволюционен слой </a:t>
            </a:r>
            <a:r>
              <a:rPr lang="ru-RU"/>
              <a:t>към кои части от изображението той „гледа“ за да стигне до конкретна </a:t>
            </a:r>
            <a:r>
              <a:rPr lang="ru-RU" smtClean="0"/>
              <a:t>класификация</a:t>
            </a:r>
          </a:p>
          <a:p>
            <a:r>
              <a:rPr lang="en-US" i="1" smtClean="0"/>
              <a:t>Integrated Gradients</a:t>
            </a:r>
            <a:endParaRPr lang="bg-BG" i="1" smtClean="0"/>
          </a:p>
          <a:p>
            <a:pPr lvl="1"/>
            <a:r>
              <a:rPr lang="ru-RU" smtClean="0"/>
              <a:t>доколко </a:t>
            </a:r>
            <a:r>
              <a:rPr lang="ru-RU"/>
              <a:t>всеки атрибут </a:t>
            </a:r>
            <a:r>
              <a:rPr lang="ru-RU" smtClean="0"/>
              <a:t>(тук - </a:t>
            </a:r>
            <a:r>
              <a:rPr lang="ru-RU"/>
              <a:t>пиксел) влияе на </a:t>
            </a:r>
            <a:r>
              <a:rPr lang="ru-RU" smtClean="0"/>
              <a:t>изхода</a:t>
            </a:r>
          </a:p>
          <a:p>
            <a:r>
              <a:rPr lang="en-US" i="1" smtClean="0"/>
              <a:t>DeepSHAP</a:t>
            </a:r>
            <a:endParaRPr lang="bg-BG"/>
          </a:p>
          <a:p>
            <a:pPr lvl="1"/>
            <a:r>
              <a:rPr lang="bg-BG" smtClean="0"/>
              <a:t>базиран на</a:t>
            </a:r>
            <a:r>
              <a:rPr lang="en-US" smtClean="0"/>
              <a:t> DeepLIFT</a:t>
            </a:r>
            <a:r>
              <a:rPr lang="bg-BG" smtClean="0"/>
              <a:t>, но използвайки </a:t>
            </a:r>
            <a:r>
              <a:rPr lang="en-US" smtClean="0"/>
              <a:t>Shapley</a:t>
            </a:r>
            <a:r>
              <a:rPr lang="bg-BG" smtClean="0"/>
              <a:t> стойности</a:t>
            </a:r>
          </a:p>
          <a:p>
            <a:r>
              <a:rPr lang="en-US" i="1"/>
              <a:t>LIME</a:t>
            </a:r>
            <a:endParaRPr lang="bg-BG"/>
          </a:p>
          <a:p>
            <a:pPr lvl="1"/>
            <a:r>
              <a:rPr lang="bg-BG"/>
              <a:t>стандартният </a:t>
            </a:r>
            <a:r>
              <a:rPr lang="en-US" i="1"/>
              <a:t>LIME</a:t>
            </a:r>
            <a:r>
              <a:rPr lang="bg-BG"/>
              <a:t> подход не е логичен за изображения</a:t>
            </a:r>
          </a:p>
          <a:p>
            <a:pPr lvl="1"/>
            <a:r>
              <a:rPr lang="bg-BG"/>
              <a:t>сегментиране на „</a:t>
            </a:r>
            <a:r>
              <a:rPr lang="bg-BG" i="1"/>
              <a:t>суперпиксели</a:t>
            </a:r>
            <a:r>
              <a:rPr lang="bg-BG"/>
              <a:t>“ и тяхно включване/изключване</a:t>
            </a:r>
            <a:endParaRPr lang="ru-RU"/>
          </a:p>
          <a:p>
            <a:endParaRPr lang="bg-BG" smtClean="0"/>
          </a:p>
          <a:p>
            <a:pPr marL="365760" lvl="1" indent="0">
              <a:buNone/>
            </a:pPr>
            <a:endParaRPr lang="bg-BG" smtClean="0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256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smtClean="0"/>
              <a:t>предварителна обработка на изображенията</a:t>
            </a:r>
          </a:p>
          <a:p>
            <a:pPr lvl="1"/>
            <a:r>
              <a:rPr lang="bg-BG" smtClean="0"/>
              <a:t>според мрежата – преоразмеряване, цветова схема, формат</a:t>
            </a:r>
          </a:p>
          <a:p>
            <a:pPr lvl="1"/>
            <a:r>
              <a:rPr lang="bg-BG" smtClean="0"/>
              <a:t>инициализиране на обект от конкретния клас за обяснения</a:t>
            </a:r>
          </a:p>
          <a:p>
            <a:pPr lvl="2"/>
            <a:r>
              <a:rPr lang="bg-BG" smtClean="0"/>
              <a:t>за първите 3 – подаваме модел и </a:t>
            </a:r>
            <a:r>
              <a:rPr lang="en-US" smtClean="0"/>
              <a:t>preprocess</a:t>
            </a:r>
            <a:r>
              <a:rPr lang="bg-BG" smtClean="0"/>
              <a:t> функция</a:t>
            </a:r>
          </a:p>
          <a:p>
            <a:pPr lvl="2"/>
            <a:r>
              <a:rPr lang="bg-BG" smtClean="0"/>
              <a:t>за</a:t>
            </a:r>
            <a:r>
              <a:rPr lang="en-US" smtClean="0"/>
              <a:t> LIME</a:t>
            </a:r>
            <a:r>
              <a:rPr lang="bg-BG" smtClean="0"/>
              <a:t> – функция за вероятности на принадлежност към различните класове</a:t>
            </a:r>
          </a:p>
          <a:p>
            <a:pPr lvl="1"/>
            <a:r>
              <a:rPr lang="bg-BG" smtClean="0"/>
              <a:t>получаваме изображенията, с приложено отгоре им обяснениято като оцветяване на специфични региони или пиксели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8915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редни">
  <a:themeElements>
    <a:clrScheme name="Средн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Средн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редн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959</TotalTime>
  <Words>736</Words>
  <Application>Microsoft Office PowerPoint</Application>
  <PresentationFormat>Презентация на цял екран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19" baseType="lpstr">
      <vt:lpstr>Средни</vt:lpstr>
      <vt:lpstr>Explainable ML: Explainable Deep NN Models</vt:lpstr>
      <vt:lpstr>„Обяснимост“ в ML</vt:lpstr>
      <vt:lpstr>Обяснимост на различни модели</vt:lpstr>
      <vt:lpstr>Подходи</vt:lpstr>
      <vt:lpstr>Подходи – конкретни примери</vt:lpstr>
      <vt:lpstr>Подходи – конкретни примери</vt:lpstr>
      <vt:lpstr>Избран подход</vt:lpstr>
      <vt:lpstr>Избран подход</vt:lpstr>
      <vt:lpstr>Реализация</vt:lpstr>
      <vt:lpstr>Резултати - ResNet</vt:lpstr>
      <vt:lpstr>Резултати - ResNet</vt:lpstr>
      <vt:lpstr>Резултати - ResNet</vt:lpstr>
      <vt:lpstr>Резултати - ResNet</vt:lpstr>
      <vt:lpstr>Резултати - ResNet</vt:lpstr>
      <vt:lpstr>Резултати - ResNet</vt:lpstr>
      <vt:lpstr>Резултати – DeepSHAP за MNIST</vt:lpstr>
      <vt:lpstr>Бъдещо развитие</vt:lpstr>
      <vt:lpstr>Източници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Tervel</dc:creator>
  <cp:lastModifiedBy>Потребител на Windows</cp:lastModifiedBy>
  <cp:revision>375</cp:revision>
  <dcterms:created xsi:type="dcterms:W3CDTF">2022-04-30T08:53:42Z</dcterms:created>
  <dcterms:modified xsi:type="dcterms:W3CDTF">2022-07-07T17:03:04Z</dcterms:modified>
</cp:coreProperties>
</file>