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70" r:id="rId16"/>
    <p:sldId id="271" r:id="rId17"/>
    <p:sldId id="276" r:id="rId18"/>
    <p:sldId id="278" r:id="rId19"/>
    <p:sldId id="282" r:id="rId20"/>
    <p:sldId id="279" r:id="rId21"/>
    <p:sldId id="283" r:id="rId22"/>
    <p:sldId id="284" r:id="rId23"/>
    <p:sldId id="285" r:id="rId24"/>
    <p:sldId id="277" r:id="rId25"/>
    <p:sldId id="286" r:id="rId26"/>
    <p:sldId id="272" r:id="rId27"/>
    <p:sldId id="273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авоъгъл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авоъгъл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Право съединение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авоъгъл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авоъгъл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авоъгъл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авоъгъл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авоъгъл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авоъгъл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3" name="Правоъгъл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авоъгъл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Контейнер за съдържани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2" name="Контейнер за съдържани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авоъгъл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авоъгъл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авоъгъл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авоъгъл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ъгъл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bg-BG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Контейнер за съдържани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6" name="Контейнер за съдържани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Заглавие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авоъгъл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авоъгъл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авоъгъл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авоъгъл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авоъгъл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авоъгъл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авоъгъл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авоъгъл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авоъгъл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Правоъгъл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Контейнер за съдържани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Правоъгъл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аво съединение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авоъгъл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авоъгъл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авоъгъл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авоъгъл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авоъгъл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2" name="Правоъгъл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авоъгъл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авоъгъл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авоъгъл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17.12.2021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8" name="Правоъгъл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smtClean="0"/>
              <a:t>Тервел </a:t>
            </a:r>
            <a:r>
              <a:rPr lang="bg-BG" smtClean="0"/>
              <a:t>Вълков</a:t>
            </a:r>
          </a:p>
          <a:p>
            <a:pPr algn="r"/>
            <a:r>
              <a:rPr lang="en-US"/>
              <a:t>9MI3400058</a:t>
            </a:r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/>
              <a:t>5. Отделяне на обект от фон в цветни изображения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771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clustering-based</a:t>
            </a:r>
          </a:p>
          <a:p>
            <a:pPr lvl="1"/>
            <a:r>
              <a:rPr lang="bg-BG" smtClean="0"/>
              <a:t>сегментиране на клъстери от подобни пиксели</a:t>
            </a:r>
          </a:p>
          <a:p>
            <a:pPr lvl="1"/>
            <a:endParaRPr lang="bg-BG" smtClean="0"/>
          </a:p>
          <a:p>
            <a:pPr lvl="1"/>
            <a:r>
              <a:rPr lang="en-US" smtClean="0"/>
              <a:t>hard </a:t>
            </a:r>
            <a:r>
              <a:rPr lang="bg-BG" smtClean="0"/>
              <a:t>и </a:t>
            </a:r>
            <a:r>
              <a:rPr lang="en-US" smtClean="0"/>
              <a:t>soft clustering</a:t>
            </a:r>
          </a:p>
          <a:p>
            <a:pPr lvl="2"/>
            <a:r>
              <a:rPr lang="en-US" smtClean="0"/>
              <a:t>hard </a:t>
            </a:r>
            <a:r>
              <a:rPr lang="bg-BG" smtClean="0"/>
              <a:t>– всеки пиксел принадлежи на точно един клъстер</a:t>
            </a:r>
          </a:p>
          <a:p>
            <a:pPr lvl="2"/>
            <a:r>
              <a:rPr lang="en-US" smtClean="0"/>
              <a:t>soft </a:t>
            </a:r>
            <a:r>
              <a:rPr lang="bg-BG" smtClean="0"/>
              <a:t>– пиксел може да принадлежи на няколко клъстера, с различна степен на принадлежност за всеки от тях</a:t>
            </a:r>
          </a:p>
          <a:p>
            <a:pPr lvl="1"/>
            <a:r>
              <a:rPr lang="en-US" smtClean="0"/>
              <a:t>k-means </a:t>
            </a:r>
            <a:r>
              <a:rPr lang="bg-BG" smtClean="0"/>
              <a:t>и негови варианти и подобрения (</a:t>
            </a:r>
            <a:r>
              <a:rPr lang="en-US" smtClean="0"/>
              <a:t>k-means++, fuzzy c-means,</a:t>
            </a:r>
            <a:r>
              <a:rPr lang="bg-BG" smtClean="0"/>
              <a:t> и много др.)</a:t>
            </a:r>
          </a:p>
          <a:p>
            <a:pPr lvl="1"/>
            <a:endParaRPr lang="bg-BG"/>
          </a:p>
          <a:p>
            <a:pPr lvl="1"/>
            <a:r>
              <a:rPr lang="en-US" smtClean="0"/>
              <a:t>fuzzy </a:t>
            </a:r>
            <a:r>
              <a:rPr lang="bg-BG" smtClean="0"/>
              <a:t>може да бъде особено полезен при реални проблеми, където принадлежността не е толкова лесна за определяне</a:t>
            </a:r>
          </a:p>
        </p:txBody>
      </p:sp>
    </p:spTree>
    <p:extLst>
      <p:ext uri="{BB962C8B-B14F-4D97-AF65-F5344CB8AC3E}">
        <p14:creationId xmlns:p14="http://schemas.microsoft.com/office/powerpoint/2010/main" val="72196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92500"/>
          </a:bodyPr>
          <a:lstStyle/>
          <a:p>
            <a:r>
              <a:rPr lang="en-US" smtClean="0"/>
              <a:t>watershed-based</a:t>
            </a:r>
          </a:p>
          <a:p>
            <a:pPr lvl="1"/>
            <a:r>
              <a:rPr lang="bg-BG" smtClean="0"/>
              <a:t>гледаме на изображението като на топографична карта (обикновено интензитета на пиксел съответства на неговата височина)</a:t>
            </a:r>
          </a:p>
          <a:p>
            <a:pPr lvl="2"/>
            <a:r>
              <a:rPr lang="bg-BG" smtClean="0"/>
              <a:t>локалните минумуми са долини</a:t>
            </a:r>
          </a:p>
          <a:p>
            <a:pPr lvl="2"/>
            <a:r>
              <a:rPr lang="bg-BG" smtClean="0"/>
              <a:t>започваме да „пълним“ долините с вода (с различен цвят за различни етикети)</a:t>
            </a:r>
          </a:p>
          <a:p>
            <a:pPr lvl="2"/>
            <a:r>
              <a:rPr lang="bg-BG" smtClean="0"/>
              <a:t>когато води с различен цвят започнат да се смесват, „строим“ бариери</a:t>
            </a:r>
          </a:p>
          <a:p>
            <a:pPr lvl="2"/>
            <a:r>
              <a:rPr lang="bg-BG" smtClean="0"/>
              <a:t>продължаваме докато не потопим всичко, след което получаваме сегментацията от построените бариери</a:t>
            </a:r>
          </a:p>
          <a:p>
            <a:pPr lvl="2"/>
            <a:endParaRPr lang="bg-BG" smtClean="0"/>
          </a:p>
          <a:p>
            <a:pPr lvl="1"/>
            <a:r>
              <a:rPr lang="bg-BG" smtClean="0"/>
              <a:t>прилага се често при сегментирането в образната диагностика</a:t>
            </a:r>
          </a:p>
          <a:p>
            <a:pPr lvl="1"/>
            <a:r>
              <a:rPr lang="bg-BG" smtClean="0"/>
              <a:t>изчисленията може да са сложни</a:t>
            </a:r>
          </a:p>
          <a:p>
            <a:pPr lvl="1"/>
            <a:endParaRPr lang="bg-BG"/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003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partial </a:t>
            </a:r>
            <a:r>
              <a:rPr lang="en-US"/>
              <a:t>differential </a:t>
            </a:r>
            <a:r>
              <a:rPr lang="en-US" smtClean="0"/>
              <a:t>equation-based</a:t>
            </a:r>
          </a:p>
          <a:p>
            <a:pPr lvl="1"/>
            <a:r>
              <a:rPr lang="bg-BG" smtClean="0"/>
              <a:t>сегментиране на изображението чрез решаване на частни диференциални уравнения</a:t>
            </a:r>
          </a:p>
          <a:p>
            <a:pPr lvl="1"/>
            <a:r>
              <a:rPr lang="bg-BG" smtClean="0"/>
              <a:t>разпространение на кривата, параметрични методи, </a:t>
            </a:r>
            <a:r>
              <a:rPr lang="en-US" smtClean="0"/>
              <a:t>level-set</a:t>
            </a:r>
            <a:r>
              <a:rPr lang="bg-BG" smtClean="0"/>
              <a:t> метод, </a:t>
            </a:r>
            <a:r>
              <a:rPr lang="en-US" smtClean="0"/>
              <a:t>fast marching</a:t>
            </a:r>
            <a:r>
              <a:rPr lang="bg-BG" smtClean="0"/>
              <a:t> метод</a:t>
            </a:r>
          </a:p>
          <a:p>
            <a:pPr lvl="1"/>
            <a:r>
              <a:rPr lang="bg-BG" smtClean="0"/>
              <a:t>бързи методи, подходящи за </a:t>
            </a:r>
            <a:r>
              <a:rPr lang="en-US" smtClean="0"/>
              <a:t>time-critical</a:t>
            </a:r>
            <a:r>
              <a:rPr lang="bg-BG" smtClean="0"/>
              <a:t> приложения</a:t>
            </a:r>
            <a:endParaRPr lang="bg-BG"/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191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graph partitioning</a:t>
            </a:r>
            <a:r>
              <a:rPr lang="bg-BG" smtClean="0"/>
              <a:t> </a:t>
            </a:r>
            <a:r>
              <a:rPr lang="en-US" smtClean="0"/>
              <a:t>methods</a:t>
            </a:r>
          </a:p>
          <a:p>
            <a:pPr lvl="1"/>
            <a:r>
              <a:rPr lang="bg-BG" smtClean="0"/>
              <a:t>моделират изображението като претеглен, неориентиран граф</a:t>
            </a:r>
          </a:p>
          <a:p>
            <a:pPr lvl="2"/>
            <a:r>
              <a:rPr lang="bg-BG" smtClean="0"/>
              <a:t>възлите са индивидуални пиксели или групи от пиксели</a:t>
            </a:r>
          </a:p>
          <a:p>
            <a:pPr lvl="2"/>
            <a:r>
              <a:rPr lang="bg-BG" smtClean="0"/>
              <a:t>теглата на ребрата измерват подобието между тях</a:t>
            </a:r>
          </a:p>
          <a:p>
            <a:pPr lvl="1"/>
            <a:r>
              <a:rPr lang="bg-BG" smtClean="0"/>
              <a:t>графът се разделя според даден критерий, при което получаваме сегментите на изображението</a:t>
            </a:r>
          </a:p>
          <a:p>
            <a:pPr lvl="1"/>
            <a:r>
              <a:rPr lang="bg-BG" smtClean="0"/>
              <a:t>критерият трябва да е избран така, че да води до разделяне на „добри“ клъстери</a:t>
            </a:r>
          </a:p>
          <a:p>
            <a:pPr lvl="1"/>
            <a:endParaRPr lang="bg-BG"/>
          </a:p>
          <a:p>
            <a:pPr lvl="1"/>
            <a:r>
              <a:rPr lang="en-US"/>
              <a:t>normalized </a:t>
            </a:r>
            <a:r>
              <a:rPr lang="en-US" smtClean="0"/>
              <a:t>cuts</a:t>
            </a:r>
            <a:r>
              <a:rPr lang="bg-BG" smtClean="0"/>
              <a:t>, </a:t>
            </a:r>
            <a:r>
              <a:rPr lang="en-US" smtClean="0"/>
              <a:t>random walker</a:t>
            </a:r>
            <a:r>
              <a:rPr lang="bg-BG" smtClean="0"/>
              <a:t>, </a:t>
            </a:r>
            <a:r>
              <a:rPr lang="en-US" smtClean="0"/>
              <a:t>minimum cut</a:t>
            </a:r>
            <a:r>
              <a:rPr lang="bg-BG" smtClean="0"/>
              <a:t>, </a:t>
            </a:r>
            <a:r>
              <a:rPr lang="en-US" smtClean="0"/>
              <a:t>isoperimetric partitioning</a:t>
            </a:r>
            <a:r>
              <a:rPr lang="bg-BG" smtClean="0"/>
              <a:t>, </a:t>
            </a:r>
            <a:r>
              <a:rPr lang="en-US" smtClean="0"/>
              <a:t>minimum </a:t>
            </a:r>
            <a:r>
              <a:rPr lang="en-US"/>
              <a:t>spanning </a:t>
            </a:r>
            <a:r>
              <a:rPr lang="en-US"/>
              <a:t>tree-based </a:t>
            </a:r>
            <a:r>
              <a:rPr lang="en-US" smtClean="0"/>
              <a:t>segmentation</a:t>
            </a:r>
            <a:r>
              <a:rPr lang="bg-BG" smtClean="0"/>
              <a:t> (</a:t>
            </a:r>
            <a:r>
              <a:rPr lang="en-US"/>
              <a:t>Felzenszwalb’s </a:t>
            </a:r>
            <a:r>
              <a:rPr lang="en-US" smtClean="0"/>
              <a:t>Algorithm</a:t>
            </a:r>
            <a:r>
              <a:rPr lang="bg-BG" smtClean="0"/>
              <a:t>), </a:t>
            </a:r>
            <a:r>
              <a:rPr lang="en-US" smtClean="0"/>
              <a:t>and </a:t>
            </a:r>
            <a:r>
              <a:rPr lang="en-US"/>
              <a:t>segmentation-based </a:t>
            </a:r>
            <a:r>
              <a:rPr lang="en-US"/>
              <a:t>object </a:t>
            </a:r>
            <a:r>
              <a:rPr lang="en-US" smtClean="0"/>
              <a:t>categorization</a:t>
            </a:r>
            <a:r>
              <a:rPr lang="bg-BG" smtClean="0"/>
              <a:t>, </a:t>
            </a:r>
            <a:r>
              <a:rPr lang="en-US" smtClean="0"/>
              <a:t>Markov random fields</a:t>
            </a:r>
            <a:endParaRPr lang="bg-BG" smtClean="0"/>
          </a:p>
          <a:p>
            <a:pPr lvl="1"/>
            <a:endParaRPr lang="bg-BG"/>
          </a:p>
          <a:p>
            <a:pPr lvl="1"/>
            <a:r>
              <a:rPr lang="bg-BG" smtClean="0"/>
              <a:t>ефективни, могат да бъдат паралелизирани</a:t>
            </a:r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867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ANN-based</a:t>
            </a:r>
            <a:r>
              <a:rPr lang="bg-BG" smtClean="0"/>
              <a:t> (</a:t>
            </a:r>
            <a:r>
              <a:rPr lang="en-US" smtClean="0"/>
              <a:t>artifical neural network)</a:t>
            </a:r>
            <a:endParaRPr lang="bg-BG" smtClean="0"/>
          </a:p>
          <a:p>
            <a:pPr lvl="1"/>
            <a:r>
              <a:rPr lang="bg-BG" smtClean="0"/>
              <a:t>невронни мрежи</a:t>
            </a:r>
            <a:endParaRPr lang="en-US" smtClean="0"/>
          </a:p>
          <a:p>
            <a:pPr lvl="1"/>
            <a:r>
              <a:rPr lang="bg-BG" smtClean="0"/>
              <a:t>повечето от предишните методи разчитат само на информация за стойностите на пикселите, но невронните мрежи може да обучим да имат допълнителни знания за областта</a:t>
            </a:r>
            <a:endParaRPr lang="bg-BG"/>
          </a:p>
          <a:p>
            <a:pPr lvl="1"/>
            <a:r>
              <a:rPr lang="bg-BG" smtClean="0"/>
              <a:t>две основни стъпки</a:t>
            </a:r>
          </a:p>
          <a:p>
            <a:pPr lvl="2"/>
            <a:r>
              <a:rPr lang="bg-BG" smtClean="0"/>
              <a:t>извличане на характеристиките</a:t>
            </a:r>
          </a:p>
          <a:p>
            <a:pPr lvl="2"/>
            <a:r>
              <a:rPr lang="bg-BG" smtClean="0"/>
              <a:t>самото сегментиране от невронната мрежа</a:t>
            </a:r>
          </a:p>
          <a:p>
            <a:pPr lvl="2"/>
            <a:endParaRPr lang="bg-BG" smtClean="0"/>
          </a:p>
          <a:p>
            <a:pPr lvl="1"/>
            <a:r>
              <a:rPr lang="en-US" smtClean="0"/>
              <a:t>convolutional </a:t>
            </a:r>
            <a:r>
              <a:rPr lang="en-US"/>
              <a:t>neural </a:t>
            </a:r>
            <a:r>
              <a:rPr lang="en-US" smtClean="0"/>
              <a:t>networks</a:t>
            </a:r>
            <a:r>
              <a:rPr lang="bg-BG" smtClean="0"/>
              <a:t> – </a:t>
            </a:r>
            <a:r>
              <a:rPr lang="en-US"/>
              <a:t>PCNNs, U-Net, </a:t>
            </a:r>
            <a:r>
              <a:rPr lang="en-US"/>
              <a:t>Mask </a:t>
            </a:r>
            <a:r>
              <a:rPr lang="en-US" smtClean="0"/>
              <a:t>R-CNN</a:t>
            </a:r>
            <a:endParaRPr lang="bg-BG" smtClean="0"/>
          </a:p>
          <a:p>
            <a:pPr lvl="1"/>
            <a:endParaRPr lang="bg-BG"/>
          </a:p>
          <a:p>
            <a:pPr lvl="1"/>
            <a:r>
              <a:rPr lang="bg-BG" smtClean="0"/>
              <a:t>изискват повече време за трениране на модела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191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други</a:t>
            </a:r>
          </a:p>
          <a:p>
            <a:pPr lvl="1"/>
            <a:r>
              <a:rPr lang="en-US" smtClean="0"/>
              <a:t>compression-based</a:t>
            </a:r>
          </a:p>
          <a:p>
            <a:pPr lvl="1"/>
            <a:r>
              <a:rPr lang="en-US" smtClean="0"/>
              <a:t>model-based</a:t>
            </a:r>
          </a:p>
          <a:p>
            <a:pPr lvl="1"/>
            <a:r>
              <a:rPr lang="en-US" smtClean="0"/>
              <a:t>histogram-based</a:t>
            </a:r>
          </a:p>
          <a:p>
            <a:pPr lvl="1"/>
            <a:r>
              <a:rPr lang="en-US" smtClean="0"/>
              <a:t>motion-based</a:t>
            </a:r>
          </a:p>
          <a:p>
            <a:pPr lvl="1"/>
            <a:r>
              <a:rPr lang="en-US" smtClean="0"/>
              <a:t>variational methods</a:t>
            </a:r>
          </a:p>
          <a:p>
            <a:pPr lvl="1"/>
            <a:r>
              <a:rPr lang="en-US" smtClean="0"/>
              <a:t>multi-scale segmentation</a:t>
            </a:r>
          </a:p>
          <a:p>
            <a:pPr lvl="1"/>
            <a:r>
              <a:rPr lang="en-US" smtClean="0"/>
              <a:t>background subtraction methods, background-foreground segmentation (</a:t>
            </a:r>
            <a:r>
              <a:rPr lang="bg-BG" smtClean="0"/>
              <a:t>при видео или други последователности от изображения)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191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</a:t>
            </a:r>
            <a:r>
              <a:rPr lang="bg-BG" smtClean="0"/>
              <a:t>алгоритми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GrabCut </a:t>
            </a:r>
            <a:endParaRPr lang="bg-BG" smtClean="0"/>
          </a:p>
          <a:p>
            <a:pPr lvl="1"/>
            <a:r>
              <a:rPr lang="en-US" smtClean="0"/>
              <a:t>graph-based</a:t>
            </a:r>
            <a:r>
              <a:rPr lang="bg-BG" smtClean="0"/>
              <a:t>, ползва </a:t>
            </a:r>
            <a:r>
              <a:rPr lang="ru-RU"/>
              <a:t>Markov random field (специален граф, дефиниращ вероятностно </a:t>
            </a:r>
            <a:r>
              <a:rPr lang="ru-RU"/>
              <a:t>разпределение</a:t>
            </a:r>
            <a:r>
              <a:rPr lang="ru-RU" smtClean="0"/>
              <a:t>)</a:t>
            </a:r>
            <a:endParaRPr lang="bg-BG"/>
          </a:p>
          <a:p>
            <a:pPr lvl="1"/>
            <a:r>
              <a:rPr lang="bg-BG" smtClean="0"/>
              <a:t>започва с определен от потребителя очертаващ правоъгълник около обектът който трябва да се сегментира</a:t>
            </a:r>
          </a:p>
          <a:p>
            <a:pPr lvl="2"/>
            <a:r>
              <a:rPr lang="bg-BG" smtClean="0"/>
              <a:t>пресмята приближение на разпределението на цветове на обекта и на фона (чрез </a:t>
            </a:r>
            <a:r>
              <a:rPr lang="en-US"/>
              <a:t>Gaussian </a:t>
            </a:r>
            <a:r>
              <a:rPr lang="en-US"/>
              <a:t>mixture </a:t>
            </a:r>
            <a:r>
              <a:rPr lang="en-US" smtClean="0"/>
              <a:t>model</a:t>
            </a:r>
            <a:r>
              <a:rPr lang="bg-BG" smtClean="0"/>
              <a:t>)</a:t>
            </a:r>
          </a:p>
          <a:p>
            <a:pPr lvl="2"/>
            <a:r>
              <a:rPr lang="bg-BG" smtClean="0"/>
              <a:t>построява </a:t>
            </a:r>
            <a:r>
              <a:rPr lang="en-US" smtClean="0"/>
              <a:t>Markov random field</a:t>
            </a:r>
            <a:r>
              <a:rPr lang="bg-BG" smtClean="0"/>
              <a:t> върху етикетите на пикселите (обект и фон)</a:t>
            </a:r>
          </a:p>
          <a:p>
            <a:pPr lvl="2"/>
            <a:r>
              <a:rPr lang="bg-BG" smtClean="0"/>
              <a:t>прилага оптимизация базирана на графови изрязвания за да получи финална сегментация</a:t>
            </a:r>
          </a:p>
          <a:p>
            <a:pPr lvl="1"/>
            <a:endParaRPr lang="bg-BG" smtClean="0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191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</a:t>
            </a:r>
            <a:r>
              <a:rPr lang="bg-BG" smtClean="0"/>
              <a:t>алгоритми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Mask R-CNN</a:t>
            </a:r>
          </a:p>
          <a:p>
            <a:pPr lvl="1"/>
            <a:r>
              <a:rPr lang="en-US" smtClean="0"/>
              <a:t>deep learning </a:t>
            </a:r>
            <a:r>
              <a:rPr lang="bg-BG" smtClean="0"/>
              <a:t>архитектура, създадена от експертите от </a:t>
            </a:r>
            <a:r>
              <a:rPr lang="en-US"/>
              <a:t>Facebook </a:t>
            </a:r>
            <a:r>
              <a:rPr lang="en-US"/>
              <a:t>AI </a:t>
            </a:r>
            <a:r>
              <a:rPr lang="en-US" smtClean="0"/>
              <a:t>Research</a:t>
            </a:r>
            <a:r>
              <a:rPr lang="bg-BG" smtClean="0"/>
              <a:t> (</a:t>
            </a:r>
            <a:r>
              <a:rPr lang="en-US" smtClean="0"/>
              <a:t>FAIR)</a:t>
            </a:r>
            <a:endParaRPr lang="bg-BG" smtClean="0"/>
          </a:p>
          <a:p>
            <a:pPr lvl="1"/>
            <a:r>
              <a:rPr lang="bg-BG" smtClean="0"/>
              <a:t>разширена версия на </a:t>
            </a:r>
            <a:r>
              <a:rPr lang="en-US" smtClean="0"/>
              <a:t>Faster R-CNN</a:t>
            </a:r>
            <a:r>
              <a:rPr lang="bg-BG"/>
              <a:t> </a:t>
            </a:r>
            <a:r>
              <a:rPr lang="bg-BG" smtClean="0"/>
              <a:t>(архитектура за откриване на обекти), която дава само клас и очертаващ правоъгълник за всеки обект</a:t>
            </a:r>
          </a:p>
          <a:p>
            <a:pPr lvl="1"/>
            <a:r>
              <a:rPr lang="bg-BG" smtClean="0"/>
              <a:t>с </a:t>
            </a:r>
            <a:r>
              <a:rPr lang="en-US" smtClean="0"/>
              <a:t>Mask R-CNN</a:t>
            </a:r>
            <a:r>
              <a:rPr lang="bg-BG" smtClean="0"/>
              <a:t>, освен класа и правоъгълника също получаваме пикселна маска за всеки обект в дадено изображение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04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</a:t>
            </a:r>
            <a:r>
              <a:rPr lang="ru-RU" smtClean="0"/>
              <a:t>онволюционна </a:t>
            </a:r>
            <a:r>
              <a:rPr lang="ru-RU"/>
              <a:t>невронна мрежа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конволюционната </a:t>
            </a:r>
            <a:r>
              <a:rPr lang="ru-RU"/>
              <a:t>невронна мрежа (CNN</a:t>
            </a:r>
            <a:r>
              <a:rPr lang="ru-RU"/>
              <a:t>) </a:t>
            </a:r>
            <a:r>
              <a:rPr lang="ru-RU" smtClean="0"/>
              <a:t>- вид невронна </a:t>
            </a:r>
            <a:r>
              <a:rPr lang="ru-RU"/>
              <a:t>мрежа</a:t>
            </a:r>
            <a:r>
              <a:rPr lang="ru-RU"/>
              <a:t>, </a:t>
            </a:r>
            <a:r>
              <a:rPr lang="ru-RU" smtClean="0"/>
              <a:t>оптимизирана </a:t>
            </a:r>
            <a:r>
              <a:rPr lang="ru-RU"/>
              <a:t>за обработка на </a:t>
            </a:r>
            <a:r>
              <a:rPr lang="ru-RU"/>
              <a:t>пикселни </a:t>
            </a:r>
            <a:r>
              <a:rPr lang="ru-RU" smtClean="0"/>
              <a:t>данни</a:t>
            </a:r>
            <a:endParaRPr lang="bg-BG" smtClean="0"/>
          </a:p>
          <a:p>
            <a:r>
              <a:rPr lang="bg-BG" smtClean="0"/>
              <a:t>има 3 основни слоя:</a:t>
            </a:r>
          </a:p>
          <a:p>
            <a:pPr lvl="1"/>
            <a:r>
              <a:rPr lang="en-US"/>
              <a:t>c</a:t>
            </a:r>
            <a:r>
              <a:rPr lang="en-US" smtClean="0"/>
              <a:t>onvolutional </a:t>
            </a:r>
            <a:r>
              <a:rPr lang="en-US"/>
              <a:t>layer</a:t>
            </a:r>
            <a:r>
              <a:rPr lang="ru-RU"/>
              <a:t>  </a:t>
            </a:r>
            <a:r>
              <a:rPr lang="ru-RU" smtClean="0"/>
              <a:t>- </a:t>
            </a:r>
            <a:r>
              <a:rPr lang="bg-BG" smtClean="0"/>
              <a:t>абстрахиране на </a:t>
            </a:r>
            <a:r>
              <a:rPr lang="ru-RU" smtClean="0"/>
              <a:t>входното </a:t>
            </a:r>
            <a:r>
              <a:rPr lang="ru-RU"/>
              <a:t>изображение </a:t>
            </a:r>
            <a:r>
              <a:rPr lang="ru-RU"/>
              <a:t>като </a:t>
            </a:r>
            <a:r>
              <a:rPr lang="ru-RU" smtClean="0"/>
              <a:t>карта на характеристики (</a:t>
            </a:r>
            <a:r>
              <a:rPr lang="en-US" smtClean="0"/>
              <a:t>feature map</a:t>
            </a:r>
            <a:r>
              <a:rPr lang="bg-BG" smtClean="0"/>
              <a:t>), </a:t>
            </a:r>
            <a:r>
              <a:rPr lang="ru-RU" smtClean="0"/>
              <a:t>чрез </a:t>
            </a:r>
            <a:r>
              <a:rPr lang="ru-RU"/>
              <a:t>филтри </a:t>
            </a:r>
            <a:r>
              <a:rPr lang="ru-RU"/>
              <a:t>и </a:t>
            </a:r>
            <a:r>
              <a:rPr lang="ru-RU" smtClean="0"/>
              <a:t>ядра</a:t>
            </a:r>
          </a:p>
          <a:p>
            <a:pPr lvl="1"/>
            <a:r>
              <a:rPr lang="en-US" smtClean="0"/>
              <a:t>pooling layer – </a:t>
            </a:r>
            <a:r>
              <a:rPr lang="ru-RU" smtClean="0"/>
              <a:t>редуциране</a:t>
            </a:r>
            <a:r>
              <a:rPr lang="en-US" smtClean="0"/>
              <a:t> (downsampling)</a:t>
            </a:r>
            <a:r>
              <a:rPr lang="ru-RU" smtClean="0"/>
              <a:t> на </a:t>
            </a:r>
            <a:r>
              <a:rPr lang="en-US" smtClean="0"/>
              <a:t>feature map-a</a:t>
            </a:r>
            <a:r>
              <a:rPr lang="en-US"/>
              <a:t> </a:t>
            </a:r>
            <a:r>
              <a:rPr lang="bg-BG" smtClean="0"/>
              <a:t>чрез </a:t>
            </a:r>
            <a:r>
              <a:rPr lang="ru-RU" smtClean="0"/>
              <a:t>обобщаване на присъстващи характеристики </a:t>
            </a:r>
            <a:r>
              <a:rPr lang="ru-RU"/>
              <a:t>в </a:t>
            </a:r>
            <a:r>
              <a:rPr lang="en-US" smtClean="0"/>
              <a:t>patch</a:t>
            </a:r>
            <a:r>
              <a:rPr lang="bg-BG" smtClean="0"/>
              <a:t>-ове</a:t>
            </a:r>
          </a:p>
          <a:p>
            <a:pPr lvl="1"/>
            <a:r>
              <a:rPr lang="en-US" smtClean="0"/>
              <a:t>fully </a:t>
            </a:r>
            <a:r>
              <a:rPr lang="en-US"/>
              <a:t>connected </a:t>
            </a:r>
            <a:r>
              <a:rPr lang="en-US" smtClean="0"/>
              <a:t>layer</a:t>
            </a:r>
            <a:r>
              <a:rPr lang="bg-BG" smtClean="0"/>
              <a:t> – </a:t>
            </a:r>
            <a:r>
              <a:rPr lang="ru-RU"/>
              <a:t>свързват всеки неврон в един слой с всеки неврон в друг </a:t>
            </a:r>
            <a:r>
              <a:rPr lang="ru-RU"/>
              <a:t>слой</a:t>
            </a:r>
            <a:r>
              <a:rPr lang="ru-RU" smtClean="0"/>
              <a:t>.</a:t>
            </a:r>
          </a:p>
          <a:p>
            <a:r>
              <a:rPr lang="ru-RU" smtClean="0"/>
              <a:t>комбинирането </a:t>
            </a:r>
            <a:r>
              <a:rPr lang="ru-RU"/>
              <a:t>на </a:t>
            </a:r>
            <a:r>
              <a:rPr lang="ru-RU" smtClean="0"/>
              <a:t>тези слоеве позволява </a:t>
            </a:r>
            <a:r>
              <a:rPr lang="ru-RU"/>
              <a:t>на </a:t>
            </a:r>
            <a:r>
              <a:rPr lang="ru-RU" smtClean="0"/>
              <a:t>мрежата да </a:t>
            </a:r>
            <a:r>
              <a:rPr lang="ru-RU"/>
              <a:t>се научи как да идентифицира и </a:t>
            </a:r>
            <a:r>
              <a:rPr lang="ru-RU"/>
              <a:t>разпознава </a:t>
            </a:r>
            <a:r>
              <a:rPr lang="ru-RU" smtClean="0"/>
              <a:t>търсения обект</a:t>
            </a:r>
          </a:p>
        </p:txBody>
      </p:sp>
    </p:spTree>
    <p:extLst>
      <p:ext uri="{BB962C8B-B14F-4D97-AF65-F5344CB8AC3E}">
        <p14:creationId xmlns:p14="http://schemas.microsoft.com/office/powerpoint/2010/main" val="270165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ru-RU"/>
              <a:t>онволюционна невронна мрежа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301752" y="4437112"/>
            <a:ext cx="8503920" cy="1944216"/>
          </a:xfrm>
        </p:spPr>
        <p:txBody>
          <a:bodyPr>
            <a:normAutofit fontScale="92500" lnSpcReduction="10000"/>
          </a:bodyPr>
          <a:lstStyle/>
          <a:p>
            <a:r>
              <a:rPr lang="ru-RU"/>
              <a:t>простите </a:t>
            </a:r>
            <a:r>
              <a:rPr lang="en-US"/>
              <a:t>CNNs</a:t>
            </a:r>
            <a:r>
              <a:rPr lang="bg-BG"/>
              <a:t> </a:t>
            </a:r>
            <a:r>
              <a:rPr lang="ru-RU"/>
              <a:t>са </a:t>
            </a:r>
            <a:r>
              <a:rPr lang="ru-RU"/>
              <a:t>създадени </a:t>
            </a:r>
            <a:r>
              <a:rPr lang="ru-RU" smtClean="0"/>
              <a:t>за класификация </a:t>
            </a:r>
            <a:r>
              <a:rPr lang="ru-RU"/>
              <a:t>на </a:t>
            </a:r>
            <a:r>
              <a:rPr lang="ru-RU"/>
              <a:t>изображения </a:t>
            </a:r>
            <a:r>
              <a:rPr lang="ru-RU" smtClean="0"/>
              <a:t>и откриване </a:t>
            </a:r>
            <a:r>
              <a:rPr lang="ru-RU"/>
              <a:t>на </a:t>
            </a:r>
            <a:r>
              <a:rPr lang="ru-RU" smtClean="0"/>
              <a:t>обекти, когато </a:t>
            </a:r>
            <a:r>
              <a:rPr lang="ru-RU"/>
              <a:t>има един обект </a:t>
            </a:r>
            <a:r>
              <a:rPr lang="ru-RU"/>
              <a:t>в </a:t>
            </a:r>
            <a:r>
              <a:rPr lang="ru-RU" smtClean="0"/>
              <a:t>изображението</a:t>
            </a:r>
          </a:p>
          <a:p>
            <a:r>
              <a:rPr lang="ru-RU"/>
              <a:t>не са подходящи за по-сложни ситуации с повече обекти</a:t>
            </a:r>
          </a:p>
          <a:p>
            <a:endParaRPr lang="ru-RU"/>
          </a:p>
          <a:p>
            <a:endParaRPr lang="bg-BG"/>
          </a:p>
        </p:txBody>
      </p:sp>
      <p:pic>
        <p:nvPicPr>
          <p:cNvPr id="4" name="Контейнер за съдържа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50423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5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Описание на задачата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задача </a:t>
            </a:r>
            <a:r>
              <a:rPr lang="bg-BG" smtClean="0"/>
              <a:t>в </a:t>
            </a:r>
            <a:r>
              <a:rPr lang="bg-BG" smtClean="0"/>
              <a:t>областта на </a:t>
            </a:r>
            <a:r>
              <a:rPr lang="en-US" smtClean="0"/>
              <a:t>Image Segmentation</a:t>
            </a:r>
            <a:endParaRPr lang="bg-BG" smtClean="0"/>
          </a:p>
          <a:p>
            <a:endParaRPr lang="bg-BG"/>
          </a:p>
          <a:p>
            <a:r>
              <a:rPr lang="en-US"/>
              <a:t>Image </a:t>
            </a:r>
            <a:r>
              <a:rPr lang="en-US" smtClean="0"/>
              <a:t>Segmentation</a:t>
            </a:r>
            <a:endParaRPr lang="bg-BG" smtClean="0"/>
          </a:p>
          <a:p>
            <a:pPr lvl="1"/>
            <a:r>
              <a:rPr lang="ru-RU"/>
              <a:t>клон на обработката на изображения, който се фокусира върху разделянето на изображение на различни части според </a:t>
            </a:r>
            <a:r>
              <a:rPr lang="ru-RU"/>
              <a:t>техните </a:t>
            </a:r>
            <a:r>
              <a:rPr lang="ru-RU" smtClean="0"/>
              <a:t>характеристики</a:t>
            </a:r>
          </a:p>
          <a:p>
            <a:pPr lvl="1"/>
            <a:r>
              <a:rPr lang="ru-RU" smtClean="0"/>
              <a:t>целта е да опростим или променим представянето на изображение в нещо по-лесно за анализиране</a:t>
            </a:r>
            <a:endParaRPr lang="ru-RU"/>
          </a:p>
          <a:p>
            <a:pPr lvl="1"/>
            <a:r>
              <a:rPr lang="ru-RU" smtClean="0"/>
              <a:t>следователно е първа </a:t>
            </a:r>
            <a:r>
              <a:rPr lang="ru-RU"/>
              <a:t>стъпка </a:t>
            </a:r>
            <a:r>
              <a:rPr lang="ru-RU"/>
              <a:t>при </a:t>
            </a:r>
            <a:r>
              <a:rPr lang="ru-RU" smtClean="0"/>
              <a:t>по-дълбок анализ </a:t>
            </a:r>
            <a:r>
              <a:rPr lang="ru-RU"/>
              <a:t>на изображението</a:t>
            </a:r>
          </a:p>
          <a:p>
            <a:pPr lvl="1"/>
            <a:endParaRPr lang="bg-BG" smtClean="0"/>
          </a:p>
          <a:p>
            <a:endParaRPr lang="bg-BG"/>
          </a:p>
          <a:p>
            <a:pPr marL="0" indent="0">
              <a:buNone/>
            </a:pPr>
            <a:endParaRPr lang="bg-BG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290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K</a:t>
            </a:r>
            <a:r>
              <a:rPr lang="ru-RU"/>
              <a:t>онволюционна </a:t>
            </a:r>
            <a:r>
              <a:rPr lang="ru-RU"/>
              <a:t>невронна </a:t>
            </a:r>
            <a:r>
              <a:rPr lang="ru-RU" smtClean="0"/>
              <a:t>мрежа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/>
          <a:lstStyle/>
          <a:p>
            <a:r>
              <a:rPr lang="ru-RU" smtClean="0"/>
              <a:t>затова е разработена </a:t>
            </a:r>
            <a:r>
              <a:rPr lang="en-US"/>
              <a:t>R-CNN - </a:t>
            </a:r>
            <a:r>
              <a:rPr lang="en-US"/>
              <a:t>Region-Based </a:t>
            </a:r>
            <a:r>
              <a:rPr lang="en-US" smtClean="0"/>
              <a:t>CNN</a:t>
            </a:r>
          </a:p>
          <a:p>
            <a:pPr lvl="1"/>
            <a:r>
              <a:rPr lang="bg-BG" smtClean="0"/>
              <a:t>намира кандидат-региони (</a:t>
            </a:r>
            <a:r>
              <a:rPr lang="en-US" smtClean="0"/>
              <a:t>region proposals</a:t>
            </a:r>
            <a:r>
              <a:rPr lang="bg-BG" smtClean="0"/>
              <a:t>) които може да съдържат обект</a:t>
            </a:r>
          </a:p>
          <a:p>
            <a:pPr lvl="1"/>
            <a:r>
              <a:rPr lang="en-US" smtClean="0"/>
              <a:t>CNN</a:t>
            </a:r>
            <a:r>
              <a:rPr lang="bg-BG" smtClean="0"/>
              <a:t> извлича характеристики от регионите</a:t>
            </a:r>
          </a:p>
          <a:p>
            <a:pPr lvl="1"/>
            <a:r>
              <a:rPr lang="bg-BG"/>
              <a:t>според </a:t>
            </a:r>
            <a:r>
              <a:rPr lang="bg-BG"/>
              <a:t>тези </a:t>
            </a:r>
            <a:r>
              <a:rPr lang="bg-BG" smtClean="0"/>
              <a:t>характеристики, </a:t>
            </a:r>
            <a:r>
              <a:rPr lang="en-US" smtClean="0"/>
              <a:t>SVM </a:t>
            </a:r>
            <a:r>
              <a:rPr lang="bg-BG" smtClean="0"/>
              <a:t>класифицира присъствието на обекти в кандидат-регионите</a:t>
            </a:r>
          </a:p>
          <a:p>
            <a:pPr lvl="1"/>
            <a:endParaRPr lang="bg-BG" smtClean="0"/>
          </a:p>
          <a:p>
            <a:pPr lvl="1"/>
            <a:endParaRPr lang="bg-BG"/>
          </a:p>
          <a:p>
            <a:pPr lvl="1"/>
            <a:endParaRPr lang="bg-BG" smtClean="0"/>
          </a:p>
          <a:p>
            <a:pPr lvl="1"/>
            <a:endParaRPr lang="bg-BG"/>
          </a:p>
          <a:p>
            <a:pPr lvl="1"/>
            <a:endParaRPr lang="bg-BG" smtClean="0"/>
          </a:p>
          <a:p>
            <a:pPr lvl="1"/>
            <a:endParaRPr lang="bg-BG" smtClean="0"/>
          </a:p>
          <a:p>
            <a:pPr lvl="1"/>
            <a:endParaRPr lang="bg-BG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3056"/>
            <a:ext cx="6911752" cy="22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ru-RU"/>
              <a:t>онволюционна невронна мрежа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/>
              <a:t>R-CNN </a:t>
            </a:r>
            <a:r>
              <a:rPr lang="bg-BG" smtClean="0"/>
              <a:t>е </a:t>
            </a:r>
            <a:r>
              <a:rPr lang="ru-RU" smtClean="0"/>
              <a:t>прекалено бавна поради броя региони</a:t>
            </a:r>
          </a:p>
          <a:p>
            <a:r>
              <a:rPr lang="en-US" smtClean="0"/>
              <a:t>Fast R-CN</a:t>
            </a:r>
            <a:r>
              <a:rPr lang="en-US"/>
              <a:t>N</a:t>
            </a:r>
            <a:endParaRPr lang="bg-BG" smtClean="0"/>
          </a:p>
          <a:p>
            <a:pPr lvl="1"/>
            <a:r>
              <a:rPr lang="bg-BG" smtClean="0"/>
              <a:t>първо подаваме изображението на</a:t>
            </a:r>
            <a:r>
              <a:rPr lang="en-US" smtClean="0"/>
              <a:t> CNN</a:t>
            </a:r>
            <a:r>
              <a:rPr lang="bg-BG" smtClean="0"/>
              <a:t> за да получим</a:t>
            </a:r>
            <a:r>
              <a:rPr lang="en-US" smtClean="0"/>
              <a:t> feature map</a:t>
            </a:r>
            <a:endParaRPr lang="bg-BG"/>
          </a:p>
          <a:p>
            <a:pPr lvl="1"/>
            <a:r>
              <a:rPr lang="bg-BG" smtClean="0"/>
              <a:t>чрез картата идентифицираме кандидат-регионите</a:t>
            </a:r>
          </a:p>
          <a:p>
            <a:pPr lvl="2"/>
            <a:r>
              <a:rPr lang="bg-BG" smtClean="0"/>
              <a:t>изкривяваме ги до квадрати</a:t>
            </a:r>
          </a:p>
          <a:p>
            <a:pPr lvl="2"/>
            <a:r>
              <a:rPr lang="bg-BG" smtClean="0"/>
              <a:t>чрез </a:t>
            </a:r>
            <a:r>
              <a:rPr lang="en-US"/>
              <a:t>RoI </a:t>
            </a:r>
            <a:r>
              <a:rPr lang="en-US"/>
              <a:t>pooling </a:t>
            </a:r>
            <a:r>
              <a:rPr lang="en-US" smtClean="0"/>
              <a:t>layer</a:t>
            </a:r>
            <a:r>
              <a:rPr lang="bg-BG" smtClean="0"/>
              <a:t> ги преоформяме до фиксиран размер и ги подаваме на </a:t>
            </a:r>
            <a:r>
              <a:rPr lang="en-US" smtClean="0"/>
              <a:t>fully-connected layer</a:t>
            </a:r>
            <a:endParaRPr lang="bg-BG" smtClean="0"/>
          </a:p>
          <a:p>
            <a:pPr lvl="1"/>
            <a:r>
              <a:rPr lang="bg-BG" smtClean="0"/>
              <a:t>от вектора с</a:t>
            </a:r>
            <a:r>
              <a:rPr lang="en-US" smtClean="0"/>
              <a:t> RoI</a:t>
            </a:r>
            <a:r>
              <a:rPr lang="bg-BG" smtClean="0"/>
              <a:t> характеристики предсказваме класа на кандидат-регион чрез </a:t>
            </a:r>
            <a:r>
              <a:rPr lang="en-US" smtClean="0"/>
              <a:t>softmax layer</a:t>
            </a:r>
          </a:p>
          <a:p>
            <a:pPr lvl="1"/>
            <a:r>
              <a:rPr lang="bg-BG" smtClean="0"/>
              <a:t>значително по-бърза от обикновена</a:t>
            </a:r>
            <a:r>
              <a:rPr lang="en-US" smtClean="0"/>
              <a:t> R-CNN</a:t>
            </a:r>
            <a:r>
              <a:rPr lang="bg-BG" smtClean="0"/>
              <a:t>, но кандидат-регионите пак водят до забавяне</a:t>
            </a:r>
            <a:endParaRPr lang="ru-RU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241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ru-RU"/>
              <a:t>онволюционна невронна мрежа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Faster </a:t>
            </a:r>
            <a:r>
              <a:rPr lang="en-US"/>
              <a:t>R-CNN</a:t>
            </a:r>
          </a:p>
          <a:p>
            <a:pPr lvl="1"/>
            <a:r>
              <a:rPr lang="bg-BG" smtClean="0"/>
              <a:t>пак първо подаваме изображението на</a:t>
            </a:r>
            <a:r>
              <a:rPr lang="en-US" smtClean="0"/>
              <a:t> CNN</a:t>
            </a:r>
            <a:endParaRPr lang="bg-BG" smtClean="0"/>
          </a:p>
          <a:p>
            <a:pPr lvl="1"/>
            <a:r>
              <a:rPr lang="bg-BG" smtClean="0"/>
              <a:t>но сега вместо да търсим кандидат-региони ги предсказваме с отделна мрежа (</a:t>
            </a:r>
            <a:r>
              <a:rPr lang="en-US"/>
              <a:t>Region </a:t>
            </a:r>
            <a:r>
              <a:rPr lang="en-US"/>
              <a:t>Proposal </a:t>
            </a:r>
            <a:r>
              <a:rPr lang="en-US" smtClean="0"/>
              <a:t>Network</a:t>
            </a:r>
            <a:r>
              <a:rPr lang="bg-BG" smtClean="0"/>
              <a:t>)</a:t>
            </a:r>
          </a:p>
          <a:p>
            <a:pPr lvl="1"/>
            <a:r>
              <a:rPr lang="bg-BG" smtClean="0"/>
              <a:t>с вече предсказаните региони боравим по подобен начин като при</a:t>
            </a:r>
            <a:r>
              <a:rPr lang="en-US" smtClean="0"/>
              <a:t> Fast R-CNN</a:t>
            </a:r>
            <a:endParaRPr lang="bg-BG" smtClean="0"/>
          </a:p>
          <a:p>
            <a:pPr lvl="1"/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645024"/>
            <a:ext cx="510497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7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ru-RU"/>
              <a:t>онволюционна невронна мрежа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Faster R-CNN </a:t>
            </a:r>
            <a:r>
              <a:rPr lang="bg-BG" smtClean="0"/>
              <a:t>ни дава само клас и очертаващ правоъгълник за всеки обект – това е достатъчно за да установим присъствието на обекти, но не и за да ги отделим от остатъка на изображението</a:t>
            </a:r>
          </a:p>
          <a:p>
            <a:r>
              <a:rPr lang="en-US"/>
              <a:t>Mask </a:t>
            </a:r>
            <a:r>
              <a:rPr lang="en-US" smtClean="0"/>
              <a:t>R-CNN</a:t>
            </a:r>
            <a:r>
              <a:rPr lang="bg-BG" smtClean="0"/>
              <a:t> надгражда </a:t>
            </a:r>
            <a:r>
              <a:rPr lang="en-US" smtClean="0"/>
              <a:t>Faster R-CNN</a:t>
            </a:r>
            <a:r>
              <a:rPr lang="bg-BG" smtClean="0"/>
              <a:t>, като към резултата добавя и маска, чрез която може да видим конкретното множество от пиксели на обекта</a:t>
            </a:r>
          </a:p>
          <a:p>
            <a:r>
              <a:rPr lang="bg-BG" smtClean="0"/>
              <a:t>допълнителното изчисление на маски добавя само малки изчислителни разходи, така че методът продължава да бъде бърз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1738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Mask </a:t>
            </a:r>
            <a:r>
              <a:rPr lang="en-US" smtClean="0"/>
              <a:t>R-CNN</a:t>
            </a:r>
            <a:r>
              <a:rPr lang="bg-BG" smtClean="0"/>
              <a:t> – механизъм на работа</a:t>
            </a: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087832" cy="36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7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Имплементация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на</a:t>
            </a:r>
            <a:r>
              <a:rPr lang="en-US" smtClean="0"/>
              <a:t> Python</a:t>
            </a:r>
          </a:p>
          <a:p>
            <a:r>
              <a:rPr lang="bg-BG" smtClean="0"/>
              <a:t>ползвайки </a:t>
            </a:r>
            <a:r>
              <a:rPr lang="en-US" smtClean="0"/>
              <a:t>OpenCV</a:t>
            </a:r>
            <a:endParaRPr lang="en-US"/>
          </a:p>
          <a:p>
            <a:r>
              <a:rPr lang="bg-BG" smtClean="0"/>
              <a:t>с предварително трениран модел на </a:t>
            </a:r>
            <a:r>
              <a:rPr lang="en-US" smtClean="0"/>
              <a:t>Mask R-CNN</a:t>
            </a:r>
          </a:p>
          <a:p>
            <a:endParaRPr lang="en-US"/>
          </a:p>
          <a:p>
            <a:r>
              <a:rPr lang="bg-BG" smtClean="0"/>
              <a:t>потенциално разширение – тъй като</a:t>
            </a:r>
            <a:r>
              <a:rPr lang="en-US" smtClean="0"/>
              <a:t> Mask R-CNN</a:t>
            </a:r>
            <a:r>
              <a:rPr lang="bg-BG" smtClean="0"/>
              <a:t> понякога произвежда маски които не са чисто изрязани (включват малки части от фона по ръбовете), може да опитаме да подобрим резултата като приложим</a:t>
            </a:r>
            <a:r>
              <a:rPr lang="en-US" smtClean="0"/>
              <a:t> GrabCut</a:t>
            </a:r>
            <a:r>
              <a:rPr lang="bg-BG" smtClean="0"/>
              <a:t> върху него за допълнително изрязване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8587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Източници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mtClean="0"/>
              <a:t>1. </a:t>
            </a:r>
            <a:r>
              <a:rPr lang="en-US"/>
              <a:t>Image </a:t>
            </a:r>
            <a:r>
              <a:rPr lang="en-US"/>
              <a:t>Segmentation </a:t>
            </a:r>
            <a:r>
              <a:rPr lang="en-US" smtClean="0"/>
              <a:t>- Wikipedia </a:t>
            </a:r>
          </a:p>
          <a:p>
            <a:pPr marL="0" indent="0">
              <a:buNone/>
            </a:pPr>
            <a:r>
              <a:rPr lang="en-US" smtClean="0"/>
              <a:t>[https</a:t>
            </a:r>
            <a:r>
              <a:rPr lang="en-US"/>
              <a:t>://</a:t>
            </a:r>
            <a:r>
              <a:rPr lang="en-US" smtClean="0"/>
              <a:t>en.wikipedia.org/wiki/Image_segmentation]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2. Image </a:t>
            </a:r>
            <a:r>
              <a:rPr lang="en-US"/>
              <a:t>Segmentation </a:t>
            </a:r>
            <a:r>
              <a:rPr lang="en-US" smtClean="0"/>
              <a:t>Techniques - Pavan Vadapalli, upgrad.com</a:t>
            </a:r>
          </a:p>
          <a:p>
            <a:pPr marL="0" indent="0">
              <a:buNone/>
            </a:pPr>
            <a:r>
              <a:rPr lang="en-US" smtClean="0"/>
              <a:t>[https</a:t>
            </a:r>
            <a:r>
              <a:rPr lang="en-US"/>
              <a:t>://</a:t>
            </a:r>
            <a:r>
              <a:rPr lang="en-US"/>
              <a:t>www.upgrad.com/blog/image-segmentation-techniques</a:t>
            </a:r>
            <a:r>
              <a:rPr lang="en-US" smtClean="0"/>
              <a:t>]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3. Computer </a:t>
            </a:r>
            <a:r>
              <a:rPr lang="en-US"/>
              <a:t>Vision Tutorial: A Step-by-Step Introduction to Image </a:t>
            </a:r>
            <a:r>
              <a:rPr lang="en-US"/>
              <a:t>Segmentation </a:t>
            </a:r>
            <a:r>
              <a:rPr lang="en-US" smtClean="0"/>
              <a:t>Techniques - Pulkit </a:t>
            </a:r>
            <a:r>
              <a:rPr lang="en-US"/>
              <a:t>Sharma</a:t>
            </a:r>
            <a:r>
              <a:rPr lang="en-US"/>
              <a:t>, </a:t>
            </a:r>
            <a:r>
              <a:rPr lang="en-US" smtClean="0"/>
              <a:t>analyticsvidhya.com</a:t>
            </a:r>
            <a:endParaRPr lang="en-US"/>
          </a:p>
          <a:p>
            <a:pPr marL="0" indent="0">
              <a:buNone/>
            </a:pPr>
            <a:r>
              <a:rPr lang="en-US" smtClean="0"/>
              <a:t>[</a:t>
            </a:r>
            <a:r>
              <a:rPr lang="en-US"/>
              <a:t>https://</a:t>
            </a:r>
            <a:r>
              <a:rPr lang="en-US"/>
              <a:t>www.analyticsvidhya.com/blog/2019/04/introduction-image-segmentation-techniques-python</a:t>
            </a:r>
            <a:r>
              <a:rPr lang="en-US" smtClean="0"/>
              <a:t>/]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4. Image Segmentation with </a:t>
            </a:r>
            <a:r>
              <a:rPr lang="en-US"/>
              <a:t>Watershed </a:t>
            </a:r>
            <a:r>
              <a:rPr lang="en-US" smtClean="0"/>
              <a:t>Algorithm - OpenCV documentation</a:t>
            </a:r>
          </a:p>
          <a:p>
            <a:pPr marL="0" indent="0">
              <a:buNone/>
            </a:pPr>
            <a:r>
              <a:rPr lang="en-US" smtClean="0"/>
              <a:t>[https</a:t>
            </a:r>
            <a:r>
              <a:rPr lang="en-US"/>
              <a:t>://</a:t>
            </a:r>
            <a:r>
              <a:rPr lang="en-US"/>
              <a:t>docs.opencv.org/4.x/d3/db4/tutorial_py_watershed.html</a:t>
            </a:r>
            <a:r>
              <a:rPr lang="en-US" smtClean="0"/>
              <a:t>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5. Various </a:t>
            </a:r>
            <a:r>
              <a:rPr lang="en-US"/>
              <a:t>Image </a:t>
            </a:r>
            <a:r>
              <a:rPr lang="en-US" smtClean="0"/>
              <a:t>Segmentation Techniques</a:t>
            </a:r>
            <a:r>
              <a:rPr lang="en-US"/>
              <a:t>: </a:t>
            </a:r>
            <a:r>
              <a:rPr lang="en-US"/>
              <a:t>A </a:t>
            </a:r>
            <a:r>
              <a:rPr lang="en-US" smtClean="0"/>
              <a:t>Review - Dilpreet </a:t>
            </a:r>
            <a:r>
              <a:rPr lang="en-US"/>
              <a:t>Kaur &amp; Yadwinder Kaur, International Journal of Computer Science and </a:t>
            </a:r>
            <a:r>
              <a:rPr lang="en-US"/>
              <a:t>Mobile </a:t>
            </a:r>
            <a:r>
              <a:rPr lang="en-US"/>
              <a:t>Computing (IJCSMC, Vol. 3, Issue. 5, May 2014, pg.809 </a:t>
            </a:r>
            <a:r>
              <a:rPr lang="en-US"/>
              <a:t>– </a:t>
            </a:r>
            <a:r>
              <a:rPr lang="en-US" smtClean="0"/>
              <a:t>814)</a:t>
            </a:r>
            <a:endParaRPr lang="en-US"/>
          </a:p>
          <a:p>
            <a:pPr marL="0" indent="0">
              <a:buNone/>
            </a:pPr>
            <a:r>
              <a:rPr lang="en-US"/>
              <a:t>[https</a:t>
            </a:r>
            <a:r>
              <a:rPr lang="en-US"/>
              <a:t>://</a:t>
            </a:r>
            <a:r>
              <a:rPr lang="en-US" smtClean="0"/>
              <a:t>ijcsmc.com/docs/papers/May2014/V3I5201499a84.pdf]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Източници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sz="1700" smtClean="0"/>
              <a:t>6. </a:t>
            </a:r>
            <a:r>
              <a:rPr lang="en-US" sz="1700"/>
              <a:t>Image Segmentation with Classical Computer </a:t>
            </a:r>
            <a:r>
              <a:rPr lang="en-US" sz="1700"/>
              <a:t>Vision-Based </a:t>
            </a:r>
            <a:r>
              <a:rPr lang="en-US" sz="1700"/>
              <a:t>Approaches - Yağmur </a:t>
            </a:r>
            <a:r>
              <a:rPr lang="en-US" sz="1700"/>
              <a:t>Çiğdem </a:t>
            </a:r>
            <a:r>
              <a:rPr lang="en-US" sz="1700" smtClean="0"/>
              <a:t>Aktaş, Towards Data Science</a:t>
            </a:r>
            <a:endParaRPr lang="en-US" sz="1700"/>
          </a:p>
          <a:p>
            <a:pPr marL="0" indent="0">
              <a:buNone/>
            </a:pPr>
            <a:r>
              <a:rPr lang="en-US" sz="1700" smtClean="0"/>
              <a:t>[</a:t>
            </a:r>
            <a:r>
              <a:rPr lang="en-US" sz="1700"/>
              <a:t>https://towardsdatascience.com/image-segmentation-with-classical-computer-vision-based-approaches-80c75d6d995f]</a:t>
            </a:r>
            <a:endParaRPr lang="bg-BG" sz="1700" smtClean="0"/>
          </a:p>
          <a:p>
            <a:pPr marL="0" indent="0">
              <a:buNone/>
            </a:pPr>
            <a:endParaRPr lang="bg-BG" sz="1700"/>
          </a:p>
          <a:p>
            <a:pPr marL="0" indent="0">
              <a:buNone/>
            </a:pPr>
            <a:r>
              <a:rPr lang="bg-BG" sz="1700" smtClean="0"/>
              <a:t>7</a:t>
            </a:r>
            <a:r>
              <a:rPr lang="en-US" sz="1700" smtClean="0"/>
              <a:t>.</a:t>
            </a:r>
            <a:r>
              <a:rPr lang="bg-BG" sz="1700" smtClean="0"/>
              <a:t> </a:t>
            </a:r>
            <a:r>
              <a:rPr lang="en-US" sz="1700"/>
              <a:t>OpenCV GrabCut: Foreground Segmentation </a:t>
            </a:r>
            <a:r>
              <a:rPr lang="en-US" sz="1700"/>
              <a:t>and </a:t>
            </a:r>
            <a:r>
              <a:rPr lang="en-US" sz="1700"/>
              <a:t>Extraction, </a:t>
            </a:r>
            <a:r>
              <a:rPr lang="en-US" sz="1700"/>
              <a:t>Adrian </a:t>
            </a:r>
            <a:r>
              <a:rPr lang="en-US" sz="1700" smtClean="0"/>
              <a:t>Rosebrock, PyImageSearch</a:t>
            </a:r>
          </a:p>
          <a:p>
            <a:pPr marL="0" indent="0">
              <a:buNone/>
            </a:pPr>
            <a:r>
              <a:rPr lang="en-US" sz="1700" smtClean="0"/>
              <a:t>[https</a:t>
            </a:r>
            <a:r>
              <a:rPr lang="en-US" sz="1700"/>
              <a:t>://</a:t>
            </a:r>
            <a:r>
              <a:rPr lang="en-US" sz="1700"/>
              <a:t>www.pyimagesearch.com/2020/07/27/opencv-grabcut-foreground-segmentation-and-extraction</a:t>
            </a:r>
            <a:r>
              <a:rPr lang="en-US" sz="1700" smtClean="0"/>
              <a:t>/]</a:t>
            </a:r>
            <a:endParaRPr lang="bg-BG" sz="1700" smtClean="0"/>
          </a:p>
          <a:p>
            <a:pPr marL="0" indent="0">
              <a:buNone/>
            </a:pPr>
            <a:endParaRPr lang="bg-BG" sz="1700"/>
          </a:p>
          <a:p>
            <a:pPr marL="0" indent="0">
              <a:buNone/>
            </a:pPr>
            <a:r>
              <a:rPr lang="bg-BG" sz="1700" smtClean="0"/>
              <a:t>8. </a:t>
            </a:r>
            <a:r>
              <a:rPr lang="en-US" sz="1700"/>
              <a:t>Mask R-CNN: A </a:t>
            </a:r>
            <a:r>
              <a:rPr lang="en-US" sz="1700"/>
              <a:t>Beginner’s </a:t>
            </a:r>
            <a:r>
              <a:rPr lang="en-US" sz="1700" smtClean="0"/>
              <a:t>Guide - </a:t>
            </a:r>
            <a:r>
              <a:rPr lang="en-US" sz="1700"/>
              <a:t>Elisha </a:t>
            </a:r>
            <a:r>
              <a:rPr lang="en-US" sz="1700"/>
              <a:t>Odemakinde</a:t>
            </a:r>
            <a:r>
              <a:rPr lang="en-US" sz="1700"/>
              <a:t>, </a:t>
            </a:r>
            <a:r>
              <a:rPr lang="en-US" sz="1700" smtClean="0"/>
              <a:t>viso.ai</a:t>
            </a:r>
          </a:p>
          <a:p>
            <a:pPr marL="0" indent="0">
              <a:buNone/>
            </a:pPr>
            <a:r>
              <a:rPr lang="en-US" sz="1700" smtClean="0"/>
              <a:t>[https</a:t>
            </a:r>
            <a:r>
              <a:rPr lang="en-US" sz="1700"/>
              <a:t>://</a:t>
            </a:r>
            <a:r>
              <a:rPr lang="en-US" sz="1700"/>
              <a:t>viso.ai/deep-learning/mask-r-cnn</a:t>
            </a:r>
            <a:r>
              <a:rPr lang="en-US" sz="1700" smtClean="0"/>
              <a:t>/]</a:t>
            </a:r>
            <a:endParaRPr lang="bg-BG" sz="1700" smtClean="0"/>
          </a:p>
          <a:p>
            <a:pPr marL="0" indent="0">
              <a:buNone/>
            </a:pPr>
            <a:endParaRPr lang="bg-BG" sz="1700"/>
          </a:p>
          <a:p>
            <a:pPr marL="0" indent="0">
              <a:buNone/>
            </a:pPr>
            <a:r>
              <a:rPr lang="bg-BG" sz="1700" smtClean="0"/>
              <a:t>9. </a:t>
            </a:r>
            <a:r>
              <a:rPr lang="en-US" sz="1700"/>
              <a:t>Getting Started with R-CNN, Fast R-CNN, and </a:t>
            </a:r>
            <a:r>
              <a:rPr lang="en-US" sz="1700"/>
              <a:t>Faster </a:t>
            </a:r>
            <a:r>
              <a:rPr lang="en-US" sz="1700" smtClean="0"/>
              <a:t>R-CNN – MathWorks</a:t>
            </a:r>
          </a:p>
          <a:p>
            <a:pPr marL="0" indent="0">
              <a:buNone/>
            </a:pPr>
            <a:r>
              <a:rPr lang="en-US" sz="1700" smtClean="0"/>
              <a:t>[https://www.mathworks.com/help/vision/ug/getting-started-with-r-cnn-fast-r-cnn-and-faster-r-cnn.html]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bg-BG" sz="1700" smtClean="0"/>
              <a:t>10</a:t>
            </a:r>
            <a:r>
              <a:rPr lang="en-US" sz="1700" smtClean="0"/>
              <a:t>. </a:t>
            </a:r>
            <a:r>
              <a:rPr lang="pt-BR" sz="1700"/>
              <a:t>R-CNN, Fast R-CNN, Faster R-CNN, YOLO — Object Detection Algorithms</a:t>
            </a:r>
          </a:p>
          <a:p>
            <a:pPr marL="0" indent="0">
              <a:buNone/>
            </a:pPr>
            <a:r>
              <a:rPr lang="en-US" sz="1700"/>
              <a:t> - Rohith </a:t>
            </a:r>
            <a:r>
              <a:rPr lang="en-US" sz="1700"/>
              <a:t>Gandhi </a:t>
            </a:r>
            <a:r>
              <a:rPr lang="en-US" sz="1700" smtClean="0"/>
              <a:t>, Towards Data Science</a:t>
            </a:r>
          </a:p>
          <a:p>
            <a:pPr marL="0" indent="0">
              <a:buNone/>
            </a:pPr>
            <a:r>
              <a:rPr lang="en-US" sz="1700" smtClean="0"/>
              <a:t>[https</a:t>
            </a:r>
            <a:r>
              <a:rPr lang="en-US" sz="1700"/>
              <a:t>://towardsdatascience.com/r-cnn-fast-r-cnn-faster-r-cnn-yolo-object-detection-algorithms-36d53571365e]</a:t>
            </a:r>
          </a:p>
        </p:txBody>
      </p:sp>
    </p:spTree>
    <p:extLst>
      <p:ext uri="{BB962C8B-B14F-4D97-AF65-F5344CB8AC3E}">
        <p14:creationId xmlns:p14="http://schemas.microsoft.com/office/powerpoint/2010/main" val="3135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Segmentation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mtClean="0"/>
              <a:t>включва:</a:t>
            </a:r>
          </a:p>
          <a:p>
            <a:pPr lvl="1"/>
            <a:r>
              <a:rPr lang="ru-RU" smtClean="0"/>
              <a:t>разделяне на пиксели </a:t>
            </a:r>
            <a:r>
              <a:rPr lang="ru-RU"/>
              <a:t>от </a:t>
            </a:r>
            <a:r>
              <a:rPr lang="ru-RU" smtClean="0"/>
              <a:t>изображението на групи (които ще наричаме обекти)</a:t>
            </a:r>
          </a:p>
          <a:p>
            <a:pPr lvl="1"/>
            <a:r>
              <a:rPr lang="ru-RU" smtClean="0"/>
              <a:t>присвояване на етикети на групите</a:t>
            </a:r>
          </a:p>
          <a:p>
            <a:pPr lvl="1"/>
            <a:r>
              <a:rPr lang="ru-RU" smtClean="0"/>
              <a:t>класифициране на други пиксели според тези етикети</a:t>
            </a:r>
          </a:p>
          <a:p>
            <a:pPr lvl="1"/>
            <a:r>
              <a:rPr lang="ru-RU" smtClean="0"/>
              <a:t>намиране и посочване на граници между обекти</a:t>
            </a:r>
          </a:p>
          <a:p>
            <a:pPr lvl="1"/>
            <a:r>
              <a:rPr lang="ru-RU" b="1" smtClean="0"/>
              <a:t>отделяне на даден обект или обекти (които считаме за важни) от останалите</a:t>
            </a:r>
          </a:p>
          <a:p>
            <a:pPr lvl="1"/>
            <a:endParaRPr lang="ru-RU"/>
          </a:p>
          <a:p>
            <a:pPr lvl="1"/>
            <a:r>
              <a:rPr lang="ru-RU" smtClean="0"/>
              <a:t>като резултат получаваме </a:t>
            </a:r>
            <a:r>
              <a:rPr lang="ru-RU" b="1" smtClean="0"/>
              <a:t>маски за обектите </a:t>
            </a:r>
            <a:r>
              <a:rPr lang="ru-RU" smtClean="0"/>
              <a:t>които сме намерили, и може чрез тях от </a:t>
            </a:r>
            <a:r>
              <a:rPr lang="ru-RU" b="1" smtClean="0"/>
              <a:t>оригиналното изображение да извлечем това което ни интересува</a:t>
            </a:r>
            <a:endParaRPr lang="bg-BG" b="1"/>
          </a:p>
        </p:txBody>
      </p:sp>
    </p:spTree>
    <p:extLst>
      <p:ext uri="{BB962C8B-B14F-4D97-AF65-F5344CB8AC3E}">
        <p14:creationId xmlns:p14="http://schemas.microsoft.com/office/powerpoint/2010/main" val="117394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Segmentation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smtClean="0"/>
              <a:t>приложения:</a:t>
            </a:r>
          </a:p>
          <a:p>
            <a:pPr lvl="1"/>
            <a:r>
              <a:rPr lang="bg-BG" smtClean="0"/>
              <a:t>откриване на обекти – лица, пешеходци, обекти в сателитни снимки, и др.</a:t>
            </a:r>
          </a:p>
          <a:p>
            <a:pPr lvl="1"/>
            <a:r>
              <a:rPr lang="bg-BG" smtClean="0"/>
              <a:t>разпознаване на обекти – лица, пръстови отпечатъци, ириси на очите (при биометрична идентификация), и др.</a:t>
            </a:r>
          </a:p>
          <a:p>
            <a:pPr lvl="1"/>
            <a:r>
              <a:rPr lang="bg-BG" smtClean="0"/>
              <a:t>образна диагонстика в медицината – намиране на тумори, патологии, планиране и симулиране на хирургии, и др.</a:t>
            </a:r>
          </a:p>
          <a:p>
            <a:pPr lvl="1"/>
            <a:r>
              <a:rPr lang="bg-BG" smtClean="0"/>
              <a:t>търсене на изображения по съдържание</a:t>
            </a:r>
          </a:p>
          <a:p>
            <a:pPr lvl="1"/>
            <a:r>
              <a:rPr lang="bg-BG" smtClean="0"/>
              <a:t>видеонаблюдение</a:t>
            </a:r>
          </a:p>
          <a:p>
            <a:pPr lvl="1"/>
            <a:r>
              <a:rPr lang="bg-BG" smtClean="0"/>
              <a:t>системи за контрол на трафика</a:t>
            </a:r>
          </a:p>
          <a:p>
            <a:pPr lvl="1"/>
            <a:r>
              <a:rPr lang="bg-BG" smtClean="0"/>
              <a:t>автономни автомобили</a:t>
            </a:r>
          </a:p>
          <a:p>
            <a:pPr lvl="1"/>
            <a:r>
              <a:rPr lang="bg-BG" smtClean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0974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Подходи към </a:t>
            </a:r>
            <a:r>
              <a:rPr lang="en-US" smtClean="0"/>
              <a:t>Image Segmentation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Има класически </a:t>
            </a:r>
            <a:r>
              <a:rPr lang="en-US" smtClean="0"/>
              <a:t>Computer Vision</a:t>
            </a:r>
            <a:r>
              <a:rPr lang="bg-BG" smtClean="0"/>
              <a:t> подходи, както и такива, </a:t>
            </a:r>
            <a:r>
              <a:rPr lang="bg-BG" smtClean="0"/>
              <a:t>базирани на изкуствен интелект</a:t>
            </a:r>
          </a:p>
          <a:p>
            <a:r>
              <a:rPr lang="bg-BG" smtClean="0"/>
              <a:t>Две групи подходи:</a:t>
            </a:r>
          </a:p>
          <a:p>
            <a:pPr lvl="1"/>
            <a:r>
              <a:rPr lang="en-US" smtClean="0"/>
              <a:t>semantic segmentation –</a:t>
            </a:r>
            <a:r>
              <a:rPr lang="bg-BG" smtClean="0"/>
              <a:t> за всеки пиксел намираме даден клас, към който той принадлежи (обект или фон)</a:t>
            </a:r>
          </a:p>
          <a:p>
            <a:pPr lvl="1"/>
            <a:r>
              <a:rPr lang="en-US" smtClean="0"/>
              <a:t>instance segmentation –</a:t>
            </a:r>
            <a:r>
              <a:rPr lang="bg-BG" smtClean="0"/>
              <a:t> освен клас, пикселите принадлежът и към конкретна инстанция, като така може да отделим различни инстанции на същия клас</a:t>
            </a:r>
          </a:p>
          <a:p>
            <a:pPr lvl="1"/>
            <a:endParaRPr lang="bg-BG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17063"/>
            <a:ext cx="4896544" cy="17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3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Други класификации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mtClean="0"/>
              <a:t>според подхода към идентифициране на обекти</a:t>
            </a:r>
          </a:p>
          <a:p>
            <a:pPr lvl="1"/>
            <a:r>
              <a:rPr lang="en-US" smtClean="0"/>
              <a:t>region-based</a:t>
            </a:r>
            <a:r>
              <a:rPr lang="en-US"/>
              <a:t> </a:t>
            </a:r>
            <a:r>
              <a:rPr lang="en-US" smtClean="0"/>
              <a:t>(similarity detection) –</a:t>
            </a:r>
            <a:r>
              <a:rPr lang="bg-BG" smtClean="0"/>
              <a:t> търсим подобни пиксели. Ползваме </a:t>
            </a:r>
            <a:r>
              <a:rPr lang="en-US" smtClean="0"/>
              <a:t>thresholding</a:t>
            </a:r>
            <a:r>
              <a:rPr lang="bg-BG" smtClean="0"/>
              <a:t>, разделяне/сливане на региони, разрастване на региони, клъстеризация.</a:t>
            </a:r>
          </a:p>
          <a:p>
            <a:pPr lvl="1"/>
            <a:r>
              <a:rPr lang="en-US" smtClean="0"/>
              <a:t>boundary-based (discontinuity detection) </a:t>
            </a:r>
            <a:r>
              <a:rPr lang="bg-BG" smtClean="0"/>
              <a:t>– обратно, търсим различаващи се пиксели, които ще формират границите между обекти. Ползваме </a:t>
            </a:r>
            <a:r>
              <a:rPr lang="en-US" smtClean="0"/>
              <a:t>point detection, edge detection, line detection</a:t>
            </a:r>
            <a:r>
              <a:rPr lang="bg-BG" smtClean="0"/>
              <a:t> и др.</a:t>
            </a:r>
          </a:p>
          <a:p>
            <a:r>
              <a:rPr lang="bg-BG" smtClean="0"/>
              <a:t>според техниката</a:t>
            </a:r>
          </a:p>
          <a:p>
            <a:pPr lvl="1"/>
            <a:r>
              <a:rPr lang="bg-BG" smtClean="0"/>
              <a:t>структурни техники – разчитат на информация за структурата на търсения регион</a:t>
            </a:r>
          </a:p>
          <a:p>
            <a:pPr lvl="1"/>
            <a:r>
              <a:rPr lang="bg-BG" smtClean="0"/>
              <a:t>стохастични техники – работят директно със стойностите на пикселите на региона</a:t>
            </a:r>
          </a:p>
          <a:p>
            <a:pPr lvl="1"/>
            <a:r>
              <a:rPr lang="bg-BG" smtClean="0"/>
              <a:t>хибридни техники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753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Конкретни подходи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thresholding</a:t>
            </a:r>
            <a:endParaRPr lang="bg-BG" smtClean="0"/>
          </a:p>
          <a:p>
            <a:pPr lvl="1"/>
            <a:r>
              <a:rPr lang="bg-BG" smtClean="0"/>
              <a:t>разделят пикселите според нивата им на интензитет – дали са над или под дадена граница</a:t>
            </a:r>
          </a:p>
          <a:p>
            <a:pPr lvl="1"/>
            <a:r>
              <a:rPr lang="bg-BG" smtClean="0"/>
              <a:t>подходящи за случаи със светъл обект на тъмен фон</a:t>
            </a:r>
          </a:p>
          <a:p>
            <a:pPr lvl="1"/>
            <a:endParaRPr lang="bg-BG" smtClean="0"/>
          </a:p>
          <a:p>
            <a:pPr lvl="1"/>
            <a:r>
              <a:rPr lang="bg-BG" smtClean="0"/>
              <a:t>варианти – с единствена глобална граница, с променлива граница (локална или адаптивна), с няколко граници</a:t>
            </a:r>
          </a:p>
          <a:p>
            <a:pPr lvl="1"/>
            <a:r>
              <a:rPr lang="bg-BG" smtClean="0"/>
              <a:t>стойност на граница може да получим от хистограмите на изображението</a:t>
            </a:r>
          </a:p>
          <a:p>
            <a:pPr lvl="1"/>
            <a:endParaRPr lang="bg-BG"/>
          </a:p>
          <a:p>
            <a:pPr lvl="1"/>
            <a:r>
              <a:rPr lang="bg-BG"/>
              <a:t>най-прости методи, но съответно </a:t>
            </a:r>
            <a:r>
              <a:rPr lang="bg-BG"/>
              <a:t>и </a:t>
            </a:r>
            <a:r>
              <a:rPr lang="bg-BG" smtClean="0"/>
              <a:t>най-ограничени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579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edge-based segmentation</a:t>
            </a:r>
            <a:endParaRPr lang="bg-BG"/>
          </a:p>
          <a:p>
            <a:pPr lvl="1"/>
            <a:r>
              <a:rPr lang="bg-BG" smtClean="0"/>
              <a:t>търсим места в изображението където има промяна на дадена характеристика (интензитет, </a:t>
            </a:r>
            <a:r>
              <a:rPr lang="ru-RU" smtClean="0"/>
              <a:t>текстура</a:t>
            </a:r>
            <a:r>
              <a:rPr lang="ru-RU"/>
              <a:t>, </a:t>
            </a:r>
            <a:r>
              <a:rPr lang="ru-RU" smtClean="0"/>
              <a:t>контраст, </a:t>
            </a:r>
            <a:r>
              <a:rPr lang="ru-RU"/>
              <a:t>цвят, наситеност </a:t>
            </a:r>
            <a:r>
              <a:rPr lang="ru-RU"/>
              <a:t>и </a:t>
            </a:r>
            <a:r>
              <a:rPr lang="ru-RU" smtClean="0"/>
              <a:t>др).</a:t>
            </a:r>
          </a:p>
          <a:p>
            <a:pPr lvl="1"/>
            <a:r>
              <a:rPr lang="bg-BG" smtClean="0"/>
              <a:t>така намираме къде в изображението има ръбове</a:t>
            </a:r>
          </a:p>
          <a:p>
            <a:pPr lvl="1"/>
            <a:r>
              <a:rPr lang="bg-BG" smtClean="0"/>
              <a:t>след като намерим ръбовете, ние ги свързваме за да сформираме границите на обекти</a:t>
            </a:r>
          </a:p>
          <a:p>
            <a:pPr marL="274320" lvl="1" indent="0">
              <a:buNone/>
            </a:pPr>
            <a:endParaRPr lang="bg-BG" smtClean="0"/>
          </a:p>
          <a:p>
            <a:pPr lvl="1"/>
            <a:r>
              <a:rPr lang="bg-BG" smtClean="0"/>
              <a:t>варианти - алгоритми на </a:t>
            </a:r>
            <a:r>
              <a:rPr lang="en-US"/>
              <a:t>Roberts, Sobel</a:t>
            </a:r>
            <a:r>
              <a:rPr lang="en-US"/>
              <a:t>, </a:t>
            </a:r>
            <a:r>
              <a:rPr lang="en-US" smtClean="0"/>
              <a:t>Robinson</a:t>
            </a:r>
            <a:r>
              <a:rPr lang="bg-BG" smtClean="0"/>
              <a:t>;</a:t>
            </a:r>
            <a:r>
              <a:rPr lang="en-US" smtClean="0"/>
              <a:t> Canny</a:t>
            </a:r>
            <a:r>
              <a:rPr lang="bg-BG" smtClean="0"/>
              <a:t> алгоритъм и др.</a:t>
            </a:r>
          </a:p>
          <a:p>
            <a:pPr lvl="1"/>
            <a:endParaRPr lang="bg-BG" smtClean="0"/>
          </a:p>
          <a:p>
            <a:pPr lvl="1"/>
            <a:r>
              <a:rPr lang="bg-BG"/>
              <a:t>неподходящи при наличие на много шум (тъй като той ще попречи на намирането на ръбове) или прекалено </a:t>
            </a:r>
            <a:r>
              <a:rPr lang="bg-BG"/>
              <a:t>много </a:t>
            </a:r>
            <a:r>
              <a:rPr lang="bg-BG" smtClean="0"/>
              <a:t>ръбове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324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Конкретни подходи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region-based segmentation</a:t>
            </a:r>
          </a:p>
          <a:p>
            <a:pPr lvl="1"/>
            <a:r>
              <a:rPr lang="bg-BG" smtClean="0"/>
              <a:t>разделяме на региони – множества от пиксели с подобни характеристики</a:t>
            </a:r>
          </a:p>
          <a:p>
            <a:pPr lvl="1"/>
            <a:r>
              <a:rPr lang="bg-BG" smtClean="0"/>
              <a:t>варианти:</a:t>
            </a:r>
          </a:p>
          <a:p>
            <a:pPr lvl="2"/>
            <a:r>
              <a:rPr lang="en-US" smtClean="0"/>
              <a:t>region growing</a:t>
            </a:r>
            <a:endParaRPr lang="bg-BG" smtClean="0"/>
          </a:p>
          <a:p>
            <a:pPr lvl="3"/>
            <a:r>
              <a:rPr lang="bg-BG" smtClean="0"/>
              <a:t>започваме с начални пиксели </a:t>
            </a:r>
            <a:r>
              <a:rPr lang="en-US" smtClean="0"/>
              <a:t>(seeds)</a:t>
            </a:r>
            <a:r>
              <a:rPr lang="bg-BG" smtClean="0"/>
              <a:t> – съответстват на регионите. Изборът им може да бъде ръчен или автоматизиран.</a:t>
            </a:r>
          </a:p>
          <a:p>
            <a:pPr lvl="3"/>
            <a:r>
              <a:rPr lang="bg-BG" smtClean="0"/>
              <a:t>даден регион сравняваме със съседните му точки и разрастваме така че да включва подобните на него</a:t>
            </a:r>
          </a:p>
          <a:p>
            <a:pPr lvl="2"/>
            <a:r>
              <a:rPr lang="en-US" smtClean="0"/>
              <a:t>region splitting and merging</a:t>
            </a:r>
          </a:p>
          <a:p>
            <a:pPr lvl="3"/>
            <a:r>
              <a:rPr lang="bg-BG" smtClean="0"/>
              <a:t>итеративно разделяме изображението на региони с подобни характеристики</a:t>
            </a:r>
          </a:p>
          <a:p>
            <a:pPr lvl="3"/>
            <a:r>
              <a:rPr lang="bg-BG" smtClean="0"/>
              <a:t>сливаме съседни региони, които са подобни</a:t>
            </a:r>
          </a:p>
          <a:p>
            <a:pPr lvl="3"/>
            <a:endParaRPr lang="bg-BG" smtClean="0"/>
          </a:p>
          <a:p>
            <a:pPr lvl="1"/>
            <a:r>
              <a:rPr lang="bg-BG"/>
              <a:t>по-добре се справят с шума, но са по-скъпи относно време и памет</a:t>
            </a:r>
          </a:p>
          <a:p>
            <a:pPr lvl="1"/>
            <a:r>
              <a:rPr lang="bg-BG"/>
              <a:t>подходящи когато е лесно да се дефинират критерии </a:t>
            </a:r>
            <a:r>
              <a:rPr lang="bg-BG"/>
              <a:t>за </a:t>
            </a:r>
            <a:r>
              <a:rPr lang="bg-BG" smtClean="0"/>
              <a:t>подобие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0080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аждански">
  <a:themeElements>
    <a:clrScheme name="Граждански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Граждански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раждански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806</TotalTime>
  <Words>1673</Words>
  <Application>Microsoft Office PowerPoint</Application>
  <PresentationFormat>Презентация на цял екран (4:3)</PresentationFormat>
  <Paragraphs>219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Граждански</vt:lpstr>
      <vt:lpstr>5. Отделяне на обект от фон в цветни изображения</vt:lpstr>
      <vt:lpstr>Описание на задачата</vt:lpstr>
      <vt:lpstr>Image Segmentation</vt:lpstr>
      <vt:lpstr>Image Segmentation</vt:lpstr>
      <vt:lpstr>Подходи към Image Segmentation</vt:lpstr>
      <vt:lpstr>Други класификации</vt:lpstr>
      <vt:lpstr>Конкретни подходи</vt:lpstr>
      <vt:lpstr>Конкретни подходи</vt:lpstr>
      <vt:lpstr>Конкретни подходи</vt:lpstr>
      <vt:lpstr>Конкретни подходи</vt:lpstr>
      <vt:lpstr>Конкретни подходи</vt:lpstr>
      <vt:lpstr>Конкретни подходи</vt:lpstr>
      <vt:lpstr>Конкретни подходи</vt:lpstr>
      <vt:lpstr>Конкретни подходи</vt:lpstr>
      <vt:lpstr>Конкретни подходи</vt:lpstr>
      <vt:lpstr>Конкретни алгоритми</vt:lpstr>
      <vt:lpstr>Конкретни алгоритми</vt:lpstr>
      <vt:lpstr>Kонволюционна невронна мрежа</vt:lpstr>
      <vt:lpstr>Kонволюционна невронна мрежа</vt:lpstr>
      <vt:lpstr>Kонволюционна невронна мрежа</vt:lpstr>
      <vt:lpstr>Kонволюционна невронна мрежа</vt:lpstr>
      <vt:lpstr>Kонволюционна невронна мрежа</vt:lpstr>
      <vt:lpstr>Kонволюционна невронна мрежа</vt:lpstr>
      <vt:lpstr>Mask R-CNN – механизъм на работа</vt:lpstr>
      <vt:lpstr>Имплементация</vt:lpstr>
      <vt:lpstr>Източници</vt:lpstr>
      <vt:lpstr>Източници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Отделяне на обект от фон в цветни изображения</dc:title>
  <dc:creator>Tervel</dc:creator>
  <cp:lastModifiedBy>Потребител на Windows</cp:lastModifiedBy>
  <cp:revision>585</cp:revision>
  <dcterms:created xsi:type="dcterms:W3CDTF">2021-12-16T09:48:13Z</dcterms:created>
  <dcterms:modified xsi:type="dcterms:W3CDTF">2021-12-17T22:57:18Z</dcterms:modified>
</cp:coreProperties>
</file>