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64" r:id="rId8"/>
    <p:sldId id="265" r:id="rId9"/>
    <p:sldId id="266" r:id="rId10"/>
    <p:sldId id="259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0" r:id="rId2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38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6.2925170068027211E-2"/>
          <c:y val="8.7912087912087919E-2"/>
          <c:w val="0.68027210884353739"/>
          <c:h val="0.7252747252747252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lsa, 3 sentences</c:v>
                </c:pt>
              </c:strCache>
            </c:strRef>
          </c:tx>
          <c:spPr>
            <a:solidFill>
              <a:srgbClr val="9999FF"/>
            </a:solidFill>
            <a:ln w="1269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Sheet1!$B$1:$D$1</c:f>
              <c:strCache>
                <c:ptCount val="3"/>
                <c:pt idx="0">
                  <c:v>DUC</c:v>
                </c:pt>
                <c:pt idx="1">
                  <c:v>MultiNews</c:v>
                </c:pt>
                <c:pt idx="2">
                  <c:v>WikiHow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0.19135512174102101</c:v>
                </c:pt>
                <c:pt idx="1">
                  <c:v>0.27544706357694998</c:v>
                </c:pt>
                <c:pt idx="2">
                  <c:v>0.18168595128288301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lsa, 5 sentences</c:v>
                </c:pt>
              </c:strCache>
            </c:strRef>
          </c:tx>
          <c:spPr>
            <a:solidFill>
              <a:srgbClr val="993366"/>
            </a:solidFill>
            <a:ln w="1269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Sheet1!$B$1:$D$1</c:f>
              <c:strCache>
                <c:ptCount val="3"/>
                <c:pt idx="0">
                  <c:v>DUC</c:v>
                </c:pt>
                <c:pt idx="1">
                  <c:v>MultiNews</c:v>
                </c:pt>
                <c:pt idx="2">
                  <c:v>WikiHow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0.19767402081235599</c:v>
                </c:pt>
                <c:pt idx="1">
                  <c:v>0.31273465195167899</c:v>
                </c:pt>
                <c:pt idx="2">
                  <c:v>0.18406210643441101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positionrank, 3 sentences</c:v>
                </c:pt>
              </c:strCache>
            </c:strRef>
          </c:tx>
          <c:spPr>
            <a:solidFill>
              <a:srgbClr val="FFFFCC"/>
            </a:solidFill>
            <a:ln w="1269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Sheet1!$B$1:$D$1</c:f>
              <c:strCache>
                <c:ptCount val="3"/>
                <c:pt idx="0">
                  <c:v>DUC</c:v>
                </c:pt>
                <c:pt idx="1">
                  <c:v>MultiNews</c:v>
                </c:pt>
                <c:pt idx="2">
                  <c:v>WikiHow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0.210437362108717</c:v>
                </c:pt>
                <c:pt idx="1">
                  <c:v>0.26104081252300398</c:v>
                </c:pt>
                <c:pt idx="2">
                  <c:v>0.184890072797981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positionrank, 5 sentences</c:v>
                </c:pt>
              </c:strCache>
            </c:strRef>
          </c:tx>
          <c:spPr>
            <a:solidFill>
              <a:srgbClr val="CCFFFF"/>
            </a:solidFill>
            <a:ln w="1269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Sheet1!$B$1:$D$1</c:f>
              <c:strCache>
                <c:ptCount val="3"/>
                <c:pt idx="0">
                  <c:v>DUC</c:v>
                </c:pt>
                <c:pt idx="1">
                  <c:v>MultiNews</c:v>
                </c:pt>
                <c:pt idx="2">
                  <c:v>WikiHow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0.21754623937738601</c:v>
                </c:pt>
                <c:pt idx="1">
                  <c:v>0.30276286571476901</c:v>
                </c:pt>
                <c:pt idx="2">
                  <c:v>0.18881563319376199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textrank, 3 sentences</c:v>
                </c:pt>
              </c:strCache>
            </c:strRef>
          </c:tx>
          <c:spPr>
            <a:solidFill>
              <a:srgbClr val="660066"/>
            </a:solidFill>
            <a:ln w="1269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Sheet1!$B$1:$D$1</c:f>
              <c:strCache>
                <c:ptCount val="3"/>
                <c:pt idx="0">
                  <c:v>DUC</c:v>
                </c:pt>
                <c:pt idx="1">
                  <c:v>MultiNews</c:v>
                </c:pt>
                <c:pt idx="2">
                  <c:v>WikiHow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0.19760053901965999</c:v>
                </c:pt>
                <c:pt idx="1">
                  <c:v>0.27221962974719799</c:v>
                </c:pt>
                <c:pt idx="2">
                  <c:v>0.18258436827959201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textrank, 5 sentences</c:v>
                </c:pt>
              </c:strCache>
            </c:strRef>
          </c:tx>
          <c:spPr>
            <a:solidFill>
              <a:srgbClr val="FF8080"/>
            </a:solidFill>
            <a:ln w="1269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Sheet1!$B$1:$D$1</c:f>
              <c:strCache>
                <c:ptCount val="3"/>
                <c:pt idx="0">
                  <c:v>DUC</c:v>
                </c:pt>
                <c:pt idx="1">
                  <c:v>MultiNews</c:v>
                </c:pt>
                <c:pt idx="2">
                  <c:v>WikiHow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0.209114351059034</c:v>
                </c:pt>
                <c:pt idx="1">
                  <c:v>0.31040945239562101</c:v>
                </c:pt>
                <c:pt idx="2">
                  <c:v>0.189597097778546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70442240"/>
        <c:axId val="134440640"/>
        <c:axId val="0"/>
      </c:bar3DChart>
      <c:catAx>
        <c:axId val="17044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bg-BG"/>
          </a:p>
        </c:txPr>
        <c:crossAx val="134440640"/>
        <c:crosses val="autoZero"/>
        <c:auto val="1"/>
        <c:lblAlgn val="ctr"/>
        <c:lblOffset val="100"/>
        <c:noMultiLvlLbl val="0"/>
      </c:catAx>
      <c:valAx>
        <c:axId val="13444064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bg-BG"/>
          </a:p>
        </c:txPr>
        <c:crossAx val="1704422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190476190476186"/>
          <c:y val="0.18681318681318682"/>
          <c:w val="0.20533536986806414"/>
          <c:h val="0.47823925623754859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1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 b="1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bg-BG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 за редакция стил подзагл. обр.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73CC536-4F3D-4E22-A9F1-A3C6D40310AC}" type="datetimeFigureOut">
              <a:rPr lang="bg-BG" smtClean="0"/>
              <a:t>9.2.2022 г.</a:t>
            </a:fld>
            <a:endParaRPr lang="bg-BG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bg-BG"/>
          </a:p>
        </p:txBody>
      </p:sp>
      <p:sp>
        <p:nvSpPr>
          <p:cNvPr id="10" name="Правоъгъл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авоъгъл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авоъгъл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 съединение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аво съединение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аво съединение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аво съединение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аво съединение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аво съединение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авоъгъл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9.2.2022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9.2.2022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73CC536-4F3D-4E22-A9F1-A3C6D40310AC}" type="datetimeFigureOut">
              <a:rPr lang="bg-BG" smtClean="0"/>
              <a:t>9.2.2022 г.</a:t>
            </a:fld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Контейнер за долния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73CC536-4F3D-4E22-A9F1-A3C6D40310AC}" type="datetimeFigureOut">
              <a:rPr lang="bg-BG" smtClean="0"/>
              <a:t>9.2.2022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bg-BG"/>
          </a:p>
        </p:txBody>
      </p:sp>
      <p:sp>
        <p:nvSpPr>
          <p:cNvPr id="9" name="Правоъгъл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авоъгъл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аво съединение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аво съединение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аво съединение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аво съединение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аво съединение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авоъгъл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аво съединение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9.2.2022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9" name="Контейнер за съдържани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9.2.2022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3" name="Контейнер за съдържани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2" name="Текстов контейне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Текстов контейне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6" name="Контейнер за 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73CC536-4F3D-4E22-A9F1-A3C6D40310AC}" type="datetimeFigureOut">
              <a:rPr lang="bg-BG" smtClean="0"/>
              <a:t>9.2.2022 г.</a:t>
            </a:fld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9.2.2022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 съединение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Право съединение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аво съединение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аво съединение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авоъгъл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аво съединение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Контейнер за съдържани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21" name="Контейнер за 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73CC536-4F3D-4E22-A9F1-A3C6D40310AC}" type="datetimeFigureOut">
              <a:rPr lang="bg-BG" smtClean="0"/>
              <a:t>9.2.2022 г.</a:t>
            </a:fld>
            <a:endParaRPr lang="bg-BG"/>
          </a:p>
        </p:txBody>
      </p:sp>
      <p:sp>
        <p:nvSpPr>
          <p:cNvPr id="22" name="Контейнер за номер на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Контейнер за долния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 съединение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bg-BG" smtClean="0"/>
              <a:t>Щракнете върху иконата, за да добавите картина</a:t>
            </a:r>
            <a:endParaRPr kumimoji="0"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Право съединение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 съединение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аво съединение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аво съединение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Контейнер за 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73CC536-4F3D-4E22-A9F1-A3C6D40310AC}" type="datetimeFigureOut">
              <a:rPr lang="bg-BG" smtClean="0"/>
              <a:t>9.2.2022 г.</a:t>
            </a:fld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21" name="Контейнер за долния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аво съединение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9.2.2022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Право съединение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аво съединение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авоъгъл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 съединение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267744" y="476672"/>
            <a:ext cx="6172200" cy="1894362"/>
          </a:xfrm>
        </p:spPr>
        <p:txBody>
          <a:bodyPr/>
          <a:lstStyle/>
          <a:p>
            <a:r>
              <a:rPr lang="en-US" smtClean="0"/>
              <a:t>Text summarization</a:t>
            </a:r>
            <a:r>
              <a:rPr lang="bg-BG" smtClean="0"/>
              <a:t> - </a:t>
            </a:r>
            <a:r>
              <a:rPr lang="ru-RU"/>
              <a:t>Резюмиране на текст </a:t>
            </a:r>
            <a:r>
              <a:rPr lang="ru-RU" smtClean="0"/>
              <a:t>с </a:t>
            </a:r>
            <a:r>
              <a:rPr lang="ru-RU" smtClean="0"/>
              <a:t>TextRank</a:t>
            </a:r>
            <a:r>
              <a:rPr lang="en-US" smtClean="0"/>
              <a:t> </a:t>
            </a:r>
            <a:r>
              <a:rPr lang="bg-BG" smtClean="0"/>
              <a:t>и</a:t>
            </a:r>
            <a:r>
              <a:rPr lang="en-US" smtClean="0"/>
              <a:t> LSA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smtClean="0"/>
              <a:t>Тервел Вълков, ФН </a:t>
            </a:r>
            <a:r>
              <a:rPr lang="en-US" smtClean="0"/>
              <a:t>9MI3400058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073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Избран подход</a:t>
            </a:r>
            <a:r>
              <a:rPr lang="en-US" smtClean="0"/>
              <a:t> </a:t>
            </a:r>
            <a:r>
              <a:rPr lang="bg-BG" smtClean="0"/>
              <a:t>и реализация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TextRank </a:t>
            </a:r>
            <a:r>
              <a:rPr lang="bg-BG" smtClean="0"/>
              <a:t>и </a:t>
            </a:r>
            <a:r>
              <a:rPr lang="en-US" smtClean="0"/>
              <a:t>LSA</a:t>
            </a:r>
            <a:endParaRPr lang="bg-BG" smtClean="0"/>
          </a:p>
          <a:p>
            <a:r>
              <a:rPr lang="bg-BG" smtClean="0"/>
              <a:t>на </a:t>
            </a:r>
            <a:r>
              <a:rPr lang="en-US" smtClean="0"/>
              <a:t>Python,</a:t>
            </a:r>
            <a:r>
              <a:rPr lang="bg-BG" smtClean="0"/>
              <a:t> чрез </a:t>
            </a:r>
            <a:r>
              <a:rPr lang="bg-BG" smtClean="0"/>
              <a:t>библиотеките </a:t>
            </a:r>
            <a:r>
              <a:rPr lang="en-US" smtClean="0"/>
              <a:t>P</a:t>
            </a:r>
            <a:r>
              <a:rPr lang="en-US" smtClean="0"/>
              <a:t>yTextRank </a:t>
            </a:r>
            <a:r>
              <a:rPr lang="bg-BG" smtClean="0"/>
              <a:t>и</a:t>
            </a:r>
            <a:r>
              <a:rPr lang="en-US" smtClean="0"/>
              <a:t> sumy (</a:t>
            </a:r>
            <a:r>
              <a:rPr lang="bg-BG" smtClean="0"/>
              <a:t>за </a:t>
            </a:r>
            <a:r>
              <a:rPr lang="en-US" smtClean="0"/>
              <a:t>LSA)</a:t>
            </a:r>
            <a:endParaRPr lang="en-US" smtClean="0"/>
          </a:p>
          <a:p>
            <a:endParaRPr lang="en-US"/>
          </a:p>
          <a:p>
            <a:r>
              <a:rPr lang="bg-BG" smtClean="0"/>
              <a:t>документи </a:t>
            </a:r>
            <a:r>
              <a:rPr lang="bg-BG" smtClean="0"/>
              <a:t>за резюмиране – </a:t>
            </a:r>
            <a:r>
              <a:rPr lang="bg-BG" smtClean="0"/>
              <a:t>няколко </a:t>
            </a:r>
            <a:r>
              <a:rPr lang="en-US" smtClean="0"/>
              <a:t>dataset</a:t>
            </a:r>
            <a:r>
              <a:rPr lang="bg-BG" smtClean="0"/>
              <a:t>-а</a:t>
            </a:r>
          </a:p>
          <a:p>
            <a:pPr lvl="1"/>
            <a:r>
              <a:rPr lang="en-US" smtClean="0"/>
              <a:t>DUC 2004</a:t>
            </a:r>
            <a:r>
              <a:rPr lang="bg-BG" smtClean="0"/>
              <a:t>, </a:t>
            </a:r>
            <a:r>
              <a:rPr lang="en-US" smtClean="0"/>
              <a:t>tasks 1&amp;2 - </a:t>
            </a:r>
            <a:r>
              <a:rPr lang="bg-BG" smtClean="0"/>
              <a:t>новини</a:t>
            </a:r>
            <a:endParaRPr lang="en-US" smtClean="0"/>
          </a:p>
          <a:p>
            <a:pPr lvl="1"/>
            <a:r>
              <a:rPr lang="en-US" smtClean="0"/>
              <a:t>WikiHow-Dataset</a:t>
            </a:r>
            <a:r>
              <a:rPr lang="bg-BG" smtClean="0"/>
              <a:t> – статии от </a:t>
            </a:r>
            <a:r>
              <a:rPr lang="en-US" smtClean="0"/>
              <a:t>WikiHow</a:t>
            </a:r>
            <a:endParaRPr lang="en-US"/>
          </a:p>
          <a:p>
            <a:pPr lvl="1"/>
            <a:r>
              <a:rPr lang="en-US" smtClean="0"/>
              <a:t>Multi-News dataset</a:t>
            </a:r>
            <a:r>
              <a:rPr lang="bg-BG" smtClean="0"/>
              <a:t> – новини</a:t>
            </a:r>
            <a:endParaRPr lang="bg-BG"/>
          </a:p>
          <a:p>
            <a:r>
              <a:rPr lang="bg-BG" smtClean="0"/>
              <a:t>и трите съдържат както документи, така и резюмета за тях</a:t>
            </a:r>
          </a:p>
          <a:p>
            <a:r>
              <a:rPr lang="bg-BG" smtClean="0"/>
              <a:t>доста големи са, така че са подбрани само техни подмножества – 50 документа от</a:t>
            </a:r>
            <a:r>
              <a:rPr lang="en-US" smtClean="0"/>
              <a:t> DUC,</a:t>
            </a:r>
            <a:r>
              <a:rPr lang="bg-BG" smtClean="0"/>
              <a:t> 364 от</a:t>
            </a:r>
            <a:r>
              <a:rPr lang="en-US" smtClean="0"/>
              <a:t> WikiHow</a:t>
            </a:r>
            <a:r>
              <a:rPr lang="bg-BG" smtClean="0"/>
              <a:t>, 300 от </a:t>
            </a:r>
            <a:r>
              <a:rPr lang="en-US" smtClean="0"/>
              <a:t>Multi-News</a:t>
            </a:r>
            <a:endParaRPr lang="bg-BG" smtClean="0"/>
          </a:p>
          <a:p>
            <a:endParaRPr lang="bg-BG"/>
          </a:p>
          <a:p>
            <a:r>
              <a:rPr lang="bg-BG" smtClean="0"/>
              <a:t>оценка чрез </a:t>
            </a:r>
            <a:r>
              <a:rPr lang="en-US" smtClean="0"/>
              <a:t>ROUGE</a:t>
            </a:r>
            <a:r>
              <a:rPr lang="bg-BG" smtClean="0"/>
              <a:t> метрики, имплементирани на </a:t>
            </a:r>
            <a:r>
              <a:rPr lang="en-US" smtClean="0"/>
              <a:t>Python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59210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Обяснение на </a:t>
            </a:r>
            <a:r>
              <a:rPr lang="en-US" smtClean="0"/>
              <a:t>TextRank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r>
              <a:rPr lang="bg-BG" smtClean="0"/>
              <a:t>базиран на </a:t>
            </a:r>
            <a:r>
              <a:rPr lang="en-US" smtClean="0"/>
              <a:t>PageRank</a:t>
            </a:r>
            <a:r>
              <a:rPr lang="bg-BG" smtClean="0"/>
              <a:t> – алгоритъм за ранкиране на уебстраници</a:t>
            </a:r>
          </a:p>
          <a:p>
            <a:pPr lvl="1"/>
            <a:r>
              <a:rPr lang="bg-BG" smtClean="0"/>
              <a:t>моделира ги като ориентиран граф</a:t>
            </a:r>
          </a:p>
          <a:p>
            <a:pPr lvl="2"/>
            <a:r>
              <a:rPr lang="bg-BG" smtClean="0"/>
              <a:t>възли – страници</a:t>
            </a:r>
          </a:p>
          <a:p>
            <a:pPr lvl="2"/>
            <a:r>
              <a:rPr lang="bg-BG" smtClean="0"/>
              <a:t>ребра – линкове</a:t>
            </a:r>
          </a:p>
          <a:p>
            <a:pPr lvl="1"/>
            <a:r>
              <a:rPr lang="bg-BG" smtClean="0"/>
              <a:t>ранкиране според брой линкове към страница</a:t>
            </a:r>
          </a:p>
          <a:p>
            <a:pPr lvl="2"/>
            <a:r>
              <a:rPr lang="bg-BG" smtClean="0"/>
              <a:t>по-важна страница има повече линкове към нея</a:t>
            </a:r>
          </a:p>
          <a:p>
            <a:r>
              <a:rPr lang="en-US" smtClean="0"/>
              <a:t>TextRank </a:t>
            </a:r>
            <a:r>
              <a:rPr lang="bg-BG" smtClean="0"/>
              <a:t>адаптира идеята за текстове</a:t>
            </a:r>
          </a:p>
          <a:p>
            <a:pPr lvl="1"/>
            <a:r>
              <a:rPr lang="bg-BG" smtClean="0"/>
              <a:t>две различни графови моделирания</a:t>
            </a:r>
          </a:p>
          <a:p>
            <a:pPr lvl="2"/>
            <a:r>
              <a:rPr lang="bg-BG" smtClean="0"/>
              <a:t>важното за нас е това за </a:t>
            </a:r>
            <a:r>
              <a:rPr lang="bg-BG" i="1" smtClean="0"/>
              <a:t>извличане на изречения</a:t>
            </a:r>
          </a:p>
          <a:p>
            <a:pPr lvl="3"/>
            <a:r>
              <a:rPr lang="bg-BG" smtClean="0"/>
              <a:t>възли – изречения</a:t>
            </a:r>
          </a:p>
          <a:p>
            <a:pPr lvl="3"/>
            <a:r>
              <a:rPr lang="bg-BG" smtClean="0"/>
              <a:t>ребра – претеглени, сходство на съседни изречения чрез брой общ токени</a:t>
            </a:r>
          </a:p>
          <a:p>
            <a:pPr lvl="2"/>
            <a:r>
              <a:rPr lang="bg-BG" smtClean="0"/>
              <a:t>ранкираме изреченията и взимаме първите</a:t>
            </a:r>
            <a:r>
              <a:rPr lang="en-US" smtClean="0"/>
              <a:t> </a:t>
            </a:r>
            <a:r>
              <a:rPr lang="en-US" i="1" smtClean="0"/>
              <a:t>n</a:t>
            </a:r>
            <a:r>
              <a:rPr lang="bg-BG" smtClean="0"/>
              <a:t> най-важни</a:t>
            </a:r>
          </a:p>
          <a:p>
            <a:pPr lvl="3"/>
            <a:endParaRPr lang="bg-BG" smtClean="0"/>
          </a:p>
          <a:p>
            <a:pPr marL="731520" lvl="2" indent="0">
              <a:buNone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343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Обяснение </a:t>
            </a:r>
            <a:r>
              <a:rPr lang="bg-BG"/>
              <a:t>на </a:t>
            </a:r>
            <a:r>
              <a:rPr lang="en-US" smtClean="0"/>
              <a:t>LSA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r>
              <a:rPr lang="en-US" smtClean="0"/>
              <a:t>Latent Semantic Analysis/Indexing</a:t>
            </a:r>
          </a:p>
          <a:p>
            <a:r>
              <a:rPr lang="bg-BG" smtClean="0"/>
              <a:t>техника за анализиране на връзките между множество документи и термините в тях</a:t>
            </a:r>
          </a:p>
          <a:p>
            <a:pPr lvl="1"/>
            <a:r>
              <a:rPr lang="bg-BG" smtClean="0"/>
              <a:t>създава се множество от понятия/теми</a:t>
            </a:r>
          </a:p>
          <a:p>
            <a:pPr lvl="1"/>
            <a:r>
              <a:rPr lang="bg-BG" smtClean="0"/>
              <a:t>как?</a:t>
            </a:r>
          </a:p>
          <a:p>
            <a:pPr lvl="2"/>
            <a:r>
              <a:rPr lang="bg-BG" smtClean="0"/>
              <a:t>с алгебра и матрици</a:t>
            </a:r>
          </a:p>
          <a:p>
            <a:pPr lvl="3"/>
            <a:r>
              <a:rPr lang="bg-BG" smtClean="0"/>
              <a:t>М – матрица с брой срещания на всяка дума за всеки документ</a:t>
            </a:r>
          </a:p>
          <a:p>
            <a:pPr lvl="3"/>
            <a:r>
              <a:rPr lang="en-US" i="1" smtClean="0"/>
              <a:t>singular value decomposition</a:t>
            </a:r>
            <a:r>
              <a:rPr lang="bg-BG" i="1" smtClean="0"/>
              <a:t> </a:t>
            </a:r>
            <a:r>
              <a:rPr lang="bg-BG" smtClean="0"/>
              <a:t>– </a:t>
            </a:r>
            <a:r>
              <a:rPr lang="en-US"/>
              <a:t>M = U</a:t>
            </a:r>
            <a:r>
              <a:rPr lang="el-GR"/>
              <a:t>Σ</a:t>
            </a:r>
            <a:r>
              <a:rPr lang="en-US" smtClean="0"/>
              <a:t>V</a:t>
            </a:r>
            <a:r>
              <a:rPr lang="en-US" baseline="30000" smtClean="0"/>
              <a:t>T</a:t>
            </a:r>
            <a:endParaRPr lang="bg-BG"/>
          </a:p>
          <a:p>
            <a:pPr lvl="2"/>
            <a:r>
              <a:rPr lang="bg-BG" smtClean="0"/>
              <a:t>евентуално получаваме </a:t>
            </a:r>
            <a:r>
              <a:rPr lang="en-US" i="1" smtClean="0"/>
              <a:t>document-topic</a:t>
            </a:r>
            <a:r>
              <a:rPr lang="bg-BG" smtClean="0"/>
              <a:t> матрица</a:t>
            </a:r>
          </a:p>
          <a:p>
            <a:pPr lvl="3"/>
            <a:r>
              <a:rPr lang="bg-BG" smtClean="0"/>
              <a:t>за всеки документ доколко принадлежи на всяка тема</a:t>
            </a:r>
          </a:p>
          <a:p>
            <a:pPr lvl="3"/>
            <a:r>
              <a:rPr lang="bg-BG" smtClean="0"/>
              <a:t>претеглено по относителната важност на темата</a:t>
            </a:r>
          </a:p>
          <a:p>
            <a:pPr lvl="3"/>
            <a:r>
              <a:rPr lang="bg-BG" smtClean="0"/>
              <a:t>вече не разглеждаме индивидуални думи, а цели теми</a:t>
            </a:r>
          </a:p>
          <a:p>
            <a:pPr lvl="4"/>
            <a:r>
              <a:rPr lang="bg-BG" smtClean="0"/>
              <a:t>по-компактно представяне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926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Реализация -</a:t>
            </a:r>
            <a:r>
              <a:rPr lang="en-US" smtClean="0"/>
              <a:t> TextRank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spaCy – </a:t>
            </a:r>
            <a:r>
              <a:rPr lang="bg-BG" smtClean="0"/>
              <a:t>библиотека за обработка на естествен език</a:t>
            </a:r>
          </a:p>
          <a:p>
            <a:pPr lvl="1"/>
            <a:r>
              <a:rPr lang="bg-BG" smtClean="0"/>
              <a:t>реализира обработка чрез </a:t>
            </a:r>
            <a:r>
              <a:rPr lang="en-US" smtClean="0"/>
              <a:t>pipeline</a:t>
            </a:r>
            <a:r>
              <a:rPr lang="bg-BG" smtClean="0"/>
              <a:t> от няколко компоненти </a:t>
            </a:r>
            <a:r>
              <a:rPr lang="en-US" smtClean="0"/>
              <a:t>(pipes)</a:t>
            </a:r>
            <a:endParaRPr lang="bg-BG" smtClean="0"/>
          </a:p>
          <a:p>
            <a:pPr lvl="1"/>
            <a:r>
              <a:rPr lang="bg-BG" smtClean="0"/>
              <a:t>в стандартния модел има:</a:t>
            </a:r>
          </a:p>
          <a:p>
            <a:pPr lvl="2"/>
            <a:r>
              <a:rPr lang="en-US" smtClean="0"/>
              <a:t>token-to-vector </a:t>
            </a:r>
            <a:r>
              <a:rPr lang="en-US"/>
              <a:t>model</a:t>
            </a:r>
            <a:r>
              <a:rPr lang="ru-RU" smtClean="0"/>
              <a:t>, </a:t>
            </a:r>
            <a:r>
              <a:rPr lang="en-US" smtClean="0"/>
              <a:t>POS</a:t>
            </a:r>
            <a:r>
              <a:rPr lang="ru-RU" smtClean="0"/>
              <a:t> </a:t>
            </a:r>
            <a:r>
              <a:rPr lang="ru-RU"/>
              <a:t>tagging</a:t>
            </a:r>
            <a:r>
              <a:rPr lang="ru-RU"/>
              <a:t>, </a:t>
            </a:r>
            <a:r>
              <a:rPr lang="en-US"/>
              <a:t>syntactic </a:t>
            </a:r>
            <a:r>
              <a:rPr lang="en-US"/>
              <a:t>dependency </a:t>
            </a:r>
            <a:r>
              <a:rPr lang="en-US" smtClean="0"/>
              <a:t>parsing, </a:t>
            </a:r>
            <a:r>
              <a:rPr lang="en-US"/>
              <a:t>rule-based token </a:t>
            </a:r>
            <a:r>
              <a:rPr lang="en-US"/>
              <a:t>attribute </a:t>
            </a:r>
            <a:r>
              <a:rPr lang="en-US" smtClean="0"/>
              <a:t>assignment</a:t>
            </a:r>
            <a:r>
              <a:rPr lang="ru-RU" smtClean="0"/>
              <a:t>, </a:t>
            </a:r>
            <a:r>
              <a:rPr lang="en-US"/>
              <a:t>lemmatization</a:t>
            </a:r>
            <a:r>
              <a:rPr lang="ru-RU" smtClean="0"/>
              <a:t>, </a:t>
            </a:r>
            <a:r>
              <a:rPr lang="ru-RU"/>
              <a:t>named entity recognition</a:t>
            </a:r>
            <a:endParaRPr lang="bg-BG" smtClean="0"/>
          </a:p>
          <a:p>
            <a:pPr lvl="1"/>
            <a:r>
              <a:rPr lang="en-US" smtClean="0"/>
              <a:t>PyTextRank</a:t>
            </a:r>
            <a:r>
              <a:rPr lang="bg-BG" smtClean="0"/>
              <a:t> всъщност е реализиран като точно такава компонента</a:t>
            </a:r>
            <a:r>
              <a:rPr lang="en-US" smtClean="0"/>
              <a:t>, </a:t>
            </a:r>
            <a:r>
              <a:rPr lang="bg-BG" smtClean="0"/>
              <a:t>и се добавя към горните</a:t>
            </a:r>
          </a:p>
          <a:p>
            <a:r>
              <a:rPr lang="en-US" smtClean="0"/>
              <a:t>PyTextRank</a:t>
            </a:r>
            <a:r>
              <a:rPr lang="bg-BG" smtClean="0"/>
              <a:t> също включва </a:t>
            </a:r>
            <a:r>
              <a:rPr lang="en-US" smtClean="0"/>
              <a:t>PositionRank</a:t>
            </a:r>
            <a:r>
              <a:rPr lang="bg-BG" smtClean="0"/>
              <a:t> и</a:t>
            </a:r>
            <a:r>
              <a:rPr lang="en-US" smtClean="0"/>
              <a:t> BiasedTextRank –</a:t>
            </a:r>
            <a:r>
              <a:rPr lang="bg-BG" smtClean="0"/>
              <a:t> други алгоритми от фамилията на базираните на графи</a:t>
            </a:r>
          </a:p>
          <a:p>
            <a:pPr lvl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665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Реализация -</a:t>
            </a:r>
            <a:r>
              <a:rPr lang="en-US"/>
              <a:t> TextRank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създава се </a:t>
            </a:r>
            <a:r>
              <a:rPr lang="en-US" smtClean="0"/>
              <a:t>spaCy Language </a:t>
            </a:r>
            <a:r>
              <a:rPr lang="bg-BG" smtClean="0"/>
              <a:t>обект</a:t>
            </a:r>
          </a:p>
          <a:p>
            <a:pPr lvl="1"/>
            <a:r>
              <a:rPr lang="bg-BG" smtClean="0"/>
              <a:t>зарежда се езиковия модел (в този случай – за английски)</a:t>
            </a:r>
          </a:p>
          <a:p>
            <a:pPr lvl="1"/>
            <a:r>
              <a:rPr lang="bg-BG" smtClean="0"/>
              <a:t>към него се добавя алгоритъм от</a:t>
            </a:r>
            <a:r>
              <a:rPr lang="en-US" smtClean="0"/>
              <a:t> PyTextRank</a:t>
            </a:r>
            <a:endParaRPr lang="bg-BG" smtClean="0"/>
          </a:p>
          <a:p>
            <a:pPr lvl="2"/>
            <a:r>
              <a:rPr lang="bg-BG" smtClean="0"/>
              <a:t>прилага се към текст</a:t>
            </a:r>
          </a:p>
          <a:p>
            <a:pPr lvl="2"/>
            <a:r>
              <a:rPr lang="bg-BG" smtClean="0"/>
              <a:t>извличат се първите </a:t>
            </a:r>
            <a:r>
              <a:rPr lang="en-US" smtClean="0"/>
              <a:t>n</a:t>
            </a:r>
            <a:r>
              <a:rPr lang="bg-BG" smtClean="0"/>
              <a:t> (входен параметър ) най-важни изречения</a:t>
            </a:r>
          </a:p>
          <a:p>
            <a:pPr lvl="2"/>
            <a:r>
              <a:rPr lang="bg-BG" smtClean="0"/>
              <a:t>конкатенират се =&gt; резюме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009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Реализация – </a:t>
            </a:r>
            <a:r>
              <a:rPr lang="en-US" smtClean="0"/>
              <a:t>LSA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библиотека </a:t>
            </a:r>
            <a:r>
              <a:rPr lang="en-US" smtClean="0"/>
              <a:t>sumy</a:t>
            </a:r>
            <a:endParaRPr lang="bg-BG" smtClean="0"/>
          </a:p>
          <a:p>
            <a:r>
              <a:rPr lang="en-US" smtClean="0"/>
              <a:t>Stemmer</a:t>
            </a:r>
            <a:r>
              <a:rPr lang="bg-BG" smtClean="0"/>
              <a:t> обект</a:t>
            </a:r>
          </a:p>
          <a:p>
            <a:r>
              <a:rPr lang="en-US" smtClean="0"/>
              <a:t>Summarizer</a:t>
            </a:r>
            <a:r>
              <a:rPr lang="bg-BG" smtClean="0"/>
              <a:t> обект, който изпозлва </a:t>
            </a:r>
            <a:r>
              <a:rPr lang="en-US" smtClean="0"/>
              <a:t>Stemmer</a:t>
            </a:r>
            <a:r>
              <a:rPr lang="bg-BG" smtClean="0"/>
              <a:t>-а</a:t>
            </a:r>
          </a:p>
          <a:p>
            <a:pPr lvl="1"/>
            <a:r>
              <a:rPr lang="bg-BG" smtClean="0"/>
              <a:t>за всеки текст – </a:t>
            </a:r>
            <a:r>
              <a:rPr lang="en-US" smtClean="0"/>
              <a:t>PlaintextParser</a:t>
            </a:r>
            <a:endParaRPr lang="bg-BG" smtClean="0"/>
          </a:p>
          <a:p>
            <a:pPr lvl="1"/>
            <a:r>
              <a:rPr lang="bg-BG" smtClean="0"/>
              <a:t>връща парснат </a:t>
            </a:r>
            <a:r>
              <a:rPr lang="en-US" smtClean="0"/>
              <a:t>Document</a:t>
            </a:r>
            <a:endParaRPr lang="bg-BG" smtClean="0"/>
          </a:p>
          <a:p>
            <a:pPr lvl="1"/>
            <a:r>
              <a:rPr lang="bg-BG" smtClean="0"/>
              <a:t>към него се прилага </a:t>
            </a:r>
            <a:r>
              <a:rPr lang="en-US" smtClean="0"/>
              <a:t>Summarizer</a:t>
            </a:r>
            <a:endParaRPr lang="bg-BG" smtClean="0"/>
          </a:p>
          <a:p>
            <a:pPr lvl="2"/>
            <a:r>
              <a:rPr lang="bg-BG" smtClean="0"/>
              <a:t>извличаме първите</a:t>
            </a:r>
            <a:r>
              <a:rPr lang="en-US" smtClean="0"/>
              <a:t> n</a:t>
            </a:r>
            <a:r>
              <a:rPr lang="bg-BG" smtClean="0"/>
              <a:t> най-важни изречения</a:t>
            </a:r>
          </a:p>
          <a:p>
            <a:pPr lvl="2"/>
            <a:r>
              <a:rPr lang="bg-BG" smtClean="0"/>
              <a:t>допълнително форматиране и конкатенация =&gt; резюме</a:t>
            </a:r>
          </a:p>
        </p:txBody>
      </p:sp>
    </p:spTree>
    <p:extLst>
      <p:ext uri="{BB962C8B-B14F-4D97-AF65-F5344CB8AC3E}">
        <p14:creationId xmlns:p14="http://schemas.microsoft.com/office/powerpoint/2010/main" val="238115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Реализация - </a:t>
            </a:r>
            <a:r>
              <a:rPr lang="en-US" smtClean="0"/>
              <a:t>ROUGE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библиотека</a:t>
            </a:r>
            <a:r>
              <a:rPr lang="en-US" smtClean="0"/>
              <a:t> </a:t>
            </a:r>
            <a:r>
              <a:rPr lang="en-US"/>
              <a:t>Rouge</a:t>
            </a:r>
            <a:endParaRPr lang="bg-BG"/>
          </a:p>
          <a:p>
            <a:r>
              <a:rPr lang="bg-BG"/>
              <a:t>обект от класа </a:t>
            </a:r>
            <a:r>
              <a:rPr lang="en-US"/>
              <a:t>Rouge</a:t>
            </a:r>
            <a:endParaRPr lang="bg-BG"/>
          </a:p>
          <a:p>
            <a:pPr lvl="1"/>
            <a:r>
              <a:rPr lang="bg-BG"/>
              <a:t>с функция, която получава два списъка</a:t>
            </a:r>
          </a:p>
          <a:p>
            <a:pPr lvl="2"/>
            <a:r>
              <a:rPr lang="bg-BG"/>
              <a:t>резюмета </a:t>
            </a:r>
            <a:r>
              <a:rPr lang="bg-BG"/>
              <a:t>за </a:t>
            </a:r>
            <a:r>
              <a:rPr lang="bg-BG" smtClean="0"/>
              <a:t>тестване и </a:t>
            </a:r>
            <a:r>
              <a:rPr lang="en-US" smtClean="0"/>
              <a:t>reference</a:t>
            </a:r>
            <a:r>
              <a:rPr lang="bg-BG" smtClean="0"/>
              <a:t> </a:t>
            </a:r>
            <a:r>
              <a:rPr lang="bg-BG"/>
              <a:t>резюмета</a:t>
            </a:r>
          </a:p>
          <a:p>
            <a:pPr lvl="2"/>
            <a:r>
              <a:rPr lang="bg-BG" smtClean="0"/>
              <a:t>с еднаква </a:t>
            </a:r>
            <a:r>
              <a:rPr lang="bg-BG"/>
              <a:t>дължина</a:t>
            </a:r>
          </a:p>
          <a:p>
            <a:pPr lvl="1"/>
            <a:r>
              <a:rPr lang="bg-BG" smtClean="0"/>
              <a:t>изчислява</a:t>
            </a:r>
          </a:p>
          <a:p>
            <a:pPr lvl="2"/>
            <a:r>
              <a:rPr lang="en-US" smtClean="0"/>
              <a:t>ROUGE-1</a:t>
            </a:r>
            <a:r>
              <a:rPr lang="bg-BG" smtClean="0"/>
              <a:t> – съвпадение на думи</a:t>
            </a:r>
          </a:p>
          <a:p>
            <a:pPr lvl="2"/>
            <a:r>
              <a:rPr lang="en-US" smtClean="0"/>
              <a:t>ROUGE-2</a:t>
            </a:r>
            <a:r>
              <a:rPr lang="bg-BG" smtClean="0"/>
              <a:t> – съвпадение на биграми</a:t>
            </a:r>
          </a:p>
          <a:p>
            <a:pPr lvl="2"/>
            <a:r>
              <a:rPr lang="en-US" smtClean="0"/>
              <a:t>ROUGE-L</a:t>
            </a:r>
            <a:r>
              <a:rPr lang="bg-BG" smtClean="0"/>
              <a:t> – </a:t>
            </a:r>
            <a:r>
              <a:rPr lang="en-US" smtClean="0"/>
              <a:t>longest common subsequence</a:t>
            </a:r>
          </a:p>
          <a:p>
            <a:pPr lvl="2"/>
            <a:r>
              <a:rPr lang="bg-BG" smtClean="0"/>
              <a:t>за всяко има </a:t>
            </a:r>
            <a:r>
              <a:rPr lang="en-US" smtClean="0"/>
              <a:t>recall, precision </a:t>
            </a:r>
            <a:r>
              <a:rPr lang="bg-BG" smtClean="0"/>
              <a:t>и </a:t>
            </a:r>
            <a:r>
              <a:rPr lang="en-US" smtClean="0"/>
              <a:t>F1 score (</a:t>
            </a:r>
            <a:r>
              <a:rPr lang="bg-BG" smtClean="0"/>
              <a:t>изчислено чрез</a:t>
            </a:r>
            <a:r>
              <a:rPr lang="en-US" smtClean="0"/>
              <a:t> recall</a:t>
            </a:r>
            <a:r>
              <a:rPr lang="bg-BG" smtClean="0"/>
              <a:t>-а и</a:t>
            </a:r>
            <a:r>
              <a:rPr lang="en-US"/>
              <a:t> </a:t>
            </a:r>
            <a:r>
              <a:rPr lang="en-US" smtClean="0"/>
              <a:t>precision</a:t>
            </a:r>
            <a:r>
              <a:rPr lang="bg-BG" smtClean="0"/>
              <a:t>-а)</a:t>
            </a:r>
          </a:p>
          <a:p>
            <a:pPr lvl="1"/>
            <a:r>
              <a:rPr lang="bg-BG" smtClean="0"/>
              <a:t>индивидуално за всяка двойка резюмета</a:t>
            </a:r>
          </a:p>
          <a:p>
            <a:pPr lvl="1"/>
            <a:r>
              <a:rPr lang="bg-BG" smtClean="0"/>
              <a:t>или осреднено по всички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046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Реализация – данни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smtClean="0"/>
              <a:t>за всеки корпус искаме</a:t>
            </a:r>
          </a:p>
          <a:p>
            <a:pPr lvl="1"/>
            <a:r>
              <a:rPr lang="bg-BG" smtClean="0"/>
              <a:t>папка</a:t>
            </a:r>
          </a:p>
          <a:p>
            <a:pPr lvl="2"/>
            <a:r>
              <a:rPr lang="bg-BG" smtClean="0"/>
              <a:t>всичките документи като текстови файлове</a:t>
            </a:r>
          </a:p>
          <a:p>
            <a:pPr lvl="2"/>
            <a:r>
              <a:rPr lang="bg-BG" smtClean="0"/>
              <a:t>под-папка </a:t>
            </a:r>
            <a:r>
              <a:rPr lang="en-US" smtClean="0"/>
              <a:t>summaries</a:t>
            </a:r>
            <a:endParaRPr lang="bg-BG" smtClean="0"/>
          </a:p>
          <a:p>
            <a:pPr lvl="3"/>
            <a:r>
              <a:rPr lang="bg-BG" smtClean="0"/>
              <a:t>всичките резюмета като текстови файлове</a:t>
            </a:r>
          </a:p>
          <a:p>
            <a:pPr lvl="3"/>
            <a:r>
              <a:rPr lang="bg-BG" smtClean="0"/>
              <a:t>еднакъв брой с документите</a:t>
            </a:r>
          </a:p>
          <a:p>
            <a:r>
              <a:rPr lang="en-US" smtClean="0"/>
              <a:t>DUC 2004 </a:t>
            </a:r>
            <a:endParaRPr lang="bg-BG" smtClean="0"/>
          </a:p>
          <a:p>
            <a:pPr lvl="1"/>
            <a:r>
              <a:rPr lang="bg-BG" smtClean="0"/>
              <a:t>50 клъстера от (около) 10 документа, по 4 резюмета на клъстер</a:t>
            </a:r>
          </a:p>
          <a:p>
            <a:pPr lvl="1"/>
            <a:r>
              <a:rPr lang="bg-BG" smtClean="0"/>
              <a:t>избрани са само първи документ и резюме за всеки клъстер</a:t>
            </a:r>
          </a:p>
          <a:p>
            <a:pPr lvl="1"/>
            <a:r>
              <a:rPr lang="bg-BG" smtClean="0"/>
              <a:t>вече са форматирани като текстови файлове, не се налага допълнителна обработка освен подбирането</a:t>
            </a:r>
          </a:p>
        </p:txBody>
      </p:sp>
    </p:spTree>
    <p:extLst>
      <p:ext uri="{BB962C8B-B14F-4D97-AF65-F5344CB8AC3E}">
        <p14:creationId xmlns:p14="http://schemas.microsoft.com/office/powerpoint/2010/main" val="265069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Реализация – данни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WikiHow</a:t>
            </a:r>
            <a:endParaRPr lang="bg-BG"/>
          </a:p>
          <a:p>
            <a:pPr lvl="1"/>
            <a:r>
              <a:rPr lang="bg-BG"/>
              <a:t>над 230 000</a:t>
            </a:r>
          </a:p>
          <a:p>
            <a:pPr lvl="1"/>
            <a:r>
              <a:rPr lang="bg-BG"/>
              <a:t>избрани са само 364</a:t>
            </a:r>
          </a:p>
          <a:p>
            <a:pPr lvl="1"/>
            <a:r>
              <a:rPr lang="bg-BG"/>
              <a:t>в </a:t>
            </a:r>
            <a:r>
              <a:rPr lang="en-US"/>
              <a:t>.csv</a:t>
            </a:r>
            <a:r>
              <a:rPr lang="bg-BG"/>
              <a:t> формат, трябва </a:t>
            </a:r>
            <a:r>
              <a:rPr lang="bg-BG"/>
              <a:t>допълнителна </a:t>
            </a:r>
            <a:r>
              <a:rPr lang="bg-BG" smtClean="0"/>
              <a:t>обработка</a:t>
            </a:r>
          </a:p>
          <a:p>
            <a:pPr lvl="2"/>
            <a:r>
              <a:rPr lang="bg-BG" smtClean="0"/>
              <a:t>прочитат се с </a:t>
            </a:r>
            <a:r>
              <a:rPr lang="en-US" smtClean="0"/>
              <a:t>pandas</a:t>
            </a:r>
          </a:p>
          <a:p>
            <a:pPr lvl="2"/>
            <a:r>
              <a:rPr lang="bg-BG" smtClean="0"/>
              <a:t>всяка 500на</a:t>
            </a:r>
          </a:p>
          <a:p>
            <a:pPr lvl="2"/>
            <a:r>
              <a:rPr lang="bg-BG" smtClean="0"/>
              <a:t>част от статиите се изпускат поради </a:t>
            </a:r>
            <a:r>
              <a:rPr lang="en-US" smtClean="0"/>
              <a:t>encoding</a:t>
            </a:r>
            <a:r>
              <a:rPr lang="bg-BG" smtClean="0"/>
              <a:t> грешки</a:t>
            </a:r>
          </a:p>
          <a:p>
            <a:pPr lvl="1"/>
            <a:r>
              <a:rPr lang="bg-BG" smtClean="0"/>
              <a:t>всяка се записва в отделен текстов файл</a:t>
            </a:r>
          </a:p>
          <a:p>
            <a:pPr lvl="1"/>
            <a:r>
              <a:rPr lang="bg-BG" smtClean="0"/>
              <a:t>всяко резюме също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795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Реализация – данни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Multi-News</a:t>
            </a:r>
          </a:p>
          <a:p>
            <a:pPr lvl="1"/>
            <a:r>
              <a:rPr lang="bg-BG" smtClean="0"/>
              <a:t>над 250 000</a:t>
            </a:r>
          </a:p>
          <a:p>
            <a:pPr lvl="1"/>
            <a:r>
              <a:rPr lang="bg-BG" smtClean="0"/>
              <a:t>избрани са само първите 300</a:t>
            </a:r>
          </a:p>
          <a:p>
            <a:pPr lvl="1"/>
            <a:r>
              <a:rPr lang="bg-BG" smtClean="0"/>
              <a:t>във формат</a:t>
            </a:r>
          </a:p>
          <a:p>
            <a:pPr lvl="2"/>
            <a:r>
              <a:rPr lang="bg-BG" smtClean="0"/>
              <a:t>два текстови файла – статии и резюмета</a:t>
            </a:r>
          </a:p>
          <a:p>
            <a:pPr lvl="2"/>
            <a:r>
              <a:rPr lang="bg-BG" smtClean="0"/>
              <a:t>по една статия/резюме на ред</a:t>
            </a:r>
          </a:p>
          <a:p>
            <a:pPr lvl="2"/>
            <a:r>
              <a:rPr lang="bg-BG" smtClean="0"/>
              <a:t>прочитат се ред по ред, допълнително се форматират </a:t>
            </a:r>
          </a:p>
          <a:p>
            <a:pPr lvl="2"/>
            <a:r>
              <a:rPr lang="bg-BG" smtClean="0"/>
              <a:t>записват се в отделни файлове</a:t>
            </a:r>
          </a:p>
          <a:p>
            <a:pPr lvl="3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628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/>
              <a:t>Резюме - </a:t>
            </a:r>
            <a:r>
              <a:rPr lang="ru-RU"/>
              <a:t>кратко изложение, в </a:t>
            </a:r>
            <a:r>
              <a:rPr lang="bg-BG"/>
              <a:t>което са изведени основните</a:t>
            </a:r>
            <a:r>
              <a:rPr lang="ru-RU"/>
              <a:t> положения на книга, </a:t>
            </a:r>
            <a:r>
              <a:rPr lang="bg-BG"/>
              <a:t>статия</a:t>
            </a:r>
            <a:r>
              <a:rPr lang="ru-RU"/>
              <a:t>, доклад и др</a:t>
            </a:r>
            <a:r>
              <a:rPr lang="ru-RU" smtClean="0"/>
              <a:t>.</a:t>
            </a:r>
          </a:p>
          <a:p>
            <a:r>
              <a:rPr lang="ru-RU" err="1" smtClean="0"/>
              <a:t>Може</a:t>
            </a:r>
            <a:r>
              <a:rPr lang="ru-RU" smtClean="0"/>
              <a:t> да се </a:t>
            </a:r>
            <a:r>
              <a:rPr lang="ru-RU" err="1" smtClean="0"/>
              <a:t>резюмират</a:t>
            </a:r>
            <a:r>
              <a:rPr lang="ru-RU" smtClean="0"/>
              <a:t> </a:t>
            </a:r>
            <a:r>
              <a:rPr lang="ru-RU" err="1" smtClean="0"/>
              <a:t>най-различни</a:t>
            </a:r>
            <a:r>
              <a:rPr lang="ru-RU" smtClean="0"/>
              <a:t> </a:t>
            </a:r>
            <a:r>
              <a:rPr lang="ru-RU" err="1" smtClean="0"/>
              <a:t>текстове</a:t>
            </a:r>
            <a:r>
              <a:rPr lang="ru-RU" smtClean="0"/>
              <a:t> – статии (научни, новинарски), художествени текстове, ревюта и други потребителски мнения, коментари, и т.н.</a:t>
            </a:r>
          </a:p>
          <a:p>
            <a:endParaRPr lang="ru-RU" smtClean="0"/>
          </a:p>
          <a:p>
            <a:r>
              <a:rPr lang="bg-BG" smtClean="0"/>
              <a:t>Автоматизиране</a:t>
            </a:r>
            <a:r>
              <a:rPr lang="ru-RU" smtClean="0"/>
              <a:t> на </a:t>
            </a:r>
            <a:r>
              <a:rPr lang="bg-BG" smtClean="0"/>
              <a:t>процеса – по-бързо и ефективно получаване на резултат</a:t>
            </a:r>
            <a:endParaRPr lang="ru-RU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34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Реализация - класове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Corpus</a:t>
            </a:r>
            <a:endParaRPr lang="bg-BG" smtClean="0"/>
          </a:p>
          <a:p>
            <a:pPr lvl="1"/>
            <a:r>
              <a:rPr lang="bg-BG" smtClean="0"/>
              <a:t>прочита документи и резюмета</a:t>
            </a:r>
          </a:p>
          <a:p>
            <a:pPr lvl="1"/>
            <a:r>
              <a:rPr lang="bg-BG" smtClean="0"/>
              <a:t>запазва ги</a:t>
            </a:r>
          </a:p>
          <a:p>
            <a:pPr lvl="1"/>
            <a:r>
              <a:rPr lang="bg-BG" smtClean="0"/>
              <a:t>дава </a:t>
            </a:r>
            <a:r>
              <a:rPr lang="en-US" smtClean="0"/>
              <a:t>ROUGE</a:t>
            </a:r>
            <a:r>
              <a:rPr lang="bg-BG" smtClean="0"/>
              <a:t> оценки</a:t>
            </a:r>
          </a:p>
          <a:p>
            <a:pPr lvl="1"/>
            <a:r>
              <a:rPr lang="bg-BG" smtClean="0"/>
              <a:t>записва резултати на диска (или ги </a:t>
            </a:r>
            <a:r>
              <a:rPr lang="en-US" smtClean="0"/>
              <a:t>print</a:t>
            </a:r>
            <a:r>
              <a:rPr lang="bg-BG" smtClean="0"/>
              <a:t>-ва на конзолата)</a:t>
            </a:r>
            <a:endParaRPr lang="en-US" smtClean="0"/>
          </a:p>
          <a:p>
            <a:r>
              <a:rPr lang="en-US" smtClean="0"/>
              <a:t>TextrankSummarizer </a:t>
            </a:r>
            <a:r>
              <a:rPr lang="bg-BG" smtClean="0"/>
              <a:t>– ползва </a:t>
            </a:r>
            <a:r>
              <a:rPr lang="en-US" smtClean="0"/>
              <a:t>PyTextRank</a:t>
            </a:r>
            <a:endParaRPr lang="bg-BG" smtClean="0"/>
          </a:p>
          <a:p>
            <a:r>
              <a:rPr lang="en-US" smtClean="0"/>
              <a:t>LSASummarizer</a:t>
            </a:r>
            <a:r>
              <a:rPr lang="bg-BG" smtClean="0"/>
              <a:t> – ползва </a:t>
            </a:r>
            <a:r>
              <a:rPr lang="en-US" smtClean="0"/>
              <a:t>LSA </a:t>
            </a:r>
            <a:r>
              <a:rPr lang="bg-BG" smtClean="0"/>
              <a:t>от </a:t>
            </a:r>
            <a:r>
              <a:rPr lang="en-US" smtClean="0"/>
              <a:t>sumy</a:t>
            </a:r>
            <a:endParaRPr lang="bg-BG" smtClean="0"/>
          </a:p>
          <a:p>
            <a:pPr lvl="1"/>
            <a:r>
              <a:rPr lang="bg-BG" smtClean="0"/>
              <a:t>могат да обработят единствен текст (само резюмиране)</a:t>
            </a:r>
          </a:p>
          <a:p>
            <a:pPr lvl="1"/>
            <a:r>
              <a:rPr lang="bg-BG" smtClean="0"/>
              <a:t>или цял корпус (резюмиране + </a:t>
            </a:r>
            <a:r>
              <a:rPr lang="en-US" smtClean="0"/>
              <a:t>ROUGE</a:t>
            </a:r>
            <a:r>
              <a:rPr lang="bg-BG" smtClean="0"/>
              <a:t> метрики + резултати =&gt; на конзолата или на диска)</a:t>
            </a:r>
          </a:p>
        </p:txBody>
      </p:sp>
    </p:spTree>
    <p:extLst>
      <p:ext uri="{BB962C8B-B14F-4D97-AF65-F5344CB8AC3E}">
        <p14:creationId xmlns:p14="http://schemas.microsoft.com/office/powerpoint/2010/main" val="2375841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Реализация – </a:t>
            </a:r>
            <a:r>
              <a:rPr lang="en-US" smtClean="0"/>
              <a:t>CLI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интерфейс чрез командед ред</a:t>
            </a:r>
          </a:p>
          <a:p>
            <a:pPr lvl="1"/>
            <a:r>
              <a:rPr lang="bg-BG" smtClean="0"/>
              <a:t>чрез библиотека</a:t>
            </a:r>
            <a:r>
              <a:rPr lang="en-US" smtClean="0"/>
              <a:t> argparse</a:t>
            </a:r>
          </a:p>
          <a:p>
            <a:r>
              <a:rPr lang="bg-BG" smtClean="0"/>
              <a:t>опции за:</a:t>
            </a:r>
          </a:p>
          <a:p>
            <a:pPr lvl="1"/>
            <a:r>
              <a:rPr lang="bg-BG" smtClean="0"/>
              <a:t>избор на корпус</a:t>
            </a:r>
          </a:p>
          <a:p>
            <a:pPr lvl="1"/>
            <a:r>
              <a:rPr lang="bg-BG" smtClean="0"/>
              <a:t>избор на под-диапазон на корпуса (пълната обработка отнема време, в зависимост от алгоритъма)</a:t>
            </a:r>
          </a:p>
          <a:p>
            <a:pPr lvl="1"/>
            <a:r>
              <a:rPr lang="bg-BG" smtClean="0"/>
              <a:t>избор на алгоритъм</a:t>
            </a:r>
          </a:p>
          <a:p>
            <a:pPr lvl="1"/>
            <a:r>
              <a:rPr lang="bg-BG" smtClean="0"/>
              <a:t>размер на резюметата (в брой изречения)</a:t>
            </a:r>
          </a:p>
          <a:p>
            <a:pPr lvl="1"/>
            <a:r>
              <a:rPr lang="bg-BG" smtClean="0"/>
              <a:t>дали резултатите да се запишат на диска, или само да се </a:t>
            </a:r>
            <a:r>
              <a:rPr lang="en-US" smtClean="0"/>
              <a:t>print</a:t>
            </a:r>
            <a:r>
              <a:rPr lang="bg-BG" smtClean="0"/>
              <a:t>-нат на конзолата</a:t>
            </a:r>
          </a:p>
          <a:p>
            <a:pPr lvl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89455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Резултати – </a:t>
            </a:r>
            <a:r>
              <a:rPr lang="en-US" smtClean="0"/>
              <a:t>ROUGE-L, F1 scores</a:t>
            </a:r>
            <a:endParaRPr lang="bg-BG"/>
          </a:p>
        </p:txBody>
      </p:sp>
      <p:graphicFrame>
        <p:nvGraphicFramePr>
          <p:cNvPr id="4" name="Обект 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6651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Бъдещо развитие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други алгоритми</a:t>
            </a:r>
          </a:p>
          <a:p>
            <a:r>
              <a:rPr lang="bg-BG" smtClean="0"/>
              <a:t>подобряване на текущите</a:t>
            </a:r>
          </a:p>
          <a:p>
            <a:r>
              <a:rPr lang="bg-BG" smtClean="0"/>
              <a:t>динамично определяне на размера на резюмето (като % от размера на текста)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4893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Въпроси?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766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Мотивация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Представяне само на най-важните части от текста</a:t>
            </a:r>
          </a:p>
          <a:p>
            <a:endParaRPr lang="bg-BG" smtClean="0"/>
          </a:p>
          <a:p>
            <a:r>
              <a:rPr lang="bg-BG" smtClean="0"/>
              <a:t>Представяне </a:t>
            </a:r>
            <a:r>
              <a:rPr lang="bg-BG"/>
              <a:t>на сложна информация в кратък, стегнат </a:t>
            </a:r>
            <a:r>
              <a:rPr lang="bg-BG" smtClean="0"/>
              <a:t>формат</a:t>
            </a:r>
          </a:p>
          <a:p>
            <a:r>
              <a:rPr lang="bg-BG" smtClean="0"/>
              <a:t>Бързо определяне на тематиката на текста</a:t>
            </a:r>
          </a:p>
          <a:p>
            <a:pPr marL="0" indent="0">
              <a:buNone/>
            </a:pPr>
            <a:r>
              <a:rPr lang="bg-BG"/>
              <a:t>	</a:t>
            </a:r>
            <a:r>
              <a:rPr lang="bg-BG" smtClean="0"/>
              <a:t>(особено полезни при научни статии)</a:t>
            </a:r>
          </a:p>
          <a:p>
            <a:endParaRPr lang="bg-BG"/>
          </a:p>
          <a:p>
            <a:r>
              <a:rPr lang="bg-BG" smtClean="0"/>
              <a:t>Ефективна комуникация на важна информация (например при новини) </a:t>
            </a:r>
          </a:p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4022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Мотивация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Общ преглед върху сюжета, представящ основните моменти</a:t>
            </a:r>
          </a:p>
          <a:p>
            <a:r>
              <a:rPr lang="bg-BG" smtClean="0"/>
              <a:t>Да заинтересува нов читател да прочете творбата</a:t>
            </a:r>
          </a:p>
          <a:p>
            <a:r>
              <a:rPr lang="bg-BG" smtClean="0"/>
              <a:t>Да освежи паметта за вече прочетен текст</a:t>
            </a:r>
          </a:p>
          <a:p>
            <a:pPr marL="0" indent="0">
              <a:buNone/>
            </a:pPr>
            <a:r>
              <a:rPr lang="bg-BG"/>
              <a:t>	</a:t>
            </a:r>
            <a:r>
              <a:rPr lang="bg-BG" smtClean="0"/>
              <a:t>(при художествени текстове)</a:t>
            </a:r>
          </a:p>
          <a:p>
            <a:pPr marL="0" indent="0">
              <a:buNone/>
            </a:pPr>
            <a:endParaRPr lang="bg-BG"/>
          </a:p>
          <a:p>
            <a:r>
              <a:rPr lang="bg-BG" smtClean="0"/>
              <a:t>Да помогне за взимане на решение за даден продукт (при потребителски мнения, ревюта, коментари)</a:t>
            </a:r>
            <a:endParaRPr lang="bg-BG"/>
          </a:p>
          <a:p>
            <a:pPr marL="0" indent="0">
              <a:buNone/>
            </a:pP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85504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Възможни подходи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smtClean="0"/>
              <a:t>Два общи подхода:</a:t>
            </a:r>
          </a:p>
          <a:p>
            <a:pPr lvl="1"/>
            <a:r>
              <a:rPr lang="en-US" smtClean="0"/>
              <a:t>extraction-based </a:t>
            </a:r>
            <a:r>
              <a:rPr lang="bg-BG" smtClean="0"/>
              <a:t>и</a:t>
            </a:r>
            <a:r>
              <a:rPr lang="en-US" smtClean="0"/>
              <a:t> abstraction-based</a:t>
            </a:r>
            <a:endParaRPr lang="bg-BG" smtClean="0"/>
          </a:p>
          <a:p>
            <a:pPr lvl="1"/>
            <a:endParaRPr lang="bg-BG"/>
          </a:p>
          <a:p>
            <a:pPr lvl="1"/>
            <a:r>
              <a:rPr lang="en-US" b="1"/>
              <a:t>e</a:t>
            </a:r>
            <a:r>
              <a:rPr lang="en-US" b="1" smtClean="0"/>
              <a:t>xtraction-based</a:t>
            </a:r>
            <a:r>
              <a:rPr lang="en-US" smtClean="0"/>
              <a:t>: </a:t>
            </a:r>
            <a:r>
              <a:rPr lang="bg-BG" smtClean="0"/>
              <a:t>извлича се съдържание, което не се модифицира</a:t>
            </a:r>
          </a:p>
          <a:p>
            <a:pPr lvl="2"/>
            <a:r>
              <a:rPr lang="bg-BG" smtClean="0"/>
              <a:t>най-важните фрази/редове на текста</a:t>
            </a:r>
          </a:p>
          <a:p>
            <a:pPr lvl="2"/>
            <a:r>
              <a:rPr lang="bg-BG" smtClean="0"/>
              <a:t>възможност само за директно цитиране на неща които вече се съдържат в оригиналния текст</a:t>
            </a:r>
          </a:p>
          <a:p>
            <a:pPr lvl="2"/>
            <a:r>
              <a:rPr lang="bg-BG" smtClean="0"/>
              <a:t>така резултатът може да се получи като по-схематичен, вместо да звучи като естествен текст.</a:t>
            </a:r>
          </a:p>
          <a:p>
            <a:pPr lvl="2"/>
            <a:endParaRPr lang="bg-BG" smtClean="0"/>
          </a:p>
          <a:p>
            <a:pPr lvl="1"/>
            <a:endParaRPr lang="bg-BG" smtClean="0"/>
          </a:p>
          <a:p>
            <a:pPr lvl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5333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Възможни подходи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b="1" smtClean="0"/>
              <a:t>a</a:t>
            </a:r>
            <a:r>
              <a:rPr lang="ru-RU" b="1" smtClean="0"/>
              <a:t>bstraction-based</a:t>
            </a:r>
            <a:r>
              <a:rPr lang="ru-RU"/>
              <a:t>: изгражда се вътрешно семантично представяне на съдържанието, чрез което се създава резюме по-близко до това което би направил </a:t>
            </a:r>
            <a:r>
              <a:rPr lang="ru-RU" smtClean="0"/>
              <a:t>човек.</a:t>
            </a:r>
            <a:endParaRPr lang="en-US" smtClean="0"/>
          </a:p>
          <a:p>
            <a:pPr lvl="2"/>
            <a:r>
              <a:rPr lang="bg-BG" smtClean="0"/>
              <a:t>базирано на дълбоко обучение</a:t>
            </a:r>
            <a:endParaRPr lang="en-US" smtClean="0"/>
          </a:p>
          <a:p>
            <a:pPr lvl="2"/>
            <a:r>
              <a:rPr lang="ru-RU" smtClean="0"/>
              <a:t>тук </a:t>
            </a:r>
            <a:r>
              <a:rPr lang="ru-RU"/>
              <a:t>вече има възможност за </a:t>
            </a:r>
            <a:r>
              <a:rPr lang="ru-RU" smtClean="0"/>
              <a:t>перифразиране и генериране на нови изречения, </a:t>
            </a:r>
            <a:r>
              <a:rPr lang="ru-RU"/>
              <a:t>а не само директен </a:t>
            </a:r>
            <a:r>
              <a:rPr lang="ru-RU" smtClean="0"/>
              <a:t>цитат</a:t>
            </a:r>
          </a:p>
          <a:p>
            <a:pPr lvl="2"/>
            <a:r>
              <a:rPr lang="ru-RU" smtClean="0"/>
              <a:t>обаче:</a:t>
            </a:r>
          </a:p>
          <a:p>
            <a:pPr lvl="3"/>
            <a:r>
              <a:rPr lang="ru-RU" smtClean="0"/>
              <a:t>много </a:t>
            </a:r>
            <a:r>
              <a:rPr lang="ru-RU"/>
              <a:t>по-сложно </a:t>
            </a:r>
            <a:r>
              <a:rPr lang="ru-RU" smtClean="0"/>
              <a:t>изчислително</a:t>
            </a:r>
          </a:p>
          <a:p>
            <a:pPr lvl="3"/>
            <a:r>
              <a:rPr lang="ru-RU" smtClean="0"/>
              <a:t>трудно приложимо за неща различни от текст</a:t>
            </a:r>
          </a:p>
          <a:p>
            <a:pPr lvl="2"/>
            <a:r>
              <a:rPr lang="ru-RU" smtClean="0"/>
              <a:t>следователно повечето системи </a:t>
            </a:r>
            <a:r>
              <a:rPr lang="bg-BG" smtClean="0"/>
              <a:t>са екстрактивни</a:t>
            </a:r>
            <a:endParaRPr lang="ru-RU"/>
          </a:p>
          <a:p>
            <a:pPr lvl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58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Възможни подходи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smtClean="0"/>
              <a:t>за </a:t>
            </a:r>
            <a:r>
              <a:rPr lang="bg-BG"/>
              <a:t>най-високо качество се комбинира софтуер </a:t>
            </a:r>
            <a:r>
              <a:rPr lang="bg-BG" smtClean="0"/>
              <a:t>и</a:t>
            </a:r>
            <a:r>
              <a:rPr lang="en-US" smtClean="0"/>
              <a:t> </a:t>
            </a:r>
            <a:r>
              <a:rPr lang="bg-BG" smtClean="0"/>
              <a:t>човешко усилие:</a:t>
            </a:r>
          </a:p>
          <a:p>
            <a:pPr lvl="2"/>
            <a:r>
              <a:rPr lang="en-US" smtClean="0"/>
              <a:t>Machine </a:t>
            </a:r>
            <a:r>
              <a:rPr lang="en-US"/>
              <a:t>Aided Human </a:t>
            </a:r>
            <a:r>
              <a:rPr lang="en-US" smtClean="0"/>
              <a:t>Summarization</a:t>
            </a:r>
            <a:endParaRPr lang="bg-BG" smtClean="0"/>
          </a:p>
          <a:p>
            <a:pPr lvl="3"/>
            <a:r>
              <a:rPr lang="bg-BG" smtClean="0"/>
              <a:t>екстрактивна система дава кандидати за извличане</a:t>
            </a:r>
          </a:p>
          <a:p>
            <a:pPr lvl="3"/>
            <a:r>
              <a:rPr lang="bg-BG" smtClean="0"/>
              <a:t>човекът ги анализира и решава кои да избере (като може и да ги редактира допълнително, като добавя или премахва текст)</a:t>
            </a:r>
          </a:p>
          <a:p>
            <a:pPr lvl="2"/>
            <a:r>
              <a:rPr lang="en-US"/>
              <a:t>Human Aided Machine </a:t>
            </a:r>
            <a:r>
              <a:rPr lang="en-US" smtClean="0"/>
              <a:t>Summarization</a:t>
            </a:r>
            <a:endParaRPr lang="bg-BG" smtClean="0"/>
          </a:p>
          <a:p>
            <a:pPr lvl="3"/>
            <a:r>
              <a:rPr lang="bg-BG" smtClean="0"/>
              <a:t>системата дава изход</a:t>
            </a:r>
          </a:p>
          <a:p>
            <a:pPr lvl="3"/>
            <a:r>
              <a:rPr lang="bg-BG" smtClean="0"/>
              <a:t>човек го обработва допълнително и редактира</a:t>
            </a:r>
            <a:endParaRPr lang="bg-BG"/>
          </a:p>
          <a:p>
            <a:pPr lvl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765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Конкретни алгоритми и системи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bg-BG" smtClean="0"/>
              <a:t>екстрактивни методи:</a:t>
            </a:r>
          </a:p>
          <a:p>
            <a:pPr lvl="1"/>
            <a:r>
              <a:rPr lang="bg-BG"/>
              <a:t>методи, базирани на машинно </a:t>
            </a:r>
            <a:r>
              <a:rPr lang="bg-BG" smtClean="0"/>
              <a:t>самообучение – третират проблема като класификационна задача (изреченията се класифицират като участващи или не в резюмето)</a:t>
            </a:r>
          </a:p>
          <a:p>
            <a:pPr lvl="2"/>
            <a:r>
              <a:rPr lang="en-US" smtClean="0"/>
              <a:t>Naïve Bayes</a:t>
            </a:r>
            <a:r>
              <a:rPr lang="bg-BG" smtClean="0"/>
              <a:t>, класификационни дървета, </a:t>
            </a:r>
            <a:r>
              <a:rPr lang="en-US" smtClean="0"/>
              <a:t>SVM</a:t>
            </a:r>
            <a:r>
              <a:rPr lang="en-US"/>
              <a:t>s</a:t>
            </a:r>
            <a:endParaRPr lang="bg-BG" smtClean="0"/>
          </a:p>
          <a:p>
            <a:pPr lvl="1"/>
            <a:r>
              <a:rPr lang="bg-BG" smtClean="0"/>
              <a:t>методи, базирани на графи – представят документите като графи, с възли изречения</a:t>
            </a:r>
            <a:endParaRPr lang="en-US" smtClean="0"/>
          </a:p>
          <a:p>
            <a:pPr lvl="2"/>
            <a:r>
              <a:rPr lang="bg-BG" smtClean="0"/>
              <a:t>прилагане на </a:t>
            </a:r>
            <a:r>
              <a:rPr lang="en-US" smtClean="0"/>
              <a:t>PageRank </a:t>
            </a:r>
            <a:r>
              <a:rPr lang="bg-BG" smtClean="0"/>
              <a:t>за извличане на най-важно ключови думи – </a:t>
            </a:r>
            <a:r>
              <a:rPr lang="en-US" smtClean="0"/>
              <a:t>TextRank</a:t>
            </a:r>
            <a:r>
              <a:rPr lang="bg-BG" smtClean="0"/>
              <a:t> и</a:t>
            </a:r>
            <a:r>
              <a:rPr lang="en-US" smtClean="0"/>
              <a:t> LexRank</a:t>
            </a:r>
          </a:p>
          <a:p>
            <a:pPr lvl="1"/>
            <a:r>
              <a:rPr lang="en-US"/>
              <a:t>Latent semantic </a:t>
            </a:r>
            <a:r>
              <a:rPr lang="en-US" smtClean="0"/>
              <a:t>analysis</a:t>
            </a:r>
            <a:r>
              <a:rPr lang="bg-BG" smtClean="0"/>
              <a:t>/</a:t>
            </a:r>
            <a:r>
              <a:rPr lang="en-US" smtClean="0"/>
              <a:t>indexing</a:t>
            </a:r>
            <a:r>
              <a:rPr lang="bg-BG" smtClean="0"/>
              <a:t> (</a:t>
            </a:r>
            <a:r>
              <a:rPr lang="en-US" smtClean="0"/>
              <a:t>LSA/LSI)</a:t>
            </a:r>
            <a:r>
              <a:rPr lang="bg-BG" smtClean="0"/>
              <a:t> – базиран на</a:t>
            </a:r>
            <a:r>
              <a:rPr lang="en-US" smtClean="0"/>
              <a:t> SVD</a:t>
            </a:r>
            <a:endParaRPr lang="bg-BG" smtClean="0"/>
          </a:p>
          <a:p>
            <a:pPr lvl="1"/>
            <a:r>
              <a:rPr lang="en-US"/>
              <a:t>Luhn’s Heuristic </a:t>
            </a:r>
            <a:r>
              <a:rPr lang="en-US" smtClean="0"/>
              <a:t>Method</a:t>
            </a:r>
            <a:r>
              <a:rPr lang="bg-BG" smtClean="0"/>
              <a:t> – базиран на </a:t>
            </a:r>
            <a:r>
              <a:rPr lang="en-US" smtClean="0"/>
              <a:t>TF-IDF</a:t>
            </a:r>
          </a:p>
          <a:p>
            <a:pPr lvl="1"/>
            <a:r>
              <a:rPr lang="bg-BG" smtClean="0"/>
              <a:t>и др.</a:t>
            </a:r>
            <a:endParaRPr lang="en-US" smtClean="0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125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Конкретни алгоритми и системи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абстрактивни методи:</a:t>
            </a:r>
            <a:endParaRPr lang="en-US" smtClean="0"/>
          </a:p>
          <a:p>
            <a:pPr lvl="1"/>
            <a:r>
              <a:rPr lang="bg-BG" smtClean="0"/>
              <a:t>структурно-базирани:</a:t>
            </a:r>
          </a:p>
          <a:p>
            <a:pPr lvl="2"/>
            <a:r>
              <a:rPr lang="bg-BG" smtClean="0"/>
              <a:t>базирани на дървета, шаблони, правила, графи, онтологии, и др.</a:t>
            </a:r>
          </a:p>
          <a:p>
            <a:pPr lvl="1"/>
            <a:r>
              <a:rPr lang="bg-BG" smtClean="0"/>
              <a:t>семантично-базирани:</a:t>
            </a:r>
          </a:p>
          <a:p>
            <a:pPr lvl="2"/>
            <a:r>
              <a:rPr lang="bg-BG" smtClean="0"/>
              <a:t>мултимодален семантичен модел, модел на семантично представяне на текст, модел на семантични графи, и др.</a:t>
            </a:r>
          </a:p>
          <a:p>
            <a:pPr lvl="1"/>
            <a:r>
              <a:rPr lang="bg-BG"/>
              <a:t>рекурентни невронни мрежи </a:t>
            </a:r>
            <a:r>
              <a:rPr lang="bg-BG" smtClean="0"/>
              <a:t>- </a:t>
            </a:r>
            <a:r>
              <a:rPr lang="en-US" smtClean="0"/>
              <a:t>sequence-to-sequence RNNs</a:t>
            </a:r>
            <a:endParaRPr lang="bg-BG" smtClean="0"/>
          </a:p>
          <a:p>
            <a:pPr lvl="1"/>
            <a:r>
              <a:rPr lang="bg-BG" smtClean="0"/>
              <a:t>и др.</a:t>
            </a:r>
            <a:endParaRPr lang="en-US" smtClean="0"/>
          </a:p>
          <a:p>
            <a:pPr lvl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5212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искани">
  <a:themeElements>
    <a:clrScheme name="Изискани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Изискани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зискани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632</TotalTime>
  <Words>1196</Words>
  <Application>Microsoft Office PowerPoint</Application>
  <PresentationFormat>Презентация на цял екран (4:3)</PresentationFormat>
  <Paragraphs>193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25" baseType="lpstr">
      <vt:lpstr>Изискани</vt:lpstr>
      <vt:lpstr>Text summarization - Резюмиране на текст с TextRank и LSA</vt:lpstr>
      <vt:lpstr>Задача</vt:lpstr>
      <vt:lpstr>Мотивация</vt:lpstr>
      <vt:lpstr>Мотивация</vt:lpstr>
      <vt:lpstr>Възможни подходи</vt:lpstr>
      <vt:lpstr>Възможни подходи</vt:lpstr>
      <vt:lpstr>Възможни подходи</vt:lpstr>
      <vt:lpstr>Конкретни алгоритми и системи</vt:lpstr>
      <vt:lpstr>Конкретни алгоритми и системи</vt:lpstr>
      <vt:lpstr>Избран подход и реализация</vt:lpstr>
      <vt:lpstr>Обяснение на TextRank</vt:lpstr>
      <vt:lpstr>Обяснение на LSA</vt:lpstr>
      <vt:lpstr>Реализация - TextRank</vt:lpstr>
      <vt:lpstr>Реализация - TextRank</vt:lpstr>
      <vt:lpstr>Реализация – LSA</vt:lpstr>
      <vt:lpstr>Реализация - ROUGE</vt:lpstr>
      <vt:lpstr>Реализация – данни</vt:lpstr>
      <vt:lpstr>Реализация – данни</vt:lpstr>
      <vt:lpstr>Реализация – данни</vt:lpstr>
      <vt:lpstr>Реализация - класове</vt:lpstr>
      <vt:lpstr>Реализация – CLI</vt:lpstr>
      <vt:lpstr>Резултати – ROUGE-L, F1 scores</vt:lpstr>
      <vt:lpstr>Бъдещо развитие</vt:lpstr>
      <vt:lpstr>Въпроси?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Tervel</dc:creator>
  <cp:lastModifiedBy>Потребител на Windows</cp:lastModifiedBy>
  <cp:revision>428</cp:revision>
  <dcterms:created xsi:type="dcterms:W3CDTF">2021-12-12T23:08:26Z</dcterms:created>
  <dcterms:modified xsi:type="dcterms:W3CDTF">2022-02-09T22:27:16Z</dcterms:modified>
</cp:coreProperties>
</file>