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1" r:id="rId3"/>
    <p:sldId id="267" r:id="rId4"/>
    <p:sldId id="268" r:id="rId5"/>
    <p:sldId id="259" r:id="rId6"/>
    <p:sldId id="273" r:id="rId7"/>
    <p:sldId id="277" r:id="rId8"/>
    <p:sldId id="276" r:id="rId9"/>
    <p:sldId id="269" r:id="rId10"/>
    <p:sldId id="270" r:id="rId11"/>
    <p:sldId id="280" r:id="rId12"/>
    <p:sldId id="278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38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6.2925170068027211E-2"/>
          <c:y val="8.7912087912087919E-2"/>
          <c:w val="0.68027210884353739"/>
          <c:h val="0.7252747252747252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lsa, 3 sentences</c:v>
                </c:pt>
              </c:strCache>
            </c:strRef>
          </c:tx>
          <c:spPr>
            <a:solidFill>
              <a:srgbClr val="9999FF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0.19135512174102101</c:v>
                </c:pt>
                <c:pt idx="1">
                  <c:v>0.27544706357694998</c:v>
                </c:pt>
                <c:pt idx="2">
                  <c:v>0.18168595128288301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lsa, 5 sentences</c:v>
                </c:pt>
              </c:strCache>
            </c:strRef>
          </c:tx>
          <c:spPr>
            <a:solidFill>
              <a:srgbClr val="993366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0.19767402081235599</c:v>
                </c:pt>
                <c:pt idx="1">
                  <c:v>0.31273465195167899</c:v>
                </c:pt>
                <c:pt idx="2">
                  <c:v>0.18406210643441101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positionrank, 3 sentences</c:v>
                </c:pt>
              </c:strCache>
            </c:strRef>
          </c:tx>
          <c:spPr>
            <a:solidFill>
              <a:srgbClr val="FFFFCC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0.210437362108717</c:v>
                </c:pt>
                <c:pt idx="1">
                  <c:v>0.26104081252300398</c:v>
                </c:pt>
                <c:pt idx="2">
                  <c:v>0.184890072797981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positionrank, 5 sentences</c:v>
                </c:pt>
              </c:strCache>
            </c:strRef>
          </c:tx>
          <c:spPr>
            <a:solidFill>
              <a:srgbClr val="CCFFFF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0.21754623937738601</c:v>
                </c:pt>
                <c:pt idx="1">
                  <c:v>0.30276286571476901</c:v>
                </c:pt>
                <c:pt idx="2">
                  <c:v>0.18881563319376199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textrank, 3 sentences</c:v>
                </c:pt>
              </c:strCache>
            </c:strRef>
          </c:tx>
          <c:spPr>
            <a:solidFill>
              <a:srgbClr val="660066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0.19760053901965999</c:v>
                </c:pt>
                <c:pt idx="1">
                  <c:v>0.27221962974719799</c:v>
                </c:pt>
                <c:pt idx="2">
                  <c:v>0.18258436827959201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textrank, 5 sentences</c:v>
                </c:pt>
              </c:strCache>
            </c:strRef>
          </c:tx>
          <c:spPr>
            <a:solidFill>
              <a:srgbClr val="FF8080"/>
            </a:solidFill>
            <a:ln w="1269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Sheet1!$B$1:$D$1</c:f>
              <c:strCache>
                <c:ptCount val="3"/>
                <c:pt idx="0">
                  <c:v>DUC</c:v>
                </c:pt>
                <c:pt idx="1">
                  <c:v>MultiNews</c:v>
                </c:pt>
                <c:pt idx="2">
                  <c:v>WikiHow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0.209114351059034</c:v>
                </c:pt>
                <c:pt idx="1">
                  <c:v>0.31040945239562101</c:v>
                </c:pt>
                <c:pt idx="2">
                  <c:v>0.189597097778546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92592896"/>
        <c:axId val="191326464"/>
        <c:axId val="0"/>
      </c:bar3DChart>
      <c:catAx>
        <c:axId val="192592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bg-BG"/>
          </a:p>
        </c:txPr>
        <c:crossAx val="191326464"/>
        <c:crosses val="autoZero"/>
        <c:auto val="1"/>
        <c:lblAlgn val="ctr"/>
        <c:lblOffset val="100"/>
        <c:noMultiLvlLbl val="0"/>
      </c:catAx>
      <c:valAx>
        <c:axId val="1913264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bg-BG"/>
          </a:p>
        </c:txPr>
        <c:crossAx val="192592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170068027210879"/>
          <c:y val="7.9972710251609444E-2"/>
          <c:w val="0.23254619958219508"/>
          <c:h val="0.78312529174895484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00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bg-BG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FE110-2F42-4BC2-9BAA-1D17D54D53AA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BA75-14A6-40ED-8495-C5D3E81A4F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773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4BA75-14A6-40ED-8495-C5D3E81A4F59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456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авоъгъл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 съединение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аво съединение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авоъгъл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Правоъгъл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 съединение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аво съединение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аво съединение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Текстов контейне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6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Контейнер за съдържани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1" name="Контейнер за 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22" name="Контейнер за номер на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Контейнер за долния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bg-BG" smtClean="0"/>
              <a:t>Щракнете върху иконата, за да добавите картина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 съединение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аво съединение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Контейнер за долния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17.2.2022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267744" y="476672"/>
            <a:ext cx="6172200" cy="1894362"/>
          </a:xfrm>
        </p:spPr>
        <p:txBody>
          <a:bodyPr/>
          <a:lstStyle/>
          <a:p>
            <a:r>
              <a:rPr lang="en-US" smtClean="0"/>
              <a:t>Text summarization</a:t>
            </a:r>
            <a:r>
              <a:rPr lang="bg-BG" smtClean="0"/>
              <a:t> - </a:t>
            </a:r>
            <a:r>
              <a:rPr lang="ru-RU"/>
              <a:t>Резюмиране на текст </a:t>
            </a:r>
            <a:r>
              <a:rPr lang="ru-RU" smtClean="0"/>
              <a:t>с TextRank</a:t>
            </a:r>
            <a:r>
              <a:rPr lang="en-US" smtClean="0"/>
              <a:t> </a:t>
            </a:r>
            <a:r>
              <a:rPr lang="bg-BG" smtClean="0"/>
              <a:t>и</a:t>
            </a:r>
            <a:r>
              <a:rPr lang="en-US" smtClean="0"/>
              <a:t> LSA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mtClean="0"/>
              <a:t>Тервел Вълков, ФН </a:t>
            </a:r>
            <a:r>
              <a:rPr lang="en-US" smtClean="0"/>
              <a:t>9MI3400058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7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 -</a:t>
            </a:r>
            <a:r>
              <a:rPr lang="en-US"/>
              <a:t> </a:t>
            </a:r>
            <a:r>
              <a:rPr lang="bg-BG" smtClean="0"/>
              <a:t>алгоритми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bg-BG" smtClean="0"/>
              <a:t>създава се </a:t>
            </a:r>
            <a:r>
              <a:rPr lang="en-US" smtClean="0"/>
              <a:t>spaCy Language </a:t>
            </a:r>
            <a:r>
              <a:rPr lang="bg-BG" smtClean="0"/>
              <a:t>обект</a:t>
            </a:r>
          </a:p>
          <a:p>
            <a:pPr lvl="2"/>
            <a:r>
              <a:rPr lang="bg-BG" smtClean="0"/>
              <a:t>зарежда се езиковия модел (в този случай – за английски)</a:t>
            </a:r>
          </a:p>
          <a:p>
            <a:pPr lvl="2"/>
            <a:r>
              <a:rPr lang="bg-BG" smtClean="0"/>
              <a:t>към него се добавя алгоритъм от</a:t>
            </a:r>
            <a:r>
              <a:rPr lang="en-US" smtClean="0"/>
              <a:t> PyTextRank</a:t>
            </a:r>
            <a:endParaRPr lang="bg-BG" smtClean="0"/>
          </a:p>
          <a:p>
            <a:pPr lvl="3"/>
            <a:r>
              <a:rPr lang="bg-BG" smtClean="0"/>
              <a:t>прилага се към текст</a:t>
            </a:r>
          </a:p>
          <a:p>
            <a:pPr lvl="3"/>
            <a:r>
              <a:rPr lang="bg-BG" smtClean="0"/>
              <a:t>извличат се първите </a:t>
            </a:r>
            <a:r>
              <a:rPr lang="en-US" i="1" smtClean="0"/>
              <a:t>n</a:t>
            </a:r>
            <a:r>
              <a:rPr lang="bg-BG" smtClean="0"/>
              <a:t> (входен параметър ) най-важни изречения</a:t>
            </a:r>
          </a:p>
          <a:p>
            <a:pPr lvl="3"/>
            <a:r>
              <a:rPr lang="bg-BG" smtClean="0"/>
              <a:t>конкатенират </a:t>
            </a:r>
            <a:r>
              <a:rPr lang="bg-BG" smtClean="0"/>
              <a:t>се =&gt; </a:t>
            </a:r>
            <a:r>
              <a:rPr lang="bg-BG" smtClean="0"/>
              <a:t>резюме</a:t>
            </a:r>
          </a:p>
          <a:p>
            <a:r>
              <a:rPr lang="en-US" smtClean="0"/>
              <a:t>LSA - </a:t>
            </a:r>
            <a:r>
              <a:rPr lang="bg-BG" smtClean="0"/>
              <a:t>библиотека </a:t>
            </a:r>
            <a:r>
              <a:rPr lang="en-US"/>
              <a:t>sumy</a:t>
            </a:r>
            <a:endParaRPr lang="bg-BG"/>
          </a:p>
          <a:p>
            <a:pPr lvl="1"/>
            <a:r>
              <a:rPr lang="en-US"/>
              <a:t>Stemmer</a:t>
            </a:r>
            <a:r>
              <a:rPr lang="bg-BG"/>
              <a:t> обект</a:t>
            </a:r>
          </a:p>
          <a:p>
            <a:pPr lvl="1"/>
            <a:r>
              <a:rPr lang="en-US"/>
              <a:t>Summarizer</a:t>
            </a:r>
            <a:r>
              <a:rPr lang="bg-BG"/>
              <a:t> обект, който изпозлва </a:t>
            </a:r>
            <a:r>
              <a:rPr lang="en-US"/>
              <a:t>Stemmer</a:t>
            </a:r>
            <a:r>
              <a:rPr lang="bg-BG"/>
              <a:t>-а</a:t>
            </a:r>
          </a:p>
          <a:p>
            <a:pPr lvl="2"/>
            <a:r>
              <a:rPr lang="bg-BG"/>
              <a:t>за всеки текст – </a:t>
            </a:r>
            <a:r>
              <a:rPr lang="en-US"/>
              <a:t>PlaintextParser</a:t>
            </a:r>
            <a:endParaRPr lang="bg-BG"/>
          </a:p>
          <a:p>
            <a:pPr lvl="2"/>
            <a:r>
              <a:rPr lang="bg-BG"/>
              <a:t>връща парснат </a:t>
            </a:r>
            <a:r>
              <a:rPr lang="en-US"/>
              <a:t>Document</a:t>
            </a:r>
            <a:endParaRPr lang="bg-BG"/>
          </a:p>
          <a:p>
            <a:pPr lvl="2"/>
            <a:r>
              <a:rPr lang="bg-BG"/>
              <a:t>към него се прилага </a:t>
            </a:r>
            <a:r>
              <a:rPr lang="en-US"/>
              <a:t>Summarizer</a:t>
            </a:r>
            <a:endParaRPr lang="bg-BG"/>
          </a:p>
          <a:p>
            <a:pPr lvl="3"/>
            <a:r>
              <a:rPr lang="bg-BG"/>
              <a:t>извличаме първите</a:t>
            </a:r>
            <a:r>
              <a:rPr lang="en-US"/>
              <a:t> </a:t>
            </a:r>
            <a:r>
              <a:rPr lang="en-US" i="1"/>
              <a:t>n</a:t>
            </a:r>
            <a:r>
              <a:rPr lang="bg-BG"/>
              <a:t> най-важни изречения</a:t>
            </a:r>
          </a:p>
          <a:p>
            <a:pPr lvl="3"/>
            <a:r>
              <a:rPr lang="bg-BG"/>
              <a:t>допълнително форматиране и конкатенация =&gt; резюме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009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08112" y="-459432"/>
            <a:ext cx="7467600" cy="1143000"/>
          </a:xfrm>
        </p:spPr>
        <p:txBody>
          <a:bodyPr/>
          <a:lstStyle/>
          <a:p>
            <a:r>
              <a:rPr lang="bg-BG" smtClean="0"/>
              <a:t>Пример </a:t>
            </a:r>
            <a:r>
              <a:rPr lang="en-US" smtClean="0"/>
              <a:t>(</a:t>
            </a:r>
            <a:r>
              <a:rPr lang="bg-BG" smtClean="0"/>
              <a:t>текст </a:t>
            </a:r>
            <a:r>
              <a:rPr lang="en-US" smtClean="0"/>
              <a:t>5 ot </a:t>
            </a:r>
            <a:r>
              <a:rPr lang="en-US" smtClean="0"/>
              <a:t>DUC</a:t>
            </a:r>
            <a:r>
              <a:rPr lang="bg-BG" smtClean="0"/>
              <a:t> корпуса)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211960" y="764704"/>
            <a:ext cx="2026568" cy="5832648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smtClean="0">
                <a:solidFill>
                  <a:srgbClr val="C00000"/>
                </a:solidFill>
              </a:rPr>
              <a:t>TextRank</a:t>
            </a:r>
          </a:p>
          <a:p>
            <a:r>
              <a:rPr lang="en-US" smtClean="0"/>
              <a:t>U.S</a:t>
            </a:r>
            <a:r>
              <a:rPr lang="en-US"/>
              <a:t>. prosecutors have asked for a 20-day extension to provide Germany with paperwork necessary to extradite a top lieutenant of Saudi terrorist suspect Osama bin Laden, officials said Saturday.</a:t>
            </a:r>
          </a:p>
          <a:p>
            <a:r>
              <a:rPr lang="en-US"/>
              <a:t>Under German law, U.S. officials have 40 days after the arrest to turn over supporting evidence so a German court can rule on their extradition request</a:t>
            </a:r>
            <a:r>
              <a:rPr lang="bg-BG"/>
              <a:t>.</a:t>
            </a:r>
          </a:p>
          <a:p>
            <a:r>
              <a:rPr lang="en-US"/>
              <a:t>U.S. authorities charge Salim helped finance, train and arm members of a terrorist organization,</a:t>
            </a:r>
            <a:r>
              <a:rPr lang="bg-BG"/>
              <a:t> </a:t>
            </a:r>
            <a:r>
              <a:rPr lang="en-US"/>
              <a:t> including the alleged bombers of the U.S. embassies in Kenya and Tanzania.</a:t>
            </a:r>
            <a:endParaRPr lang="bg-BG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179512" y="764704"/>
            <a:ext cx="4032448" cy="583264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MUNICH, Germany (AP) _ </a:t>
            </a:r>
            <a:r>
              <a:rPr lang="en-US">
                <a:solidFill>
                  <a:srgbClr val="C00000"/>
                </a:solidFill>
              </a:rPr>
              <a:t>U.S. prosecutors have asked for a 20-day extension to provide Germany with paperwork necessary to extradite a top lieutenant of Saudi terrorist suspect Osama bin Laden, officials said Saturday</a:t>
            </a:r>
            <a:r>
              <a:rPr lang="en-US"/>
              <a:t>. Mamdouh Mahmud Salim, 40, of Sudan, has been jailed since his arrest near Munich on Sept. 16 by Bavarian authorities acting on a U.S. warrant. </a:t>
            </a:r>
            <a:r>
              <a:rPr lang="en-US">
                <a:solidFill>
                  <a:srgbClr val="C00000"/>
                </a:solidFill>
              </a:rPr>
              <a:t>Under German law, U.S. officials have 40 days after the arrest to turn over supporting evidence so a German court can rule on their extradition request</a:t>
            </a:r>
            <a:r>
              <a:rPr lang="en-US"/>
              <a:t>. A Bavarian Justice Ministry spokesman, Gerhard Zierl, said U.S. authorities a few days ago asked the court hearing the case for an extra 20 days to provide the necessary material. </a:t>
            </a:r>
            <a:r>
              <a:rPr lang="en-US">
                <a:solidFill>
                  <a:srgbClr val="00B050"/>
                </a:solidFill>
              </a:rPr>
              <a:t>Quoting unidentified Bavarian law enforcement sources, Focus newsmagazine reported Saturday that the evidence turned over so far was not very strong</a:t>
            </a:r>
            <a:r>
              <a:rPr lang="en-US"/>
              <a:t>. </a:t>
            </a:r>
            <a:r>
              <a:rPr lang="en-US">
                <a:solidFill>
                  <a:srgbClr val="00B050"/>
                </a:solidFill>
              </a:rPr>
              <a:t>The magazine said much of it was based on the testimony of an FBI informant, a former bin Laden associate, who made only vague connections between Salim and terrorist activities</a:t>
            </a:r>
            <a:r>
              <a:rPr lang="en-US"/>
              <a:t>. Zierl declined to comment on the report, but said U.S. authorities probably asked for more time just a precautionary measure. </a:t>
            </a:r>
            <a:r>
              <a:rPr lang="en-US">
                <a:solidFill>
                  <a:srgbClr val="C19B0F"/>
                </a:solidFill>
              </a:rPr>
              <a:t>U.S. authorities charge Salim helped finance, train and arm members of a terrorist organization, including the alleged bombers of the U.S. embassies in Kenya and Tanzania</a:t>
            </a:r>
            <a:r>
              <a:rPr lang="en-US"/>
              <a:t>. A criminal complaint unsealed Sept. 25 in U.S. District Court in New York charges him with murder conspiracy and use of weapons of mass </a:t>
            </a:r>
            <a:r>
              <a:rPr lang="en-US"/>
              <a:t>destruction</a:t>
            </a:r>
            <a:r>
              <a:rPr lang="en-US" smtClean="0"/>
              <a:t>.</a:t>
            </a:r>
            <a:endParaRPr lang="bg-BG"/>
          </a:p>
        </p:txBody>
      </p:sp>
      <p:sp>
        <p:nvSpPr>
          <p:cNvPr id="7" name="Контейнер за съдържание 2"/>
          <p:cNvSpPr txBox="1">
            <a:spLocks/>
          </p:cNvSpPr>
          <p:nvPr/>
        </p:nvSpPr>
        <p:spPr>
          <a:xfrm>
            <a:off x="6390928" y="764704"/>
            <a:ext cx="2026568" cy="590465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mtClean="0">
                <a:solidFill>
                  <a:srgbClr val="00B050"/>
                </a:solidFill>
              </a:rPr>
              <a:t>LSA</a:t>
            </a:r>
          </a:p>
          <a:p>
            <a:r>
              <a:rPr lang="en-US"/>
              <a:t>Quoting unidentified Bavarian law enforcement sources, Focus newsmagazine reported Saturday that the evidence turned over so far was not very strong.</a:t>
            </a:r>
          </a:p>
          <a:p>
            <a:r>
              <a:rPr lang="en-US"/>
              <a:t>The magazine said much of it was based on the testimony of an FBI informant, a former bin Laden associate, who made only vague connections between Salim and terrorist activities.</a:t>
            </a:r>
          </a:p>
          <a:p>
            <a:r>
              <a:rPr lang="en-US"/>
              <a:t>U.S. authorities charge Salim helped finance, train and arm members of a terrorist organization, including the alleged bombers of the U.S. embassies in Kenya and Tanzania.</a:t>
            </a:r>
            <a:endParaRPr lang="bg-BG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993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Резултати – </a:t>
            </a:r>
            <a:r>
              <a:rPr lang="en-US" smtClean="0"/>
              <a:t>ROUGE-L, F1 scores</a:t>
            </a:r>
            <a:endParaRPr lang="bg-BG"/>
          </a:p>
        </p:txBody>
      </p:sp>
      <p:graphicFrame>
        <p:nvGraphicFramePr>
          <p:cNvPr id="4" name="Обект 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013150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66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r>
              <a:rPr lang="bg-BG"/>
              <a:t>Резюме - </a:t>
            </a:r>
            <a:r>
              <a:rPr lang="ru-RU"/>
              <a:t>кратко изложение, в </a:t>
            </a:r>
            <a:r>
              <a:rPr lang="bg-BG"/>
              <a:t>което са изведени основните</a:t>
            </a:r>
            <a:r>
              <a:rPr lang="ru-RU"/>
              <a:t> положения на </a:t>
            </a:r>
            <a:r>
              <a:rPr lang="bg-BG" smtClean="0"/>
              <a:t>текст</a:t>
            </a:r>
            <a:endParaRPr lang="ru-RU" smtClean="0"/>
          </a:p>
          <a:p>
            <a:r>
              <a:rPr lang="bg-BG" smtClean="0"/>
              <a:t>Автоматизиране</a:t>
            </a:r>
            <a:r>
              <a:rPr lang="ru-RU" smtClean="0"/>
              <a:t> на </a:t>
            </a:r>
            <a:r>
              <a:rPr lang="bg-BG" smtClean="0"/>
              <a:t>процеса – по-бързо и ефективно получаване на резултат</a:t>
            </a:r>
            <a:endParaRPr lang="ru-RU" smtClean="0"/>
          </a:p>
          <a:p>
            <a:r>
              <a:rPr lang="bg-BG"/>
              <a:t>Два </a:t>
            </a:r>
            <a:r>
              <a:rPr lang="bg-BG"/>
              <a:t>общи </a:t>
            </a:r>
            <a:r>
              <a:rPr lang="bg-BG" smtClean="0"/>
              <a:t>подхода:</a:t>
            </a:r>
          </a:p>
          <a:p>
            <a:pPr lvl="1"/>
            <a:r>
              <a:rPr lang="en-US" smtClean="0"/>
              <a:t>extraction-based </a:t>
            </a:r>
            <a:r>
              <a:rPr lang="bg-BG" smtClean="0"/>
              <a:t>и</a:t>
            </a:r>
            <a:r>
              <a:rPr lang="en-US" smtClean="0"/>
              <a:t> abstraction-based</a:t>
            </a:r>
            <a:endParaRPr lang="bg-BG" smtClean="0"/>
          </a:p>
          <a:p>
            <a:endParaRPr lang="bg-BG" smtClean="0"/>
          </a:p>
          <a:p>
            <a:r>
              <a:rPr lang="bg-BG" smtClean="0"/>
              <a:t>избрани са два екстрактивни </a:t>
            </a:r>
            <a:r>
              <a:rPr lang="bg-BG"/>
              <a:t>- </a:t>
            </a:r>
            <a:r>
              <a:rPr lang="en-US"/>
              <a:t>TextRank </a:t>
            </a:r>
            <a:r>
              <a:rPr lang="bg-BG"/>
              <a:t>и </a:t>
            </a:r>
            <a:r>
              <a:rPr lang="en-US"/>
              <a:t>LSA</a:t>
            </a:r>
            <a:endParaRPr lang="bg-BG"/>
          </a:p>
          <a:p>
            <a:r>
              <a:rPr lang="bg-BG" smtClean="0"/>
              <a:t>реализация</a:t>
            </a:r>
          </a:p>
          <a:p>
            <a:pPr lvl="1"/>
            <a:r>
              <a:rPr lang="bg-BG" smtClean="0"/>
              <a:t>на </a:t>
            </a:r>
            <a:r>
              <a:rPr lang="en-US" smtClean="0"/>
              <a:t>Python</a:t>
            </a:r>
            <a:endParaRPr lang="bg-BG"/>
          </a:p>
          <a:p>
            <a:pPr lvl="1"/>
            <a:r>
              <a:rPr lang="bg-BG" smtClean="0"/>
              <a:t>чрез </a:t>
            </a:r>
            <a:r>
              <a:rPr lang="bg-BG"/>
              <a:t>библиотеките </a:t>
            </a:r>
            <a:r>
              <a:rPr lang="en-US" smtClean="0"/>
              <a:t>PyTextRank</a:t>
            </a:r>
            <a:r>
              <a:rPr lang="bg-BG" smtClean="0"/>
              <a:t> и</a:t>
            </a:r>
            <a:r>
              <a:rPr lang="en-US" smtClean="0"/>
              <a:t> </a:t>
            </a:r>
            <a:r>
              <a:rPr lang="en-US"/>
              <a:t>sumy (</a:t>
            </a:r>
            <a:r>
              <a:rPr lang="bg-BG"/>
              <a:t>за </a:t>
            </a:r>
            <a:r>
              <a:rPr lang="en-US"/>
              <a:t>LSA</a:t>
            </a:r>
            <a:r>
              <a:rPr lang="en-US" smtClean="0"/>
              <a:t>)</a:t>
            </a:r>
            <a:endParaRPr lang="bg-BG"/>
          </a:p>
          <a:p>
            <a:pPr lvl="1"/>
            <a:r>
              <a:rPr lang="bg-BG" smtClean="0"/>
              <a:t>оценка </a:t>
            </a:r>
            <a:r>
              <a:rPr lang="bg-BG"/>
              <a:t>чрез </a:t>
            </a:r>
            <a:r>
              <a:rPr lang="en-US"/>
              <a:t>ROUGE</a:t>
            </a:r>
            <a:r>
              <a:rPr lang="bg-BG"/>
              <a:t> </a:t>
            </a:r>
            <a:r>
              <a:rPr lang="bg-BG" smtClean="0"/>
              <a:t>метрики (библиотека </a:t>
            </a:r>
            <a:r>
              <a:rPr lang="en-US" smtClean="0"/>
              <a:t>Rouge)</a:t>
            </a:r>
            <a:endParaRPr lang="en-US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34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Обяснение на </a:t>
            </a:r>
            <a:r>
              <a:rPr lang="en-US" smtClean="0"/>
              <a:t>TextRank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bg-BG" smtClean="0"/>
              <a:t>базиран на </a:t>
            </a:r>
            <a:r>
              <a:rPr lang="en-US" smtClean="0"/>
              <a:t>PageRank</a:t>
            </a:r>
            <a:r>
              <a:rPr lang="bg-BG" smtClean="0"/>
              <a:t> – алгоритъм за ранкиране на уебстраници</a:t>
            </a:r>
          </a:p>
          <a:p>
            <a:pPr lvl="1"/>
            <a:r>
              <a:rPr lang="bg-BG" smtClean="0"/>
              <a:t>моделира ги като ориентиран граф</a:t>
            </a:r>
          </a:p>
          <a:p>
            <a:pPr lvl="2"/>
            <a:r>
              <a:rPr lang="bg-BG" smtClean="0"/>
              <a:t>възли – страници</a:t>
            </a:r>
          </a:p>
          <a:p>
            <a:pPr lvl="2"/>
            <a:r>
              <a:rPr lang="bg-BG" smtClean="0"/>
              <a:t>ребра – линкове</a:t>
            </a:r>
          </a:p>
          <a:p>
            <a:pPr lvl="1"/>
            <a:r>
              <a:rPr lang="bg-BG" smtClean="0"/>
              <a:t>ранкиране според брой линкове към страница</a:t>
            </a:r>
          </a:p>
          <a:p>
            <a:pPr lvl="2"/>
            <a:r>
              <a:rPr lang="bg-BG" smtClean="0"/>
              <a:t>по-важна страница има повече линкове към нея</a:t>
            </a:r>
          </a:p>
          <a:p>
            <a:r>
              <a:rPr lang="en-US" smtClean="0"/>
              <a:t>TextRank </a:t>
            </a:r>
            <a:r>
              <a:rPr lang="bg-BG" smtClean="0"/>
              <a:t>адаптира идеята за текстове</a:t>
            </a:r>
          </a:p>
          <a:p>
            <a:pPr lvl="1"/>
            <a:r>
              <a:rPr lang="bg-BG" smtClean="0"/>
              <a:t>две различни графови моделирания</a:t>
            </a:r>
          </a:p>
          <a:p>
            <a:pPr lvl="2"/>
            <a:r>
              <a:rPr lang="bg-BG" smtClean="0"/>
              <a:t>важното за нас е това за </a:t>
            </a:r>
            <a:r>
              <a:rPr lang="bg-BG" i="1" smtClean="0"/>
              <a:t>извличане на изречения</a:t>
            </a:r>
          </a:p>
          <a:p>
            <a:pPr lvl="3"/>
            <a:r>
              <a:rPr lang="bg-BG" smtClean="0"/>
              <a:t>възли – изречения</a:t>
            </a:r>
          </a:p>
          <a:p>
            <a:pPr lvl="3"/>
            <a:r>
              <a:rPr lang="bg-BG" smtClean="0"/>
              <a:t>ребра – претеглени, сходство на съседни изречения чрез брой общ токени</a:t>
            </a:r>
          </a:p>
          <a:p>
            <a:pPr lvl="2"/>
            <a:r>
              <a:rPr lang="bg-BG" smtClean="0"/>
              <a:t>ранкираме изреченията и взимаме първите</a:t>
            </a:r>
            <a:r>
              <a:rPr lang="en-US" smtClean="0"/>
              <a:t> </a:t>
            </a:r>
            <a:r>
              <a:rPr lang="en-US" i="1" smtClean="0"/>
              <a:t>n</a:t>
            </a:r>
            <a:r>
              <a:rPr lang="bg-BG" smtClean="0"/>
              <a:t> най-важни</a:t>
            </a:r>
          </a:p>
          <a:p>
            <a:pPr lvl="3"/>
            <a:endParaRPr lang="bg-BG" smtClean="0"/>
          </a:p>
          <a:p>
            <a:pPr marL="731520" lvl="2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343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Обяснение на </a:t>
            </a:r>
            <a:r>
              <a:rPr lang="en-US" smtClean="0"/>
              <a:t>LSA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smtClean="0"/>
              <a:t>Latent Semantic Analysis/Indexing</a:t>
            </a:r>
          </a:p>
          <a:p>
            <a:r>
              <a:rPr lang="bg-BG" smtClean="0"/>
              <a:t>техника за анализиране на връзките между множество документи и термините в тях</a:t>
            </a:r>
          </a:p>
          <a:p>
            <a:pPr lvl="1"/>
            <a:r>
              <a:rPr lang="bg-BG" smtClean="0"/>
              <a:t>създава се множество от понятия/теми</a:t>
            </a:r>
          </a:p>
          <a:p>
            <a:pPr lvl="1"/>
            <a:r>
              <a:rPr lang="bg-BG" smtClean="0"/>
              <a:t>как?</a:t>
            </a:r>
          </a:p>
          <a:p>
            <a:pPr lvl="2"/>
            <a:r>
              <a:rPr lang="bg-BG" smtClean="0"/>
              <a:t>с алгебра и матрици</a:t>
            </a:r>
          </a:p>
          <a:p>
            <a:pPr lvl="3"/>
            <a:r>
              <a:rPr lang="bg-BG" smtClean="0"/>
              <a:t>М – матрица с брой срещания на всяка дума за всеки документ</a:t>
            </a:r>
          </a:p>
          <a:p>
            <a:pPr lvl="3"/>
            <a:r>
              <a:rPr lang="en-US" i="1" smtClean="0"/>
              <a:t>singular value decomposition</a:t>
            </a:r>
            <a:r>
              <a:rPr lang="bg-BG" i="1" smtClean="0"/>
              <a:t> </a:t>
            </a:r>
            <a:r>
              <a:rPr lang="bg-BG" smtClean="0"/>
              <a:t>– </a:t>
            </a:r>
            <a:r>
              <a:rPr lang="en-US"/>
              <a:t>M = U</a:t>
            </a:r>
            <a:r>
              <a:rPr lang="el-GR"/>
              <a:t>Σ</a:t>
            </a:r>
            <a:r>
              <a:rPr lang="en-US" smtClean="0"/>
              <a:t>V</a:t>
            </a:r>
            <a:r>
              <a:rPr lang="en-US" baseline="30000" smtClean="0"/>
              <a:t>T</a:t>
            </a:r>
            <a:endParaRPr lang="bg-BG"/>
          </a:p>
          <a:p>
            <a:pPr lvl="2"/>
            <a:r>
              <a:rPr lang="bg-BG" smtClean="0"/>
              <a:t>евентуално получаваме </a:t>
            </a:r>
            <a:r>
              <a:rPr lang="en-US" i="1" smtClean="0"/>
              <a:t>document-topic</a:t>
            </a:r>
            <a:r>
              <a:rPr lang="bg-BG" smtClean="0"/>
              <a:t> матрица</a:t>
            </a:r>
          </a:p>
          <a:p>
            <a:pPr lvl="3"/>
            <a:r>
              <a:rPr lang="bg-BG" smtClean="0"/>
              <a:t>за всеки документ доколко принадлежи на всяка тема</a:t>
            </a:r>
          </a:p>
          <a:p>
            <a:pPr lvl="3"/>
            <a:r>
              <a:rPr lang="bg-BG" smtClean="0"/>
              <a:t>претеглено по относителната важност на темата</a:t>
            </a:r>
          </a:p>
          <a:p>
            <a:pPr lvl="3"/>
            <a:r>
              <a:rPr lang="bg-BG" smtClean="0"/>
              <a:t>вече не разглеждаме индивидуални думи, а цели теми</a:t>
            </a:r>
          </a:p>
          <a:p>
            <a:pPr lvl="4"/>
            <a:r>
              <a:rPr lang="bg-BG" smtClean="0"/>
              <a:t>по-компактно представяне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926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Документи за резюмиране 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от няколко </a:t>
            </a:r>
            <a:r>
              <a:rPr lang="en-US" smtClean="0"/>
              <a:t>dataset</a:t>
            </a:r>
            <a:r>
              <a:rPr lang="bg-BG" smtClean="0"/>
              <a:t>-а</a:t>
            </a:r>
          </a:p>
          <a:p>
            <a:pPr lvl="1"/>
            <a:r>
              <a:rPr lang="en-US" smtClean="0"/>
              <a:t>DUC 2004</a:t>
            </a:r>
            <a:r>
              <a:rPr lang="bg-BG" smtClean="0"/>
              <a:t>, </a:t>
            </a:r>
            <a:r>
              <a:rPr lang="en-US" smtClean="0"/>
              <a:t>tasks 1&amp;2 </a:t>
            </a:r>
            <a:r>
              <a:rPr lang="en-US" smtClean="0"/>
              <a:t>– </a:t>
            </a:r>
            <a:r>
              <a:rPr lang="bg-BG" smtClean="0"/>
              <a:t>новини</a:t>
            </a:r>
            <a:endParaRPr lang="en-US" smtClean="0"/>
          </a:p>
          <a:p>
            <a:pPr lvl="2"/>
            <a:r>
              <a:rPr lang="bg-BG"/>
              <a:t>50 клъстера от (около) 10 документа, по 4 </a:t>
            </a:r>
            <a:r>
              <a:rPr lang="bg-BG"/>
              <a:t>резюмета </a:t>
            </a:r>
            <a:r>
              <a:rPr lang="bg-BG" smtClean="0"/>
              <a:t>(на самите клъстери, не на индивидуални документи)</a:t>
            </a:r>
            <a:endParaRPr lang="en-US" smtClean="0"/>
          </a:p>
          <a:p>
            <a:pPr lvl="1"/>
            <a:r>
              <a:rPr lang="en-US" smtClean="0"/>
              <a:t>WikiHow-Dataset</a:t>
            </a:r>
            <a:r>
              <a:rPr lang="bg-BG" smtClean="0"/>
              <a:t> </a:t>
            </a:r>
            <a:r>
              <a:rPr lang="bg-BG" smtClean="0"/>
              <a:t>– статии от </a:t>
            </a:r>
            <a:r>
              <a:rPr lang="en-US" smtClean="0"/>
              <a:t>WikiHow</a:t>
            </a:r>
            <a:endParaRPr lang="en-US"/>
          </a:p>
          <a:p>
            <a:pPr lvl="1"/>
            <a:r>
              <a:rPr lang="en-US" smtClean="0"/>
              <a:t>Multi-News dataset</a:t>
            </a:r>
            <a:r>
              <a:rPr lang="bg-BG" smtClean="0"/>
              <a:t> – новини</a:t>
            </a:r>
            <a:endParaRPr lang="bg-BG"/>
          </a:p>
          <a:p>
            <a:r>
              <a:rPr lang="bg-BG" smtClean="0"/>
              <a:t>доста </a:t>
            </a:r>
            <a:r>
              <a:rPr lang="bg-BG" smtClean="0"/>
              <a:t>големи са, така че са подбрани само техни </a:t>
            </a:r>
            <a:r>
              <a:rPr lang="bg-BG" smtClean="0"/>
              <a:t>подмножества</a:t>
            </a:r>
          </a:p>
          <a:p>
            <a:pPr lvl="1"/>
            <a:r>
              <a:rPr lang="en-US" smtClean="0"/>
              <a:t>DUC - </a:t>
            </a:r>
            <a:r>
              <a:rPr lang="bg-BG"/>
              <a:t>първи документ и резюме за </a:t>
            </a:r>
            <a:r>
              <a:rPr lang="bg-BG"/>
              <a:t>всеки </a:t>
            </a:r>
            <a:r>
              <a:rPr lang="bg-BG" smtClean="0"/>
              <a:t>клъстер</a:t>
            </a:r>
          </a:p>
          <a:p>
            <a:pPr lvl="1"/>
            <a:r>
              <a:rPr lang="en-US" smtClean="0"/>
              <a:t>WikiHow - </a:t>
            </a:r>
            <a:r>
              <a:rPr lang="bg-BG"/>
              <a:t>364 от над 230 000 </a:t>
            </a:r>
          </a:p>
          <a:p>
            <a:pPr lvl="1"/>
            <a:r>
              <a:rPr lang="en-US" smtClean="0"/>
              <a:t>MultiNews - </a:t>
            </a:r>
            <a:r>
              <a:rPr lang="bg-BG"/>
              <a:t>първите 300 от над </a:t>
            </a:r>
            <a:r>
              <a:rPr lang="bg-BG"/>
              <a:t>250 </a:t>
            </a:r>
            <a:r>
              <a:rPr lang="bg-BG" smtClean="0"/>
              <a:t>000</a:t>
            </a:r>
            <a:endParaRPr lang="bg-BG" smtClean="0"/>
          </a:p>
          <a:p>
            <a:pPr marL="0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210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Документи - обработка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/>
              <a:t>за всеки корпус формираме</a:t>
            </a:r>
          </a:p>
          <a:p>
            <a:pPr lvl="1"/>
            <a:r>
              <a:rPr lang="bg-BG"/>
              <a:t>папка с всичките </a:t>
            </a:r>
            <a:r>
              <a:rPr lang="bg-BG"/>
              <a:t>документи </a:t>
            </a:r>
            <a:r>
              <a:rPr lang="bg-BG" smtClean="0"/>
              <a:t>(всеки като отделен текстов файл)</a:t>
            </a:r>
            <a:endParaRPr lang="bg-BG"/>
          </a:p>
          <a:p>
            <a:pPr lvl="1"/>
            <a:r>
              <a:rPr lang="bg-BG"/>
              <a:t>и под-папка </a:t>
            </a:r>
            <a:r>
              <a:rPr lang="en-US"/>
              <a:t>summaries</a:t>
            </a:r>
            <a:r>
              <a:rPr lang="bg-BG"/>
              <a:t> с </a:t>
            </a:r>
            <a:r>
              <a:rPr lang="en-US"/>
              <a:t>reference </a:t>
            </a:r>
            <a:r>
              <a:rPr lang="bg-BG" smtClean="0"/>
              <a:t>резюметата</a:t>
            </a:r>
          </a:p>
          <a:p>
            <a:r>
              <a:rPr lang="bg-BG" smtClean="0"/>
              <a:t>за </a:t>
            </a:r>
            <a:r>
              <a:rPr lang="en-US" smtClean="0"/>
              <a:t>DUC</a:t>
            </a:r>
            <a:r>
              <a:rPr lang="bg-BG" smtClean="0"/>
              <a:t> вече са в нужния формат</a:t>
            </a:r>
          </a:p>
          <a:p>
            <a:r>
              <a:rPr lang="bg-BG" smtClean="0"/>
              <a:t>за </a:t>
            </a:r>
            <a:r>
              <a:rPr lang="en-US" smtClean="0"/>
              <a:t>WikiHow</a:t>
            </a:r>
            <a:r>
              <a:rPr lang="bg-BG" smtClean="0"/>
              <a:t> са в </a:t>
            </a:r>
            <a:r>
              <a:rPr lang="en-US"/>
              <a:t>.</a:t>
            </a:r>
            <a:r>
              <a:rPr lang="en-US"/>
              <a:t>csv</a:t>
            </a:r>
            <a:r>
              <a:rPr lang="bg-BG"/>
              <a:t> </a:t>
            </a:r>
            <a:r>
              <a:rPr lang="bg-BG" smtClean="0"/>
              <a:t>формат</a:t>
            </a:r>
          </a:p>
          <a:p>
            <a:pPr lvl="1"/>
            <a:r>
              <a:rPr lang="bg-BG" smtClean="0"/>
              <a:t>прочитат </a:t>
            </a:r>
            <a:r>
              <a:rPr lang="bg-BG"/>
              <a:t>се </a:t>
            </a:r>
            <a:r>
              <a:rPr lang="bg-BG"/>
              <a:t>с </a:t>
            </a:r>
            <a:r>
              <a:rPr lang="en-US" smtClean="0"/>
              <a:t>pandas</a:t>
            </a:r>
            <a:r>
              <a:rPr lang="bg-BG" smtClean="0"/>
              <a:t>, взима се всяка </a:t>
            </a:r>
            <a:r>
              <a:rPr lang="bg-BG"/>
              <a:t>500на</a:t>
            </a:r>
          </a:p>
          <a:p>
            <a:pPr lvl="1"/>
            <a:r>
              <a:rPr lang="bg-BG"/>
              <a:t>част </a:t>
            </a:r>
            <a:r>
              <a:rPr lang="bg-BG" smtClean="0"/>
              <a:t>се </a:t>
            </a:r>
            <a:r>
              <a:rPr lang="bg-BG"/>
              <a:t>изпускат поради </a:t>
            </a:r>
            <a:r>
              <a:rPr lang="en-US"/>
              <a:t>encoding</a:t>
            </a:r>
            <a:r>
              <a:rPr lang="bg-BG"/>
              <a:t> </a:t>
            </a:r>
            <a:r>
              <a:rPr lang="bg-BG" smtClean="0"/>
              <a:t>грешки</a:t>
            </a:r>
          </a:p>
          <a:p>
            <a:pPr lvl="1"/>
            <a:r>
              <a:rPr lang="bg-BG"/>
              <a:t>записват се в </a:t>
            </a:r>
            <a:r>
              <a:rPr lang="bg-BG"/>
              <a:t>отделни </a:t>
            </a:r>
            <a:r>
              <a:rPr lang="bg-BG" smtClean="0"/>
              <a:t>файлове</a:t>
            </a:r>
          </a:p>
          <a:p>
            <a:r>
              <a:rPr lang="bg-BG" smtClean="0"/>
              <a:t>за </a:t>
            </a:r>
            <a:r>
              <a:rPr lang="en-US" smtClean="0"/>
              <a:t>Multi-News</a:t>
            </a:r>
            <a:r>
              <a:rPr lang="bg-BG" smtClean="0"/>
              <a:t> са два </a:t>
            </a:r>
            <a:r>
              <a:rPr lang="bg-BG"/>
              <a:t>текстови </a:t>
            </a:r>
            <a:r>
              <a:rPr lang="bg-BG" smtClean="0"/>
              <a:t>файла</a:t>
            </a:r>
          </a:p>
          <a:p>
            <a:pPr lvl="1"/>
            <a:r>
              <a:rPr lang="bg-BG" smtClean="0"/>
              <a:t>статии </a:t>
            </a:r>
            <a:r>
              <a:rPr lang="bg-BG"/>
              <a:t>и резюмета, </a:t>
            </a:r>
            <a:r>
              <a:rPr lang="bg-BG"/>
              <a:t>по </a:t>
            </a:r>
            <a:r>
              <a:rPr lang="bg-BG" smtClean="0"/>
              <a:t>една</a:t>
            </a:r>
            <a:r>
              <a:rPr lang="en-US" smtClean="0"/>
              <a:t>/</a:t>
            </a:r>
            <a:r>
              <a:rPr lang="bg-BG" smtClean="0"/>
              <a:t>едно </a:t>
            </a:r>
            <a:r>
              <a:rPr lang="bg-BG"/>
              <a:t>на ред</a:t>
            </a:r>
          </a:p>
          <a:p>
            <a:pPr lvl="1"/>
            <a:r>
              <a:rPr lang="bg-BG"/>
              <a:t>прочитат се ред по ред, леко </a:t>
            </a:r>
            <a:r>
              <a:rPr lang="bg-BG"/>
              <a:t>допълнително </a:t>
            </a:r>
            <a:r>
              <a:rPr lang="bg-BG" smtClean="0"/>
              <a:t>форматиране (разделяне на редове за четимост)</a:t>
            </a:r>
            <a:endParaRPr lang="bg-BG"/>
          </a:p>
          <a:p>
            <a:pPr lvl="1"/>
            <a:r>
              <a:rPr lang="bg-BG"/>
              <a:t>записват се в </a:t>
            </a:r>
            <a:r>
              <a:rPr lang="bg-BG"/>
              <a:t>отделни </a:t>
            </a:r>
            <a:r>
              <a:rPr lang="bg-BG" smtClean="0"/>
              <a:t>файлове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69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– </a:t>
            </a:r>
            <a:r>
              <a:rPr lang="en-US" smtClean="0"/>
              <a:t>CLI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smtClean="0"/>
              <a:t>интерфейс чрез командед ред</a:t>
            </a:r>
          </a:p>
          <a:p>
            <a:pPr lvl="1"/>
            <a:r>
              <a:rPr lang="bg-BG" smtClean="0"/>
              <a:t>библиотека</a:t>
            </a:r>
            <a:r>
              <a:rPr lang="en-US" smtClean="0"/>
              <a:t> </a:t>
            </a:r>
            <a:r>
              <a:rPr lang="en-US" smtClean="0"/>
              <a:t>argparse</a:t>
            </a:r>
          </a:p>
          <a:p>
            <a:r>
              <a:rPr lang="bg-BG" smtClean="0"/>
              <a:t>опции за:</a:t>
            </a:r>
          </a:p>
          <a:p>
            <a:pPr lvl="1"/>
            <a:r>
              <a:rPr lang="bg-BG" smtClean="0"/>
              <a:t>избор на корпус</a:t>
            </a:r>
          </a:p>
          <a:p>
            <a:pPr lvl="1"/>
            <a:r>
              <a:rPr lang="bg-BG" smtClean="0"/>
              <a:t>избор на под-диапазон на корпуса (пълната обработка отнема време, в зависимост от алгоритъма)</a:t>
            </a:r>
          </a:p>
          <a:p>
            <a:pPr lvl="1"/>
            <a:r>
              <a:rPr lang="bg-BG" smtClean="0"/>
              <a:t>избор на алгоритъм</a:t>
            </a:r>
          </a:p>
          <a:p>
            <a:pPr lvl="1"/>
            <a:r>
              <a:rPr lang="bg-BG" smtClean="0"/>
              <a:t>размер на резюметата (в брой изречения)</a:t>
            </a:r>
          </a:p>
          <a:p>
            <a:pPr lvl="1"/>
            <a:r>
              <a:rPr lang="bg-BG" smtClean="0"/>
              <a:t>дали резултатите да се запишат на диска, или само да се </a:t>
            </a:r>
            <a:r>
              <a:rPr lang="en-US" smtClean="0"/>
              <a:t>print</a:t>
            </a:r>
            <a:r>
              <a:rPr lang="bg-BG" smtClean="0"/>
              <a:t>-нат на конзолата</a:t>
            </a:r>
          </a:p>
          <a:p>
            <a:pPr lvl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894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- класове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Corpus</a:t>
            </a:r>
            <a:endParaRPr lang="bg-BG" smtClean="0"/>
          </a:p>
          <a:p>
            <a:pPr lvl="1"/>
            <a:r>
              <a:rPr lang="bg-BG" smtClean="0"/>
              <a:t>прочита документи и </a:t>
            </a:r>
            <a:r>
              <a:rPr lang="bg-BG" smtClean="0"/>
              <a:t>резюмета</a:t>
            </a:r>
            <a:r>
              <a:rPr lang="en-US" smtClean="0"/>
              <a:t> </a:t>
            </a:r>
            <a:r>
              <a:rPr lang="bg-BG" smtClean="0"/>
              <a:t>от конкретен корпус</a:t>
            </a:r>
            <a:endParaRPr lang="bg-BG" smtClean="0"/>
          </a:p>
          <a:p>
            <a:pPr lvl="1"/>
            <a:r>
              <a:rPr lang="bg-BG" smtClean="0"/>
              <a:t>запазва ги</a:t>
            </a:r>
          </a:p>
          <a:p>
            <a:pPr lvl="1"/>
            <a:r>
              <a:rPr lang="bg-BG" smtClean="0"/>
              <a:t>дава </a:t>
            </a:r>
            <a:r>
              <a:rPr lang="en-US" smtClean="0"/>
              <a:t>ROUGE</a:t>
            </a:r>
            <a:r>
              <a:rPr lang="bg-BG" smtClean="0"/>
              <a:t> </a:t>
            </a:r>
            <a:r>
              <a:rPr lang="bg-BG" smtClean="0"/>
              <a:t>оценки (чрез обект от </a:t>
            </a:r>
            <a:r>
              <a:rPr lang="en-US" smtClean="0"/>
              <a:t>Rouge</a:t>
            </a:r>
            <a:r>
              <a:rPr lang="bg-BG"/>
              <a:t> </a:t>
            </a:r>
            <a:r>
              <a:rPr lang="bg-BG" smtClean="0"/>
              <a:t>библиотеката)</a:t>
            </a:r>
          </a:p>
          <a:p>
            <a:pPr lvl="2"/>
            <a:r>
              <a:rPr lang="bg-BG" smtClean="0"/>
              <a:t>получава два списъка с еднаква дължина</a:t>
            </a:r>
          </a:p>
          <a:p>
            <a:pPr lvl="3"/>
            <a:r>
              <a:rPr lang="bg-BG" smtClean="0"/>
              <a:t>резюмета за тестване и </a:t>
            </a:r>
            <a:r>
              <a:rPr lang="en-US" smtClean="0"/>
              <a:t>reference </a:t>
            </a:r>
            <a:r>
              <a:rPr lang="bg-BG" smtClean="0"/>
              <a:t>резюмета</a:t>
            </a:r>
          </a:p>
          <a:p>
            <a:pPr lvl="2"/>
            <a:r>
              <a:rPr lang="bg-BG" smtClean="0"/>
              <a:t>изчислява </a:t>
            </a:r>
            <a:r>
              <a:rPr lang="en-US" smtClean="0"/>
              <a:t>ROUGE-1, ROUGE-2</a:t>
            </a:r>
            <a:r>
              <a:rPr lang="bg-BG" smtClean="0"/>
              <a:t> и</a:t>
            </a:r>
            <a:r>
              <a:rPr lang="en-US" smtClean="0"/>
              <a:t> ROUGE-L</a:t>
            </a:r>
          </a:p>
          <a:p>
            <a:pPr lvl="3"/>
            <a:r>
              <a:rPr lang="en-US"/>
              <a:t>recall, precision </a:t>
            </a:r>
            <a:r>
              <a:rPr lang="bg-BG"/>
              <a:t>и </a:t>
            </a:r>
            <a:r>
              <a:rPr lang="en-US" smtClean="0"/>
              <a:t>F1 scores</a:t>
            </a:r>
            <a:endParaRPr lang="bg-BG" smtClean="0"/>
          </a:p>
          <a:p>
            <a:pPr lvl="2"/>
            <a:r>
              <a:rPr lang="bg-BG" smtClean="0"/>
              <a:t>индивидуално </a:t>
            </a:r>
            <a:r>
              <a:rPr lang="bg-BG"/>
              <a:t>за всяка </a:t>
            </a:r>
            <a:r>
              <a:rPr lang="bg-BG"/>
              <a:t>двойка </a:t>
            </a:r>
            <a:r>
              <a:rPr lang="bg-BG" smtClean="0"/>
              <a:t>резюмета и осреднено </a:t>
            </a:r>
            <a:r>
              <a:rPr lang="bg-BG"/>
              <a:t>по </a:t>
            </a:r>
            <a:r>
              <a:rPr lang="bg-BG" smtClean="0"/>
              <a:t>всички</a:t>
            </a:r>
          </a:p>
          <a:p>
            <a:pPr lvl="1"/>
            <a:r>
              <a:rPr lang="bg-BG" smtClean="0"/>
              <a:t>записва/отпечатва резултатите</a:t>
            </a:r>
            <a:endParaRPr lang="en-US" smtClean="0"/>
          </a:p>
          <a:p>
            <a:r>
              <a:rPr lang="en-US" smtClean="0"/>
              <a:t>TextrankSummarizer</a:t>
            </a:r>
            <a:r>
              <a:rPr lang="bg-BG" smtClean="0"/>
              <a:t> и </a:t>
            </a:r>
            <a:r>
              <a:rPr lang="en-US" smtClean="0"/>
              <a:t>LSASummarizer</a:t>
            </a:r>
            <a:endParaRPr lang="bg-BG" smtClean="0"/>
          </a:p>
          <a:p>
            <a:pPr lvl="1"/>
            <a:r>
              <a:rPr lang="bg-BG" smtClean="0"/>
              <a:t>могат да обработят единствен текст (само резюмиране)</a:t>
            </a:r>
          </a:p>
          <a:p>
            <a:pPr lvl="1"/>
            <a:r>
              <a:rPr lang="bg-BG" smtClean="0"/>
              <a:t>или цял корпус (резюмиране + </a:t>
            </a:r>
            <a:r>
              <a:rPr lang="en-US" smtClean="0"/>
              <a:t>ROUGE</a:t>
            </a:r>
            <a:r>
              <a:rPr lang="bg-BG" smtClean="0"/>
              <a:t> метрики + резултати =&gt; на конзолата или на диска)</a:t>
            </a:r>
          </a:p>
        </p:txBody>
      </p:sp>
    </p:spTree>
    <p:extLst>
      <p:ext uri="{BB962C8B-B14F-4D97-AF65-F5344CB8AC3E}">
        <p14:creationId xmlns:p14="http://schemas.microsoft.com/office/powerpoint/2010/main" val="237584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Реализация -</a:t>
            </a:r>
            <a:r>
              <a:rPr lang="en-US" smtClean="0"/>
              <a:t> </a:t>
            </a:r>
            <a:r>
              <a:rPr lang="bg-BG" smtClean="0"/>
              <a:t>алгоритми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TextRank</a:t>
            </a:r>
            <a:r>
              <a:rPr lang="bg-BG" smtClean="0"/>
              <a:t> – библиотека </a:t>
            </a:r>
            <a:r>
              <a:rPr lang="en-US" smtClean="0"/>
              <a:t>PyTextRank</a:t>
            </a:r>
            <a:endParaRPr lang="bg-BG" smtClean="0"/>
          </a:p>
          <a:p>
            <a:pPr lvl="1"/>
            <a:r>
              <a:rPr lang="en-US" smtClean="0"/>
              <a:t>PyTextRank</a:t>
            </a:r>
            <a:r>
              <a:rPr lang="bg-BG" smtClean="0"/>
              <a:t> изисква </a:t>
            </a:r>
            <a:r>
              <a:rPr lang="en-US" smtClean="0"/>
              <a:t>spaCy </a:t>
            </a:r>
            <a:r>
              <a:rPr lang="en-US" smtClean="0"/>
              <a:t>– </a:t>
            </a:r>
            <a:r>
              <a:rPr lang="bg-BG" smtClean="0"/>
              <a:t>библиотека за обработка на естествен език</a:t>
            </a:r>
          </a:p>
          <a:p>
            <a:pPr lvl="2"/>
            <a:r>
              <a:rPr lang="bg-BG" smtClean="0"/>
              <a:t>реализира обработка чрез </a:t>
            </a:r>
            <a:r>
              <a:rPr lang="en-US" smtClean="0"/>
              <a:t>pipeline</a:t>
            </a:r>
            <a:r>
              <a:rPr lang="bg-BG" smtClean="0"/>
              <a:t> от няколко компоненти </a:t>
            </a:r>
            <a:r>
              <a:rPr lang="en-US" smtClean="0"/>
              <a:t>(pipes)</a:t>
            </a:r>
            <a:endParaRPr lang="bg-BG" smtClean="0"/>
          </a:p>
          <a:p>
            <a:pPr lvl="2"/>
            <a:r>
              <a:rPr lang="bg-BG" smtClean="0"/>
              <a:t>в стандартния модел има:</a:t>
            </a:r>
          </a:p>
          <a:p>
            <a:pPr lvl="3"/>
            <a:r>
              <a:rPr lang="en-US" smtClean="0"/>
              <a:t>token-to-vector </a:t>
            </a:r>
            <a:r>
              <a:rPr lang="en-US"/>
              <a:t>model</a:t>
            </a:r>
            <a:r>
              <a:rPr lang="ru-RU" smtClean="0"/>
              <a:t>, </a:t>
            </a:r>
            <a:r>
              <a:rPr lang="en-US" smtClean="0"/>
              <a:t>POS</a:t>
            </a:r>
            <a:r>
              <a:rPr lang="ru-RU" smtClean="0"/>
              <a:t> </a:t>
            </a:r>
            <a:r>
              <a:rPr lang="ru-RU"/>
              <a:t>tagging, </a:t>
            </a:r>
            <a:r>
              <a:rPr lang="en-US"/>
              <a:t>syntactic dependency </a:t>
            </a:r>
            <a:r>
              <a:rPr lang="en-US" smtClean="0"/>
              <a:t>parsing, </a:t>
            </a:r>
            <a:r>
              <a:rPr lang="en-US"/>
              <a:t>rule-based token attribute </a:t>
            </a:r>
            <a:r>
              <a:rPr lang="en-US" smtClean="0"/>
              <a:t>assignment</a:t>
            </a:r>
            <a:r>
              <a:rPr lang="ru-RU" smtClean="0"/>
              <a:t>, </a:t>
            </a:r>
            <a:r>
              <a:rPr lang="en-US"/>
              <a:t>lemmatization</a:t>
            </a:r>
            <a:r>
              <a:rPr lang="ru-RU" smtClean="0"/>
              <a:t>, </a:t>
            </a:r>
            <a:r>
              <a:rPr lang="ru-RU"/>
              <a:t>named entity recognition</a:t>
            </a:r>
            <a:endParaRPr lang="bg-BG" smtClean="0"/>
          </a:p>
          <a:p>
            <a:pPr lvl="2"/>
            <a:r>
              <a:rPr lang="en-US" smtClean="0"/>
              <a:t>PyTextRank</a:t>
            </a:r>
            <a:r>
              <a:rPr lang="bg-BG" smtClean="0"/>
              <a:t> всъщност е реализиран като точно такава компонента</a:t>
            </a:r>
            <a:r>
              <a:rPr lang="en-US" smtClean="0"/>
              <a:t>, </a:t>
            </a:r>
            <a:r>
              <a:rPr lang="bg-BG" smtClean="0"/>
              <a:t>и се добавя към горните</a:t>
            </a:r>
          </a:p>
          <a:p>
            <a:pPr lvl="1"/>
            <a:r>
              <a:rPr lang="bg-BG"/>
              <a:t>също включва други алгоритми от фамилията на базираните на </a:t>
            </a:r>
            <a:r>
              <a:rPr lang="bg-BG"/>
              <a:t>графи </a:t>
            </a:r>
            <a:r>
              <a:rPr lang="bg-BG" smtClean="0"/>
              <a:t>- </a:t>
            </a:r>
            <a:r>
              <a:rPr lang="en-US" smtClean="0"/>
              <a:t>PositionRank</a:t>
            </a:r>
            <a:r>
              <a:rPr lang="bg-BG" smtClean="0"/>
              <a:t> </a:t>
            </a:r>
            <a:r>
              <a:rPr lang="bg-BG" smtClean="0"/>
              <a:t>и</a:t>
            </a:r>
            <a:r>
              <a:rPr lang="en-US" smtClean="0"/>
              <a:t> BiasedTextRank </a:t>
            </a:r>
            <a:endParaRPr lang="bg-BG" smtClean="0"/>
          </a:p>
          <a:p>
            <a:pPr lvl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665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искани">
  <a:themeElements>
    <a:clrScheme name="Изискани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Изискани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зискани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781</TotalTime>
  <Words>1178</Words>
  <Application>Microsoft Office PowerPoint</Application>
  <PresentationFormat>Презентация на цял екран (4:3)</PresentationFormat>
  <Paragraphs>120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Изискани</vt:lpstr>
      <vt:lpstr>Text summarization - Резюмиране на текст с TextRank и LSA</vt:lpstr>
      <vt:lpstr>Задача</vt:lpstr>
      <vt:lpstr>Обяснение на TextRank</vt:lpstr>
      <vt:lpstr>Обяснение на LSA</vt:lpstr>
      <vt:lpstr>Документи за резюмиране </vt:lpstr>
      <vt:lpstr>Документи - обработка</vt:lpstr>
      <vt:lpstr>Реализация – CLI</vt:lpstr>
      <vt:lpstr>Реализация - класове</vt:lpstr>
      <vt:lpstr>Реализация - алгоритми</vt:lpstr>
      <vt:lpstr>Реализация - алгоритми</vt:lpstr>
      <vt:lpstr>Пример (текст 5 ot DUC корпуса)</vt:lpstr>
      <vt:lpstr>Резултати – ROUGE-L, F1 scores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Tervel</dc:creator>
  <cp:lastModifiedBy>Потребител на Windows</cp:lastModifiedBy>
  <cp:revision>623</cp:revision>
  <dcterms:created xsi:type="dcterms:W3CDTF">2021-12-12T23:08:26Z</dcterms:created>
  <dcterms:modified xsi:type="dcterms:W3CDTF">2022-02-17T16:40:12Z</dcterms:modified>
</cp:coreProperties>
</file>