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3" r:id="rId5"/>
    <p:sldId id="266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96"/>
  </p:normalViewPr>
  <p:slideViewPr>
    <p:cSldViewPr snapToGrid="0">
      <p:cViewPr>
        <p:scale>
          <a:sx n="76" d="100"/>
          <a:sy n="76" d="100"/>
        </p:scale>
        <p:origin x="252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4DF5-74F1-2297-3663-2E6A50999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8A51-CC36-C564-91B4-B2A08724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4117-9366-EF2A-F5B4-04CC3681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B606-19C9-118C-1EBE-068F3BD0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4215-C810-1FBB-D036-E7DA839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82BB-550C-AC2D-7ADF-3E5C83AD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C4DE6-4541-0829-4629-D4C2EE44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61AB-3DD7-5DBF-448C-63CCF4A2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D9FF4-B5AF-15C5-4C5C-872A06CC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94C39-DDF2-A99B-562A-5B73B8DB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FE900-DE67-2B41-ED4E-BE7B8BFF7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12CC-9636-3FF4-6014-42847F41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E10A-1E4A-85ED-BFC8-C201982B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2BDF-F371-4255-1607-66B048D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5490-7CD1-36C5-F618-AA67F797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DC47-8C41-5A44-2621-38FEF634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54B1-2B61-2F0C-AD23-689BCF04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15ADE-D7F1-C789-0514-5D53818C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1F7AF-21E6-93AB-B624-D8C27655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34C5-61F2-034E-5493-899E1FD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5C49-1C7D-8204-DD51-65212D9F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9DE3-47CB-DBAE-48C7-897C37A6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728B-2053-6710-E0EF-95FC2C34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26C0-F1C2-F456-CE3A-8EA78FEC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60197-583B-409C-1E8C-0A653ED2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388-A4F2-56B4-A428-3AFA3128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0E8B-14FB-A3AA-B104-F8952B7F0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7CA3-C5BD-EF33-B0C2-53FE84EF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D29C6-0BDD-50D1-8D6A-2ED51CFB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DFB30-1723-C3B3-7732-3CD2BB95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6602E-5430-4979-92E7-BC1673E0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F853-946D-5337-E2EC-503C9F56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3173-625B-1E19-5151-5FD249A9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1AD95-6C9C-CA38-304A-CBEF348E6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511ED-487A-36E9-057B-31933669B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A2B2A-141A-87CA-37D6-255EB67BB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7364C-3A67-401C-41B2-1BB2A870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8AB55-D143-9660-79E9-42B5315C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90950-BFD7-320D-8B86-15A52464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4CB6-1256-19EA-490D-D8C75595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A5023-E1CF-02A6-637D-4B4FD11E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E7D80-A966-A2E6-3693-CE87FA9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3C531-FCB3-A5C7-DE79-73FADBA6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7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11C1F-2FDB-AF95-D9A7-781DA612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F145D-6A2E-3788-66F1-974214D9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45308-741A-A659-419F-D66088FF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01FC-DA3A-96D2-681B-905FB5EA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66EC-0893-28B0-A833-EFAE9271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78DE2-CAC7-E44A-076D-405231B6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F022-FDC2-ECB9-CDE6-E0CEB2D5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B164-440D-AE4E-40C9-59C85E86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00E09-661C-F6BC-CFCE-BA30B50C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6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9772-97CB-9A2C-E637-59E42D1F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4FA9F-6ECC-BF1E-D251-060F048FB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8612-0155-549C-4025-9C170B029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15211-FE28-E7F7-E6C3-4FB0C597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6366A-A7E0-99FF-2FF3-2438817F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846C-A6CC-B356-6241-8601A38B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1526-6DD8-FA25-888E-935BAE14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F4E45-840B-B252-B023-C2B636F8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01B9E-77EC-EB15-5A55-F1C83E0E8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C51B9-5F23-014E-8AD8-57FB2A6729C0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C81A5-ED55-2503-E1B1-857C8021A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F9F4-846C-F874-7103-D87137EA2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3F89E-7ACF-4F42-85F6-990E5A8D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with blue squares and white text&#10;&#10;AI-generated content may be incorrect.">
            <a:extLst>
              <a:ext uri="{FF2B5EF4-FFF2-40B4-BE49-F238E27FC236}">
                <a16:creationId xmlns:a16="http://schemas.microsoft.com/office/drawing/2014/main" id="{A621ADAD-892E-7DF6-383D-7FFADD8F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74" y="1769658"/>
            <a:ext cx="5059451" cy="3994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F21490-CB91-A33C-A1D9-DB9754FD0ED8}"/>
              </a:ext>
            </a:extLst>
          </p:cNvPr>
          <p:cNvSpPr txBox="1"/>
          <p:nvPr/>
        </p:nvSpPr>
        <p:spPr>
          <a:xfrm>
            <a:off x="2987204" y="5764457"/>
            <a:ext cx="621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Helpful reviews influence recommendations more than price.</a:t>
            </a:r>
          </a:p>
        </p:txBody>
      </p:sp>
    </p:spTree>
    <p:extLst>
      <p:ext uri="{BB962C8B-B14F-4D97-AF65-F5344CB8AC3E}">
        <p14:creationId xmlns:p14="http://schemas.microsoft.com/office/powerpoint/2010/main" val="123095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5D1D8-945D-5363-66D4-962A3793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7E2594-E0D7-9854-9D48-39AB0CEA3865}"/>
              </a:ext>
            </a:extLst>
          </p:cNvPr>
          <p:cNvSpPr txBox="1"/>
          <p:nvPr/>
        </p:nvSpPr>
        <p:spPr>
          <a:xfrm>
            <a:off x="1953647" y="4836916"/>
            <a:ext cx="4313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1. Very few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Fewer than 10 reviews</a:t>
            </a:r>
          </a:p>
          <a:p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2. Low engagement &amp; negative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Between 10–18 reviews, 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Average rating ≤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loo Thambi 2" panose="03080502040302020200" pitchFamily="66" charset="77"/>
                <a:cs typeface="Baloo Thambi 2" panose="03080502040302020200" pitchFamily="66" charset="77"/>
              </a:rPr>
              <a:t>Not recommended ratio ≥ 75%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E79DF-049B-FAB6-6C2B-420CE3F31319}"/>
              </a:ext>
            </a:extLst>
          </p:cNvPr>
          <p:cNvSpPr txBox="1"/>
          <p:nvPr/>
        </p:nvSpPr>
        <p:spPr>
          <a:xfrm>
            <a:off x="813591" y="455771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Remove?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0FFF4-9D7A-5C79-49C9-2F84345D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07" y="1588531"/>
            <a:ext cx="6368385" cy="2969182"/>
          </a:xfrm>
          <a:prstGeom prst="rect">
            <a:avLst/>
          </a:prstGeom>
        </p:spPr>
      </p:pic>
      <p:pic>
        <p:nvPicPr>
          <p:cNvPr id="4" name="Graphic 3" descr="Arrow: Straight outline">
            <a:extLst>
              <a:ext uri="{FF2B5EF4-FFF2-40B4-BE49-F238E27FC236}">
                <a16:creationId xmlns:a16="http://schemas.microsoft.com/office/drawing/2014/main" id="{B52255D9-47BC-7119-153A-6F1C51F08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518362" y="5256879"/>
            <a:ext cx="1104901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DFA962-CA1C-B472-CEC9-6E21C7266963}"/>
              </a:ext>
            </a:extLst>
          </p:cNvPr>
          <p:cNvSpPr txBox="1"/>
          <p:nvPr/>
        </p:nvSpPr>
        <p:spPr>
          <a:xfrm>
            <a:off x="7874177" y="5390913"/>
            <a:ext cx="293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  <a:latin typeface="Baloo Thambi 2" panose="03080502040302020200" pitchFamily="66" charset="77"/>
                <a:cs typeface="Baloo Thambi 2" panose="03080502040302020200" pitchFamily="66" charset="77"/>
              </a:rPr>
              <a:t>Products to remove: 224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effectLst/>
                <a:latin typeface="Baloo Thambi 2" panose="03080502040302020200" pitchFamily="66" charset="77"/>
                <a:cs typeface="Baloo Thambi 2" panose="03080502040302020200" pitchFamily="66" charset="77"/>
              </a:rPr>
              <a:t>Products to keep: 1373</a:t>
            </a:r>
            <a:endParaRPr lang="en-US" dirty="0">
              <a:latin typeface="Baloo Thambi 2" panose="03080502040302020200" pitchFamily="66" charset="77"/>
              <a:cs typeface="Baloo Thambi 2" panose="030805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48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number of topics&#10;&#10;AI-generated content may be incorrect.">
            <a:extLst>
              <a:ext uri="{FF2B5EF4-FFF2-40B4-BE49-F238E27FC236}">
                <a16:creationId xmlns:a16="http://schemas.microsoft.com/office/drawing/2014/main" id="{AD458D0D-4124-8810-ADE8-99EBD8AF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2354580"/>
            <a:ext cx="5346700" cy="414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D1403-4ACA-A50D-A887-B0FBCEBA2D17}"/>
              </a:ext>
            </a:extLst>
          </p:cNvPr>
          <p:cNvSpPr txBox="1"/>
          <p:nvPr/>
        </p:nvSpPr>
        <p:spPr>
          <a:xfrm>
            <a:off x="6301048" y="3158837"/>
            <a:ext cx="5346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Topic coherence</a:t>
            </a:r>
            <a:r>
              <a:rPr lang="en-US" dirty="0"/>
              <a:t> measures how meaningful and consistent the topics 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highest coherence score was reached with </a:t>
            </a:r>
            <a:r>
              <a:rPr lang="en-US" b="1" dirty="0"/>
              <a:t>4 topics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Indicates that 4-topic LDA produces the most interpretable themes from negative reviews.</a:t>
            </a:r>
          </a:p>
        </p:txBody>
      </p:sp>
    </p:spTree>
    <p:extLst>
      <p:ext uri="{BB962C8B-B14F-4D97-AF65-F5344CB8AC3E}">
        <p14:creationId xmlns:p14="http://schemas.microsoft.com/office/powerpoint/2010/main" val="8431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EF9451-1BBF-78FD-6841-7A5CAFBE7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06931"/>
              </p:ext>
            </p:extLst>
          </p:nvPr>
        </p:nvGraphicFramePr>
        <p:xfrm>
          <a:off x="0" y="-2"/>
          <a:ext cx="12192001" cy="6991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836">
                  <a:extLst>
                    <a:ext uri="{9D8B030D-6E8A-4147-A177-3AD203B41FA5}">
                      <a16:colId xmlns:a16="http://schemas.microsoft.com/office/drawing/2014/main" val="542356670"/>
                    </a:ext>
                  </a:extLst>
                </a:gridCol>
                <a:gridCol w="3420064">
                  <a:extLst>
                    <a:ext uri="{9D8B030D-6E8A-4147-A177-3AD203B41FA5}">
                      <a16:colId xmlns:a16="http://schemas.microsoft.com/office/drawing/2014/main" val="3294750734"/>
                    </a:ext>
                  </a:extLst>
                </a:gridCol>
                <a:gridCol w="6896101">
                  <a:extLst>
                    <a:ext uri="{9D8B030D-6E8A-4147-A177-3AD203B41FA5}">
                      <a16:colId xmlns:a16="http://schemas.microsoft.com/office/drawing/2014/main" val="4281893943"/>
                    </a:ext>
                  </a:extLst>
                </a:gridCol>
              </a:tblGrid>
              <a:tr h="83903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21380"/>
                  </a:ext>
                </a:extLst>
              </a:tr>
              <a:tr h="139615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sng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Luxury vs Practicality Clash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Frequent words: collect, dense, elegance, contrast, circulating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Insight: Users may feel the product focuses too much on aesthetics or luxury appeal, while lacking in real performance or practicality.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09981"/>
                  </a:ext>
                </a:extLst>
              </a:tr>
              <a:tr h="1396152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sng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Texture &amp; Irritation Issues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Frequent words: edition, deodorant, dense, bamboo, flaky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Insight: Complaints suggest flaky or irritating consistency, especially in deodorants or scented products, leading to dissatisfaction.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775543"/>
                  </a:ext>
                </a:extLst>
              </a:tr>
              <a:tr h="161333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sng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Unnatural Texture &amp; Confusion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Frequent words: edition, collect, dense, behavior, bamboo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Insight: Customers mention confusing or inconsistent texture, possibly tied to limited edition or dense formulations that don’t blend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330422"/>
                  </a:ext>
                </a:extLst>
              </a:tr>
              <a:tr h="1613331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i="0" u="sng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Color &amp; Skin Reaction Concerns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Frequent words: attracted, bluish, complaint, blush, collect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dirty="0">
                          <a:latin typeface="Baloo Thambi 2" panose="03080502040302020200" pitchFamily="66" charset="77"/>
                          <a:cs typeface="Baloo Thambi 2" panose="03080502040302020200" pitchFamily="66" charset="77"/>
                        </a:rPr>
                        <a:t>Insight: Some customers report strange coloration or unexpected skin reactions like a bluish tint, indicating sensitivity or mismatched expectations.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118329"/>
                  </a:ext>
                </a:extLst>
              </a:tr>
            </a:tbl>
          </a:graphicData>
        </a:graphic>
      </p:graphicFrame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2129006F-D6EC-35FF-9BD4-E5F0B2090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23" y="1020186"/>
            <a:ext cx="2286001" cy="1143000"/>
          </a:xfrm>
          <a:prstGeom prst="rect">
            <a:avLst/>
          </a:prstGeom>
        </p:spPr>
      </p:pic>
      <p:pic>
        <p:nvPicPr>
          <p:cNvPr id="4" name="Picture 3" descr="A close up of words&#10;&#10;AI-generated content may be incorrect.">
            <a:extLst>
              <a:ext uri="{FF2B5EF4-FFF2-40B4-BE49-F238E27FC236}">
                <a16:creationId xmlns:a16="http://schemas.microsoft.com/office/drawing/2014/main" id="{8C30C5B0-ACB9-9BE7-8665-B5F0F0EC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22" y="2409964"/>
            <a:ext cx="2286001" cy="1143000"/>
          </a:xfrm>
          <a:prstGeom prst="rect">
            <a:avLst/>
          </a:prstGeom>
        </p:spPr>
      </p:pic>
      <p:pic>
        <p:nvPicPr>
          <p:cNvPr id="5" name="Picture 4" descr="A close up of words&#10;&#10;AI-generated content may be incorrect.">
            <a:extLst>
              <a:ext uri="{FF2B5EF4-FFF2-40B4-BE49-F238E27FC236}">
                <a16:creationId xmlns:a16="http://schemas.microsoft.com/office/drawing/2014/main" id="{97DADF84-51F3-645F-8A6D-A59707A00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322" y="3976252"/>
            <a:ext cx="2286002" cy="1143000"/>
          </a:xfrm>
          <a:prstGeom prst="rect">
            <a:avLst/>
          </a:prstGeom>
        </p:spPr>
      </p:pic>
      <p:pic>
        <p:nvPicPr>
          <p:cNvPr id="6" name="Picture 5" descr="A close-up of words&#10;&#10;AI-generated content may be incorrect.">
            <a:extLst>
              <a:ext uri="{FF2B5EF4-FFF2-40B4-BE49-F238E27FC236}">
                <a16:creationId xmlns:a16="http://schemas.microsoft.com/office/drawing/2014/main" id="{578F3D15-C836-4387-2B59-4971BB4B4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321" y="5542540"/>
            <a:ext cx="228600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0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B655A861-0A06-69BA-DA13-C3523D1CDF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234950" y="2296399"/>
            <a:ext cx="11722100" cy="22652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A42CE1-B7E5-F246-B072-3BD4D772CAC0}"/>
              </a:ext>
            </a:extLst>
          </p:cNvPr>
          <p:cNvSpPr txBox="1"/>
          <p:nvPr/>
        </p:nvSpPr>
        <p:spPr>
          <a:xfrm>
            <a:off x="2301875" y="4876800"/>
            <a:ext cx="7588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Baloo Thambi 2 Medium" panose="03080502040302020200" pitchFamily="66" charset="77"/>
                <a:cs typeface="Baloo Thambi 2 Medium" panose="03080502040302020200" pitchFamily="66" charset="77"/>
                <a:sym typeface="Wingdings" pitchFamily="2" charset="2"/>
              </a:rPr>
              <a:t>S</a:t>
            </a:r>
            <a:r>
              <a:rPr lang="en-US" sz="2000" dirty="0">
                <a:latin typeface="Baloo Thambi 2 Medium" panose="03080502040302020200" pitchFamily="66" charset="77"/>
                <a:cs typeface="Baloo Thambi 2 Medium" panose="03080502040302020200" pitchFamily="66" charset="77"/>
              </a:rPr>
              <a:t>pecific skincare products were mapped to their ideal customer profiles based on NLP-driven topic modeling of low-rated reviews.</a:t>
            </a:r>
          </a:p>
        </p:txBody>
      </p:sp>
    </p:spTree>
    <p:extLst>
      <p:ext uri="{BB962C8B-B14F-4D97-AF65-F5344CB8AC3E}">
        <p14:creationId xmlns:p14="http://schemas.microsoft.com/office/powerpoint/2010/main" val="54418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3D863-33E5-0E53-1735-C1A76A5DFEA6}"/>
              </a:ext>
            </a:extLst>
          </p:cNvPr>
          <p:cNvSpPr txBox="1"/>
          <p:nvPr/>
        </p:nvSpPr>
        <p:spPr>
          <a:xfrm>
            <a:off x="756314" y="2305615"/>
            <a:ext cx="10679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Used </a:t>
            </a:r>
            <a:r>
              <a:rPr lang="en-US" sz="2000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SQL</a:t>
            </a: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 to filter, join, and prepare structured review data for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Applied </a:t>
            </a:r>
            <a:r>
              <a:rPr lang="en-US" sz="2000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NLP topic modeling (LDA) </a:t>
            </a: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to uncover key reasons behind </a:t>
            </a:r>
            <a:r>
              <a:rPr lang="en-US" sz="2000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low product ratings</a:t>
            </a: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Built a </a:t>
            </a:r>
            <a:r>
              <a:rPr lang="en-US" sz="2000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Rule-Based Recommendation Engine </a:t>
            </a: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to match products with ideal customer profiles.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Enabled targeted product positioning by </a:t>
            </a:r>
            <a:r>
              <a:rPr lang="en-US" sz="2000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predicting preferences </a:t>
            </a: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based on reviews and ratings over time.</a:t>
            </a:r>
          </a:p>
          <a:p>
            <a:pPr algn="just"/>
            <a:r>
              <a:rPr lang="en-US" sz="2000" b="1" u="sng" dirty="0">
                <a:latin typeface="Baloo Thambi 2" panose="03080502040302020200" pitchFamily="66" charset="77"/>
                <a:cs typeface="Baloo Thambi 2" panose="03080502040302020200" pitchFamily="66" charset="77"/>
              </a:rPr>
              <a:t>Result:</a:t>
            </a:r>
            <a:r>
              <a:rPr lang="en-US" sz="2000" b="1" dirty="0">
                <a:latin typeface="Baloo Thambi 2" panose="03080502040302020200" pitchFamily="66" charset="77"/>
                <a:cs typeface="Baloo Thambi 2" panose="03080502040302020200" pitchFamily="66" charset="77"/>
              </a:rPr>
              <a:t> </a:t>
            </a:r>
            <a:r>
              <a:rPr lang="en-US" sz="2000" dirty="0">
                <a:latin typeface="Baloo Thambi 2" panose="03080502040302020200" pitchFamily="66" charset="77"/>
                <a:cs typeface="Baloo Thambi 2" panose="03080502040302020200" pitchFamily="66" charset="77"/>
              </a:rPr>
              <a:t>A clearer path to personalized skincare recommendations and better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8236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338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Baloo Thambi 2</vt:lpstr>
      <vt:lpstr>Baloo Thambi 2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Thu Trang Truong</dc:creator>
  <cp:lastModifiedBy>Le Thu Trang Truong</cp:lastModifiedBy>
  <cp:revision>4</cp:revision>
  <dcterms:created xsi:type="dcterms:W3CDTF">2025-04-14T06:25:34Z</dcterms:created>
  <dcterms:modified xsi:type="dcterms:W3CDTF">2025-04-16T00:57:30Z</dcterms:modified>
</cp:coreProperties>
</file>