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9" r:id="rId4"/>
    <p:sldId id="276" r:id="rId5"/>
    <p:sldId id="257" r:id="rId6"/>
    <p:sldId id="258" r:id="rId8"/>
    <p:sldId id="261" r:id="rId9"/>
    <p:sldId id="262" r:id="rId10"/>
    <p:sldId id="263" r:id="rId11"/>
    <p:sldId id="264" r:id="rId12"/>
    <p:sldId id="265" r:id="rId13"/>
    <p:sldId id="267" r:id="rId14"/>
    <p:sldId id="268" r:id="rId15"/>
    <p:sldId id="271" r:id="rId16"/>
    <p:sldId id="269" r:id="rId17"/>
    <p:sldId id="266" r:id="rId18"/>
    <p:sldId id="272"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流程已经使用近</a:t>
            </a:r>
            <a:r>
              <a:rPr lang="en-US" altLang="zh-CN"/>
              <a:t>3</a:t>
            </a:r>
            <a:r>
              <a:rPr lang="zh-CN" altLang="en-US"/>
              <a:t>年，产生了大量数据，为保证数据一致性使用的参考与注释版本一直为上述版本。</a:t>
            </a:r>
            <a:endParaRPr lang="zh-CN" altLang="en-US"/>
          </a:p>
          <a:p>
            <a:endParaRPr lang="zh-CN" altLang="en-US"/>
          </a:p>
          <a:p>
            <a:r>
              <a:rPr lang="zh-CN" altLang="en-US"/>
              <a:t>如有需要使用更新版本的需要单独联系。</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GATK </a:t>
            </a:r>
            <a:r>
              <a:rPr lang="zh-CN" altLang="en-US"/>
              <a:t>的变异检测工具为了尽可能多地检测到真实的变异，采用了较为宽松的策略，这样能最大程度地避免遗漏真正存在的变异。然而，这种宽松策略也会导致检测结果中包含大量的假阳性变异，所以需要对原始的变异检测结果进行过滤，以提高结果的准确性。</a:t>
            </a:r>
            <a:r>
              <a:rPr lang="en-US" altLang="zh-CN"/>
              <a:t>VQSR </a:t>
            </a:r>
            <a:r>
              <a:rPr lang="zh-CN" altLang="en-US"/>
              <a:t>利用机器学习的方法，通过分析已知变异的特征（即注释特征）来构建一个模型，以此判断每个变异是真实变异的可能性。它为每个变异分配的</a:t>
            </a:r>
            <a:r>
              <a:rPr lang="en-US" altLang="zh-CN"/>
              <a:t> VQSLOD </a:t>
            </a:r>
            <a:r>
              <a:rPr lang="zh-CN" altLang="en-US"/>
              <a:t>，然后根据这个概率值（即</a:t>
            </a:r>
            <a:r>
              <a:rPr lang="en-US" altLang="zh-CN"/>
              <a:t> VQSLOD </a:t>
            </a:r>
            <a:r>
              <a:rPr lang="zh-CN" altLang="en-US"/>
              <a:t>得分）来过滤原始的变异集，筛选出符合我们期望质量水平的变异子集。通过调整过滤阈值，可以在特异性（减少假阳性）和敏感性（减少假阴性）之间取得平衡。</a:t>
            </a:r>
            <a:endParaRPr lang="zh-CN" altLang="en-US"/>
          </a:p>
          <a:p>
            <a:endParaRPr lang="zh-CN" altLang="en-US"/>
          </a:p>
          <a:p>
            <a:r>
              <a:rPr lang="zh-CN" altLang="en-US">
                <a:sym typeface="+mn-ea"/>
              </a:rPr>
              <a:t>对于人类基因组，在训练模型时，我们使用了</a:t>
            </a:r>
            <a:r>
              <a:rPr lang="en-US" altLang="zh-CN">
                <a:sym typeface="+mn-ea"/>
              </a:rPr>
              <a:t>hapmap</a:t>
            </a:r>
            <a:r>
              <a:rPr lang="zh-CN" altLang="en-US">
                <a:sym typeface="+mn-ea"/>
              </a:rPr>
              <a:t>、</a:t>
            </a:r>
            <a:r>
              <a:rPr lang="en-US" altLang="zh-CN">
                <a:sym typeface="+mn-ea"/>
              </a:rPr>
              <a:t>mills</a:t>
            </a:r>
            <a:r>
              <a:rPr lang="zh-CN" altLang="en-US">
                <a:sym typeface="+mn-ea"/>
              </a:rPr>
              <a:t>、</a:t>
            </a:r>
            <a:r>
              <a:rPr lang="en-US" altLang="zh-CN">
                <a:sym typeface="+mn-ea"/>
              </a:rPr>
              <a:t>omni</a:t>
            </a:r>
            <a:r>
              <a:rPr lang="zh-CN" altLang="en-US">
                <a:sym typeface="+mn-ea"/>
              </a:rPr>
              <a:t>、</a:t>
            </a:r>
            <a:r>
              <a:rPr lang="en-US" altLang="zh-CN">
                <a:sym typeface="+mn-ea"/>
              </a:rPr>
              <a:t>1000G</a:t>
            </a:r>
            <a:r>
              <a:rPr lang="zh-CN" altLang="en-US">
                <a:sym typeface="+mn-ea"/>
              </a:rPr>
              <a:t>、</a:t>
            </a:r>
            <a:r>
              <a:rPr lang="en-US" altLang="zh-CN">
                <a:sym typeface="+mn-ea"/>
              </a:rPr>
              <a:t>dbsnp</a:t>
            </a:r>
            <a:r>
              <a:rPr lang="zh-CN" altLang="en-US">
                <a:sym typeface="+mn-ea"/>
              </a:rPr>
              <a:t>共</a:t>
            </a:r>
            <a:r>
              <a:rPr lang="en-US" altLang="zh-CN">
                <a:sym typeface="+mn-ea"/>
              </a:rPr>
              <a:t>5</a:t>
            </a:r>
            <a:r>
              <a:rPr lang="zh-CN" altLang="en-US">
                <a:sym typeface="+mn-ea"/>
              </a:rPr>
              <a:t>个真实人类数据集，设置了不同的</a:t>
            </a:r>
            <a:r>
              <a:rPr lang="en-US" altLang="zh-CN"/>
              <a:t>prior</a:t>
            </a:r>
            <a:r>
              <a:rPr lang="zh-CN" altLang="en-US"/>
              <a:t>优先级别进行训练。</a:t>
            </a:r>
            <a:endParaRPr lang="zh-CN" altLang="en-US"/>
          </a:p>
          <a:p>
            <a:endParaRPr lang="zh-CN" altLang="en-US"/>
          </a:p>
          <a:p>
            <a:r>
              <a:rPr lang="zh-CN" altLang="en-US"/>
              <a:t>并考虑了</a:t>
            </a:r>
            <a:r>
              <a:rPr lang="en-US" altLang="zh-CN">
                <a:sym typeface="+mn-ea"/>
              </a:rPr>
              <a:t> DP QD MQ  MQRankSum ReadPosRankSum FS  SOR </a:t>
            </a:r>
            <a:r>
              <a:rPr lang="zh-CN" altLang="en-US">
                <a:sym typeface="+mn-ea"/>
              </a:rPr>
              <a:t>等方面来鉴定是否真实变异</a:t>
            </a:r>
            <a:endParaRPr lang="zh-CN" altLang="en-US"/>
          </a:p>
          <a:p>
            <a:endParaRPr lang="zh-CN" altLang="en-US"/>
          </a:p>
          <a:p>
            <a:r>
              <a:rPr lang="en-US" altLang="zh-CN">
                <a:sym typeface="+mn-ea"/>
              </a:rPr>
              <a:t>max-gaussians</a:t>
            </a:r>
            <a:r>
              <a:rPr lang="zh-CN" altLang="en-US">
                <a:sym typeface="+mn-ea"/>
              </a:rPr>
              <a:t>设置为</a:t>
            </a:r>
            <a:r>
              <a:rPr lang="en-US" altLang="zh-CN">
                <a:sym typeface="+mn-ea"/>
              </a:rPr>
              <a:t>6</a:t>
            </a:r>
            <a:r>
              <a:rPr lang="zh-CN" altLang="en-US">
                <a:sym typeface="+mn-ea"/>
              </a:rPr>
              <a:t>，设置越高表示可以用</a:t>
            </a:r>
            <a:r>
              <a:rPr lang="zh-CN" altLang="en-US"/>
              <a:t>更多的高斯分布来拟合数据，可能会提高模型对不同类型变异的区分能力，从而更准确地识别真实变异和假阳性变异；越低会使模型变得更简单。简单的模型计算速度更快，并且可以避免过拟合问题。默认是</a:t>
            </a:r>
            <a:r>
              <a:rPr lang="en-US" altLang="zh-CN"/>
              <a:t>8</a:t>
            </a:r>
            <a:r>
              <a:rPr lang="zh-CN" altLang="en-US"/>
              <a:t>。</a:t>
            </a:r>
            <a:endParaRPr lang="zh-CN" altLang="en-US"/>
          </a:p>
          <a:p>
            <a:endParaRPr lang="zh-CN" altLang="en-US"/>
          </a:p>
          <a:p>
            <a:r>
              <a:rPr lang="en-US" altLang="zh-CN"/>
              <a:t>DP</a:t>
            </a:r>
            <a:r>
              <a:rPr lang="zh-CN" altLang="en-US"/>
              <a:t>（</a:t>
            </a:r>
            <a:r>
              <a:rPr lang="en-US" altLang="zh-CN"/>
              <a:t>Depth) </a:t>
            </a:r>
            <a:endParaRPr lang="en-US" altLang="zh-CN"/>
          </a:p>
          <a:p>
            <a:r>
              <a:rPr lang="zh-CN" altLang="en-US"/>
              <a:t>含义：位点测序深度</a:t>
            </a:r>
            <a:endParaRPr lang="zh-CN" altLang="en-US"/>
          </a:p>
          <a:p>
            <a:r>
              <a:rPr lang="en-US" altLang="zh-CN"/>
              <a:t>QD</a:t>
            </a:r>
            <a:r>
              <a:rPr lang="zh-CN" altLang="en-US"/>
              <a:t>（</a:t>
            </a:r>
            <a:r>
              <a:rPr lang="en-US" altLang="zh-CN"/>
              <a:t>Quality by Depth</a:t>
            </a:r>
            <a:r>
              <a:rPr lang="zh-CN" altLang="en-US"/>
              <a:t>）</a:t>
            </a:r>
            <a:endParaRPr lang="zh-CN" altLang="en-US"/>
          </a:p>
          <a:p>
            <a:r>
              <a:rPr lang="zh-CN" altLang="en-US"/>
              <a:t>含义：质量分数除以深度，它衡量了每个测序深度下变异的质量。</a:t>
            </a:r>
            <a:r>
              <a:rPr lang="en-US" altLang="zh-CN"/>
              <a:t>QD </a:t>
            </a:r>
            <a:r>
              <a:rPr lang="zh-CN" altLang="en-US"/>
              <a:t>值越高，说明在该测序深度下变异的质量越好，更有可能是真实变异。</a:t>
            </a:r>
            <a:endParaRPr lang="zh-CN" altLang="en-US"/>
          </a:p>
          <a:p>
            <a:r>
              <a:rPr lang="zh-CN" altLang="en-US"/>
              <a:t>作用：可以帮助过滤掉那些由于测序深度不足而导致质量不可靠的变异。例如，低</a:t>
            </a:r>
            <a:r>
              <a:rPr lang="en-US" altLang="zh-CN"/>
              <a:t> QD </a:t>
            </a:r>
            <a:r>
              <a:rPr lang="zh-CN" altLang="en-US"/>
              <a:t>值的变异可能是由于测序错误或随机噪声引起的。</a:t>
            </a:r>
            <a:endParaRPr lang="zh-CN" altLang="en-US"/>
          </a:p>
          <a:p>
            <a:r>
              <a:rPr lang="en-US" altLang="zh-CN"/>
              <a:t>MQ</a:t>
            </a:r>
            <a:r>
              <a:rPr lang="zh-CN" altLang="en-US"/>
              <a:t>（</a:t>
            </a:r>
            <a:r>
              <a:rPr lang="en-US" altLang="zh-CN"/>
              <a:t>RMS Mapping Quality</a:t>
            </a:r>
            <a:r>
              <a:rPr lang="zh-CN" altLang="en-US"/>
              <a:t>）</a:t>
            </a:r>
            <a:endParaRPr lang="zh-CN" altLang="en-US"/>
          </a:p>
          <a:p>
            <a:r>
              <a:rPr lang="zh-CN" altLang="en-US"/>
              <a:t>含义：均一性质量，是对变异所在位置的所有比对读取的映射质量的均方根。映射质量反映了读取正确映射到参考基因组的可能性。</a:t>
            </a:r>
            <a:endParaRPr lang="zh-CN" altLang="en-US"/>
          </a:p>
          <a:p>
            <a:r>
              <a:rPr lang="zh-CN" altLang="en-US"/>
              <a:t>作用：高</a:t>
            </a:r>
            <a:r>
              <a:rPr lang="en-US" altLang="zh-CN"/>
              <a:t> MQ </a:t>
            </a:r>
            <a:r>
              <a:rPr lang="zh-CN" altLang="en-US"/>
              <a:t>值表示读取的映射质量较好，变异的定位更准确，更倾向于是真实变异；低</a:t>
            </a:r>
            <a:r>
              <a:rPr lang="en-US" altLang="zh-CN"/>
              <a:t> MQ </a:t>
            </a:r>
            <a:r>
              <a:rPr lang="zh-CN" altLang="en-US"/>
              <a:t>值可能意味着读取映射存在问题，该变异可能是假阳性。</a:t>
            </a:r>
            <a:endParaRPr lang="zh-CN" altLang="en-US"/>
          </a:p>
          <a:p>
            <a:r>
              <a:rPr lang="en-US" altLang="zh-CN"/>
              <a:t>FS</a:t>
            </a:r>
            <a:r>
              <a:rPr lang="zh-CN" altLang="en-US"/>
              <a:t>（</a:t>
            </a:r>
            <a:r>
              <a:rPr lang="en-US" altLang="zh-CN"/>
              <a:t>Fisher Strand</a:t>
            </a:r>
            <a:r>
              <a:rPr lang="zh-CN" altLang="en-US"/>
              <a:t>）</a:t>
            </a:r>
            <a:endParaRPr lang="zh-CN" altLang="en-US"/>
          </a:p>
          <a:p>
            <a:r>
              <a:rPr lang="zh-CN" altLang="en-US"/>
              <a:t>含义：基于</a:t>
            </a:r>
            <a:r>
              <a:rPr lang="en-US" altLang="zh-CN"/>
              <a:t> Fisher </a:t>
            </a:r>
            <a:r>
              <a:rPr lang="zh-CN" altLang="en-US"/>
              <a:t>精确检验计算的链偏倚度量。它用于检测变异在正负链上的分布是否存在显著差异。</a:t>
            </a:r>
            <a:endParaRPr lang="zh-CN" altLang="en-US"/>
          </a:p>
          <a:p>
            <a:r>
              <a:rPr lang="zh-CN" altLang="en-US"/>
              <a:t>作用：如果变异在正负链上的分布不均匀，可能是由于测序过程中的链特异性误差导致的，</a:t>
            </a:r>
            <a:r>
              <a:rPr lang="en-US" altLang="zh-CN"/>
              <a:t>FS </a:t>
            </a:r>
            <a:r>
              <a:rPr lang="zh-CN" altLang="en-US"/>
              <a:t>值高的变异更有可能是假阳性。</a:t>
            </a:r>
            <a:endParaRPr lang="zh-CN" altLang="en-US"/>
          </a:p>
          <a:p>
            <a:r>
              <a:rPr lang="en-US" altLang="zh-CN"/>
              <a:t>ReadPosRankSum</a:t>
            </a:r>
            <a:endParaRPr lang="en-US" altLang="zh-CN"/>
          </a:p>
          <a:p>
            <a:r>
              <a:rPr lang="zh-CN" altLang="en-US"/>
              <a:t>含义：读取位置的秩和检验统计量，用于比较携带变异的读取和不携带变异的读取在基因组位置上的分布差异。</a:t>
            </a:r>
            <a:endParaRPr lang="zh-CN" altLang="en-US"/>
          </a:p>
          <a:p>
            <a:r>
              <a:rPr lang="zh-CN" altLang="en-US"/>
              <a:t>作用：如果携带变异的读取集中在读取的特定位置（如读取的开头或结尾），可能是由于测序技术的偏好或误差导致的，</a:t>
            </a:r>
            <a:r>
              <a:rPr lang="en-US" altLang="zh-CN"/>
              <a:t>ReadPosRankSum </a:t>
            </a:r>
            <a:r>
              <a:rPr lang="zh-CN" altLang="en-US"/>
              <a:t>值异常的变异可能是假阳性。</a:t>
            </a:r>
            <a:endParaRPr lang="zh-CN" altLang="en-US"/>
          </a:p>
          <a:p>
            <a:r>
              <a:rPr lang="en-US" altLang="zh-CN"/>
              <a:t>MQRankSum</a:t>
            </a:r>
            <a:endParaRPr lang="en-US" altLang="zh-CN"/>
          </a:p>
          <a:p>
            <a:r>
              <a:rPr lang="zh-CN" altLang="en-US"/>
              <a:t>含义：映射质量的秩和检验统计量，比较携带变异的读取和不携带变异的读取的映射质量分布。</a:t>
            </a:r>
            <a:endParaRPr lang="zh-CN" altLang="en-US"/>
          </a:p>
          <a:p>
            <a:r>
              <a:rPr lang="zh-CN" altLang="en-US"/>
              <a:t>作用：用于检测变异与映射质量之间的关联，如果两者存在显著差异，可能提示该变异是假阳性。</a:t>
            </a:r>
            <a:endParaRPr lang="zh-CN" altLang="en-US"/>
          </a:p>
          <a:p>
            <a:r>
              <a:rPr lang="en-US" altLang="zh-CN"/>
              <a:t>SOR</a:t>
            </a:r>
            <a:r>
              <a:rPr lang="zh-CN" altLang="en-US"/>
              <a:t>（</a:t>
            </a:r>
            <a:r>
              <a:rPr lang="en-US" altLang="zh-CN"/>
              <a:t>Symmetric Odds Ratio of strand bias</a:t>
            </a:r>
            <a:r>
              <a:rPr lang="zh-CN" altLang="en-US"/>
              <a:t>）</a:t>
            </a:r>
            <a:endParaRPr lang="zh-CN" altLang="en-US"/>
          </a:p>
          <a:p>
            <a:r>
              <a:rPr lang="zh-CN" altLang="en-US"/>
              <a:t>含义：链偏倚的对称优势比，是一种改进的链偏倚度量方法，比</a:t>
            </a:r>
            <a:r>
              <a:rPr lang="en-US" altLang="zh-CN"/>
              <a:t> FS </a:t>
            </a:r>
            <a:r>
              <a:rPr lang="zh-CN" altLang="en-US"/>
              <a:t>更能准确地检测链偏倚。</a:t>
            </a:r>
            <a:endParaRPr lang="zh-CN" altLang="en-US"/>
          </a:p>
          <a:p>
            <a:r>
              <a:rPr lang="zh-CN" altLang="en-US"/>
              <a:t>作用：用于识别由于链特异性误差导致的假阳性变异。</a:t>
            </a:r>
            <a:endParaRPr lang="zh-CN" altLang="en-US"/>
          </a:p>
          <a:p>
            <a:endParaRPr lang="zh-CN" altLang="en-US"/>
          </a:p>
          <a:p>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VQSR </a:t>
            </a:r>
            <a:r>
              <a:rPr lang="zh-CN" altLang="en-US"/>
              <a:t>是一个分两阶段进行的过程，第一阶段由</a:t>
            </a:r>
            <a:r>
              <a:rPr lang="en-US" altLang="zh-CN"/>
              <a:t> VariantRecalibrator </a:t>
            </a:r>
            <a:r>
              <a:rPr lang="zh-CN" altLang="en-US"/>
              <a:t>工具完成，它会构建一个校正模型并生成校正表；第二阶段由</a:t>
            </a:r>
            <a:r>
              <a:rPr lang="en-US" altLang="zh-CN">
                <a:sym typeface="+mn-ea"/>
              </a:rPr>
              <a:t>ApplyVQSR</a:t>
            </a:r>
            <a:r>
              <a:rPr lang="zh-CN" altLang="en-US"/>
              <a:t>执行，基于校正表和目标敏感性值对变异进行过滤，这里</a:t>
            </a:r>
            <a:r>
              <a:rPr lang="en-US" altLang="zh-CN">
                <a:sym typeface="+mn-ea"/>
              </a:rPr>
              <a:t>truth-sensitivity-filter-level </a:t>
            </a:r>
            <a:r>
              <a:rPr lang="zh-CN" altLang="en-US">
                <a:sym typeface="+mn-ea"/>
              </a:rPr>
              <a:t>被设为</a:t>
            </a:r>
            <a:r>
              <a:rPr lang="en-US" altLang="zh-CN">
                <a:sym typeface="+mn-ea"/>
              </a:rPr>
              <a:t>99.0</a:t>
            </a:r>
            <a:r>
              <a:rPr lang="zh-CN" altLang="en-US">
                <a:sym typeface="+mn-ea"/>
              </a:rPr>
              <a:t>。</a:t>
            </a:r>
            <a:endParaRPr lang="zh-CN" altLang="en-US">
              <a:sym typeface="+mn-ea"/>
            </a:endParaRPr>
          </a:p>
          <a:p>
            <a:endParaRPr lang="zh-CN" altLang="en-US"/>
          </a:p>
          <a:p>
            <a:r>
              <a:rPr lang="zh-CN" altLang="en-US"/>
              <a:t>补充说明：</a:t>
            </a:r>
            <a:r>
              <a:rPr lang="en-US" altLang="zh-CN"/>
              <a:t>VQSR</a:t>
            </a:r>
            <a:r>
              <a:rPr lang="zh-CN" altLang="en-US"/>
              <a:t>的整个步骤，对于</a:t>
            </a:r>
            <a:r>
              <a:rPr lang="en-US" altLang="zh-CN"/>
              <a:t>SNP</a:t>
            </a:r>
            <a:r>
              <a:rPr lang="zh-CN" altLang="en-US"/>
              <a:t>和</a:t>
            </a:r>
            <a:r>
              <a:rPr lang="en-US" altLang="zh-CN"/>
              <a:t>INDEL</a:t>
            </a:r>
            <a:r>
              <a:rPr lang="zh-CN" altLang="en-US"/>
              <a:t>都是分开进行的，因为机器学习时对于两种类型的变异，会生成不同的模型这样结果更准确。</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使用</a:t>
            </a:r>
            <a:r>
              <a:rPr lang="en-US" altLang="zh-CN">
                <a:sym typeface="+mn-ea"/>
              </a:rPr>
              <a:t>VEP</a:t>
            </a:r>
            <a:r>
              <a:rPr lang="zh-CN" altLang="en-US">
                <a:sym typeface="+mn-ea"/>
              </a:rPr>
              <a:t>预测基因组变异（如单核苷酸多态性（</a:t>
            </a:r>
            <a:r>
              <a:rPr lang="en-US" altLang="zh-CN">
                <a:sym typeface="+mn-ea"/>
              </a:rPr>
              <a:t>SNP</a:t>
            </a:r>
            <a:r>
              <a:rPr lang="zh-CN" altLang="en-US">
                <a:sym typeface="+mn-ea"/>
              </a:rPr>
              <a:t>）、插入缺失（</a:t>
            </a:r>
            <a:r>
              <a:rPr lang="en-US" altLang="zh-CN">
                <a:sym typeface="+mn-ea"/>
              </a:rPr>
              <a:t>InDel</a:t>
            </a:r>
            <a:r>
              <a:rPr lang="zh-CN" altLang="en-US">
                <a:sym typeface="+mn-ea"/>
              </a:rPr>
              <a:t>）等）对基因、转录本以及蛋白质的影响。</a:t>
            </a:r>
            <a:endParaRPr lang="zh-CN" altLang="en-US"/>
          </a:p>
          <a:p>
            <a:endParaRPr lang="zh-CN" altLang="en-US"/>
          </a:p>
          <a:p>
            <a:r>
              <a:rPr lang="zh-CN" altLang="en-US">
                <a:sym typeface="+mn-ea"/>
              </a:rPr>
              <a:t>能够判断变异是否发生在基因区域，例如是否位于外显子、内含子、启动子等区域。对于发生在基因区域的变异，进一步预测其对基因功能的潜在影响，如是否导致基因表达水平的改变。</a:t>
            </a:r>
            <a:endParaRPr lang="zh-CN" altLang="en-US"/>
          </a:p>
          <a:p>
            <a:endParaRPr lang="zh-CN" altLang="en-US"/>
          </a:p>
          <a:p>
            <a:r>
              <a:rPr lang="zh-CN" altLang="en-US">
                <a:sym typeface="+mn-ea"/>
              </a:rPr>
              <a:t>预测变异对蛋白质序列和结构的影响。对于错义变异，会指出氨基酸的改变情况，并评估这种改变对蛋白质功能和结构的潜在影响，如是否影响蛋白质的活性位点、与其他分子的相互作用等。</a:t>
            </a:r>
            <a:endParaRPr lang="zh-CN" altLang="en-US"/>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对于一些基础信息，数据结果信息进行了统计，结果中有用到这部分内容时可以引用</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该工作流程中变异发现部分所遵循的核心原则是，当同时为种系变异发现算法提供多个样本的数据时，其准确性和敏感性会显著提高。具体而言，变异检测程序需要能够构建一个涵盖队列中所有样本、代表所有潜在变异基因组位置的规整基因型矩阵。需要注意的是，这与将每个样本单独生成的变异检测结果简单合并的原始方法不同，后者缺乏关于纯合参考基因型或其他未检测到基因型的置信度信息。</a:t>
            </a:r>
            <a:endParaRPr lang="zh-CN" altLang="en-US"/>
          </a:p>
          <a:p>
            <a:endParaRPr lang="en-US" altLang="zh-CN"/>
          </a:p>
          <a:p>
            <a:endParaRPr lang="en-US" altLang="zh-CN"/>
          </a:p>
          <a:p>
            <a:endParaRPr lang="en-US" altLang="zh-CN"/>
          </a:p>
          <a:p>
            <a:endParaRPr lang="en-US" altLang="zh-CN"/>
          </a:p>
          <a:p>
            <a:endParaRPr lang="en-US" altLang="zh-CN"/>
          </a:p>
          <a:p>
            <a:r>
              <a:rPr lang="zh-CN" altLang="en-US">
                <a:sym typeface="+mn-ea"/>
              </a:rPr>
              <a:t>项目路径：</a:t>
            </a:r>
            <a:endParaRPr lang="zh-CN" altLang="en-US">
              <a:sym typeface="+mn-ea"/>
            </a:endParaRPr>
          </a:p>
          <a:p>
            <a:r>
              <a:rPr lang="en-US" altLang="zh-CN">
                <a:sym typeface="+mn-ea"/>
              </a:rPr>
              <a:t>https://github.com/trx296554555/general_exon_workfow</a:t>
            </a:r>
            <a:endParaRPr lang="en-US" altLang="zh-CN"/>
          </a:p>
          <a:p>
            <a:r>
              <a:rPr lang="zh-CN" altLang="en-US">
                <a:sym typeface="+mn-ea"/>
              </a:rPr>
              <a:t>参考</a:t>
            </a:r>
            <a:r>
              <a:rPr lang="en-US" altLang="zh-CN">
                <a:sym typeface="+mn-ea"/>
              </a:rPr>
              <a:t>repo</a:t>
            </a:r>
            <a:r>
              <a:rPr lang="zh-CN" altLang="en-US">
                <a:sym typeface="+mn-ea"/>
              </a:rPr>
              <a:t>：</a:t>
            </a:r>
            <a:endParaRPr lang="en-US" altLang="zh-CN">
              <a:sym typeface="+mn-ea"/>
            </a:endParaRPr>
          </a:p>
          <a:p>
            <a:r>
              <a:rPr lang="en-US" altLang="zh-CN">
                <a:sym typeface="+mn-ea"/>
              </a:rPr>
              <a:t>https://github.com/moiexpositoalonsolab/grenepipe</a:t>
            </a:r>
            <a:endParaRPr lang="en-US" altLang="zh-CN"/>
          </a:p>
          <a:p>
            <a:r>
              <a:rPr lang="en-US" altLang="zh-CN">
                <a:sym typeface="+mn-ea"/>
              </a:rPr>
              <a:t>https://github.com/snakemake-workflows/dna-seq-gatk-variant-calling</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原始数据的质量结果检测使用</a:t>
            </a:r>
            <a:r>
              <a:rPr lang="en-US" altLang="zh-CN"/>
              <a:t>fastqc</a:t>
            </a:r>
            <a:r>
              <a:rPr lang="zh-CN" altLang="en-US"/>
              <a:t>完成，结果见</a:t>
            </a:r>
            <a:r>
              <a:rPr lang="en-US" altLang="zh-CN"/>
              <a:t>multiqc.html FastQC</a:t>
            </a:r>
            <a:r>
              <a:rPr lang="zh-CN" altLang="en-US"/>
              <a:t>部分；</a:t>
            </a:r>
            <a:endParaRPr lang="zh-CN" altLang="en-US"/>
          </a:p>
          <a:p>
            <a:r>
              <a:rPr lang="zh-CN" altLang="en-US"/>
              <a:t>对原始数据重新使用</a:t>
            </a:r>
            <a:r>
              <a:rPr lang="en-US" altLang="zh-CN"/>
              <a:t>Trimmomatic</a:t>
            </a:r>
            <a:r>
              <a:rPr lang="zh-CN" altLang="en-US"/>
              <a:t>进行</a:t>
            </a:r>
            <a:r>
              <a:rPr lang="en-US" altLang="zh-CN"/>
              <a:t>reads</a:t>
            </a:r>
            <a:r>
              <a:rPr lang="zh-CN" altLang="en-US"/>
              <a:t>的质控，去除接头与低质量的</a:t>
            </a:r>
            <a:r>
              <a:rPr lang="en-US" altLang="zh-CN"/>
              <a:t>reads</a:t>
            </a:r>
            <a:r>
              <a:rPr lang="zh-CN" altLang="en-US"/>
              <a:t>，结果见</a:t>
            </a:r>
            <a:r>
              <a:rPr lang="en-US" altLang="zh-CN">
                <a:sym typeface="+mn-ea"/>
              </a:rPr>
              <a:t>multiqc.html Trimmomatic</a:t>
            </a:r>
            <a:r>
              <a:rPr lang="zh-CN" altLang="en-US">
                <a:sym typeface="+mn-ea"/>
              </a:rPr>
              <a:t>部分；</a:t>
            </a:r>
            <a:endParaRPr lang="zh-CN" altLang="en-US"/>
          </a:p>
          <a:p>
            <a:endParaRPr lang="en-US" altLang="zh-CN"/>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经过质控后的双端</a:t>
            </a:r>
            <a:r>
              <a:rPr lang="en-US" altLang="zh-CN"/>
              <a:t>reads</a:t>
            </a:r>
            <a:r>
              <a:rPr lang="zh-CN" altLang="en-US"/>
              <a:t>使用</a:t>
            </a:r>
            <a:r>
              <a:rPr lang="en-US" altLang="zh-CN"/>
              <a:t>bwa mem</a:t>
            </a:r>
            <a:r>
              <a:rPr lang="zh-CN" altLang="en-US"/>
              <a:t>比对到人类参考基因组上，获得比对的</a:t>
            </a:r>
            <a:r>
              <a:rPr lang="en-US" altLang="zh-CN"/>
              <a:t>sam</a:t>
            </a:r>
            <a:r>
              <a:rPr lang="zh-CN" altLang="en-US"/>
              <a:t>文件，并使用</a:t>
            </a:r>
            <a:r>
              <a:rPr lang="en-US" altLang="zh-CN"/>
              <a:t>samtools</a:t>
            </a:r>
            <a:r>
              <a:rPr lang="zh-CN" altLang="en-US"/>
              <a:t>按染染色体坐标顺序排序后转化为</a:t>
            </a:r>
            <a:r>
              <a:rPr lang="en-US" altLang="zh-CN"/>
              <a:t>bam</a:t>
            </a:r>
            <a:r>
              <a:rPr lang="zh-CN" altLang="en-US"/>
              <a:t>文件</a:t>
            </a:r>
            <a:endParaRPr lang="zh-CN" altLang="en-US"/>
          </a:p>
          <a:p>
            <a:r>
              <a:rPr lang="zh-CN" altLang="en-US"/>
              <a:t>比对结果统计结果见</a:t>
            </a:r>
            <a:r>
              <a:rPr lang="en-US" altLang="zh-CN">
                <a:sym typeface="+mn-ea"/>
              </a:rPr>
              <a:t>multiqc.html </a:t>
            </a:r>
            <a:r>
              <a:rPr lang="en-US" altLang="zh-CN"/>
              <a:t>Samtools</a:t>
            </a:r>
            <a:r>
              <a:rPr lang="zh-CN" altLang="en-US"/>
              <a:t>部分</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使用</a:t>
            </a:r>
            <a:r>
              <a:rPr lang="en-US" altLang="zh-CN"/>
              <a:t> Picard </a:t>
            </a:r>
            <a:r>
              <a:rPr lang="zh-CN" altLang="en-US"/>
              <a:t>工具集中的</a:t>
            </a:r>
            <a:r>
              <a:rPr lang="en-US" altLang="zh-CN"/>
              <a:t> MarkDuplicates </a:t>
            </a:r>
            <a:r>
              <a:rPr lang="zh-CN" altLang="en-US"/>
              <a:t>程序，来标记并去除重复序列，其中重复的</a:t>
            </a:r>
            <a:r>
              <a:rPr lang="zh-CN" altLang="en-US">
                <a:sym typeface="+mn-ea"/>
              </a:rPr>
              <a:t>序列</a:t>
            </a:r>
            <a:r>
              <a:rPr lang="zh-CN" altLang="en-US"/>
              <a:t>被定义为源自单个</a:t>
            </a:r>
            <a:r>
              <a:rPr lang="en-US" altLang="zh-CN"/>
              <a:t> DNA </a:t>
            </a:r>
            <a:r>
              <a:rPr lang="zh-CN" altLang="en-US"/>
              <a:t>片段产生的序列，这可能是由</a:t>
            </a:r>
            <a:r>
              <a:rPr lang="en-US" altLang="zh-CN"/>
              <a:t>PCR </a:t>
            </a:r>
            <a:r>
              <a:rPr lang="zh-CN" altLang="en-US"/>
              <a:t>扩增或是测序仪光学识别错误导致的重复。去除重复序列，有利于</a:t>
            </a:r>
            <a:r>
              <a:rPr lang="en-US" altLang="zh-CN"/>
              <a:t>1.</a:t>
            </a:r>
            <a:r>
              <a:rPr lang="zh-CN" altLang="en-US"/>
              <a:t>提高变异检测的准确性；</a:t>
            </a:r>
            <a:r>
              <a:rPr lang="en-US" altLang="zh-CN"/>
              <a:t>2.</a:t>
            </a:r>
            <a:r>
              <a:rPr lang="zh-CN" altLang="en-US"/>
              <a:t>准确评估测序深度；</a:t>
            </a:r>
            <a:r>
              <a:rPr lang="en-US" altLang="zh-CN"/>
              <a:t>3. </a:t>
            </a:r>
            <a:r>
              <a:rPr lang="zh-CN" altLang="en-US"/>
              <a:t>减少数据冗余。</a:t>
            </a:r>
            <a:endParaRPr lang="zh-CN" altLang="en-US"/>
          </a:p>
          <a:p>
            <a:endParaRPr lang="zh-CN" altLang="en-US"/>
          </a:p>
          <a:p>
            <a:endParaRPr lang="zh-CN" altLang="en-US"/>
          </a:p>
          <a:p>
            <a:r>
              <a:rPr lang="zh-CN" altLang="en-US"/>
              <a:t>此外使用</a:t>
            </a:r>
            <a:r>
              <a:rPr lang="en-US" altLang="zh-CN"/>
              <a:t>picard CollectMultipleMetrics </a:t>
            </a:r>
            <a:r>
              <a:rPr lang="zh-CN" altLang="en-US"/>
              <a:t>统计了</a:t>
            </a:r>
            <a:r>
              <a:rPr lang="en-US" altLang="zh-CN"/>
              <a:t>bam</a:t>
            </a:r>
            <a:r>
              <a:rPr lang="zh-CN" altLang="en-US"/>
              <a:t>结果中的一些信息，结果见</a:t>
            </a:r>
            <a:r>
              <a:rPr lang="en-US" altLang="zh-CN">
                <a:sym typeface="+mn-ea"/>
              </a:rPr>
              <a:t>multiqc.html </a:t>
            </a:r>
            <a:r>
              <a:rPr lang="en-US" altLang="zh-CN">
                <a:sym typeface="+mn-ea"/>
              </a:rPr>
              <a:t>Picard</a:t>
            </a:r>
            <a:r>
              <a:rPr lang="zh-CN" altLang="en-US">
                <a:sym typeface="+mn-ea"/>
              </a:rPr>
              <a:t>部分</a:t>
            </a:r>
            <a:endParaRPr lang="zh-CN" altLang="en-US"/>
          </a:p>
          <a:p>
            <a:endParaRPr lang="en-US" altLang="zh-CN"/>
          </a:p>
          <a:p>
            <a:r>
              <a:rPr lang="en-US" altLang="zh-CN"/>
              <a:t>    CollectMultipleMetrics:</a:t>
            </a:r>
            <a:endParaRPr lang="en-US" altLang="zh-CN"/>
          </a:p>
          <a:p>
            <a:r>
              <a:rPr lang="en-US" altLang="zh-CN"/>
              <a:t>      AlignmentSummaryMetrics: true</a:t>
            </a:r>
            <a:endParaRPr lang="en-US" altLang="zh-CN"/>
          </a:p>
          <a:p>
            <a:r>
              <a:rPr lang="en-US" altLang="zh-CN"/>
              <a:t>      BaseDistributionByCycle: true</a:t>
            </a:r>
            <a:endParaRPr lang="en-US" altLang="zh-CN"/>
          </a:p>
          <a:p>
            <a:r>
              <a:rPr lang="en-US" altLang="zh-CN"/>
              <a:t>      GcBiasMetrics: true</a:t>
            </a:r>
            <a:endParaRPr lang="en-US" altLang="zh-CN"/>
          </a:p>
          <a:p>
            <a:r>
              <a:rPr lang="en-US" altLang="zh-CN"/>
              <a:t>      InsertSizeMetrics: true</a:t>
            </a:r>
            <a:endParaRPr lang="en-US" altLang="zh-CN"/>
          </a:p>
          <a:p>
            <a:r>
              <a:rPr lang="en-US" altLang="zh-CN"/>
              <a:t>      QualityByCycleMetrics: true</a:t>
            </a:r>
            <a:endParaRPr lang="en-US" altLang="zh-CN"/>
          </a:p>
          <a:p>
            <a:r>
              <a:rPr lang="en-US" altLang="zh-CN"/>
              <a:t>      QualityScoreDistributionMetrics: true</a:t>
            </a:r>
            <a:endParaRPr lang="en-US" altLang="zh-CN"/>
          </a:p>
          <a:p>
            <a:r>
              <a:rPr lang="en-US" altLang="zh-CN"/>
              <a:t>      QualityYieldMetrics: true</a:t>
            </a:r>
            <a:endParaRPr lang="en-US" altLang="zh-CN"/>
          </a:p>
          <a:p>
            <a:r>
              <a:rPr lang="en-US" altLang="zh-CN"/>
              <a:t>      # RnaSeqMetrics: false</a:t>
            </a:r>
            <a:endParaRPr lang="en-US" altLang="zh-CN"/>
          </a:p>
          <a:p>
            <a:endParaRPr lang="en-US" altLang="zh-CN"/>
          </a:p>
          <a:p>
            <a:r>
              <a:rPr lang="en-US" altLang="zh-CN"/>
              <a:t>    # Extra parameters for CollectMultipleMetrics</a:t>
            </a:r>
            <a:endParaRPr lang="en-US" altLang="zh-CN"/>
          </a:p>
          <a:p>
            <a:r>
              <a:rPr lang="en-US" altLang="zh-CN"/>
              <a:t>    CollectMultipleMetrics-extra: "VALIDATION_STRINGENCY=LENIENT METRIC_ACCUMULATION_LEVEL=null METRIC_ACCUMULATION_LEVEL=SAMPLE"</a:t>
            </a:r>
            <a:endParaRPr lang="en-US" altLang="zh-CN"/>
          </a:p>
          <a:p>
            <a:endParaRPr lang="en-US" altLang="zh-CN"/>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使用</a:t>
            </a:r>
            <a:r>
              <a:rPr lang="en-US" altLang="zh-CN">
                <a:sym typeface="+mn-ea"/>
              </a:rPr>
              <a:t> gatk4 </a:t>
            </a:r>
            <a:r>
              <a:rPr lang="zh-CN" altLang="en-US">
                <a:sym typeface="+mn-ea"/>
              </a:rPr>
              <a:t>中</a:t>
            </a:r>
            <a:r>
              <a:rPr lang="en-US" altLang="zh-CN">
                <a:sym typeface="+mn-ea"/>
              </a:rPr>
              <a:t>BaseRecalibrator</a:t>
            </a:r>
            <a:r>
              <a:rPr lang="zh-CN" altLang="en-US">
                <a:sym typeface="+mn-ea"/>
              </a:rPr>
              <a:t>程序</a:t>
            </a:r>
            <a:r>
              <a:rPr lang="zh-CN" altLang="en-US"/>
              <a:t>对测序数据中的碱基质量分数进行重新校准，用于：</a:t>
            </a:r>
            <a:r>
              <a:rPr lang="en-US" altLang="zh-CN"/>
              <a:t>1.</a:t>
            </a:r>
            <a:r>
              <a:rPr lang="zh-CN" altLang="en-US"/>
              <a:t>提高碱基质量分数准确性；</a:t>
            </a:r>
            <a:r>
              <a:rPr lang="en-US" altLang="zh-CN"/>
              <a:t>2.</a:t>
            </a:r>
            <a:r>
              <a:rPr lang="zh-CN" altLang="en-US"/>
              <a:t>提升变异检测精度。</a:t>
            </a:r>
            <a:endParaRPr lang="zh-CN" altLang="en-US"/>
          </a:p>
          <a:p>
            <a:endParaRPr lang="zh-CN" altLang="en-US"/>
          </a:p>
          <a:p>
            <a:r>
              <a:rPr lang="en-US" altLang="zh-CN"/>
              <a:t>BQSR </a:t>
            </a:r>
            <a:r>
              <a:rPr lang="zh-CN" altLang="en-US"/>
              <a:t>基于两个主要假设：</a:t>
            </a:r>
            <a:endParaRPr lang="zh-CN" altLang="en-US"/>
          </a:p>
          <a:p>
            <a:r>
              <a:rPr lang="zh-CN" altLang="en-US"/>
              <a:t>测序错误并非随机：测序错误往往与某些可观测的因素相关，例如碱基的位置、周围碱基的上下文等。</a:t>
            </a:r>
            <a:endParaRPr lang="zh-CN" altLang="en-US"/>
          </a:p>
          <a:p>
            <a:r>
              <a:rPr lang="zh-CN" altLang="en-US"/>
              <a:t>已知变异位点的碱基质量可用于建模：利用已知的高质量变异位点（如公共数据库中的</a:t>
            </a:r>
            <a:r>
              <a:rPr lang="en-US" altLang="zh-CN"/>
              <a:t> SNP </a:t>
            </a:r>
            <a:r>
              <a:rPr lang="zh-CN" altLang="en-US"/>
              <a:t>位点）作为参考，可以建立测序错误与各种因素之间的关联模型。</a:t>
            </a:r>
            <a:endParaRPr lang="zh-CN" altLang="en-US"/>
          </a:p>
          <a:p>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使用</a:t>
            </a:r>
            <a:r>
              <a:rPr lang="en-US" altLang="zh-CN">
                <a:sym typeface="+mn-ea"/>
              </a:rPr>
              <a:t>HaplotypeCaller</a:t>
            </a:r>
            <a:r>
              <a:rPr lang="zh-CN" altLang="en-US">
                <a:sym typeface="+mn-ea"/>
              </a:rPr>
              <a:t>在</a:t>
            </a:r>
            <a:r>
              <a:rPr lang="en-US" altLang="zh-CN">
                <a:sym typeface="+mn-ea"/>
              </a:rPr>
              <a:t>GVCF</a:t>
            </a:r>
            <a:r>
              <a:rPr lang="zh-CN" altLang="en-US">
                <a:sym typeface="+mn-ea"/>
              </a:rPr>
              <a:t>模式下识别每个样本中的</a:t>
            </a:r>
            <a:r>
              <a:rPr lang="en-US" altLang="zh-CN">
                <a:sym typeface="+mn-ea"/>
              </a:rPr>
              <a:t>SNP</a:t>
            </a:r>
            <a:r>
              <a:rPr lang="zh-CN" altLang="en-US">
                <a:sym typeface="+mn-ea"/>
              </a:rPr>
              <a:t>与</a:t>
            </a:r>
            <a:r>
              <a:rPr lang="en-US" altLang="zh-CN">
                <a:sym typeface="+mn-ea"/>
              </a:rPr>
              <a:t>INDEL</a:t>
            </a:r>
            <a:r>
              <a:rPr lang="zh-CN" altLang="en-US">
                <a:sym typeface="+mn-ea"/>
              </a:rPr>
              <a:t>变异</a:t>
            </a:r>
            <a:r>
              <a:rPr lang="en-US" altLang="zh-CN">
                <a:sym typeface="+mn-ea"/>
              </a:rPr>
              <a:t> </a:t>
            </a:r>
            <a:endParaRPr lang="en-US" altLang="zh-CN">
              <a:sym typeface="+mn-ea"/>
            </a:endParaRPr>
          </a:p>
          <a:p>
            <a:endParaRPr lang="en-US" altLang="zh-CN">
              <a:sym typeface="+mn-ea"/>
            </a:endParaRPr>
          </a:p>
          <a:p>
            <a:r>
              <a:rPr lang="en-US" altLang="zh-CN">
                <a:sym typeface="+mn-ea"/>
              </a:rPr>
              <a:t>HaplotypeCaller</a:t>
            </a:r>
            <a:r>
              <a:rPr lang="zh-CN" altLang="en-US"/>
              <a:t>能够通过对活跃区域的单倍型进行局部从头组装，同时检测</a:t>
            </a:r>
            <a:r>
              <a:rPr lang="en-US" altLang="zh-CN"/>
              <a:t> SNPs </a:t>
            </a:r>
            <a:r>
              <a:rPr lang="zh-CN" altLang="en-US"/>
              <a:t>和插入缺失；换句话说，每当程序遇到显示出变异迹象的区域时，它会丢弃现有的比对信息，并对该区域的读段进行完全重新组装。这使得</a:t>
            </a:r>
            <a:r>
              <a:rPr lang="en-US" altLang="zh-CN">
                <a:sym typeface="+mn-ea"/>
              </a:rPr>
              <a:t> HaplotypeCaller</a:t>
            </a:r>
            <a:r>
              <a:rPr lang="zh-CN" altLang="en-US"/>
              <a:t>在检测传统上难以检测的区域时更加准确，例如当这些区域包含彼此相邻的不同类型的变异时，在检测插入缺失方面也表现得更好。</a:t>
            </a:r>
            <a:endParaRPr lang="zh-CN" altLang="en-US"/>
          </a:p>
          <a:p>
            <a:endParaRPr lang="zh-CN" altLang="en-US"/>
          </a:p>
          <a:p>
            <a:r>
              <a:rPr lang="zh-CN" altLang="en-US"/>
              <a:t>在</a:t>
            </a:r>
            <a:r>
              <a:rPr lang="en-US" altLang="zh-CN"/>
              <a:t> GVCF mode </a:t>
            </a:r>
            <a:r>
              <a:rPr lang="zh-CN" altLang="en-US"/>
              <a:t>下，</a:t>
            </a:r>
            <a:r>
              <a:rPr lang="en-US" altLang="zh-CN"/>
              <a:t>HaplotypeCaller </a:t>
            </a:r>
            <a:r>
              <a:rPr lang="zh-CN" altLang="en-US"/>
              <a:t>会对输入的测序数据（通常是</a:t>
            </a:r>
            <a:r>
              <a:rPr lang="en-US" altLang="zh-CN"/>
              <a:t> BAM </a:t>
            </a:r>
            <a:r>
              <a:rPr lang="zh-CN" altLang="en-US"/>
              <a:t>文件）进行逐区间的分析。对于每个区间，它会评估该区间内每个位点的基因型可能性，不仅考虑变异位点，也考虑参考型位点。具体步骤如下：</a:t>
            </a:r>
            <a:endParaRPr lang="zh-CN" altLang="en-US"/>
          </a:p>
          <a:p>
            <a:r>
              <a:rPr lang="zh-CN" altLang="en-US"/>
              <a:t>局部单倍型组装：和普通模式一样，先对每个测序区域的读段进行局部单倍型组装，构建可能的单倍型序列。</a:t>
            </a:r>
            <a:endParaRPr lang="zh-CN" altLang="en-US"/>
          </a:p>
          <a:p>
            <a:r>
              <a:rPr lang="zh-CN" altLang="en-US"/>
              <a:t>似然度计算与基因型推断：计算每个位点不同基因型（包括参考型和变异型）的似然度，根据似然度推断最可能的基因型。对于参考型位点，会记录其作为参考型的质量分数；对于变异位点，则记录变异信息和相应的质量分数。</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使用</a:t>
            </a:r>
            <a:r>
              <a:rPr lang="en-US" altLang="zh-CN">
                <a:sym typeface="+mn-ea"/>
              </a:rPr>
              <a:t> GenomicsDBImport </a:t>
            </a:r>
            <a:r>
              <a:rPr lang="zh-CN" altLang="en-US">
                <a:sym typeface="+mn-ea"/>
              </a:rPr>
              <a:t>合并来自多个样本的</a:t>
            </a:r>
            <a:r>
              <a:rPr lang="en-US" altLang="zh-CN">
                <a:sym typeface="+mn-ea"/>
              </a:rPr>
              <a:t> GVCF</a:t>
            </a:r>
            <a:r>
              <a:rPr lang="zh-CN" altLang="en-US">
                <a:sym typeface="+mn-ea"/>
              </a:rPr>
              <a:t>，目的是提高可扩展性并加快下一步的联合基因分型操作。</a:t>
            </a:r>
            <a:endParaRPr lang="zh-CN" altLang="en-US"/>
          </a:p>
          <a:p>
            <a:endParaRPr lang="zh-CN" altLang="en-US"/>
          </a:p>
          <a:p>
            <a:r>
              <a:rPr lang="zh-CN" altLang="en-US">
                <a:sym typeface="+mn-ea"/>
              </a:rPr>
              <a:t>使用</a:t>
            </a:r>
            <a:r>
              <a:rPr lang="en-US" altLang="zh-CN">
                <a:sym typeface="+mn-ea"/>
              </a:rPr>
              <a:t> GenomicsDBImport </a:t>
            </a:r>
            <a:r>
              <a:rPr lang="zh-CN" altLang="en-US">
                <a:sym typeface="+mn-ea"/>
              </a:rPr>
              <a:t>时性能要优越得多，因为</a:t>
            </a:r>
            <a:r>
              <a:rPr lang="en-US" altLang="zh-CN">
                <a:sym typeface="+mn-ea"/>
              </a:rPr>
              <a:t> GenomicsDBImport </a:t>
            </a:r>
            <a:r>
              <a:rPr lang="zh-CN" altLang="en-US">
                <a:sym typeface="+mn-ea"/>
              </a:rPr>
              <a:t>会生成一个</a:t>
            </a:r>
            <a:r>
              <a:rPr lang="zh-CN" altLang="en-US">
                <a:sym typeface="+mn-ea"/>
              </a:rPr>
              <a:t>为存储</a:t>
            </a:r>
            <a:r>
              <a:rPr lang="en-US" altLang="zh-CN">
                <a:sym typeface="+mn-ea"/>
              </a:rPr>
              <a:t>/</a:t>
            </a:r>
            <a:r>
              <a:rPr lang="zh-CN" altLang="en-US">
                <a:sym typeface="+mn-ea"/>
              </a:rPr>
              <a:t>查询稀疏数组而优化的</a:t>
            </a:r>
            <a:r>
              <a:rPr lang="zh-CN" altLang="en-US">
                <a:sym typeface="+mn-ea"/>
              </a:rPr>
              <a:t>数据存储库。</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t>将</a:t>
            </a:r>
            <a:r>
              <a:rPr lang="zh-CN" altLang="en-US">
                <a:sym typeface="+mn-ea"/>
              </a:rPr>
              <a:t>合并后的</a:t>
            </a:r>
            <a:r>
              <a:rPr lang="en-US" altLang="zh-CN">
                <a:sym typeface="+mn-ea"/>
              </a:rPr>
              <a:t> GVCF </a:t>
            </a:r>
            <a:r>
              <a:rPr lang="zh-CN" altLang="en-US">
                <a:sym typeface="+mn-ea"/>
              </a:rPr>
              <a:t>文件</a:t>
            </a:r>
            <a:r>
              <a:rPr lang="zh-CN" altLang="en-US"/>
              <a:t>一起输入到联合基因分型工具</a:t>
            </a:r>
            <a:r>
              <a:rPr lang="en-US" altLang="zh-CN"/>
              <a:t> GenotypeGVCFs </a:t>
            </a:r>
            <a:r>
              <a:rPr lang="zh-CN" altLang="en-US"/>
              <a:t>中。这将生成一组经过联合分析的单核苷酸多态性（</a:t>
            </a:r>
            <a:r>
              <a:rPr lang="en-US" altLang="zh-CN"/>
              <a:t>SNP</a:t>
            </a:r>
            <a:r>
              <a:rPr lang="zh-CN" altLang="en-US"/>
              <a:t>）和插入缺失（</a:t>
            </a:r>
            <a:r>
              <a:rPr lang="en-US" altLang="zh-CN"/>
              <a:t>indel</a:t>
            </a:r>
            <a:r>
              <a:rPr lang="zh-CN" altLang="en-US"/>
              <a:t>）检测结果，这些结果可用于后续的过滤操作。这种针对整个样本队列的分析方法，即使在难以检测的位点上也能灵敏地检测到变异，并且会生成一个规整的基因型矩阵，该矩阵提供了所考虑的所有样本中所有感兴趣位点的信息。</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674495"/>
            <a:ext cx="9144000" cy="1137920"/>
          </a:xfrm>
        </p:spPr>
        <p:txBody>
          <a:bodyPr/>
          <a:p>
            <a:r>
              <a:rPr lang="zh-CN" altLang="en-US" sz="4400"/>
              <a:t>人类全外（重测序）上游分析流程</a:t>
            </a:r>
            <a:endParaRPr lang="zh-CN" altLang="en-US" sz="4400"/>
          </a:p>
        </p:txBody>
      </p:sp>
      <p:sp>
        <p:nvSpPr>
          <p:cNvPr id="3" name="副标题 2"/>
          <p:cNvSpPr>
            <a:spLocks noGrp="1"/>
          </p:cNvSpPr>
          <p:nvPr>
            <p:ph type="subTitle" idx="1"/>
          </p:nvPr>
        </p:nvSpPr>
        <p:spPr>
          <a:xfrm>
            <a:off x="1524000" y="4096703"/>
            <a:ext cx="9144000" cy="1655762"/>
          </a:xfrm>
        </p:spPr>
        <p:txBody>
          <a:bodyPr/>
          <a:p>
            <a:r>
              <a:rPr lang="zh-CN" altLang="en-US"/>
              <a:t>唐瑞祥</a:t>
            </a:r>
            <a:endParaRPr lang="zh-CN" altLang="en-US"/>
          </a:p>
          <a:p>
            <a:r>
              <a:rPr lang="en-US" altLang="zh-CN"/>
              <a:t>v1.4</a:t>
            </a:r>
            <a:endParaRPr lang="en-US" altLang="zh-CN"/>
          </a:p>
          <a:p>
            <a:r>
              <a:rPr lang="en-US" altLang="zh-CN">
                <a:sym typeface="+mn-ea"/>
              </a:rPr>
              <a:t>2025</a:t>
            </a:r>
            <a:r>
              <a:rPr lang="zh-CN" altLang="en-US">
                <a:sym typeface="+mn-ea"/>
              </a:rPr>
              <a:t>年</a:t>
            </a:r>
            <a:r>
              <a:rPr lang="en-US" altLang="zh-CN">
                <a:sym typeface="+mn-ea"/>
              </a:rPr>
              <a:t>2</a:t>
            </a:r>
            <a:r>
              <a:rPr lang="zh-CN" altLang="en-US">
                <a:sym typeface="+mn-ea"/>
              </a:rPr>
              <a:t>月</a:t>
            </a:r>
            <a:r>
              <a:rPr lang="en-US" altLang="zh-CN">
                <a:sym typeface="+mn-ea"/>
              </a:rPr>
              <a:t>26</a:t>
            </a:r>
            <a:r>
              <a:rPr lang="zh-CN" altLang="en-US">
                <a:sym typeface="+mn-ea"/>
              </a:rPr>
              <a:t>日</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2435" y="342900"/>
            <a:ext cx="6096000" cy="460375"/>
          </a:xfrm>
          <a:prstGeom prst="rect">
            <a:avLst/>
          </a:prstGeom>
          <a:noFill/>
        </p:spPr>
        <p:txBody>
          <a:bodyPr wrap="square" rtlCol="0" anchor="t">
            <a:spAutoFit/>
          </a:bodyPr>
          <a:p>
            <a:r>
              <a:rPr lang="en-US" altLang="zh-CN" sz="2400" b="1">
                <a:latin typeface="微软雅黑" panose="020B0503020204020204" charset="-122"/>
                <a:ea typeface="微软雅黑" panose="020B0503020204020204" charset="-122"/>
                <a:cs typeface="微软雅黑" panose="020B0503020204020204" charset="-122"/>
                <a:sym typeface="+mn-ea"/>
              </a:rPr>
              <a:t>Step5-1</a:t>
            </a:r>
            <a:r>
              <a:rPr lang="zh-CN" altLang="en-US" sz="2400" b="1">
                <a:latin typeface="微软雅黑" panose="020B0503020204020204" charset="-122"/>
                <a:ea typeface="微软雅黑" panose="020B0503020204020204" charset="-122"/>
                <a:cs typeface="微软雅黑" panose="020B0503020204020204" charset="-122"/>
                <a:sym typeface="+mn-ea"/>
              </a:rPr>
              <a:t>：</a:t>
            </a:r>
            <a:r>
              <a:rPr lang="en-US" altLang="zh-CN" sz="2400" b="1">
                <a:latin typeface="微软雅黑" panose="020B0503020204020204" charset="-122"/>
                <a:ea typeface="微软雅黑" panose="020B0503020204020204" charset="-122"/>
                <a:cs typeface="微软雅黑" panose="020B0503020204020204" charset="-122"/>
                <a:sym typeface="+mn-ea"/>
              </a:rPr>
              <a:t>Call variants per-sample</a:t>
            </a:r>
            <a:endParaRPr lang="en-US" altLang="zh-CN" sz="2400" b="1">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1001395" y="1261745"/>
            <a:ext cx="9940290" cy="3830955"/>
          </a:xfrm>
          <a:prstGeom prst="rect">
            <a:avLst/>
          </a:prstGeom>
          <a:noFill/>
        </p:spPr>
        <p:txBody>
          <a:bodyPr wrap="square" rtlCol="0">
            <a:spAutoFit/>
          </a:bodyPr>
          <a:p>
            <a:pPr>
              <a:lnSpc>
                <a:spcPct val="150000"/>
              </a:lnSpc>
            </a:pPr>
            <a:r>
              <a:rPr lang="zh-CN" altLang="en-US"/>
              <a:t>当前使用软件：</a:t>
            </a:r>
            <a:r>
              <a:rPr lang="en-US" altLang="zh-CN"/>
              <a:t>  gatk4 == </a:t>
            </a:r>
            <a:r>
              <a:rPr lang="en-US" altLang="zh-CN">
                <a:sym typeface="+mn-ea"/>
              </a:rPr>
              <a:t>4.6.1.0 </a:t>
            </a:r>
            <a:r>
              <a:rPr lang="en-US" altLang="zh-CN"/>
              <a:t> HaplotypeCaller</a:t>
            </a:r>
            <a:endParaRPr lang="en-US" altLang="zh-CN"/>
          </a:p>
          <a:p>
            <a:pPr>
              <a:lnSpc>
                <a:spcPct val="150000"/>
              </a:lnSpc>
            </a:pPr>
            <a:endParaRPr lang="en-US" altLang="zh-CN"/>
          </a:p>
          <a:p>
            <a:pPr>
              <a:lnSpc>
                <a:spcPct val="150000"/>
              </a:lnSpc>
            </a:pPr>
            <a:r>
              <a:rPr lang="zh-CN" altLang="en-US"/>
              <a:t>软件参数： </a:t>
            </a:r>
            <a:r>
              <a:rPr lang="en-US" altLang="zh-CN"/>
              <a:t> </a:t>
            </a:r>
            <a:endParaRPr lang="en-US" altLang="zh-CN" sz="1800"/>
          </a:p>
          <a:p>
            <a:pPr>
              <a:lnSpc>
                <a:spcPct val="150000"/>
              </a:lnSpc>
            </a:pPr>
            <a:r>
              <a:rPr lang="en-US" altLang="zh-CN" sz="1800"/>
              <a:t>gatk  HaplotypeCaller</a:t>
            </a:r>
            <a:r>
              <a:rPr lang="zh-CN" altLang="en-US" sz="1800"/>
              <a:t>：</a:t>
            </a:r>
            <a:endParaRPr lang="zh-CN" altLang="en-US" sz="1800"/>
          </a:p>
          <a:p>
            <a:pPr indent="457200">
              <a:lnSpc>
                <a:spcPct val="150000"/>
              </a:lnSpc>
            </a:pPr>
            <a:r>
              <a:rPr lang="en-US" altLang="zh-CN" sz="1800"/>
              <a:t>--dbsnp </a:t>
            </a:r>
            <a:r>
              <a:rPr lang="zh-CN" altLang="en-US">
                <a:sym typeface="+mn-ea"/>
              </a:rPr>
              <a:t>使用的已知变异位点文件为：</a:t>
            </a:r>
            <a:r>
              <a:rPr lang="en-US" altLang="zh-CN">
                <a:sym typeface="+mn-ea"/>
              </a:rPr>
              <a:t>Ensembl </a:t>
            </a:r>
            <a:r>
              <a:rPr lang="zh-CN" altLang="en-US">
                <a:sym typeface="+mn-ea"/>
              </a:rPr>
              <a:t>上</a:t>
            </a:r>
            <a:r>
              <a:rPr lang="en-US" altLang="zh-CN">
                <a:sym typeface="+mn-ea"/>
              </a:rPr>
              <a:t>release-110</a:t>
            </a:r>
            <a:r>
              <a:rPr lang="zh-CN" altLang="en-US">
                <a:sym typeface="+mn-ea"/>
              </a:rPr>
              <a:t>的每条染色体的</a:t>
            </a:r>
            <a:r>
              <a:rPr lang="en-US" altLang="zh-CN">
                <a:sym typeface="+mn-ea"/>
              </a:rPr>
              <a:t>vcf</a:t>
            </a:r>
            <a:r>
              <a:rPr lang="zh-CN" altLang="en-US">
                <a:sym typeface="+mn-ea"/>
              </a:rPr>
              <a:t>文件（见前文）</a:t>
            </a:r>
            <a:endParaRPr lang="zh-CN" altLang="en-US">
              <a:sym typeface="+mn-ea"/>
            </a:endParaRPr>
          </a:p>
          <a:p>
            <a:pPr indent="457200">
              <a:lnSpc>
                <a:spcPct val="150000"/>
              </a:lnSpc>
            </a:pPr>
            <a:r>
              <a:rPr lang="en-US" altLang="zh-CN" sz="1800"/>
              <a:t>--emit-ref-confidence GVCF </a:t>
            </a:r>
            <a:endParaRPr lang="en-US" altLang="zh-CN" sz="1800"/>
          </a:p>
          <a:p>
            <a:pPr indent="457200">
              <a:lnSpc>
                <a:spcPct val="150000"/>
              </a:lnSpc>
            </a:pPr>
            <a:endParaRPr lang="en-US" altLang="zh-CN" sz="1800"/>
          </a:p>
          <a:p>
            <a:pPr algn="l">
              <a:lnSpc>
                <a:spcPct val="150000"/>
              </a:lnSpc>
              <a:buClrTx/>
              <a:buSzTx/>
              <a:buFontTx/>
            </a:pPr>
            <a:r>
              <a:rPr lang="zh-CN" altLang="en-US">
                <a:sym typeface="+mn-ea"/>
              </a:rPr>
              <a:t>参考手册：</a:t>
            </a:r>
            <a:r>
              <a:rPr lang="en-US" altLang="zh-CN">
                <a:sym typeface="+mn-ea"/>
              </a:rPr>
              <a:t>    </a:t>
            </a:r>
            <a:r>
              <a:rPr lang="en-US" altLang="zh-CN" sz="1800"/>
              <a:t>https://gatk.broadinstitute.org/hc/en-us/articles/360037225632-HaplotypeCaller</a:t>
            </a:r>
            <a:endParaRPr lang="en-US" altLang="zh-CN" sz="1800"/>
          </a:p>
          <a:p>
            <a:pPr algn="l">
              <a:lnSpc>
                <a:spcPct val="150000"/>
              </a:lnSpc>
              <a:buClrTx/>
              <a:buSzTx/>
              <a:buFontTx/>
            </a:pPr>
            <a:endParaRPr lang="en-US" altLang="zh-CN"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2435" y="342900"/>
            <a:ext cx="6096000" cy="460375"/>
          </a:xfrm>
          <a:prstGeom prst="rect">
            <a:avLst/>
          </a:prstGeom>
          <a:noFill/>
        </p:spPr>
        <p:txBody>
          <a:bodyPr wrap="square" rtlCol="0" anchor="t">
            <a:spAutoFit/>
          </a:bodyPr>
          <a:p>
            <a:r>
              <a:rPr lang="en-US" altLang="zh-CN" sz="2400" b="1">
                <a:latin typeface="微软雅黑" panose="020B0503020204020204" charset="-122"/>
                <a:ea typeface="微软雅黑" panose="020B0503020204020204" charset="-122"/>
                <a:cs typeface="微软雅黑" panose="020B0503020204020204" charset="-122"/>
                <a:sym typeface="+mn-ea"/>
              </a:rPr>
              <a:t>Step5-2</a:t>
            </a:r>
            <a:r>
              <a:rPr lang="zh-CN" altLang="en-US" sz="2400" b="1">
                <a:latin typeface="微软雅黑" panose="020B0503020204020204" charset="-122"/>
                <a:ea typeface="微软雅黑" panose="020B0503020204020204" charset="-122"/>
                <a:cs typeface="微软雅黑" panose="020B0503020204020204" charset="-122"/>
                <a:sym typeface="+mn-ea"/>
              </a:rPr>
              <a:t>：</a:t>
            </a:r>
            <a:r>
              <a:rPr lang="en-US" altLang="zh-CN" sz="2400" b="1">
                <a:latin typeface="微软雅黑" panose="020B0503020204020204" charset="-122"/>
                <a:ea typeface="微软雅黑" panose="020B0503020204020204" charset="-122"/>
                <a:cs typeface="微软雅黑" panose="020B0503020204020204" charset="-122"/>
                <a:sym typeface="+mn-ea"/>
              </a:rPr>
              <a:t>Consolidate GVCFs</a:t>
            </a:r>
            <a:endParaRPr lang="en-US" altLang="zh-CN" sz="2400" b="1">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1001395" y="1261745"/>
            <a:ext cx="9940290" cy="2999740"/>
          </a:xfrm>
          <a:prstGeom prst="rect">
            <a:avLst/>
          </a:prstGeom>
          <a:noFill/>
        </p:spPr>
        <p:txBody>
          <a:bodyPr wrap="square" rtlCol="0">
            <a:spAutoFit/>
          </a:bodyPr>
          <a:p>
            <a:pPr>
              <a:lnSpc>
                <a:spcPct val="150000"/>
              </a:lnSpc>
            </a:pPr>
            <a:r>
              <a:rPr lang="zh-CN" altLang="en-US"/>
              <a:t>当前使用软件：</a:t>
            </a:r>
            <a:r>
              <a:rPr lang="en-US" altLang="zh-CN"/>
              <a:t>  gatk4 == </a:t>
            </a:r>
            <a:r>
              <a:rPr lang="en-US" altLang="zh-CN">
                <a:sym typeface="+mn-ea"/>
              </a:rPr>
              <a:t>4.6.1.0</a:t>
            </a:r>
            <a:r>
              <a:rPr lang="en-US" altLang="zh-CN"/>
              <a:t>  GenomicsDBImport</a:t>
            </a:r>
            <a:endParaRPr lang="en-US" altLang="zh-CN"/>
          </a:p>
          <a:p>
            <a:pPr>
              <a:lnSpc>
                <a:spcPct val="150000"/>
              </a:lnSpc>
            </a:pPr>
            <a:endParaRPr lang="en-US" altLang="zh-CN"/>
          </a:p>
          <a:p>
            <a:pPr>
              <a:lnSpc>
                <a:spcPct val="150000"/>
              </a:lnSpc>
            </a:pPr>
            <a:r>
              <a:rPr lang="zh-CN" altLang="en-US"/>
              <a:t>软件参数： </a:t>
            </a:r>
            <a:r>
              <a:rPr lang="en-US" altLang="zh-CN"/>
              <a:t> </a:t>
            </a:r>
            <a:endParaRPr lang="en-US" altLang="zh-CN" sz="1800"/>
          </a:p>
          <a:p>
            <a:pPr>
              <a:lnSpc>
                <a:spcPct val="150000"/>
              </a:lnSpc>
            </a:pPr>
            <a:r>
              <a:rPr lang="en-US" altLang="zh-CN" sz="1800"/>
              <a:t>gatk  GenomicsDBImport</a:t>
            </a:r>
            <a:r>
              <a:rPr lang="zh-CN" altLang="en-US" sz="1800"/>
              <a:t>：</a:t>
            </a:r>
            <a:endParaRPr lang="zh-CN" altLang="en-US" sz="1800"/>
          </a:p>
          <a:p>
            <a:pPr indent="457200">
              <a:lnSpc>
                <a:spcPct val="150000"/>
              </a:lnSpc>
            </a:pPr>
            <a:r>
              <a:rPr lang="en-US" altLang="zh-CN" sz="1800"/>
              <a:t>--db_action create</a:t>
            </a:r>
            <a:endParaRPr lang="en-US" altLang="zh-CN" sz="1800"/>
          </a:p>
          <a:p>
            <a:pPr indent="457200">
              <a:lnSpc>
                <a:spcPct val="150000"/>
              </a:lnSpc>
            </a:pPr>
            <a:endParaRPr lang="en-US" altLang="zh-CN" sz="1800"/>
          </a:p>
          <a:p>
            <a:pPr algn="l">
              <a:lnSpc>
                <a:spcPct val="150000"/>
              </a:lnSpc>
              <a:buClrTx/>
              <a:buSzTx/>
              <a:buFontTx/>
            </a:pPr>
            <a:r>
              <a:rPr lang="zh-CN" altLang="en-US">
                <a:sym typeface="+mn-ea"/>
              </a:rPr>
              <a:t>参考手册：</a:t>
            </a:r>
            <a:r>
              <a:rPr lang="en-US" altLang="zh-CN">
                <a:sym typeface="+mn-ea"/>
              </a:rPr>
              <a:t>    </a:t>
            </a:r>
            <a:r>
              <a:rPr lang="en-US" altLang="zh-CN" sz="1800"/>
              <a:t>https://gatk.broadinstitute.org/hc/en-us/articles/5358869876891-GenomicsDBImport</a:t>
            </a:r>
            <a:endParaRPr lang="en-US" altLang="zh-CN"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2435" y="342900"/>
            <a:ext cx="6096000" cy="460375"/>
          </a:xfrm>
          <a:prstGeom prst="rect">
            <a:avLst/>
          </a:prstGeom>
          <a:noFill/>
        </p:spPr>
        <p:txBody>
          <a:bodyPr wrap="square" rtlCol="0" anchor="t">
            <a:spAutoFit/>
          </a:bodyPr>
          <a:p>
            <a:r>
              <a:rPr lang="en-US" altLang="zh-CN" sz="2400" b="1">
                <a:latin typeface="微软雅黑" panose="020B0503020204020204" charset="-122"/>
                <a:ea typeface="微软雅黑" panose="020B0503020204020204" charset="-122"/>
                <a:cs typeface="微软雅黑" panose="020B0503020204020204" charset="-122"/>
                <a:sym typeface="+mn-ea"/>
              </a:rPr>
              <a:t>Step5-3</a:t>
            </a:r>
            <a:r>
              <a:rPr lang="zh-CN" altLang="en-US" sz="2400" b="1">
                <a:latin typeface="微软雅黑" panose="020B0503020204020204" charset="-122"/>
                <a:ea typeface="微软雅黑" panose="020B0503020204020204" charset="-122"/>
                <a:cs typeface="微软雅黑" panose="020B0503020204020204" charset="-122"/>
                <a:sym typeface="+mn-ea"/>
              </a:rPr>
              <a:t>：</a:t>
            </a:r>
            <a:r>
              <a:rPr lang="en-US" altLang="zh-CN" sz="2400" b="1">
                <a:latin typeface="微软雅黑" panose="020B0503020204020204" charset="-122"/>
                <a:ea typeface="微软雅黑" panose="020B0503020204020204" charset="-122"/>
                <a:cs typeface="微软雅黑" panose="020B0503020204020204" charset="-122"/>
                <a:sym typeface="+mn-ea"/>
              </a:rPr>
              <a:t>Joint-Call Cohort</a:t>
            </a:r>
            <a:endParaRPr lang="en-US" altLang="zh-CN" sz="2400" b="1">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1001395" y="1261745"/>
            <a:ext cx="9940290" cy="2584450"/>
          </a:xfrm>
          <a:prstGeom prst="rect">
            <a:avLst/>
          </a:prstGeom>
          <a:noFill/>
        </p:spPr>
        <p:txBody>
          <a:bodyPr wrap="square" rtlCol="0">
            <a:spAutoFit/>
          </a:bodyPr>
          <a:p>
            <a:pPr>
              <a:lnSpc>
                <a:spcPct val="150000"/>
              </a:lnSpc>
            </a:pPr>
            <a:r>
              <a:rPr lang="zh-CN" altLang="en-US"/>
              <a:t>当前使用软件：</a:t>
            </a:r>
            <a:r>
              <a:rPr lang="en-US" altLang="zh-CN"/>
              <a:t>  gatk4 == </a:t>
            </a:r>
            <a:r>
              <a:rPr lang="en-US" altLang="zh-CN">
                <a:sym typeface="+mn-ea"/>
              </a:rPr>
              <a:t>4.6.1.0</a:t>
            </a:r>
            <a:r>
              <a:rPr lang="en-US" altLang="zh-CN"/>
              <a:t>  GenotypeGVCFs</a:t>
            </a:r>
            <a:endParaRPr lang="en-US" altLang="zh-CN"/>
          </a:p>
          <a:p>
            <a:pPr>
              <a:lnSpc>
                <a:spcPct val="150000"/>
              </a:lnSpc>
            </a:pPr>
            <a:endParaRPr lang="en-US" altLang="zh-CN"/>
          </a:p>
          <a:p>
            <a:pPr>
              <a:lnSpc>
                <a:spcPct val="150000"/>
              </a:lnSpc>
            </a:pPr>
            <a:r>
              <a:rPr lang="zh-CN" altLang="en-US"/>
              <a:t>软件参数： </a:t>
            </a:r>
            <a:r>
              <a:rPr lang="en-US" altLang="zh-CN"/>
              <a:t> </a:t>
            </a:r>
            <a:endParaRPr lang="en-US" altLang="zh-CN" sz="1800"/>
          </a:p>
          <a:p>
            <a:pPr>
              <a:lnSpc>
                <a:spcPct val="150000"/>
              </a:lnSpc>
            </a:pPr>
            <a:r>
              <a:rPr lang="en-US" altLang="zh-CN" sz="1800"/>
              <a:t>gatk  </a:t>
            </a:r>
            <a:r>
              <a:rPr lang="en-US" altLang="zh-CN">
                <a:sym typeface="+mn-ea"/>
              </a:rPr>
              <a:t>GenotypeGVCFs</a:t>
            </a:r>
            <a:r>
              <a:rPr lang="zh-CN" altLang="en-US" sz="1800"/>
              <a:t>：默认</a:t>
            </a:r>
            <a:endParaRPr lang="zh-CN" altLang="en-US" sz="1800"/>
          </a:p>
          <a:p>
            <a:pPr algn="l">
              <a:lnSpc>
                <a:spcPct val="150000"/>
              </a:lnSpc>
              <a:buClrTx/>
              <a:buSzTx/>
              <a:buFontTx/>
            </a:pPr>
            <a:endParaRPr lang="zh-CN" altLang="en-US">
              <a:sym typeface="+mn-ea"/>
            </a:endParaRPr>
          </a:p>
          <a:p>
            <a:pPr algn="l">
              <a:lnSpc>
                <a:spcPct val="150000"/>
              </a:lnSpc>
              <a:buClrTx/>
              <a:buSzTx/>
              <a:buFontTx/>
            </a:pPr>
            <a:r>
              <a:rPr lang="zh-CN" altLang="en-US">
                <a:sym typeface="+mn-ea"/>
              </a:rPr>
              <a:t>参考手册：</a:t>
            </a:r>
            <a:r>
              <a:rPr lang="en-US" altLang="zh-CN">
                <a:sym typeface="+mn-ea"/>
              </a:rPr>
              <a:t>    </a:t>
            </a:r>
            <a:r>
              <a:rPr lang="en-US" altLang="zh-CN" sz="1800"/>
              <a:t>https://gatk.broadinstitute.org/hc/en-us/articles/360037057852-GenotypeGVCFs</a:t>
            </a:r>
            <a:endParaRPr lang="en-US" altLang="zh-CN"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2435" y="342900"/>
            <a:ext cx="11341735" cy="460375"/>
          </a:xfrm>
          <a:prstGeom prst="rect">
            <a:avLst/>
          </a:prstGeom>
          <a:noFill/>
        </p:spPr>
        <p:txBody>
          <a:bodyPr wrap="square" rtlCol="0" anchor="t">
            <a:spAutoFit/>
          </a:bodyPr>
          <a:p>
            <a:r>
              <a:rPr lang="en-US" altLang="zh-CN" sz="2400" b="1">
                <a:latin typeface="微软雅黑" panose="020B0503020204020204" charset="-122"/>
                <a:ea typeface="微软雅黑" panose="020B0503020204020204" charset="-122"/>
                <a:cs typeface="微软雅黑" panose="020B0503020204020204" charset="-122"/>
                <a:sym typeface="+mn-ea"/>
              </a:rPr>
              <a:t>Step6-1</a:t>
            </a:r>
            <a:r>
              <a:rPr lang="zh-CN" altLang="en-US" sz="2400" b="1">
                <a:latin typeface="微软雅黑" panose="020B0503020204020204" charset="-122"/>
                <a:ea typeface="微软雅黑" panose="020B0503020204020204" charset="-122"/>
                <a:cs typeface="微软雅黑" panose="020B0503020204020204" charset="-122"/>
                <a:sym typeface="+mn-ea"/>
              </a:rPr>
              <a:t>：</a:t>
            </a:r>
            <a:r>
              <a:rPr lang="en-US" altLang="zh-CN" sz="2400" b="1">
                <a:latin typeface="微软雅黑" panose="020B0503020204020204" charset="-122"/>
                <a:ea typeface="微软雅黑" panose="020B0503020204020204" charset="-122"/>
                <a:cs typeface="微软雅黑" panose="020B0503020204020204" charset="-122"/>
                <a:sym typeface="+mn-ea"/>
              </a:rPr>
              <a:t>Filter Variants by Variant (Quality Score) Recalibration</a:t>
            </a:r>
            <a:endParaRPr lang="en-US" altLang="zh-CN" sz="2400" b="1">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1001395" y="1261745"/>
            <a:ext cx="9940290" cy="5169535"/>
          </a:xfrm>
          <a:prstGeom prst="rect">
            <a:avLst/>
          </a:prstGeom>
          <a:noFill/>
        </p:spPr>
        <p:txBody>
          <a:bodyPr wrap="square" rtlCol="0">
            <a:spAutoFit/>
          </a:bodyPr>
          <a:p>
            <a:pPr>
              <a:lnSpc>
                <a:spcPct val="150000"/>
              </a:lnSpc>
            </a:pPr>
            <a:r>
              <a:rPr lang="zh-CN" altLang="en-US"/>
              <a:t>当前使用软件：</a:t>
            </a:r>
            <a:r>
              <a:rPr lang="en-US" altLang="zh-CN"/>
              <a:t>  gatk4 == </a:t>
            </a:r>
            <a:r>
              <a:rPr lang="en-US" altLang="zh-CN">
                <a:sym typeface="+mn-ea"/>
              </a:rPr>
              <a:t>4.6.1.0</a:t>
            </a:r>
            <a:r>
              <a:rPr lang="en-US" altLang="zh-CN"/>
              <a:t>  VariantRecalibrator</a:t>
            </a:r>
            <a:endParaRPr lang="en-US" altLang="zh-CN"/>
          </a:p>
          <a:p>
            <a:pPr>
              <a:lnSpc>
                <a:spcPct val="150000"/>
              </a:lnSpc>
            </a:pPr>
            <a:endParaRPr lang="en-US" altLang="zh-CN"/>
          </a:p>
          <a:p>
            <a:pPr>
              <a:lnSpc>
                <a:spcPct val="150000"/>
              </a:lnSpc>
            </a:pPr>
            <a:r>
              <a:rPr lang="zh-CN" altLang="en-US"/>
              <a:t>软件参数： </a:t>
            </a:r>
            <a:r>
              <a:rPr lang="en-US" altLang="zh-CN"/>
              <a:t> </a:t>
            </a:r>
            <a:endParaRPr lang="en-US" altLang="zh-CN" sz="1800"/>
          </a:p>
          <a:p>
            <a:pPr>
              <a:lnSpc>
                <a:spcPct val="150000"/>
              </a:lnSpc>
            </a:pPr>
            <a:r>
              <a:rPr lang="en-US" altLang="zh-CN" sz="1800"/>
              <a:t>gatk  </a:t>
            </a:r>
            <a:r>
              <a:rPr lang="en-US" altLang="zh-CN">
                <a:sym typeface="+mn-ea"/>
              </a:rPr>
              <a:t>VariantRecalibrator</a:t>
            </a:r>
            <a:r>
              <a:rPr lang="zh-CN" altLang="en-US" sz="1800"/>
              <a:t>：</a:t>
            </a:r>
            <a:r>
              <a:rPr lang="en-US" altLang="zh-CN">
                <a:sym typeface="+mn-ea"/>
              </a:rPr>
              <a:t>    </a:t>
            </a:r>
            <a:endParaRPr lang="en-US" altLang="zh-CN">
              <a:sym typeface="+mn-ea"/>
            </a:endParaRPr>
          </a:p>
          <a:p>
            <a:pPr>
              <a:lnSpc>
                <a:spcPct val="150000"/>
              </a:lnSpc>
            </a:pPr>
            <a:r>
              <a:rPr lang="en-US" altLang="zh-CN" sz="1400">
                <a:sym typeface="+mn-ea"/>
              </a:rPr>
              <a:t>-resource:hapmap,known=false,training=true,truth=true,prior=15.0 hapmap_3.3.snp.hg38.clean.vcf.gz</a:t>
            </a:r>
            <a:endParaRPr lang="en-US" altLang="zh-CN" sz="1400">
              <a:sym typeface="+mn-ea"/>
            </a:endParaRPr>
          </a:p>
          <a:p>
            <a:pPr>
              <a:lnSpc>
                <a:spcPct val="150000"/>
              </a:lnSpc>
            </a:pPr>
            <a:r>
              <a:rPr lang="en-US" altLang="zh-CN" sz="1400">
                <a:sym typeface="+mn-ea"/>
              </a:rPr>
              <a:t>-resource:mills,known=false,training=true,truth=true,prior=12.0 </a:t>
            </a:r>
            <a:r>
              <a:rPr lang="en-US" altLang="zh-CN" sz="1400">
                <a:sym typeface="+mn-ea"/>
              </a:rPr>
              <a:t>Mills_and_1000G_gold_standard.indels.hg38.clean.vcf.gz</a:t>
            </a:r>
            <a:endParaRPr lang="en-US" altLang="zh-CN" sz="1400">
              <a:sym typeface="+mn-ea"/>
            </a:endParaRPr>
          </a:p>
          <a:p>
            <a:pPr>
              <a:lnSpc>
                <a:spcPct val="150000"/>
              </a:lnSpc>
            </a:pPr>
            <a:r>
              <a:rPr lang="en-US" altLang="zh-CN" sz="1400">
                <a:sym typeface="+mn-ea"/>
              </a:rPr>
              <a:t>-resource:omni,known=false,training=true,truth=false,prior=12.0 1000G_omni2.5.snp.hg38.clean.vcf.gz</a:t>
            </a:r>
            <a:endParaRPr lang="en-US" altLang="zh-CN" sz="1400">
              <a:sym typeface="+mn-ea"/>
            </a:endParaRPr>
          </a:p>
          <a:p>
            <a:pPr>
              <a:lnSpc>
                <a:spcPct val="150000"/>
              </a:lnSpc>
            </a:pPr>
            <a:r>
              <a:rPr lang="en-US" altLang="zh-CN" sz="1400">
                <a:sym typeface="+mn-ea"/>
              </a:rPr>
              <a:t>-resource:1000G,known=false,training=true,truth=false,prior=10.0 1000G_phase1.snps.high_confidence.hg38.clean.vcf.gz</a:t>
            </a:r>
            <a:endParaRPr lang="en-US" altLang="zh-CN" sz="1400">
              <a:sym typeface="+mn-ea"/>
            </a:endParaRPr>
          </a:p>
          <a:p>
            <a:pPr>
              <a:lnSpc>
                <a:spcPct val="150000"/>
              </a:lnSpc>
            </a:pPr>
            <a:r>
              <a:rPr lang="en-US" altLang="zh-CN" sz="1400">
                <a:sym typeface="+mn-ea"/>
              </a:rPr>
              <a:t>-resource:dbsnp,known=true,training=false,truth=false,prior=2.0 dbsnp_146.hg38.clean.vcf.gz</a:t>
            </a:r>
            <a:endParaRPr lang="en-US" altLang="zh-CN" sz="1400">
              <a:sym typeface="+mn-ea"/>
            </a:endParaRPr>
          </a:p>
          <a:p>
            <a:pPr>
              <a:lnSpc>
                <a:spcPct val="150000"/>
              </a:lnSpc>
            </a:pPr>
            <a:r>
              <a:rPr lang="en-US" altLang="zh-CN" sz="1400">
                <a:sym typeface="+mn-ea"/>
              </a:rPr>
              <a:t>-an DP -an QD -an MQ  -an MQRankSum</a:t>
            </a:r>
            <a:r>
              <a:rPr lang="en-US" altLang="zh-CN" sz="1400">
                <a:sym typeface="+mn-ea"/>
              </a:rPr>
              <a:t> -an ReadPosRankSum</a:t>
            </a:r>
            <a:r>
              <a:rPr lang="en-US" altLang="zh-CN" sz="1400">
                <a:sym typeface="+mn-ea"/>
              </a:rPr>
              <a:t> </a:t>
            </a:r>
            <a:r>
              <a:rPr lang="en-US" altLang="zh-CN" sz="1400">
                <a:sym typeface="+mn-ea"/>
              </a:rPr>
              <a:t>-an FS -an SOR</a:t>
            </a:r>
            <a:endParaRPr lang="en-US" altLang="zh-CN" sz="1400">
              <a:sym typeface="+mn-ea"/>
            </a:endParaRPr>
          </a:p>
          <a:p>
            <a:pPr>
              <a:lnSpc>
                <a:spcPct val="150000"/>
              </a:lnSpc>
            </a:pPr>
            <a:r>
              <a:rPr lang="en-US" altLang="zh-CN" sz="1400">
                <a:sym typeface="+mn-ea"/>
              </a:rPr>
              <a:t>--max-gaussians 6</a:t>
            </a:r>
            <a:endParaRPr lang="en-US" altLang="zh-CN" sz="1400">
              <a:sym typeface="+mn-ea"/>
            </a:endParaRPr>
          </a:p>
          <a:p>
            <a:pPr>
              <a:lnSpc>
                <a:spcPct val="150000"/>
              </a:lnSpc>
            </a:pPr>
            <a:endParaRPr lang="en-US" altLang="zh-CN" sz="1400">
              <a:sym typeface="+mn-ea"/>
            </a:endParaRPr>
          </a:p>
          <a:p>
            <a:pPr>
              <a:lnSpc>
                <a:spcPct val="150000"/>
              </a:lnSpc>
            </a:pPr>
            <a:r>
              <a:rPr lang="zh-CN" altLang="en-US">
                <a:sym typeface="+mn-ea"/>
              </a:rPr>
              <a:t>参考手册：</a:t>
            </a:r>
            <a:r>
              <a:rPr lang="en-US" altLang="zh-CN">
                <a:sym typeface="+mn-ea"/>
              </a:rPr>
              <a:t>    </a:t>
            </a:r>
            <a:r>
              <a:rPr lang="en-US" altLang="zh-CN" sz="1800"/>
              <a:t>https://gatk.broadinstitute.org/hc/en-us/articles/30332076921755-VariantRecalibrator</a:t>
            </a:r>
            <a:endParaRPr lang="en-US" altLang="zh-CN" sz="1800"/>
          </a:p>
          <a:p>
            <a:pPr marL="914400" lvl="2" indent="457200" algn="l">
              <a:lnSpc>
                <a:spcPct val="150000"/>
              </a:lnSpc>
              <a:buClrTx/>
              <a:buSzTx/>
              <a:buFontTx/>
            </a:pPr>
            <a:r>
              <a:rPr lang="en-US" altLang="zh-CN" sz="1800"/>
              <a:t>https://zhuanlan.zhihu.com/p/40823886</a:t>
            </a:r>
            <a:endParaRPr lang="en-US" altLang="zh-CN"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2435" y="342900"/>
            <a:ext cx="10577830" cy="460375"/>
          </a:xfrm>
          <a:prstGeom prst="rect">
            <a:avLst/>
          </a:prstGeom>
          <a:noFill/>
        </p:spPr>
        <p:txBody>
          <a:bodyPr wrap="square" rtlCol="0" anchor="t">
            <a:spAutoFit/>
          </a:bodyPr>
          <a:p>
            <a:r>
              <a:rPr lang="en-US" altLang="zh-CN" sz="2400" b="1">
                <a:latin typeface="微软雅黑" panose="020B0503020204020204" charset="-122"/>
                <a:ea typeface="微软雅黑" panose="020B0503020204020204" charset="-122"/>
                <a:cs typeface="微软雅黑" panose="020B0503020204020204" charset="-122"/>
                <a:sym typeface="+mn-ea"/>
              </a:rPr>
              <a:t>Step6-2</a:t>
            </a:r>
            <a:r>
              <a:rPr lang="zh-CN" altLang="en-US" sz="2400" b="1">
                <a:latin typeface="微软雅黑" panose="020B0503020204020204" charset="-122"/>
                <a:ea typeface="微软雅黑" panose="020B0503020204020204" charset="-122"/>
                <a:cs typeface="微软雅黑" panose="020B0503020204020204" charset="-122"/>
                <a:sym typeface="+mn-ea"/>
              </a:rPr>
              <a:t>：</a:t>
            </a:r>
            <a:r>
              <a:rPr lang="en-US" altLang="zh-CN" sz="2400" b="1">
                <a:latin typeface="微软雅黑" panose="020B0503020204020204" charset="-122"/>
                <a:ea typeface="微软雅黑" panose="020B0503020204020204" charset="-122"/>
                <a:cs typeface="微软雅黑" panose="020B0503020204020204" charset="-122"/>
                <a:sym typeface="+mn-ea"/>
              </a:rPr>
              <a:t>Filter Variants by Variant (Quality Score) Recalibration</a:t>
            </a:r>
            <a:endParaRPr lang="en-US" altLang="zh-CN" sz="2400" b="1">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1001395" y="1261745"/>
            <a:ext cx="9940290" cy="2584450"/>
          </a:xfrm>
          <a:prstGeom prst="rect">
            <a:avLst/>
          </a:prstGeom>
          <a:noFill/>
        </p:spPr>
        <p:txBody>
          <a:bodyPr wrap="square" rtlCol="0">
            <a:spAutoFit/>
          </a:bodyPr>
          <a:p>
            <a:pPr>
              <a:lnSpc>
                <a:spcPct val="150000"/>
              </a:lnSpc>
            </a:pPr>
            <a:r>
              <a:rPr lang="zh-CN" altLang="en-US"/>
              <a:t>当前使用软件：</a:t>
            </a:r>
            <a:r>
              <a:rPr lang="en-US" altLang="zh-CN"/>
              <a:t>  gatk4 == </a:t>
            </a:r>
            <a:r>
              <a:rPr lang="en-US" altLang="zh-CN">
                <a:sym typeface="+mn-ea"/>
              </a:rPr>
              <a:t>4.6.1.0</a:t>
            </a:r>
            <a:r>
              <a:rPr lang="en-US" altLang="zh-CN"/>
              <a:t>  ApplyVQSR</a:t>
            </a:r>
            <a:endParaRPr lang="en-US" altLang="zh-CN"/>
          </a:p>
          <a:p>
            <a:pPr>
              <a:lnSpc>
                <a:spcPct val="150000"/>
              </a:lnSpc>
            </a:pPr>
            <a:endParaRPr lang="en-US" altLang="zh-CN"/>
          </a:p>
          <a:p>
            <a:pPr>
              <a:lnSpc>
                <a:spcPct val="150000"/>
              </a:lnSpc>
            </a:pPr>
            <a:r>
              <a:rPr lang="zh-CN" altLang="en-US"/>
              <a:t>软件参数： </a:t>
            </a:r>
            <a:r>
              <a:rPr lang="en-US" altLang="zh-CN"/>
              <a:t> </a:t>
            </a:r>
            <a:endParaRPr lang="en-US" altLang="zh-CN" sz="1800"/>
          </a:p>
          <a:p>
            <a:pPr>
              <a:lnSpc>
                <a:spcPct val="150000"/>
              </a:lnSpc>
            </a:pPr>
            <a:r>
              <a:rPr lang="en-US" altLang="zh-CN" sz="1800"/>
              <a:t>gatk  </a:t>
            </a:r>
            <a:r>
              <a:rPr lang="en-US" altLang="zh-CN">
                <a:sym typeface="+mn-ea"/>
              </a:rPr>
              <a:t>ApplyVQSR</a:t>
            </a:r>
            <a:r>
              <a:rPr lang="zh-CN" altLang="en-US" sz="1800"/>
              <a:t>：</a:t>
            </a:r>
            <a:r>
              <a:rPr lang="en-US" altLang="zh-CN">
                <a:sym typeface="+mn-ea"/>
              </a:rPr>
              <a:t>--truth-sensitivity-filter-level 99.0</a:t>
            </a:r>
            <a:endParaRPr lang="en-US" altLang="zh-CN">
              <a:sym typeface="+mn-ea"/>
            </a:endParaRPr>
          </a:p>
          <a:p>
            <a:pPr>
              <a:lnSpc>
                <a:spcPct val="150000"/>
              </a:lnSpc>
            </a:pPr>
            <a:endParaRPr lang="en-US" altLang="zh-CN">
              <a:sym typeface="+mn-ea"/>
            </a:endParaRPr>
          </a:p>
          <a:p>
            <a:pPr algn="l">
              <a:lnSpc>
                <a:spcPct val="150000"/>
              </a:lnSpc>
              <a:buClrTx/>
              <a:buSzTx/>
              <a:buFontTx/>
            </a:pPr>
            <a:r>
              <a:rPr lang="zh-CN" altLang="en-US">
                <a:sym typeface="+mn-ea"/>
              </a:rPr>
              <a:t>参考手册：</a:t>
            </a:r>
            <a:r>
              <a:rPr lang="en-US" altLang="zh-CN">
                <a:sym typeface="+mn-ea"/>
              </a:rPr>
              <a:t>    </a:t>
            </a:r>
            <a:r>
              <a:rPr lang="en-US" altLang="zh-CN" sz="1800"/>
              <a:t>https://gatk.broadinstitute.org/hc/en-us/articles/21905052461211-ApplyVQSR</a:t>
            </a:r>
            <a:endParaRPr lang="en-US" altLang="zh-CN"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2435" y="342900"/>
            <a:ext cx="6096000" cy="460375"/>
          </a:xfrm>
          <a:prstGeom prst="rect">
            <a:avLst/>
          </a:prstGeom>
          <a:noFill/>
        </p:spPr>
        <p:txBody>
          <a:bodyPr wrap="square" rtlCol="0" anchor="t">
            <a:spAutoFit/>
          </a:bodyPr>
          <a:p>
            <a:r>
              <a:rPr lang="en-US" altLang="zh-CN" sz="2400" b="1">
                <a:latin typeface="微软雅黑" panose="020B0503020204020204" charset="-122"/>
                <a:ea typeface="微软雅黑" panose="020B0503020204020204" charset="-122"/>
                <a:cs typeface="微软雅黑" panose="020B0503020204020204" charset="-122"/>
                <a:sym typeface="+mn-ea"/>
              </a:rPr>
              <a:t>Step7</a:t>
            </a:r>
            <a:r>
              <a:rPr lang="zh-CN" altLang="en-US" sz="2400" b="1">
                <a:latin typeface="微软雅黑" panose="020B0503020204020204" charset="-122"/>
                <a:ea typeface="微软雅黑" panose="020B0503020204020204" charset="-122"/>
                <a:cs typeface="微软雅黑" panose="020B0503020204020204" charset="-122"/>
                <a:sym typeface="+mn-ea"/>
              </a:rPr>
              <a:t>：</a:t>
            </a:r>
            <a:r>
              <a:rPr lang="en-US" altLang="zh-CN" sz="2400" b="1">
                <a:latin typeface="微软雅黑" panose="020B0503020204020204" charset="-122"/>
                <a:ea typeface="微软雅黑" panose="020B0503020204020204" charset="-122"/>
                <a:cs typeface="微软雅黑" panose="020B0503020204020204" charset="-122"/>
                <a:sym typeface="+mn-ea"/>
              </a:rPr>
              <a:t>SNP annotation</a:t>
            </a:r>
            <a:endParaRPr lang="en-US" altLang="zh-CN" sz="2400" b="1">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1001395" y="1261745"/>
            <a:ext cx="9940290" cy="2584450"/>
          </a:xfrm>
          <a:prstGeom prst="rect">
            <a:avLst/>
          </a:prstGeom>
          <a:noFill/>
        </p:spPr>
        <p:txBody>
          <a:bodyPr wrap="square" rtlCol="0">
            <a:spAutoFit/>
          </a:bodyPr>
          <a:p>
            <a:pPr>
              <a:lnSpc>
                <a:spcPct val="150000"/>
              </a:lnSpc>
            </a:pPr>
            <a:r>
              <a:rPr lang="zh-CN" altLang="en-US"/>
              <a:t>当前使用软件：</a:t>
            </a:r>
            <a:r>
              <a:rPr lang="en-US" altLang="zh-CN"/>
              <a:t>  VEP (Ensembl Variant Effect Predictor) == 113.3</a:t>
            </a:r>
            <a:endParaRPr lang="en-US" altLang="zh-CN"/>
          </a:p>
          <a:p>
            <a:pPr>
              <a:lnSpc>
                <a:spcPct val="150000"/>
              </a:lnSpc>
            </a:pPr>
            <a:endParaRPr lang="en-US" altLang="zh-CN"/>
          </a:p>
          <a:p>
            <a:pPr>
              <a:lnSpc>
                <a:spcPct val="150000"/>
              </a:lnSpc>
            </a:pPr>
            <a:r>
              <a:rPr lang="zh-CN" altLang="en-US"/>
              <a:t>软件参数： </a:t>
            </a:r>
            <a:r>
              <a:rPr lang="en-US" altLang="zh-CN"/>
              <a:t>   </a:t>
            </a:r>
            <a:r>
              <a:rPr lang="zh-CN" altLang="en-US"/>
              <a:t>全为默认</a:t>
            </a:r>
            <a:endParaRPr lang="zh-CN" altLang="en-US"/>
          </a:p>
          <a:p>
            <a:pPr marL="914400" lvl="2" indent="457200">
              <a:lnSpc>
                <a:spcPct val="150000"/>
              </a:lnSpc>
            </a:pPr>
            <a:r>
              <a:rPr lang="zh-CN" altLang="en-US"/>
              <a:t>注释版本使用</a:t>
            </a:r>
            <a:r>
              <a:rPr lang="en-US" altLang="zh-CN" sz="1800"/>
              <a:t>110_GRCh38</a:t>
            </a:r>
            <a:r>
              <a:rPr lang="zh-CN" altLang="en-US" sz="1800"/>
              <a:t>与基因组等一致</a:t>
            </a:r>
            <a:endParaRPr lang="en-US" altLang="zh-CN" sz="1800"/>
          </a:p>
          <a:p>
            <a:pPr>
              <a:lnSpc>
                <a:spcPct val="150000"/>
              </a:lnSpc>
            </a:pPr>
            <a:endParaRPr lang="en-US" altLang="zh-CN">
              <a:sym typeface="+mn-ea"/>
            </a:endParaRPr>
          </a:p>
          <a:p>
            <a:pPr algn="l">
              <a:lnSpc>
                <a:spcPct val="150000"/>
              </a:lnSpc>
              <a:buClrTx/>
              <a:buSzTx/>
              <a:buFontTx/>
            </a:pPr>
            <a:r>
              <a:rPr lang="zh-CN" altLang="en-US">
                <a:sym typeface="+mn-ea"/>
              </a:rPr>
              <a:t>参考手册：</a:t>
            </a:r>
            <a:r>
              <a:rPr lang="en-US" altLang="zh-CN">
                <a:sym typeface="+mn-ea"/>
              </a:rPr>
              <a:t>    </a:t>
            </a:r>
            <a:r>
              <a:rPr lang="en-US" altLang="zh-CN" sz="1800"/>
              <a:t>https://grch37.ensembl.org/info/docs/tools/vep/script/vep_tutorial.html</a:t>
            </a:r>
            <a:endParaRPr lang="en-US" altLang="zh-CN"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2435" y="342900"/>
            <a:ext cx="9429750" cy="460375"/>
          </a:xfrm>
          <a:prstGeom prst="rect">
            <a:avLst/>
          </a:prstGeom>
          <a:noFill/>
        </p:spPr>
        <p:txBody>
          <a:bodyPr wrap="square" rtlCol="0" anchor="t">
            <a:spAutoFit/>
          </a:bodyPr>
          <a:p>
            <a:r>
              <a:rPr lang="en-US" altLang="zh-CN" sz="2400" b="1">
                <a:latin typeface="微软雅黑" panose="020B0503020204020204" charset="-122"/>
                <a:ea typeface="微软雅黑" panose="020B0503020204020204" charset="-122"/>
                <a:cs typeface="微软雅黑" panose="020B0503020204020204" charset="-122"/>
                <a:sym typeface="+mn-ea"/>
              </a:rPr>
              <a:t>Step8</a:t>
            </a:r>
            <a:r>
              <a:rPr lang="zh-CN" altLang="en-US" sz="2400" b="1">
                <a:latin typeface="微软雅黑" panose="020B0503020204020204" charset="-122"/>
                <a:ea typeface="微软雅黑" panose="020B0503020204020204" charset="-122"/>
                <a:cs typeface="微软雅黑" panose="020B0503020204020204" charset="-122"/>
                <a:sym typeface="+mn-ea"/>
              </a:rPr>
              <a:t>：</a:t>
            </a:r>
            <a:r>
              <a:rPr lang="en-US" altLang="zh-CN" sz="2400" b="1">
                <a:latin typeface="微软雅黑" panose="020B0503020204020204" charset="-122"/>
                <a:ea typeface="微软雅黑" panose="020B0503020204020204" charset="-122"/>
                <a:cs typeface="微软雅黑" panose="020B0503020204020204" charset="-122"/>
                <a:sym typeface="+mn-ea"/>
              </a:rPr>
              <a:t>Quality statistics, reporting</a:t>
            </a:r>
            <a:endParaRPr lang="en-US" altLang="zh-CN" sz="2400" b="1">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1001395" y="1261745"/>
            <a:ext cx="9940290" cy="4661535"/>
          </a:xfrm>
          <a:prstGeom prst="rect">
            <a:avLst/>
          </a:prstGeom>
          <a:noFill/>
        </p:spPr>
        <p:txBody>
          <a:bodyPr wrap="square" rtlCol="0">
            <a:spAutoFit/>
          </a:bodyPr>
          <a:p>
            <a:pPr>
              <a:lnSpc>
                <a:spcPct val="150000"/>
              </a:lnSpc>
            </a:pPr>
            <a:r>
              <a:rPr lang="zh-CN" altLang="en-US"/>
              <a:t>当前使用软件：</a:t>
            </a:r>
            <a:r>
              <a:rPr lang="en-US" altLang="zh-CN"/>
              <a:t>    FastQC</a:t>
            </a:r>
            <a:r>
              <a:rPr lang="zh-CN" altLang="en-US"/>
              <a:t>：</a:t>
            </a:r>
            <a:r>
              <a:rPr lang="en-US" altLang="zh-CN"/>
              <a:t>http://www.bioinformatics.babraham.ac.uk/projects/fastqc/</a:t>
            </a:r>
            <a:endParaRPr lang="en-US" altLang="zh-CN"/>
          </a:p>
          <a:p>
            <a:pPr marL="1371600" lvl="3" indent="457200">
              <a:lnSpc>
                <a:spcPct val="150000"/>
              </a:lnSpc>
            </a:pPr>
            <a:r>
              <a:rPr lang="en-US" altLang="zh-CN"/>
              <a:t>samtool stats</a:t>
            </a:r>
            <a:r>
              <a:rPr lang="zh-CN" altLang="en-US"/>
              <a:t>：</a:t>
            </a:r>
            <a:r>
              <a:rPr lang="en-US" altLang="zh-CN"/>
              <a:t>http://www.htslib.org/doc/samtools-stats.html</a:t>
            </a:r>
            <a:endParaRPr lang="en-US" altLang="zh-CN"/>
          </a:p>
          <a:p>
            <a:pPr lvl="4">
              <a:lnSpc>
                <a:spcPct val="150000"/>
              </a:lnSpc>
            </a:pPr>
            <a:r>
              <a:rPr lang="en-US" altLang="zh-CN"/>
              <a:t>samtool flagstat</a:t>
            </a:r>
            <a:r>
              <a:rPr lang="zh-CN" altLang="en-US"/>
              <a:t>：</a:t>
            </a:r>
            <a:r>
              <a:rPr lang="en-US" altLang="zh-CN"/>
              <a:t>http://www.htslib.org/doc/samtools-flagstat.html</a:t>
            </a:r>
            <a:endParaRPr lang="en-US" altLang="zh-CN"/>
          </a:p>
          <a:p>
            <a:pPr lvl="4">
              <a:lnSpc>
                <a:spcPct val="150000"/>
              </a:lnSpc>
            </a:pPr>
            <a:r>
              <a:rPr lang="en-US" altLang="zh-CN"/>
              <a:t>QualiMap</a:t>
            </a:r>
            <a:r>
              <a:rPr lang="zh-CN" altLang="en-US"/>
              <a:t>：</a:t>
            </a:r>
            <a:r>
              <a:rPr lang="en-US" altLang="zh-CN"/>
              <a:t>http://qualimap.conesalab.org/</a:t>
            </a:r>
            <a:endParaRPr lang="en-US" altLang="zh-CN"/>
          </a:p>
          <a:p>
            <a:pPr lvl="4">
              <a:lnSpc>
                <a:spcPct val="150000"/>
              </a:lnSpc>
            </a:pPr>
            <a:r>
              <a:rPr lang="en-US" altLang="zh-CN"/>
              <a:t>Picard CollectMultipleMetrics</a:t>
            </a:r>
            <a:r>
              <a:rPr lang="zh-CN" altLang="en-US"/>
              <a:t>：</a:t>
            </a:r>
            <a:r>
              <a:rPr lang="en-US" altLang="zh-CN"/>
              <a:t>https://gatk.broadinstitute.org/hc/en-us/articles/360042478112-CollectMultipleMetrics-Picard-</a:t>
            </a:r>
            <a:endParaRPr lang="en-US" altLang="zh-CN"/>
          </a:p>
          <a:p>
            <a:pPr lvl="4">
              <a:lnSpc>
                <a:spcPct val="150000"/>
              </a:lnSpc>
            </a:pPr>
            <a:r>
              <a:rPr lang="en-US" altLang="zh-CN"/>
              <a:t>bcftools stats</a:t>
            </a:r>
            <a:r>
              <a:rPr lang="zh-CN" altLang="en-US"/>
              <a:t>：</a:t>
            </a:r>
            <a:r>
              <a:rPr lang="en-US" altLang="zh-CN"/>
              <a:t>http://samtools.github.io/bcftools/bcftools.html#stats</a:t>
            </a:r>
            <a:endParaRPr lang="en-US" altLang="zh-CN"/>
          </a:p>
          <a:p>
            <a:pPr lvl="4">
              <a:lnSpc>
                <a:spcPct val="150000"/>
              </a:lnSpc>
            </a:pPr>
            <a:r>
              <a:rPr lang="en-US" altLang="zh-CN"/>
              <a:t>MultiQC</a:t>
            </a:r>
            <a:r>
              <a:rPr lang="zh-CN" altLang="en-US"/>
              <a:t>：</a:t>
            </a:r>
            <a:r>
              <a:rPr lang="en-US" altLang="zh-CN"/>
              <a:t>https://multiqc.info/</a:t>
            </a:r>
            <a:endParaRPr lang="en-US" altLang="zh-CN"/>
          </a:p>
          <a:p>
            <a:pPr lvl="4">
              <a:lnSpc>
                <a:spcPct val="150000"/>
              </a:lnSpc>
            </a:pPr>
            <a:endParaRPr lang="en-US" altLang="zh-CN"/>
          </a:p>
          <a:p>
            <a:pPr>
              <a:lnSpc>
                <a:spcPct val="150000"/>
              </a:lnSpc>
            </a:pPr>
            <a:r>
              <a:rPr lang="zh-CN" altLang="en-US"/>
              <a:t>软件参数： </a:t>
            </a:r>
            <a:r>
              <a:rPr lang="en-US" altLang="zh-CN"/>
              <a:t> </a:t>
            </a:r>
            <a:r>
              <a:rPr lang="zh-CN" altLang="en-US"/>
              <a:t>基础统计，默认</a:t>
            </a:r>
            <a:endParaRPr lang="en-US" altLang="zh-CN">
              <a:sym typeface="+mn-ea"/>
            </a:endParaRPr>
          </a:p>
          <a:p>
            <a:pPr>
              <a:lnSpc>
                <a:spcPct val="150000"/>
              </a:lnSpc>
            </a:pPr>
            <a:r>
              <a:rPr lang="en-US" altLang="zh-CN">
                <a:sym typeface="+mn-ea"/>
              </a:rPr>
              <a:t>    </a:t>
            </a:r>
            <a:endParaRPr lang="en-US" altLang="zh-CN"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solidFill>
                  <a:srgbClr val="FF0000"/>
                </a:solidFill>
              </a:rPr>
              <a:t>注意事项</a:t>
            </a:r>
            <a:endParaRPr lang="zh-CN" altLang="en-US" b="1">
              <a:solidFill>
                <a:srgbClr val="FF0000"/>
              </a:solidFill>
            </a:endParaRPr>
          </a:p>
        </p:txBody>
      </p:sp>
      <p:sp>
        <p:nvSpPr>
          <p:cNvPr id="3" name="内容占位符 2"/>
          <p:cNvSpPr>
            <a:spLocks noGrp="1"/>
          </p:cNvSpPr>
          <p:nvPr>
            <p:ph idx="1"/>
          </p:nvPr>
        </p:nvSpPr>
        <p:spPr>
          <a:xfrm>
            <a:off x="838200" y="1631950"/>
            <a:ext cx="10515600" cy="4351338"/>
          </a:xfrm>
        </p:spPr>
        <p:txBody>
          <a:bodyPr>
            <a:normAutofit fontScale="70000"/>
          </a:bodyPr>
          <a:p>
            <a:pPr>
              <a:lnSpc>
                <a:spcPct val="150000"/>
              </a:lnSpc>
            </a:pPr>
            <a:r>
              <a:rPr lang="zh-CN" altLang="en-US">
                <a:solidFill>
                  <a:schemeClr val="tx1"/>
                </a:solidFill>
                <a:sym typeface="+mn-ea"/>
              </a:rPr>
              <a:t>以上内容仅描述了分析流程的</a:t>
            </a:r>
            <a:r>
              <a:rPr lang="zh-CN" altLang="en-US" b="1">
                <a:solidFill>
                  <a:srgbClr val="FF0000"/>
                </a:solidFill>
                <a:sym typeface="+mn-ea"/>
              </a:rPr>
              <a:t>主要步骤</a:t>
            </a:r>
            <a:r>
              <a:rPr lang="zh-CN" altLang="en-US">
                <a:solidFill>
                  <a:schemeClr val="tx1"/>
                </a:solidFill>
                <a:sym typeface="+mn-ea"/>
              </a:rPr>
              <a:t>，用于</a:t>
            </a:r>
            <a:r>
              <a:rPr lang="zh-CN" altLang="en-US" b="1" u="sng">
                <a:solidFill>
                  <a:srgbClr val="FF0000"/>
                </a:solidFill>
                <a:sym typeface="+mn-ea"/>
              </a:rPr>
              <a:t>了解流程</a:t>
            </a:r>
            <a:r>
              <a:rPr lang="zh-CN" altLang="en-US">
                <a:solidFill>
                  <a:schemeClr val="tx1"/>
                </a:solidFill>
                <a:sym typeface="+mn-ea"/>
              </a:rPr>
              <a:t>与</a:t>
            </a:r>
            <a:r>
              <a:rPr lang="zh-CN" altLang="en-US" b="1" u="sng">
                <a:solidFill>
                  <a:srgbClr val="FF0000"/>
                </a:solidFill>
                <a:sym typeface="+mn-ea"/>
              </a:rPr>
              <a:t>方法撰写</a:t>
            </a:r>
            <a:r>
              <a:rPr lang="zh-CN" altLang="en-US">
                <a:solidFill>
                  <a:schemeClr val="tx1"/>
                </a:solidFill>
                <a:sym typeface="+mn-ea"/>
              </a:rPr>
              <a:t>；实际步骤中环境设置、文件处理、索引构建等内容不在此赘述。</a:t>
            </a:r>
            <a:endParaRPr lang="zh-CN" altLang="en-US">
              <a:solidFill>
                <a:schemeClr val="tx1"/>
              </a:solidFill>
              <a:sym typeface="+mn-ea"/>
            </a:endParaRPr>
          </a:p>
          <a:p>
            <a:pPr>
              <a:lnSpc>
                <a:spcPct val="150000"/>
              </a:lnSpc>
            </a:pPr>
            <a:endParaRPr lang="zh-CN" altLang="en-US">
              <a:solidFill>
                <a:schemeClr val="tx1"/>
              </a:solidFill>
              <a:sym typeface="+mn-ea"/>
            </a:endParaRPr>
          </a:p>
          <a:p>
            <a:pPr>
              <a:lnSpc>
                <a:spcPct val="150000"/>
              </a:lnSpc>
            </a:pPr>
            <a:r>
              <a:rPr lang="zh-CN" altLang="en-US">
                <a:solidFill>
                  <a:schemeClr val="tx1"/>
                </a:solidFill>
                <a:sym typeface="+mn-ea"/>
              </a:rPr>
              <a:t>整个项目选用的软件与部分软件调试的参数，</a:t>
            </a:r>
            <a:r>
              <a:rPr lang="zh-CN" altLang="en-US" b="1">
                <a:solidFill>
                  <a:srgbClr val="FF0000"/>
                </a:solidFill>
                <a:sym typeface="+mn-ea"/>
              </a:rPr>
              <a:t>偏向于更加严格的结果输出</a:t>
            </a:r>
            <a:r>
              <a:rPr lang="zh-CN" altLang="en-US">
                <a:solidFill>
                  <a:schemeClr val="tx1"/>
                </a:solidFill>
                <a:sym typeface="+mn-ea"/>
              </a:rPr>
              <a:t>，适用于</a:t>
            </a:r>
            <a:r>
              <a:rPr lang="zh-CN" altLang="en-US" b="1">
                <a:solidFill>
                  <a:srgbClr val="FF0000"/>
                </a:solidFill>
                <a:sym typeface="+mn-ea"/>
              </a:rPr>
              <a:t>人类疾病队列研究</a:t>
            </a:r>
            <a:r>
              <a:rPr lang="zh-CN" altLang="en-US">
                <a:solidFill>
                  <a:schemeClr val="tx1"/>
                </a:solidFill>
                <a:sym typeface="+mn-ea"/>
              </a:rPr>
              <a:t>。此外项目对于多线程批处理做了单独优化，</a:t>
            </a:r>
            <a:r>
              <a:rPr lang="zh-CN" altLang="en-US" u="sng">
                <a:solidFill>
                  <a:schemeClr val="tx1"/>
                </a:solidFill>
                <a:sym typeface="+mn-ea"/>
              </a:rPr>
              <a:t>因此单样本、特殊需求项目可能不适用</a:t>
            </a:r>
            <a:r>
              <a:rPr lang="zh-CN" altLang="en-US">
                <a:solidFill>
                  <a:schemeClr val="tx1"/>
                </a:solidFill>
                <a:sym typeface="+mn-ea"/>
              </a:rPr>
              <a:t>，需要重新调整参数。</a:t>
            </a:r>
            <a:endParaRPr lang="zh-CN" altLang="en-US">
              <a:solidFill>
                <a:schemeClr val="tx1"/>
              </a:solidFill>
              <a:sym typeface="+mn-ea"/>
            </a:endParaRPr>
          </a:p>
          <a:p>
            <a:pPr>
              <a:lnSpc>
                <a:spcPct val="150000"/>
              </a:lnSpc>
            </a:pPr>
            <a:endParaRPr lang="zh-CN" altLang="en-US">
              <a:solidFill>
                <a:schemeClr val="tx1"/>
              </a:solidFill>
              <a:sym typeface="+mn-ea"/>
            </a:endParaRPr>
          </a:p>
          <a:p>
            <a:pPr>
              <a:lnSpc>
                <a:spcPct val="150000"/>
              </a:lnSpc>
            </a:pPr>
            <a:r>
              <a:rPr lang="zh-CN" altLang="en-US" b="1">
                <a:solidFill>
                  <a:srgbClr val="00B050"/>
                </a:solidFill>
                <a:sym typeface="+mn-ea"/>
              </a:rPr>
              <a:t>文档相关内容分享请联系作者，谢谢合作！</a:t>
            </a:r>
            <a:endParaRPr lang="zh-CN" altLang="en-US" b="1">
              <a:solidFill>
                <a:srgbClr val="00B050"/>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253490"/>
            <a:ext cx="10515600" cy="4351338"/>
          </a:xfrm>
        </p:spPr>
        <p:txBody>
          <a:bodyPr/>
          <a:p>
            <a:pPr>
              <a:lnSpc>
                <a:spcPct val="150000"/>
              </a:lnSpc>
            </a:pPr>
            <a:r>
              <a:rPr lang="zh-CN" altLang="en-US"/>
              <a:t>分析流程基于</a:t>
            </a:r>
            <a:r>
              <a:rPr lang="en-US" altLang="zh-CN"/>
              <a:t>Snakemake</a:t>
            </a:r>
            <a:r>
              <a:rPr lang="zh-CN" altLang="en-US"/>
              <a:t>完整实现了</a:t>
            </a:r>
            <a:r>
              <a:rPr lang="en-US" altLang="zh-CN">
                <a:solidFill>
                  <a:srgbClr val="FF0000"/>
                </a:solidFill>
              </a:rPr>
              <a:t>GATK best-practices workflow</a:t>
            </a:r>
            <a:r>
              <a:rPr lang="zh-CN" altLang="en-US"/>
              <a:t>（</a:t>
            </a:r>
            <a:r>
              <a:rPr lang="en-US" altLang="zh-CN"/>
              <a:t>https://gatk.broadinstitute.org/hc/en-us/articles/360035535932-Germline-short-variant-discovery-SNPs-Indels</a:t>
            </a:r>
            <a:r>
              <a:rPr lang="zh-CN" altLang="en-US"/>
              <a:t>）</a:t>
            </a:r>
            <a:endParaRPr lang="zh-CN" altLang="en-US"/>
          </a:p>
          <a:p>
            <a:pPr>
              <a:lnSpc>
                <a:spcPct val="150000"/>
              </a:lnSpc>
            </a:pPr>
            <a:r>
              <a:rPr lang="zh-CN" altLang="en-US"/>
              <a:t>用以在一个或多个个体中识别种系短变异（</a:t>
            </a:r>
            <a:r>
              <a:rPr lang="en-US" altLang="zh-CN"/>
              <a:t>snp</a:t>
            </a:r>
            <a:r>
              <a:rPr lang="zh-CN" altLang="en-US"/>
              <a:t>和</a:t>
            </a:r>
            <a:r>
              <a:rPr lang="en-US" altLang="zh-CN"/>
              <a:t>indel</a:t>
            </a:r>
            <a:r>
              <a:rPr lang="zh-CN" altLang="en-US"/>
              <a:t>），产生</a:t>
            </a:r>
            <a:r>
              <a:rPr lang="en-US" altLang="zh-CN"/>
              <a:t>VCF</a:t>
            </a:r>
            <a:r>
              <a:rPr lang="zh-CN" altLang="en-US"/>
              <a:t>格式的结果集</a:t>
            </a:r>
            <a:endParaRPr lang="zh-CN" altLang="en-US"/>
          </a:p>
          <a:p>
            <a:pPr>
              <a:lnSpc>
                <a:spcPct val="150000"/>
              </a:lnSpc>
            </a:pPr>
            <a:r>
              <a:rPr lang="zh-CN" altLang="en-US"/>
              <a:t>各步骤分开实现，并且可以根据需求替换相应软件</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837690" y="826770"/>
            <a:ext cx="8253730" cy="52050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数据库与参考基因组信息</a:t>
            </a:r>
            <a:endParaRPr lang="zh-CN" altLang="en-US"/>
          </a:p>
        </p:txBody>
      </p:sp>
      <p:sp>
        <p:nvSpPr>
          <p:cNvPr id="3" name="内容占位符 2"/>
          <p:cNvSpPr>
            <a:spLocks noGrp="1"/>
          </p:cNvSpPr>
          <p:nvPr>
            <p:ph idx="1"/>
          </p:nvPr>
        </p:nvSpPr>
        <p:spPr/>
        <p:txBody>
          <a:bodyPr/>
          <a:p>
            <a:r>
              <a:rPr lang="zh-CN" altLang="en-US"/>
              <a:t>参考基因组：</a:t>
            </a:r>
            <a:r>
              <a:rPr lang="en-US" altLang="zh-CN"/>
              <a:t>Ensembl </a:t>
            </a:r>
            <a:r>
              <a:rPr lang="zh-CN" altLang="en-US"/>
              <a:t>上</a:t>
            </a:r>
            <a:r>
              <a:rPr lang="en-US" altLang="zh-CN">
                <a:sym typeface="+mn-ea"/>
              </a:rPr>
              <a:t>release-110</a:t>
            </a:r>
            <a:r>
              <a:rPr lang="zh-CN" altLang="en-US">
                <a:sym typeface="+mn-ea"/>
              </a:rPr>
              <a:t>的</a:t>
            </a:r>
            <a:r>
              <a:rPr lang="en-US" altLang="zh-CN">
                <a:sym typeface="+mn-ea"/>
              </a:rPr>
              <a:t>Homo_sapiens.GRCh38 </a:t>
            </a:r>
            <a:endParaRPr lang="zh-CN" altLang="en-US"/>
          </a:p>
          <a:p>
            <a:r>
              <a:rPr lang="en-US" altLang="zh-CN" sz="1600"/>
              <a:t>https://ftp.ensembl.org/pub/release-110/fasta/homo_sapiens/dna/Homo_sapiens.GRCh38.dna.primary_assembly.fa.gz</a:t>
            </a:r>
            <a:endParaRPr lang="en-US" altLang="zh-CN" sz="1600"/>
          </a:p>
          <a:p>
            <a:r>
              <a:rPr lang="zh-CN" altLang="en-US" sz="1600"/>
              <a:t>没有单倍体型和</a:t>
            </a:r>
            <a:r>
              <a:rPr lang="en-US" altLang="zh-CN" sz="1600"/>
              <a:t>patch</a:t>
            </a:r>
            <a:r>
              <a:rPr lang="zh-CN" altLang="en-US" sz="1600"/>
              <a:t>区域</a:t>
            </a:r>
            <a:endParaRPr lang="zh-CN" altLang="en-US" sz="1600"/>
          </a:p>
          <a:p>
            <a:endParaRPr lang="zh-CN" altLang="en-US" sz="1600"/>
          </a:p>
          <a:p>
            <a:pPr algn="l">
              <a:buClrTx/>
              <a:buSzTx/>
            </a:pPr>
            <a:r>
              <a:rPr lang="zh-CN" altLang="en-US" sz="2800"/>
              <a:t>已知的Variants：</a:t>
            </a:r>
            <a:r>
              <a:rPr lang="en-US" altLang="zh-CN">
                <a:sym typeface="+mn-ea"/>
              </a:rPr>
              <a:t>Ensembl </a:t>
            </a:r>
            <a:r>
              <a:rPr lang="zh-CN" altLang="en-US">
                <a:sym typeface="+mn-ea"/>
              </a:rPr>
              <a:t>上</a:t>
            </a:r>
            <a:r>
              <a:rPr lang="en-US" altLang="zh-CN">
                <a:sym typeface="+mn-ea"/>
              </a:rPr>
              <a:t>release-110</a:t>
            </a:r>
            <a:r>
              <a:rPr lang="zh-CN" altLang="en-US">
                <a:sym typeface="+mn-ea"/>
              </a:rPr>
              <a:t>的每条染色体的</a:t>
            </a:r>
            <a:r>
              <a:rPr lang="en-US" altLang="zh-CN">
                <a:sym typeface="+mn-ea"/>
              </a:rPr>
              <a:t>vcf</a:t>
            </a:r>
            <a:r>
              <a:rPr lang="zh-CN" altLang="en-US">
                <a:sym typeface="+mn-ea"/>
              </a:rPr>
              <a:t>文件</a:t>
            </a:r>
            <a:endParaRPr lang="zh-CN" altLang="en-US">
              <a:sym typeface="+mn-ea"/>
            </a:endParaRPr>
          </a:p>
          <a:p>
            <a:pPr algn="l">
              <a:buClrTx/>
              <a:buSzTx/>
            </a:pPr>
            <a:r>
              <a:rPr lang="en-US" altLang="zh-CN" sz="1600"/>
              <a:t>https://ftp.ensembl.org/pub/release-110/variation/vcf/homo_sapiens/homo_sapiens-chr*.vcf.gz</a:t>
            </a:r>
            <a:endParaRPr lang="en-US" altLang="zh-CN" sz="1600"/>
          </a:p>
          <a:p>
            <a:pPr algn="l">
              <a:buClrTx/>
              <a:buSzTx/>
            </a:pPr>
            <a:r>
              <a:rPr lang="zh-CN" altLang="en-US" sz="1600"/>
              <a:t>合并后经过处理将非标准</a:t>
            </a:r>
            <a:r>
              <a:rPr lang="en-US" altLang="zh-CN" sz="1600"/>
              <a:t>IUPAC </a:t>
            </a:r>
            <a:r>
              <a:rPr lang="zh-CN" altLang="en-US" sz="1600"/>
              <a:t>核苷酸编码的位点替换为</a:t>
            </a:r>
            <a:r>
              <a:rPr lang="en-US" altLang="zh-CN" sz="1600"/>
              <a:t>N</a:t>
            </a:r>
            <a:r>
              <a:rPr lang="zh-CN" altLang="en-US" sz="1600"/>
              <a:t>得到了</a:t>
            </a:r>
            <a:r>
              <a:rPr lang="en-US" altLang="zh-CN" sz="1600"/>
              <a:t>variation.noiupac.vcf.gz</a:t>
            </a:r>
            <a:endParaRPr lang="en-US" altLang="zh-CN" sz="1600"/>
          </a:p>
          <a:p>
            <a:pPr algn="l">
              <a:buClrTx/>
              <a:buSzTx/>
            </a:pPr>
            <a:r>
              <a:rPr lang="en-US" altLang="zh-CN" sz="1600"/>
              <a:t>https://github.com/rust-bio/rust-bio-tools/blob/master/src/bcf/fix_iupac_alleles.rs</a:t>
            </a:r>
            <a:endParaRPr lang="en-US" altLang="zh-CN" sz="1600"/>
          </a:p>
          <a:p>
            <a:pPr algn="l">
              <a:buClrTx/>
              <a:buSzTx/>
            </a:pPr>
            <a:endParaRPr lang="en-US" altLang="zh-CN" sz="1600"/>
          </a:p>
          <a:p>
            <a:pPr algn="l">
              <a:buClrTx/>
              <a:buSzTx/>
            </a:pPr>
            <a:r>
              <a:rPr lang="en-US" altLang="zh-CN" sz="2800"/>
              <a:t>SNP注释：</a:t>
            </a:r>
            <a:r>
              <a:rPr lang="en-US" altLang="zh-CN" sz="2800">
                <a:sym typeface="+mn-ea"/>
              </a:rPr>
              <a:t>Ensembl 上release-110的VEP注释</a:t>
            </a:r>
            <a:endParaRPr lang="en-US" altLang="zh-CN" sz="2800"/>
          </a:p>
          <a:p>
            <a:pPr algn="l">
              <a:buClrTx/>
              <a:buSzTx/>
            </a:pPr>
            <a:r>
              <a:rPr lang="en-US" altLang="zh-CN" sz="1600"/>
              <a:t>https://ftp.ensembl.org/pub/release-110/variation/vep/homo_sapiens_vep_110_GRCh38.tar.gz</a:t>
            </a:r>
            <a:endParaRPr lang="en-US" altLang="zh-CN"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mygatk_rules_00"/>
          <p:cNvPicPr>
            <a:picLocks noChangeAspect="1"/>
          </p:cNvPicPr>
          <p:nvPr/>
        </p:nvPicPr>
        <p:blipFill>
          <a:blip r:embed="rId1"/>
          <a:stretch>
            <a:fillRect/>
          </a:stretch>
        </p:blipFill>
        <p:spPr>
          <a:xfrm>
            <a:off x="3046730" y="0"/>
            <a:ext cx="7663180" cy="6858000"/>
          </a:xfrm>
          <a:prstGeom prst="rect">
            <a:avLst/>
          </a:prstGeom>
        </p:spPr>
      </p:pic>
      <p:sp>
        <p:nvSpPr>
          <p:cNvPr id="6" name="文本框 5"/>
          <p:cNvSpPr txBox="1"/>
          <p:nvPr/>
        </p:nvSpPr>
        <p:spPr>
          <a:xfrm>
            <a:off x="370840" y="703580"/>
            <a:ext cx="2576195" cy="1076325"/>
          </a:xfrm>
          <a:prstGeom prst="rect">
            <a:avLst/>
          </a:prstGeom>
          <a:noFill/>
        </p:spPr>
        <p:txBody>
          <a:bodyPr wrap="square" rtlCol="0">
            <a:spAutoFit/>
          </a:bodyPr>
          <a:p>
            <a:r>
              <a:rPr lang="zh-CN" altLang="en-US" sz="2800" b="1"/>
              <a:t>完整技术路线</a:t>
            </a:r>
            <a:endParaRPr lang="zh-CN" altLang="en-US" sz="2800" b="1"/>
          </a:p>
          <a:p>
            <a:endParaRPr lang="zh-CN" altLang="en-US"/>
          </a:p>
          <a:p>
            <a:r>
              <a:rPr lang="zh-CN" altLang="en-US"/>
              <a:t>原图见附带</a:t>
            </a:r>
            <a:r>
              <a:rPr lang="en-US" altLang="zh-CN"/>
              <a:t>PDF</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2435" y="342900"/>
            <a:ext cx="6096000" cy="460375"/>
          </a:xfrm>
          <a:prstGeom prst="rect">
            <a:avLst/>
          </a:prstGeom>
          <a:noFill/>
        </p:spPr>
        <p:txBody>
          <a:bodyPr wrap="square" rtlCol="0" anchor="t">
            <a:spAutoFit/>
          </a:bodyPr>
          <a:p>
            <a:r>
              <a:rPr lang="en-US" altLang="zh-CN" sz="2400" b="1">
                <a:latin typeface="微软雅黑" panose="020B0503020204020204" charset="-122"/>
                <a:ea typeface="微软雅黑" panose="020B0503020204020204" charset="-122"/>
                <a:cs typeface="微软雅黑" panose="020B0503020204020204" charset="-122"/>
                <a:sym typeface="+mn-ea"/>
              </a:rPr>
              <a:t>Step1</a:t>
            </a:r>
            <a:r>
              <a:rPr lang="zh-CN" altLang="en-US" sz="2400" b="1">
                <a:latin typeface="微软雅黑" panose="020B0503020204020204" charset="-122"/>
                <a:ea typeface="微软雅黑" panose="020B0503020204020204" charset="-122"/>
                <a:cs typeface="微软雅黑" panose="020B0503020204020204" charset="-122"/>
                <a:sym typeface="+mn-ea"/>
              </a:rPr>
              <a:t>：</a:t>
            </a:r>
            <a:r>
              <a:rPr lang="en-US" altLang="zh-CN" sz="2400" b="1">
                <a:latin typeface="微软雅黑" panose="020B0503020204020204" charset="-122"/>
                <a:ea typeface="微软雅黑" panose="020B0503020204020204" charset="-122"/>
                <a:cs typeface="微软雅黑" panose="020B0503020204020204" charset="-122"/>
                <a:sym typeface="+mn-ea"/>
              </a:rPr>
              <a:t>Read trimming</a:t>
            </a:r>
            <a:endParaRPr lang="en-US" altLang="zh-CN" sz="2400" b="1">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1001395" y="1261745"/>
            <a:ext cx="9940290" cy="5077460"/>
          </a:xfrm>
          <a:prstGeom prst="rect">
            <a:avLst/>
          </a:prstGeom>
          <a:noFill/>
        </p:spPr>
        <p:txBody>
          <a:bodyPr wrap="square" rtlCol="0">
            <a:spAutoFit/>
          </a:bodyPr>
          <a:p>
            <a:pPr>
              <a:lnSpc>
                <a:spcPct val="150000"/>
              </a:lnSpc>
            </a:pPr>
            <a:r>
              <a:rPr lang="zh-CN" altLang="en-US"/>
              <a:t>当前使用软件：</a:t>
            </a:r>
            <a:r>
              <a:rPr lang="en-US" altLang="zh-CN"/>
              <a:t>trimmomatic == 0.36 </a:t>
            </a:r>
            <a:r>
              <a:rPr lang="zh-CN" altLang="en-US"/>
              <a:t>（</a:t>
            </a:r>
            <a:r>
              <a:rPr lang="en-US" altLang="zh-CN"/>
              <a:t>== </a:t>
            </a:r>
            <a:r>
              <a:rPr lang="zh-CN" altLang="en-US"/>
              <a:t>后为软件版本）</a:t>
            </a:r>
            <a:endParaRPr lang="en-US" altLang="zh-CN"/>
          </a:p>
          <a:p>
            <a:pPr>
              <a:lnSpc>
                <a:spcPct val="150000"/>
              </a:lnSpc>
            </a:pPr>
            <a:r>
              <a:rPr lang="zh-CN" altLang="en-US"/>
              <a:t>软件参数：</a:t>
            </a:r>
            <a:endParaRPr lang="zh-CN" altLang="en-US"/>
          </a:p>
          <a:p>
            <a:pPr>
              <a:lnSpc>
                <a:spcPct val="150000"/>
              </a:lnSpc>
            </a:pPr>
            <a:r>
              <a:rPr lang="zh-CN" altLang="en-US">
                <a:solidFill>
                  <a:srgbClr val="FF0000"/>
                </a:solidFill>
              </a:rPr>
              <a:t>（</a:t>
            </a:r>
            <a:r>
              <a:rPr lang="zh-CN" altLang="en-US" b="1">
                <a:solidFill>
                  <a:srgbClr val="FF0000"/>
                </a:solidFill>
              </a:rPr>
              <a:t>此处只标注了不同于默认参数且会对结果造成影响的参数，并不代表实际所有参数，后续所有软件同，</a:t>
            </a:r>
            <a:r>
              <a:rPr lang="zh-CN" altLang="en-US" b="1">
                <a:solidFill>
                  <a:schemeClr val="accent1"/>
                </a:solidFill>
              </a:rPr>
              <a:t>步骤解析见</a:t>
            </a:r>
            <a:r>
              <a:rPr lang="en-US" altLang="zh-CN" b="1">
                <a:solidFill>
                  <a:schemeClr val="accent1"/>
                </a:solidFill>
              </a:rPr>
              <a:t>PPT</a:t>
            </a:r>
            <a:r>
              <a:rPr lang="zh-CN" altLang="en-US" b="1">
                <a:solidFill>
                  <a:schemeClr val="accent1"/>
                </a:solidFill>
              </a:rPr>
              <a:t>备注</a:t>
            </a:r>
            <a:r>
              <a:rPr lang="zh-CN" altLang="en-US">
                <a:solidFill>
                  <a:srgbClr val="FF0000"/>
                </a:solidFill>
              </a:rPr>
              <a:t>）</a:t>
            </a:r>
            <a:endParaRPr lang="zh-CN" altLang="en-US">
              <a:solidFill>
                <a:srgbClr val="FF0000"/>
              </a:solidFill>
            </a:endParaRPr>
          </a:p>
          <a:p>
            <a:pPr>
              <a:lnSpc>
                <a:spcPct val="150000"/>
              </a:lnSpc>
            </a:pPr>
            <a:r>
              <a:rPr lang="zh-CN" altLang="en-US"/>
              <a:t> </a:t>
            </a:r>
            <a:r>
              <a:rPr lang="en-US" altLang="zh-CN"/>
              <a:t>  trimmomatic:</a:t>
            </a:r>
            <a:endParaRPr lang="en-US" altLang="zh-CN"/>
          </a:p>
          <a:p>
            <a:pPr>
              <a:lnSpc>
                <a:spcPct val="150000"/>
              </a:lnSpc>
            </a:pPr>
            <a:r>
              <a:rPr lang="en-US" altLang="zh-CN"/>
              <a:t>    pe:</a:t>
            </a:r>
            <a:endParaRPr lang="en-US" altLang="zh-CN"/>
          </a:p>
          <a:p>
            <a:pPr>
              <a:lnSpc>
                <a:spcPct val="150000"/>
              </a:lnSpc>
            </a:pPr>
            <a:r>
              <a:rPr lang="en-US" altLang="zh-CN">
                <a:solidFill>
                  <a:srgbClr val="FF0000"/>
                </a:solidFill>
              </a:rPr>
              <a:t>        - "LEADING:3"</a:t>
            </a:r>
            <a:endParaRPr lang="en-US" altLang="zh-CN">
              <a:solidFill>
                <a:srgbClr val="FF0000"/>
              </a:solidFill>
            </a:endParaRPr>
          </a:p>
          <a:p>
            <a:pPr>
              <a:lnSpc>
                <a:spcPct val="150000"/>
              </a:lnSpc>
            </a:pPr>
            <a:r>
              <a:rPr lang="en-US" altLang="zh-CN">
                <a:solidFill>
                  <a:srgbClr val="FF0000"/>
                </a:solidFill>
              </a:rPr>
              <a:t>        - "TRAILING:3"</a:t>
            </a:r>
            <a:endParaRPr lang="en-US" altLang="zh-CN">
              <a:solidFill>
                <a:srgbClr val="FF0000"/>
              </a:solidFill>
            </a:endParaRPr>
          </a:p>
          <a:p>
            <a:pPr>
              <a:lnSpc>
                <a:spcPct val="150000"/>
              </a:lnSpc>
            </a:pPr>
            <a:r>
              <a:rPr lang="en-US" altLang="zh-CN">
                <a:solidFill>
                  <a:srgbClr val="FF0000"/>
                </a:solidFill>
              </a:rPr>
              <a:t>        - "SLIDINGWINDOW:4:15"</a:t>
            </a:r>
            <a:endParaRPr lang="en-US" altLang="zh-CN">
              <a:solidFill>
                <a:srgbClr val="FF0000"/>
              </a:solidFill>
            </a:endParaRPr>
          </a:p>
          <a:p>
            <a:pPr>
              <a:lnSpc>
                <a:spcPct val="150000"/>
              </a:lnSpc>
            </a:pPr>
            <a:r>
              <a:rPr lang="en-US" altLang="zh-CN">
                <a:solidFill>
                  <a:srgbClr val="FF0000"/>
                </a:solidFill>
              </a:rPr>
              <a:t>        - "MINLEN:36"</a:t>
            </a:r>
            <a:endParaRPr lang="en-US" altLang="zh-CN">
              <a:solidFill>
                <a:srgbClr val="FF0000"/>
              </a:solidFill>
            </a:endParaRPr>
          </a:p>
          <a:p>
            <a:pPr>
              <a:lnSpc>
                <a:spcPct val="150000"/>
              </a:lnSpc>
            </a:pPr>
            <a:endParaRPr lang="en-US" altLang="zh-CN">
              <a:solidFill>
                <a:srgbClr val="FF0000"/>
              </a:solidFill>
            </a:endParaRPr>
          </a:p>
          <a:p>
            <a:pPr>
              <a:lnSpc>
                <a:spcPct val="150000"/>
              </a:lnSpc>
            </a:pPr>
            <a:r>
              <a:rPr lang="zh-CN" altLang="en-US">
                <a:solidFill>
                  <a:schemeClr val="tx1"/>
                </a:solidFill>
              </a:rPr>
              <a:t>参考手册：</a:t>
            </a:r>
            <a:r>
              <a:rPr lang="en-US" altLang="zh-CN">
                <a:sym typeface="+mn-ea"/>
              </a:rPr>
              <a:t> http://www.usadellab.org/cms/?page=trimmomatic</a:t>
            </a:r>
            <a:endParaRPr lang="zh-CN" altLang="en-US">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2435" y="342900"/>
            <a:ext cx="6096000" cy="460375"/>
          </a:xfrm>
          <a:prstGeom prst="rect">
            <a:avLst/>
          </a:prstGeom>
          <a:noFill/>
        </p:spPr>
        <p:txBody>
          <a:bodyPr wrap="square" rtlCol="0" anchor="t">
            <a:spAutoFit/>
          </a:bodyPr>
          <a:p>
            <a:r>
              <a:rPr lang="en-US" altLang="zh-CN" sz="2400" b="1">
                <a:latin typeface="微软雅黑" panose="020B0503020204020204" charset="-122"/>
                <a:ea typeface="微软雅黑" panose="020B0503020204020204" charset="-122"/>
                <a:cs typeface="微软雅黑" panose="020B0503020204020204" charset="-122"/>
                <a:sym typeface="+mn-ea"/>
              </a:rPr>
              <a:t>Step2</a:t>
            </a:r>
            <a:r>
              <a:rPr lang="zh-CN" altLang="en-US" sz="2400" b="1">
                <a:latin typeface="微软雅黑" panose="020B0503020204020204" charset="-122"/>
                <a:ea typeface="微软雅黑" panose="020B0503020204020204" charset="-122"/>
                <a:cs typeface="微软雅黑" panose="020B0503020204020204" charset="-122"/>
                <a:sym typeface="+mn-ea"/>
              </a:rPr>
              <a:t>：</a:t>
            </a:r>
            <a:r>
              <a:rPr lang="en-US" altLang="zh-CN" sz="2400" b="1">
                <a:latin typeface="微软雅黑" panose="020B0503020204020204" charset="-122"/>
                <a:ea typeface="微软雅黑" panose="020B0503020204020204" charset="-122"/>
                <a:cs typeface="微软雅黑" panose="020B0503020204020204" charset="-122"/>
                <a:sym typeface="+mn-ea"/>
              </a:rPr>
              <a:t>Read mapping</a:t>
            </a:r>
            <a:endParaRPr lang="en-US" altLang="zh-CN" sz="2400" b="1">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1001395" y="1261745"/>
            <a:ext cx="9940290" cy="3830955"/>
          </a:xfrm>
          <a:prstGeom prst="rect">
            <a:avLst/>
          </a:prstGeom>
          <a:noFill/>
        </p:spPr>
        <p:txBody>
          <a:bodyPr wrap="square" rtlCol="0">
            <a:spAutoFit/>
          </a:bodyPr>
          <a:p>
            <a:pPr>
              <a:lnSpc>
                <a:spcPct val="150000"/>
              </a:lnSpc>
            </a:pPr>
            <a:r>
              <a:rPr lang="zh-CN" altLang="en-US"/>
              <a:t>当前使用软件：</a:t>
            </a:r>
            <a:r>
              <a:rPr lang="en-US" altLang="zh-CN"/>
              <a:t>    bwa == 0.7.18</a:t>
            </a:r>
            <a:endParaRPr lang="en-US" altLang="zh-CN"/>
          </a:p>
          <a:p>
            <a:pPr>
              <a:lnSpc>
                <a:spcPct val="150000"/>
              </a:lnSpc>
            </a:pPr>
            <a:r>
              <a:rPr lang="en-US" altLang="zh-CN"/>
              <a:t>  		samtools == 1.21</a:t>
            </a:r>
            <a:endParaRPr lang="en-US" altLang="zh-CN"/>
          </a:p>
          <a:p>
            <a:pPr>
              <a:lnSpc>
                <a:spcPct val="150000"/>
              </a:lnSpc>
            </a:pPr>
            <a:r>
              <a:rPr lang="zh-CN" altLang="en-US"/>
              <a:t>软件参数： </a:t>
            </a:r>
            <a:r>
              <a:rPr lang="en-US" altLang="zh-CN"/>
              <a:t> </a:t>
            </a:r>
            <a:endParaRPr lang="en-US" altLang="zh-CN"/>
          </a:p>
          <a:p>
            <a:pPr>
              <a:lnSpc>
                <a:spcPct val="150000"/>
              </a:lnSpc>
            </a:pPr>
            <a:r>
              <a:rPr lang="en-US" altLang="zh-CN">
                <a:sym typeface="+mn-ea"/>
              </a:rPr>
              <a:t>bwa </a:t>
            </a:r>
            <a:r>
              <a:rPr lang="en-US" altLang="zh-CN"/>
              <a:t>mem</a:t>
            </a:r>
            <a:r>
              <a:rPr lang="zh-CN" altLang="en-US"/>
              <a:t>：基本默认</a:t>
            </a:r>
            <a:r>
              <a:rPr lang="en-US" altLang="zh-CN"/>
              <a:t> </a:t>
            </a:r>
            <a:r>
              <a:rPr lang="en-US" altLang="zh-CN" sz="1600"/>
              <a:t>[</a:t>
            </a:r>
            <a:r>
              <a:rPr lang="zh-CN" altLang="en-US" sz="1600"/>
              <a:t>备注</a:t>
            </a:r>
            <a:r>
              <a:rPr lang="en-US" altLang="zh-CN" sz="1600"/>
              <a:t>:</a:t>
            </a:r>
            <a:r>
              <a:rPr lang="zh-CN" altLang="en-US" sz="1600"/>
              <a:t>处理时实际使用了</a:t>
            </a:r>
            <a:r>
              <a:rPr lang="en-US" altLang="zh-CN" sz="1600"/>
              <a:t>-R </a:t>
            </a:r>
            <a:r>
              <a:rPr lang="zh-CN" altLang="en-US" sz="1600"/>
              <a:t>标记样本与平台等信息，但并不影响分析</a:t>
            </a:r>
            <a:r>
              <a:rPr lang="en-US" altLang="zh-CN" sz="1600"/>
              <a:t>]</a:t>
            </a:r>
            <a:endParaRPr lang="en-US" altLang="zh-CN" sz="1600"/>
          </a:p>
          <a:p>
            <a:pPr algn="l">
              <a:lnSpc>
                <a:spcPct val="150000"/>
              </a:lnSpc>
              <a:buClrTx/>
              <a:buSzTx/>
              <a:buFontTx/>
            </a:pPr>
            <a:r>
              <a:rPr lang="en-US" altLang="zh-CN" sz="1800">
                <a:sym typeface="+mn-ea"/>
              </a:rPr>
              <a:t>samtools </a:t>
            </a:r>
            <a:r>
              <a:rPr lang="en-US" altLang="zh-CN">
                <a:sym typeface="+mn-ea"/>
              </a:rPr>
              <a:t>sort</a:t>
            </a:r>
            <a:r>
              <a:rPr lang="en-US" altLang="zh-CN" sz="1800">
                <a:sym typeface="+mn-ea"/>
              </a:rPr>
              <a:t>：</a:t>
            </a:r>
            <a:r>
              <a:rPr lang="zh-CN" altLang="en-US">
                <a:sym typeface="+mn-ea"/>
              </a:rPr>
              <a:t>默认</a:t>
            </a:r>
            <a:endParaRPr lang="en-US" altLang="zh-CN" sz="1800">
              <a:sym typeface="+mn-ea"/>
            </a:endParaRPr>
          </a:p>
          <a:p>
            <a:pPr algn="l">
              <a:lnSpc>
                <a:spcPct val="150000"/>
              </a:lnSpc>
              <a:buClrTx/>
              <a:buSzTx/>
              <a:buFontTx/>
            </a:pPr>
            <a:endParaRPr lang="en-US" altLang="zh-CN" sz="1800"/>
          </a:p>
          <a:p>
            <a:pPr algn="l">
              <a:lnSpc>
                <a:spcPct val="150000"/>
              </a:lnSpc>
              <a:buClrTx/>
              <a:buSzTx/>
              <a:buFontTx/>
            </a:pPr>
            <a:r>
              <a:rPr lang="zh-CN" altLang="en-US">
                <a:sym typeface="+mn-ea"/>
              </a:rPr>
              <a:t>参考手册：</a:t>
            </a:r>
            <a:r>
              <a:rPr lang="en-US" altLang="zh-CN">
                <a:sym typeface="+mn-ea"/>
              </a:rPr>
              <a:t>    </a:t>
            </a:r>
            <a:r>
              <a:rPr lang="en-US" altLang="zh-CN" sz="1800"/>
              <a:t>https://bio-bwa.sourceforge.net/bwa.shtml</a:t>
            </a:r>
            <a:endParaRPr lang="en-US" altLang="zh-CN" sz="1800"/>
          </a:p>
          <a:p>
            <a:pPr marL="914400" lvl="2" indent="457200" algn="l">
              <a:lnSpc>
                <a:spcPct val="150000"/>
              </a:lnSpc>
              <a:buClrTx/>
              <a:buSzTx/>
              <a:buFontTx/>
            </a:pPr>
            <a:r>
              <a:rPr lang="en-US" altLang="zh-CN" sz="1800"/>
              <a:t>https://www.htslib.org/doc/samtools-sort.html</a:t>
            </a:r>
            <a:endParaRPr lang="en-US" altLang="zh-CN" sz="1800"/>
          </a:p>
          <a:p>
            <a:pPr algn="l">
              <a:lnSpc>
                <a:spcPct val="150000"/>
              </a:lnSpc>
              <a:buClrTx/>
              <a:buSzTx/>
              <a:buFontTx/>
            </a:pPr>
            <a:endParaRPr lang="en-US" altLang="zh-CN"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2435" y="342900"/>
            <a:ext cx="6096000" cy="460375"/>
          </a:xfrm>
          <a:prstGeom prst="rect">
            <a:avLst/>
          </a:prstGeom>
          <a:noFill/>
        </p:spPr>
        <p:txBody>
          <a:bodyPr wrap="square" rtlCol="0" anchor="t">
            <a:spAutoFit/>
          </a:bodyPr>
          <a:p>
            <a:r>
              <a:rPr lang="en-US" altLang="zh-CN" sz="2400" b="1">
                <a:latin typeface="微软雅黑" panose="020B0503020204020204" charset="-122"/>
                <a:ea typeface="微软雅黑" panose="020B0503020204020204" charset="-122"/>
                <a:cs typeface="微软雅黑" panose="020B0503020204020204" charset="-122"/>
                <a:sym typeface="+mn-ea"/>
              </a:rPr>
              <a:t>Step3</a:t>
            </a:r>
            <a:r>
              <a:rPr lang="zh-CN" altLang="en-US" sz="2400" b="1">
                <a:latin typeface="微软雅黑" panose="020B0503020204020204" charset="-122"/>
                <a:ea typeface="微软雅黑" panose="020B0503020204020204" charset="-122"/>
                <a:cs typeface="微软雅黑" panose="020B0503020204020204" charset="-122"/>
                <a:sym typeface="+mn-ea"/>
              </a:rPr>
              <a:t>：</a:t>
            </a:r>
            <a:r>
              <a:rPr lang="en-US" altLang="zh-CN" sz="2400" b="1">
                <a:latin typeface="微软雅黑" panose="020B0503020204020204" charset="-122"/>
                <a:ea typeface="微软雅黑" panose="020B0503020204020204" charset="-122"/>
                <a:cs typeface="微软雅黑" panose="020B0503020204020204" charset="-122"/>
                <a:sym typeface="+mn-ea"/>
              </a:rPr>
              <a:t>D</a:t>
            </a:r>
            <a:r>
              <a:rPr lang="en-US" altLang="zh-CN" sz="2400" b="1">
                <a:latin typeface="微软雅黑" panose="020B0503020204020204" charset="-122"/>
                <a:ea typeface="微软雅黑" panose="020B0503020204020204" charset="-122"/>
                <a:cs typeface="微软雅黑" panose="020B0503020204020204" charset="-122"/>
                <a:sym typeface="+mn-ea"/>
              </a:rPr>
              <a:t>uplication removal</a:t>
            </a:r>
            <a:endParaRPr lang="en-US" altLang="zh-CN" sz="2400" b="1">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1001395" y="1261745"/>
            <a:ext cx="9940290" cy="2999740"/>
          </a:xfrm>
          <a:prstGeom prst="rect">
            <a:avLst/>
          </a:prstGeom>
          <a:noFill/>
        </p:spPr>
        <p:txBody>
          <a:bodyPr wrap="square" rtlCol="0">
            <a:spAutoFit/>
          </a:bodyPr>
          <a:p>
            <a:pPr>
              <a:lnSpc>
                <a:spcPct val="150000"/>
              </a:lnSpc>
            </a:pPr>
            <a:r>
              <a:rPr lang="zh-CN" altLang="en-US"/>
              <a:t>当前使用软件：</a:t>
            </a:r>
            <a:r>
              <a:rPr lang="en-US" altLang="zh-CN"/>
              <a:t>    picard == 3.3.0  </a:t>
            </a:r>
            <a:endParaRPr lang="en-US" altLang="zh-CN"/>
          </a:p>
          <a:p>
            <a:pPr marL="1371600" lvl="3" indent="457200">
              <a:lnSpc>
                <a:spcPct val="150000"/>
              </a:lnSpc>
            </a:pPr>
            <a:r>
              <a:rPr lang="en-US" altLang="zh-CN">
                <a:sym typeface="+mn-ea"/>
              </a:rPr>
              <a:t>samtools == 1.21</a:t>
            </a:r>
            <a:endParaRPr lang="en-US" altLang="zh-CN"/>
          </a:p>
          <a:p>
            <a:pPr>
              <a:lnSpc>
                <a:spcPct val="150000"/>
              </a:lnSpc>
            </a:pPr>
            <a:endParaRPr lang="en-US" altLang="zh-CN"/>
          </a:p>
          <a:p>
            <a:pPr>
              <a:lnSpc>
                <a:spcPct val="150000"/>
              </a:lnSpc>
            </a:pPr>
            <a:r>
              <a:rPr lang="zh-CN" altLang="en-US"/>
              <a:t>软件参数： </a:t>
            </a:r>
            <a:r>
              <a:rPr lang="en-US" altLang="zh-CN"/>
              <a:t> </a:t>
            </a:r>
            <a:endParaRPr lang="en-US" altLang="zh-CN"/>
          </a:p>
          <a:p>
            <a:pPr>
              <a:lnSpc>
                <a:spcPct val="150000"/>
              </a:lnSpc>
            </a:pPr>
            <a:r>
              <a:rPr lang="en-US" altLang="zh-CN" sz="1800"/>
              <a:t>picard MarkDuplicates</a:t>
            </a:r>
            <a:r>
              <a:rPr lang="zh-CN" altLang="en-US" sz="1800"/>
              <a:t>：</a:t>
            </a:r>
            <a:r>
              <a:rPr lang="en-US" altLang="zh-CN" sz="1800"/>
              <a:t>REMOVE_DUPLICATES=true</a:t>
            </a:r>
            <a:endParaRPr lang="en-US" altLang="zh-CN" sz="1800"/>
          </a:p>
          <a:p>
            <a:pPr>
              <a:lnSpc>
                <a:spcPct val="150000"/>
              </a:lnSpc>
            </a:pPr>
            <a:endParaRPr lang="en-US" altLang="zh-CN" sz="1800"/>
          </a:p>
          <a:p>
            <a:pPr algn="l">
              <a:lnSpc>
                <a:spcPct val="150000"/>
              </a:lnSpc>
              <a:buClrTx/>
              <a:buSzTx/>
              <a:buFontTx/>
            </a:pPr>
            <a:r>
              <a:rPr lang="zh-CN" altLang="en-US">
                <a:sym typeface="+mn-ea"/>
              </a:rPr>
              <a:t>参考手册：</a:t>
            </a:r>
            <a:r>
              <a:rPr lang="en-US" altLang="zh-CN">
                <a:sym typeface="+mn-ea"/>
              </a:rPr>
              <a:t>    </a:t>
            </a:r>
            <a:r>
              <a:rPr lang="en-US" altLang="zh-CN" sz="1800"/>
              <a:t>https://broadinstitute.github.io/picard/command-line-overview.html#MarkDuplicates</a:t>
            </a:r>
            <a:endParaRPr lang="en-US" altLang="zh-CN"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2435" y="342900"/>
            <a:ext cx="7430135" cy="460375"/>
          </a:xfrm>
          <a:prstGeom prst="rect">
            <a:avLst/>
          </a:prstGeom>
          <a:noFill/>
        </p:spPr>
        <p:txBody>
          <a:bodyPr wrap="square" rtlCol="0" anchor="t">
            <a:spAutoFit/>
          </a:bodyPr>
          <a:p>
            <a:r>
              <a:rPr lang="en-US" altLang="zh-CN" sz="2400" b="1">
                <a:latin typeface="微软雅黑" panose="020B0503020204020204" charset="-122"/>
                <a:ea typeface="微软雅黑" panose="020B0503020204020204" charset="-122"/>
                <a:cs typeface="微软雅黑" panose="020B0503020204020204" charset="-122"/>
                <a:sym typeface="+mn-ea"/>
              </a:rPr>
              <a:t>Step4</a:t>
            </a:r>
            <a:r>
              <a:rPr lang="zh-CN" altLang="en-US" sz="2400" b="1">
                <a:latin typeface="微软雅黑" panose="020B0503020204020204" charset="-122"/>
                <a:ea typeface="微软雅黑" panose="020B0503020204020204" charset="-122"/>
                <a:cs typeface="微软雅黑" panose="020B0503020204020204" charset="-122"/>
                <a:sym typeface="+mn-ea"/>
              </a:rPr>
              <a:t>：</a:t>
            </a:r>
            <a:r>
              <a:rPr lang="en-US" altLang="zh-CN" sz="2400" b="1">
                <a:latin typeface="微软雅黑" panose="020B0503020204020204" charset="-122"/>
                <a:ea typeface="微软雅黑" panose="020B0503020204020204" charset="-122"/>
                <a:cs typeface="微软雅黑" panose="020B0503020204020204" charset="-122"/>
                <a:sym typeface="+mn-ea"/>
              </a:rPr>
              <a:t>Quality score recalibration</a:t>
            </a:r>
            <a:r>
              <a:rPr lang="zh-CN" altLang="en-US" sz="2400" b="1">
                <a:latin typeface="微软雅黑" panose="020B0503020204020204" charset="-122"/>
                <a:ea typeface="微软雅黑" panose="020B0503020204020204" charset="-122"/>
                <a:cs typeface="微软雅黑" panose="020B0503020204020204" charset="-122"/>
                <a:sym typeface="+mn-ea"/>
              </a:rPr>
              <a:t>（</a:t>
            </a:r>
            <a:r>
              <a:rPr lang="en-US" altLang="zh-CN" sz="2400" b="1">
                <a:latin typeface="微软雅黑" panose="020B0503020204020204" charset="-122"/>
                <a:ea typeface="微软雅黑" panose="020B0503020204020204" charset="-122"/>
                <a:cs typeface="微软雅黑" panose="020B0503020204020204" charset="-122"/>
                <a:sym typeface="+mn-ea"/>
              </a:rPr>
              <a:t>BQSR</a:t>
            </a:r>
            <a:r>
              <a:rPr lang="zh-CN" altLang="en-US" sz="2400" b="1">
                <a:latin typeface="微软雅黑" panose="020B0503020204020204" charset="-122"/>
                <a:ea typeface="微软雅黑" panose="020B0503020204020204" charset="-122"/>
                <a:cs typeface="微软雅黑" panose="020B0503020204020204" charset="-122"/>
                <a:sym typeface="+mn-ea"/>
              </a:rPr>
              <a:t>）</a:t>
            </a:r>
            <a:endParaRPr lang="zh-CN" altLang="en-US" sz="2400" b="1">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1001395" y="1261745"/>
            <a:ext cx="9940290" cy="4661535"/>
          </a:xfrm>
          <a:prstGeom prst="rect">
            <a:avLst/>
          </a:prstGeom>
          <a:noFill/>
        </p:spPr>
        <p:txBody>
          <a:bodyPr wrap="square" rtlCol="0">
            <a:spAutoFit/>
          </a:bodyPr>
          <a:p>
            <a:pPr>
              <a:lnSpc>
                <a:spcPct val="150000"/>
              </a:lnSpc>
            </a:pPr>
            <a:r>
              <a:rPr lang="zh-CN" altLang="en-US"/>
              <a:t>当前使用软件：</a:t>
            </a:r>
            <a:r>
              <a:rPr lang="en-US" altLang="zh-CN"/>
              <a:t>  gatk4 == 4.6.1.0  </a:t>
            </a:r>
            <a:r>
              <a:rPr lang="en-US" altLang="zh-CN">
                <a:sym typeface="+mn-ea"/>
              </a:rPr>
              <a:t>BaseRecalibrator, </a:t>
            </a:r>
            <a:r>
              <a:rPr lang="en-US" altLang="zh-CN">
                <a:sym typeface="+mn-ea"/>
              </a:rPr>
              <a:t>ApplyBQSR</a:t>
            </a:r>
            <a:endParaRPr lang="en-US" altLang="zh-CN"/>
          </a:p>
          <a:p>
            <a:pPr>
              <a:lnSpc>
                <a:spcPct val="150000"/>
              </a:lnSpc>
            </a:pPr>
            <a:endParaRPr lang="en-US" altLang="zh-CN"/>
          </a:p>
          <a:p>
            <a:pPr>
              <a:lnSpc>
                <a:spcPct val="150000"/>
              </a:lnSpc>
            </a:pPr>
            <a:r>
              <a:rPr lang="zh-CN" altLang="en-US"/>
              <a:t>软件参数： </a:t>
            </a:r>
            <a:r>
              <a:rPr lang="en-US" altLang="zh-CN"/>
              <a:t> </a:t>
            </a:r>
            <a:endParaRPr lang="en-US" altLang="zh-CN" sz="1800"/>
          </a:p>
          <a:p>
            <a:pPr>
              <a:lnSpc>
                <a:spcPct val="150000"/>
              </a:lnSpc>
            </a:pPr>
            <a:r>
              <a:rPr lang="en-US" altLang="zh-CN" sz="1800"/>
              <a:t>gatk  BaseRecalibrator</a:t>
            </a:r>
            <a:r>
              <a:rPr lang="zh-CN" altLang="en-US" sz="1800"/>
              <a:t>：</a:t>
            </a:r>
            <a:r>
              <a:rPr lang="en-US" altLang="zh-CN" sz="1800"/>
              <a:t>--known-sites </a:t>
            </a:r>
            <a:r>
              <a:rPr lang="zh-CN" altLang="en-US" sz="1800"/>
              <a:t>使用的已知变异位点文件为：</a:t>
            </a:r>
            <a:r>
              <a:rPr lang="en-US" altLang="zh-CN">
                <a:sym typeface="+mn-ea"/>
              </a:rPr>
              <a:t>Ensembl </a:t>
            </a:r>
            <a:r>
              <a:rPr lang="zh-CN" altLang="en-US">
                <a:sym typeface="+mn-ea"/>
              </a:rPr>
              <a:t>上</a:t>
            </a:r>
            <a:r>
              <a:rPr lang="en-US" altLang="zh-CN">
                <a:sym typeface="+mn-ea"/>
              </a:rPr>
              <a:t>release-110</a:t>
            </a:r>
            <a:r>
              <a:rPr lang="zh-CN" altLang="en-US">
                <a:sym typeface="+mn-ea"/>
              </a:rPr>
              <a:t>的每条染色体的</a:t>
            </a:r>
            <a:r>
              <a:rPr lang="en-US" altLang="zh-CN">
                <a:sym typeface="+mn-ea"/>
              </a:rPr>
              <a:t>vcf</a:t>
            </a:r>
            <a:r>
              <a:rPr lang="zh-CN" altLang="en-US">
                <a:sym typeface="+mn-ea"/>
              </a:rPr>
              <a:t>文件（见前文），其他</a:t>
            </a:r>
            <a:r>
              <a:rPr lang="zh-CN" altLang="en-US">
                <a:sym typeface="+mn-ea"/>
              </a:rPr>
              <a:t>默认</a:t>
            </a:r>
            <a:endParaRPr lang="zh-CN" altLang="en-US">
              <a:sym typeface="+mn-ea"/>
            </a:endParaRPr>
          </a:p>
          <a:p>
            <a:pPr>
              <a:lnSpc>
                <a:spcPct val="150000"/>
              </a:lnSpc>
            </a:pPr>
            <a:r>
              <a:rPr lang="en-US" altLang="zh-CN">
                <a:sym typeface="+mn-ea"/>
              </a:rPr>
              <a:t>gatk  ApplyBQSR</a:t>
            </a:r>
            <a:r>
              <a:rPr lang="zh-CN" altLang="en-US">
                <a:sym typeface="+mn-ea"/>
              </a:rPr>
              <a:t>：</a:t>
            </a:r>
            <a:r>
              <a:rPr lang="zh-CN" altLang="en-US">
                <a:sym typeface="+mn-ea"/>
              </a:rPr>
              <a:t>默认</a:t>
            </a:r>
            <a:endParaRPr lang="zh-CN" altLang="en-US">
              <a:sym typeface="+mn-ea"/>
            </a:endParaRPr>
          </a:p>
          <a:p>
            <a:pPr>
              <a:lnSpc>
                <a:spcPct val="150000"/>
              </a:lnSpc>
            </a:pPr>
            <a:endParaRPr lang="en-US" altLang="zh-CN">
              <a:sym typeface="+mn-ea"/>
            </a:endParaRPr>
          </a:p>
          <a:p>
            <a:pPr>
              <a:lnSpc>
                <a:spcPct val="150000"/>
              </a:lnSpc>
            </a:pPr>
            <a:r>
              <a:rPr lang="en-US" altLang="zh-CN" sz="1800"/>
              <a:t>platform: "ILLUMINA" </a:t>
            </a:r>
            <a:r>
              <a:rPr lang="zh-CN" altLang="en-US" sz="1800"/>
              <a:t>（测序平台信息在前文</a:t>
            </a:r>
            <a:r>
              <a:rPr lang="en-US" altLang="zh-CN" sz="1800"/>
              <a:t>bwa mem</a:t>
            </a:r>
            <a:r>
              <a:rPr lang="zh-CN" altLang="en-US" sz="1800"/>
              <a:t>中被添加到</a:t>
            </a:r>
            <a:r>
              <a:rPr lang="en-US" altLang="zh-CN" sz="1800"/>
              <a:t>bam</a:t>
            </a:r>
            <a:r>
              <a:rPr lang="zh-CN" altLang="en-US" sz="1800"/>
              <a:t>文件中）</a:t>
            </a:r>
            <a:endParaRPr lang="en-US" altLang="zh-CN" sz="1800"/>
          </a:p>
          <a:p>
            <a:pPr>
              <a:lnSpc>
                <a:spcPct val="150000"/>
              </a:lnSpc>
            </a:pPr>
            <a:endParaRPr lang="en-US" altLang="zh-CN" sz="1800"/>
          </a:p>
          <a:p>
            <a:pPr algn="l">
              <a:lnSpc>
                <a:spcPct val="150000"/>
              </a:lnSpc>
              <a:buClrTx/>
              <a:buSzTx/>
              <a:buFontTx/>
            </a:pPr>
            <a:r>
              <a:rPr lang="zh-CN" altLang="en-US">
                <a:sym typeface="+mn-ea"/>
              </a:rPr>
              <a:t>参考手册：</a:t>
            </a:r>
            <a:r>
              <a:rPr lang="en-US" altLang="zh-CN">
                <a:sym typeface="+mn-ea"/>
              </a:rPr>
              <a:t>    </a:t>
            </a:r>
            <a:r>
              <a:rPr lang="en-US" altLang="zh-CN" sz="1800"/>
              <a:t>https://gatk.broadinstitute.org/hc/en-us/articles/360036898312-BaseRecalibrator</a:t>
            </a:r>
            <a:endParaRPr lang="en-US" altLang="zh-CN" sz="1800"/>
          </a:p>
          <a:p>
            <a:pPr marL="914400" lvl="2" indent="457200" algn="l">
              <a:lnSpc>
                <a:spcPct val="150000"/>
              </a:lnSpc>
              <a:buClrTx/>
              <a:buSzTx/>
              <a:buFontTx/>
            </a:pPr>
            <a:r>
              <a:rPr lang="en-US" altLang="zh-CN" sz="1800"/>
              <a:t>https://gatk.broadinstitute.org/hc/en-us/articles/5358826654875-ApplyBQSR</a:t>
            </a:r>
            <a:endParaRPr lang="en-US" altLang="zh-CN" sz="1800"/>
          </a:p>
        </p:txBody>
      </p:sp>
    </p:spTree>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4648</Words>
  <Application>WPS 演示</Application>
  <PresentationFormat>宽屏</PresentationFormat>
  <Paragraphs>164</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Arial</vt:lpstr>
      <vt:lpstr>宋体</vt:lpstr>
      <vt:lpstr>Wingdings</vt:lpstr>
      <vt:lpstr>微软雅黑</vt:lpstr>
      <vt:lpstr>Calibri</vt:lpstr>
      <vt:lpstr>Arial Unicode MS</vt:lpstr>
      <vt:lpstr>WPS</vt:lpstr>
      <vt:lpstr>人类全外（重测序）上游分析流程</vt:lpstr>
      <vt:lpstr>PowerPoint 演示文稿</vt:lpstr>
      <vt:lpstr>PowerPoint 演示文稿</vt:lpstr>
      <vt:lpstr>数据库与参考基因组信息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注意事项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唐瑞祥</dc:creator>
  <cp:lastModifiedBy>Tang ruixiang</cp:lastModifiedBy>
  <cp:revision>11</cp:revision>
  <dcterms:created xsi:type="dcterms:W3CDTF">2023-08-09T12:44:00Z</dcterms:created>
  <dcterms:modified xsi:type="dcterms:W3CDTF">2025-02-27T10:50:13Z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2052-12.1.0.19770</vt:lpwstr>
  </property>
</Properties>
</file>