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>
        <p:scale>
          <a:sx n="100" d="100"/>
          <a:sy n="100" d="100"/>
        </p:scale>
        <p:origin x="4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036-D367-EBB3-27AE-08346C784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B5776-4CD3-945E-FF2C-4FBBA5C41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DBC3F-D739-DCBF-18AC-E07F57A2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409F-02C6-43C9-93F4-4536EE277188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469EA-FEC2-623B-B987-CDA95AD9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3FC6B-2B4C-39A8-689E-8214D2D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63DD-C031-4FBE-AD75-AED51EA7B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37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C2C2-F99F-3B3E-6051-E065A332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EE2EA-6AB2-B385-ABCC-DFA476E2C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0C99E-FA6B-009C-A9DA-49927D64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409F-02C6-43C9-93F4-4536EE277188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97EF4-D259-FA11-4FBB-E2FCE68C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3114B-8A9F-89E6-420F-28A50758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63DD-C031-4FBE-AD75-AED51EA7B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00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42E3F-207C-D697-78DB-4185D7A82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E13B2-B6A4-DFC3-0EE8-EA700DE57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D675-AF0D-3D36-B1E1-67ADEA9C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409F-02C6-43C9-93F4-4536EE277188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47EA-D9EB-CE5A-BD71-C5881143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7F38-0C3A-AFE5-8EAB-F0A5C3B4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63DD-C031-4FBE-AD75-AED51EA7B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835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A67B-E3CC-C204-4657-7DB58069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BD5C-7B56-985E-2ED3-28D376DF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0EEE7-119A-3D61-41FF-5C89D23B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409F-02C6-43C9-93F4-4536EE277188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33A7-6FDC-290B-EA1D-54B4512B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9EFA-E185-265B-2145-4AC5CB99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63DD-C031-4FBE-AD75-AED51EA7B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57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4AFE-419D-2062-4177-47C9C67C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EF81-5D2B-E45C-317B-11267329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F984-BD41-3E87-EED6-1C6ED3EF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409F-02C6-43C9-93F4-4536EE277188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A62B3-A782-2D62-C860-F8E3D28F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22E1-E831-AEAD-DF39-B41EBAF6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63DD-C031-4FBE-AD75-AED51EA7B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36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7DA8-2171-E1CB-8E4A-E0C0CD8B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7C5D-DC31-E514-3C0F-A960F82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8305-CE56-C464-D264-A6B991D6F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11E5D-D542-8F70-4EC0-EBCBB14B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409F-02C6-43C9-93F4-4536EE277188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A4C20-8646-45F9-B6FF-7FCFE90A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6947-E153-3F1C-FB01-1732F0CC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63DD-C031-4FBE-AD75-AED51EA7B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2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7E6A-A556-073F-8855-32D5600F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A9C2-267C-3550-57B1-33F77B94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F6F01-F015-E45E-3568-11E233A41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25C89-3A8B-0D2C-779D-84B81708B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4A955-7649-0B62-054A-F7FD4A2B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4E959-CF2B-3F74-1641-2E67A5F6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409F-02C6-43C9-93F4-4536EE277188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9DCDE-F7B9-B5D1-1798-F294A8B1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ED0D8-56C6-67E3-B6F5-FCE54C19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63DD-C031-4FBE-AD75-AED51EA7B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166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667D-30A6-61F0-FBCE-74D5B18A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6DF1A-4260-3E6A-0138-FC573A8C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409F-02C6-43C9-93F4-4536EE277188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54F7F-955D-C90E-2895-7BC4C350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D7AD6-66A5-C27F-AE98-DD3C0209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63DD-C031-4FBE-AD75-AED51EA7B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97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04711-AF34-92A1-C24E-972BB484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409F-02C6-43C9-93F4-4536EE277188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DD239-5E01-4279-2431-032FADA8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9B81F-3D1C-F7C5-5C53-7580D021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63DD-C031-4FBE-AD75-AED51EA7B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49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61DB-B4F2-FFCD-7678-0F3AE26B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A4E2-C68A-EAF6-0ED7-E6241F6D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1DF8C-E1A8-F219-4590-276E7CF58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6DA8-C99F-279A-67F7-14ECE1F4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409F-02C6-43C9-93F4-4536EE277188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995EC-F313-2EFD-16E8-B40AB54D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ED6A0-C349-4927-4C95-F200E2D9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63DD-C031-4FBE-AD75-AED51EA7B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09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3D7E-7425-EFE9-A565-9B86A000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08D41-4A0B-835B-913F-FAB7F43E2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3D05C-74DD-326C-94E7-F2B2BF025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1ECB-3138-5594-BBEA-BDC895F2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409F-02C6-43C9-93F4-4536EE277188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32194-0618-D171-CCB7-6BE05192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B09F-276A-B219-9857-DFAF449C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63DD-C031-4FBE-AD75-AED51EA7B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0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89892-8D83-E83C-50CE-6F463F95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3C12-9F0A-89C6-3035-2833C58BE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C41C-6C1E-6374-C704-6074A472E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409F-02C6-43C9-93F4-4536EE277188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07DF-75E9-F8D1-92FB-ECDE327E0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20C1-EAA3-6F40-DADF-A981F6AAA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C63DD-C031-4FBE-AD75-AED51EA7B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433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7F269-8602-6C86-A75E-86F812D5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0" y="1801871"/>
            <a:ext cx="2952206" cy="2961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E420E9-0E3C-4B06-EC71-4DC05067D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645" y="1801871"/>
            <a:ext cx="2952206" cy="2968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92751-778E-61B8-31E5-83ACBF9ABB2E}"/>
              </a:ext>
            </a:extLst>
          </p:cNvPr>
          <p:cNvSpPr txBox="1"/>
          <p:nvPr/>
        </p:nvSpPr>
        <p:spPr>
          <a:xfrm>
            <a:off x="1693862" y="4776652"/>
            <a:ext cx="11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SSAA [x4]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A5653-87E3-40A5-57AA-B659E15447AD}"/>
              </a:ext>
            </a:extLst>
          </p:cNvPr>
          <p:cNvSpPr txBox="1"/>
          <p:nvPr/>
        </p:nvSpPr>
        <p:spPr>
          <a:xfrm>
            <a:off x="4268229" y="4776652"/>
            <a:ext cx="355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MSAA [x4] </a:t>
            </a:r>
            <a:r>
              <a:rPr lang="en-US" dirty="0"/>
              <a:t>= SSAA + Edge detection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5BCAAF-2879-5A6F-0A6A-F1EBC7762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969" y="995739"/>
            <a:ext cx="3114811" cy="19914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63978D-1636-5782-A964-65B7F6147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969" y="3348686"/>
            <a:ext cx="3181200" cy="19914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786E9D-6997-26C8-A986-208E69139AE4}"/>
              </a:ext>
            </a:extLst>
          </p:cNvPr>
          <p:cNvSpPr txBox="1"/>
          <p:nvPr/>
        </p:nvSpPr>
        <p:spPr>
          <a:xfrm>
            <a:off x="8507822" y="5516967"/>
            <a:ext cx="28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FXAA </a:t>
            </a:r>
            <a:r>
              <a:rPr lang="en-US" dirty="0"/>
              <a:t>= Fragment processing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3D093-2FFC-D3B0-E96E-5EBAD8074B8D}"/>
              </a:ext>
            </a:extLst>
          </p:cNvPr>
          <p:cNvSpPr txBox="1"/>
          <p:nvPr/>
        </p:nvSpPr>
        <p:spPr>
          <a:xfrm>
            <a:off x="2107804" y="1063472"/>
            <a:ext cx="414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Uses point sampling of </a:t>
            </a:r>
            <a:r>
              <a:rPr lang="en-US" b="1" dirty="0" err="1">
                <a:solidFill>
                  <a:srgbClr val="FF0000"/>
                </a:solidFill>
              </a:rPr>
              <a:t>unrasterized</a:t>
            </a:r>
            <a:r>
              <a:rPr lang="en-US" b="1" dirty="0">
                <a:solidFill>
                  <a:srgbClr val="FF0000"/>
                </a:solidFill>
              </a:rPr>
              <a:t> polys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53D80-A982-1C5A-89F2-672A45295BE8}"/>
              </a:ext>
            </a:extLst>
          </p:cNvPr>
          <p:cNvSpPr txBox="1"/>
          <p:nvPr/>
        </p:nvSpPr>
        <p:spPr>
          <a:xfrm>
            <a:off x="7819266" y="168653"/>
            <a:ext cx="414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Uses a deterministic algorithm based on </a:t>
            </a:r>
            <a:r>
              <a:rPr lang="en-US" b="1" dirty="0" err="1">
                <a:solidFill>
                  <a:srgbClr val="FF0000"/>
                </a:solidFill>
              </a:rPr>
              <a:t>neighbouring</a:t>
            </a:r>
            <a:r>
              <a:rPr lang="en-US" b="1" dirty="0">
                <a:solidFill>
                  <a:srgbClr val="FF0000"/>
                </a:solidFill>
              </a:rPr>
              <a:t> fragment luma values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9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DCB76A-F495-34BC-2BDC-D35994B0A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45735"/>
              </p:ext>
            </p:extLst>
          </p:nvPr>
        </p:nvGraphicFramePr>
        <p:xfrm>
          <a:off x="984251" y="1625600"/>
          <a:ext cx="2190753" cy="1879602"/>
        </p:xfrm>
        <a:graphic>
          <a:graphicData uri="http://schemas.openxmlformats.org/drawingml/2006/table">
            <a:tbl>
              <a:tblPr/>
              <a:tblGrid>
                <a:gridCol w="243417">
                  <a:extLst>
                    <a:ext uri="{9D8B030D-6E8A-4147-A177-3AD203B41FA5}">
                      <a16:colId xmlns:a16="http://schemas.microsoft.com/office/drawing/2014/main" val="4116211164"/>
                    </a:ext>
                  </a:extLst>
                </a:gridCol>
                <a:gridCol w="243417">
                  <a:extLst>
                    <a:ext uri="{9D8B030D-6E8A-4147-A177-3AD203B41FA5}">
                      <a16:colId xmlns:a16="http://schemas.microsoft.com/office/drawing/2014/main" val="2361123568"/>
                    </a:ext>
                  </a:extLst>
                </a:gridCol>
                <a:gridCol w="243417">
                  <a:extLst>
                    <a:ext uri="{9D8B030D-6E8A-4147-A177-3AD203B41FA5}">
                      <a16:colId xmlns:a16="http://schemas.microsoft.com/office/drawing/2014/main" val="4144327511"/>
                    </a:ext>
                  </a:extLst>
                </a:gridCol>
                <a:gridCol w="243417">
                  <a:extLst>
                    <a:ext uri="{9D8B030D-6E8A-4147-A177-3AD203B41FA5}">
                      <a16:colId xmlns:a16="http://schemas.microsoft.com/office/drawing/2014/main" val="343847337"/>
                    </a:ext>
                  </a:extLst>
                </a:gridCol>
                <a:gridCol w="243417">
                  <a:extLst>
                    <a:ext uri="{9D8B030D-6E8A-4147-A177-3AD203B41FA5}">
                      <a16:colId xmlns:a16="http://schemas.microsoft.com/office/drawing/2014/main" val="705548962"/>
                    </a:ext>
                  </a:extLst>
                </a:gridCol>
                <a:gridCol w="243417">
                  <a:extLst>
                    <a:ext uri="{9D8B030D-6E8A-4147-A177-3AD203B41FA5}">
                      <a16:colId xmlns:a16="http://schemas.microsoft.com/office/drawing/2014/main" val="3066430465"/>
                    </a:ext>
                  </a:extLst>
                </a:gridCol>
                <a:gridCol w="243417">
                  <a:extLst>
                    <a:ext uri="{9D8B030D-6E8A-4147-A177-3AD203B41FA5}">
                      <a16:colId xmlns:a16="http://schemas.microsoft.com/office/drawing/2014/main" val="3571044156"/>
                    </a:ext>
                  </a:extLst>
                </a:gridCol>
                <a:gridCol w="243417">
                  <a:extLst>
                    <a:ext uri="{9D8B030D-6E8A-4147-A177-3AD203B41FA5}">
                      <a16:colId xmlns:a16="http://schemas.microsoft.com/office/drawing/2014/main" val="4114936548"/>
                    </a:ext>
                  </a:extLst>
                </a:gridCol>
                <a:gridCol w="243417">
                  <a:extLst>
                    <a:ext uri="{9D8B030D-6E8A-4147-A177-3AD203B41FA5}">
                      <a16:colId xmlns:a16="http://schemas.microsoft.com/office/drawing/2014/main" val="2050266740"/>
                    </a:ext>
                  </a:extLst>
                </a:gridCol>
              </a:tblGrid>
              <a:tr h="31326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34852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77119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21947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737495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96058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6179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395C94-5B36-CB39-C874-C99354681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83277"/>
              </p:ext>
            </p:extLst>
          </p:nvPr>
        </p:nvGraphicFramePr>
        <p:xfrm>
          <a:off x="984251" y="3632200"/>
          <a:ext cx="2190755" cy="1879602"/>
        </p:xfrm>
        <a:graphic>
          <a:graphicData uri="http://schemas.openxmlformats.org/drawingml/2006/table">
            <a:tbl>
              <a:tblPr/>
              <a:tblGrid>
                <a:gridCol w="438151">
                  <a:extLst>
                    <a:ext uri="{9D8B030D-6E8A-4147-A177-3AD203B41FA5}">
                      <a16:colId xmlns:a16="http://schemas.microsoft.com/office/drawing/2014/main" val="4116211164"/>
                    </a:ext>
                  </a:extLst>
                </a:gridCol>
                <a:gridCol w="438151">
                  <a:extLst>
                    <a:ext uri="{9D8B030D-6E8A-4147-A177-3AD203B41FA5}">
                      <a16:colId xmlns:a16="http://schemas.microsoft.com/office/drawing/2014/main" val="2361123568"/>
                    </a:ext>
                  </a:extLst>
                </a:gridCol>
                <a:gridCol w="438151">
                  <a:extLst>
                    <a:ext uri="{9D8B030D-6E8A-4147-A177-3AD203B41FA5}">
                      <a16:colId xmlns:a16="http://schemas.microsoft.com/office/drawing/2014/main" val="705548962"/>
                    </a:ext>
                  </a:extLst>
                </a:gridCol>
                <a:gridCol w="438151">
                  <a:extLst>
                    <a:ext uri="{9D8B030D-6E8A-4147-A177-3AD203B41FA5}">
                      <a16:colId xmlns:a16="http://schemas.microsoft.com/office/drawing/2014/main" val="3066430465"/>
                    </a:ext>
                  </a:extLst>
                </a:gridCol>
                <a:gridCol w="438151">
                  <a:extLst>
                    <a:ext uri="{9D8B030D-6E8A-4147-A177-3AD203B41FA5}">
                      <a16:colId xmlns:a16="http://schemas.microsoft.com/office/drawing/2014/main" val="2050266740"/>
                    </a:ext>
                  </a:extLst>
                </a:gridCol>
              </a:tblGrid>
              <a:tr h="626534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34852"/>
                  </a:ext>
                </a:extLst>
              </a:tr>
              <a:tr h="626534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737495"/>
                  </a:ext>
                </a:extLst>
              </a:tr>
              <a:tr h="626534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960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02D1F8-F438-6493-081F-DEAFE89504A3}"/>
              </a:ext>
            </a:extLst>
          </p:cNvPr>
          <p:cNvSpPr txBox="1"/>
          <p:nvPr/>
        </p:nvSpPr>
        <p:spPr>
          <a:xfrm>
            <a:off x="3306762" y="3199369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Mipmap level k</a:t>
            </a:r>
            <a:endParaRPr lang="en-SG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F4840-D684-549E-96FE-F24D56F5F64C}"/>
              </a:ext>
            </a:extLst>
          </p:cNvPr>
          <p:cNvSpPr txBox="1"/>
          <p:nvPr/>
        </p:nvSpPr>
        <p:spPr>
          <a:xfrm>
            <a:off x="3306762" y="5142470"/>
            <a:ext cx="18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Mipmap level k+1</a:t>
            </a:r>
            <a:endParaRPr lang="en-SG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AB9D20-54A1-E206-AB61-C4088D290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37859"/>
              </p:ext>
            </p:extLst>
          </p:nvPr>
        </p:nvGraphicFramePr>
        <p:xfrm>
          <a:off x="984250" y="1625600"/>
          <a:ext cx="2190755" cy="660400"/>
        </p:xfrm>
        <a:graphic>
          <a:graphicData uri="http://schemas.openxmlformats.org/drawingml/2006/table">
            <a:tbl>
              <a:tblPr/>
              <a:tblGrid>
                <a:gridCol w="438151">
                  <a:extLst>
                    <a:ext uri="{9D8B030D-6E8A-4147-A177-3AD203B41FA5}">
                      <a16:colId xmlns:a16="http://schemas.microsoft.com/office/drawing/2014/main" val="3109658831"/>
                    </a:ext>
                  </a:extLst>
                </a:gridCol>
                <a:gridCol w="438151">
                  <a:extLst>
                    <a:ext uri="{9D8B030D-6E8A-4147-A177-3AD203B41FA5}">
                      <a16:colId xmlns:a16="http://schemas.microsoft.com/office/drawing/2014/main" val="1798055784"/>
                    </a:ext>
                  </a:extLst>
                </a:gridCol>
                <a:gridCol w="438151">
                  <a:extLst>
                    <a:ext uri="{9D8B030D-6E8A-4147-A177-3AD203B41FA5}">
                      <a16:colId xmlns:a16="http://schemas.microsoft.com/office/drawing/2014/main" val="1453057045"/>
                    </a:ext>
                  </a:extLst>
                </a:gridCol>
                <a:gridCol w="438151">
                  <a:extLst>
                    <a:ext uri="{9D8B030D-6E8A-4147-A177-3AD203B41FA5}">
                      <a16:colId xmlns:a16="http://schemas.microsoft.com/office/drawing/2014/main" val="3623530528"/>
                    </a:ext>
                  </a:extLst>
                </a:gridCol>
                <a:gridCol w="438151">
                  <a:extLst>
                    <a:ext uri="{9D8B030D-6E8A-4147-A177-3AD203B41FA5}">
                      <a16:colId xmlns:a16="http://schemas.microsoft.com/office/drawing/2014/main" val="3967127528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n-SG" sz="32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n-SG" sz="32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n-SG" sz="32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n-SG" sz="32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n-SG" sz="32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7526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EF351F-E767-C5ED-40A5-59293EB0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75222"/>
              </p:ext>
            </p:extLst>
          </p:nvPr>
        </p:nvGraphicFramePr>
        <p:xfrm>
          <a:off x="984249" y="3632200"/>
          <a:ext cx="2190755" cy="660400"/>
        </p:xfrm>
        <a:graphic>
          <a:graphicData uri="http://schemas.openxmlformats.org/drawingml/2006/table">
            <a:tbl>
              <a:tblPr/>
              <a:tblGrid>
                <a:gridCol w="438151">
                  <a:extLst>
                    <a:ext uri="{9D8B030D-6E8A-4147-A177-3AD203B41FA5}">
                      <a16:colId xmlns:a16="http://schemas.microsoft.com/office/drawing/2014/main" val="3109658831"/>
                    </a:ext>
                  </a:extLst>
                </a:gridCol>
                <a:gridCol w="438151">
                  <a:extLst>
                    <a:ext uri="{9D8B030D-6E8A-4147-A177-3AD203B41FA5}">
                      <a16:colId xmlns:a16="http://schemas.microsoft.com/office/drawing/2014/main" val="1798055784"/>
                    </a:ext>
                  </a:extLst>
                </a:gridCol>
                <a:gridCol w="438151">
                  <a:extLst>
                    <a:ext uri="{9D8B030D-6E8A-4147-A177-3AD203B41FA5}">
                      <a16:colId xmlns:a16="http://schemas.microsoft.com/office/drawing/2014/main" val="1453057045"/>
                    </a:ext>
                  </a:extLst>
                </a:gridCol>
                <a:gridCol w="438151">
                  <a:extLst>
                    <a:ext uri="{9D8B030D-6E8A-4147-A177-3AD203B41FA5}">
                      <a16:colId xmlns:a16="http://schemas.microsoft.com/office/drawing/2014/main" val="3623530528"/>
                    </a:ext>
                  </a:extLst>
                </a:gridCol>
                <a:gridCol w="438151">
                  <a:extLst>
                    <a:ext uri="{9D8B030D-6E8A-4147-A177-3AD203B41FA5}">
                      <a16:colId xmlns:a16="http://schemas.microsoft.com/office/drawing/2014/main" val="3967127528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n-SG" sz="32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n-SG" sz="32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n-SG" sz="32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n-SG" sz="32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n-SG" sz="32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75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94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90D50F-D59E-2C7D-2BD8-99569B64A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93409"/>
              </p:ext>
            </p:extLst>
          </p:nvPr>
        </p:nvGraphicFramePr>
        <p:xfrm>
          <a:off x="738851" y="773007"/>
          <a:ext cx="4937760" cy="3840480"/>
        </p:xfrm>
        <a:graphic>
          <a:graphicData uri="http://schemas.openxmlformats.org/drawingml/2006/table">
            <a:tbl>
              <a:tblPr/>
              <a:tblGrid>
                <a:gridCol w="274320">
                  <a:extLst>
                    <a:ext uri="{9D8B030D-6E8A-4147-A177-3AD203B41FA5}">
                      <a16:colId xmlns:a16="http://schemas.microsoft.com/office/drawing/2014/main" val="28409032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4474388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046019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4942625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738195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936630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99053015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522089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0838140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13883317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0520098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3300044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789130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167220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0192622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86240607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0108115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217756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415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453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657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02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668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558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53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306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412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949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960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2941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015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6670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91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8711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1944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805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047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180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592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E1CA9E-5464-199E-2397-08697D961D89}"/>
              </a:ext>
            </a:extLst>
          </p:cNvPr>
          <p:cNvSpPr txBox="1"/>
          <p:nvPr/>
        </p:nvSpPr>
        <p:spPr>
          <a:xfrm>
            <a:off x="1714694" y="4837612"/>
            <a:ext cx="335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Larger, higher resolution mipmap</a:t>
            </a:r>
            <a:endParaRPr lang="en-SG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E9DE54-9A20-F424-EEC9-B6DC94319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37000"/>
              </p:ext>
            </p:extLst>
          </p:nvPr>
        </p:nvGraphicFramePr>
        <p:xfrm>
          <a:off x="6915574" y="1923625"/>
          <a:ext cx="2296162" cy="1910084"/>
        </p:xfrm>
        <a:graphic>
          <a:graphicData uri="http://schemas.openxmlformats.org/drawingml/2006/table">
            <a:tbl>
              <a:tblPr/>
              <a:tblGrid>
                <a:gridCol w="208742">
                  <a:extLst>
                    <a:ext uri="{9D8B030D-6E8A-4147-A177-3AD203B41FA5}">
                      <a16:colId xmlns:a16="http://schemas.microsoft.com/office/drawing/2014/main" val="2398342956"/>
                    </a:ext>
                  </a:extLst>
                </a:gridCol>
                <a:gridCol w="208742">
                  <a:extLst>
                    <a:ext uri="{9D8B030D-6E8A-4147-A177-3AD203B41FA5}">
                      <a16:colId xmlns:a16="http://schemas.microsoft.com/office/drawing/2014/main" val="3323051585"/>
                    </a:ext>
                  </a:extLst>
                </a:gridCol>
                <a:gridCol w="208742">
                  <a:extLst>
                    <a:ext uri="{9D8B030D-6E8A-4147-A177-3AD203B41FA5}">
                      <a16:colId xmlns:a16="http://schemas.microsoft.com/office/drawing/2014/main" val="3242418787"/>
                    </a:ext>
                  </a:extLst>
                </a:gridCol>
                <a:gridCol w="208742">
                  <a:extLst>
                    <a:ext uri="{9D8B030D-6E8A-4147-A177-3AD203B41FA5}">
                      <a16:colId xmlns:a16="http://schemas.microsoft.com/office/drawing/2014/main" val="47244115"/>
                    </a:ext>
                  </a:extLst>
                </a:gridCol>
                <a:gridCol w="209204">
                  <a:extLst>
                    <a:ext uri="{9D8B030D-6E8A-4147-A177-3AD203B41FA5}">
                      <a16:colId xmlns:a16="http://schemas.microsoft.com/office/drawing/2014/main" val="12383595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939663"/>
                    </a:ext>
                  </a:extLst>
                </a:gridCol>
                <a:gridCol w="208742">
                  <a:extLst>
                    <a:ext uri="{9D8B030D-6E8A-4147-A177-3AD203B41FA5}">
                      <a16:colId xmlns:a16="http://schemas.microsoft.com/office/drawing/2014/main" val="4291941069"/>
                    </a:ext>
                  </a:extLst>
                </a:gridCol>
                <a:gridCol w="208742">
                  <a:extLst>
                    <a:ext uri="{9D8B030D-6E8A-4147-A177-3AD203B41FA5}">
                      <a16:colId xmlns:a16="http://schemas.microsoft.com/office/drawing/2014/main" val="3512556091"/>
                    </a:ext>
                  </a:extLst>
                </a:gridCol>
                <a:gridCol w="208742">
                  <a:extLst>
                    <a:ext uri="{9D8B030D-6E8A-4147-A177-3AD203B41FA5}">
                      <a16:colId xmlns:a16="http://schemas.microsoft.com/office/drawing/2014/main" val="544361204"/>
                    </a:ext>
                  </a:extLst>
                </a:gridCol>
                <a:gridCol w="208742">
                  <a:extLst>
                    <a:ext uri="{9D8B030D-6E8A-4147-A177-3AD203B41FA5}">
                      <a16:colId xmlns:a16="http://schemas.microsoft.com/office/drawing/2014/main" val="2514328699"/>
                    </a:ext>
                  </a:extLst>
                </a:gridCol>
                <a:gridCol w="208742">
                  <a:extLst>
                    <a:ext uri="{9D8B030D-6E8A-4147-A177-3AD203B41FA5}">
                      <a16:colId xmlns:a16="http://schemas.microsoft.com/office/drawing/2014/main" val="890407506"/>
                    </a:ext>
                  </a:extLst>
                </a:gridCol>
              </a:tblGrid>
              <a:tr h="173644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976586"/>
                  </a:ext>
                </a:extLst>
              </a:tr>
              <a:tr h="173644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924413"/>
                  </a:ext>
                </a:extLst>
              </a:tr>
              <a:tr h="173644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812150"/>
                  </a:ext>
                </a:extLst>
              </a:tr>
              <a:tr h="173644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559342"/>
                  </a:ext>
                </a:extLst>
              </a:tr>
              <a:tr h="173644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854397"/>
                  </a:ext>
                </a:extLst>
              </a:tr>
              <a:tr h="173644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865199"/>
                  </a:ext>
                </a:extLst>
              </a:tr>
              <a:tr h="173644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137789"/>
                  </a:ext>
                </a:extLst>
              </a:tr>
              <a:tr h="173644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439519"/>
                  </a:ext>
                </a:extLst>
              </a:tr>
              <a:tr h="173644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831703"/>
                  </a:ext>
                </a:extLst>
              </a:tr>
              <a:tr h="173644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086333"/>
                  </a:ext>
                </a:extLst>
              </a:tr>
              <a:tr h="173644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117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B9BA6B-E6A7-8B87-BAA9-15165F7228DF}"/>
              </a:ext>
            </a:extLst>
          </p:cNvPr>
          <p:cNvSpPr txBox="1"/>
          <p:nvPr/>
        </p:nvSpPr>
        <p:spPr>
          <a:xfrm>
            <a:off x="6486507" y="4837612"/>
            <a:ext cx="341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Smaller, lower resolution mipmap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847FE-C5CC-CBFD-AED1-76039447C62D}"/>
              </a:ext>
            </a:extLst>
          </p:cNvPr>
          <p:cNvSpPr txBox="1"/>
          <p:nvPr/>
        </p:nvSpPr>
        <p:spPr>
          <a:xfrm>
            <a:off x="662162" y="5431069"/>
            <a:ext cx="852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Suppose we have AA off. </a:t>
            </a:r>
            <a:r>
              <a:rPr lang="en-US" dirty="0">
                <a:solidFill>
                  <a:srgbClr val="FF0000"/>
                </a:solidFill>
              </a:rPr>
              <a:t>The only possible values that can be sampled per fragment are:</a:t>
            </a:r>
          </a:p>
          <a:p>
            <a:endParaRPr lang="en-SG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9A4965-F616-5F3B-CE51-2B2B0A05D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63764"/>
              </p:ext>
            </p:extLst>
          </p:nvPr>
        </p:nvGraphicFramePr>
        <p:xfrm>
          <a:off x="9211736" y="5431069"/>
          <a:ext cx="208280" cy="311573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49072197"/>
                    </a:ext>
                  </a:extLst>
                </a:gridCol>
              </a:tblGrid>
              <a:tr h="311573">
                <a:tc>
                  <a:txBody>
                    <a:bodyPr/>
                    <a:lstStyle/>
                    <a:p>
                      <a:endParaRPr lang="en-SG" sz="3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7829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704B87-8CA7-9E60-29DC-080D3913C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1405"/>
              </p:ext>
            </p:extLst>
          </p:nvPr>
        </p:nvGraphicFramePr>
        <p:xfrm>
          <a:off x="9583211" y="5431069"/>
          <a:ext cx="208280" cy="311573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49072197"/>
                    </a:ext>
                  </a:extLst>
                </a:gridCol>
              </a:tblGrid>
              <a:tr h="311573">
                <a:tc>
                  <a:txBody>
                    <a:bodyPr/>
                    <a:lstStyle/>
                    <a:p>
                      <a:endParaRPr lang="en-SG" sz="3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78299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8C09A9-6DF0-C930-F0FE-4E1058DD4370}"/>
              </a:ext>
            </a:extLst>
          </p:cNvPr>
          <p:cNvSpPr txBox="1"/>
          <p:nvPr/>
        </p:nvSpPr>
        <p:spPr>
          <a:xfrm>
            <a:off x="662162" y="5978359"/>
            <a:ext cx="852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Suppose we have AA off. </a:t>
            </a:r>
            <a:r>
              <a:rPr lang="en-US" dirty="0">
                <a:solidFill>
                  <a:srgbClr val="FF0000"/>
                </a:solidFill>
              </a:rPr>
              <a:t>The only possible values that can be sampled per fragment are:</a:t>
            </a:r>
          </a:p>
          <a:p>
            <a:endParaRPr lang="en-SG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46EBE45-8061-C142-3B71-5D659E632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75302"/>
              </p:ext>
            </p:extLst>
          </p:nvPr>
        </p:nvGraphicFramePr>
        <p:xfrm>
          <a:off x="9211736" y="5978359"/>
          <a:ext cx="208280" cy="311573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49072197"/>
                    </a:ext>
                  </a:extLst>
                </a:gridCol>
              </a:tblGrid>
              <a:tr h="311573">
                <a:tc>
                  <a:txBody>
                    <a:bodyPr/>
                    <a:lstStyle/>
                    <a:p>
                      <a:endParaRPr lang="en-SG" sz="3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78299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E1DD85C-04DE-FE3A-D6BB-2617F02AB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20813"/>
              </p:ext>
            </p:extLst>
          </p:nvPr>
        </p:nvGraphicFramePr>
        <p:xfrm>
          <a:off x="9583211" y="5978359"/>
          <a:ext cx="208280" cy="311573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49072197"/>
                    </a:ext>
                  </a:extLst>
                </a:gridCol>
              </a:tblGrid>
              <a:tr h="311573">
                <a:tc>
                  <a:txBody>
                    <a:bodyPr/>
                    <a:lstStyle/>
                    <a:p>
                      <a:endParaRPr lang="en-SG" sz="3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78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36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97</Words>
  <Application>Microsoft Office PowerPoint</Application>
  <PresentationFormat>Widescreen</PresentationFormat>
  <Paragraphs>21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Pei Xian</dc:creator>
  <cp:lastModifiedBy>Wong Pei Xian</cp:lastModifiedBy>
  <cp:revision>4</cp:revision>
  <dcterms:created xsi:type="dcterms:W3CDTF">2023-10-23T15:13:07Z</dcterms:created>
  <dcterms:modified xsi:type="dcterms:W3CDTF">2023-10-24T06:13:24Z</dcterms:modified>
</cp:coreProperties>
</file>