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1" name="Straight Connector 90"/>
          <p:cNvCxnSpPr/>
          <p:nvPr/>
        </p:nvCxnSpPr>
        <p:spPr>
          <a:xfrm flipV="1">
            <a:off x="3420745" y="2738120"/>
            <a:ext cx="699770" cy="88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40430" y="4037330"/>
            <a:ext cx="1543050" cy="67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411220" y="3068955"/>
            <a:ext cx="1591310" cy="5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92170" y="5810250"/>
            <a:ext cx="843280" cy="28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411220" y="5110480"/>
            <a:ext cx="843915" cy="86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4234180" y="5101590"/>
            <a:ext cx="1767205" cy="100139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4919345" y="5753735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697355" y="744855"/>
            <a:ext cx="1736090" cy="4559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ELF Header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697355" y="1573530"/>
            <a:ext cx="1736090" cy="387096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697355" y="5203190"/>
            <a:ext cx="1736090" cy="609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1697990" y="3168015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.symtab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4323715" y="5266055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323715" y="5431155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630420" y="5216525"/>
            <a:ext cx="1111250" cy="186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.dynstr header</a:t>
            </a:r>
            <a:endParaRPr lang="en-US" sz="1000" b="1"/>
          </a:p>
        </p:txBody>
      </p:sp>
      <p:sp>
        <p:nvSpPr>
          <p:cNvPr id="30" name="Text Box 29"/>
          <p:cNvSpPr txBox="1"/>
          <p:nvPr/>
        </p:nvSpPr>
        <p:spPr>
          <a:xfrm>
            <a:off x="4548505" y="5368925"/>
            <a:ext cx="1193165" cy="16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.dynsym header</a:t>
            </a:r>
            <a:endParaRPr lang="en-US" sz="1000" b="1"/>
          </a:p>
        </p:txBody>
      </p:sp>
      <p:sp>
        <p:nvSpPr>
          <p:cNvPr id="31" name="Rectangles 30"/>
          <p:cNvSpPr/>
          <p:nvPr/>
        </p:nvSpPr>
        <p:spPr>
          <a:xfrm>
            <a:off x="4323715" y="567055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4323715" y="583565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658995" y="5603240"/>
            <a:ext cx="1006475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.symtab header</a:t>
            </a:r>
            <a:endParaRPr lang="en-US" sz="1000" b="1"/>
          </a:p>
        </p:txBody>
      </p:sp>
      <p:sp>
        <p:nvSpPr>
          <p:cNvPr id="34" name="Text Box 33"/>
          <p:cNvSpPr txBox="1"/>
          <p:nvPr/>
        </p:nvSpPr>
        <p:spPr>
          <a:xfrm>
            <a:off x="4611370" y="5781040"/>
            <a:ext cx="1193800" cy="157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.strtab header</a:t>
            </a:r>
            <a:endParaRPr lang="en-US" sz="1000" b="1"/>
          </a:p>
        </p:txBody>
      </p:sp>
      <p:sp>
        <p:nvSpPr>
          <p:cNvPr id="35" name="Text Box 34"/>
          <p:cNvSpPr txBox="1"/>
          <p:nvPr/>
        </p:nvSpPr>
        <p:spPr>
          <a:xfrm>
            <a:off x="4919345" y="5367655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919345" y="4981575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703705" y="5356225"/>
            <a:ext cx="1736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Section Header Table</a:t>
            </a:r>
            <a:endParaRPr lang="en-US" sz="1400" b="1"/>
          </a:p>
        </p:txBody>
      </p:sp>
      <p:sp>
        <p:nvSpPr>
          <p:cNvPr id="41" name="Rectangles 40"/>
          <p:cNvSpPr/>
          <p:nvPr/>
        </p:nvSpPr>
        <p:spPr>
          <a:xfrm>
            <a:off x="1697355" y="1200785"/>
            <a:ext cx="1736090" cy="3683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577340" y="1233805"/>
            <a:ext cx="197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Program Header Table</a:t>
            </a:r>
            <a:endParaRPr lang="en-US" sz="1400" b="1"/>
          </a:p>
        </p:txBody>
      </p:sp>
      <p:sp>
        <p:nvSpPr>
          <p:cNvPr id="46" name="Rectangles 45"/>
          <p:cNvSpPr/>
          <p:nvPr/>
        </p:nvSpPr>
        <p:spPr>
          <a:xfrm>
            <a:off x="1697355" y="3604260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.symstr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4127500" y="1929765"/>
            <a:ext cx="1767205" cy="80645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4812665" y="2415540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4217035" y="210312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4217035" y="226822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714240" y="2035810"/>
            <a:ext cx="614045" cy="175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sz="1000" b="1"/>
          </a:p>
        </p:txBody>
      </p:sp>
      <p:sp>
        <p:nvSpPr>
          <p:cNvPr id="56" name="Text Box 55"/>
          <p:cNvSpPr txBox="1"/>
          <p:nvPr/>
        </p:nvSpPr>
        <p:spPr>
          <a:xfrm>
            <a:off x="4526915" y="2201545"/>
            <a:ext cx="1018540" cy="141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symbol item</a:t>
            </a:r>
            <a:endParaRPr lang="en-US" sz="1000" b="1"/>
          </a:p>
        </p:txBody>
      </p:sp>
      <p:sp>
        <p:nvSpPr>
          <p:cNvPr id="57" name="Text Box 56"/>
          <p:cNvSpPr txBox="1"/>
          <p:nvPr/>
        </p:nvSpPr>
        <p:spPr>
          <a:xfrm>
            <a:off x="4812665" y="1771650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graphicFrame>
        <p:nvGraphicFramePr>
          <p:cNvPr id="63" name="Table 62"/>
          <p:cNvGraphicFramePr/>
          <p:nvPr/>
        </p:nvGraphicFramePr>
        <p:xfrm>
          <a:off x="6890385" y="5048885"/>
          <a:ext cx="470725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  <a:gridCol w="672465"/>
                <a:gridCol w="672465"/>
                <a:gridCol w="672465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.symtab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324808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12528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/>
          <p:nvPr/>
        </p:nvGraphicFramePr>
        <p:xfrm>
          <a:off x="6688455" y="1804035"/>
          <a:ext cx="470725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  <a:gridCol w="672465"/>
                <a:gridCol w="672465"/>
                <a:gridCol w="672465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9792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8" name="Text Box 67"/>
          <p:cNvSpPr txBox="1"/>
          <p:nvPr/>
        </p:nvSpPr>
        <p:spPr>
          <a:xfrm>
            <a:off x="4526915" y="2037715"/>
            <a:ext cx="1018540" cy="141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symbol item</a:t>
            </a:r>
            <a:endParaRPr lang="en-US" sz="1000" b="1"/>
          </a:p>
        </p:txBody>
      </p:sp>
      <p:sp>
        <p:nvSpPr>
          <p:cNvPr id="70" name="Text Box 69"/>
          <p:cNvSpPr txBox="1"/>
          <p:nvPr/>
        </p:nvSpPr>
        <p:spPr>
          <a:xfrm>
            <a:off x="4980305" y="3074035"/>
            <a:ext cx="4467225" cy="163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Hex dump of section '.strtab':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0x00000000 00637274 73747566 662e6300 64657265 .crtstuff.c.dere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0x00000010 67697374 65725f74 6d5f636c 6f6e6573 gister_tm_clones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0x00000020 005f5f64 6f5f676c 6f62616c 5f64746f .__do_global_dto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0x00000030 72735f61 75780063 6f6d706c 65746564 rs_aux.completed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0x00000040 2e383036 31005f5f 646f5f67 6c6f6261 .8061.__do_globa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0x00000050 6c5f6474 6f72735f 6175785f 66696e69 l_dtors_aux_fini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0x00000060 5f617272 61795f65 6e747279 00667261 _array_entry.fra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0x00000070 6d655f64 756d6d79 005f5f66 72616d65 me_dummy.__frame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...		...		...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Straight Arrow Connector 70"/>
          <p:cNvCxnSpPr>
            <a:stCxn id="53" idx="3"/>
            <a:endCxn id="65" idx="1"/>
          </p:cNvCxnSpPr>
          <p:nvPr/>
        </p:nvCxnSpPr>
        <p:spPr>
          <a:xfrm flipV="1">
            <a:off x="5825490" y="2103120"/>
            <a:ext cx="862965" cy="63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1" idx="3"/>
            <a:endCxn id="63" idx="1"/>
          </p:cNvCxnSpPr>
          <p:nvPr/>
        </p:nvCxnSpPr>
        <p:spPr>
          <a:xfrm flipV="1">
            <a:off x="5932170" y="5347970"/>
            <a:ext cx="958215" cy="386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/>
          <p:nvPr/>
        </p:nvGraphicFramePr>
        <p:xfrm>
          <a:off x="6890385" y="5797550"/>
          <a:ext cx="470725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  <a:gridCol w="672465"/>
                <a:gridCol w="672465"/>
                <a:gridCol w="67246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.strtab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337384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28833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32" idx="3"/>
            <a:endCxn id="73" idx="1"/>
          </p:cNvCxnSpPr>
          <p:nvPr/>
        </p:nvCxnSpPr>
        <p:spPr>
          <a:xfrm>
            <a:off x="5932170" y="5899150"/>
            <a:ext cx="958215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Rectangles 74"/>
          <p:cNvSpPr/>
          <p:nvPr/>
        </p:nvSpPr>
        <p:spPr>
          <a:xfrm>
            <a:off x="1697990" y="1920875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.dynsym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76" name="Rectangles 75"/>
          <p:cNvSpPr/>
          <p:nvPr/>
        </p:nvSpPr>
        <p:spPr>
          <a:xfrm>
            <a:off x="1697355" y="2357120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.dynstr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3440430" y="1923415"/>
            <a:ext cx="680085" cy="12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4217035" y="243586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4526915" y="2369185"/>
            <a:ext cx="1018540" cy="141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symbol item</a:t>
            </a:r>
            <a:endParaRPr lang="en-US" sz="1000" b="1"/>
          </a:p>
        </p:txBody>
      </p:sp>
      <p:cxnSp>
        <p:nvCxnSpPr>
          <p:cNvPr id="97" name="Elbow Connector 96"/>
          <p:cNvCxnSpPr/>
          <p:nvPr/>
        </p:nvCxnSpPr>
        <p:spPr>
          <a:xfrm rot="5400000" flipV="1">
            <a:off x="8149645" y="1261220"/>
            <a:ext cx="576000" cy="2844000"/>
          </a:xfrm>
          <a:prstGeom prst="bentConnector3">
            <a:avLst>
              <a:gd name="adj1" fmla="val 501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9286185" y="2690820"/>
            <a:ext cx="576000" cy="1584000"/>
          </a:xfrm>
          <a:prstGeom prst="bentConnector3">
            <a:avLst>
              <a:gd name="adj1" fmla="val 1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4209152" y="2427792"/>
            <a:ext cx="972000" cy="7020000"/>
          </a:xfrm>
          <a:prstGeom prst="bentConnector3">
            <a:avLst>
              <a:gd name="adj1" fmla="val 9918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Rectangles 99"/>
          <p:cNvSpPr/>
          <p:nvPr/>
        </p:nvSpPr>
        <p:spPr>
          <a:xfrm>
            <a:off x="8309610" y="5335270"/>
            <a:ext cx="555625" cy="211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  <a:sym typeface="+mn-ea"/>
              </a:rPr>
              <a:t>324808</a:t>
            </a:r>
            <a:endParaRPr lang="en-US" sz="800"/>
          </a:p>
        </p:txBody>
      </p:sp>
      <p:cxnSp>
        <p:nvCxnSpPr>
          <p:cNvPr id="101" name="Elbow Connector 100"/>
          <p:cNvCxnSpPr/>
          <p:nvPr/>
        </p:nvCxnSpPr>
        <p:spPr>
          <a:xfrm rot="16200000">
            <a:off x="-174105" y="4530610"/>
            <a:ext cx="3240000" cy="517525"/>
          </a:xfrm>
          <a:prstGeom prst="bentConnector3">
            <a:avLst>
              <a:gd name="adj1" fmla="val 9998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5400000">
            <a:off x="4781803" y="2790593"/>
            <a:ext cx="324000" cy="7272000"/>
          </a:xfrm>
          <a:prstGeom prst="bentConnector3">
            <a:avLst>
              <a:gd name="adj1" fmla="val 9918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6200000">
            <a:off x="18133" y="4891998"/>
            <a:ext cx="2988000" cy="396000"/>
          </a:xfrm>
          <a:prstGeom prst="bentConnector3">
            <a:avLst>
              <a:gd name="adj1" fmla="val 9998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Rectangles 103"/>
          <p:cNvSpPr/>
          <p:nvPr/>
        </p:nvSpPr>
        <p:spPr>
          <a:xfrm>
            <a:off x="8309610" y="6102985"/>
            <a:ext cx="555625" cy="211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  <a:sym typeface="+mn-ea"/>
              </a:rPr>
              <a:t>337384</a:t>
            </a:r>
            <a:endParaRPr lang="en-US" sz="80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8205470" y="5452110"/>
            <a:ext cx="108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Text Box 106"/>
          <p:cNvSpPr txBox="1"/>
          <p:nvPr/>
        </p:nvSpPr>
        <p:spPr>
          <a:xfrm>
            <a:off x="4516120" y="514350"/>
            <a:ext cx="54248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①从</a:t>
            </a:r>
            <a:r>
              <a:rPr lang="en-US" altLang="zh-CN" sz="1000" b="1"/>
              <a:t>E</a:t>
            </a:r>
            <a:r>
              <a:rPr lang="en-US" altLang="zh-CN" sz="1000" b="1"/>
              <a:t>LF Header</a:t>
            </a:r>
            <a:r>
              <a:rPr lang="zh-CN" altLang="en-US" sz="1000" b="1"/>
              <a:t>中读取到</a:t>
            </a:r>
            <a:r>
              <a:rPr lang="en-US" altLang="zh-CN" sz="1000" b="1"/>
              <a:t>Section Header Table</a:t>
            </a:r>
            <a:r>
              <a:rPr lang="zh-CN" altLang="en-US" sz="1000" b="1"/>
              <a:t>的位置；</a:t>
            </a:r>
            <a:endParaRPr lang="zh-CN" altLang="en-US" sz="1000" b="1"/>
          </a:p>
          <a:p>
            <a:r>
              <a:rPr lang="zh-CN" altLang="en-US" sz="1000" b="1"/>
              <a:t>②从</a:t>
            </a:r>
            <a:r>
              <a:rPr lang="en-US" altLang="zh-CN" sz="1000" b="1"/>
              <a:t>Section Header Table</a:t>
            </a:r>
            <a:r>
              <a:rPr lang="zh-CN" altLang="en-US" sz="1000" b="1"/>
              <a:t>中读取各个表项，找到</a:t>
            </a:r>
            <a:r>
              <a:rPr lang="en-US" altLang="zh-CN" sz="1000" b="1"/>
              <a:t>.symtab header</a:t>
            </a:r>
            <a:r>
              <a:rPr lang="zh-CN" altLang="en-US" sz="1000" b="1"/>
              <a:t>和</a:t>
            </a:r>
            <a:r>
              <a:rPr lang="en-US" altLang="zh-CN" sz="1000" b="1"/>
              <a:t>.strtab header</a:t>
            </a:r>
            <a:r>
              <a:rPr lang="zh-CN" altLang="en-US" sz="1000" b="1"/>
              <a:t>；</a:t>
            </a:r>
            <a:endParaRPr lang="zh-CN" altLang="en-US" sz="1000" b="1"/>
          </a:p>
          <a:p>
            <a:r>
              <a:rPr lang="zh-CN" altLang="en-US" sz="1000" b="1"/>
              <a:t>③根据</a:t>
            </a:r>
            <a:r>
              <a:rPr lang="en-US" altLang="zh-CN" sz="1000" b="1"/>
              <a:t>.symtab header</a:t>
            </a:r>
            <a:r>
              <a:rPr lang="zh-CN" altLang="en-US" sz="1000" b="1"/>
              <a:t>的</a:t>
            </a:r>
            <a:r>
              <a:rPr lang="en-US" altLang="zh-CN" sz="1000" b="1"/>
              <a:t>offset</a:t>
            </a:r>
            <a:r>
              <a:rPr lang="zh-CN" altLang="en-US" sz="1000" b="1"/>
              <a:t>找到</a:t>
            </a:r>
            <a:r>
              <a:rPr lang="en-US" altLang="zh-CN" sz="1000" b="1"/>
              <a:t>.symtab</a:t>
            </a:r>
            <a:r>
              <a:rPr lang="zh-CN" altLang="en-US" sz="1000" b="1"/>
              <a:t>段在文件中的位置，读取其中包含的符号</a:t>
            </a:r>
            <a:r>
              <a:rPr lang="zh-CN" altLang="en-US" sz="1000" b="1"/>
              <a:t>表；</a:t>
            </a:r>
            <a:endParaRPr lang="zh-CN" altLang="en-US" sz="1000" b="1"/>
          </a:p>
          <a:p>
            <a:r>
              <a:rPr lang="zh-CN" altLang="en-US" sz="1000" b="1"/>
              <a:t>④根据</a:t>
            </a:r>
            <a:r>
              <a:rPr lang="en-US" altLang="zh-CN" sz="1000" b="1"/>
              <a:t>.strtab header</a:t>
            </a:r>
            <a:r>
              <a:rPr lang="zh-CN" altLang="en-US" sz="1000" b="1"/>
              <a:t>的</a:t>
            </a:r>
            <a:r>
              <a:rPr lang="en-US" altLang="zh-CN" sz="1000" b="1"/>
              <a:t>offset</a:t>
            </a:r>
            <a:r>
              <a:rPr lang="zh-CN" altLang="en-US" sz="1000" b="1"/>
              <a:t>找到</a:t>
            </a:r>
            <a:r>
              <a:rPr lang="en-US" altLang="zh-CN" sz="1000" b="1"/>
              <a:t>.strtab</a:t>
            </a:r>
            <a:r>
              <a:rPr lang="zh-CN" altLang="en-US" sz="1000" b="1"/>
              <a:t>段在文件中的位置，读取其中的所有字符串，这些字符串为</a:t>
            </a:r>
            <a:r>
              <a:rPr lang="en-US" altLang="zh-CN" sz="1000" b="1"/>
              <a:t>.symtab</a:t>
            </a:r>
            <a:r>
              <a:rPr lang="zh-CN" altLang="en-US" sz="1000" b="1"/>
              <a:t>各个符号的</a:t>
            </a:r>
            <a:r>
              <a:rPr lang="zh-CN" altLang="en-US" sz="1000" b="1"/>
              <a:t>名字；</a:t>
            </a:r>
            <a:endParaRPr lang="zh-CN" altLang="en-US" sz="1000" b="1"/>
          </a:p>
          <a:p>
            <a:r>
              <a:rPr lang="zh-CN" altLang="en-US" sz="1000" b="1"/>
              <a:t>⑤在遍历</a:t>
            </a:r>
            <a:r>
              <a:rPr lang="en-US" altLang="zh-CN" sz="1000" b="1"/>
              <a:t>.symtab</a:t>
            </a:r>
            <a:r>
              <a:rPr lang="zh-CN" altLang="en-US" sz="1000" b="1"/>
              <a:t>中的符号表时，其</a:t>
            </a:r>
            <a:r>
              <a:rPr lang="en-US" altLang="zh-CN" sz="1000" b="1"/>
              <a:t>name</a:t>
            </a:r>
            <a:r>
              <a:rPr lang="zh-CN" altLang="en-US" sz="1000" b="1"/>
              <a:t>字段指示了这个符号的名字在</a:t>
            </a:r>
            <a:r>
              <a:rPr lang="en-US" altLang="zh-CN" sz="1000" b="1"/>
              <a:t>.strtab</a:t>
            </a:r>
            <a:r>
              <a:rPr lang="zh-CN" altLang="en-US" sz="1000" b="1"/>
              <a:t>段中的偏移量，读取对应的位置即可得到该符号的</a:t>
            </a:r>
            <a:r>
              <a:rPr lang="zh-CN" altLang="en-US" sz="1000" b="1"/>
              <a:t>名字。</a:t>
            </a:r>
            <a:endParaRPr lang="zh-CN" altLang="en-US" sz="1000" b="1"/>
          </a:p>
        </p:txBody>
      </p:sp>
      <p:cxnSp>
        <p:nvCxnSpPr>
          <p:cNvPr id="108" name="Elbow Connector 107"/>
          <p:cNvCxnSpPr>
            <a:stCxn id="5" idx="1"/>
            <a:endCxn id="38" idx="1"/>
          </p:cNvCxnSpPr>
          <p:nvPr/>
        </p:nvCxnSpPr>
        <p:spPr>
          <a:xfrm rot="10800000" flipH="1" flipV="1">
            <a:off x="1697355" y="972820"/>
            <a:ext cx="6350" cy="4537075"/>
          </a:xfrm>
          <a:prstGeom prst="bentConnector3">
            <a:avLst>
              <a:gd name="adj1" fmla="val -122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Text Box 108"/>
          <p:cNvSpPr txBox="1"/>
          <p:nvPr/>
        </p:nvSpPr>
        <p:spPr>
          <a:xfrm>
            <a:off x="1064260" y="685165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10" name="Text Box 109"/>
          <p:cNvSpPr txBox="1"/>
          <p:nvPr/>
        </p:nvSpPr>
        <p:spPr>
          <a:xfrm>
            <a:off x="6290310" y="5594350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11" name="Text Box 110"/>
          <p:cNvSpPr txBox="1"/>
          <p:nvPr/>
        </p:nvSpPr>
        <p:spPr>
          <a:xfrm>
            <a:off x="7874000" y="5530850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12" name="Text Box 111"/>
          <p:cNvSpPr txBox="1"/>
          <p:nvPr/>
        </p:nvSpPr>
        <p:spPr>
          <a:xfrm>
            <a:off x="8514080" y="6285865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113" name="Text Box 112"/>
          <p:cNvSpPr txBox="1"/>
          <p:nvPr/>
        </p:nvSpPr>
        <p:spPr>
          <a:xfrm>
            <a:off x="6688455" y="2357120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⑤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Presentation</Application>
  <PresentationFormat>Widescreen</PresentationFormat>
  <Paragraphs>129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Bodoni MT</vt:lpstr>
      <vt:lpstr>黑体</vt:lpstr>
      <vt:lpstr>Arial Narrow</vt:lpstr>
      <vt:lpstr>Bahnschrift</vt:lpstr>
      <vt:lpstr>Bahnschrift Condensed</vt:lpstr>
      <vt:lpstr>Bahnschrift SemiBold Condensed</vt:lpstr>
      <vt:lpstr>Bell MT</vt:lpstr>
      <vt:lpstr>Bodoni MT Poster Compressed</vt:lpstr>
      <vt:lpstr>Bradley Hand ITC</vt:lpstr>
      <vt:lpstr>Brush Script MT</vt:lpstr>
      <vt:lpstr>Cambria</vt:lpstr>
      <vt:lpstr>Cascadia Mono</vt:lpstr>
      <vt:lpstr>Century Schoolbook</vt:lpstr>
      <vt:lpstr>Cooper Black</vt:lpstr>
      <vt:lpstr>Chiller</vt:lpstr>
      <vt:lpstr>Impact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Administrator</dc:creator>
  <cp:lastModifiedBy>Administrator</cp:lastModifiedBy>
  <cp:revision>1</cp:revision>
  <dcterms:created xsi:type="dcterms:W3CDTF">2024-01-03T06:31:08Z</dcterms:created>
  <dcterms:modified xsi:type="dcterms:W3CDTF">2024-01-03T06:31:08Z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6A1FEF4A398C471AA61D65DF2394D231_11</vt:lpwstr>
  </property>
  <property fmtid="{D5CDD505-2E9C-101B-9397-08002B2CF9AE}" pid="3" name="KSOProductBuildVer">
    <vt:lpwstr>1033-12.2.0.13359</vt:lpwstr>
  </property>
</Properties>
</file>