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0"/>
  </p:notesMasterIdLst>
  <p:handoutMasterIdLst>
    <p:handoutMasterId r:id="rId21"/>
  </p:handoutMasterIdLst>
  <p:sldIdLst>
    <p:sldId id="256" r:id="rId2"/>
    <p:sldId id="257" r:id="rId3"/>
    <p:sldId id="315" r:id="rId4"/>
    <p:sldId id="314" r:id="rId5"/>
    <p:sldId id="311" r:id="rId6"/>
    <p:sldId id="317" r:id="rId7"/>
    <p:sldId id="316" r:id="rId8"/>
    <p:sldId id="320" r:id="rId9"/>
    <p:sldId id="318" r:id="rId10"/>
    <p:sldId id="319" r:id="rId11"/>
    <p:sldId id="321" r:id="rId12"/>
    <p:sldId id="322" r:id="rId13"/>
    <p:sldId id="323" r:id="rId14"/>
    <p:sldId id="324" r:id="rId15"/>
    <p:sldId id="325" r:id="rId16"/>
    <p:sldId id="326" r:id="rId17"/>
    <p:sldId id="327" r:id="rId18"/>
    <p:sldId id="312" r:id="rId19"/>
  </p:sldIdLst>
  <p:sldSz cx="9906000" cy="6858000" type="A4"/>
  <p:notesSz cx="6797675" cy="9928225"/>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36699"/>
    <a:srgbClr val="001D3A"/>
    <a:srgbClr val="FF3300"/>
    <a:srgbClr val="C8860E"/>
    <a:srgbClr val="000066"/>
    <a:srgbClr val="0000FF"/>
    <a:srgbClr val="FFFF99"/>
    <a:srgbClr val="CC33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61" autoAdjust="0"/>
    <p:restoredTop sz="79420" autoAdjust="0"/>
  </p:normalViewPr>
  <p:slideViewPr>
    <p:cSldViewPr>
      <p:cViewPr varScale="1">
        <p:scale>
          <a:sx n="71" d="100"/>
          <a:sy n="71" d="100"/>
        </p:scale>
        <p:origin x="1227" y="31"/>
      </p:cViewPr>
      <p:guideLst>
        <p:guide orient="horz" pos="2160"/>
        <p:guide pos="3120"/>
      </p:guideLst>
    </p:cSldViewPr>
  </p:slideViewPr>
  <p:outlineViewPr>
    <p:cViewPr>
      <p:scale>
        <a:sx n="33" d="100"/>
        <a:sy n="33" d="100"/>
      </p:scale>
      <p:origin x="0" y="1008"/>
    </p:cViewPr>
  </p:outlineViewPr>
  <p:notesTextViewPr>
    <p:cViewPr>
      <p:scale>
        <a:sx n="100" d="100"/>
        <a:sy n="100" d="100"/>
      </p:scale>
      <p:origin x="0" y="0"/>
    </p:cViewPr>
  </p:notesTextViewPr>
  <p:sorterViewPr>
    <p:cViewPr>
      <p:scale>
        <a:sx n="100" d="100"/>
        <a:sy n="100" d="100"/>
      </p:scale>
      <p:origin x="0" y="-428"/>
    </p:cViewPr>
  </p:sorterViewPr>
  <p:notesViewPr>
    <p:cSldViewPr>
      <p:cViewPr varScale="1">
        <p:scale>
          <a:sx n="47" d="100"/>
          <a:sy n="47" d="100"/>
        </p:scale>
        <p:origin x="279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91CEAB8E-1E52-4AF3-A645-E2A34AEB46A6}" type="slidenum">
              <a:rPr lang="en-US" altLang="zh-CN"/>
              <a:pPr>
                <a:defRPr/>
              </a:pPr>
              <a:t>‹#›</a:t>
            </a:fld>
            <a:endParaRPr lang="en-US" altLang="zh-CN"/>
          </a:p>
        </p:txBody>
      </p:sp>
    </p:spTree>
    <p:extLst>
      <p:ext uri="{BB962C8B-B14F-4D97-AF65-F5344CB8AC3E}">
        <p14:creationId xmlns:p14="http://schemas.microsoft.com/office/powerpoint/2010/main" val="614269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6888"/>
          </a:xfrm>
          <a:prstGeom prst="rect">
            <a:avLst/>
          </a:prstGeom>
          <a:noFill/>
          <a:ln>
            <a:noFill/>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18436" name="Rectangle 4"/>
          <p:cNvSpPr>
            <a:spLocks noGrp="1" noRot="1" noChangeAspect="1" noChangeArrowheads="1" noTextEdit="1"/>
          </p:cNvSpPr>
          <p:nvPr>
            <p:ph type="sldImg" idx="2"/>
          </p:nvPr>
        </p:nvSpPr>
        <p:spPr bwMode="auto">
          <a:xfrm>
            <a:off x="712788" y="746125"/>
            <a:ext cx="5372100"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06463" y="4713288"/>
            <a:ext cx="4984750" cy="4468812"/>
          </a:xfrm>
          <a:prstGeom prst="rect">
            <a:avLst/>
          </a:prstGeom>
          <a:noFill/>
          <a:ln>
            <a:noFill/>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431338"/>
            <a:ext cx="2944813"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431338"/>
            <a:ext cx="2944812" cy="496887"/>
          </a:xfrm>
          <a:prstGeom prst="rect">
            <a:avLst/>
          </a:prstGeom>
          <a:noFill/>
          <a:ln>
            <a:noFill/>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C7D674A-C53E-4DF2-95AB-FDF5B54D8C97}" type="slidenum">
              <a:rPr lang="en-US" altLang="zh-CN"/>
              <a:pPr>
                <a:defRPr/>
              </a:pPr>
              <a:t>‹#›</a:t>
            </a:fld>
            <a:endParaRPr lang="en-US" altLang="zh-CN"/>
          </a:p>
        </p:txBody>
      </p:sp>
    </p:spTree>
    <p:extLst>
      <p:ext uri="{BB962C8B-B14F-4D97-AF65-F5344CB8AC3E}">
        <p14:creationId xmlns:p14="http://schemas.microsoft.com/office/powerpoint/2010/main" val="3771229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1</a:t>
            </a:fld>
            <a:endParaRPr lang="en-US" altLang="zh-CN"/>
          </a:p>
        </p:txBody>
      </p:sp>
    </p:spTree>
    <p:extLst>
      <p:ext uri="{BB962C8B-B14F-4D97-AF65-F5344CB8AC3E}">
        <p14:creationId xmlns:p14="http://schemas.microsoft.com/office/powerpoint/2010/main" val="938462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2</a:t>
            </a:fld>
            <a:endParaRPr lang="en-US" altLang="zh-CN"/>
          </a:p>
        </p:txBody>
      </p:sp>
    </p:spTree>
    <p:extLst>
      <p:ext uri="{BB962C8B-B14F-4D97-AF65-F5344CB8AC3E}">
        <p14:creationId xmlns:p14="http://schemas.microsoft.com/office/powerpoint/2010/main" val="3952149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3</a:t>
            </a:fld>
            <a:endParaRPr lang="en-US" altLang="zh-CN"/>
          </a:p>
        </p:txBody>
      </p:sp>
    </p:spTree>
    <p:extLst>
      <p:ext uri="{BB962C8B-B14F-4D97-AF65-F5344CB8AC3E}">
        <p14:creationId xmlns:p14="http://schemas.microsoft.com/office/powerpoint/2010/main" val="2282533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8</a:t>
            </a:fld>
            <a:endParaRPr lang="en-US" altLang="zh-CN"/>
          </a:p>
        </p:txBody>
      </p:sp>
    </p:spTree>
    <p:extLst>
      <p:ext uri="{BB962C8B-B14F-4D97-AF65-F5344CB8AC3E}">
        <p14:creationId xmlns:p14="http://schemas.microsoft.com/office/powerpoint/2010/main" val="2760559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11</a:t>
            </a:fld>
            <a:endParaRPr lang="en-US" altLang="zh-CN"/>
          </a:p>
        </p:txBody>
      </p:sp>
    </p:spTree>
    <p:extLst>
      <p:ext uri="{BB962C8B-B14F-4D97-AF65-F5344CB8AC3E}">
        <p14:creationId xmlns:p14="http://schemas.microsoft.com/office/powerpoint/2010/main" val="2204988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14</a:t>
            </a:fld>
            <a:endParaRPr lang="en-US" altLang="zh-CN"/>
          </a:p>
        </p:txBody>
      </p:sp>
    </p:spTree>
    <p:extLst>
      <p:ext uri="{BB962C8B-B14F-4D97-AF65-F5344CB8AC3E}">
        <p14:creationId xmlns:p14="http://schemas.microsoft.com/office/powerpoint/2010/main" val="1834840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C7D674A-C53E-4DF2-95AB-FDF5B54D8C97}" type="slidenum">
              <a:rPr lang="en-US" altLang="zh-CN" smtClean="0"/>
              <a:pPr>
                <a:defRPr/>
              </a:pPr>
              <a:t>16</a:t>
            </a:fld>
            <a:endParaRPr lang="en-US" altLang="zh-CN"/>
          </a:p>
        </p:txBody>
      </p:sp>
    </p:spTree>
    <p:extLst>
      <p:ext uri="{BB962C8B-B14F-4D97-AF65-F5344CB8AC3E}">
        <p14:creationId xmlns:p14="http://schemas.microsoft.com/office/powerpoint/2010/main" val="5238924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软件所所徽"/>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9263" y="112713"/>
            <a:ext cx="13668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iscas-mzd"/>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88950" y="1828800"/>
            <a:ext cx="8928100" cy="1744663"/>
          </a:xfrm>
          <a:noFill/>
        </p:spPr>
        <p:txBody>
          <a:bodyPr lIns="91440" rIns="91440"/>
          <a:lstStyle>
            <a:lvl1pPr algn="ctr">
              <a:defRPr sz="4400">
                <a:solidFill>
                  <a:srgbClr val="000066"/>
                </a:solidFill>
                <a:effectLst>
                  <a:outerShdw blurRad="38100" dist="38100" dir="2700000" algn="tl">
                    <a:srgbClr val="C0C0C0"/>
                  </a:outerShdw>
                </a:effectLst>
              </a:defRPr>
            </a:lvl1pPr>
          </a:lstStyle>
          <a:p>
            <a:pPr lvl="0"/>
            <a:r>
              <a:rPr lang="zh-CN" altLang="en-US" noProof="0"/>
              <a:t>单击此处编辑母版标题样式</a:t>
            </a:r>
          </a:p>
        </p:txBody>
      </p:sp>
      <p:sp>
        <p:nvSpPr>
          <p:cNvPr id="1913863" name="Rectangle 7"/>
          <p:cNvSpPr>
            <a:spLocks noGrp="1" noChangeArrowheads="1"/>
          </p:cNvSpPr>
          <p:nvPr>
            <p:ph type="subTitle" idx="1"/>
          </p:nvPr>
        </p:nvSpPr>
        <p:spPr>
          <a:xfrm>
            <a:off x="1647825"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Tree>
    <p:extLst>
      <p:ext uri="{BB962C8B-B14F-4D97-AF65-F5344CB8AC3E}">
        <p14:creationId xmlns:p14="http://schemas.microsoft.com/office/powerpoint/2010/main" val="33784985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EC186309-1557-4760-BFCC-A8CA618ECF06}" type="slidenum">
              <a:rPr lang="en-US" altLang="zh-CN"/>
              <a:pPr>
                <a:defRPr/>
              </a:pPr>
              <a:t>‹#›</a:t>
            </a:fld>
            <a:endParaRPr lang="en-US" altLang="zh-CN"/>
          </a:p>
        </p:txBody>
      </p:sp>
    </p:spTree>
    <p:extLst>
      <p:ext uri="{BB962C8B-B14F-4D97-AF65-F5344CB8AC3E}">
        <p14:creationId xmlns:p14="http://schemas.microsoft.com/office/powerpoint/2010/main" val="203831279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9500" y="568325"/>
            <a:ext cx="24765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5"/>
            <a:ext cx="7277100"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DFC5A923-AA79-42CB-AEBF-F06CE1EDB2B2}" type="slidenum">
              <a:rPr lang="en-US" altLang="zh-CN"/>
              <a:pPr>
                <a:defRPr/>
              </a:pPr>
              <a:t>‹#›</a:t>
            </a:fld>
            <a:endParaRPr lang="en-US" altLang="zh-CN"/>
          </a:p>
        </p:txBody>
      </p:sp>
    </p:spTree>
    <p:extLst>
      <p:ext uri="{BB962C8B-B14F-4D97-AF65-F5344CB8AC3E}">
        <p14:creationId xmlns:p14="http://schemas.microsoft.com/office/powerpoint/2010/main" val="412358280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xfrm>
            <a:off x="0" y="52388"/>
            <a:ext cx="920552" cy="457200"/>
          </a:xfrm>
        </p:spPr>
        <p:txBody>
          <a:bodyPr/>
          <a:lstStyle>
            <a:lvl1pPr>
              <a:defRPr/>
            </a:lvl1pPr>
          </a:lstStyle>
          <a:p>
            <a:pPr>
              <a:defRPr/>
            </a:pPr>
            <a:fld id="{B28318B3-CF94-4338-9C47-A02F66CD6F13}" type="slidenum">
              <a:rPr lang="en-US" altLang="zh-CN" smtClean="0"/>
              <a:pPr>
                <a:defRPr/>
              </a:pPr>
              <a:t>‹#›</a:t>
            </a:fld>
            <a:endParaRPr lang="en-US" altLang="zh-CN" dirty="0"/>
          </a:p>
        </p:txBody>
      </p:sp>
      <p:sp>
        <p:nvSpPr>
          <p:cNvPr id="6" name="Rectangle 1059"/>
          <p:cNvSpPr>
            <a:spLocks noGrp="1" noChangeArrowheads="1"/>
          </p:cNvSpPr>
          <p:nvPr>
            <p:ph type="sldNum" sz="quarter" idx="12"/>
          </p:nvPr>
        </p:nvSpPr>
        <p:spPr>
          <a:xfrm>
            <a:off x="7905750" y="6237288"/>
            <a:ext cx="1905000" cy="457200"/>
          </a:xfrm>
        </p:spPr>
        <p:txBody>
          <a:bodyPr/>
          <a:lstStyle>
            <a:lvl1pPr>
              <a:defRPr sz="1400" b="1" i="0" baseline="0">
                <a:solidFill>
                  <a:srgbClr val="001D3A"/>
                </a:solidFill>
              </a:defRPr>
            </a:lvl1pPr>
          </a:lstStyle>
          <a:p>
            <a:pPr>
              <a:defRPr/>
            </a:pPr>
            <a:fld id="{581DD3E0-5F7C-46B2-AE3F-E81668104769}" type="slidenum">
              <a:rPr lang="en-US" altLang="zh-CN"/>
              <a:pPr>
                <a:defRPr/>
              </a:pPr>
              <a:t>‹#›</a:t>
            </a:fld>
            <a:endParaRPr lang="en-US" altLang="zh-CN"/>
          </a:p>
        </p:txBody>
      </p:sp>
    </p:spTree>
    <p:extLst>
      <p:ext uri="{BB962C8B-B14F-4D97-AF65-F5344CB8AC3E}">
        <p14:creationId xmlns:p14="http://schemas.microsoft.com/office/powerpoint/2010/main" val="158749283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6" name="Rectangle 1059"/>
          <p:cNvSpPr>
            <a:spLocks noGrp="1" noChangeArrowheads="1"/>
          </p:cNvSpPr>
          <p:nvPr>
            <p:ph type="sldNum" sz="quarter" idx="12"/>
          </p:nvPr>
        </p:nvSpPr>
        <p:spPr>
          <a:ln/>
        </p:spPr>
        <p:txBody>
          <a:bodyPr/>
          <a:lstStyle>
            <a:lvl1pPr>
              <a:defRPr/>
            </a:lvl1pPr>
          </a:lstStyle>
          <a:p>
            <a:pPr>
              <a:defRPr/>
            </a:pPr>
            <a:fld id="{8770C540-FA4A-4C72-B81A-93C6DC1F8004}" type="slidenum">
              <a:rPr lang="en-US" altLang="zh-CN"/>
              <a:pPr>
                <a:defRPr/>
              </a:pPr>
              <a:t>‹#›</a:t>
            </a:fld>
            <a:endParaRPr lang="en-US" altLang="zh-CN"/>
          </a:p>
        </p:txBody>
      </p:sp>
    </p:spTree>
    <p:extLst>
      <p:ext uri="{BB962C8B-B14F-4D97-AF65-F5344CB8AC3E}">
        <p14:creationId xmlns:p14="http://schemas.microsoft.com/office/powerpoint/2010/main" val="323427198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895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CE50C3C9-4EC1-4D0E-A124-05EA02C5D9B8}" type="slidenum">
              <a:rPr lang="en-US" altLang="zh-CN"/>
              <a:pPr>
                <a:defRPr/>
              </a:pPr>
              <a:t>‹#›</a:t>
            </a:fld>
            <a:endParaRPr lang="en-US" altLang="zh-CN"/>
          </a:p>
        </p:txBody>
      </p:sp>
    </p:spTree>
    <p:extLst>
      <p:ext uri="{BB962C8B-B14F-4D97-AF65-F5344CB8AC3E}">
        <p14:creationId xmlns:p14="http://schemas.microsoft.com/office/powerpoint/2010/main" val="244061704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9" name="Rectangle 1059"/>
          <p:cNvSpPr>
            <a:spLocks noGrp="1" noChangeArrowheads="1"/>
          </p:cNvSpPr>
          <p:nvPr>
            <p:ph type="sldNum" sz="quarter" idx="12"/>
          </p:nvPr>
        </p:nvSpPr>
        <p:spPr>
          <a:ln/>
        </p:spPr>
        <p:txBody>
          <a:bodyPr/>
          <a:lstStyle>
            <a:lvl1pPr>
              <a:defRPr/>
            </a:lvl1pPr>
          </a:lstStyle>
          <a:p>
            <a:pPr>
              <a:defRPr/>
            </a:pPr>
            <a:fld id="{B03E9D4A-0597-4B45-9AF7-E0992F0E6E47}" type="slidenum">
              <a:rPr lang="en-US" altLang="zh-CN"/>
              <a:pPr>
                <a:defRPr/>
              </a:pPr>
              <a:t>‹#›</a:t>
            </a:fld>
            <a:endParaRPr lang="en-US" altLang="zh-CN"/>
          </a:p>
        </p:txBody>
      </p:sp>
    </p:spTree>
    <p:extLst>
      <p:ext uri="{BB962C8B-B14F-4D97-AF65-F5344CB8AC3E}">
        <p14:creationId xmlns:p14="http://schemas.microsoft.com/office/powerpoint/2010/main" val="5399273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5" name="Rectangle 1059"/>
          <p:cNvSpPr>
            <a:spLocks noGrp="1" noChangeArrowheads="1"/>
          </p:cNvSpPr>
          <p:nvPr>
            <p:ph type="sldNum" sz="quarter" idx="12"/>
          </p:nvPr>
        </p:nvSpPr>
        <p:spPr>
          <a:ln/>
        </p:spPr>
        <p:txBody>
          <a:bodyPr/>
          <a:lstStyle>
            <a:lvl1pPr>
              <a:defRPr/>
            </a:lvl1pPr>
          </a:lstStyle>
          <a:p>
            <a:pPr>
              <a:defRPr/>
            </a:pPr>
            <a:fld id="{50B2FFED-9152-4D2D-86D8-2C5FC9A66E99}" type="slidenum">
              <a:rPr lang="en-US" altLang="zh-CN"/>
              <a:pPr>
                <a:defRPr/>
              </a:pPr>
              <a:t>‹#›</a:t>
            </a:fld>
            <a:endParaRPr lang="en-US" altLang="zh-CN"/>
          </a:p>
        </p:txBody>
      </p:sp>
    </p:spTree>
    <p:extLst>
      <p:ext uri="{BB962C8B-B14F-4D97-AF65-F5344CB8AC3E}">
        <p14:creationId xmlns:p14="http://schemas.microsoft.com/office/powerpoint/2010/main" val="3802169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ln/>
        </p:spPr>
        <p:txBody>
          <a:bodyPr/>
          <a:lstStyle>
            <a:lvl1pPr>
              <a:defRPr/>
            </a:lvl1pPr>
          </a:lstStyle>
          <a:p>
            <a:pPr>
              <a:defRPr/>
            </a:pPr>
            <a:fld id="{9F8E3554-2F4C-4F81-A61C-F7B03B5D2EAE}" type="slidenum">
              <a:rPr lang="en-US" altLang="zh-CN" smtClean="0"/>
              <a:pPr>
                <a:defRPr/>
              </a:pPr>
              <a:t>‹#›</a:t>
            </a:fld>
            <a:endParaRPr lang="en-US" altLang="zh-CN" dirty="0"/>
          </a:p>
        </p:txBody>
      </p:sp>
      <p:sp>
        <p:nvSpPr>
          <p:cNvPr id="4" name="Rectangle 1059"/>
          <p:cNvSpPr>
            <a:spLocks noGrp="1" noChangeArrowheads="1"/>
          </p:cNvSpPr>
          <p:nvPr>
            <p:ph type="sldNum" sz="quarter" idx="12"/>
          </p:nvPr>
        </p:nvSpPr>
        <p:spPr>
          <a:xfrm>
            <a:off x="7966901" y="6345745"/>
            <a:ext cx="1905000" cy="457200"/>
          </a:xfrm>
          <a:ln/>
        </p:spPr>
        <p:txBody>
          <a:bodyPr/>
          <a:lstStyle>
            <a:lvl1pPr>
              <a:defRPr/>
            </a:lvl1pPr>
          </a:lstStyle>
          <a:p>
            <a:pPr>
              <a:defRPr/>
            </a:pPr>
            <a:fld id="{F3E041F5-C80F-41AD-85A6-1DB15A00DDFA}" type="slidenum">
              <a:rPr lang="en-US" altLang="zh-CN"/>
              <a:pPr>
                <a:defRPr/>
              </a:pPr>
              <a:t>‹#›</a:t>
            </a:fld>
            <a:endParaRPr lang="en-US" altLang="zh-CN"/>
          </a:p>
        </p:txBody>
      </p:sp>
    </p:spTree>
    <p:extLst>
      <p:ext uri="{BB962C8B-B14F-4D97-AF65-F5344CB8AC3E}">
        <p14:creationId xmlns:p14="http://schemas.microsoft.com/office/powerpoint/2010/main" val="405494179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802B5A26-504E-4E45-B2B1-F0DD749C1A3A}" type="slidenum">
              <a:rPr lang="en-US" altLang="zh-CN"/>
              <a:pPr>
                <a:defRPr/>
              </a:pPr>
              <a:t>‹#›</a:t>
            </a:fld>
            <a:endParaRPr lang="en-US" altLang="zh-CN"/>
          </a:p>
        </p:txBody>
      </p:sp>
    </p:spTree>
    <p:extLst>
      <p:ext uri="{BB962C8B-B14F-4D97-AF65-F5344CB8AC3E}">
        <p14:creationId xmlns:p14="http://schemas.microsoft.com/office/powerpoint/2010/main" val="245813452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r>
              <a:rPr lang="en-US" altLang="zh-CN"/>
              <a:t>‹#›</a:t>
            </a:r>
          </a:p>
        </p:txBody>
      </p:sp>
      <p:sp>
        <p:nvSpPr>
          <p:cNvPr id="7" name="Rectangle 1059"/>
          <p:cNvSpPr>
            <a:spLocks noGrp="1" noChangeArrowheads="1"/>
          </p:cNvSpPr>
          <p:nvPr>
            <p:ph type="sldNum" sz="quarter" idx="12"/>
          </p:nvPr>
        </p:nvSpPr>
        <p:spPr>
          <a:ln/>
        </p:spPr>
        <p:txBody>
          <a:bodyPr/>
          <a:lstStyle>
            <a:lvl1pPr>
              <a:defRPr/>
            </a:lvl1pPr>
          </a:lstStyle>
          <a:p>
            <a:pPr>
              <a:defRPr/>
            </a:pPr>
            <a:fld id="{3B4394A5-E25D-4EC5-882D-FDF0894202F1}" type="slidenum">
              <a:rPr lang="en-US" altLang="zh-CN"/>
              <a:pPr>
                <a:defRPr/>
              </a:pPr>
              <a:t>‹#›</a:t>
            </a:fld>
            <a:endParaRPr lang="en-US" altLang="zh-CN"/>
          </a:p>
        </p:txBody>
      </p:sp>
    </p:spTree>
    <p:extLst>
      <p:ext uri="{BB962C8B-B14F-4D97-AF65-F5344CB8AC3E}">
        <p14:creationId xmlns:p14="http://schemas.microsoft.com/office/powerpoint/2010/main" val="176947067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63" descr="backgroud-blueframe"/>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525" y="561975"/>
            <a:ext cx="9925050"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047" descr="软件所所徽"/>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530850" y="112713"/>
            <a:ext cx="136683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056" descr="iscas-mzd"/>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113588" y="96838"/>
            <a:ext cx="21415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 Box 1045"/>
          <p:cNvSpPr txBox="1">
            <a:spLocks noChangeArrowheads="1"/>
          </p:cNvSpPr>
          <p:nvPr/>
        </p:nvSpPr>
        <p:spPr bwMode="auto">
          <a:xfrm>
            <a:off x="6824663" y="333375"/>
            <a:ext cx="2808287" cy="244475"/>
          </a:xfrm>
          <a:prstGeom prst="rect">
            <a:avLst/>
          </a:prstGeom>
          <a:noFill/>
          <a:ln>
            <a:noFill/>
          </a:ln>
          <a:effectLst/>
        </p:spPr>
        <p:txBody>
          <a:bodyPr wrap="none">
            <a:spAutoFit/>
          </a:bodyPr>
          <a:lstStyle>
            <a:lvl1pPr eaLnBrk="0" hangingPunct="0">
              <a:defRPr kumimoji="1" sz="2400" b="1">
                <a:solidFill>
                  <a:schemeClr val="bg2"/>
                </a:solidFill>
                <a:latin typeface="Times New Roman" pitchFamily="18" charset="0"/>
                <a:ea typeface="楷体_GB2312" pitchFamily="49" charset="-122"/>
              </a:defRPr>
            </a:lvl1pPr>
            <a:lvl2pPr marL="742950" indent="-285750" eaLnBrk="0" hangingPunct="0">
              <a:defRPr kumimoji="1" sz="2400" b="1">
                <a:solidFill>
                  <a:schemeClr val="bg2"/>
                </a:solidFill>
                <a:latin typeface="Times New Roman" pitchFamily="18" charset="0"/>
                <a:ea typeface="楷体_GB2312" pitchFamily="49" charset="-122"/>
              </a:defRPr>
            </a:lvl2pPr>
            <a:lvl3pPr marL="1143000" indent="-228600" eaLnBrk="0" hangingPunct="0">
              <a:defRPr kumimoji="1" sz="2400" b="1">
                <a:solidFill>
                  <a:schemeClr val="bg2"/>
                </a:solidFill>
                <a:latin typeface="Times New Roman" pitchFamily="18" charset="0"/>
                <a:ea typeface="楷体_GB2312" pitchFamily="49" charset="-122"/>
              </a:defRPr>
            </a:lvl3pPr>
            <a:lvl4pPr marL="1600200" indent="-228600" eaLnBrk="0" hangingPunct="0">
              <a:defRPr kumimoji="1" sz="2400" b="1">
                <a:solidFill>
                  <a:schemeClr val="bg2"/>
                </a:solidFill>
                <a:latin typeface="Times New Roman" pitchFamily="18" charset="0"/>
                <a:ea typeface="楷体_GB2312" pitchFamily="49" charset="-122"/>
              </a:defRPr>
            </a:lvl4pPr>
            <a:lvl5pPr marL="2057400" indent="-228600" eaLnBrk="0" hangingPunct="0">
              <a:defRPr kumimoji="1" sz="2400" b="1">
                <a:solidFill>
                  <a:schemeClr val="bg2"/>
                </a:solidFill>
                <a:latin typeface="Times New Roman" pitchFamily="18" charset="0"/>
                <a:ea typeface="楷体_GB2312" pitchFamily="49" charset="-122"/>
              </a:defRPr>
            </a:lvl5pPr>
            <a:lvl6pPr marL="25146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6pPr>
            <a:lvl7pPr marL="29718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7pPr>
            <a:lvl8pPr marL="34290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8pPr>
            <a:lvl9pPr marL="3886200" indent="-228600" algn="ctr" eaLnBrk="0" fontAlgn="base" hangingPunct="0">
              <a:spcBef>
                <a:spcPct val="0"/>
              </a:spcBef>
              <a:spcAft>
                <a:spcPct val="0"/>
              </a:spcAft>
              <a:defRPr kumimoji="1" sz="2400" b="1">
                <a:solidFill>
                  <a:schemeClr val="bg2"/>
                </a:solidFill>
                <a:latin typeface="Times New Roman" pitchFamily="18" charset="0"/>
                <a:ea typeface="楷体_GB2312" pitchFamily="49" charset="-122"/>
              </a:defRPr>
            </a:lvl9pPr>
          </a:lstStyle>
          <a:p>
            <a:pPr eaLnBrk="1" hangingPunct="1">
              <a:defRPr/>
            </a:pPr>
            <a:r>
              <a:rPr lang="en-US" altLang="zh-CN" sz="1000"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858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400"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10643" y="1506"/>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b="0">
                <a:solidFill>
                  <a:schemeClr val="tx1"/>
                </a:solidFill>
                <a:ea typeface="+mn-ea"/>
              </a:defRPr>
            </a:lvl1pPr>
          </a:lstStyle>
          <a:p>
            <a:pPr>
              <a:defRPr/>
            </a:pPr>
            <a:fld id="{D8894C89-F3FE-40C0-A5F3-ADEF3E1A6553}" type="slidenum">
              <a:rPr lang="en-US" altLang="zh-CN" smtClean="0"/>
              <a:pPr>
                <a:defRPr/>
              </a:pPr>
              <a:t>‹#›</a:t>
            </a:fld>
            <a:endParaRPr lang="en-US" altLang="zh-CN" dirty="0"/>
          </a:p>
        </p:txBody>
      </p:sp>
      <p:sp>
        <p:nvSpPr>
          <p:cNvPr id="3107" name="Rectangle 1059"/>
          <p:cNvSpPr>
            <a:spLocks noGrp="1" noChangeArrowheads="1"/>
          </p:cNvSpPr>
          <p:nvPr>
            <p:ph type="sldNum" sz="quarter" idx="4"/>
          </p:nvPr>
        </p:nvSpPr>
        <p:spPr bwMode="auto">
          <a:xfrm>
            <a:off x="6553200" y="62420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b="0">
                <a:solidFill>
                  <a:srgbClr val="0000CC"/>
                </a:solidFill>
                <a:ea typeface="+mn-ea"/>
              </a:defRPr>
            </a:lvl1pPr>
          </a:lstStyle>
          <a:p>
            <a:pPr>
              <a:defRPr/>
            </a:pPr>
            <a:fld id="{FE7D64B2-A068-40FD-8A0E-D4EEE312E3A4}" type="slidenum">
              <a:rPr lang="en-US" altLang="zh-CN"/>
              <a:pPr>
                <a:defRPr/>
              </a:pPr>
              <a:t>‹#›</a:t>
            </a:fld>
            <a:endParaRPr lang="en-US" altLang="zh-CN"/>
          </a:p>
        </p:txBody>
      </p:sp>
      <p:sp>
        <p:nvSpPr>
          <p:cNvPr id="1033" name="Rectangle 1060"/>
          <p:cNvSpPr>
            <a:spLocks noGrp="1" noChangeArrowheads="1"/>
          </p:cNvSpPr>
          <p:nvPr>
            <p:ph type="body" idx="1"/>
          </p:nvPr>
        </p:nvSpPr>
        <p:spPr bwMode="auto">
          <a:xfrm>
            <a:off x="488950" y="1412875"/>
            <a:ext cx="89281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5"/>
            <a:ext cx="9906000" cy="557213"/>
          </a:xfrm>
          <a:prstGeom prst="rect">
            <a:avLst/>
          </a:prstGeom>
          <a:solidFill>
            <a:srgbClr val="336699"/>
          </a:solidFill>
          <a:ln>
            <a:noFill/>
          </a:ln>
          <a:effectLst/>
        </p:spPr>
        <p:txBody>
          <a:bodyPr vert="horz" wrap="square" lIns="288000" tIns="45720" rIns="288000" bIns="45720" numCol="1" anchor="ctr" anchorCtr="0" compatLnSpc="1">
            <a:prstTxWarp prst="textNoShape">
              <a:avLst/>
            </a:prstTxWarp>
          </a:bodyPr>
          <a:lstStyle/>
          <a:p>
            <a:pPr lvl="0"/>
            <a:r>
              <a:rPr lang="zh-CN" altLang="en-US"/>
              <a:t>单击此处编辑母版标题样式文件</a:t>
            </a:r>
          </a:p>
        </p:txBody>
      </p:sp>
    </p:spTree>
  </p:cSld>
  <p:clrMap bg1="lt1" tx1="dk1" bg2="lt2" tx2="dk2" accent1="accent1" accent2="accent2" accent3="accent3" accent4="accent4" accent5="accent5" accent6="accent6" hlink="hlink" folHlink="folHlink"/>
  <p:sldLayoutIdLst>
    <p:sldLayoutId id="2147484582" r:id="rId1"/>
    <p:sldLayoutId id="2147484583" r:id="rId2"/>
    <p:sldLayoutId id="2147484573" r:id="rId3"/>
    <p:sldLayoutId id="2147484574" r:id="rId4"/>
    <p:sldLayoutId id="2147484575" r:id="rId5"/>
    <p:sldLayoutId id="2147484576" r:id="rId6"/>
    <p:sldLayoutId id="2147484577" r:id="rId7"/>
    <p:sldLayoutId id="2147484578" r:id="rId8"/>
    <p:sldLayoutId id="2147484579" r:id="rId9"/>
    <p:sldLayoutId id="2147484580" r:id="rId10"/>
    <p:sldLayoutId id="2147484581" r:id="rId11"/>
  </p:sldLayoutIdLst>
  <p:transition/>
  <p:hf hdr="0" ftr="0" dt="0"/>
  <p:txStyles>
    <p:title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600" b="1">
          <a:solidFill>
            <a:srgbClr val="000066"/>
          </a:solidFill>
          <a:latin typeface="+mn-lt"/>
          <a:ea typeface="黑体" pitchFamily="2" charset="-122"/>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v"/>
        <a:defRPr kumimoji="1" sz="2400" b="1">
          <a:solidFill>
            <a:srgbClr val="0000FF"/>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charset="2"/>
        <a:buChar char="F"/>
        <a:defRPr kumimoji="1" sz="2000" b="1">
          <a:solidFill>
            <a:srgbClr val="A50021"/>
          </a:solidFill>
          <a:latin typeface="+mn-lt"/>
          <a:ea typeface="楷体_GB2312" pitchFamily="49" charset="-122"/>
        </a:defRPr>
      </a:lvl3pPr>
      <a:lvl4pPr marL="1600200" indent="-228600" algn="l" rtl="0" eaLnBrk="0" fontAlgn="base" hangingPunct="0">
        <a:spcBef>
          <a:spcPct val="20000"/>
        </a:spcBef>
        <a:spcAft>
          <a:spcPct val="0"/>
        </a:spcAft>
        <a:buClr>
          <a:schemeClr val="tx2"/>
        </a:buClr>
        <a:buSzPct val="100000"/>
        <a:buChar char="•"/>
        <a:defRPr kumimoji="1" sz="2000" b="1">
          <a:solidFill>
            <a:srgbClr val="292929"/>
          </a:solidFill>
          <a:latin typeface="+mn-lt"/>
          <a:ea typeface="楷体_GB2312" pitchFamily="49" charset="-122"/>
        </a:defRPr>
      </a:lvl4pPr>
      <a:lvl5pPr marL="2057400" indent="-228600" algn="l" rtl="0" eaLnBrk="0" fontAlgn="base" hangingPunct="0">
        <a:spcBef>
          <a:spcPct val="20000"/>
        </a:spcBef>
        <a:spcAft>
          <a:spcPct val="0"/>
        </a:spcAft>
        <a:buClr>
          <a:schemeClr val="hlink"/>
        </a:buClr>
        <a:buSzPct val="100000"/>
        <a:buChar char="–"/>
        <a:defRPr kumimoji="1" sz="2000" b="1">
          <a:solidFill>
            <a:srgbClr val="FF3300"/>
          </a:solidFill>
          <a:latin typeface="+mn-lt"/>
          <a:ea typeface="楷体_GB2312" pitchFamily="49" charset="-122"/>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82"/>
          <p:cNvSpPr>
            <a:spLocks noGrp="1" noChangeArrowheads="1"/>
          </p:cNvSpPr>
          <p:nvPr>
            <p:ph type="ctrTitle" sz="quarter" idx="4294967295"/>
          </p:nvPr>
        </p:nvSpPr>
        <p:spPr>
          <a:xfrm>
            <a:off x="0" y="2701725"/>
            <a:ext cx="9906000" cy="973536"/>
          </a:xfrm>
          <a:noFill/>
        </p:spPr>
        <p:txBody>
          <a:bodyPr wrap="square">
            <a:spAutoFit/>
          </a:bodyPr>
          <a:lstStyle/>
          <a:p>
            <a:pPr algn="ctr" eaLnBrk="1" hangingPunct="1">
              <a:lnSpc>
                <a:spcPct val="150000"/>
              </a:lnSpc>
            </a:pPr>
            <a:r>
              <a:rPr lang="en-US" altLang="zh-CN" sz="4400" dirty="0">
                <a:solidFill>
                  <a:srgbClr val="000066"/>
                </a:solidFill>
                <a:effectLst>
                  <a:outerShdw blurRad="38100" dist="38100" dir="2700000" algn="tl">
                    <a:srgbClr val="C0C0C0"/>
                  </a:outerShdw>
                </a:effectLst>
              </a:rPr>
              <a:t>RISC-V ISA</a:t>
            </a:r>
            <a:r>
              <a:rPr lang="zh-CN" altLang="en-US" sz="4400" dirty="0">
                <a:solidFill>
                  <a:srgbClr val="000066"/>
                </a:solidFill>
                <a:effectLst>
                  <a:outerShdw blurRad="38100" dist="38100" dir="2700000" algn="tl">
                    <a:srgbClr val="C0C0C0"/>
                  </a:outerShdw>
                </a:effectLst>
              </a:rPr>
              <a:t>介绍</a:t>
            </a:r>
          </a:p>
        </p:txBody>
      </p:sp>
      <p:sp>
        <p:nvSpPr>
          <p:cNvPr id="2" name="灯片编号占位符 1">
            <a:extLst>
              <a:ext uri="{FF2B5EF4-FFF2-40B4-BE49-F238E27FC236}">
                <a16:creationId xmlns:a16="http://schemas.microsoft.com/office/drawing/2014/main" id="{6598C79F-1A9B-4C07-AA91-F7E123016ED9}"/>
              </a:ext>
            </a:extLst>
          </p:cNvPr>
          <p:cNvSpPr>
            <a:spLocks noGrp="1"/>
          </p:cNvSpPr>
          <p:nvPr>
            <p:ph type="sldNum" sz="quarter" idx="12"/>
          </p:nvPr>
        </p:nvSpPr>
        <p:spPr/>
        <p:txBody>
          <a:bodyPr/>
          <a:lstStyle/>
          <a:p>
            <a:pPr>
              <a:defRPr/>
            </a:pPr>
            <a:fld id="{F3E041F5-C80F-41AD-85A6-1DB15A00DDFA}" type="slidenum">
              <a:rPr lang="en-US" altLang="zh-CN" smtClean="0"/>
              <a:pPr>
                <a:defRPr/>
              </a:pPr>
              <a:t>1</a:t>
            </a:fld>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598C79F-1A9B-4C07-AA91-F7E123016ED9}"/>
              </a:ext>
            </a:extLst>
          </p:cNvPr>
          <p:cNvSpPr>
            <a:spLocks noGrp="1"/>
          </p:cNvSpPr>
          <p:nvPr>
            <p:ph type="sldNum" sz="quarter" idx="12"/>
          </p:nvPr>
        </p:nvSpPr>
        <p:spPr/>
        <p:txBody>
          <a:bodyPr/>
          <a:lstStyle/>
          <a:p>
            <a:pPr>
              <a:defRPr/>
            </a:pPr>
            <a:fld id="{F3E041F5-C80F-41AD-85A6-1DB15A00DDFA}" type="slidenum">
              <a:rPr lang="en-US" altLang="zh-CN" smtClean="0"/>
              <a:pPr>
                <a:defRPr/>
              </a:pPr>
              <a:t>10</a:t>
            </a:fld>
            <a:endParaRPr lang="en-US" altLang="zh-CN" dirty="0"/>
          </a:p>
        </p:txBody>
      </p:sp>
      <p:sp>
        <p:nvSpPr>
          <p:cNvPr id="9" name="文本框 8">
            <a:extLst>
              <a:ext uri="{FF2B5EF4-FFF2-40B4-BE49-F238E27FC236}">
                <a16:creationId xmlns:a16="http://schemas.microsoft.com/office/drawing/2014/main" id="{FDA3DC6D-FCC3-FC84-2764-593274F4A6FF}"/>
              </a:ext>
            </a:extLst>
          </p:cNvPr>
          <p:cNvSpPr txBox="1"/>
          <p:nvPr/>
        </p:nvSpPr>
        <p:spPr>
          <a:xfrm>
            <a:off x="29992" y="692696"/>
            <a:ext cx="8712968" cy="5816977"/>
          </a:xfrm>
          <a:prstGeom prst="rect">
            <a:avLst/>
          </a:prstGeom>
          <a:noFill/>
        </p:spPr>
        <p:txBody>
          <a:bodyPr wrap="square">
            <a:spAutoFit/>
          </a:bodyPr>
          <a:lstStyle/>
          <a:p>
            <a:pPr algn="l"/>
            <a:r>
              <a:rPr lang="zh-CN" altLang="en-US" sz="2400" b="1" i="0" u="none" strike="noStrike" baseline="0" dirty="0">
                <a:solidFill>
                  <a:srgbClr val="000000"/>
                </a:solidFill>
                <a:latin typeface="MicrosoftYaHei"/>
              </a:rPr>
              <a:t>模块化的</a:t>
            </a:r>
            <a:r>
              <a:rPr lang="en-US" altLang="zh-CN" sz="2400" b="1" i="0" u="none" strike="noStrike" baseline="0" dirty="0">
                <a:solidFill>
                  <a:srgbClr val="000000"/>
                </a:solidFill>
                <a:latin typeface="MicrosoftYaHei"/>
              </a:rPr>
              <a:t>ISA</a:t>
            </a:r>
          </a:p>
          <a:p>
            <a:pPr algn="l">
              <a:lnSpc>
                <a:spcPct val="50000"/>
              </a:lnSpc>
            </a:pPr>
            <a:endParaRPr lang="zh-CN" altLang="en-US" sz="2400" b="1" i="0" u="none" strike="noStrike" baseline="0" dirty="0">
              <a:solidFill>
                <a:srgbClr val="000000"/>
              </a:solidFill>
              <a:latin typeface="MicrosoftYaHei"/>
            </a:endParaRPr>
          </a:p>
          <a:p>
            <a:pPr algn="l"/>
            <a:r>
              <a:rPr lang="en-US" altLang="zh-CN" sz="2400" b="0" i="0" u="none" strike="noStrike" baseline="0" dirty="0">
                <a:solidFill>
                  <a:srgbClr val="4F7BF7"/>
                </a:solidFill>
                <a:latin typeface="Wingdings" panose="05000000000000000000" pitchFamily="2" charset="2"/>
              </a:rPr>
              <a:t>Ø </a:t>
            </a:r>
            <a:r>
              <a:rPr lang="zh-CN" altLang="en-US" sz="2400" b="1" i="0" u="none" strike="noStrike" baseline="0" dirty="0">
                <a:solidFill>
                  <a:srgbClr val="4F7BF7"/>
                </a:solidFill>
                <a:latin typeface="MicrosoftYaHei"/>
              </a:rPr>
              <a:t>增量</a:t>
            </a:r>
            <a:r>
              <a:rPr lang="en-US" altLang="zh-CN" sz="2400" b="1" i="0" u="none" strike="noStrike" baseline="0" dirty="0">
                <a:solidFill>
                  <a:srgbClr val="4F7BF7"/>
                </a:solidFill>
                <a:latin typeface="MicrosoftYaHei"/>
              </a:rPr>
              <a:t>ISA: </a:t>
            </a:r>
            <a:r>
              <a:rPr lang="zh-CN" altLang="en-US" sz="2400" b="1" i="0" u="none" strike="noStrike" baseline="0" dirty="0">
                <a:solidFill>
                  <a:srgbClr val="4F7BF7"/>
                </a:solidFill>
                <a:latin typeface="MicrosoftYaHei"/>
              </a:rPr>
              <a:t>计算机体系结构的传统方法，同一个体系架构下的新一代处理器不仅实现了新的</a:t>
            </a:r>
            <a:r>
              <a:rPr lang="en-US" altLang="zh-CN" sz="2400" b="1" i="0" u="none" strike="noStrike" baseline="0" dirty="0">
                <a:solidFill>
                  <a:srgbClr val="4F7BF7"/>
                </a:solidFill>
                <a:latin typeface="MicrosoftYaHei"/>
              </a:rPr>
              <a:t>ISA </a:t>
            </a:r>
            <a:r>
              <a:rPr lang="zh-CN" altLang="en-US" sz="2400" b="1" i="0" u="none" strike="noStrike" baseline="0" dirty="0">
                <a:solidFill>
                  <a:srgbClr val="4F7BF7"/>
                </a:solidFill>
                <a:latin typeface="MicrosoftYaHei"/>
              </a:rPr>
              <a:t>扩展，还必须实现过去的所有扩展，目的是为了保持向后的二进制兼容性。典型的，以</a:t>
            </a:r>
            <a:r>
              <a:rPr lang="en-US" altLang="zh-CN" sz="2400" b="1" i="0" u="none" strike="noStrike" baseline="0" dirty="0">
                <a:solidFill>
                  <a:srgbClr val="4F7BF7"/>
                </a:solidFill>
                <a:latin typeface="MicrosoftYaHei"/>
              </a:rPr>
              <a:t>80x86 </a:t>
            </a:r>
            <a:r>
              <a:rPr lang="zh-CN" altLang="en-US" sz="2400" b="1" i="0" u="none" strike="noStrike" baseline="0" dirty="0">
                <a:solidFill>
                  <a:srgbClr val="4F7BF7"/>
                </a:solidFill>
                <a:latin typeface="MicrosoftYaHei"/>
              </a:rPr>
              <a:t>为代表</a:t>
            </a:r>
            <a:endParaRPr lang="en-US" altLang="zh-CN" sz="2400" b="1" i="0" u="none" strike="noStrike" baseline="0" dirty="0">
              <a:solidFill>
                <a:srgbClr val="4F7BF7"/>
              </a:solidFill>
              <a:latin typeface="MicrosoftYaHei"/>
            </a:endParaRPr>
          </a:p>
          <a:p>
            <a:pPr algn="l"/>
            <a:endParaRPr lang="en-US" altLang="zh-CN" dirty="0">
              <a:solidFill>
                <a:srgbClr val="4F7BF7"/>
              </a:solidFill>
              <a:latin typeface="MicrosoftYaHei"/>
            </a:endParaRPr>
          </a:p>
          <a:p>
            <a:pPr algn="l"/>
            <a:endParaRPr lang="en-US" altLang="zh-CN" sz="2400" b="1" i="0" u="none" strike="noStrike" baseline="0" dirty="0">
              <a:solidFill>
                <a:srgbClr val="4F7BF7"/>
              </a:solidFill>
              <a:latin typeface="MicrosoftYaHei"/>
            </a:endParaRPr>
          </a:p>
          <a:p>
            <a:pPr algn="l"/>
            <a:endParaRPr lang="en-US" altLang="zh-CN" dirty="0">
              <a:solidFill>
                <a:srgbClr val="4F7BF7"/>
              </a:solidFill>
              <a:latin typeface="MicrosoftYaHei"/>
            </a:endParaRPr>
          </a:p>
          <a:p>
            <a:pPr algn="l"/>
            <a:endParaRPr lang="en-US" altLang="zh-CN" sz="2400" b="1" i="0" u="none" strike="noStrike" baseline="0" dirty="0">
              <a:solidFill>
                <a:srgbClr val="4F7BF7"/>
              </a:solidFill>
              <a:latin typeface="MicrosoftYaHei"/>
            </a:endParaRPr>
          </a:p>
          <a:p>
            <a:pPr algn="l"/>
            <a:endParaRPr lang="en-US" altLang="zh-CN" dirty="0">
              <a:solidFill>
                <a:srgbClr val="4F7BF7"/>
              </a:solidFill>
              <a:latin typeface="MicrosoftYaHei"/>
            </a:endParaRPr>
          </a:p>
          <a:p>
            <a:pPr algn="l"/>
            <a:endParaRPr lang="en-US" altLang="zh-CN" sz="2400" b="1" i="0" u="none" strike="noStrike" baseline="0" dirty="0">
              <a:solidFill>
                <a:srgbClr val="4F7BF7"/>
              </a:solidFill>
              <a:latin typeface="MicrosoftYaHei"/>
            </a:endParaRPr>
          </a:p>
          <a:p>
            <a:pPr algn="l"/>
            <a:endParaRPr lang="en-US" altLang="zh-CN" sz="2400" b="1" i="0" u="none" strike="noStrike" baseline="0" dirty="0">
              <a:solidFill>
                <a:srgbClr val="4F7BF7"/>
              </a:solidFill>
              <a:latin typeface="MicrosoftYaHei"/>
            </a:endParaRPr>
          </a:p>
          <a:p>
            <a:pPr algn="l"/>
            <a:endParaRPr lang="zh-CN" altLang="en-US" sz="2400" b="1" i="0" u="none" strike="noStrike" baseline="0" dirty="0">
              <a:solidFill>
                <a:srgbClr val="4F7BF7"/>
              </a:solidFill>
              <a:latin typeface="MicrosoftYaHei"/>
            </a:endParaRPr>
          </a:p>
          <a:p>
            <a:pPr algn="l"/>
            <a:r>
              <a:rPr lang="en-US" altLang="zh-CN" sz="2400" b="0" i="0" u="none" strike="noStrike" baseline="0" dirty="0">
                <a:solidFill>
                  <a:srgbClr val="4F7BF7"/>
                </a:solidFill>
                <a:latin typeface="Wingdings" panose="05000000000000000000" pitchFamily="2" charset="2"/>
              </a:rPr>
              <a:t>Ø </a:t>
            </a:r>
            <a:r>
              <a:rPr lang="zh-CN" altLang="en-US" sz="2400" b="1" i="0" u="none" strike="noStrike" baseline="0" dirty="0">
                <a:solidFill>
                  <a:srgbClr val="4F7BF7"/>
                </a:solidFill>
                <a:latin typeface="MicrosoftYaHei"/>
              </a:rPr>
              <a:t>模块化</a:t>
            </a:r>
            <a:r>
              <a:rPr lang="en-US" altLang="zh-CN" sz="2400" b="1" i="0" u="none" strike="noStrike" baseline="0" dirty="0">
                <a:solidFill>
                  <a:srgbClr val="4F7BF7"/>
                </a:solidFill>
                <a:latin typeface="MicrosoftYaHei"/>
              </a:rPr>
              <a:t>ISA: </a:t>
            </a:r>
            <a:r>
              <a:rPr lang="zh-CN" altLang="en-US" sz="2400" b="1" i="0" u="none" strike="noStrike" baseline="0" dirty="0">
                <a:solidFill>
                  <a:srgbClr val="4F7BF7"/>
                </a:solidFill>
                <a:latin typeface="MicrosoftYaHei"/>
              </a:rPr>
              <a:t>由</a:t>
            </a:r>
            <a:r>
              <a:rPr lang="en-US" altLang="zh-CN" sz="2400" b="1" i="0" u="none" strike="noStrike" baseline="0" dirty="0">
                <a:solidFill>
                  <a:srgbClr val="4F7BF7"/>
                </a:solidFill>
                <a:latin typeface="MicrosoftYaHei"/>
              </a:rPr>
              <a:t>1 </a:t>
            </a:r>
            <a:r>
              <a:rPr lang="zh-CN" altLang="en-US" sz="2400" b="1" i="0" u="none" strike="noStrike" baseline="0" dirty="0">
                <a:solidFill>
                  <a:srgbClr val="4F7BF7"/>
                </a:solidFill>
                <a:latin typeface="MicrosoftYaHei"/>
              </a:rPr>
              <a:t>个基本整数指令集</a:t>
            </a:r>
            <a:r>
              <a:rPr lang="en-US" altLang="zh-CN" sz="2400" b="1" i="0" u="none" strike="noStrike" baseline="0" dirty="0">
                <a:solidFill>
                  <a:srgbClr val="4F7BF7"/>
                </a:solidFill>
                <a:latin typeface="MicrosoftYaHei"/>
              </a:rPr>
              <a:t>+ </a:t>
            </a:r>
            <a:r>
              <a:rPr lang="zh-CN" altLang="en-US" sz="2400" b="1" i="0" u="none" strike="noStrike" baseline="0" dirty="0">
                <a:solidFill>
                  <a:srgbClr val="4F7BF7"/>
                </a:solidFill>
                <a:latin typeface="MicrosoftYaHei"/>
              </a:rPr>
              <a:t>多个可选的扩展指令集组成。基础指令集是固定的，永远不会改变。</a:t>
            </a:r>
          </a:p>
        </p:txBody>
      </p:sp>
      <p:pic>
        <p:nvPicPr>
          <p:cNvPr id="6" name="图片 5">
            <a:extLst>
              <a:ext uri="{FF2B5EF4-FFF2-40B4-BE49-F238E27FC236}">
                <a16:creationId xmlns:a16="http://schemas.microsoft.com/office/drawing/2014/main" id="{4A68136B-D514-C0CE-0C0E-01F51C37517C}"/>
              </a:ext>
            </a:extLst>
          </p:cNvPr>
          <p:cNvPicPr>
            <a:picLocks noChangeAspect="1"/>
          </p:cNvPicPr>
          <p:nvPr/>
        </p:nvPicPr>
        <p:blipFill>
          <a:blip r:embed="rId2"/>
          <a:stretch>
            <a:fillRect/>
          </a:stretch>
        </p:blipFill>
        <p:spPr>
          <a:xfrm>
            <a:off x="1496616" y="2564904"/>
            <a:ext cx="6048672" cy="2992612"/>
          </a:xfrm>
          <a:prstGeom prst="rect">
            <a:avLst/>
          </a:prstGeom>
        </p:spPr>
      </p:pic>
    </p:spTree>
    <p:extLst>
      <p:ext uri="{BB962C8B-B14F-4D97-AF65-F5344CB8AC3E}">
        <p14:creationId xmlns:p14="http://schemas.microsoft.com/office/powerpoint/2010/main" val="3333572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598C79F-1A9B-4C07-AA91-F7E123016ED9}"/>
              </a:ext>
            </a:extLst>
          </p:cNvPr>
          <p:cNvSpPr>
            <a:spLocks noGrp="1"/>
          </p:cNvSpPr>
          <p:nvPr>
            <p:ph type="sldNum" sz="quarter" idx="12"/>
          </p:nvPr>
        </p:nvSpPr>
        <p:spPr/>
        <p:txBody>
          <a:bodyPr/>
          <a:lstStyle/>
          <a:p>
            <a:pPr>
              <a:defRPr/>
            </a:pPr>
            <a:fld id="{F3E041F5-C80F-41AD-85A6-1DB15A00DDFA}" type="slidenum">
              <a:rPr lang="en-US" altLang="zh-CN" smtClean="0"/>
              <a:pPr>
                <a:defRPr/>
              </a:pPr>
              <a:t>11</a:t>
            </a:fld>
            <a:endParaRPr lang="en-US" altLang="zh-CN" dirty="0"/>
          </a:p>
        </p:txBody>
      </p:sp>
      <p:sp>
        <p:nvSpPr>
          <p:cNvPr id="7" name="文本框 6">
            <a:extLst>
              <a:ext uri="{FF2B5EF4-FFF2-40B4-BE49-F238E27FC236}">
                <a16:creationId xmlns:a16="http://schemas.microsoft.com/office/drawing/2014/main" id="{56C73AA3-A922-5525-C5DC-F94D8F6D9F09}"/>
              </a:ext>
            </a:extLst>
          </p:cNvPr>
          <p:cNvSpPr txBox="1"/>
          <p:nvPr/>
        </p:nvSpPr>
        <p:spPr>
          <a:xfrm>
            <a:off x="128464" y="1170634"/>
            <a:ext cx="5200423" cy="5632311"/>
          </a:xfrm>
          <a:prstGeom prst="rect">
            <a:avLst/>
          </a:prstGeom>
          <a:noFill/>
        </p:spPr>
        <p:txBody>
          <a:bodyPr wrap="square">
            <a:spAutoFit/>
          </a:bodyPr>
          <a:lstStyle/>
          <a:p>
            <a:pPr algn="l"/>
            <a:r>
              <a:rPr lang="en-US" altLang="zh-CN" b="0" i="0" u="none" strike="noStrike" baseline="0" dirty="0">
                <a:solidFill>
                  <a:srgbClr val="4F7BF7"/>
                </a:solidFill>
                <a:latin typeface="Wingdings" panose="05000000000000000000" pitchFamily="2" charset="2"/>
              </a:rPr>
              <a:t>Ø </a:t>
            </a:r>
            <a:r>
              <a:rPr lang="zh-CN" altLang="en-US" b="1" i="0" u="none" strike="noStrike" baseline="0" dirty="0">
                <a:solidFill>
                  <a:srgbClr val="4F7BF7"/>
                </a:solidFill>
                <a:latin typeface="MicrosoftYaHei"/>
              </a:rPr>
              <a:t>基本整数（</a:t>
            </a:r>
            <a:r>
              <a:rPr lang="en-US" altLang="zh-CN" b="1" i="0" u="none" strike="noStrike" baseline="0" dirty="0">
                <a:solidFill>
                  <a:srgbClr val="4F7BF7"/>
                </a:solidFill>
                <a:latin typeface="MicrosoftYaHei"/>
              </a:rPr>
              <a:t>Integer</a:t>
            </a:r>
            <a:r>
              <a:rPr lang="zh-CN" altLang="en-US" b="1" i="0" u="none" strike="noStrike" baseline="0" dirty="0">
                <a:solidFill>
                  <a:srgbClr val="4F7BF7"/>
                </a:solidFill>
                <a:latin typeface="MicrosoftYaHei"/>
              </a:rPr>
              <a:t>）指令集</a:t>
            </a:r>
          </a:p>
          <a:p>
            <a:pPr algn="l"/>
            <a:r>
              <a:rPr lang="zh-CN" altLang="en-US" b="1" i="0" u="none" strike="noStrike" baseline="0" dirty="0">
                <a:solidFill>
                  <a:srgbClr val="4F7BF7"/>
                </a:solidFill>
                <a:latin typeface="等线" panose="02010600030101010101" pitchFamily="2" charset="-122"/>
                <a:ea typeface="等线" panose="02010600030101010101" pitchFamily="2" charset="-122"/>
              </a:rPr>
              <a:t>唯一强制要求实现的基础指令集，其他指令集都是可选的扩展模块。</a:t>
            </a:r>
            <a:endParaRPr lang="en-US" altLang="zh-CN" b="1" i="0" u="none" strike="noStrike" baseline="0" dirty="0">
              <a:solidFill>
                <a:srgbClr val="4F7BF7"/>
              </a:solidFill>
              <a:latin typeface="等线" panose="02010600030101010101" pitchFamily="2" charset="-122"/>
              <a:ea typeface="等线" panose="02010600030101010101" pitchFamily="2" charset="-122"/>
            </a:endParaRPr>
          </a:p>
          <a:p>
            <a:pPr algn="l"/>
            <a:r>
              <a:rPr lang="en-US" altLang="zh-CN" b="0" i="0" u="none" strike="noStrike" baseline="0" dirty="0">
                <a:solidFill>
                  <a:srgbClr val="4F7BF7"/>
                </a:solidFill>
                <a:latin typeface="Wingdings" panose="05000000000000000000" pitchFamily="2" charset="2"/>
              </a:rPr>
              <a:t>Ø </a:t>
            </a:r>
            <a:r>
              <a:rPr lang="zh-CN" altLang="en-US" dirty="0">
                <a:solidFill>
                  <a:srgbClr val="4F7BF7"/>
                </a:solidFill>
                <a:latin typeface="MicrosoftYaHei"/>
              </a:rPr>
              <a:t>扩展模块指令集：</a:t>
            </a:r>
          </a:p>
          <a:p>
            <a:pPr algn="l"/>
            <a:r>
              <a:rPr lang="en-US" altLang="zh-CN" dirty="0">
                <a:solidFill>
                  <a:srgbClr val="4F7BF7"/>
                </a:solidFill>
                <a:latin typeface="等线" panose="02010600030101010101" pitchFamily="2" charset="-122"/>
                <a:ea typeface="等线" panose="02010600030101010101" pitchFamily="2" charset="-122"/>
              </a:rPr>
              <a:t>• RISC-V </a:t>
            </a:r>
            <a:r>
              <a:rPr lang="zh-CN" altLang="en-US" dirty="0">
                <a:solidFill>
                  <a:srgbClr val="4F7BF7"/>
                </a:solidFill>
                <a:latin typeface="等线" panose="02010600030101010101" pitchFamily="2" charset="-122"/>
                <a:ea typeface="等线" panose="02010600030101010101" pitchFamily="2" charset="-122"/>
              </a:rPr>
              <a:t>允许在实现中以可选的形式实现其他标准化和非标准化的指令集扩展。</a:t>
            </a:r>
          </a:p>
          <a:p>
            <a:pPr algn="l"/>
            <a:r>
              <a:rPr lang="en-US" altLang="zh-CN" dirty="0">
                <a:solidFill>
                  <a:srgbClr val="4F7BF7"/>
                </a:solidFill>
                <a:latin typeface="等线" panose="02010600030101010101" pitchFamily="2" charset="-122"/>
                <a:ea typeface="等线" panose="02010600030101010101" pitchFamily="2" charset="-122"/>
              </a:rPr>
              <a:t>• </a:t>
            </a:r>
            <a:r>
              <a:rPr lang="zh-CN" altLang="en-US" dirty="0">
                <a:solidFill>
                  <a:srgbClr val="4F7BF7"/>
                </a:solidFill>
                <a:latin typeface="等线" panose="02010600030101010101" pitchFamily="2" charset="-122"/>
                <a:ea typeface="等线" panose="02010600030101010101" pitchFamily="2" charset="-122"/>
              </a:rPr>
              <a:t>特定组合“</a:t>
            </a:r>
            <a:r>
              <a:rPr lang="en-US" altLang="zh-CN" dirty="0">
                <a:solidFill>
                  <a:srgbClr val="4F7BF7"/>
                </a:solidFill>
                <a:latin typeface="等线" panose="02010600030101010101" pitchFamily="2" charset="-122"/>
                <a:ea typeface="等线" panose="02010600030101010101" pitchFamily="2" charset="-122"/>
              </a:rPr>
              <a:t>IMAFD”</a:t>
            </a:r>
            <a:r>
              <a:rPr lang="zh-CN" altLang="en-US" dirty="0">
                <a:solidFill>
                  <a:srgbClr val="4F7BF7"/>
                </a:solidFill>
                <a:latin typeface="等线" panose="02010600030101010101" pitchFamily="2" charset="-122"/>
                <a:ea typeface="等线" panose="02010600030101010101" pitchFamily="2" charset="-122"/>
              </a:rPr>
              <a:t>被称为“通用（</a:t>
            </a:r>
            <a:r>
              <a:rPr lang="en-US" altLang="zh-CN" dirty="0">
                <a:solidFill>
                  <a:srgbClr val="4F7BF7"/>
                </a:solidFill>
                <a:latin typeface="等线" panose="02010600030101010101" pitchFamily="2" charset="-122"/>
                <a:ea typeface="等线" panose="02010600030101010101" pitchFamily="2" charset="-122"/>
              </a:rPr>
              <a:t>General</a:t>
            </a:r>
            <a:r>
              <a:rPr lang="zh-CN" altLang="en-US" dirty="0">
                <a:solidFill>
                  <a:srgbClr val="4F7BF7"/>
                </a:solidFill>
                <a:latin typeface="等线" panose="02010600030101010101" pitchFamily="2" charset="-122"/>
                <a:ea typeface="等线" panose="02010600030101010101" pitchFamily="2" charset="-122"/>
              </a:rPr>
              <a:t>）”组合，用英文字母</a:t>
            </a:r>
            <a:r>
              <a:rPr lang="en-US" altLang="zh-CN" dirty="0">
                <a:solidFill>
                  <a:srgbClr val="4F7BF7"/>
                </a:solidFill>
                <a:latin typeface="等线" panose="02010600030101010101" pitchFamily="2" charset="-122"/>
                <a:ea typeface="等线" panose="02010600030101010101" pitchFamily="2" charset="-122"/>
              </a:rPr>
              <a:t>G </a:t>
            </a:r>
            <a:r>
              <a:rPr lang="zh-CN" altLang="en-US" dirty="0">
                <a:solidFill>
                  <a:srgbClr val="4F7BF7"/>
                </a:solidFill>
                <a:latin typeface="等线" panose="02010600030101010101" pitchFamily="2" charset="-122"/>
                <a:ea typeface="等线" panose="02010600030101010101" pitchFamily="2" charset="-122"/>
              </a:rPr>
              <a:t>表示。</a:t>
            </a:r>
            <a:endParaRPr lang="zh-CN" altLang="en-US" b="1" i="0" u="none" strike="noStrike" baseline="0" dirty="0">
              <a:solidFill>
                <a:srgbClr val="4F7BF7"/>
              </a:solidFill>
              <a:latin typeface="等线" panose="02010600030101010101" pitchFamily="2" charset="-122"/>
              <a:ea typeface="等线" panose="02010600030101010101" pitchFamily="2" charset="-122"/>
            </a:endParaRPr>
          </a:p>
          <a:p>
            <a:pPr algn="l"/>
            <a:r>
              <a:rPr lang="en-US" altLang="zh-CN" b="0" i="0" u="none" strike="noStrike" baseline="0" dirty="0">
                <a:solidFill>
                  <a:srgbClr val="4F7BF7"/>
                </a:solidFill>
                <a:latin typeface="Wingdings" panose="05000000000000000000" pitchFamily="2" charset="2"/>
              </a:rPr>
              <a:t>Ø </a:t>
            </a:r>
            <a:r>
              <a:rPr lang="zh-CN" altLang="en-US" b="1" i="0" u="none" strike="noStrike" baseline="0" dirty="0">
                <a:solidFill>
                  <a:srgbClr val="4F7BF7"/>
                </a:solidFill>
                <a:latin typeface="MicrosoftYaHei"/>
              </a:rPr>
              <a:t>例子</a:t>
            </a:r>
            <a:r>
              <a:rPr lang="en-US" altLang="zh-CN" b="1" i="0" u="none" strike="noStrike" baseline="0" dirty="0">
                <a:solidFill>
                  <a:srgbClr val="4F7BF7"/>
                </a:solidFill>
                <a:latin typeface="MicrosoftYaHei"/>
              </a:rPr>
              <a:t>:</a:t>
            </a:r>
            <a:endParaRPr lang="zh-CN" altLang="en-US" b="1" i="0" u="none" strike="noStrike" baseline="0" dirty="0">
              <a:solidFill>
                <a:srgbClr val="4F7BF7"/>
              </a:solidFill>
              <a:latin typeface="MicrosoftYaHei"/>
            </a:endParaRPr>
          </a:p>
          <a:p>
            <a:pPr algn="l"/>
            <a:r>
              <a:rPr lang="en-US" altLang="zh-CN" b="1" i="0" u="none" strike="noStrike" baseline="0" dirty="0">
                <a:solidFill>
                  <a:srgbClr val="4F7BF7"/>
                </a:solidFill>
                <a:latin typeface="等线" panose="02010600030101010101" pitchFamily="2" charset="-122"/>
                <a:ea typeface="等线" panose="02010600030101010101" pitchFamily="2" charset="-122"/>
              </a:rPr>
              <a:t>RV32I: </a:t>
            </a:r>
            <a:r>
              <a:rPr lang="zh-CN" altLang="en-US" b="1" i="0" u="none" strike="noStrike" baseline="0" dirty="0">
                <a:solidFill>
                  <a:srgbClr val="4F7BF7"/>
                </a:solidFill>
                <a:latin typeface="等线" panose="02010600030101010101" pitchFamily="2" charset="-122"/>
                <a:ea typeface="等线" panose="02010600030101010101" pitchFamily="2" charset="-122"/>
              </a:rPr>
              <a:t>最基本的</a:t>
            </a:r>
            <a:r>
              <a:rPr lang="en-US" altLang="zh-CN" b="1" i="0" u="none" strike="noStrike" baseline="0" dirty="0">
                <a:solidFill>
                  <a:srgbClr val="4F7BF7"/>
                </a:solidFill>
                <a:latin typeface="等线" panose="02010600030101010101" pitchFamily="2" charset="-122"/>
                <a:ea typeface="等线" panose="02010600030101010101" pitchFamily="2" charset="-122"/>
              </a:rPr>
              <a:t>RISC-V </a:t>
            </a:r>
            <a:r>
              <a:rPr lang="zh-CN" altLang="en-US" b="1" i="0" u="none" strike="noStrike" baseline="0" dirty="0">
                <a:solidFill>
                  <a:srgbClr val="4F7BF7"/>
                </a:solidFill>
                <a:latin typeface="等线" panose="02010600030101010101" pitchFamily="2" charset="-122"/>
                <a:ea typeface="等线" panose="02010600030101010101" pitchFamily="2" charset="-122"/>
              </a:rPr>
              <a:t>实现</a:t>
            </a:r>
            <a:r>
              <a:rPr lang="en-US" altLang="zh-CN" b="1" i="0" u="none" strike="noStrike" baseline="0" dirty="0">
                <a:solidFill>
                  <a:srgbClr val="4F7BF7"/>
                </a:solidFill>
                <a:latin typeface="等线" panose="02010600030101010101" pitchFamily="2" charset="-122"/>
                <a:ea typeface="等线" panose="02010600030101010101" pitchFamily="2" charset="-122"/>
              </a:rPr>
              <a:t>RV32IMAC: 32 </a:t>
            </a:r>
            <a:r>
              <a:rPr lang="zh-CN" altLang="en-US" b="1" i="0" u="none" strike="noStrike" baseline="0" dirty="0">
                <a:solidFill>
                  <a:srgbClr val="4F7BF7"/>
                </a:solidFill>
                <a:latin typeface="等线" panose="02010600030101010101" pitchFamily="2" charset="-122"/>
                <a:ea typeface="等线" panose="02010600030101010101" pitchFamily="2" charset="-122"/>
              </a:rPr>
              <a:t>位实现，支持</a:t>
            </a:r>
            <a:r>
              <a:rPr lang="en-US" altLang="zh-CN" b="1" i="0" u="none" strike="noStrike" baseline="0" dirty="0">
                <a:solidFill>
                  <a:srgbClr val="4F7BF7"/>
                </a:solidFill>
                <a:latin typeface="等线" panose="02010600030101010101" pitchFamily="2" charset="-122"/>
                <a:ea typeface="等线" panose="02010600030101010101" pitchFamily="2" charset="-122"/>
              </a:rPr>
              <a:t>Integer +Multiply + Atomic + Compressed</a:t>
            </a:r>
            <a:endParaRPr lang="zh-CN" altLang="en-US" b="1" i="0" u="none" strike="noStrike" baseline="0" dirty="0">
              <a:solidFill>
                <a:srgbClr val="4F7BF7"/>
              </a:solidFill>
              <a:latin typeface="等线" panose="02010600030101010101" pitchFamily="2" charset="-122"/>
              <a:ea typeface="等线" panose="02010600030101010101" pitchFamily="2" charset="-122"/>
            </a:endParaRPr>
          </a:p>
          <a:p>
            <a:pPr algn="l"/>
            <a:r>
              <a:rPr lang="en-US" altLang="zh-CN" b="1" i="0" u="none" strike="noStrike" baseline="0" dirty="0">
                <a:solidFill>
                  <a:srgbClr val="4F7BF7"/>
                </a:solidFill>
                <a:latin typeface="等线" panose="02010600030101010101" pitchFamily="2" charset="-122"/>
                <a:ea typeface="等线" panose="02010600030101010101" pitchFamily="2" charset="-122"/>
              </a:rPr>
              <a:t>RV64GC: 64 </a:t>
            </a:r>
            <a:r>
              <a:rPr lang="zh-CN" altLang="en-US" b="1" i="0" u="none" strike="noStrike" baseline="0" dirty="0">
                <a:solidFill>
                  <a:srgbClr val="4F7BF7"/>
                </a:solidFill>
                <a:latin typeface="等线" panose="02010600030101010101" pitchFamily="2" charset="-122"/>
                <a:ea typeface="等线" panose="02010600030101010101" pitchFamily="2" charset="-122"/>
              </a:rPr>
              <a:t>位实现，支持</a:t>
            </a:r>
            <a:r>
              <a:rPr lang="en-US" altLang="zh-CN" b="1" i="0" u="none" strike="noStrike" baseline="0" dirty="0">
                <a:solidFill>
                  <a:srgbClr val="4F7BF7"/>
                </a:solidFill>
                <a:latin typeface="等线" panose="02010600030101010101" pitchFamily="2" charset="-122"/>
                <a:ea typeface="等线" panose="02010600030101010101" pitchFamily="2" charset="-122"/>
              </a:rPr>
              <a:t>IMAFDC</a:t>
            </a:r>
            <a:endParaRPr lang="zh-CN" altLang="en-US" b="1" i="0" u="none" strike="noStrike" baseline="0" dirty="0">
              <a:solidFill>
                <a:srgbClr val="4F7BF7"/>
              </a:solidFill>
              <a:latin typeface="等线" panose="02010600030101010101" pitchFamily="2" charset="-122"/>
              <a:ea typeface="等线" panose="02010600030101010101" pitchFamily="2" charset="-122"/>
            </a:endParaRPr>
          </a:p>
        </p:txBody>
      </p:sp>
      <p:sp>
        <p:nvSpPr>
          <p:cNvPr id="8" name="文本框 7">
            <a:extLst>
              <a:ext uri="{FF2B5EF4-FFF2-40B4-BE49-F238E27FC236}">
                <a16:creationId xmlns:a16="http://schemas.microsoft.com/office/drawing/2014/main" id="{78E51FD8-186A-52DC-1FD7-176DC1A256EC}"/>
              </a:ext>
            </a:extLst>
          </p:cNvPr>
          <p:cNvSpPr txBox="1"/>
          <p:nvPr/>
        </p:nvSpPr>
        <p:spPr>
          <a:xfrm>
            <a:off x="151094" y="640042"/>
            <a:ext cx="9001000" cy="461665"/>
          </a:xfrm>
          <a:prstGeom prst="rect">
            <a:avLst/>
          </a:prstGeom>
          <a:noFill/>
        </p:spPr>
        <p:txBody>
          <a:bodyPr wrap="square">
            <a:spAutoFit/>
          </a:bodyPr>
          <a:lstStyle/>
          <a:p>
            <a:pPr algn="l"/>
            <a:r>
              <a:rPr lang="en-US" altLang="zh-CN" sz="2400" b="1" i="0" u="none" strike="noStrike" baseline="0" dirty="0">
                <a:solidFill>
                  <a:srgbClr val="000000"/>
                </a:solidFill>
                <a:latin typeface="等线" panose="02010600030101010101" pitchFamily="2" charset="-122"/>
                <a:ea typeface="等线" panose="02010600030101010101" pitchFamily="2" charset="-122"/>
              </a:rPr>
              <a:t>RISC ISA = 1 </a:t>
            </a:r>
            <a:r>
              <a:rPr lang="zh-CN" altLang="en-US" sz="2400" b="1" i="0" u="none" strike="noStrike" baseline="0" dirty="0">
                <a:solidFill>
                  <a:srgbClr val="000000"/>
                </a:solidFill>
                <a:latin typeface="等线" panose="02010600030101010101" pitchFamily="2" charset="-122"/>
                <a:ea typeface="等线" panose="02010600030101010101" pitchFamily="2" charset="-122"/>
              </a:rPr>
              <a:t>个基本整数指令集</a:t>
            </a:r>
            <a:r>
              <a:rPr lang="en-US" altLang="zh-CN" sz="2400" b="1" i="0" u="none" strike="noStrike" baseline="0" dirty="0">
                <a:solidFill>
                  <a:srgbClr val="000000"/>
                </a:solidFill>
                <a:latin typeface="等线" panose="02010600030101010101" pitchFamily="2" charset="-122"/>
                <a:ea typeface="等线" panose="02010600030101010101" pitchFamily="2" charset="-122"/>
              </a:rPr>
              <a:t>+ </a:t>
            </a:r>
            <a:r>
              <a:rPr lang="zh-CN" altLang="en-US" sz="2400" b="1" i="0" u="none" strike="noStrike" baseline="0" dirty="0">
                <a:solidFill>
                  <a:srgbClr val="000000"/>
                </a:solidFill>
                <a:latin typeface="等线" panose="02010600030101010101" pitchFamily="2" charset="-122"/>
                <a:ea typeface="等线" panose="02010600030101010101" pitchFamily="2" charset="-122"/>
              </a:rPr>
              <a:t>多个可选的扩展指令集</a:t>
            </a:r>
          </a:p>
        </p:txBody>
      </p:sp>
      <p:pic>
        <p:nvPicPr>
          <p:cNvPr id="10" name="图片 9">
            <a:extLst>
              <a:ext uri="{FF2B5EF4-FFF2-40B4-BE49-F238E27FC236}">
                <a16:creationId xmlns:a16="http://schemas.microsoft.com/office/drawing/2014/main" id="{561D3BC2-BA25-B47E-B7DB-E4565BF89654}"/>
              </a:ext>
            </a:extLst>
          </p:cNvPr>
          <p:cNvPicPr>
            <a:picLocks noChangeAspect="1"/>
          </p:cNvPicPr>
          <p:nvPr/>
        </p:nvPicPr>
        <p:blipFill>
          <a:blip r:embed="rId3"/>
          <a:stretch>
            <a:fillRect/>
          </a:stretch>
        </p:blipFill>
        <p:spPr>
          <a:xfrm>
            <a:off x="5328887" y="1107364"/>
            <a:ext cx="4617222" cy="5110594"/>
          </a:xfrm>
          <a:prstGeom prst="rect">
            <a:avLst/>
          </a:prstGeom>
        </p:spPr>
      </p:pic>
    </p:spTree>
    <p:extLst>
      <p:ext uri="{BB962C8B-B14F-4D97-AF65-F5344CB8AC3E}">
        <p14:creationId xmlns:p14="http://schemas.microsoft.com/office/powerpoint/2010/main" val="4255438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165EA50-F89A-AAAD-8200-BB95CDA1B244}"/>
              </a:ext>
            </a:extLst>
          </p:cNvPr>
          <p:cNvSpPr>
            <a:spLocks noGrp="1"/>
          </p:cNvSpPr>
          <p:nvPr>
            <p:ph type="sldNum" sz="quarter" idx="12"/>
          </p:nvPr>
        </p:nvSpPr>
        <p:spPr/>
        <p:txBody>
          <a:bodyPr/>
          <a:lstStyle/>
          <a:p>
            <a:pPr>
              <a:defRPr/>
            </a:pPr>
            <a:fld id="{F3E041F5-C80F-41AD-85A6-1DB15A00DDFA}" type="slidenum">
              <a:rPr lang="en-US" altLang="zh-CN" smtClean="0"/>
              <a:pPr>
                <a:defRPr/>
              </a:pPr>
              <a:t>12</a:t>
            </a:fld>
            <a:endParaRPr lang="en-US" altLang="zh-CN"/>
          </a:p>
        </p:txBody>
      </p:sp>
      <p:sp>
        <p:nvSpPr>
          <p:cNvPr id="4" name="文本框 3">
            <a:extLst>
              <a:ext uri="{FF2B5EF4-FFF2-40B4-BE49-F238E27FC236}">
                <a16:creationId xmlns:a16="http://schemas.microsoft.com/office/drawing/2014/main" id="{BE0956AE-325D-2481-C90A-4749B17D09D2}"/>
              </a:ext>
            </a:extLst>
          </p:cNvPr>
          <p:cNvSpPr txBox="1"/>
          <p:nvPr/>
        </p:nvSpPr>
        <p:spPr>
          <a:xfrm>
            <a:off x="80522" y="610136"/>
            <a:ext cx="5664566" cy="5262979"/>
          </a:xfrm>
          <a:prstGeom prst="rect">
            <a:avLst/>
          </a:prstGeom>
          <a:noFill/>
        </p:spPr>
        <p:txBody>
          <a:bodyPr wrap="square">
            <a:spAutoFit/>
          </a:bodyPr>
          <a:lstStyle/>
          <a:p>
            <a:pPr algn="l"/>
            <a:r>
              <a:rPr lang="zh-CN" altLang="en-US" sz="2400" b="1" i="0" u="none" strike="noStrike" baseline="0" dirty="0">
                <a:solidFill>
                  <a:srgbClr val="000000"/>
                </a:solidFill>
                <a:latin typeface="MicrosoftYaHei"/>
              </a:rPr>
              <a:t>通用寄存器（</a:t>
            </a:r>
            <a:r>
              <a:rPr lang="en-US" altLang="zh-CN" sz="2400" b="1" i="0" u="none" strike="noStrike" baseline="0" dirty="0">
                <a:solidFill>
                  <a:srgbClr val="000000"/>
                </a:solidFill>
                <a:latin typeface="MicrosoftYaHei"/>
              </a:rPr>
              <a:t>General Purpose Registers</a:t>
            </a:r>
            <a:r>
              <a:rPr lang="zh-CN" altLang="en-US" sz="2400" b="1" i="0" u="none" strike="noStrike" baseline="0" dirty="0">
                <a:solidFill>
                  <a:srgbClr val="000000"/>
                </a:solidFill>
                <a:latin typeface="MicrosoftYaHei"/>
              </a:rPr>
              <a:t>）</a:t>
            </a:r>
            <a:endParaRPr lang="en-US" altLang="zh-CN" sz="2400" b="1" i="0" u="none" strike="noStrike" baseline="0" dirty="0">
              <a:solidFill>
                <a:srgbClr val="000000"/>
              </a:solidFill>
              <a:latin typeface="MicrosoftYaHei"/>
            </a:endParaRPr>
          </a:p>
          <a:p>
            <a:pPr algn="l"/>
            <a:endParaRPr lang="zh-CN" altLang="en-US" sz="2400" b="1" i="0" u="none" strike="noStrike" baseline="0" dirty="0">
              <a:solidFill>
                <a:srgbClr val="000000"/>
              </a:solidFill>
              <a:latin typeface="MicrosoftYaHei"/>
            </a:endParaRPr>
          </a:p>
          <a:p>
            <a:pPr algn="l"/>
            <a:r>
              <a:rPr lang="en-US" altLang="zh-CN" b="0" i="0" u="none" strike="noStrike" baseline="0" dirty="0">
                <a:solidFill>
                  <a:srgbClr val="4F7BF7"/>
                </a:solidFill>
                <a:latin typeface="Wingdings" panose="05000000000000000000" pitchFamily="2" charset="2"/>
              </a:rPr>
              <a:t>Ø </a:t>
            </a:r>
            <a:r>
              <a:rPr lang="en-US" altLang="zh-CN" b="1" i="0" u="none" strike="noStrike" baseline="0" dirty="0">
                <a:solidFill>
                  <a:srgbClr val="4F7BF7"/>
                </a:solidFill>
                <a:latin typeface="MicrosoftYaHei"/>
              </a:rPr>
              <a:t>RISC-V </a:t>
            </a:r>
            <a:r>
              <a:rPr lang="zh-CN" altLang="en-US" b="1" i="0" u="none" strike="noStrike" baseline="0" dirty="0">
                <a:solidFill>
                  <a:srgbClr val="4F7BF7"/>
                </a:solidFill>
                <a:latin typeface="MicrosoftYaHei"/>
              </a:rPr>
              <a:t>的</a:t>
            </a:r>
            <a:r>
              <a:rPr lang="en-US" altLang="zh-CN" b="1" i="0" u="none" strike="noStrike" baseline="0" dirty="0">
                <a:solidFill>
                  <a:srgbClr val="4F7BF7"/>
                </a:solidFill>
                <a:latin typeface="MicrosoftYaHei"/>
              </a:rPr>
              <a:t>Unprivileged Specification </a:t>
            </a:r>
            <a:r>
              <a:rPr lang="zh-CN" altLang="en-US" b="1" i="0" u="none" strike="noStrike" baseline="0" dirty="0">
                <a:solidFill>
                  <a:srgbClr val="4F7BF7"/>
                </a:solidFill>
                <a:latin typeface="MicrosoftYaHei"/>
              </a:rPr>
              <a:t>定义了</a:t>
            </a:r>
            <a:r>
              <a:rPr lang="en-US" altLang="zh-CN" b="1" i="0" u="none" strike="noStrike" baseline="0" dirty="0">
                <a:solidFill>
                  <a:srgbClr val="4F7BF7"/>
                </a:solidFill>
                <a:latin typeface="MicrosoftYaHei"/>
              </a:rPr>
              <a:t>32 </a:t>
            </a:r>
            <a:r>
              <a:rPr lang="zh-CN" altLang="en-US" b="1" i="0" u="none" strike="noStrike" baseline="0" dirty="0">
                <a:solidFill>
                  <a:srgbClr val="4F7BF7"/>
                </a:solidFill>
                <a:latin typeface="MicrosoftYaHei"/>
              </a:rPr>
              <a:t>个通用寄存器以及一个</a:t>
            </a:r>
            <a:r>
              <a:rPr lang="en-US" altLang="zh-CN" b="1" i="0" u="none" strike="noStrike" baseline="0" dirty="0">
                <a:solidFill>
                  <a:srgbClr val="4F7BF7"/>
                </a:solidFill>
                <a:latin typeface="MicrosoftYaHei"/>
              </a:rPr>
              <a:t>PC</a:t>
            </a:r>
            <a:endParaRPr lang="zh-CN" altLang="en-US" b="1" i="0" u="none" strike="noStrike" baseline="0" dirty="0">
              <a:solidFill>
                <a:srgbClr val="4F7BF7"/>
              </a:solidFill>
              <a:latin typeface="MicrosoftYaHei"/>
            </a:endParaRPr>
          </a:p>
          <a:p>
            <a:pPr algn="l"/>
            <a:r>
              <a:rPr lang="en-US" altLang="zh-CN" b="0" i="0" u="none" strike="noStrike" baseline="0" dirty="0">
                <a:solidFill>
                  <a:srgbClr val="4F7BF7"/>
                </a:solidFill>
                <a:latin typeface="Arial" panose="020B0604020202020204" pitchFamily="34" charset="0"/>
              </a:rPr>
              <a:t>• </a:t>
            </a:r>
            <a:r>
              <a:rPr lang="zh-CN" altLang="en-US" b="1" i="0" u="none" strike="noStrike" baseline="0" dirty="0">
                <a:solidFill>
                  <a:srgbClr val="4F7BF7"/>
                </a:solidFill>
                <a:latin typeface="等线" panose="02010600030101010101" pitchFamily="2" charset="-122"/>
                <a:ea typeface="等线" panose="02010600030101010101" pitchFamily="2" charset="-122"/>
              </a:rPr>
              <a:t>对</a:t>
            </a:r>
            <a:r>
              <a:rPr lang="en-US" altLang="zh-CN" b="1" i="0" u="none" strike="noStrike" baseline="0" dirty="0">
                <a:solidFill>
                  <a:srgbClr val="4F7BF7"/>
                </a:solidFill>
                <a:latin typeface="等线" panose="02010600030101010101" pitchFamily="2" charset="-122"/>
                <a:ea typeface="等线" panose="02010600030101010101" pitchFamily="2" charset="-122"/>
              </a:rPr>
              <a:t>RV32I/RV64I/RV128I </a:t>
            </a:r>
            <a:r>
              <a:rPr lang="zh-CN" altLang="en-US" b="1" i="0" u="none" strike="noStrike" baseline="0" dirty="0">
                <a:solidFill>
                  <a:srgbClr val="4F7BF7"/>
                </a:solidFill>
                <a:latin typeface="等线" panose="02010600030101010101" pitchFamily="2" charset="-122"/>
                <a:ea typeface="等线" panose="02010600030101010101" pitchFamily="2" charset="-122"/>
              </a:rPr>
              <a:t>都一样</a:t>
            </a:r>
          </a:p>
          <a:p>
            <a:pPr algn="l"/>
            <a:r>
              <a:rPr lang="en-US" altLang="zh-CN" b="0" i="0" u="none" strike="noStrike" baseline="0" dirty="0">
                <a:solidFill>
                  <a:srgbClr val="4F7BF7"/>
                </a:solidFill>
                <a:latin typeface="Arial" panose="020B0604020202020204" pitchFamily="34" charset="0"/>
              </a:rPr>
              <a:t>• </a:t>
            </a:r>
            <a:r>
              <a:rPr lang="zh-CN" altLang="en-US" b="1" i="0" u="none" strike="noStrike" baseline="0" dirty="0">
                <a:solidFill>
                  <a:srgbClr val="4F7BF7"/>
                </a:solidFill>
                <a:latin typeface="等线" panose="02010600030101010101" pitchFamily="2" charset="-122"/>
                <a:ea typeface="等线" panose="02010600030101010101" pitchFamily="2" charset="-122"/>
              </a:rPr>
              <a:t>如果实现支持</a:t>
            </a:r>
            <a:r>
              <a:rPr lang="en-US" altLang="zh-CN" b="1" i="0" u="none" strike="noStrike" baseline="0" dirty="0">
                <a:solidFill>
                  <a:srgbClr val="4F7BF7"/>
                </a:solidFill>
                <a:latin typeface="等线" panose="02010600030101010101" pitchFamily="2" charset="-122"/>
                <a:ea typeface="等线" panose="02010600030101010101" pitchFamily="2" charset="-122"/>
              </a:rPr>
              <a:t>F/D </a:t>
            </a:r>
            <a:r>
              <a:rPr lang="zh-CN" altLang="en-US" b="1" i="0" u="none" strike="noStrike" baseline="0" dirty="0">
                <a:solidFill>
                  <a:srgbClr val="4F7BF7"/>
                </a:solidFill>
                <a:latin typeface="等线" panose="02010600030101010101" pitchFamily="2" charset="-122"/>
                <a:ea typeface="等线" panose="02010600030101010101" pitchFamily="2" charset="-122"/>
              </a:rPr>
              <a:t>扩展则需要额外支持</a:t>
            </a:r>
            <a:r>
              <a:rPr lang="en-US" altLang="zh-CN" b="1" i="0" u="none" strike="noStrike" baseline="0" dirty="0">
                <a:solidFill>
                  <a:srgbClr val="4F7BF7"/>
                </a:solidFill>
                <a:latin typeface="等线" panose="02010600030101010101" pitchFamily="2" charset="-122"/>
                <a:ea typeface="等线" panose="02010600030101010101" pitchFamily="2" charset="-122"/>
              </a:rPr>
              <a:t>32</a:t>
            </a:r>
            <a:r>
              <a:rPr lang="zh-CN" altLang="en-US" b="1" i="0" u="none" strike="noStrike" baseline="0" dirty="0">
                <a:solidFill>
                  <a:srgbClr val="4F7BF7"/>
                </a:solidFill>
                <a:latin typeface="等线" panose="02010600030101010101" pitchFamily="2" charset="-122"/>
                <a:ea typeface="等线" panose="02010600030101010101" pitchFamily="2" charset="-122"/>
              </a:rPr>
              <a:t>个浮点（</a:t>
            </a:r>
            <a:r>
              <a:rPr lang="en-US" altLang="zh-CN" b="1" i="0" u="none" strike="noStrike" baseline="0" dirty="0">
                <a:solidFill>
                  <a:srgbClr val="4F7BF7"/>
                </a:solidFill>
                <a:latin typeface="等线" panose="02010600030101010101" pitchFamily="2" charset="-122"/>
                <a:ea typeface="等线" panose="02010600030101010101" pitchFamily="2" charset="-122"/>
              </a:rPr>
              <a:t>Float Point</a:t>
            </a:r>
            <a:r>
              <a:rPr lang="zh-CN" altLang="en-US" b="1" i="0" u="none" strike="noStrike" baseline="0" dirty="0">
                <a:solidFill>
                  <a:srgbClr val="4F7BF7"/>
                </a:solidFill>
                <a:latin typeface="等线" panose="02010600030101010101" pitchFamily="2" charset="-122"/>
                <a:ea typeface="等线" panose="02010600030101010101" pitchFamily="2" charset="-122"/>
              </a:rPr>
              <a:t>）寄存器。</a:t>
            </a:r>
          </a:p>
          <a:p>
            <a:pPr algn="l"/>
            <a:r>
              <a:rPr lang="en-US" altLang="zh-CN" b="0" i="0" u="none" strike="noStrike" baseline="0" dirty="0">
                <a:solidFill>
                  <a:srgbClr val="4F7BF7"/>
                </a:solidFill>
                <a:latin typeface="Arial" panose="020B0604020202020204" pitchFamily="34" charset="0"/>
              </a:rPr>
              <a:t>• </a:t>
            </a:r>
            <a:r>
              <a:rPr lang="en-US" altLang="zh-CN" b="1" i="0" u="none" strike="noStrike" baseline="0" dirty="0">
                <a:solidFill>
                  <a:srgbClr val="4F7BF7"/>
                </a:solidFill>
                <a:latin typeface="等线" panose="02010600030101010101" pitchFamily="2" charset="-122"/>
                <a:ea typeface="等线" panose="02010600030101010101" pitchFamily="2" charset="-122"/>
              </a:rPr>
              <a:t>RV32E </a:t>
            </a:r>
            <a:r>
              <a:rPr lang="zh-CN" altLang="en-US" b="1" i="0" u="none" strike="noStrike" baseline="0" dirty="0">
                <a:solidFill>
                  <a:srgbClr val="4F7BF7"/>
                </a:solidFill>
                <a:latin typeface="等线" panose="02010600030101010101" pitchFamily="2" charset="-122"/>
                <a:ea typeface="等线" panose="02010600030101010101" pitchFamily="2" charset="-122"/>
              </a:rPr>
              <a:t>将</a:t>
            </a:r>
            <a:r>
              <a:rPr lang="en-US" altLang="zh-CN" b="1" i="0" u="none" strike="noStrike" baseline="0" dirty="0">
                <a:solidFill>
                  <a:srgbClr val="4F7BF7"/>
                </a:solidFill>
                <a:latin typeface="等线" panose="02010600030101010101" pitchFamily="2" charset="-122"/>
                <a:ea typeface="等线" panose="02010600030101010101" pitchFamily="2" charset="-122"/>
              </a:rPr>
              <a:t>32 </a:t>
            </a:r>
            <a:r>
              <a:rPr lang="zh-CN" altLang="en-US" b="1" i="0" u="none" strike="noStrike" baseline="0" dirty="0">
                <a:solidFill>
                  <a:srgbClr val="4F7BF7"/>
                </a:solidFill>
                <a:latin typeface="等线" panose="02010600030101010101" pitchFamily="2" charset="-122"/>
                <a:ea typeface="等线" panose="02010600030101010101" pitchFamily="2" charset="-122"/>
              </a:rPr>
              <a:t>个通用寄存器缩减为</a:t>
            </a:r>
            <a:r>
              <a:rPr lang="en-US" altLang="zh-CN" b="1" i="0" u="none" strike="noStrike" baseline="0" dirty="0">
                <a:solidFill>
                  <a:srgbClr val="4F7BF7"/>
                </a:solidFill>
                <a:latin typeface="等线" panose="02010600030101010101" pitchFamily="2" charset="-122"/>
                <a:ea typeface="等线" panose="02010600030101010101" pitchFamily="2" charset="-122"/>
              </a:rPr>
              <a:t>16 </a:t>
            </a:r>
            <a:r>
              <a:rPr lang="zh-CN" altLang="en-US" b="1" i="0" u="none" strike="noStrike" baseline="0" dirty="0">
                <a:solidFill>
                  <a:srgbClr val="4F7BF7"/>
                </a:solidFill>
                <a:latin typeface="等线" panose="02010600030101010101" pitchFamily="2" charset="-122"/>
                <a:ea typeface="等线" panose="02010600030101010101" pitchFamily="2" charset="-122"/>
              </a:rPr>
              <a:t>个。</a:t>
            </a:r>
          </a:p>
          <a:p>
            <a:pPr algn="l"/>
            <a:r>
              <a:rPr lang="en-US" altLang="zh-CN" b="0" i="0" u="none" strike="noStrike" baseline="0" dirty="0">
                <a:solidFill>
                  <a:srgbClr val="4F7BF7"/>
                </a:solidFill>
                <a:latin typeface="Wingdings" panose="05000000000000000000" pitchFamily="2" charset="2"/>
              </a:rPr>
              <a:t>Ø </a:t>
            </a:r>
            <a:r>
              <a:rPr lang="zh-CN" altLang="en-US" b="1" i="0" u="none" strike="noStrike" baseline="0" dirty="0">
                <a:solidFill>
                  <a:srgbClr val="4F7BF7"/>
                </a:solidFill>
                <a:latin typeface="MicrosoftYaHei"/>
              </a:rPr>
              <a:t>寄存器的宽度由</a:t>
            </a:r>
            <a:r>
              <a:rPr lang="en-US" altLang="zh-CN" b="1" i="0" u="none" strike="noStrike" baseline="0" dirty="0">
                <a:solidFill>
                  <a:srgbClr val="4F7BF7"/>
                </a:solidFill>
                <a:latin typeface="MicrosoftYaHei"/>
              </a:rPr>
              <a:t>ISA </a:t>
            </a:r>
            <a:r>
              <a:rPr lang="zh-CN" altLang="en-US" b="1" i="0" u="none" strike="noStrike" baseline="0" dirty="0">
                <a:solidFill>
                  <a:srgbClr val="4F7BF7"/>
                </a:solidFill>
                <a:latin typeface="MicrosoftYaHei"/>
              </a:rPr>
              <a:t>指定</a:t>
            </a:r>
          </a:p>
          <a:p>
            <a:pPr algn="l"/>
            <a:r>
              <a:rPr lang="en-US" altLang="zh-CN" b="0" i="0" u="none" strike="noStrike" baseline="0" dirty="0">
                <a:solidFill>
                  <a:srgbClr val="4F7BF7"/>
                </a:solidFill>
                <a:latin typeface="Arial" panose="020B0604020202020204" pitchFamily="34" charset="0"/>
              </a:rPr>
              <a:t>• </a:t>
            </a:r>
            <a:r>
              <a:rPr lang="en-US" altLang="zh-CN" b="0" i="0" u="none" strike="noStrike" baseline="0" dirty="0">
                <a:solidFill>
                  <a:srgbClr val="4F7BF7"/>
                </a:solidFill>
                <a:latin typeface="MicrosoftYaHei"/>
              </a:rPr>
              <a:t>RV32 </a:t>
            </a:r>
            <a:r>
              <a:rPr lang="zh-CN" altLang="en-US" b="0" i="0" u="none" strike="noStrike" baseline="0" dirty="0">
                <a:solidFill>
                  <a:srgbClr val="4F7BF7"/>
                </a:solidFill>
                <a:latin typeface="MicrosoftYaHei"/>
              </a:rPr>
              <a:t>的寄存器宽度为</a:t>
            </a:r>
            <a:r>
              <a:rPr lang="en-US" altLang="zh-CN" b="0" i="0" u="none" strike="noStrike" baseline="0" dirty="0">
                <a:solidFill>
                  <a:srgbClr val="4F7BF7"/>
                </a:solidFill>
                <a:latin typeface="MicrosoftYaHei"/>
              </a:rPr>
              <a:t>32 </a:t>
            </a:r>
            <a:r>
              <a:rPr lang="zh-CN" altLang="en-US" b="0" i="0" u="none" strike="noStrike" baseline="0" dirty="0">
                <a:solidFill>
                  <a:srgbClr val="4F7BF7"/>
                </a:solidFill>
                <a:latin typeface="MicrosoftYaHei"/>
              </a:rPr>
              <a:t>位，</a:t>
            </a:r>
            <a:r>
              <a:rPr lang="en-US" altLang="zh-CN" b="0" i="0" u="none" strike="noStrike" baseline="0" dirty="0">
                <a:solidFill>
                  <a:srgbClr val="4F7BF7"/>
                </a:solidFill>
                <a:latin typeface="MicrosoftYaHei"/>
              </a:rPr>
              <a:t>RV64 </a:t>
            </a:r>
            <a:r>
              <a:rPr lang="zh-CN" altLang="en-US" b="0" i="0" u="none" strike="noStrike" baseline="0" dirty="0">
                <a:solidFill>
                  <a:srgbClr val="4F7BF7"/>
                </a:solidFill>
                <a:latin typeface="MicrosoftYaHei"/>
              </a:rPr>
              <a:t>的寄存器宽度为</a:t>
            </a:r>
            <a:r>
              <a:rPr lang="en-US" altLang="zh-CN" b="0" i="0" u="none" strike="noStrike" baseline="0" dirty="0">
                <a:solidFill>
                  <a:srgbClr val="4F7BF7"/>
                </a:solidFill>
                <a:latin typeface="MicrosoftYaHei"/>
              </a:rPr>
              <a:t>64 </a:t>
            </a:r>
            <a:r>
              <a:rPr lang="zh-CN" altLang="en-US" b="0" i="0" u="none" strike="noStrike" baseline="0" dirty="0">
                <a:solidFill>
                  <a:srgbClr val="4F7BF7"/>
                </a:solidFill>
                <a:latin typeface="MicrosoftYaHei"/>
              </a:rPr>
              <a:t>位，依次类推。</a:t>
            </a:r>
          </a:p>
          <a:p>
            <a:pPr algn="l"/>
            <a:r>
              <a:rPr lang="en-US" altLang="zh-CN" b="0" i="0" u="none" strike="noStrike" baseline="0" dirty="0">
                <a:solidFill>
                  <a:srgbClr val="4F7BF7"/>
                </a:solidFill>
                <a:latin typeface="Wingdings" panose="05000000000000000000" pitchFamily="2" charset="2"/>
              </a:rPr>
              <a:t>Ø </a:t>
            </a:r>
            <a:r>
              <a:rPr lang="zh-CN" altLang="en-US" b="1" i="0" u="none" strike="noStrike" baseline="0" dirty="0">
                <a:solidFill>
                  <a:srgbClr val="4F7BF7"/>
                </a:solidFill>
                <a:latin typeface="MicrosoftYaHei"/>
              </a:rPr>
              <a:t>每个寄存器具体编程时有特定的用途以及各自的别名。由</a:t>
            </a:r>
            <a:r>
              <a:rPr lang="en-US" altLang="zh-CN" b="1" i="0" u="none" strike="noStrike" baseline="0" dirty="0">
                <a:solidFill>
                  <a:srgbClr val="4F7BF7"/>
                </a:solidFill>
                <a:latin typeface="MicrosoftYaHei"/>
              </a:rPr>
              <a:t>RISC-V Application Binary Interface (ABI) </a:t>
            </a:r>
            <a:r>
              <a:rPr lang="zh-CN" altLang="en-US" b="1" i="0" u="none" strike="noStrike" baseline="0" dirty="0">
                <a:solidFill>
                  <a:srgbClr val="4F7BF7"/>
                </a:solidFill>
                <a:latin typeface="MicrosoftYaHei"/>
              </a:rPr>
              <a:t>定义。</a:t>
            </a:r>
          </a:p>
        </p:txBody>
      </p:sp>
      <p:pic>
        <p:nvPicPr>
          <p:cNvPr id="6" name="图片 5">
            <a:extLst>
              <a:ext uri="{FF2B5EF4-FFF2-40B4-BE49-F238E27FC236}">
                <a16:creationId xmlns:a16="http://schemas.microsoft.com/office/drawing/2014/main" id="{9C49C6B1-A822-5148-1B0F-FE3F6B2872BA}"/>
              </a:ext>
            </a:extLst>
          </p:cNvPr>
          <p:cNvPicPr>
            <a:picLocks noChangeAspect="1"/>
          </p:cNvPicPr>
          <p:nvPr/>
        </p:nvPicPr>
        <p:blipFill rotWithShape="1">
          <a:blip r:embed="rId2">
            <a:clrChange>
              <a:clrFrom>
                <a:srgbClr val="FFFFFF"/>
              </a:clrFrom>
              <a:clrTo>
                <a:srgbClr val="FFFFFF">
                  <a:alpha val="0"/>
                </a:srgbClr>
              </a:clrTo>
            </a:clrChange>
          </a:blip>
          <a:srcRect b="5503"/>
          <a:stretch/>
        </p:blipFill>
        <p:spPr>
          <a:xfrm>
            <a:off x="5745088" y="1002174"/>
            <a:ext cx="3716010" cy="5367794"/>
          </a:xfrm>
          <a:prstGeom prst="rect">
            <a:avLst/>
          </a:prstGeom>
        </p:spPr>
      </p:pic>
    </p:spTree>
    <p:extLst>
      <p:ext uri="{BB962C8B-B14F-4D97-AF65-F5344CB8AC3E}">
        <p14:creationId xmlns:p14="http://schemas.microsoft.com/office/powerpoint/2010/main" val="191727863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FB2BC1F-8B95-D153-3F18-0F710DA5B04B}"/>
              </a:ext>
            </a:extLst>
          </p:cNvPr>
          <p:cNvSpPr>
            <a:spLocks noGrp="1"/>
          </p:cNvSpPr>
          <p:nvPr>
            <p:ph type="sldNum" sz="quarter" idx="12"/>
          </p:nvPr>
        </p:nvSpPr>
        <p:spPr/>
        <p:txBody>
          <a:bodyPr/>
          <a:lstStyle/>
          <a:p>
            <a:pPr>
              <a:defRPr/>
            </a:pPr>
            <a:fld id="{F3E041F5-C80F-41AD-85A6-1DB15A00DDFA}" type="slidenum">
              <a:rPr lang="en-US" altLang="zh-CN" smtClean="0"/>
              <a:pPr>
                <a:defRPr/>
              </a:pPr>
              <a:t>13</a:t>
            </a:fld>
            <a:endParaRPr lang="en-US" altLang="zh-CN"/>
          </a:p>
        </p:txBody>
      </p:sp>
      <p:pic>
        <p:nvPicPr>
          <p:cNvPr id="4" name="图片 3">
            <a:extLst>
              <a:ext uri="{FF2B5EF4-FFF2-40B4-BE49-F238E27FC236}">
                <a16:creationId xmlns:a16="http://schemas.microsoft.com/office/drawing/2014/main" id="{6D9FF0E0-CC28-707D-6AA7-DFAD4AF181E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435252" y="913625"/>
            <a:ext cx="8436649" cy="5660720"/>
          </a:xfrm>
          <a:prstGeom prst="rect">
            <a:avLst/>
          </a:prstGeom>
        </p:spPr>
      </p:pic>
      <p:sp>
        <p:nvSpPr>
          <p:cNvPr id="6" name="文本框 5">
            <a:extLst>
              <a:ext uri="{FF2B5EF4-FFF2-40B4-BE49-F238E27FC236}">
                <a16:creationId xmlns:a16="http://schemas.microsoft.com/office/drawing/2014/main" id="{D5425089-2636-070F-E451-49D633485005}"/>
              </a:ext>
            </a:extLst>
          </p:cNvPr>
          <p:cNvSpPr txBox="1"/>
          <p:nvPr/>
        </p:nvSpPr>
        <p:spPr>
          <a:xfrm>
            <a:off x="53317" y="620688"/>
            <a:ext cx="4960042" cy="461665"/>
          </a:xfrm>
          <a:prstGeom prst="rect">
            <a:avLst/>
          </a:prstGeom>
          <a:noFill/>
        </p:spPr>
        <p:txBody>
          <a:bodyPr wrap="square">
            <a:spAutoFit/>
          </a:bodyPr>
          <a:lstStyle/>
          <a:p>
            <a:pPr algn="l"/>
            <a:r>
              <a:rPr lang="en-US" altLang="zh-CN" sz="2400" b="1" i="0" u="none" strike="noStrike" baseline="0" dirty="0">
                <a:solidFill>
                  <a:srgbClr val="000000"/>
                </a:solidFill>
                <a:latin typeface="MicrosoftYaHei"/>
              </a:rPr>
              <a:t>HART = </a:t>
            </a:r>
            <a:r>
              <a:rPr lang="en-US" altLang="zh-CN" sz="2400" b="1" i="0" u="none" strike="noStrike" baseline="0" dirty="0" err="1">
                <a:solidFill>
                  <a:srgbClr val="000000"/>
                </a:solidFill>
                <a:latin typeface="MicrosoftYaHei"/>
              </a:rPr>
              <a:t>HARdware</a:t>
            </a:r>
            <a:r>
              <a:rPr lang="en-US" altLang="zh-CN" sz="2400" b="1" i="0" u="none" strike="noStrike" baseline="0" dirty="0">
                <a:solidFill>
                  <a:srgbClr val="000000"/>
                </a:solidFill>
                <a:latin typeface="MicrosoftYaHei"/>
              </a:rPr>
              <a:t> Thread</a:t>
            </a:r>
            <a:endParaRPr lang="zh-CN" altLang="en-US" sz="2400" b="1" i="0" u="none" strike="noStrike" baseline="0" dirty="0">
              <a:solidFill>
                <a:srgbClr val="000000"/>
              </a:solidFill>
              <a:latin typeface="MicrosoftYaHei"/>
            </a:endParaRPr>
          </a:p>
        </p:txBody>
      </p:sp>
    </p:spTree>
    <p:extLst>
      <p:ext uri="{BB962C8B-B14F-4D97-AF65-F5344CB8AC3E}">
        <p14:creationId xmlns:p14="http://schemas.microsoft.com/office/powerpoint/2010/main" val="307652367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5325FB2-323C-D94E-067E-E6DFFA81BCE7}"/>
              </a:ext>
            </a:extLst>
          </p:cNvPr>
          <p:cNvSpPr>
            <a:spLocks noGrp="1"/>
          </p:cNvSpPr>
          <p:nvPr>
            <p:ph type="sldNum" sz="quarter" idx="12"/>
          </p:nvPr>
        </p:nvSpPr>
        <p:spPr/>
        <p:txBody>
          <a:bodyPr/>
          <a:lstStyle/>
          <a:p>
            <a:pPr>
              <a:defRPr/>
            </a:pPr>
            <a:fld id="{F3E041F5-C80F-41AD-85A6-1DB15A00DDFA}" type="slidenum">
              <a:rPr lang="en-US" altLang="zh-CN" smtClean="0"/>
              <a:pPr>
                <a:defRPr/>
              </a:pPr>
              <a:t>14</a:t>
            </a:fld>
            <a:endParaRPr lang="en-US" altLang="zh-CN"/>
          </a:p>
        </p:txBody>
      </p:sp>
      <p:sp>
        <p:nvSpPr>
          <p:cNvPr id="4" name="文本框 3">
            <a:extLst>
              <a:ext uri="{FF2B5EF4-FFF2-40B4-BE49-F238E27FC236}">
                <a16:creationId xmlns:a16="http://schemas.microsoft.com/office/drawing/2014/main" id="{31E7089C-0CE1-EFCC-47B3-2BE6367E9173}"/>
              </a:ext>
            </a:extLst>
          </p:cNvPr>
          <p:cNvSpPr txBox="1"/>
          <p:nvPr/>
        </p:nvSpPr>
        <p:spPr>
          <a:xfrm>
            <a:off x="272480" y="692696"/>
            <a:ext cx="4960042" cy="2923877"/>
          </a:xfrm>
          <a:prstGeom prst="rect">
            <a:avLst/>
          </a:prstGeom>
          <a:noFill/>
        </p:spPr>
        <p:txBody>
          <a:bodyPr wrap="square">
            <a:spAutoFit/>
          </a:bodyPr>
          <a:lstStyle/>
          <a:p>
            <a:pPr algn="l"/>
            <a:r>
              <a:rPr lang="zh-CN" altLang="en-US" sz="2000" b="1" i="0" u="none" strike="noStrike" baseline="0" dirty="0">
                <a:solidFill>
                  <a:srgbClr val="000000"/>
                </a:solidFill>
                <a:latin typeface="MicrosoftYaHei"/>
              </a:rPr>
              <a:t>特权级别（</a:t>
            </a:r>
            <a:r>
              <a:rPr lang="en-US" altLang="zh-CN" sz="2000" b="1" i="0" u="none" strike="noStrike" baseline="0" dirty="0">
                <a:solidFill>
                  <a:srgbClr val="000000"/>
                </a:solidFill>
                <a:latin typeface="MicrosoftYaHei"/>
              </a:rPr>
              <a:t>Privileged Level</a:t>
            </a:r>
            <a:r>
              <a:rPr lang="zh-CN" altLang="en-US" sz="2000" b="1" i="0" u="none" strike="noStrike" baseline="0" dirty="0">
                <a:solidFill>
                  <a:srgbClr val="000000"/>
                </a:solidFill>
                <a:latin typeface="MicrosoftYaHei"/>
              </a:rPr>
              <a:t>）</a:t>
            </a:r>
            <a:endParaRPr lang="en-US" altLang="zh-CN" sz="2000" b="1" i="0" u="none" strike="noStrike" baseline="0" dirty="0">
              <a:solidFill>
                <a:srgbClr val="000000"/>
              </a:solidFill>
              <a:latin typeface="MicrosoftYaHei"/>
            </a:endParaRPr>
          </a:p>
          <a:p>
            <a:pPr algn="l"/>
            <a:endParaRPr lang="zh-CN" altLang="en-US" sz="2000" b="1" i="0" u="none" strike="noStrike" baseline="0" dirty="0">
              <a:solidFill>
                <a:srgbClr val="000000"/>
              </a:solidFill>
              <a:latin typeface="MicrosoftYaHei"/>
            </a:endParaRPr>
          </a:p>
          <a:p>
            <a:pPr algn="l"/>
            <a:r>
              <a:rPr lang="en-US" altLang="zh-CN" sz="2400" b="0" i="0" u="none" strike="noStrike" baseline="0" dirty="0">
                <a:solidFill>
                  <a:srgbClr val="4F7BF7"/>
                </a:solidFill>
                <a:latin typeface="Wingdings" panose="05000000000000000000" pitchFamily="2" charset="2"/>
              </a:rPr>
              <a:t>Ø </a:t>
            </a:r>
            <a:r>
              <a:rPr lang="en-US" altLang="zh-CN" sz="2400" b="1" i="0" u="none" strike="noStrike" baseline="0" dirty="0">
                <a:solidFill>
                  <a:srgbClr val="4F7BF7"/>
                </a:solidFill>
                <a:latin typeface="MicrosoftYaHei"/>
              </a:rPr>
              <a:t>RISC-V </a:t>
            </a:r>
            <a:r>
              <a:rPr lang="zh-CN" altLang="en-US" sz="2400" b="1" i="0" u="none" strike="noStrike" baseline="0" dirty="0">
                <a:solidFill>
                  <a:srgbClr val="4F7BF7"/>
                </a:solidFill>
                <a:latin typeface="MicrosoftYaHei"/>
              </a:rPr>
              <a:t>的</a:t>
            </a:r>
            <a:r>
              <a:rPr lang="en-US" altLang="zh-CN" sz="2400" b="1" i="0" u="none" strike="noStrike" baseline="0" dirty="0">
                <a:solidFill>
                  <a:srgbClr val="4F7BF7"/>
                </a:solidFill>
                <a:latin typeface="MicrosoftYaHei"/>
              </a:rPr>
              <a:t>Privileged</a:t>
            </a:r>
            <a:endParaRPr lang="zh-CN" altLang="en-US" sz="2400" b="1" i="0" u="none" strike="noStrike" baseline="0" dirty="0">
              <a:solidFill>
                <a:srgbClr val="4F7BF7"/>
              </a:solidFill>
              <a:latin typeface="MicrosoftYaHei"/>
            </a:endParaRPr>
          </a:p>
          <a:p>
            <a:pPr algn="l"/>
            <a:r>
              <a:rPr lang="en-US" altLang="zh-CN" sz="2400" b="1" i="0" u="none" strike="noStrike" baseline="0" dirty="0">
                <a:solidFill>
                  <a:srgbClr val="4F7BF7"/>
                </a:solidFill>
                <a:latin typeface="MicrosoftYaHei"/>
              </a:rPr>
              <a:t>Specification </a:t>
            </a:r>
            <a:r>
              <a:rPr lang="zh-CN" altLang="en-US" sz="2400" b="1" i="0" u="none" strike="noStrike" baseline="0" dirty="0">
                <a:solidFill>
                  <a:srgbClr val="4F7BF7"/>
                </a:solidFill>
                <a:latin typeface="MicrosoftYaHei"/>
              </a:rPr>
              <a:t>定义了三个特权级</a:t>
            </a:r>
          </a:p>
          <a:p>
            <a:pPr algn="l"/>
            <a:r>
              <a:rPr lang="zh-CN" altLang="en-US" sz="2400" b="1" i="0" u="none" strike="noStrike" baseline="0" dirty="0">
                <a:solidFill>
                  <a:srgbClr val="4F7BF7"/>
                </a:solidFill>
                <a:latin typeface="MicrosoftYaHei"/>
              </a:rPr>
              <a:t>别（</a:t>
            </a:r>
            <a:r>
              <a:rPr lang="en-US" altLang="zh-CN" sz="2400" b="1" i="0" u="none" strike="noStrike" baseline="0" dirty="0">
                <a:solidFill>
                  <a:srgbClr val="4F7BF7"/>
                </a:solidFill>
                <a:latin typeface="MicrosoftYaHei"/>
              </a:rPr>
              <a:t>privilege level</a:t>
            </a:r>
            <a:r>
              <a:rPr lang="zh-CN" altLang="en-US" sz="2400" b="1" i="0" u="none" strike="noStrike" baseline="0" dirty="0">
                <a:solidFill>
                  <a:srgbClr val="4F7BF7"/>
                </a:solidFill>
                <a:latin typeface="MicrosoftYaHei"/>
              </a:rPr>
              <a:t>）</a:t>
            </a:r>
          </a:p>
          <a:p>
            <a:pPr algn="l"/>
            <a:r>
              <a:rPr lang="en-US" altLang="zh-CN" sz="2400" b="0" i="0" u="none" strike="noStrike" baseline="0" dirty="0">
                <a:solidFill>
                  <a:srgbClr val="4F7BF7"/>
                </a:solidFill>
                <a:latin typeface="Wingdings" panose="05000000000000000000" pitchFamily="2" charset="2"/>
              </a:rPr>
              <a:t>Ø </a:t>
            </a:r>
            <a:r>
              <a:rPr lang="en-US" altLang="zh-CN" sz="2400" b="1" i="0" u="none" strike="noStrike" baseline="0" dirty="0">
                <a:solidFill>
                  <a:srgbClr val="4F7BF7"/>
                </a:solidFill>
                <a:latin typeface="MicrosoftYaHei"/>
              </a:rPr>
              <a:t>Machine </a:t>
            </a:r>
            <a:r>
              <a:rPr lang="zh-CN" altLang="en-US" sz="2400" b="1" i="0" u="none" strike="noStrike" baseline="0" dirty="0">
                <a:solidFill>
                  <a:srgbClr val="4F7BF7"/>
                </a:solidFill>
                <a:latin typeface="MicrosoftYaHei"/>
              </a:rPr>
              <a:t>级别是最高的级别，所</a:t>
            </a:r>
          </a:p>
          <a:p>
            <a:pPr algn="l"/>
            <a:r>
              <a:rPr lang="zh-CN" altLang="en-US" sz="2400" b="1" i="0" u="none" strike="noStrike" baseline="0" dirty="0">
                <a:solidFill>
                  <a:srgbClr val="4F7BF7"/>
                </a:solidFill>
                <a:latin typeface="MicrosoftYaHei"/>
              </a:rPr>
              <a:t>有的实现都需要支持。</a:t>
            </a:r>
          </a:p>
          <a:p>
            <a:pPr algn="l"/>
            <a:r>
              <a:rPr lang="en-US" altLang="zh-CN" sz="2400" b="0" i="0" u="none" strike="noStrike" baseline="0" dirty="0">
                <a:solidFill>
                  <a:srgbClr val="4F7BF7"/>
                </a:solidFill>
                <a:latin typeface="Wingdings" panose="05000000000000000000" pitchFamily="2" charset="2"/>
              </a:rPr>
              <a:t>Ø </a:t>
            </a:r>
            <a:r>
              <a:rPr lang="zh-CN" altLang="en-US" sz="2400" b="1" i="0" u="none" strike="noStrike" baseline="0" dirty="0">
                <a:solidFill>
                  <a:srgbClr val="4F7BF7"/>
                </a:solidFill>
                <a:latin typeface="MicrosoftYaHei"/>
              </a:rPr>
              <a:t>可选的</a:t>
            </a:r>
            <a:r>
              <a:rPr lang="en-US" altLang="zh-CN" sz="2400" b="1" i="0" u="none" strike="noStrike" baseline="0" dirty="0">
                <a:solidFill>
                  <a:srgbClr val="4F7BF7"/>
                </a:solidFill>
                <a:latin typeface="MicrosoftYaHei"/>
              </a:rPr>
              <a:t>Debug </a:t>
            </a:r>
            <a:r>
              <a:rPr lang="zh-CN" altLang="en-US" sz="2400" b="1" i="0" u="none" strike="noStrike" baseline="0" dirty="0">
                <a:solidFill>
                  <a:srgbClr val="4F7BF7"/>
                </a:solidFill>
                <a:latin typeface="MicrosoftYaHei"/>
              </a:rPr>
              <a:t>级别</a:t>
            </a:r>
            <a:endParaRPr lang="zh-CN" altLang="en-US" dirty="0"/>
          </a:p>
        </p:txBody>
      </p:sp>
      <p:pic>
        <p:nvPicPr>
          <p:cNvPr id="6" name="图片 5">
            <a:extLst>
              <a:ext uri="{FF2B5EF4-FFF2-40B4-BE49-F238E27FC236}">
                <a16:creationId xmlns:a16="http://schemas.microsoft.com/office/drawing/2014/main" id="{6931A26B-35A4-60A5-46F6-58190E718A79}"/>
              </a:ext>
            </a:extLst>
          </p:cNvPr>
          <p:cNvPicPr>
            <a:picLocks noChangeAspect="1"/>
          </p:cNvPicPr>
          <p:nvPr/>
        </p:nvPicPr>
        <p:blipFill>
          <a:blip r:embed="rId3"/>
          <a:stretch>
            <a:fillRect/>
          </a:stretch>
        </p:blipFill>
        <p:spPr>
          <a:xfrm>
            <a:off x="5232522" y="1689527"/>
            <a:ext cx="4104456" cy="1713987"/>
          </a:xfrm>
          <a:prstGeom prst="rect">
            <a:avLst/>
          </a:prstGeom>
        </p:spPr>
      </p:pic>
      <p:pic>
        <p:nvPicPr>
          <p:cNvPr id="8" name="图片 7">
            <a:extLst>
              <a:ext uri="{FF2B5EF4-FFF2-40B4-BE49-F238E27FC236}">
                <a16:creationId xmlns:a16="http://schemas.microsoft.com/office/drawing/2014/main" id="{D724E858-660A-ED31-E845-567762DB1805}"/>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0" y="3700039"/>
            <a:ext cx="9906000" cy="2469322"/>
          </a:xfrm>
          <a:prstGeom prst="rect">
            <a:avLst/>
          </a:prstGeom>
        </p:spPr>
      </p:pic>
    </p:spTree>
    <p:extLst>
      <p:ext uri="{BB962C8B-B14F-4D97-AF65-F5344CB8AC3E}">
        <p14:creationId xmlns:p14="http://schemas.microsoft.com/office/powerpoint/2010/main" val="184872734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2FF5B7-BD6C-D2D3-4DC8-3B8E22A80B5A}"/>
              </a:ext>
            </a:extLst>
          </p:cNvPr>
          <p:cNvSpPr>
            <a:spLocks noGrp="1"/>
          </p:cNvSpPr>
          <p:nvPr>
            <p:ph type="sldNum" sz="quarter" idx="12"/>
          </p:nvPr>
        </p:nvSpPr>
        <p:spPr/>
        <p:txBody>
          <a:bodyPr/>
          <a:lstStyle/>
          <a:p>
            <a:pPr>
              <a:defRPr/>
            </a:pPr>
            <a:fld id="{F3E041F5-C80F-41AD-85A6-1DB15A00DDFA}" type="slidenum">
              <a:rPr lang="en-US" altLang="zh-CN" smtClean="0"/>
              <a:pPr>
                <a:defRPr/>
              </a:pPr>
              <a:t>15</a:t>
            </a:fld>
            <a:endParaRPr lang="en-US" altLang="zh-CN"/>
          </a:p>
        </p:txBody>
      </p:sp>
      <p:sp>
        <p:nvSpPr>
          <p:cNvPr id="4" name="文本框 3">
            <a:extLst>
              <a:ext uri="{FF2B5EF4-FFF2-40B4-BE49-F238E27FC236}">
                <a16:creationId xmlns:a16="http://schemas.microsoft.com/office/drawing/2014/main" id="{38A10B5A-9CF0-FE31-7CAA-202FEA084BCD}"/>
              </a:ext>
            </a:extLst>
          </p:cNvPr>
          <p:cNvSpPr txBox="1"/>
          <p:nvPr/>
        </p:nvSpPr>
        <p:spPr>
          <a:xfrm>
            <a:off x="328293" y="764704"/>
            <a:ext cx="7577035" cy="5632311"/>
          </a:xfrm>
          <a:prstGeom prst="rect">
            <a:avLst/>
          </a:prstGeom>
          <a:noFill/>
        </p:spPr>
        <p:txBody>
          <a:bodyPr wrap="square">
            <a:spAutoFit/>
          </a:bodyPr>
          <a:lstStyle/>
          <a:p>
            <a:pPr algn="l"/>
            <a:r>
              <a:rPr lang="en-US" altLang="zh-CN" sz="2400" b="1" i="0" u="none" strike="noStrike" baseline="0" dirty="0">
                <a:solidFill>
                  <a:srgbClr val="000000"/>
                </a:solidFill>
                <a:latin typeface="MicrosoftYaHei"/>
              </a:rPr>
              <a:t>Control and Status Registers (CSR)</a:t>
            </a:r>
          </a:p>
          <a:p>
            <a:pPr algn="l"/>
            <a:endParaRPr lang="zh-CN" altLang="en-US" sz="2400" b="1" i="0" u="none" strike="noStrike" baseline="0" dirty="0">
              <a:solidFill>
                <a:srgbClr val="000000"/>
              </a:solidFill>
              <a:latin typeface="MicrosoftYaHei"/>
            </a:endParaRPr>
          </a:p>
          <a:p>
            <a:pPr marL="342900" indent="-342900" algn="l">
              <a:buFont typeface="Wingdings" panose="05000000000000000000" pitchFamily="2" charset="2"/>
              <a:buChar char="Ø"/>
            </a:pPr>
            <a:r>
              <a:rPr lang="zh-CN" altLang="en-US" sz="2400" b="0" i="0" u="none" strike="noStrike" baseline="0" dirty="0">
                <a:solidFill>
                  <a:srgbClr val="4F7BF7"/>
                </a:solidFill>
                <a:latin typeface="MicrosoftYaHei"/>
              </a:rPr>
              <a:t>不同的特权级别下时分别对应各自的一套</a:t>
            </a:r>
            <a:r>
              <a:rPr lang="en-US" altLang="zh-CN" sz="2400" b="0" i="0" u="none" strike="noStrike" baseline="0" dirty="0">
                <a:solidFill>
                  <a:srgbClr val="4F7BF7"/>
                </a:solidFill>
                <a:latin typeface="MicrosoftYaHei"/>
              </a:rPr>
              <a:t>Registers (CSR)</a:t>
            </a:r>
            <a:r>
              <a:rPr lang="zh-CN" altLang="en-US" sz="2400" b="0" i="0" u="none" strike="noStrike" baseline="0" dirty="0">
                <a:solidFill>
                  <a:srgbClr val="4F7BF7"/>
                </a:solidFill>
                <a:latin typeface="MicrosoftYaHei"/>
              </a:rPr>
              <a:t>，用于控制（</a:t>
            </a:r>
            <a:r>
              <a:rPr lang="en-US" altLang="zh-CN" sz="2400" b="0" i="0" u="none" strike="noStrike" baseline="0" dirty="0">
                <a:solidFill>
                  <a:srgbClr val="4F7BF7"/>
                </a:solidFill>
                <a:latin typeface="MicrosoftYaHei"/>
              </a:rPr>
              <a:t>Control</a:t>
            </a:r>
            <a:r>
              <a:rPr lang="zh-CN" altLang="en-US" sz="2400" b="0" i="0" u="none" strike="noStrike" baseline="0" dirty="0">
                <a:solidFill>
                  <a:srgbClr val="4F7BF7"/>
                </a:solidFill>
                <a:latin typeface="MicrosoftYaHei"/>
              </a:rPr>
              <a:t>）控制和获取相应</a:t>
            </a:r>
            <a:r>
              <a:rPr lang="en-US" altLang="zh-CN" sz="2400" b="0" i="0" u="none" strike="noStrike" baseline="0" dirty="0">
                <a:solidFill>
                  <a:srgbClr val="4F7BF7"/>
                </a:solidFill>
                <a:latin typeface="MicrosoftYaHei"/>
              </a:rPr>
              <a:t>Level </a:t>
            </a:r>
            <a:r>
              <a:rPr lang="zh-CN" altLang="en-US" sz="2400" b="0" i="0" u="none" strike="noStrike" baseline="0" dirty="0">
                <a:solidFill>
                  <a:srgbClr val="4F7BF7"/>
                </a:solidFill>
                <a:latin typeface="MicrosoftYaHei"/>
              </a:rPr>
              <a:t>下的处理器工作状态。</a:t>
            </a:r>
            <a:endParaRPr lang="en-US" altLang="zh-CN" sz="2400" b="0" i="0" u="none" strike="noStrike" baseline="0" dirty="0">
              <a:solidFill>
                <a:srgbClr val="4F7BF7"/>
              </a:solidFill>
              <a:latin typeface="MicrosoftYaHei"/>
            </a:endParaRPr>
          </a:p>
          <a:p>
            <a:pPr marL="342900" indent="-342900" algn="l">
              <a:buFont typeface="Wingdings" panose="05000000000000000000" pitchFamily="2" charset="2"/>
              <a:buChar char="Ø"/>
            </a:pPr>
            <a:endParaRPr lang="zh-CN" altLang="en-US" sz="2400" b="0" i="0" u="none" strike="noStrike" baseline="0" dirty="0">
              <a:solidFill>
                <a:srgbClr val="4F7BF7"/>
              </a:solidFill>
              <a:latin typeface="MicrosoftYaHei"/>
            </a:endParaRPr>
          </a:p>
          <a:p>
            <a:pPr marL="342900" indent="-342900" algn="l">
              <a:buFont typeface="Wingdings" panose="05000000000000000000" pitchFamily="2" charset="2"/>
              <a:buChar char="Ø"/>
            </a:pPr>
            <a:r>
              <a:rPr lang="zh-CN" altLang="en-US" sz="2400" b="0" i="0" u="none" strike="noStrike" baseline="0" dirty="0">
                <a:solidFill>
                  <a:srgbClr val="4F7BF7"/>
                </a:solidFill>
                <a:latin typeface="MicrosoftYaHei"/>
              </a:rPr>
              <a:t>高级别的特权级别下可以访问低级别的</a:t>
            </a:r>
            <a:r>
              <a:rPr lang="en-US" altLang="zh-CN" sz="2400" b="0" i="0" u="none" strike="noStrike" baseline="0" dirty="0">
                <a:solidFill>
                  <a:srgbClr val="4F7BF7"/>
                </a:solidFill>
                <a:latin typeface="MicrosoftYaHei"/>
              </a:rPr>
              <a:t>CSR</a:t>
            </a:r>
            <a:r>
              <a:rPr lang="zh-CN" altLang="en-US" sz="2400" b="0" i="0" u="none" strike="noStrike" baseline="0" dirty="0">
                <a:solidFill>
                  <a:srgbClr val="4F7BF7"/>
                </a:solidFill>
                <a:latin typeface="MicrosoftYaHei"/>
              </a:rPr>
              <a:t>，譬如</a:t>
            </a:r>
            <a:r>
              <a:rPr lang="en-US" altLang="zh-CN" sz="2400" b="0" i="0" u="none" strike="noStrike" baseline="0" dirty="0">
                <a:solidFill>
                  <a:srgbClr val="4F7BF7"/>
                </a:solidFill>
                <a:latin typeface="MicrosoftYaHei"/>
              </a:rPr>
              <a:t>Machine Level </a:t>
            </a:r>
            <a:r>
              <a:rPr lang="zh-CN" altLang="en-US" sz="2400" b="0" i="0" u="none" strike="noStrike" baseline="0" dirty="0">
                <a:solidFill>
                  <a:srgbClr val="4F7BF7"/>
                </a:solidFill>
                <a:latin typeface="MicrosoftYaHei"/>
              </a:rPr>
              <a:t>下可以访问</a:t>
            </a:r>
            <a:r>
              <a:rPr lang="en-US" altLang="zh-CN" sz="2400" b="0" i="0" u="none" strike="noStrike" baseline="0" dirty="0">
                <a:solidFill>
                  <a:srgbClr val="4F7BF7"/>
                </a:solidFill>
                <a:latin typeface="MicrosoftYaHei"/>
              </a:rPr>
              <a:t>Supervisor/User Level </a:t>
            </a:r>
            <a:r>
              <a:rPr lang="zh-CN" altLang="en-US" sz="2400" b="0" i="0" u="none" strike="noStrike" baseline="0" dirty="0">
                <a:solidFill>
                  <a:srgbClr val="4F7BF7"/>
                </a:solidFill>
                <a:latin typeface="MicrosoftYaHei"/>
              </a:rPr>
              <a:t>的</a:t>
            </a:r>
            <a:r>
              <a:rPr lang="en-US" altLang="zh-CN" sz="2400" b="0" i="0" u="none" strike="noStrike" baseline="0" dirty="0">
                <a:solidFill>
                  <a:srgbClr val="4F7BF7"/>
                </a:solidFill>
                <a:latin typeface="MicrosoftYaHei"/>
              </a:rPr>
              <a:t>CSR</a:t>
            </a:r>
            <a:r>
              <a:rPr lang="zh-CN" altLang="en-US" sz="2400" b="0" i="0" u="none" strike="noStrike" baseline="0" dirty="0">
                <a:solidFill>
                  <a:srgbClr val="4F7BF7"/>
                </a:solidFill>
                <a:latin typeface="MicrosoftYaHei"/>
              </a:rPr>
              <a:t>，以此类推；但反之不可以。</a:t>
            </a:r>
            <a:endParaRPr lang="en-US" altLang="zh-CN" sz="2400" b="0" i="0" u="none" strike="noStrike" baseline="0" dirty="0">
              <a:solidFill>
                <a:srgbClr val="4F7BF7"/>
              </a:solidFill>
              <a:latin typeface="MicrosoftYaHei"/>
            </a:endParaRPr>
          </a:p>
          <a:p>
            <a:pPr marL="342900" indent="-342900" algn="l">
              <a:buFont typeface="Wingdings" panose="05000000000000000000" pitchFamily="2" charset="2"/>
              <a:buChar char="Ø"/>
            </a:pPr>
            <a:endParaRPr lang="zh-CN" altLang="en-US" sz="2400" b="0" i="0" u="none" strike="noStrike" baseline="0" dirty="0">
              <a:solidFill>
                <a:srgbClr val="4F7BF7"/>
              </a:solidFill>
              <a:latin typeface="MicrosoftYaHei"/>
            </a:endParaRPr>
          </a:p>
          <a:p>
            <a:pPr marL="342900" indent="-342900" algn="l">
              <a:buFont typeface="Wingdings" panose="05000000000000000000" pitchFamily="2" charset="2"/>
              <a:buChar char="Ø"/>
            </a:pPr>
            <a:r>
              <a:rPr lang="en-US" altLang="zh-CN" sz="2400" b="0" i="0" u="none" strike="noStrike" baseline="0" dirty="0">
                <a:solidFill>
                  <a:srgbClr val="4F7BF7"/>
                </a:solidFill>
                <a:latin typeface="MicrosoftYaHei"/>
              </a:rPr>
              <a:t>RISC-V </a:t>
            </a:r>
            <a:r>
              <a:rPr lang="zh-CN" altLang="en-US" sz="2400" b="0" i="0" u="none" strike="noStrike" baseline="0" dirty="0">
                <a:solidFill>
                  <a:srgbClr val="4F7BF7"/>
                </a:solidFill>
                <a:latin typeface="MicrosoftYaHei"/>
              </a:rPr>
              <a:t>定义了专门用于操作</a:t>
            </a:r>
            <a:r>
              <a:rPr lang="en-US" altLang="zh-CN" sz="2400" b="0" i="0" u="none" strike="noStrike" baseline="0" dirty="0">
                <a:solidFill>
                  <a:srgbClr val="4F7BF7"/>
                </a:solidFill>
                <a:latin typeface="MicrosoftYaHei"/>
              </a:rPr>
              <a:t>CSR </a:t>
            </a:r>
            <a:r>
              <a:rPr lang="zh-CN" altLang="en-US" sz="2400" b="0" i="0" u="none" strike="noStrike" baseline="0" dirty="0">
                <a:solidFill>
                  <a:srgbClr val="4F7BF7"/>
                </a:solidFill>
                <a:latin typeface="MicrosoftYaHei"/>
              </a:rPr>
              <a:t>的指令（</a:t>
            </a:r>
            <a:r>
              <a:rPr lang="en-US" altLang="zh-CN" sz="2400" b="0" i="0" u="none" strike="noStrike" baseline="0" dirty="0">
                <a:solidFill>
                  <a:srgbClr val="4F7BF7"/>
                </a:solidFill>
                <a:latin typeface="MicrosoftYaHei"/>
              </a:rPr>
              <a:t>【</a:t>
            </a:r>
            <a:r>
              <a:rPr lang="zh-CN" altLang="en-US" sz="2400" b="0" i="0" u="none" strike="noStrike" baseline="0" dirty="0">
                <a:solidFill>
                  <a:srgbClr val="4F7BF7"/>
                </a:solidFill>
                <a:latin typeface="MicrosoftYaHei"/>
              </a:rPr>
              <a:t>参考</a:t>
            </a:r>
            <a:r>
              <a:rPr lang="en-US" altLang="zh-CN" sz="2400" b="0" i="0" u="none" strike="noStrike" baseline="0" dirty="0">
                <a:solidFill>
                  <a:srgbClr val="4F7BF7"/>
                </a:solidFill>
                <a:latin typeface="MicrosoftYaHei"/>
              </a:rPr>
              <a:t>1】</a:t>
            </a:r>
            <a:r>
              <a:rPr lang="zh-CN" altLang="en-US" sz="2400" b="0" i="0" u="none" strike="noStrike" baseline="0" dirty="0">
                <a:solidFill>
                  <a:srgbClr val="4F7BF7"/>
                </a:solidFill>
                <a:latin typeface="MicrosoftYaHei"/>
              </a:rPr>
              <a:t>中定义的“</a:t>
            </a:r>
            <a:r>
              <a:rPr lang="en-US" altLang="zh-CN" sz="2400" b="0" i="0" u="none" strike="noStrike" baseline="0" dirty="0" err="1">
                <a:solidFill>
                  <a:srgbClr val="4F7BF7"/>
                </a:solidFill>
                <a:latin typeface="MicrosoftYaHei"/>
              </a:rPr>
              <a:t>Zicsr</a:t>
            </a:r>
            <a:r>
              <a:rPr lang="en-US" altLang="zh-CN" sz="2400" b="0" i="0" u="none" strike="noStrike" baseline="0" dirty="0">
                <a:solidFill>
                  <a:srgbClr val="4F7BF7"/>
                </a:solidFill>
                <a:latin typeface="MicrosoftYaHei"/>
              </a:rPr>
              <a:t>”</a:t>
            </a:r>
            <a:r>
              <a:rPr lang="zh-CN" altLang="en-US" sz="2400" b="0" i="0" u="none" strike="noStrike" baseline="0" dirty="0">
                <a:solidFill>
                  <a:srgbClr val="4F7BF7"/>
                </a:solidFill>
                <a:latin typeface="MicrosoftYaHei"/>
              </a:rPr>
              <a:t>扩展）。</a:t>
            </a:r>
            <a:endParaRPr lang="en-US" altLang="zh-CN" sz="2400" b="0" i="0" u="none" strike="noStrike" baseline="0" dirty="0">
              <a:solidFill>
                <a:srgbClr val="4F7BF7"/>
              </a:solidFill>
              <a:latin typeface="MicrosoftYaHei"/>
            </a:endParaRPr>
          </a:p>
          <a:p>
            <a:pPr marL="342900" indent="-342900" algn="l">
              <a:buFont typeface="Wingdings" panose="05000000000000000000" pitchFamily="2" charset="2"/>
              <a:buChar char="Ø"/>
            </a:pPr>
            <a:endParaRPr lang="zh-CN" altLang="en-US" sz="2400" b="0" i="0" u="none" strike="noStrike" baseline="0" dirty="0">
              <a:solidFill>
                <a:srgbClr val="4F7BF7"/>
              </a:solidFill>
              <a:latin typeface="MicrosoftYaHei"/>
            </a:endParaRPr>
          </a:p>
          <a:p>
            <a:pPr algn="l"/>
            <a:r>
              <a:rPr lang="en-US" altLang="zh-CN" sz="2400" b="0" i="0" u="none" strike="noStrike" baseline="0" dirty="0">
                <a:solidFill>
                  <a:srgbClr val="4F7BF7"/>
                </a:solidFill>
                <a:latin typeface="Wingdings" panose="05000000000000000000" pitchFamily="2" charset="2"/>
              </a:rPr>
              <a:t>Ø </a:t>
            </a:r>
            <a:r>
              <a:rPr lang="en-US" altLang="zh-CN" sz="2400" b="0" i="0" u="none" strike="noStrike" baseline="0" dirty="0">
                <a:solidFill>
                  <a:srgbClr val="4F7BF7"/>
                </a:solidFill>
                <a:latin typeface="MicrosoftYaHei"/>
              </a:rPr>
              <a:t>RISC-V </a:t>
            </a:r>
            <a:r>
              <a:rPr lang="zh-CN" altLang="en-US" sz="2400" b="0" i="0" u="none" strike="noStrike" baseline="0" dirty="0">
                <a:solidFill>
                  <a:srgbClr val="4F7BF7"/>
                </a:solidFill>
                <a:latin typeface="MicrosoftYaHei"/>
              </a:rPr>
              <a:t>定义了特定的指令可以用于在不同特权级别之间进行切换（</a:t>
            </a:r>
            <a:r>
              <a:rPr lang="en-US" altLang="zh-CN" sz="2400" b="0" i="0" u="none" strike="noStrike" baseline="0" dirty="0">
                <a:solidFill>
                  <a:srgbClr val="4F7BF7"/>
                </a:solidFill>
                <a:latin typeface="MicrosoftYaHei"/>
              </a:rPr>
              <a:t>【</a:t>
            </a:r>
            <a:r>
              <a:rPr lang="zh-CN" altLang="en-US" sz="2400" b="0" i="0" u="none" strike="noStrike" baseline="0" dirty="0">
                <a:solidFill>
                  <a:srgbClr val="4F7BF7"/>
                </a:solidFill>
                <a:latin typeface="MicrosoftYaHei"/>
              </a:rPr>
              <a:t>参考</a:t>
            </a:r>
            <a:r>
              <a:rPr lang="en-US" altLang="zh-CN" sz="2400" b="0" i="0" u="none" strike="noStrike" baseline="0" dirty="0">
                <a:solidFill>
                  <a:srgbClr val="4F7BF7"/>
                </a:solidFill>
                <a:latin typeface="MicrosoftYaHei"/>
              </a:rPr>
              <a:t>1】</a:t>
            </a:r>
            <a:r>
              <a:rPr lang="zh-CN" altLang="en-US" sz="2400" b="0" i="0" u="none" strike="noStrike" baseline="0" dirty="0">
                <a:solidFill>
                  <a:srgbClr val="4F7BF7"/>
                </a:solidFill>
                <a:latin typeface="MicrosoftYaHei"/>
              </a:rPr>
              <a:t>中定义的</a:t>
            </a:r>
            <a:r>
              <a:rPr lang="en-US" altLang="zh-CN" sz="2400" b="0" i="0" u="none" strike="noStrike" baseline="0" dirty="0">
                <a:solidFill>
                  <a:srgbClr val="4F7BF7"/>
                </a:solidFill>
                <a:latin typeface="MicrosoftYaHei"/>
              </a:rPr>
              <a:t>ECALL/EBREAK</a:t>
            </a:r>
            <a:r>
              <a:rPr lang="zh-CN" altLang="en-US" sz="2400" b="0" i="0" u="none" strike="noStrike" baseline="0" dirty="0">
                <a:solidFill>
                  <a:srgbClr val="4F7BF7"/>
                </a:solidFill>
                <a:latin typeface="MicrosoftYaHei"/>
              </a:rPr>
              <a:t>）</a:t>
            </a:r>
            <a:r>
              <a:rPr lang="zh-CN" altLang="en-US" sz="2400" b="1" i="0" u="none" strike="noStrike" baseline="0" dirty="0">
                <a:solidFill>
                  <a:srgbClr val="4F7BF7"/>
                </a:solidFill>
                <a:latin typeface="MicrosoftYaHei"/>
              </a:rPr>
              <a:t>。</a:t>
            </a:r>
          </a:p>
        </p:txBody>
      </p:sp>
    </p:spTree>
    <p:extLst>
      <p:ext uri="{BB962C8B-B14F-4D97-AF65-F5344CB8AC3E}">
        <p14:creationId xmlns:p14="http://schemas.microsoft.com/office/powerpoint/2010/main" val="67279060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16C8CA5-DE1B-4903-26B2-9F7BEBD210E0}"/>
              </a:ext>
            </a:extLst>
          </p:cNvPr>
          <p:cNvSpPr>
            <a:spLocks noGrp="1"/>
          </p:cNvSpPr>
          <p:nvPr>
            <p:ph type="sldNum" sz="quarter" idx="12"/>
          </p:nvPr>
        </p:nvSpPr>
        <p:spPr/>
        <p:txBody>
          <a:bodyPr/>
          <a:lstStyle/>
          <a:p>
            <a:pPr>
              <a:defRPr/>
            </a:pPr>
            <a:fld id="{F3E041F5-C80F-41AD-85A6-1DB15A00DDFA}" type="slidenum">
              <a:rPr lang="en-US" altLang="zh-CN" smtClean="0"/>
              <a:pPr>
                <a:defRPr/>
              </a:pPr>
              <a:t>16</a:t>
            </a:fld>
            <a:endParaRPr lang="en-US" altLang="zh-CN"/>
          </a:p>
        </p:txBody>
      </p:sp>
      <p:sp>
        <p:nvSpPr>
          <p:cNvPr id="4" name="文本框 3">
            <a:extLst>
              <a:ext uri="{FF2B5EF4-FFF2-40B4-BE49-F238E27FC236}">
                <a16:creationId xmlns:a16="http://schemas.microsoft.com/office/drawing/2014/main" id="{E4A669BC-1276-437D-45C2-C0B15546937C}"/>
              </a:ext>
            </a:extLst>
          </p:cNvPr>
          <p:cNvSpPr txBox="1"/>
          <p:nvPr/>
        </p:nvSpPr>
        <p:spPr>
          <a:xfrm>
            <a:off x="200472" y="836712"/>
            <a:ext cx="4960042" cy="2308324"/>
          </a:xfrm>
          <a:prstGeom prst="rect">
            <a:avLst/>
          </a:prstGeom>
          <a:noFill/>
        </p:spPr>
        <p:txBody>
          <a:bodyPr wrap="square">
            <a:spAutoFit/>
          </a:bodyPr>
          <a:lstStyle/>
          <a:p>
            <a:pPr algn="l"/>
            <a:r>
              <a:rPr lang="zh-CN" altLang="en-US" sz="2400" b="1" i="0" u="none" strike="noStrike" baseline="0" dirty="0">
                <a:solidFill>
                  <a:srgbClr val="000000"/>
                </a:solidFill>
                <a:latin typeface="MicrosoftYaHei"/>
              </a:rPr>
              <a:t>内存管理与保护</a:t>
            </a:r>
          </a:p>
          <a:p>
            <a:pPr algn="l"/>
            <a:r>
              <a:rPr lang="en-US" altLang="zh-CN" sz="2400" b="0" i="0" u="none" strike="noStrike" baseline="0" dirty="0">
                <a:solidFill>
                  <a:srgbClr val="4F7BF7"/>
                </a:solidFill>
                <a:latin typeface="Wingdings" panose="05000000000000000000" pitchFamily="2" charset="2"/>
              </a:rPr>
              <a:t>Ø </a:t>
            </a:r>
            <a:r>
              <a:rPr lang="zh-CN" altLang="en-US" sz="2400" b="1" i="0" u="none" strike="noStrike" baseline="0" dirty="0">
                <a:solidFill>
                  <a:srgbClr val="4F7BF7"/>
                </a:solidFill>
                <a:latin typeface="MicrosoftYaHei"/>
              </a:rPr>
              <a:t>虚拟内存（</a:t>
            </a:r>
            <a:r>
              <a:rPr lang="en-US" altLang="zh-CN" sz="2400" b="1" i="0" u="none" strike="noStrike" baseline="0" dirty="0">
                <a:solidFill>
                  <a:srgbClr val="4F7BF7"/>
                </a:solidFill>
                <a:latin typeface="MicrosoftYaHei"/>
              </a:rPr>
              <a:t>Virtual Memory</a:t>
            </a:r>
            <a:r>
              <a:rPr lang="zh-CN" altLang="en-US" sz="2400" b="1" i="0" u="none" strike="noStrike" baseline="0" dirty="0">
                <a:solidFill>
                  <a:srgbClr val="4F7BF7"/>
                </a:solidFill>
                <a:latin typeface="MicrosoftYaHei"/>
              </a:rPr>
              <a:t>）</a:t>
            </a:r>
          </a:p>
          <a:p>
            <a:pPr algn="l"/>
            <a:r>
              <a:rPr lang="en-US" altLang="zh-CN" sz="2400" b="0" i="0" u="none" strike="noStrike" baseline="0" dirty="0">
                <a:solidFill>
                  <a:srgbClr val="4F7BF7"/>
                </a:solidFill>
                <a:latin typeface="Arial" panose="020B0604020202020204" pitchFamily="34" charset="0"/>
              </a:rPr>
              <a:t>• </a:t>
            </a:r>
            <a:r>
              <a:rPr lang="zh-CN" altLang="en-US" sz="2400" b="1" i="0" u="none" strike="noStrike" baseline="0" dirty="0">
                <a:solidFill>
                  <a:srgbClr val="4F7BF7"/>
                </a:solidFill>
                <a:latin typeface="等线" panose="02010600030101010101" pitchFamily="2" charset="-122"/>
                <a:ea typeface="等线" panose="02010600030101010101" pitchFamily="2" charset="-122"/>
              </a:rPr>
              <a:t>需要支持</a:t>
            </a:r>
            <a:r>
              <a:rPr lang="en-US" altLang="zh-CN" sz="2400" b="1" i="0" u="none" strike="noStrike" baseline="0" dirty="0">
                <a:solidFill>
                  <a:srgbClr val="4F7BF7"/>
                </a:solidFill>
                <a:latin typeface="等线" panose="02010600030101010101" pitchFamily="2" charset="-122"/>
                <a:ea typeface="等线" panose="02010600030101010101" pitchFamily="2" charset="-122"/>
              </a:rPr>
              <a:t>Supervisor Level</a:t>
            </a:r>
            <a:endParaRPr lang="zh-CN" altLang="en-US" sz="2400" b="1" i="0" u="none" strike="noStrike" baseline="0" dirty="0">
              <a:solidFill>
                <a:srgbClr val="4F7BF7"/>
              </a:solidFill>
              <a:latin typeface="等线" panose="02010600030101010101" pitchFamily="2" charset="-122"/>
              <a:ea typeface="等线" panose="02010600030101010101" pitchFamily="2" charset="-122"/>
            </a:endParaRPr>
          </a:p>
          <a:p>
            <a:pPr algn="l"/>
            <a:r>
              <a:rPr lang="en-US" altLang="zh-CN" sz="2400" b="0" i="0" u="none" strike="noStrike" baseline="0" dirty="0">
                <a:solidFill>
                  <a:srgbClr val="4F7BF7"/>
                </a:solidFill>
                <a:latin typeface="Arial" panose="020B0604020202020204" pitchFamily="34" charset="0"/>
              </a:rPr>
              <a:t>• </a:t>
            </a:r>
            <a:r>
              <a:rPr lang="zh-CN" altLang="en-US" sz="2400" b="1" i="0" u="none" strike="noStrike" baseline="0" dirty="0">
                <a:solidFill>
                  <a:srgbClr val="4F7BF7"/>
                </a:solidFill>
                <a:latin typeface="等线" panose="02010600030101010101" pitchFamily="2" charset="-122"/>
                <a:ea typeface="等线" panose="02010600030101010101" pitchFamily="2" charset="-122"/>
              </a:rPr>
              <a:t>用于实现高级的操作系统特性</a:t>
            </a:r>
          </a:p>
          <a:p>
            <a:pPr algn="l"/>
            <a:r>
              <a:rPr lang="zh-CN" altLang="en-US" sz="2400" b="1" i="0" u="none" strike="noStrike" baseline="0" dirty="0">
                <a:solidFill>
                  <a:srgbClr val="4F7BF7"/>
                </a:solidFill>
                <a:latin typeface="等线" panose="02010600030101010101" pitchFamily="2" charset="-122"/>
                <a:ea typeface="等线" panose="02010600030101010101" pitchFamily="2" charset="-122"/>
              </a:rPr>
              <a:t>（</a:t>
            </a:r>
            <a:r>
              <a:rPr lang="en-US" altLang="zh-CN" sz="2400" b="1" i="0" u="none" strike="noStrike" baseline="0" dirty="0">
                <a:solidFill>
                  <a:srgbClr val="4F7BF7"/>
                </a:solidFill>
                <a:latin typeface="等线" panose="02010600030101010101" pitchFamily="2" charset="-122"/>
                <a:ea typeface="等线" panose="02010600030101010101" pitchFamily="2" charset="-122"/>
              </a:rPr>
              <a:t>Unix/Linux</a:t>
            </a:r>
            <a:r>
              <a:rPr lang="zh-CN" altLang="en-US" sz="2400" b="1" i="0" u="none" strike="noStrike" baseline="0" dirty="0">
                <a:solidFill>
                  <a:srgbClr val="4F7BF7"/>
                </a:solidFill>
                <a:latin typeface="等线" panose="02010600030101010101" pitchFamily="2" charset="-122"/>
                <a:ea typeface="等线" panose="02010600030101010101" pitchFamily="2" charset="-122"/>
              </a:rPr>
              <a:t>）</a:t>
            </a:r>
          </a:p>
          <a:p>
            <a:pPr algn="l"/>
            <a:r>
              <a:rPr lang="en-US" altLang="zh-CN" sz="2400" b="0" i="0" u="none" strike="noStrike" baseline="0" dirty="0">
                <a:solidFill>
                  <a:srgbClr val="4F7BF7"/>
                </a:solidFill>
                <a:latin typeface="Arial" panose="020B0604020202020204" pitchFamily="34" charset="0"/>
              </a:rPr>
              <a:t>• </a:t>
            </a:r>
            <a:r>
              <a:rPr lang="zh-CN" altLang="en-US" sz="2400" b="1" i="0" u="none" strike="noStrike" baseline="0" dirty="0">
                <a:solidFill>
                  <a:srgbClr val="4F7BF7"/>
                </a:solidFill>
                <a:latin typeface="等线" panose="02010600030101010101" pitchFamily="2" charset="-122"/>
                <a:ea typeface="等线" panose="02010600030101010101" pitchFamily="2" charset="-122"/>
              </a:rPr>
              <a:t>多种映射方式</a:t>
            </a:r>
            <a:r>
              <a:rPr lang="en-US" altLang="zh-CN" sz="2400" b="1" i="0" u="none" strike="noStrike" baseline="0" dirty="0">
                <a:solidFill>
                  <a:srgbClr val="4F7BF7"/>
                </a:solidFill>
                <a:latin typeface="等线" panose="02010600030101010101" pitchFamily="2" charset="-122"/>
                <a:ea typeface="等线" panose="02010600030101010101" pitchFamily="2" charset="-122"/>
              </a:rPr>
              <a:t>Sv32/Sv39/Sv48</a:t>
            </a:r>
            <a:endParaRPr lang="zh-CN" altLang="en-US" sz="2400" b="1" i="0" u="none" strike="noStrike" baseline="0" dirty="0">
              <a:solidFill>
                <a:srgbClr val="4F7BF7"/>
              </a:solidFill>
              <a:latin typeface="等线" panose="02010600030101010101" pitchFamily="2" charset="-122"/>
              <a:ea typeface="等线" panose="02010600030101010101" pitchFamily="2" charset="-122"/>
            </a:endParaRPr>
          </a:p>
        </p:txBody>
      </p:sp>
      <p:sp>
        <p:nvSpPr>
          <p:cNvPr id="6" name="文本框 5">
            <a:extLst>
              <a:ext uri="{FF2B5EF4-FFF2-40B4-BE49-F238E27FC236}">
                <a16:creationId xmlns:a16="http://schemas.microsoft.com/office/drawing/2014/main" id="{7EE4A274-034E-4B8B-80E6-C76E8F6F6FD5}"/>
              </a:ext>
            </a:extLst>
          </p:cNvPr>
          <p:cNvSpPr txBox="1"/>
          <p:nvPr/>
        </p:nvSpPr>
        <p:spPr>
          <a:xfrm>
            <a:off x="4750601" y="1196752"/>
            <a:ext cx="4960042" cy="1938992"/>
          </a:xfrm>
          <a:prstGeom prst="rect">
            <a:avLst/>
          </a:prstGeom>
          <a:noFill/>
        </p:spPr>
        <p:txBody>
          <a:bodyPr wrap="square">
            <a:spAutoFit/>
          </a:bodyPr>
          <a:lstStyle/>
          <a:p>
            <a:pPr algn="l"/>
            <a:r>
              <a:rPr lang="en-US" altLang="zh-CN" sz="2400" b="0" i="0" u="none" strike="noStrike" baseline="0" dirty="0">
                <a:solidFill>
                  <a:srgbClr val="4F7BF7"/>
                </a:solidFill>
                <a:latin typeface="Wingdings" panose="05000000000000000000" pitchFamily="2" charset="2"/>
              </a:rPr>
              <a:t>Ø </a:t>
            </a:r>
            <a:r>
              <a:rPr lang="zh-CN" altLang="en-US" sz="2400" b="1" i="0" u="none" strike="noStrike" baseline="0" dirty="0">
                <a:solidFill>
                  <a:srgbClr val="4F7BF7"/>
                </a:solidFill>
                <a:latin typeface="MicrosoftYaHei"/>
              </a:rPr>
              <a:t>物理内存保护（</a:t>
            </a:r>
            <a:r>
              <a:rPr lang="en-US" altLang="zh-CN" sz="2400" b="1" i="0" u="none" strike="noStrike" baseline="0" dirty="0">
                <a:solidFill>
                  <a:srgbClr val="4F7BF7"/>
                </a:solidFill>
                <a:latin typeface="MicrosoftYaHei"/>
              </a:rPr>
              <a:t>Physical Memory Protection</a:t>
            </a:r>
            <a:r>
              <a:rPr lang="zh-CN" altLang="en-US" sz="2400" b="1" i="0" u="none" strike="noStrike" baseline="0" dirty="0">
                <a:solidFill>
                  <a:srgbClr val="4F7BF7"/>
                </a:solidFill>
                <a:latin typeface="MicrosoftYaHei"/>
              </a:rPr>
              <a:t>，</a:t>
            </a:r>
            <a:r>
              <a:rPr lang="en-US" altLang="zh-CN" sz="2400" b="1" i="0" u="none" strike="noStrike" baseline="0" dirty="0">
                <a:solidFill>
                  <a:srgbClr val="4F7BF7"/>
                </a:solidFill>
                <a:latin typeface="MicrosoftYaHei"/>
              </a:rPr>
              <a:t>PMP</a:t>
            </a:r>
            <a:r>
              <a:rPr lang="zh-CN" altLang="en-US" sz="2400" b="1" i="0" u="none" strike="noStrike" baseline="0" dirty="0">
                <a:solidFill>
                  <a:srgbClr val="4F7BF7"/>
                </a:solidFill>
                <a:latin typeface="MicrosoftYaHei"/>
              </a:rPr>
              <a:t>）</a:t>
            </a:r>
          </a:p>
          <a:p>
            <a:pPr algn="l"/>
            <a:r>
              <a:rPr lang="en-US" altLang="zh-CN" sz="2400" b="0" i="0" u="none" strike="noStrike" baseline="0" dirty="0">
                <a:solidFill>
                  <a:srgbClr val="4F7BF7"/>
                </a:solidFill>
                <a:latin typeface="Arial" panose="020B0604020202020204" pitchFamily="34" charset="0"/>
              </a:rPr>
              <a:t>• </a:t>
            </a:r>
            <a:r>
              <a:rPr lang="zh-CN" altLang="en-US" sz="2400" b="1" i="0" u="none" strike="noStrike" baseline="0" dirty="0">
                <a:solidFill>
                  <a:srgbClr val="4F7BF7"/>
                </a:solidFill>
                <a:latin typeface="等线" panose="02010600030101010101" pitchFamily="2" charset="-122"/>
                <a:ea typeface="等线" panose="02010600030101010101" pitchFamily="2" charset="-122"/>
              </a:rPr>
              <a:t>允许</a:t>
            </a:r>
            <a:r>
              <a:rPr lang="en-US" altLang="zh-CN" sz="2400" b="1" i="0" u="none" strike="noStrike" baseline="0" dirty="0">
                <a:solidFill>
                  <a:srgbClr val="4F7BF7"/>
                </a:solidFill>
                <a:latin typeface="等线" panose="02010600030101010101" pitchFamily="2" charset="-122"/>
                <a:ea typeface="等线" panose="02010600030101010101" pitchFamily="2" charset="-122"/>
              </a:rPr>
              <a:t>M </a:t>
            </a:r>
            <a:r>
              <a:rPr lang="zh-CN" altLang="en-US" sz="2400" b="1" i="0" u="none" strike="noStrike" baseline="0" dirty="0">
                <a:solidFill>
                  <a:srgbClr val="4F7BF7"/>
                </a:solidFill>
                <a:latin typeface="等线" panose="02010600030101010101" pitchFamily="2" charset="-122"/>
                <a:ea typeface="等线" panose="02010600030101010101" pitchFamily="2" charset="-122"/>
              </a:rPr>
              <a:t>模式指定</a:t>
            </a:r>
            <a:r>
              <a:rPr lang="en-US" altLang="zh-CN" sz="2400" b="1" i="0" u="none" strike="noStrike" baseline="0" dirty="0">
                <a:solidFill>
                  <a:srgbClr val="4F7BF7"/>
                </a:solidFill>
                <a:latin typeface="等线" panose="02010600030101010101" pitchFamily="2" charset="-122"/>
                <a:ea typeface="等线" panose="02010600030101010101" pitchFamily="2" charset="-122"/>
              </a:rPr>
              <a:t>U </a:t>
            </a:r>
            <a:r>
              <a:rPr lang="zh-CN" altLang="en-US" sz="2400" b="1" i="0" u="none" strike="noStrike" baseline="0" dirty="0">
                <a:solidFill>
                  <a:srgbClr val="4F7BF7"/>
                </a:solidFill>
                <a:latin typeface="等线" panose="02010600030101010101" pitchFamily="2" charset="-122"/>
                <a:ea typeface="等线" panose="02010600030101010101" pitchFamily="2" charset="-122"/>
              </a:rPr>
              <a:t>模式可以访</a:t>
            </a:r>
          </a:p>
          <a:p>
            <a:pPr algn="l"/>
            <a:r>
              <a:rPr lang="zh-CN" altLang="en-US" sz="2400" b="1" i="0" u="none" strike="noStrike" baseline="0" dirty="0">
                <a:solidFill>
                  <a:srgbClr val="4F7BF7"/>
                </a:solidFill>
                <a:latin typeface="等线" panose="02010600030101010101" pitchFamily="2" charset="-122"/>
                <a:ea typeface="等线" panose="02010600030101010101" pitchFamily="2" charset="-122"/>
              </a:rPr>
              <a:t>问的内存地址。</a:t>
            </a:r>
          </a:p>
          <a:p>
            <a:pPr algn="l"/>
            <a:r>
              <a:rPr lang="en-US" altLang="zh-CN" sz="2400" b="0" i="0" u="none" strike="noStrike" baseline="0" dirty="0">
                <a:solidFill>
                  <a:srgbClr val="4F7BF7"/>
                </a:solidFill>
                <a:latin typeface="Arial" panose="020B0604020202020204" pitchFamily="34" charset="0"/>
              </a:rPr>
              <a:t>• </a:t>
            </a:r>
            <a:r>
              <a:rPr lang="zh-CN" altLang="en-US" sz="2400" b="1" i="0" u="none" strike="noStrike" baseline="0" dirty="0">
                <a:solidFill>
                  <a:srgbClr val="4F7BF7"/>
                </a:solidFill>
                <a:latin typeface="等线" panose="02010600030101010101" pitchFamily="2" charset="-122"/>
                <a:ea typeface="等线" panose="02010600030101010101" pitchFamily="2" charset="-122"/>
              </a:rPr>
              <a:t>支持</a:t>
            </a:r>
            <a:r>
              <a:rPr lang="en-US" altLang="zh-CN" sz="2400" b="1" i="0" u="none" strike="noStrike" baseline="0" dirty="0">
                <a:solidFill>
                  <a:srgbClr val="4F7BF7"/>
                </a:solidFill>
                <a:latin typeface="等线" panose="02010600030101010101" pitchFamily="2" charset="-122"/>
                <a:ea typeface="等线" panose="02010600030101010101" pitchFamily="2" charset="-122"/>
              </a:rPr>
              <a:t>R/W/X</a:t>
            </a:r>
            <a:r>
              <a:rPr lang="zh-CN" altLang="en-US" sz="2400" b="1" i="0" u="none" strike="noStrike" baseline="0" dirty="0">
                <a:solidFill>
                  <a:srgbClr val="4F7BF7"/>
                </a:solidFill>
                <a:latin typeface="等线" panose="02010600030101010101" pitchFamily="2" charset="-122"/>
                <a:ea typeface="等线" panose="02010600030101010101" pitchFamily="2" charset="-122"/>
              </a:rPr>
              <a:t>，以及</a:t>
            </a:r>
            <a:r>
              <a:rPr lang="en-US" altLang="zh-CN" sz="2400" b="1" i="0" u="none" strike="noStrike" baseline="0" dirty="0">
                <a:solidFill>
                  <a:srgbClr val="4F7BF7"/>
                </a:solidFill>
                <a:latin typeface="等线" panose="02010600030101010101" pitchFamily="2" charset="-122"/>
                <a:ea typeface="等线" panose="02010600030101010101" pitchFamily="2" charset="-122"/>
              </a:rPr>
              <a:t>Lock</a:t>
            </a:r>
            <a:endParaRPr lang="zh-CN" altLang="en-US" sz="2400" b="1" i="0" u="none" strike="noStrike" baseline="0" dirty="0">
              <a:solidFill>
                <a:srgbClr val="4F7BF7"/>
              </a:solidFill>
              <a:latin typeface="等线" panose="02010600030101010101" pitchFamily="2" charset="-122"/>
              <a:ea typeface="等线" panose="02010600030101010101" pitchFamily="2" charset="-122"/>
            </a:endParaRPr>
          </a:p>
        </p:txBody>
      </p:sp>
      <p:pic>
        <p:nvPicPr>
          <p:cNvPr id="8" name="图片 7">
            <a:extLst>
              <a:ext uri="{FF2B5EF4-FFF2-40B4-BE49-F238E27FC236}">
                <a16:creationId xmlns:a16="http://schemas.microsoft.com/office/drawing/2014/main" id="{2C02EC96-5262-941E-165E-FA4DF2B04A1A}"/>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457056" y="3209653"/>
            <a:ext cx="2931766" cy="3606143"/>
          </a:xfrm>
          <a:prstGeom prst="rect">
            <a:avLst/>
          </a:prstGeom>
        </p:spPr>
      </p:pic>
      <p:pic>
        <p:nvPicPr>
          <p:cNvPr id="10" name="图片 9">
            <a:extLst>
              <a:ext uri="{FF2B5EF4-FFF2-40B4-BE49-F238E27FC236}">
                <a16:creationId xmlns:a16="http://schemas.microsoft.com/office/drawing/2014/main" id="{22A52DC0-EE2E-A112-868C-5FA7D9E11753}"/>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480193" y="3036065"/>
            <a:ext cx="4400600" cy="3802308"/>
          </a:xfrm>
          <a:prstGeom prst="rect">
            <a:avLst/>
          </a:prstGeom>
        </p:spPr>
      </p:pic>
    </p:spTree>
    <p:extLst>
      <p:ext uri="{BB962C8B-B14F-4D97-AF65-F5344CB8AC3E}">
        <p14:creationId xmlns:p14="http://schemas.microsoft.com/office/powerpoint/2010/main" val="272935669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CFECA5B-4F5A-4976-31FC-F447B910932D}"/>
              </a:ext>
            </a:extLst>
          </p:cNvPr>
          <p:cNvSpPr>
            <a:spLocks noGrp="1"/>
          </p:cNvSpPr>
          <p:nvPr>
            <p:ph type="sldNum" sz="quarter" idx="12"/>
          </p:nvPr>
        </p:nvSpPr>
        <p:spPr/>
        <p:txBody>
          <a:bodyPr/>
          <a:lstStyle/>
          <a:p>
            <a:pPr>
              <a:defRPr/>
            </a:pPr>
            <a:fld id="{F3E041F5-C80F-41AD-85A6-1DB15A00DDFA}" type="slidenum">
              <a:rPr lang="en-US" altLang="zh-CN" smtClean="0"/>
              <a:pPr>
                <a:defRPr/>
              </a:pPr>
              <a:t>17</a:t>
            </a:fld>
            <a:endParaRPr lang="en-US" altLang="zh-CN"/>
          </a:p>
        </p:txBody>
      </p:sp>
      <p:sp>
        <p:nvSpPr>
          <p:cNvPr id="4" name="文本框 3">
            <a:extLst>
              <a:ext uri="{FF2B5EF4-FFF2-40B4-BE49-F238E27FC236}">
                <a16:creationId xmlns:a16="http://schemas.microsoft.com/office/drawing/2014/main" id="{03F3D076-5654-B6D5-2541-CF7BC1BFBCCD}"/>
              </a:ext>
            </a:extLst>
          </p:cNvPr>
          <p:cNvSpPr txBox="1"/>
          <p:nvPr/>
        </p:nvSpPr>
        <p:spPr>
          <a:xfrm>
            <a:off x="272480" y="620688"/>
            <a:ext cx="9361040" cy="2616101"/>
          </a:xfrm>
          <a:prstGeom prst="rect">
            <a:avLst/>
          </a:prstGeom>
          <a:noFill/>
        </p:spPr>
        <p:txBody>
          <a:bodyPr wrap="square">
            <a:spAutoFit/>
          </a:bodyPr>
          <a:lstStyle/>
          <a:p>
            <a:pPr algn="l"/>
            <a:r>
              <a:rPr lang="zh-CN" altLang="en-US" sz="2000" b="1" i="0" u="none" strike="noStrike" baseline="0" dirty="0">
                <a:solidFill>
                  <a:srgbClr val="000000"/>
                </a:solidFill>
                <a:latin typeface="MicrosoftYaHei"/>
              </a:rPr>
              <a:t>异常和中断</a:t>
            </a:r>
          </a:p>
          <a:p>
            <a:pPr algn="l"/>
            <a:r>
              <a:rPr lang="en-US" altLang="zh-CN" sz="2400" b="0" i="0" u="none" strike="noStrike" baseline="0" dirty="0">
                <a:solidFill>
                  <a:srgbClr val="4F7BF7"/>
                </a:solidFill>
                <a:latin typeface="Wingdings" panose="05000000000000000000" pitchFamily="2" charset="2"/>
              </a:rPr>
              <a:t>Ø </a:t>
            </a:r>
            <a:r>
              <a:rPr lang="zh-CN" altLang="en-US" sz="2400" b="1" i="0" u="none" strike="noStrike" baseline="0" dirty="0">
                <a:solidFill>
                  <a:srgbClr val="4F7BF7"/>
                </a:solidFill>
                <a:latin typeface="MicrosoftYaHei"/>
              </a:rPr>
              <a:t>异常（</a:t>
            </a:r>
            <a:r>
              <a:rPr lang="en-US" altLang="zh-CN" sz="2400" b="1" i="0" u="none" strike="noStrike" baseline="0" dirty="0">
                <a:solidFill>
                  <a:srgbClr val="4F7BF7"/>
                </a:solidFill>
                <a:latin typeface="MicrosoftYaHei"/>
              </a:rPr>
              <a:t>Exception</a:t>
            </a:r>
            <a:r>
              <a:rPr lang="zh-CN" altLang="en-US" sz="2400" b="1" i="0" u="none" strike="noStrike" baseline="0" dirty="0">
                <a:solidFill>
                  <a:srgbClr val="4F7BF7"/>
                </a:solidFill>
                <a:latin typeface="MicrosoftYaHei"/>
              </a:rPr>
              <a:t>）：“</a:t>
            </a:r>
            <a:r>
              <a:rPr lang="en-US" altLang="zh-CN" sz="2400" b="1" i="0" u="none" strike="noStrike" baseline="0" dirty="0">
                <a:solidFill>
                  <a:srgbClr val="4F7BF7"/>
                </a:solidFill>
                <a:latin typeface="MicrosoftYaHei"/>
              </a:rPr>
              <a:t>an unusual condition occurring</a:t>
            </a:r>
            <a:endParaRPr lang="zh-CN" altLang="en-US" sz="2400" b="1" i="0" u="none" strike="noStrike" baseline="0" dirty="0">
              <a:solidFill>
                <a:srgbClr val="4F7BF7"/>
              </a:solidFill>
              <a:latin typeface="MicrosoftYaHei"/>
            </a:endParaRPr>
          </a:p>
          <a:p>
            <a:pPr algn="l"/>
            <a:r>
              <a:rPr lang="en-US" altLang="zh-CN" sz="2400" b="1" i="0" u="none" strike="noStrike" baseline="0" dirty="0">
                <a:solidFill>
                  <a:srgbClr val="4F7BF7"/>
                </a:solidFill>
                <a:latin typeface="MicrosoftYaHei"/>
              </a:rPr>
              <a:t>at run time associated with an instruction in the</a:t>
            </a:r>
            <a:endParaRPr lang="zh-CN" altLang="en-US" sz="2400" b="1" i="0" u="none" strike="noStrike" baseline="0" dirty="0">
              <a:solidFill>
                <a:srgbClr val="4F7BF7"/>
              </a:solidFill>
              <a:latin typeface="MicrosoftYaHei"/>
            </a:endParaRPr>
          </a:p>
          <a:p>
            <a:pPr algn="l"/>
            <a:r>
              <a:rPr lang="en-US" altLang="zh-CN" sz="2400" b="1" i="0" u="none" strike="noStrike" baseline="0" dirty="0">
                <a:solidFill>
                  <a:srgbClr val="4F7BF7"/>
                </a:solidFill>
                <a:latin typeface="MicrosoftYaHei"/>
              </a:rPr>
              <a:t>current RISC-V hart”</a:t>
            </a:r>
            <a:endParaRPr lang="zh-CN" altLang="en-US" sz="2400" b="1" i="0" u="none" strike="noStrike" baseline="0" dirty="0">
              <a:solidFill>
                <a:srgbClr val="4F7BF7"/>
              </a:solidFill>
              <a:latin typeface="MicrosoftYaHei"/>
            </a:endParaRPr>
          </a:p>
          <a:p>
            <a:pPr algn="l"/>
            <a:r>
              <a:rPr lang="en-US" altLang="zh-CN" sz="2400" b="0" i="0" u="none" strike="noStrike" baseline="0" dirty="0">
                <a:solidFill>
                  <a:srgbClr val="4F7BF7"/>
                </a:solidFill>
                <a:latin typeface="Wingdings" panose="05000000000000000000" pitchFamily="2" charset="2"/>
              </a:rPr>
              <a:t>Ø </a:t>
            </a:r>
            <a:r>
              <a:rPr lang="zh-CN" altLang="en-US" sz="2400" b="1" i="0" u="none" strike="noStrike" baseline="0" dirty="0">
                <a:solidFill>
                  <a:srgbClr val="4F7BF7"/>
                </a:solidFill>
                <a:latin typeface="MicrosoftYaHei"/>
              </a:rPr>
              <a:t>中断（</a:t>
            </a:r>
            <a:r>
              <a:rPr lang="en-US" altLang="zh-CN" sz="2400" b="1" i="0" u="none" strike="noStrike" baseline="0" dirty="0">
                <a:solidFill>
                  <a:srgbClr val="4F7BF7"/>
                </a:solidFill>
                <a:latin typeface="MicrosoftYaHei"/>
              </a:rPr>
              <a:t>Interrupt</a:t>
            </a:r>
            <a:r>
              <a:rPr lang="zh-CN" altLang="en-US" sz="2400" b="1" i="0" u="none" strike="noStrike" baseline="0" dirty="0">
                <a:solidFill>
                  <a:srgbClr val="4F7BF7"/>
                </a:solidFill>
                <a:latin typeface="MicrosoftYaHei"/>
              </a:rPr>
              <a:t>）：“</a:t>
            </a:r>
            <a:r>
              <a:rPr lang="en-US" altLang="zh-CN" sz="2400" b="1" i="0" u="none" strike="noStrike" baseline="0" dirty="0">
                <a:solidFill>
                  <a:srgbClr val="4F7BF7"/>
                </a:solidFill>
                <a:latin typeface="MicrosoftYaHei"/>
              </a:rPr>
              <a:t>an external asynchronous event</a:t>
            </a:r>
            <a:endParaRPr lang="zh-CN" altLang="en-US" sz="2400" b="1" i="0" u="none" strike="noStrike" baseline="0" dirty="0">
              <a:solidFill>
                <a:srgbClr val="4F7BF7"/>
              </a:solidFill>
              <a:latin typeface="MicrosoftYaHei"/>
            </a:endParaRPr>
          </a:p>
          <a:p>
            <a:pPr algn="l"/>
            <a:r>
              <a:rPr lang="en-US" altLang="zh-CN" sz="2400" b="1" i="0" u="none" strike="noStrike" baseline="0" dirty="0">
                <a:solidFill>
                  <a:srgbClr val="4F7BF7"/>
                </a:solidFill>
                <a:latin typeface="MicrosoftYaHei"/>
              </a:rPr>
              <a:t>that may cause a RISC-V hart to experience an</a:t>
            </a:r>
            <a:endParaRPr lang="zh-CN" altLang="en-US" sz="2400" b="1" i="0" u="none" strike="noStrike" baseline="0" dirty="0">
              <a:solidFill>
                <a:srgbClr val="4F7BF7"/>
              </a:solidFill>
              <a:latin typeface="MicrosoftYaHei"/>
            </a:endParaRPr>
          </a:p>
          <a:p>
            <a:pPr algn="l"/>
            <a:r>
              <a:rPr lang="en-US" altLang="zh-CN" sz="2400" b="1" i="0" u="none" strike="noStrike" baseline="0" dirty="0">
                <a:solidFill>
                  <a:srgbClr val="4F7BF7"/>
                </a:solidFill>
                <a:latin typeface="MicrosoftYaHei"/>
              </a:rPr>
              <a:t>unexpected transfer of control”</a:t>
            </a:r>
            <a:endParaRPr lang="zh-CN" altLang="en-US" sz="2400" b="1" i="0" u="none" strike="noStrike" baseline="0" dirty="0">
              <a:solidFill>
                <a:srgbClr val="4F7BF7"/>
              </a:solidFill>
              <a:latin typeface="MicrosoftYaHei"/>
            </a:endParaRPr>
          </a:p>
        </p:txBody>
      </p:sp>
      <p:pic>
        <p:nvPicPr>
          <p:cNvPr id="6" name="图片 5">
            <a:extLst>
              <a:ext uri="{FF2B5EF4-FFF2-40B4-BE49-F238E27FC236}">
                <a16:creationId xmlns:a16="http://schemas.microsoft.com/office/drawing/2014/main" id="{57A417A1-8FD6-B649-DF01-6CFD01449A1C}"/>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41871" y="3236789"/>
            <a:ext cx="9167373" cy="3441824"/>
          </a:xfrm>
          <a:prstGeom prst="rect">
            <a:avLst/>
          </a:prstGeom>
        </p:spPr>
      </p:pic>
    </p:spTree>
    <p:extLst>
      <p:ext uri="{BB962C8B-B14F-4D97-AF65-F5344CB8AC3E}">
        <p14:creationId xmlns:p14="http://schemas.microsoft.com/office/powerpoint/2010/main" val="325269512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21580D-6480-A80D-AD26-847470B6683F}"/>
              </a:ext>
            </a:extLst>
          </p:cNvPr>
          <p:cNvSpPr>
            <a:spLocks noGrp="1"/>
          </p:cNvSpPr>
          <p:nvPr>
            <p:ph type="title"/>
          </p:nvPr>
        </p:nvSpPr>
        <p:spPr/>
        <p:txBody>
          <a:bodyPr/>
          <a:lstStyle/>
          <a:p>
            <a:endParaRPr lang="en-US"/>
          </a:p>
        </p:txBody>
      </p:sp>
      <p:sp>
        <p:nvSpPr>
          <p:cNvPr id="4" name="灯片编号占位符 3">
            <a:extLst>
              <a:ext uri="{FF2B5EF4-FFF2-40B4-BE49-F238E27FC236}">
                <a16:creationId xmlns:a16="http://schemas.microsoft.com/office/drawing/2014/main" id="{8B31FEF7-4ADA-D2B3-7828-FC25DCD1AACF}"/>
              </a:ext>
            </a:extLst>
          </p:cNvPr>
          <p:cNvSpPr>
            <a:spLocks noGrp="1"/>
          </p:cNvSpPr>
          <p:nvPr>
            <p:ph type="sldNum" sz="quarter" idx="12"/>
          </p:nvPr>
        </p:nvSpPr>
        <p:spPr/>
        <p:txBody>
          <a:bodyPr/>
          <a:lstStyle/>
          <a:p>
            <a:pPr>
              <a:defRPr/>
            </a:pPr>
            <a:fld id="{581DD3E0-5F7C-46B2-AE3F-E81668104769}" type="slidenum">
              <a:rPr lang="en-US" altLang="zh-CN" smtClean="0"/>
              <a:pPr>
                <a:defRPr/>
              </a:pPr>
              <a:t>18</a:t>
            </a:fld>
            <a:endParaRPr lang="en-US" altLang="zh-CN"/>
          </a:p>
        </p:txBody>
      </p:sp>
      <p:sp>
        <p:nvSpPr>
          <p:cNvPr id="7" name="内容占位符 6">
            <a:extLst>
              <a:ext uri="{FF2B5EF4-FFF2-40B4-BE49-F238E27FC236}">
                <a16:creationId xmlns:a16="http://schemas.microsoft.com/office/drawing/2014/main" id="{391BDF5A-9A47-8D59-4377-D1FDDCCB7642}"/>
              </a:ext>
            </a:extLst>
          </p:cNvPr>
          <p:cNvSpPr>
            <a:spLocks noGrp="1"/>
          </p:cNvSpPr>
          <p:nvPr>
            <p:ph idx="1"/>
          </p:nvPr>
        </p:nvSpPr>
        <p:spPr>
          <a:xfrm>
            <a:off x="3080792" y="2996952"/>
            <a:ext cx="8928100" cy="4608513"/>
          </a:xfrm>
        </p:spPr>
        <p:txBody>
          <a:bodyPr/>
          <a:lstStyle/>
          <a:p>
            <a:pPr marL="0" indent="0">
              <a:buNone/>
            </a:pPr>
            <a:r>
              <a:rPr lang="en-US" sz="6600" dirty="0"/>
              <a:t>T</a:t>
            </a:r>
            <a:r>
              <a:rPr lang="en-US" altLang="zh-CN" sz="6600" dirty="0"/>
              <a:t>hanks</a:t>
            </a:r>
            <a:endParaRPr lang="en-US" sz="6600" dirty="0"/>
          </a:p>
        </p:txBody>
      </p:sp>
    </p:spTree>
    <p:extLst>
      <p:ext uri="{BB962C8B-B14F-4D97-AF65-F5344CB8AC3E}">
        <p14:creationId xmlns:p14="http://schemas.microsoft.com/office/powerpoint/2010/main" val="313396679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body" idx="4294967295"/>
          </p:nvPr>
        </p:nvSpPr>
        <p:spPr>
          <a:xfrm>
            <a:off x="897731" y="1530351"/>
            <a:ext cx="8089900" cy="3597275"/>
          </a:xfrm>
          <a:noFill/>
        </p:spPr>
        <p:txBody>
          <a:bodyPr/>
          <a:lstStyle/>
          <a:p>
            <a:pPr eaLnBrk="1" hangingPunct="1">
              <a:lnSpc>
                <a:spcPct val="90000"/>
              </a:lnSpc>
            </a:pPr>
            <a:r>
              <a:rPr lang="en-US" altLang="zh-CN" dirty="0">
                <a:solidFill>
                  <a:srgbClr val="3D5C00"/>
                </a:solidFill>
                <a:ea typeface="宋体" charset="-122"/>
              </a:rPr>
              <a:t>1.</a:t>
            </a:r>
            <a:r>
              <a:rPr lang="zh-CN" altLang="en-US" dirty="0">
                <a:solidFill>
                  <a:srgbClr val="3D5C00"/>
                </a:solidFill>
                <a:ea typeface="宋体" charset="-122"/>
              </a:rPr>
              <a:t> </a:t>
            </a:r>
            <a:r>
              <a:rPr lang="en-US" altLang="zh-CN" dirty="0">
                <a:solidFill>
                  <a:srgbClr val="3D5C00"/>
                </a:solidFill>
                <a:ea typeface="宋体" charset="-122"/>
              </a:rPr>
              <a:t>ISA</a:t>
            </a:r>
            <a:r>
              <a:rPr lang="zh-CN" altLang="en-US" dirty="0">
                <a:solidFill>
                  <a:srgbClr val="3D5C00"/>
                </a:solidFill>
                <a:ea typeface="宋体" charset="-122"/>
              </a:rPr>
              <a:t>的基本介绍</a:t>
            </a:r>
            <a:endParaRPr lang="en-US" altLang="zh-CN" dirty="0">
              <a:solidFill>
                <a:srgbClr val="3D5C00"/>
              </a:solidFill>
              <a:ea typeface="宋体" charset="-122"/>
            </a:endParaRPr>
          </a:p>
          <a:p>
            <a:pPr eaLnBrk="1" hangingPunct="1">
              <a:lnSpc>
                <a:spcPct val="90000"/>
              </a:lnSpc>
            </a:pPr>
            <a:endParaRPr lang="en-US" altLang="zh-CN" dirty="0">
              <a:solidFill>
                <a:srgbClr val="3D5C00"/>
              </a:solidFill>
              <a:ea typeface="宋体" charset="-122"/>
            </a:endParaRPr>
          </a:p>
          <a:p>
            <a:pPr eaLnBrk="1" hangingPunct="1">
              <a:lnSpc>
                <a:spcPct val="90000"/>
              </a:lnSpc>
            </a:pPr>
            <a:r>
              <a:rPr lang="en-US" altLang="zh-CN" dirty="0">
                <a:solidFill>
                  <a:srgbClr val="3D5C00"/>
                </a:solidFill>
                <a:ea typeface="宋体" charset="-122"/>
              </a:rPr>
              <a:t>2</a:t>
            </a:r>
            <a:r>
              <a:rPr lang="zh-CN" altLang="en-US" dirty="0">
                <a:solidFill>
                  <a:srgbClr val="3D5C00"/>
                </a:solidFill>
                <a:ea typeface="宋体" charset="-122"/>
              </a:rPr>
              <a:t>. </a:t>
            </a:r>
            <a:r>
              <a:rPr lang="en-US" altLang="zh-CN" dirty="0">
                <a:solidFill>
                  <a:srgbClr val="3D5C00"/>
                </a:solidFill>
                <a:ea typeface="宋体" charset="-122"/>
              </a:rPr>
              <a:t>RISC-V ISA </a:t>
            </a:r>
            <a:r>
              <a:rPr lang="zh-CN" altLang="en-US" dirty="0">
                <a:solidFill>
                  <a:srgbClr val="3D5C00"/>
                </a:solidFill>
                <a:ea typeface="宋体" charset="-122"/>
              </a:rPr>
              <a:t>基本介绍</a:t>
            </a:r>
          </a:p>
          <a:p>
            <a:pPr marL="0" indent="0" eaLnBrk="1" hangingPunct="1">
              <a:lnSpc>
                <a:spcPct val="90000"/>
              </a:lnSpc>
              <a:buNone/>
            </a:pPr>
            <a:endParaRPr lang="en-US" dirty="0">
              <a:solidFill>
                <a:srgbClr val="3D5C00"/>
              </a:solidFill>
              <a:ea typeface="宋体" charset="-122"/>
            </a:endParaRPr>
          </a:p>
          <a:p>
            <a:pPr lvl="1" eaLnBrk="1" hangingPunct="1">
              <a:lnSpc>
                <a:spcPct val="90000"/>
              </a:lnSpc>
            </a:pPr>
            <a:endParaRPr lang="en-US" sz="1800" dirty="0">
              <a:ea typeface="宋体" charset="-122"/>
            </a:endParaRPr>
          </a:p>
          <a:p>
            <a:pPr eaLnBrk="1" hangingPunct="1">
              <a:lnSpc>
                <a:spcPct val="90000"/>
              </a:lnSpc>
              <a:buFont typeface="Wingdings" pitchFamily="2" charset="2"/>
              <a:buNone/>
            </a:pPr>
            <a:endParaRPr lang="zh-CN" altLang="en-US" sz="1800" dirty="0">
              <a:ea typeface="宋体" charset="-122"/>
            </a:endParaRPr>
          </a:p>
        </p:txBody>
      </p:sp>
      <p:sp>
        <p:nvSpPr>
          <p:cNvPr id="2" name="灯片编号占位符 1">
            <a:extLst>
              <a:ext uri="{FF2B5EF4-FFF2-40B4-BE49-F238E27FC236}">
                <a16:creationId xmlns:a16="http://schemas.microsoft.com/office/drawing/2014/main" id="{D4A3F2F0-AEA2-40CD-8A4C-B59080E3DA0A}"/>
              </a:ext>
            </a:extLst>
          </p:cNvPr>
          <p:cNvSpPr>
            <a:spLocks noGrp="1"/>
          </p:cNvSpPr>
          <p:nvPr>
            <p:ph type="sldNum" sz="quarter" idx="12"/>
          </p:nvPr>
        </p:nvSpPr>
        <p:spPr/>
        <p:txBody>
          <a:bodyPr/>
          <a:lstStyle/>
          <a:p>
            <a:pPr>
              <a:defRPr/>
            </a:pPr>
            <a:fld id="{F3E041F5-C80F-41AD-85A6-1DB15A00DDFA}" type="slidenum">
              <a:rPr lang="en-US" altLang="zh-CN" smtClean="0"/>
              <a:pPr>
                <a:defRPr/>
              </a:pPr>
              <a:t>2</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body" idx="4294967295"/>
          </p:nvPr>
        </p:nvSpPr>
        <p:spPr>
          <a:xfrm>
            <a:off x="2144689" y="1772816"/>
            <a:ext cx="4752528" cy="3096344"/>
          </a:xfrm>
          <a:noFill/>
        </p:spPr>
        <p:txBody>
          <a:bodyPr/>
          <a:lstStyle/>
          <a:p>
            <a:pPr marL="0" indent="0" eaLnBrk="1" hangingPunct="1">
              <a:lnSpc>
                <a:spcPct val="90000"/>
              </a:lnSpc>
              <a:buNone/>
            </a:pPr>
            <a:r>
              <a:rPr lang="en-US" altLang="zh-CN" sz="4400" dirty="0">
                <a:solidFill>
                  <a:srgbClr val="3D5C00"/>
                </a:solidFill>
                <a:ea typeface="宋体" charset="-122"/>
              </a:rPr>
              <a:t>ISA</a:t>
            </a:r>
            <a:r>
              <a:rPr lang="zh-CN" altLang="en-US" sz="4400" dirty="0">
                <a:solidFill>
                  <a:srgbClr val="3D5C00"/>
                </a:solidFill>
                <a:ea typeface="宋体" charset="-122"/>
              </a:rPr>
              <a:t>的基本介绍</a:t>
            </a:r>
            <a:endParaRPr lang="en-US" altLang="zh-CN" sz="4400" dirty="0">
              <a:solidFill>
                <a:srgbClr val="3D5C00"/>
              </a:solidFill>
              <a:ea typeface="宋体" charset="-122"/>
            </a:endParaRPr>
          </a:p>
          <a:p>
            <a:pPr eaLnBrk="1" hangingPunct="1">
              <a:lnSpc>
                <a:spcPct val="90000"/>
              </a:lnSpc>
              <a:buFont typeface="Arial" panose="020B0604020202020204" pitchFamily="34" charset="0"/>
              <a:buChar char="•"/>
            </a:pPr>
            <a:r>
              <a:rPr lang="zh-CN" altLang="en-US" sz="2800" dirty="0">
                <a:solidFill>
                  <a:srgbClr val="3D5C00"/>
                </a:solidFill>
                <a:ea typeface="宋体" charset="-122"/>
              </a:rPr>
              <a:t>什么是</a:t>
            </a:r>
            <a:r>
              <a:rPr lang="en-US" altLang="zh-CN" sz="2800" dirty="0">
                <a:solidFill>
                  <a:srgbClr val="3D5C00"/>
                </a:solidFill>
                <a:ea typeface="宋体" charset="-122"/>
              </a:rPr>
              <a:t>ISA</a:t>
            </a:r>
          </a:p>
          <a:p>
            <a:pPr eaLnBrk="1" hangingPunct="1">
              <a:lnSpc>
                <a:spcPct val="90000"/>
              </a:lnSpc>
              <a:buFont typeface="Arial" panose="020B0604020202020204" pitchFamily="34" charset="0"/>
              <a:buChar char="•"/>
            </a:pPr>
            <a:r>
              <a:rPr lang="zh-CN" altLang="en-US" sz="2800" dirty="0">
                <a:solidFill>
                  <a:srgbClr val="3D5C00"/>
                </a:solidFill>
                <a:ea typeface="宋体" charset="-122"/>
              </a:rPr>
              <a:t>为什么要</a:t>
            </a:r>
            <a:r>
              <a:rPr lang="en-US" altLang="zh-CN" sz="2800" dirty="0">
                <a:solidFill>
                  <a:srgbClr val="3D5C00"/>
                </a:solidFill>
                <a:ea typeface="宋体" charset="-122"/>
              </a:rPr>
              <a:t>ISA</a:t>
            </a:r>
          </a:p>
          <a:p>
            <a:pPr eaLnBrk="1" hangingPunct="1">
              <a:lnSpc>
                <a:spcPct val="90000"/>
              </a:lnSpc>
              <a:buFont typeface="Arial" panose="020B0604020202020204" pitchFamily="34" charset="0"/>
              <a:buChar char="•"/>
            </a:pPr>
            <a:r>
              <a:rPr lang="en-US" altLang="zh-CN" sz="2800" dirty="0">
                <a:solidFill>
                  <a:srgbClr val="3D5C00"/>
                </a:solidFill>
                <a:ea typeface="宋体" charset="-122"/>
              </a:rPr>
              <a:t>CISC vs RISC</a:t>
            </a:r>
          </a:p>
          <a:p>
            <a:pPr eaLnBrk="1" hangingPunct="1">
              <a:lnSpc>
                <a:spcPct val="90000"/>
              </a:lnSpc>
              <a:buFont typeface="Arial" panose="020B0604020202020204" pitchFamily="34" charset="0"/>
              <a:buChar char="•"/>
            </a:pPr>
            <a:r>
              <a:rPr lang="zh-CN" altLang="en-US" sz="2800" dirty="0">
                <a:solidFill>
                  <a:srgbClr val="3D5C00"/>
                </a:solidFill>
                <a:ea typeface="宋体" charset="-122"/>
              </a:rPr>
              <a:t>指令的长度</a:t>
            </a:r>
            <a:endParaRPr lang="en-US" altLang="zh-CN" sz="2800" dirty="0">
              <a:solidFill>
                <a:srgbClr val="3D5C00"/>
              </a:solidFill>
              <a:ea typeface="宋体" charset="-122"/>
            </a:endParaRPr>
          </a:p>
          <a:p>
            <a:pPr marL="0" indent="0" eaLnBrk="1" hangingPunct="1">
              <a:lnSpc>
                <a:spcPct val="90000"/>
              </a:lnSpc>
              <a:buNone/>
            </a:pPr>
            <a:endParaRPr lang="en-US" altLang="zh-CN" sz="4400" dirty="0">
              <a:solidFill>
                <a:srgbClr val="3D5C00"/>
              </a:solidFill>
              <a:ea typeface="宋体" charset="-122"/>
            </a:endParaRPr>
          </a:p>
          <a:p>
            <a:pPr eaLnBrk="1" hangingPunct="1">
              <a:lnSpc>
                <a:spcPct val="90000"/>
              </a:lnSpc>
            </a:pPr>
            <a:endParaRPr lang="en-US" altLang="zh-CN" dirty="0">
              <a:solidFill>
                <a:srgbClr val="3D5C00"/>
              </a:solidFill>
              <a:ea typeface="宋体" charset="-122"/>
            </a:endParaRPr>
          </a:p>
          <a:p>
            <a:pPr marL="0" indent="0" eaLnBrk="1" hangingPunct="1">
              <a:lnSpc>
                <a:spcPct val="90000"/>
              </a:lnSpc>
              <a:buNone/>
            </a:pPr>
            <a:endParaRPr lang="en-US" dirty="0">
              <a:solidFill>
                <a:srgbClr val="3D5C00"/>
              </a:solidFill>
              <a:ea typeface="宋体" charset="-122"/>
            </a:endParaRPr>
          </a:p>
          <a:p>
            <a:pPr lvl="1" eaLnBrk="1" hangingPunct="1">
              <a:lnSpc>
                <a:spcPct val="90000"/>
              </a:lnSpc>
            </a:pPr>
            <a:endParaRPr lang="en-US" sz="1800" dirty="0">
              <a:ea typeface="宋体" charset="-122"/>
            </a:endParaRPr>
          </a:p>
          <a:p>
            <a:pPr eaLnBrk="1" hangingPunct="1">
              <a:lnSpc>
                <a:spcPct val="90000"/>
              </a:lnSpc>
              <a:buFont typeface="Wingdings" pitchFamily="2" charset="2"/>
              <a:buNone/>
            </a:pPr>
            <a:endParaRPr lang="zh-CN" altLang="en-US" sz="1800" dirty="0">
              <a:ea typeface="宋体" charset="-122"/>
            </a:endParaRPr>
          </a:p>
        </p:txBody>
      </p:sp>
      <p:sp>
        <p:nvSpPr>
          <p:cNvPr id="2" name="灯片编号占位符 1">
            <a:extLst>
              <a:ext uri="{FF2B5EF4-FFF2-40B4-BE49-F238E27FC236}">
                <a16:creationId xmlns:a16="http://schemas.microsoft.com/office/drawing/2014/main" id="{D4A3F2F0-AEA2-40CD-8A4C-B59080E3DA0A}"/>
              </a:ext>
            </a:extLst>
          </p:cNvPr>
          <p:cNvSpPr>
            <a:spLocks noGrp="1"/>
          </p:cNvSpPr>
          <p:nvPr>
            <p:ph type="sldNum" sz="quarter" idx="12"/>
          </p:nvPr>
        </p:nvSpPr>
        <p:spPr/>
        <p:txBody>
          <a:bodyPr/>
          <a:lstStyle/>
          <a:p>
            <a:pPr>
              <a:defRPr/>
            </a:pPr>
            <a:fld id="{F3E041F5-C80F-41AD-85A6-1DB15A00DDFA}" type="slidenum">
              <a:rPr lang="en-US" altLang="zh-CN" smtClean="0"/>
              <a:pPr>
                <a:defRPr/>
              </a:pPr>
              <a:t>3</a:t>
            </a:fld>
            <a:endParaRPr lang="en-US" altLang="zh-CN"/>
          </a:p>
        </p:txBody>
      </p:sp>
    </p:spTree>
    <p:extLst>
      <p:ext uri="{BB962C8B-B14F-4D97-AF65-F5344CB8AC3E}">
        <p14:creationId xmlns:p14="http://schemas.microsoft.com/office/powerpoint/2010/main" val="4066803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9B2E493-6822-D58A-E291-9B2A790CB9CD}"/>
              </a:ext>
            </a:extLst>
          </p:cNvPr>
          <p:cNvSpPr>
            <a:spLocks noGrp="1"/>
          </p:cNvSpPr>
          <p:nvPr>
            <p:ph type="sldNum" sz="quarter" idx="12"/>
          </p:nvPr>
        </p:nvSpPr>
        <p:spPr/>
        <p:txBody>
          <a:bodyPr/>
          <a:lstStyle/>
          <a:p>
            <a:pPr>
              <a:defRPr/>
            </a:pPr>
            <a:fld id="{581DD3E0-5F7C-46B2-AE3F-E81668104769}" type="slidenum">
              <a:rPr lang="en-US" altLang="zh-CN" smtClean="0"/>
              <a:pPr>
                <a:defRPr/>
              </a:pPr>
              <a:t>4</a:t>
            </a:fld>
            <a:endParaRPr lang="en-US" altLang="zh-CN"/>
          </a:p>
        </p:txBody>
      </p:sp>
      <p:sp>
        <p:nvSpPr>
          <p:cNvPr id="7" name="文本框 6">
            <a:extLst>
              <a:ext uri="{FF2B5EF4-FFF2-40B4-BE49-F238E27FC236}">
                <a16:creationId xmlns:a16="http://schemas.microsoft.com/office/drawing/2014/main" id="{9C7F9CD6-D33A-C9E2-152D-133EE81B819D}"/>
              </a:ext>
            </a:extLst>
          </p:cNvPr>
          <p:cNvSpPr txBox="1"/>
          <p:nvPr/>
        </p:nvSpPr>
        <p:spPr>
          <a:xfrm>
            <a:off x="272480" y="1125538"/>
            <a:ext cx="8264194" cy="5280420"/>
          </a:xfrm>
          <a:prstGeom prst="rect">
            <a:avLst/>
          </a:prstGeom>
          <a:noFill/>
        </p:spPr>
        <p:txBody>
          <a:bodyPr wrap="square" rtlCol="0">
            <a:spAutoFit/>
          </a:bodyPr>
          <a:lstStyle/>
          <a:p>
            <a:pPr algn="l">
              <a:lnSpc>
                <a:spcPct val="110000"/>
              </a:lnSpc>
            </a:pPr>
            <a:r>
              <a:rPr lang="en-US" altLang="zh-CN" sz="2800" b="0" i="0" u="none" strike="noStrike" baseline="0" dirty="0">
                <a:solidFill>
                  <a:srgbClr val="4F7BF7"/>
                </a:solidFill>
                <a:latin typeface="Wingdings" panose="05000000000000000000" pitchFamily="2" charset="2"/>
              </a:rPr>
              <a:t>Ø </a:t>
            </a:r>
            <a:r>
              <a:rPr lang="en-US" altLang="zh-CN" sz="2800" b="1" i="0" u="none" strike="noStrike" baseline="0" dirty="0">
                <a:solidFill>
                  <a:srgbClr val="4F7BF7"/>
                </a:solidFill>
                <a:latin typeface="MicrosoftYaHei"/>
              </a:rPr>
              <a:t>ISA</a:t>
            </a:r>
            <a:r>
              <a:rPr lang="zh-CN" altLang="en-US" sz="2800" b="1" i="0" u="none" strike="noStrike" baseline="0" dirty="0">
                <a:solidFill>
                  <a:srgbClr val="4F7BF7"/>
                </a:solidFill>
                <a:latin typeface="MicrosoftYaHei"/>
              </a:rPr>
              <a:t>（</a:t>
            </a:r>
            <a:r>
              <a:rPr lang="en-US" altLang="zh-CN" sz="2800" b="1" i="0" u="none" strike="noStrike" baseline="0" dirty="0">
                <a:solidFill>
                  <a:srgbClr val="4F7BF7"/>
                </a:solidFill>
                <a:latin typeface="MicrosoftYaHei"/>
              </a:rPr>
              <a:t>Instruction Set Architecture</a:t>
            </a:r>
            <a:r>
              <a:rPr lang="zh-CN" altLang="en-US" sz="2800" b="1" i="0" u="none" strike="noStrike" baseline="0" dirty="0">
                <a:solidFill>
                  <a:srgbClr val="4F7BF7"/>
                </a:solidFill>
                <a:latin typeface="MicrosoftYaHei"/>
              </a:rPr>
              <a:t>）指令集架</a:t>
            </a:r>
          </a:p>
          <a:p>
            <a:pPr algn="l">
              <a:lnSpc>
                <a:spcPct val="110000"/>
              </a:lnSpc>
            </a:pPr>
            <a:r>
              <a:rPr lang="zh-CN" altLang="en-US" sz="2800" b="1" i="0" u="none" strike="noStrike" baseline="0" dirty="0">
                <a:solidFill>
                  <a:srgbClr val="4F7BF7"/>
                </a:solidFill>
                <a:latin typeface="MicrosoftYaHei"/>
              </a:rPr>
              <a:t>构：</a:t>
            </a:r>
            <a:r>
              <a:rPr lang="zh-CN" altLang="en-US" sz="2800" b="0" i="0" u="none" strike="noStrike" baseline="0" dirty="0">
                <a:solidFill>
                  <a:srgbClr val="4F7BF7"/>
                </a:solidFill>
                <a:latin typeface="MicrosoftYaHei"/>
              </a:rPr>
              <a:t>是底层硬件电路面向上层软件程序提供的一</a:t>
            </a:r>
          </a:p>
          <a:p>
            <a:pPr algn="l">
              <a:lnSpc>
                <a:spcPct val="110000"/>
              </a:lnSpc>
            </a:pPr>
            <a:r>
              <a:rPr lang="zh-CN" altLang="en-US" sz="2800" b="0" i="0" u="none" strike="noStrike" baseline="0" dirty="0">
                <a:solidFill>
                  <a:srgbClr val="4F7BF7"/>
                </a:solidFill>
                <a:latin typeface="MicrosoftYaHei"/>
              </a:rPr>
              <a:t>层</a:t>
            </a:r>
            <a:r>
              <a:rPr lang="zh-CN" altLang="en-US" sz="2800" b="1" i="0" u="none" strike="noStrike" baseline="0" dirty="0">
                <a:solidFill>
                  <a:srgbClr val="000000"/>
                </a:solidFill>
                <a:latin typeface="MicrosoftYaHei"/>
              </a:rPr>
              <a:t>接口规范</a:t>
            </a:r>
            <a:r>
              <a:rPr lang="zh-CN" altLang="en-US" sz="2800" b="0" i="0" u="none" strike="noStrike" baseline="0" dirty="0">
                <a:solidFill>
                  <a:srgbClr val="4F7BF7"/>
                </a:solidFill>
                <a:latin typeface="MicrosoftYaHei"/>
              </a:rPr>
              <a:t>。</a:t>
            </a:r>
          </a:p>
          <a:p>
            <a:pPr algn="l">
              <a:lnSpc>
                <a:spcPct val="110000"/>
              </a:lnSpc>
            </a:pPr>
            <a:r>
              <a:rPr lang="en-US" altLang="zh-CN" sz="2800" b="0" i="0" u="none" strike="noStrike" baseline="0" dirty="0">
                <a:solidFill>
                  <a:srgbClr val="4F7BF7"/>
                </a:solidFill>
                <a:latin typeface="Wingdings" panose="05000000000000000000" pitchFamily="2" charset="2"/>
              </a:rPr>
              <a:t>Ø </a:t>
            </a:r>
            <a:r>
              <a:rPr lang="en-US" altLang="zh-CN" sz="2800" b="1" i="0" u="none" strike="noStrike" baseline="0" dirty="0">
                <a:solidFill>
                  <a:srgbClr val="4F7BF7"/>
                </a:solidFill>
                <a:latin typeface="MicrosoftYaHei"/>
              </a:rPr>
              <a:t>ISA </a:t>
            </a:r>
            <a:r>
              <a:rPr lang="zh-CN" altLang="en-US" sz="2800" b="1" i="0" u="none" strike="noStrike" baseline="0" dirty="0">
                <a:solidFill>
                  <a:srgbClr val="4F7BF7"/>
                </a:solidFill>
                <a:latin typeface="MicrosoftYaHei"/>
              </a:rPr>
              <a:t>定义了：</a:t>
            </a:r>
          </a:p>
          <a:p>
            <a:pPr algn="l">
              <a:lnSpc>
                <a:spcPct val="110000"/>
              </a:lnSpc>
            </a:pPr>
            <a:r>
              <a:rPr lang="en-US" altLang="zh-CN" sz="2800" b="0" i="0" u="none" strike="noStrike" baseline="0" dirty="0">
                <a:solidFill>
                  <a:srgbClr val="4F7BF7"/>
                </a:solidFill>
                <a:latin typeface="Arial" panose="020B0604020202020204" pitchFamily="34" charset="0"/>
              </a:rPr>
              <a:t>• </a:t>
            </a:r>
            <a:r>
              <a:rPr lang="zh-CN" altLang="en-US" sz="2800" b="1" i="0" u="none" strike="noStrike" baseline="0" dirty="0">
                <a:solidFill>
                  <a:srgbClr val="4F7BF7"/>
                </a:solidFill>
                <a:latin typeface="等线" panose="02010600030101010101" pitchFamily="2" charset="-122"/>
                <a:ea typeface="等线" panose="02010600030101010101" pitchFamily="2" charset="-122"/>
              </a:rPr>
              <a:t>基本数据类型：</a:t>
            </a:r>
          </a:p>
          <a:p>
            <a:pPr algn="l">
              <a:lnSpc>
                <a:spcPct val="110000"/>
              </a:lnSpc>
            </a:pPr>
            <a:r>
              <a:rPr lang="en-US" altLang="zh-CN" sz="2800" b="1" i="0" u="none" strike="noStrike" baseline="0" dirty="0">
                <a:solidFill>
                  <a:srgbClr val="4F7BF7"/>
                </a:solidFill>
                <a:latin typeface="等线" panose="02010600030101010101" pitchFamily="2" charset="-122"/>
                <a:ea typeface="等线" panose="02010600030101010101" pitchFamily="2" charset="-122"/>
              </a:rPr>
              <a:t>BYTE/HALFWORD/WORD/……</a:t>
            </a:r>
            <a:endParaRPr lang="zh-CN" altLang="en-US" sz="2800" b="1" i="0" u="none" strike="noStrike" baseline="0" dirty="0">
              <a:solidFill>
                <a:srgbClr val="4F7BF7"/>
              </a:solidFill>
              <a:latin typeface="等线" panose="02010600030101010101" pitchFamily="2" charset="-122"/>
              <a:ea typeface="等线" panose="02010600030101010101" pitchFamily="2" charset="-122"/>
            </a:endParaRPr>
          </a:p>
          <a:p>
            <a:pPr algn="l">
              <a:lnSpc>
                <a:spcPct val="110000"/>
              </a:lnSpc>
            </a:pPr>
            <a:r>
              <a:rPr lang="en-US" altLang="zh-CN" sz="2800" b="0" i="0" u="none" strike="noStrike" baseline="0" dirty="0">
                <a:solidFill>
                  <a:srgbClr val="4F7BF7"/>
                </a:solidFill>
                <a:latin typeface="Arial" panose="020B0604020202020204" pitchFamily="34" charset="0"/>
              </a:rPr>
              <a:t>• </a:t>
            </a:r>
            <a:r>
              <a:rPr lang="zh-CN" altLang="en-US" sz="2800" b="1" i="0" u="none" strike="noStrike" baseline="0" dirty="0">
                <a:solidFill>
                  <a:srgbClr val="4F7BF7"/>
                </a:solidFill>
                <a:latin typeface="等线" panose="02010600030101010101" pitchFamily="2" charset="-122"/>
                <a:ea typeface="等线" panose="02010600030101010101" pitchFamily="2" charset="-122"/>
              </a:rPr>
              <a:t>寄存器（</a:t>
            </a:r>
            <a:r>
              <a:rPr lang="en-US" altLang="zh-CN" sz="2800" b="1" i="0" u="none" strike="noStrike" baseline="0" dirty="0">
                <a:solidFill>
                  <a:srgbClr val="4F7BF7"/>
                </a:solidFill>
                <a:latin typeface="等线" panose="02010600030101010101" pitchFamily="2" charset="-122"/>
                <a:ea typeface="等线" panose="02010600030101010101" pitchFamily="2" charset="-122"/>
              </a:rPr>
              <a:t>Register</a:t>
            </a:r>
            <a:r>
              <a:rPr lang="zh-CN" altLang="en-US" sz="2800" b="1" i="0" u="none" strike="noStrike" baseline="0" dirty="0">
                <a:solidFill>
                  <a:srgbClr val="4F7BF7"/>
                </a:solidFill>
                <a:latin typeface="等线" panose="02010600030101010101" pitchFamily="2" charset="-122"/>
                <a:ea typeface="等线" panose="02010600030101010101" pitchFamily="2" charset="-122"/>
              </a:rPr>
              <a:t>）</a:t>
            </a:r>
          </a:p>
          <a:p>
            <a:pPr algn="l">
              <a:lnSpc>
                <a:spcPct val="110000"/>
              </a:lnSpc>
            </a:pPr>
            <a:r>
              <a:rPr lang="en-US" altLang="zh-CN" sz="2800" b="0" i="0" u="none" strike="noStrike" baseline="0" dirty="0">
                <a:solidFill>
                  <a:srgbClr val="4F7BF7"/>
                </a:solidFill>
                <a:latin typeface="Arial" panose="020B0604020202020204" pitchFamily="34" charset="0"/>
              </a:rPr>
              <a:t>• </a:t>
            </a:r>
            <a:r>
              <a:rPr lang="zh-CN" altLang="en-US" sz="2800" b="1" i="0" u="none" strike="noStrike" baseline="0" dirty="0">
                <a:solidFill>
                  <a:srgbClr val="4F7BF7"/>
                </a:solidFill>
                <a:latin typeface="等线" panose="02010600030101010101" pitchFamily="2" charset="-122"/>
                <a:ea typeface="等线" panose="02010600030101010101" pitchFamily="2" charset="-122"/>
              </a:rPr>
              <a:t>指令</a:t>
            </a:r>
          </a:p>
          <a:p>
            <a:pPr algn="l">
              <a:lnSpc>
                <a:spcPct val="110000"/>
              </a:lnSpc>
            </a:pPr>
            <a:r>
              <a:rPr lang="en-US" altLang="zh-CN" sz="2800" b="0" i="0" u="none" strike="noStrike" baseline="0" dirty="0">
                <a:solidFill>
                  <a:srgbClr val="4F7BF7"/>
                </a:solidFill>
                <a:latin typeface="Arial" panose="020B0604020202020204" pitchFamily="34" charset="0"/>
              </a:rPr>
              <a:t>• </a:t>
            </a:r>
            <a:r>
              <a:rPr lang="zh-CN" altLang="en-US" sz="2800" b="1" i="0" u="none" strike="noStrike" baseline="0" dirty="0">
                <a:solidFill>
                  <a:srgbClr val="4F7BF7"/>
                </a:solidFill>
                <a:latin typeface="等线" panose="02010600030101010101" pitchFamily="2" charset="-122"/>
                <a:ea typeface="等线" panose="02010600030101010101" pitchFamily="2" charset="-122"/>
              </a:rPr>
              <a:t>寻址模式</a:t>
            </a:r>
          </a:p>
          <a:p>
            <a:pPr algn="l">
              <a:lnSpc>
                <a:spcPct val="110000"/>
              </a:lnSpc>
            </a:pPr>
            <a:r>
              <a:rPr lang="en-US" altLang="zh-CN" sz="2800" b="0" i="0" u="none" strike="noStrike" baseline="0" dirty="0">
                <a:solidFill>
                  <a:srgbClr val="4F7BF7"/>
                </a:solidFill>
                <a:latin typeface="Arial" panose="020B0604020202020204" pitchFamily="34" charset="0"/>
              </a:rPr>
              <a:t>• </a:t>
            </a:r>
            <a:r>
              <a:rPr lang="zh-CN" altLang="en-US" sz="2800" b="1" i="0" u="none" strike="noStrike" baseline="0" dirty="0">
                <a:solidFill>
                  <a:srgbClr val="4F7BF7"/>
                </a:solidFill>
                <a:latin typeface="等线" panose="02010600030101010101" pitchFamily="2" charset="-122"/>
                <a:ea typeface="等线" panose="02010600030101010101" pitchFamily="2" charset="-122"/>
              </a:rPr>
              <a:t>异常或者中断的处理方式</a:t>
            </a:r>
          </a:p>
          <a:p>
            <a:pPr algn="l">
              <a:lnSpc>
                <a:spcPct val="110000"/>
              </a:lnSpc>
            </a:pPr>
            <a:r>
              <a:rPr lang="en-US" altLang="zh-CN" sz="2800" b="0" i="0" u="none" strike="noStrike" baseline="0" dirty="0">
                <a:solidFill>
                  <a:srgbClr val="4F7BF7"/>
                </a:solidFill>
                <a:latin typeface="Arial" panose="020B0604020202020204" pitchFamily="34" charset="0"/>
              </a:rPr>
              <a:t>• </a:t>
            </a:r>
            <a:r>
              <a:rPr lang="zh-CN" altLang="en-US" sz="2800" b="1" i="0" u="none" strike="noStrike" baseline="0" dirty="0">
                <a:solidFill>
                  <a:srgbClr val="4F7BF7"/>
                </a:solidFill>
                <a:latin typeface="等线" panose="02010600030101010101" pitchFamily="2" charset="-122"/>
                <a:ea typeface="等线" panose="02010600030101010101" pitchFamily="2" charset="-122"/>
              </a:rPr>
              <a:t>等等</a:t>
            </a:r>
            <a:r>
              <a:rPr lang="en-US" altLang="zh-CN" sz="2800" b="1" i="0" u="none" strike="noStrike" baseline="0" dirty="0">
                <a:solidFill>
                  <a:srgbClr val="4F7BF7"/>
                </a:solidFill>
                <a:latin typeface="等线" panose="02010600030101010101" pitchFamily="2" charset="-122"/>
                <a:ea typeface="等线" panose="02010600030101010101" pitchFamily="2" charset="-122"/>
              </a:rPr>
              <a:t>......</a:t>
            </a:r>
            <a:endParaRPr lang="zh-CN" altLang="en-US" sz="2800" b="1" i="0" u="none" strike="noStrike" baseline="0" dirty="0">
              <a:solidFill>
                <a:srgbClr val="4F7BF7"/>
              </a:solidFill>
              <a:latin typeface="等线" panose="02010600030101010101" pitchFamily="2" charset="-122"/>
              <a:ea typeface="等线" panose="02010600030101010101" pitchFamily="2" charset="-122"/>
            </a:endParaRPr>
          </a:p>
        </p:txBody>
      </p:sp>
      <p:pic>
        <p:nvPicPr>
          <p:cNvPr id="8" name="图片 7">
            <a:extLst>
              <a:ext uri="{FF2B5EF4-FFF2-40B4-BE49-F238E27FC236}">
                <a16:creationId xmlns:a16="http://schemas.microsoft.com/office/drawing/2014/main" id="{FFBB971F-6D97-F9D4-1876-1B1F0A79B5C4}"/>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953000" y="2573238"/>
            <a:ext cx="4837244" cy="3168352"/>
          </a:xfrm>
          <a:prstGeom prst="rect">
            <a:avLst/>
          </a:prstGeom>
        </p:spPr>
      </p:pic>
      <p:sp>
        <p:nvSpPr>
          <p:cNvPr id="6" name="文本框 5">
            <a:extLst>
              <a:ext uri="{FF2B5EF4-FFF2-40B4-BE49-F238E27FC236}">
                <a16:creationId xmlns:a16="http://schemas.microsoft.com/office/drawing/2014/main" id="{1803A5FF-75D5-8D49-6798-63E63B065FDD}"/>
              </a:ext>
            </a:extLst>
          </p:cNvPr>
          <p:cNvSpPr txBox="1"/>
          <p:nvPr/>
        </p:nvSpPr>
        <p:spPr>
          <a:xfrm>
            <a:off x="200472" y="667858"/>
            <a:ext cx="1622560" cy="461665"/>
          </a:xfrm>
          <a:prstGeom prst="rect">
            <a:avLst/>
          </a:prstGeom>
          <a:noFill/>
        </p:spPr>
        <p:txBody>
          <a:bodyPr wrap="none" rtlCol="0">
            <a:spAutoFit/>
          </a:bodyPr>
          <a:lstStyle/>
          <a:p>
            <a:r>
              <a:rPr lang="zh-CN" altLang="en-US" dirty="0">
                <a:solidFill>
                  <a:srgbClr val="000000"/>
                </a:solidFill>
              </a:rPr>
              <a:t>什么是</a:t>
            </a:r>
            <a:r>
              <a:rPr lang="en-US" altLang="zh-CN" dirty="0">
                <a:solidFill>
                  <a:srgbClr val="000000"/>
                </a:solidFill>
              </a:rPr>
              <a:t>ISA</a:t>
            </a:r>
            <a:endParaRPr lang="zh-CN" altLang="en-US" dirty="0">
              <a:solidFill>
                <a:srgbClr val="000000"/>
              </a:solidFill>
            </a:endParaRPr>
          </a:p>
        </p:txBody>
      </p:sp>
    </p:spTree>
    <p:extLst>
      <p:ext uri="{BB962C8B-B14F-4D97-AF65-F5344CB8AC3E}">
        <p14:creationId xmlns:p14="http://schemas.microsoft.com/office/powerpoint/2010/main" val="12637416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9B2E493-6822-D58A-E291-9B2A790CB9CD}"/>
              </a:ext>
            </a:extLst>
          </p:cNvPr>
          <p:cNvSpPr>
            <a:spLocks noGrp="1"/>
          </p:cNvSpPr>
          <p:nvPr>
            <p:ph type="sldNum" sz="quarter" idx="12"/>
          </p:nvPr>
        </p:nvSpPr>
        <p:spPr/>
        <p:txBody>
          <a:bodyPr/>
          <a:lstStyle/>
          <a:p>
            <a:pPr>
              <a:defRPr/>
            </a:pPr>
            <a:fld id="{581DD3E0-5F7C-46B2-AE3F-E81668104769}" type="slidenum">
              <a:rPr lang="en-US" altLang="zh-CN" smtClean="0"/>
              <a:pPr>
                <a:defRPr/>
              </a:pPr>
              <a:t>5</a:t>
            </a:fld>
            <a:endParaRPr lang="en-US" altLang="zh-CN"/>
          </a:p>
        </p:txBody>
      </p:sp>
      <p:sp>
        <p:nvSpPr>
          <p:cNvPr id="7" name="文本框 6">
            <a:extLst>
              <a:ext uri="{FF2B5EF4-FFF2-40B4-BE49-F238E27FC236}">
                <a16:creationId xmlns:a16="http://schemas.microsoft.com/office/drawing/2014/main" id="{9C7F9CD6-D33A-C9E2-152D-133EE81B819D}"/>
              </a:ext>
            </a:extLst>
          </p:cNvPr>
          <p:cNvSpPr txBox="1"/>
          <p:nvPr/>
        </p:nvSpPr>
        <p:spPr>
          <a:xfrm>
            <a:off x="577238" y="1431509"/>
            <a:ext cx="8120178" cy="1569660"/>
          </a:xfrm>
          <a:prstGeom prst="rect">
            <a:avLst/>
          </a:prstGeom>
          <a:noFill/>
        </p:spPr>
        <p:txBody>
          <a:bodyPr wrap="square" rtlCol="0">
            <a:spAutoFit/>
          </a:bodyPr>
          <a:lstStyle/>
          <a:p>
            <a:pPr algn="l"/>
            <a:r>
              <a:rPr lang="en-US" altLang="zh-CN" sz="2400" b="0" i="0" u="none" strike="noStrike" baseline="0" dirty="0">
                <a:solidFill>
                  <a:srgbClr val="4F7BF7"/>
                </a:solidFill>
                <a:latin typeface="Wingdings" panose="05000000000000000000" pitchFamily="2" charset="2"/>
              </a:rPr>
              <a:t>Ø </a:t>
            </a:r>
            <a:r>
              <a:rPr lang="zh-CN" altLang="en-US" sz="2400" b="1" i="0" u="none" strike="noStrike" baseline="0" dirty="0">
                <a:solidFill>
                  <a:srgbClr val="4F7BF7"/>
                </a:solidFill>
                <a:latin typeface="MicrosoftYaHei"/>
              </a:rPr>
              <a:t>为上层软件提供一层抽象，制定规则和约束，让</a:t>
            </a:r>
          </a:p>
          <a:p>
            <a:pPr algn="l"/>
            <a:r>
              <a:rPr lang="zh-CN" altLang="en-US" sz="2400" b="1" i="0" u="none" strike="noStrike" baseline="0" dirty="0">
                <a:solidFill>
                  <a:srgbClr val="4F7BF7"/>
                </a:solidFill>
                <a:latin typeface="MicrosoftYaHei"/>
              </a:rPr>
              <a:t>编程者不用操心具体的电路结构。</a:t>
            </a:r>
          </a:p>
          <a:p>
            <a:pPr algn="l"/>
            <a:r>
              <a:rPr lang="en-US" altLang="zh-CN" sz="2400" b="0" i="0" u="none" strike="noStrike" baseline="0" dirty="0">
                <a:solidFill>
                  <a:srgbClr val="4F7BF7"/>
                </a:solidFill>
                <a:latin typeface="Wingdings" panose="05000000000000000000" pitchFamily="2" charset="2"/>
              </a:rPr>
              <a:t>Ø </a:t>
            </a:r>
            <a:r>
              <a:rPr lang="en-US" altLang="zh-CN" sz="2400" b="1" i="0" u="none" strike="noStrike" baseline="0" dirty="0">
                <a:solidFill>
                  <a:srgbClr val="4F7BF7"/>
                </a:solidFill>
                <a:latin typeface="MicrosoftYaHei"/>
              </a:rPr>
              <a:t>IBM 360 </a:t>
            </a:r>
            <a:r>
              <a:rPr lang="zh-CN" altLang="en-US" sz="2400" b="1" i="0" u="none" strike="noStrike" baseline="0" dirty="0">
                <a:solidFill>
                  <a:srgbClr val="4F7BF7"/>
                </a:solidFill>
                <a:latin typeface="MicrosoftYaHei"/>
              </a:rPr>
              <a:t>是第一个将</a:t>
            </a:r>
            <a:r>
              <a:rPr lang="en-US" altLang="zh-CN" sz="2400" b="1" i="0" u="none" strike="noStrike" baseline="0" dirty="0">
                <a:solidFill>
                  <a:srgbClr val="4F7BF7"/>
                </a:solidFill>
                <a:latin typeface="MicrosoftYaHei"/>
              </a:rPr>
              <a:t>ISA </a:t>
            </a:r>
            <a:r>
              <a:rPr lang="zh-CN" altLang="en-US" sz="2400" b="1" i="0" u="none" strike="noStrike" baseline="0" dirty="0">
                <a:solidFill>
                  <a:srgbClr val="4F7BF7"/>
                </a:solidFill>
                <a:latin typeface="MicrosoftYaHei"/>
              </a:rPr>
              <a:t>与其实现分离的计算机。</a:t>
            </a:r>
          </a:p>
          <a:p>
            <a:pPr algn="l"/>
            <a:endParaRPr lang="en-US" dirty="0"/>
          </a:p>
        </p:txBody>
      </p:sp>
      <p:pic>
        <p:nvPicPr>
          <p:cNvPr id="8" name="图片 7">
            <a:extLst>
              <a:ext uri="{FF2B5EF4-FFF2-40B4-BE49-F238E27FC236}">
                <a16:creationId xmlns:a16="http://schemas.microsoft.com/office/drawing/2014/main" id="{9A70345E-17DC-B2DF-C1EB-F72AD7C27F47}"/>
              </a:ext>
            </a:extLst>
          </p:cNvPr>
          <p:cNvPicPr>
            <a:picLocks noChangeAspect="1"/>
          </p:cNvPicPr>
          <p:nvPr/>
        </p:nvPicPr>
        <p:blipFill>
          <a:blip r:embed="rId2"/>
          <a:stretch>
            <a:fillRect/>
          </a:stretch>
        </p:blipFill>
        <p:spPr>
          <a:xfrm>
            <a:off x="1208584" y="2749063"/>
            <a:ext cx="6625161" cy="3740331"/>
          </a:xfrm>
          <a:prstGeom prst="rect">
            <a:avLst/>
          </a:prstGeom>
        </p:spPr>
      </p:pic>
      <p:sp>
        <p:nvSpPr>
          <p:cNvPr id="9" name="文本框 8">
            <a:extLst>
              <a:ext uri="{FF2B5EF4-FFF2-40B4-BE49-F238E27FC236}">
                <a16:creationId xmlns:a16="http://schemas.microsoft.com/office/drawing/2014/main" id="{614A3C72-C524-CF5B-1666-C01323ED5401}"/>
              </a:ext>
            </a:extLst>
          </p:cNvPr>
          <p:cNvSpPr txBox="1"/>
          <p:nvPr/>
        </p:nvSpPr>
        <p:spPr>
          <a:xfrm>
            <a:off x="-1023664" y="764704"/>
            <a:ext cx="4960042" cy="461665"/>
          </a:xfrm>
          <a:prstGeom prst="rect">
            <a:avLst/>
          </a:prstGeom>
          <a:noFill/>
        </p:spPr>
        <p:txBody>
          <a:bodyPr wrap="square">
            <a:spAutoFit/>
          </a:bodyPr>
          <a:lstStyle/>
          <a:p>
            <a:r>
              <a:rPr lang="zh-CN" altLang="en-US" dirty="0">
                <a:solidFill>
                  <a:srgbClr val="000000"/>
                </a:solidFill>
                <a:effectLst>
                  <a:outerShdw blurRad="38100" dist="38100" dir="2700000" algn="tl">
                    <a:srgbClr val="000000">
                      <a:alpha val="43137"/>
                    </a:srgbClr>
                  </a:outerShdw>
                </a:effectLst>
              </a:rPr>
              <a:t>为什么要</a:t>
            </a:r>
            <a:r>
              <a:rPr lang="en-US" altLang="zh-CN" dirty="0">
                <a:solidFill>
                  <a:srgbClr val="000000"/>
                </a:solidFill>
                <a:effectLst>
                  <a:outerShdw blurRad="38100" dist="38100" dir="2700000" algn="tl">
                    <a:srgbClr val="000000">
                      <a:alpha val="43137"/>
                    </a:srgbClr>
                  </a:outerShdw>
                </a:effectLst>
              </a:rPr>
              <a:t>ISA</a:t>
            </a:r>
            <a:endParaRPr lang="zh-CN" altLang="en-US" dirty="0">
              <a:solidFill>
                <a:srgbClr val="000000"/>
              </a:solidFill>
            </a:endParaRPr>
          </a:p>
        </p:txBody>
      </p:sp>
    </p:spTree>
    <p:extLst>
      <p:ext uri="{BB962C8B-B14F-4D97-AF65-F5344CB8AC3E}">
        <p14:creationId xmlns:p14="http://schemas.microsoft.com/office/powerpoint/2010/main" val="106562681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598C79F-1A9B-4C07-AA91-F7E123016ED9}"/>
              </a:ext>
            </a:extLst>
          </p:cNvPr>
          <p:cNvSpPr>
            <a:spLocks noGrp="1"/>
          </p:cNvSpPr>
          <p:nvPr>
            <p:ph type="sldNum" sz="quarter" idx="12"/>
          </p:nvPr>
        </p:nvSpPr>
        <p:spPr/>
        <p:txBody>
          <a:bodyPr/>
          <a:lstStyle/>
          <a:p>
            <a:pPr>
              <a:defRPr/>
            </a:pPr>
            <a:fld id="{F3E041F5-C80F-41AD-85A6-1DB15A00DDFA}" type="slidenum">
              <a:rPr lang="en-US" altLang="zh-CN" smtClean="0"/>
              <a:pPr>
                <a:defRPr/>
              </a:pPr>
              <a:t>6</a:t>
            </a:fld>
            <a:endParaRPr lang="en-US" altLang="zh-CN" dirty="0"/>
          </a:p>
        </p:txBody>
      </p:sp>
      <p:sp>
        <p:nvSpPr>
          <p:cNvPr id="5" name="文本框 4">
            <a:extLst>
              <a:ext uri="{FF2B5EF4-FFF2-40B4-BE49-F238E27FC236}">
                <a16:creationId xmlns:a16="http://schemas.microsoft.com/office/drawing/2014/main" id="{87712DAA-0F8C-1C30-C785-1DDC4CFA3174}"/>
              </a:ext>
            </a:extLst>
          </p:cNvPr>
          <p:cNvSpPr txBox="1"/>
          <p:nvPr/>
        </p:nvSpPr>
        <p:spPr>
          <a:xfrm>
            <a:off x="272480" y="1268760"/>
            <a:ext cx="9865096" cy="4832092"/>
          </a:xfrm>
          <a:prstGeom prst="rect">
            <a:avLst/>
          </a:prstGeom>
          <a:noFill/>
        </p:spPr>
        <p:txBody>
          <a:bodyPr wrap="square">
            <a:spAutoFit/>
          </a:bodyPr>
          <a:lstStyle/>
          <a:p>
            <a:pPr algn="l"/>
            <a:r>
              <a:rPr lang="en-US" altLang="zh-CN" sz="2800" b="0" i="0" u="none" strike="noStrike" baseline="0" dirty="0">
                <a:solidFill>
                  <a:srgbClr val="4F7BF7"/>
                </a:solidFill>
                <a:latin typeface="Wingdings" panose="05000000000000000000" pitchFamily="2" charset="2"/>
              </a:rPr>
              <a:t>Ø </a:t>
            </a:r>
            <a:r>
              <a:rPr lang="en-US" altLang="zh-CN" sz="2800" b="1" i="0" u="none" strike="noStrike" baseline="0" dirty="0">
                <a:solidFill>
                  <a:srgbClr val="4F7BF7"/>
                </a:solidFill>
                <a:latin typeface="MicrosoftYaHei"/>
              </a:rPr>
              <a:t>CISC </a:t>
            </a:r>
            <a:r>
              <a:rPr lang="zh-CN" altLang="en-US" sz="2800" b="1" i="0" u="none" strike="noStrike" baseline="0" dirty="0">
                <a:solidFill>
                  <a:srgbClr val="4F7BF7"/>
                </a:solidFill>
                <a:latin typeface="MicrosoftYaHei"/>
              </a:rPr>
              <a:t>复杂指令集</a:t>
            </a:r>
          </a:p>
          <a:p>
            <a:pPr algn="l"/>
            <a:r>
              <a:rPr lang="zh-CN" altLang="en-US" sz="2800" b="1" i="0" u="none" strike="noStrike" baseline="0" dirty="0">
                <a:solidFill>
                  <a:srgbClr val="4F7BF7"/>
                </a:solidFill>
                <a:latin typeface="MicrosoftYaHei"/>
              </a:rPr>
              <a:t>（</a:t>
            </a:r>
            <a:r>
              <a:rPr lang="en-US" altLang="zh-CN" sz="2800" b="1" i="0" u="none" strike="noStrike" baseline="0" dirty="0">
                <a:solidFill>
                  <a:srgbClr val="4F7BF7"/>
                </a:solidFill>
                <a:latin typeface="MicrosoftYaHei"/>
              </a:rPr>
              <a:t>Complex Instruction Set Computing</a:t>
            </a:r>
            <a:r>
              <a:rPr lang="zh-CN" altLang="en-US" sz="2800" b="1" i="0" u="none" strike="noStrike" baseline="0" dirty="0">
                <a:solidFill>
                  <a:srgbClr val="4F7BF7"/>
                </a:solidFill>
                <a:latin typeface="MicrosoftYaHei"/>
              </a:rPr>
              <a:t>）</a:t>
            </a:r>
          </a:p>
          <a:p>
            <a:pPr algn="l"/>
            <a:r>
              <a:rPr lang="en-US" altLang="zh-CN" sz="2800" b="0" i="0" u="none" strike="noStrike" baseline="0" dirty="0">
                <a:solidFill>
                  <a:srgbClr val="000000"/>
                </a:solidFill>
                <a:latin typeface="Arial" panose="020B0604020202020204" pitchFamily="34" charset="0"/>
              </a:rPr>
              <a:t>• </a:t>
            </a:r>
            <a:r>
              <a:rPr lang="zh-CN" altLang="en-US" sz="2800" b="1" i="0" u="none" strike="noStrike" baseline="0" dirty="0">
                <a:solidFill>
                  <a:srgbClr val="000000"/>
                </a:solidFill>
                <a:latin typeface="等线" panose="02010600030101010101" pitchFamily="2" charset="-122"/>
                <a:ea typeface="等线" panose="02010600030101010101" pitchFamily="2" charset="-122"/>
              </a:rPr>
              <a:t>针对特定的功能实现特定的指令</a:t>
            </a:r>
            <a:r>
              <a:rPr lang="zh-CN" altLang="en-US" sz="2800" b="1" i="0" u="none" strike="noStrike" baseline="0" dirty="0">
                <a:solidFill>
                  <a:srgbClr val="4F7BF7"/>
                </a:solidFill>
                <a:latin typeface="等线" panose="02010600030101010101" pitchFamily="2" charset="-122"/>
                <a:ea typeface="等线" panose="02010600030101010101" pitchFamily="2" charset="-122"/>
              </a:rPr>
              <a:t>，导致指令数目比较</a:t>
            </a:r>
          </a:p>
          <a:p>
            <a:pPr algn="l"/>
            <a:r>
              <a:rPr lang="zh-CN" altLang="en-US" sz="2800" b="1" i="0" u="none" strike="noStrike" baseline="0" dirty="0">
                <a:solidFill>
                  <a:srgbClr val="4F7BF7"/>
                </a:solidFill>
                <a:latin typeface="等线" panose="02010600030101010101" pitchFamily="2" charset="-122"/>
                <a:ea typeface="等线" panose="02010600030101010101" pitchFamily="2" charset="-122"/>
              </a:rPr>
              <a:t>多，但生成的程序长度相对较短。</a:t>
            </a:r>
          </a:p>
          <a:p>
            <a:pPr algn="l"/>
            <a:r>
              <a:rPr lang="en-US" altLang="zh-CN" sz="2800" b="0" i="0" u="none" strike="noStrike" baseline="0" dirty="0">
                <a:solidFill>
                  <a:srgbClr val="4F7BF7"/>
                </a:solidFill>
                <a:latin typeface="Wingdings" panose="05000000000000000000" pitchFamily="2" charset="2"/>
              </a:rPr>
              <a:t>Ø </a:t>
            </a:r>
            <a:r>
              <a:rPr lang="en-US" altLang="zh-CN" sz="2800" b="1" i="0" u="none" strike="noStrike" baseline="0" dirty="0">
                <a:solidFill>
                  <a:srgbClr val="4F7BF7"/>
                </a:solidFill>
                <a:latin typeface="MicrosoftYaHei"/>
              </a:rPr>
              <a:t>RISC </a:t>
            </a:r>
            <a:r>
              <a:rPr lang="zh-CN" altLang="en-US" sz="2800" b="1" i="0" u="none" strike="noStrike" baseline="0" dirty="0">
                <a:solidFill>
                  <a:srgbClr val="4F7BF7"/>
                </a:solidFill>
                <a:latin typeface="MicrosoftYaHei"/>
              </a:rPr>
              <a:t>精简指令集</a:t>
            </a:r>
          </a:p>
          <a:p>
            <a:pPr algn="l"/>
            <a:r>
              <a:rPr lang="zh-CN" altLang="en-US" sz="2800" b="1" i="0" u="none" strike="noStrike" baseline="0" dirty="0">
                <a:solidFill>
                  <a:srgbClr val="4F7BF7"/>
                </a:solidFill>
                <a:latin typeface="MicrosoftYaHei"/>
              </a:rPr>
              <a:t>（</a:t>
            </a:r>
            <a:r>
              <a:rPr lang="en-US" altLang="zh-CN" sz="2800" b="1" i="0" u="none" strike="noStrike" baseline="0" dirty="0">
                <a:solidFill>
                  <a:srgbClr val="4F7BF7"/>
                </a:solidFill>
                <a:latin typeface="MicrosoftYaHei"/>
              </a:rPr>
              <a:t>Reduced Instruction Set Computing</a:t>
            </a:r>
            <a:r>
              <a:rPr lang="zh-CN" altLang="en-US" sz="2800" b="1" i="0" u="none" strike="noStrike" baseline="0" dirty="0">
                <a:solidFill>
                  <a:srgbClr val="4F7BF7"/>
                </a:solidFill>
                <a:latin typeface="MicrosoftYaHei"/>
              </a:rPr>
              <a:t>）</a:t>
            </a:r>
          </a:p>
          <a:p>
            <a:pPr algn="l"/>
            <a:r>
              <a:rPr lang="en-US" altLang="zh-CN" sz="2800" b="0" i="0" u="none" strike="noStrike" baseline="0" dirty="0">
                <a:solidFill>
                  <a:srgbClr val="000000"/>
                </a:solidFill>
                <a:latin typeface="Arial" panose="020B0604020202020204" pitchFamily="34" charset="0"/>
              </a:rPr>
              <a:t>• </a:t>
            </a:r>
            <a:r>
              <a:rPr lang="zh-CN" altLang="en-US" sz="2800" b="1" i="0" u="none" strike="noStrike" baseline="0" dirty="0">
                <a:solidFill>
                  <a:srgbClr val="000000"/>
                </a:solidFill>
                <a:latin typeface="等线" panose="02010600030101010101" pitchFamily="2" charset="-122"/>
                <a:ea typeface="等线" panose="02010600030101010101" pitchFamily="2" charset="-122"/>
              </a:rPr>
              <a:t>只定义常用指令，对复杂的功能采用常用指令组合实</a:t>
            </a:r>
          </a:p>
          <a:p>
            <a:pPr algn="l"/>
            <a:r>
              <a:rPr lang="zh-CN" altLang="en-US" sz="2800" b="1" i="0" u="none" strike="noStrike" baseline="0" dirty="0">
                <a:solidFill>
                  <a:srgbClr val="000000"/>
                </a:solidFill>
                <a:latin typeface="等线" panose="02010600030101010101" pitchFamily="2" charset="-122"/>
                <a:ea typeface="等线" panose="02010600030101010101" pitchFamily="2" charset="-122"/>
              </a:rPr>
              <a:t>现</a:t>
            </a:r>
            <a:r>
              <a:rPr lang="zh-CN" altLang="en-US" sz="2800" b="1" i="0" u="none" strike="noStrike" baseline="0" dirty="0">
                <a:solidFill>
                  <a:srgbClr val="4F7BF7"/>
                </a:solidFill>
                <a:latin typeface="等线" panose="02010600030101010101" pitchFamily="2" charset="-122"/>
                <a:ea typeface="等线" panose="02010600030101010101" pitchFamily="2" charset="-122"/>
              </a:rPr>
              <a:t>，这导致指令数目比较精简，但生成的程序长度相</a:t>
            </a:r>
          </a:p>
          <a:p>
            <a:pPr algn="l"/>
            <a:r>
              <a:rPr lang="zh-CN" altLang="en-US" sz="2800" b="1" i="0" u="none" strike="noStrike" baseline="0" dirty="0">
                <a:solidFill>
                  <a:srgbClr val="4F7BF7"/>
                </a:solidFill>
                <a:latin typeface="等线" panose="02010600030101010101" pitchFamily="2" charset="-122"/>
                <a:ea typeface="等线" panose="02010600030101010101" pitchFamily="2" charset="-122"/>
              </a:rPr>
              <a:t>对较长。</a:t>
            </a:r>
          </a:p>
          <a:p>
            <a:pPr algn="l"/>
            <a:r>
              <a:rPr lang="en-US" altLang="zh-CN" sz="2800" b="0" i="0" u="none" strike="noStrike" baseline="0" dirty="0">
                <a:solidFill>
                  <a:srgbClr val="4F7BF7"/>
                </a:solidFill>
                <a:latin typeface="Wingdings" panose="05000000000000000000" pitchFamily="2" charset="2"/>
              </a:rPr>
              <a:t>Ø </a:t>
            </a:r>
            <a:r>
              <a:rPr lang="zh-CN" altLang="en-US" sz="2800" b="1" i="0" u="none" strike="noStrike" baseline="0" dirty="0">
                <a:solidFill>
                  <a:srgbClr val="4F7BF7"/>
                </a:solidFill>
                <a:latin typeface="MicrosoftYaHei"/>
              </a:rPr>
              <a:t>现如今，</a:t>
            </a:r>
            <a:r>
              <a:rPr lang="en-US" altLang="zh-CN" sz="2800" b="1" i="0" u="none" strike="noStrike" baseline="0" dirty="0">
                <a:solidFill>
                  <a:srgbClr val="4F7BF7"/>
                </a:solidFill>
                <a:latin typeface="MicrosoftYaHei"/>
              </a:rPr>
              <a:t>RISC </a:t>
            </a:r>
            <a:r>
              <a:rPr lang="zh-CN" altLang="en-US" sz="2800" b="1" i="0" u="none" strike="noStrike" baseline="0" dirty="0">
                <a:solidFill>
                  <a:srgbClr val="4F7BF7"/>
                </a:solidFill>
                <a:latin typeface="MicrosoftYaHei"/>
              </a:rPr>
              <a:t>和</a:t>
            </a:r>
            <a:r>
              <a:rPr lang="en-US" altLang="zh-CN" sz="2800" b="1" i="0" u="none" strike="noStrike" baseline="0" dirty="0">
                <a:solidFill>
                  <a:srgbClr val="4F7BF7"/>
                </a:solidFill>
                <a:latin typeface="MicrosoftYaHei"/>
              </a:rPr>
              <a:t>CISC </a:t>
            </a:r>
            <a:r>
              <a:rPr lang="zh-CN" altLang="en-US" sz="2800" b="1" i="0" u="none" strike="noStrike" baseline="0" dirty="0">
                <a:solidFill>
                  <a:srgbClr val="4F7BF7"/>
                </a:solidFill>
                <a:latin typeface="MicrosoftYaHei"/>
              </a:rPr>
              <a:t>也逐渐有相互融合的趋</a:t>
            </a:r>
          </a:p>
          <a:p>
            <a:pPr algn="l"/>
            <a:r>
              <a:rPr lang="zh-CN" altLang="en-US" sz="2800" b="1" i="0" u="none" strike="noStrike" baseline="0" dirty="0">
                <a:solidFill>
                  <a:srgbClr val="4F7BF7"/>
                </a:solidFill>
                <a:latin typeface="MicrosoftYaHei"/>
              </a:rPr>
              <a:t>势。</a:t>
            </a:r>
          </a:p>
        </p:txBody>
      </p:sp>
      <p:sp>
        <p:nvSpPr>
          <p:cNvPr id="4" name="文本框 3">
            <a:extLst>
              <a:ext uri="{FF2B5EF4-FFF2-40B4-BE49-F238E27FC236}">
                <a16:creationId xmlns:a16="http://schemas.microsoft.com/office/drawing/2014/main" id="{5207C6B8-F5C4-704F-04BA-06C22033BBC4}"/>
              </a:ext>
            </a:extLst>
          </p:cNvPr>
          <p:cNvSpPr txBox="1"/>
          <p:nvPr/>
        </p:nvSpPr>
        <p:spPr>
          <a:xfrm>
            <a:off x="31579" y="620688"/>
            <a:ext cx="1709827" cy="461665"/>
          </a:xfrm>
          <a:prstGeom prst="rect">
            <a:avLst/>
          </a:prstGeom>
          <a:noFill/>
        </p:spPr>
        <p:txBody>
          <a:bodyPr wrap="none" rtlCol="0">
            <a:spAutoFit/>
          </a:bodyPr>
          <a:lstStyle/>
          <a:p>
            <a:r>
              <a:rPr lang="en-US" altLang="zh-CN" sz="2400" b="1" i="0" u="none" strike="noStrike" baseline="0" dirty="0">
                <a:solidFill>
                  <a:srgbClr val="000000"/>
                </a:solidFill>
                <a:latin typeface="MicrosoftYaHei"/>
              </a:rPr>
              <a:t>CISC vs RISC</a:t>
            </a:r>
            <a:endParaRPr lang="zh-CN" altLang="en-US" sz="2400" b="1" i="0" u="none" strike="noStrike" baseline="0" dirty="0">
              <a:solidFill>
                <a:srgbClr val="000000"/>
              </a:solidFill>
              <a:latin typeface="MicrosoftYaHei"/>
            </a:endParaRPr>
          </a:p>
        </p:txBody>
      </p:sp>
    </p:spTree>
    <p:extLst>
      <p:ext uri="{BB962C8B-B14F-4D97-AF65-F5344CB8AC3E}">
        <p14:creationId xmlns:p14="http://schemas.microsoft.com/office/powerpoint/2010/main" val="2894520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598C79F-1A9B-4C07-AA91-F7E123016ED9}"/>
              </a:ext>
            </a:extLst>
          </p:cNvPr>
          <p:cNvSpPr>
            <a:spLocks noGrp="1"/>
          </p:cNvSpPr>
          <p:nvPr>
            <p:ph type="sldNum" sz="quarter" idx="12"/>
          </p:nvPr>
        </p:nvSpPr>
        <p:spPr/>
        <p:txBody>
          <a:bodyPr/>
          <a:lstStyle/>
          <a:p>
            <a:pPr>
              <a:defRPr/>
            </a:pPr>
            <a:fld id="{F3E041F5-C80F-41AD-85A6-1DB15A00DDFA}" type="slidenum">
              <a:rPr lang="en-US" altLang="zh-CN" smtClean="0"/>
              <a:pPr>
                <a:defRPr/>
              </a:pPr>
              <a:t>7</a:t>
            </a:fld>
            <a:endParaRPr lang="en-US" altLang="zh-CN" dirty="0"/>
          </a:p>
        </p:txBody>
      </p:sp>
      <p:sp>
        <p:nvSpPr>
          <p:cNvPr id="5" name="文本框 4">
            <a:extLst>
              <a:ext uri="{FF2B5EF4-FFF2-40B4-BE49-F238E27FC236}">
                <a16:creationId xmlns:a16="http://schemas.microsoft.com/office/drawing/2014/main" id="{56C43590-8490-478F-0506-23A74B5B97AD}"/>
              </a:ext>
            </a:extLst>
          </p:cNvPr>
          <p:cNvSpPr txBox="1"/>
          <p:nvPr/>
        </p:nvSpPr>
        <p:spPr>
          <a:xfrm>
            <a:off x="274671" y="1303544"/>
            <a:ext cx="8784976" cy="1261884"/>
          </a:xfrm>
          <a:prstGeom prst="rect">
            <a:avLst/>
          </a:prstGeom>
          <a:noFill/>
        </p:spPr>
        <p:txBody>
          <a:bodyPr wrap="square">
            <a:spAutoFit/>
          </a:bodyPr>
          <a:lstStyle/>
          <a:p>
            <a:pPr algn="l"/>
            <a:r>
              <a:rPr lang="en-US" altLang="zh-CN" sz="2400" b="0" i="0" u="none" strike="noStrike" baseline="0" dirty="0">
                <a:solidFill>
                  <a:srgbClr val="4F7BF7"/>
                </a:solidFill>
                <a:latin typeface="Wingdings" panose="05000000000000000000" pitchFamily="2" charset="2"/>
              </a:rPr>
              <a:t>Ø </a:t>
            </a:r>
            <a:r>
              <a:rPr lang="en-US" altLang="zh-CN" sz="2400" b="1" i="0" u="none" strike="noStrike" baseline="0" dirty="0">
                <a:solidFill>
                  <a:srgbClr val="4F7BF7"/>
                </a:solidFill>
                <a:latin typeface="MicrosoftYaHei"/>
              </a:rPr>
              <a:t>ISA </a:t>
            </a:r>
            <a:r>
              <a:rPr lang="zh-CN" altLang="en-US" sz="2400" b="1" i="0" u="none" strike="noStrike" baseline="0" dirty="0">
                <a:solidFill>
                  <a:srgbClr val="4F7BF7"/>
                </a:solidFill>
                <a:latin typeface="MicrosoftYaHei"/>
              </a:rPr>
              <a:t>（处理器）的宽度指的是</a:t>
            </a:r>
            <a:r>
              <a:rPr lang="en-US" altLang="zh-CN" sz="2400" b="1" i="0" u="none" strike="noStrike" baseline="0" dirty="0">
                <a:solidFill>
                  <a:srgbClr val="4F7BF7"/>
                </a:solidFill>
                <a:latin typeface="MicrosoftYaHei"/>
              </a:rPr>
              <a:t>CPU </a:t>
            </a:r>
            <a:r>
              <a:rPr lang="zh-CN" altLang="en-US" sz="2400" b="1" i="0" u="none" strike="noStrike" baseline="0" dirty="0">
                <a:solidFill>
                  <a:srgbClr val="4F7BF7"/>
                </a:solidFill>
                <a:latin typeface="MicrosoftYaHei"/>
              </a:rPr>
              <a:t>中</a:t>
            </a:r>
            <a:r>
              <a:rPr lang="zh-CN" altLang="en-US" sz="2800" b="1" i="0" u="none" strike="noStrike" baseline="0" dirty="0">
                <a:solidFill>
                  <a:srgbClr val="000000"/>
                </a:solidFill>
                <a:latin typeface="MicrosoftYaHei"/>
              </a:rPr>
              <a:t>通用寄存器</a:t>
            </a:r>
            <a:r>
              <a:rPr lang="zh-CN" altLang="en-US" sz="2400" b="1" i="0" u="none" strike="noStrike" baseline="0" dirty="0">
                <a:solidFill>
                  <a:srgbClr val="4F7BF7"/>
                </a:solidFill>
                <a:latin typeface="MicrosoftYaHei"/>
              </a:rPr>
              <a:t>的</a:t>
            </a:r>
          </a:p>
          <a:p>
            <a:pPr algn="l"/>
            <a:r>
              <a:rPr lang="zh-CN" altLang="en-US" sz="2400" b="1" i="0" u="none" strike="noStrike" baseline="0" dirty="0">
                <a:solidFill>
                  <a:srgbClr val="4F7BF7"/>
                </a:solidFill>
                <a:latin typeface="MicrosoftYaHei"/>
              </a:rPr>
              <a:t>宽度（二进制的位数），这决定了寻址范围的大小、以</a:t>
            </a:r>
          </a:p>
          <a:p>
            <a:pPr algn="l"/>
            <a:r>
              <a:rPr lang="zh-CN" altLang="en-US" sz="2400" b="1" i="0" u="none" strike="noStrike" baseline="0" dirty="0">
                <a:solidFill>
                  <a:srgbClr val="4F7BF7"/>
                </a:solidFill>
                <a:latin typeface="MicrosoftYaHei"/>
              </a:rPr>
              <a:t>及数据运算的能力。</a:t>
            </a:r>
            <a:endParaRPr lang="en-US" altLang="zh-CN" sz="2400" b="1" i="0" u="none" strike="noStrike" baseline="0" dirty="0">
              <a:solidFill>
                <a:srgbClr val="4F7BF7"/>
              </a:solidFill>
              <a:latin typeface="MicrosoftYaHei"/>
            </a:endParaRPr>
          </a:p>
        </p:txBody>
      </p:sp>
      <p:sp>
        <p:nvSpPr>
          <p:cNvPr id="7" name="文本框 6">
            <a:extLst>
              <a:ext uri="{FF2B5EF4-FFF2-40B4-BE49-F238E27FC236}">
                <a16:creationId xmlns:a16="http://schemas.microsoft.com/office/drawing/2014/main" id="{421C8580-0D88-675E-D615-0B9EC7A7D67A}"/>
              </a:ext>
            </a:extLst>
          </p:cNvPr>
          <p:cNvSpPr txBox="1"/>
          <p:nvPr/>
        </p:nvSpPr>
        <p:spPr>
          <a:xfrm>
            <a:off x="274671" y="5768040"/>
            <a:ext cx="7305198" cy="461665"/>
          </a:xfrm>
          <a:prstGeom prst="rect">
            <a:avLst/>
          </a:prstGeom>
          <a:noFill/>
        </p:spPr>
        <p:txBody>
          <a:bodyPr wrap="square">
            <a:spAutoFit/>
          </a:bodyPr>
          <a:lstStyle/>
          <a:p>
            <a:pPr algn="l"/>
            <a:r>
              <a:rPr lang="en-US" altLang="zh-CN" sz="2400" b="0" i="0" u="none" strike="noStrike" baseline="0" dirty="0">
                <a:solidFill>
                  <a:srgbClr val="4F7BF7"/>
                </a:solidFill>
                <a:latin typeface="Wingdings" panose="05000000000000000000" pitchFamily="2" charset="2"/>
              </a:rPr>
              <a:t>Ø </a:t>
            </a:r>
            <a:r>
              <a:rPr lang="zh-CN" altLang="en-US" sz="2400" b="1" i="0" u="none" strike="noStrike" baseline="0" dirty="0">
                <a:solidFill>
                  <a:srgbClr val="4F7BF7"/>
                </a:solidFill>
                <a:latin typeface="MicrosoftYaHei"/>
              </a:rPr>
              <a:t>注意一个问题：</a:t>
            </a:r>
            <a:r>
              <a:rPr lang="en-US" altLang="zh-CN" sz="2400" b="1" i="0" u="none" strike="noStrike" baseline="0" dirty="0">
                <a:solidFill>
                  <a:srgbClr val="4F7BF7"/>
                </a:solidFill>
                <a:latin typeface="MicrosoftYaHei"/>
              </a:rPr>
              <a:t>ISA </a:t>
            </a:r>
            <a:r>
              <a:rPr lang="zh-CN" altLang="en-US" sz="2400" b="1" i="0" u="none" strike="noStrike" baseline="0" dirty="0">
                <a:solidFill>
                  <a:srgbClr val="4F7BF7"/>
                </a:solidFill>
                <a:latin typeface="MicrosoftYaHei"/>
              </a:rPr>
              <a:t>的宽度和指令编码长度无关。</a:t>
            </a:r>
          </a:p>
        </p:txBody>
      </p:sp>
      <p:pic>
        <p:nvPicPr>
          <p:cNvPr id="8" name="图片 7">
            <a:extLst>
              <a:ext uri="{FF2B5EF4-FFF2-40B4-BE49-F238E27FC236}">
                <a16:creationId xmlns:a16="http://schemas.microsoft.com/office/drawing/2014/main" id="{10E688E5-ED07-BE70-4332-E28BDF000DAE}"/>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1267" y="2658890"/>
            <a:ext cx="9906000" cy="3063416"/>
          </a:xfrm>
          <a:prstGeom prst="rect">
            <a:avLst/>
          </a:prstGeom>
        </p:spPr>
      </p:pic>
      <p:sp>
        <p:nvSpPr>
          <p:cNvPr id="9" name="文本框 8">
            <a:extLst>
              <a:ext uri="{FF2B5EF4-FFF2-40B4-BE49-F238E27FC236}">
                <a16:creationId xmlns:a16="http://schemas.microsoft.com/office/drawing/2014/main" id="{CBB01509-D513-8BC5-0117-28EF4DF5675A}"/>
              </a:ext>
            </a:extLst>
          </p:cNvPr>
          <p:cNvSpPr txBox="1"/>
          <p:nvPr/>
        </p:nvSpPr>
        <p:spPr>
          <a:xfrm>
            <a:off x="11267" y="633462"/>
            <a:ext cx="1723549" cy="461665"/>
          </a:xfrm>
          <a:prstGeom prst="rect">
            <a:avLst/>
          </a:prstGeom>
          <a:noFill/>
        </p:spPr>
        <p:txBody>
          <a:bodyPr wrap="none" rtlCol="0">
            <a:spAutoFit/>
          </a:bodyPr>
          <a:lstStyle/>
          <a:p>
            <a:r>
              <a:rPr lang="zh-CN" altLang="en-US" dirty="0">
                <a:solidFill>
                  <a:srgbClr val="000000"/>
                </a:solidFill>
              </a:rPr>
              <a:t>指令的长度</a:t>
            </a:r>
          </a:p>
        </p:txBody>
      </p:sp>
    </p:spTree>
    <p:extLst>
      <p:ext uri="{BB962C8B-B14F-4D97-AF65-F5344CB8AC3E}">
        <p14:creationId xmlns:p14="http://schemas.microsoft.com/office/powerpoint/2010/main" val="611617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body" idx="4294967295"/>
          </p:nvPr>
        </p:nvSpPr>
        <p:spPr>
          <a:xfrm>
            <a:off x="1568624" y="1504626"/>
            <a:ext cx="7344816" cy="4841119"/>
          </a:xfrm>
          <a:noFill/>
        </p:spPr>
        <p:txBody>
          <a:bodyPr/>
          <a:lstStyle/>
          <a:p>
            <a:pPr marL="0" indent="0" eaLnBrk="1" hangingPunct="1">
              <a:lnSpc>
                <a:spcPct val="90000"/>
              </a:lnSpc>
              <a:buNone/>
            </a:pPr>
            <a:r>
              <a:rPr lang="en-US" altLang="zh-CN" sz="4400" dirty="0">
                <a:solidFill>
                  <a:srgbClr val="3D5C00"/>
                </a:solidFill>
                <a:ea typeface="宋体" charset="-122"/>
              </a:rPr>
              <a:t>RISC-V ISA</a:t>
            </a:r>
            <a:r>
              <a:rPr lang="zh-CN" altLang="en-US" sz="4400" dirty="0">
                <a:solidFill>
                  <a:srgbClr val="3D5C00"/>
                </a:solidFill>
                <a:ea typeface="宋体" charset="-122"/>
              </a:rPr>
              <a:t>介绍</a:t>
            </a:r>
            <a:endParaRPr lang="en-US" altLang="zh-CN" dirty="0">
              <a:solidFill>
                <a:srgbClr val="3D5C00"/>
              </a:solidFill>
              <a:ea typeface="宋体" charset="-122"/>
            </a:endParaRPr>
          </a:p>
          <a:p>
            <a:pPr eaLnBrk="1" hangingPunct="1">
              <a:lnSpc>
                <a:spcPct val="90000"/>
              </a:lnSpc>
              <a:buFont typeface="Arial" panose="020B0604020202020204" pitchFamily="34" charset="0"/>
              <a:buChar char="•"/>
            </a:pPr>
            <a:r>
              <a:rPr lang="en-US" dirty="0">
                <a:solidFill>
                  <a:srgbClr val="3D5C00"/>
                </a:solidFill>
                <a:ea typeface="宋体" charset="-122"/>
              </a:rPr>
              <a:t>RISC-V ISA</a:t>
            </a:r>
            <a:r>
              <a:rPr lang="zh-CN" altLang="en-US" dirty="0">
                <a:solidFill>
                  <a:srgbClr val="3D5C00"/>
                </a:solidFill>
                <a:ea typeface="宋体" charset="-122"/>
              </a:rPr>
              <a:t>的命名规范</a:t>
            </a:r>
            <a:endParaRPr lang="en-US" altLang="zh-CN" dirty="0">
              <a:solidFill>
                <a:srgbClr val="3D5C00"/>
              </a:solidFill>
              <a:ea typeface="宋体" charset="-122"/>
            </a:endParaRPr>
          </a:p>
          <a:p>
            <a:pPr eaLnBrk="1" hangingPunct="1">
              <a:lnSpc>
                <a:spcPct val="90000"/>
              </a:lnSpc>
              <a:buFont typeface="Arial" panose="020B0604020202020204" pitchFamily="34" charset="0"/>
              <a:buChar char="•"/>
            </a:pPr>
            <a:r>
              <a:rPr lang="zh-CN" altLang="en-US" dirty="0">
                <a:solidFill>
                  <a:srgbClr val="3D5C00"/>
                </a:solidFill>
                <a:ea typeface="宋体" charset="-122"/>
              </a:rPr>
              <a:t>模块化的</a:t>
            </a:r>
            <a:r>
              <a:rPr lang="en-US" dirty="0">
                <a:solidFill>
                  <a:srgbClr val="3D5C00"/>
                </a:solidFill>
                <a:ea typeface="宋体" charset="-122"/>
              </a:rPr>
              <a:t>ISA</a:t>
            </a:r>
          </a:p>
          <a:p>
            <a:pPr eaLnBrk="1" hangingPunct="1">
              <a:lnSpc>
                <a:spcPct val="90000"/>
              </a:lnSpc>
              <a:buFont typeface="Arial" panose="020B0604020202020204" pitchFamily="34" charset="0"/>
              <a:buChar char="•"/>
            </a:pPr>
            <a:r>
              <a:rPr lang="zh-CN" altLang="en-US" dirty="0">
                <a:solidFill>
                  <a:srgbClr val="3D5C00"/>
                </a:solidFill>
                <a:ea typeface="宋体" charset="-122"/>
              </a:rPr>
              <a:t>通用寄存器（</a:t>
            </a:r>
            <a:r>
              <a:rPr lang="en-US" dirty="0">
                <a:solidFill>
                  <a:srgbClr val="3D5C00"/>
                </a:solidFill>
                <a:ea typeface="宋体" charset="-122"/>
              </a:rPr>
              <a:t>General Purpose Registers）</a:t>
            </a:r>
          </a:p>
          <a:p>
            <a:pPr eaLnBrk="1" hangingPunct="1">
              <a:lnSpc>
                <a:spcPct val="90000"/>
              </a:lnSpc>
              <a:buFont typeface="Arial" panose="020B0604020202020204" pitchFamily="34" charset="0"/>
              <a:buChar char="•"/>
            </a:pPr>
            <a:r>
              <a:rPr lang="en-US" altLang="zh-CN" dirty="0">
                <a:solidFill>
                  <a:srgbClr val="3D5C00"/>
                </a:solidFill>
                <a:ea typeface="宋体" charset="-122"/>
              </a:rPr>
              <a:t>Hart</a:t>
            </a:r>
          </a:p>
          <a:p>
            <a:pPr eaLnBrk="1" hangingPunct="1">
              <a:lnSpc>
                <a:spcPct val="90000"/>
              </a:lnSpc>
              <a:buFont typeface="Arial" panose="020B0604020202020204" pitchFamily="34" charset="0"/>
              <a:buChar char="•"/>
            </a:pPr>
            <a:r>
              <a:rPr lang="zh-CN" altLang="en-US" dirty="0">
                <a:solidFill>
                  <a:srgbClr val="3D5C00"/>
                </a:solidFill>
                <a:ea typeface="宋体" charset="-122"/>
              </a:rPr>
              <a:t>特权级别（</a:t>
            </a:r>
            <a:r>
              <a:rPr lang="en-US" dirty="0">
                <a:solidFill>
                  <a:srgbClr val="3D5C00"/>
                </a:solidFill>
                <a:ea typeface="宋体" charset="-122"/>
              </a:rPr>
              <a:t>Privileged Level）</a:t>
            </a:r>
          </a:p>
          <a:p>
            <a:pPr eaLnBrk="1" hangingPunct="1">
              <a:lnSpc>
                <a:spcPct val="90000"/>
              </a:lnSpc>
              <a:buFont typeface="Arial" panose="020B0604020202020204" pitchFamily="34" charset="0"/>
              <a:buChar char="•"/>
            </a:pPr>
            <a:r>
              <a:rPr lang="en-US" dirty="0">
                <a:solidFill>
                  <a:srgbClr val="3D5C00"/>
                </a:solidFill>
                <a:ea typeface="宋体" charset="-122"/>
              </a:rPr>
              <a:t>Control and Status </a:t>
            </a:r>
            <a:r>
              <a:rPr lang="en-US" dirty="0" err="1">
                <a:solidFill>
                  <a:srgbClr val="3D5C00"/>
                </a:solidFill>
                <a:ea typeface="宋体" charset="-122"/>
              </a:rPr>
              <a:t>Registers（CSR</a:t>
            </a:r>
            <a:r>
              <a:rPr lang="en-US" dirty="0">
                <a:solidFill>
                  <a:srgbClr val="3D5C00"/>
                </a:solidFill>
                <a:ea typeface="宋体" charset="-122"/>
              </a:rPr>
              <a:t>）</a:t>
            </a:r>
          </a:p>
          <a:p>
            <a:pPr eaLnBrk="1" hangingPunct="1">
              <a:lnSpc>
                <a:spcPct val="90000"/>
              </a:lnSpc>
              <a:buFont typeface="Arial" panose="020B0604020202020204" pitchFamily="34" charset="0"/>
              <a:buChar char="•"/>
            </a:pPr>
            <a:r>
              <a:rPr lang="zh-CN" altLang="en-US" dirty="0">
                <a:solidFill>
                  <a:srgbClr val="3D5C00"/>
                </a:solidFill>
                <a:ea typeface="宋体" charset="-122"/>
              </a:rPr>
              <a:t>内存管理与保护</a:t>
            </a:r>
            <a:endParaRPr lang="en-US" altLang="zh-CN" dirty="0">
              <a:solidFill>
                <a:srgbClr val="3D5C00"/>
              </a:solidFill>
              <a:ea typeface="宋体" charset="-122"/>
            </a:endParaRPr>
          </a:p>
          <a:p>
            <a:pPr eaLnBrk="1" hangingPunct="1">
              <a:lnSpc>
                <a:spcPct val="90000"/>
              </a:lnSpc>
              <a:buFont typeface="Arial" panose="020B0604020202020204" pitchFamily="34" charset="0"/>
              <a:buChar char="•"/>
            </a:pPr>
            <a:r>
              <a:rPr lang="zh-CN" altLang="en-US" dirty="0">
                <a:solidFill>
                  <a:srgbClr val="3D5C00"/>
                </a:solidFill>
                <a:ea typeface="宋体" charset="-122"/>
              </a:rPr>
              <a:t>异常和中断</a:t>
            </a:r>
            <a:endParaRPr lang="en-US" dirty="0">
              <a:solidFill>
                <a:srgbClr val="3D5C00"/>
              </a:solidFill>
              <a:ea typeface="宋体" charset="-122"/>
            </a:endParaRPr>
          </a:p>
          <a:p>
            <a:pPr lvl="1" eaLnBrk="1" hangingPunct="1">
              <a:lnSpc>
                <a:spcPct val="90000"/>
              </a:lnSpc>
            </a:pPr>
            <a:endParaRPr lang="en-US" sz="1800" dirty="0">
              <a:ea typeface="宋体" charset="-122"/>
            </a:endParaRPr>
          </a:p>
          <a:p>
            <a:pPr eaLnBrk="1" hangingPunct="1">
              <a:lnSpc>
                <a:spcPct val="90000"/>
              </a:lnSpc>
              <a:buFont typeface="Wingdings" pitchFamily="2" charset="2"/>
              <a:buNone/>
            </a:pPr>
            <a:endParaRPr lang="zh-CN" altLang="en-US" sz="1800" dirty="0">
              <a:ea typeface="宋体" charset="-122"/>
            </a:endParaRPr>
          </a:p>
        </p:txBody>
      </p:sp>
      <p:sp>
        <p:nvSpPr>
          <p:cNvPr id="2" name="灯片编号占位符 1">
            <a:extLst>
              <a:ext uri="{FF2B5EF4-FFF2-40B4-BE49-F238E27FC236}">
                <a16:creationId xmlns:a16="http://schemas.microsoft.com/office/drawing/2014/main" id="{D4A3F2F0-AEA2-40CD-8A4C-B59080E3DA0A}"/>
              </a:ext>
            </a:extLst>
          </p:cNvPr>
          <p:cNvSpPr>
            <a:spLocks noGrp="1"/>
          </p:cNvSpPr>
          <p:nvPr>
            <p:ph type="sldNum" sz="quarter" idx="12"/>
          </p:nvPr>
        </p:nvSpPr>
        <p:spPr/>
        <p:txBody>
          <a:bodyPr/>
          <a:lstStyle/>
          <a:p>
            <a:pPr>
              <a:defRPr/>
            </a:pPr>
            <a:fld id="{F3E041F5-C80F-41AD-85A6-1DB15A00DDFA}" type="slidenum">
              <a:rPr lang="en-US" altLang="zh-CN" smtClean="0"/>
              <a:pPr>
                <a:defRPr/>
              </a:pPr>
              <a:t>8</a:t>
            </a:fld>
            <a:endParaRPr lang="en-US" altLang="zh-CN"/>
          </a:p>
        </p:txBody>
      </p:sp>
    </p:spTree>
    <p:extLst>
      <p:ext uri="{BB962C8B-B14F-4D97-AF65-F5344CB8AC3E}">
        <p14:creationId xmlns:p14="http://schemas.microsoft.com/office/powerpoint/2010/main" val="3797269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598C79F-1A9B-4C07-AA91-F7E123016ED9}"/>
              </a:ext>
            </a:extLst>
          </p:cNvPr>
          <p:cNvSpPr>
            <a:spLocks noGrp="1"/>
          </p:cNvSpPr>
          <p:nvPr>
            <p:ph type="sldNum" sz="quarter" idx="12"/>
          </p:nvPr>
        </p:nvSpPr>
        <p:spPr/>
        <p:txBody>
          <a:bodyPr/>
          <a:lstStyle/>
          <a:p>
            <a:pPr>
              <a:defRPr/>
            </a:pPr>
            <a:fld id="{F3E041F5-C80F-41AD-85A6-1DB15A00DDFA}" type="slidenum">
              <a:rPr lang="en-US" altLang="zh-CN" smtClean="0"/>
              <a:pPr>
                <a:defRPr/>
              </a:pPr>
              <a:t>9</a:t>
            </a:fld>
            <a:endParaRPr lang="en-US" altLang="zh-CN" dirty="0"/>
          </a:p>
        </p:txBody>
      </p:sp>
      <p:sp>
        <p:nvSpPr>
          <p:cNvPr id="5" name="文本框 4">
            <a:extLst>
              <a:ext uri="{FF2B5EF4-FFF2-40B4-BE49-F238E27FC236}">
                <a16:creationId xmlns:a16="http://schemas.microsoft.com/office/drawing/2014/main" id="{87712DAA-0F8C-1C30-C785-1DDC4CFA3174}"/>
              </a:ext>
            </a:extLst>
          </p:cNvPr>
          <p:cNvSpPr txBox="1"/>
          <p:nvPr/>
        </p:nvSpPr>
        <p:spPr>
          <a:xfrm>
            <a:off x="128464" y="1628800"/>
            <a:ext cx="9361040" cy="2677656"/>
          </a:xfrm>
          <a:prstGeom prst="rect">
            <a:avLst/>
          </a:prstGeom>
          <a:noFill/>
        </p:spPr>
        <p:txBody>
          <a:bodyPr wrap="square">
            <a:spAutoFit/>
          </a:bodyPr>
          <a:lstStyle/>
          <a:p>
            <a:pPr algn="l"/>
            <a:r>
              <a:rPr lang="en-US" altLang="zh-CN" sz="2800" b="0" i="0" u="none" strike="noStrike" baseline="0" dirty="0">
                <a:solidFill>
                  <a:srgbClr val="4F7BF7"/>
                </a:solidFill>
                <a:latin typeface="Wingdings" panose="05000000000000000000" pitchFamily="2" charset="2"/>
              </a:rPr>
              <a:t>Ø </a:t>
            </a:r>
            <a:r>
              <a:rPr lang="en-US" altLang="zh-CN" sz="2800" b="1" i="0" u="none" strike="noStrike" baseline="0" dirty="0">
                <a:solidFill>
                  <a:srgbClr val="4F7BF7"/>
                </a:solidFill>
                <a:latin typeface="MicrosoftYaHei"/>
              </a:rPr>
              <a:t>ISA </a:t>
            </a:r>
            <a:r>
              <a:rPr lang="zh-CN" altLang="en-US" sz="2800" b="1" i="0" u="none" strike="noStrike" baseline="0" dirty="0">
                <a:solidFill>
                  <a:srgbClr val="4F7BF7"/>
                </a:solidFill>
                <a:latin typeface="MicrosoftYaHei"/>
              </a:rPr>
              <a:t>命名格式：</a:t>
            </a:r>
            <a:r>
              <a:rPr lang="en-US" altLang="zh-CN" sz="2800" b="1" i="0" u="none" strike="noStrike" baseline="0" dirty="0">
                <a:solidFill>
                  <a:srgbClr val="4F7BF7"/>
                </a:solidFill>
                <a:latin typeface="MicrosoftYaHei"/>
              </a:rPr>
              <a:t>RV[###][abc…..xyz]</a:t>
            </a:r>
            <a:endParaRPr lang="zh-CN" altLang="en-US" sz="2800" b="1" i="0" u="none" strike="noStrike" baseline="0" dirty="0">
              <a:solidFill>
                <a:srgbClr val="4F7BF7"/>
              </a:solidFill>
              <a:latin typeface="MicrosoftYaHei"/>
            </a:endParaRPr>
          </a:p>
          <a:p>
            <a:pPr algn="l"/>
            <a:r>
              <a:rPr lang="en-US" altLang="zh-CN" sz="2800" b="0" i="0" u="none" strike="noStrike" baseline="0" dirty="0">
                <a:solidFill>
                  <a:srgbClr val="4F7BF7"/>
                </a:solidFill>
                <a:latin typeface="Arial" panose="020B0604020202020204" pitchFamily="34" charset="0"/>
              </a:rPr>
              <a:t>• </a:t>
            </a:r>
            <a:r>
              <a:rPr lang="en-US" altLang="zh-CN" sz="2800" b="1" i="0" u="none" strike="noStrike" baseline="0" dirty="0">
                <a:solidFill>
                  <a:srgbClr val="4F7BF7"/>
                </a:solidFill>
                <a:latin typeface="等线" panose="02010600030101010101" pitchFamily="2" charset="-122"/>
                <a:ea typeface="等线" panose="02010600030101010101" pitchFamily="2" charset="-122"/>
              </a:rPr>
              <a:t>RV</a:t>
            </a:r>
            <a:r>
              <a:rPr lang="zh-CN" altLang="en-US" sz="2800" b="1" i="0" u="none" strike="noStrike" baseline="0" dirty="0">
                <a:solidFill>
                  <a:srgbClr val="4F7BF7"/>
                </a:solidFill>
                <a:latin typeface="等线" panose="02010600030101010101" pitchFamily="2" charset="-122"/>
                <a:ea typeface="等线" panose="02010600030101010101" pitchFamily="2" charset="-122"/>
              </a:rPr>
              <a:t>：用于标识</a:t>
            </a:r>
            <a:r>
              <a:rPr lang="en-US" altLang="zh-CN" sz="2800" b="1" i="0" u="none" strike="noStrike" baseline="0" dirty="0">
                <a:solidFill>
                  <a:srgbClr val="4F7BF7"/>
                </a:solidFill>
                <a:latin typeface="等线" panose="02010600030101010101" pitchFamily="2" charset="-122"/>
                <a:ea typeface="等线" panose="02010600030101010101" pitchFamily="2" charset="-122"/>
              </a:rPr>
              <a:t>RISC-V </a:t>
            </a:r>
            <a:r>
              <a:rPr lang="zh-CN" altLang="en-US" sz="2800" b="1" i="0" u="none" strike="noStrike" baseline="0" dirty="0">
                <a:solidFill>
                  <a:srgbClr val="4F7BF7"/>
                </a:solidFill>
                <a:latin typeface="等线" panose="02010600030101010101" pitchFamily="2" charset="-122"/>
                <a:ea typeface="等线" panose="02010600030101010101" pitchFamily="2" charset="-122"/>
              </a:rPr>
              <a:t>体系架构的前缀，即</a:t>
            </a:r>
            <a:r>
              <a:rPr lang="en-US" altLang="zh-CN" sz="2800" b="1" i="0" u="none" strike="noStrike" baseline="0" dirty="0">
                <a:solidFill>
                  <a:srgbClr val="4F7BF7"/>
                </a:solidFill>
                <a:latin typeface="等线" panose="02010600030101010101" pitchFamily="2" charset="-122"/>
                <a:ea typeface="等线" panose="02010600030101010101" pitchFamily="2" charset="-122"/>
              </a:rPr>
              <a:t>RISC-V</a:t>
            </a:r>
            <a:r>
              <a:rPr lang="zh-CN" altLang="en-US" sz="2800" b="1" i="0" u="none" strike="noStrike" baseline="0" dirty="0">
                <a:solidFill>
                  <a:srgbClr val="4F7BF7"/>
                </a:solidFill>
                <a:latin typeface="等线" panose="02010600030101010101" pitchFamily="2" charset="-122"/>
                <a:ea typeface="等线" panose="02010600030101010101" pitchFamily="2" charset="-122"/>
              </a:rPr>
              <a:t>的缩写。</a:t>
            </a:r>
          </a:p>
          <a:p>
            <a:pPr algn="l"/>
            <a:r>
              <a:rPr lang="en-US" altLang="zh-CN" sz="2800" b="0" i="0" u="none" strike="noStrike" baseline="0" dirty="0">
                <a:solidFill>
                  <a:srgbClr val="4F7BF7"/>
                </a:solidFill>
                <a:latin typeface="Arial" panose="020B0604020202020204" pitchFamily="34" charset="0"/>
              </a:rPr>
              <a:t>• </a:t>
            </a:r>
            <a:r>
              <a:rPr lang="en-US" altLang="zh-CN" sz="2800" b="1" i="0" u="none" strike="noStrike" baseline="0" dirty="0">
                <a:solidFill>
                  <a:srgbClr val="4F7BF7"/>
                </a:solidFill>
                <a:latin typeface="等线" panose="02010600030101010101" pitchFamily="2" charset="-122"/>
                <a:ea typeface="等线" panose="02010600030101010101" pitchFamily="2" charset="-122"/>
              </a:rPr>
              <a:t>[###]</a:t>
            </a:r>
            <a:r>
              <a:rPr lang="zh-CN" altLang="en-US" sz="2800" b="1" i="0" u="none" strike="noStrike" baseline="0" dirty="0">
                <a:solidFill>
                  <a:srgbClr val="4F7BF7"/>
                </a:solidFill>
                <a:latin typeface="等线" panose="02010600030101010101" pitchFamily="2" charset="-122"/>
                <a:ea typeface="等线" panose="02010600030101010101" pitchFamily="2" charset="-122"/>
              </a:rPr>
              <a:t>：</a:t>
            </a:r>
            <a:r>
              <a:rPr lang="en-US" altLang="zh-CN" sz="2800" b="1" i="0" u="none" strike="noStrike" baseline="0" dirty="0">
                <a:solidFill>
                  <a:srgbClr val="4F7BF7"/>
                </a:solidFill>
                <a:latin typeface="等线" panose="02010600030101010101" pitchFamily="2" charset="-122"/>
                <a:ea typeface="等线" panose="02010600030101010101" pitchFamily="2" charset="-122"/>
              </a:rPr>
              <a:t>{32, 64, 128} </a:t>
            </a:r>
            <a:r>
              <a:rPr lang="zh-CN" altLang="en-US" sz="2800" b="1" i="0" u="none" strike="noStrike" baseline="0" dirty="0">
                <a:solidFill>
                  <a:srgbClr val="4F7BF7"/>
                </a:solidFill>
                <a:latin typeface="等线" panose="02010600030101010101" pitchFamily="2" charset="-122"/>
                <a:ea typeface="等线" panose="02010600030101010101" pitchFamily="2" charset="-122"/>
              </a:rPr>
              <a:t>用于标识处理器的字宽，也就是处理器的寄存器的宽度（单位为</a:t>
            </a:r>
            <a:r>
              <a:rPr lang="en-US" altLang="zh-CN" sz="2800" b="1" i="0" u="none" strike="noStrike" baseline="0" dirty="0">
                <a:solidFill>
                  <a:srgbClr val="4F7BF7"/>
                </a:solidFill>
                <a:latin typeface="等线" panose="02010600030101010101" pitchFamily="2" charset="-122"/>
                <a:ea typeface="等线" panose="02010600030101010101" pitchFamily="2" charset="-122"/>
              </a:rPr>
              <a:t>bit</a:t>
            </a:r>
            <a:r>
              <a:rPr lang="zh-CN" altLang="en-US" sz="2800" b="1" i="0" u="none" strike="noStrike" baseline="0" dirty="0">
                <a:solidFill>
                  <a:srgbClr val="4F7BF7"/>
                </a:solidFill>
                <a:latin typeface="等线" panose="02010600030101010101" pitchFamily="2" charset="-122"/>
                <a:ea typeface="等线" panose="02010600030101010101" pitchFamily="2" charset="-122"/>
              </a:rPr>
              <a:t>）。</a:t>
            </a:r>
          </a:p>
          <a:p>
            <a:pPr algn="l"/>
            <a:r>
              <a:rPr lang="en-US" altLang="zh-CN" sz="2800" b="0" i="0" u="none" strike="noStrike" baseline="0" dirty="0">
                <a:solidFill>
                  <a:srgbClr val="4F7BF7"/>
                </a:solidFill>
                <a:latin typeface="Arial" panose="020B0604020202020204" pitchFamily="34" charset="0"/>
              </a:rPr>
              <a:t>• </a:t>
            </a:r>
            <a:r>
              <a:rPr lang="en-US" altLang="zh-CN" sz="2800" b="1" i="0" u="none" strike="noStrike" baseline="0" dirty="0">
                <a:solidFill>
                  <a:srgbClr val="4F7BF7"/>
                </a:solidFill>
                <a:latin typeface="等线" panose="02010600030101010101" pitchFamily="2" charset="-122"/>
                <a:ea typeface="等线" panose="02010600030101010101" pitchFamily="2" charset="-122"/>
              </a:rPr>
              <a:t>[</a:t>
            </a:r>
            <a:r>
              <a:rPr lang="en-US" altLang="zh-CN" sz="2800" b="1" i="0" u="none" strike="noStrike" baseline="0" dirty="0" err="1">
                <a:solidFill>
                  <a:srgbClr val="4F7BF7"/>
                </a:solidFill>
                <a:latin typeface="等线" panose="02010600030101010101" pitchFamily="2" charset="-122"/>
                <a:ea typeface="等线" panose="02010600030101010101" pitchFamily="2" charset="-122"/>
              </a:rPr>
              <a:t>abc</a:t>
            </a:r>
            <a:r>
              <a:rPr lang="en-US" altLang="zh-CN" sz="2800" b="1" i="0" u="none" strike="noStrike" baseline="0" dirty="0">
                <a:solidFill>
                  <a:srgbClr val="4F7BF7"/>
                </a:solidFill>
                <a:latin typeface="等线" panose="02010600030101010101" pitchFamily="2" charset="-122"/>
                <a:ea typeface="等线" panose="02010600030101010101" pitchFamily="2" charset="-122"/>
              </a:rPr>
              <a:t>…</a:t>
            </a:r>
            <a:r>
              <a:rPr lang="en-US" altLang="zh-CN" sz="2800" b="1" i="0" u="none" strike="noStrike" baseline="0" dirty="0" err="1">
                <a:solidFill>
                  <a:srgbClr val="4F7BF7"/>
                </a:solidFill>
                <a:latin typeface="等线" panose="02010600030101010101" pitchFamily="2" charset="-122"/>
                <a:ea typeface="等线" panose="02010600030101010101" pitchFamily="2" charset="-122"/>
              </a:rPr>
              <a:t>xyz</a:t>
            </a:r>
            <a:r>
              <a:rPr lang="en-US" altLang="zh-CN" sz="2800" b="1" i="0" u="none" strike="noStrike" baseline="0" dirty="0">
                <a:solidFill>
                  <a:srgbClr val="4F7BF7"/>
                </a:solidFill>
                <a:latin typeface="等线" panose="02010600030101010101" pitchFamily="2" charset="-122"/>
                <a:ea typeface="等线" panose="02010600030101010101" pitchFamily="2" charset="-122"/>
              </a:rPr>
              <a:t>]</a:t>
            </a:r>
            <a:r>
              <a:rPr lang="zh-CN" altLang="en-US" sz="2800" b="1" i="0" u="none" strike="noStrike" baseline="0" dirty="0">
                <a:solidFill>
                  <a:srgbClr val="4F7BF7"/>
                </a:solidFill>
                <a:latin typeface="等线" panose="02010600030101010101" pitchFamily="2" charset="-122"/>
                <a:ea typeface="等线" panose="02010600030101010101" pitchFamily="2" charset="-122"/>
              </a:rPr>
              <a:t>：标识该处理器支持的指令集模块集合。</a:t>
            </a:r>
          </a:p>
          <a:p>
            <a:pPr algn="l"/>
            <a:r>
              <a:rPr lang="en-US" altLang="zh-CN" sz="2800" b="0" i="0" u="none" strike="noStrike" baseline="0" dirty="0">
                <a:solidFill>
                  <a:srgbClr val="4F7BF7"/>
                </a:solidFill>
                <a:latin typeface="Wingdings" panose="05000000000000000000" pitchFamily="2" charset="2"/>
              </a:rPr>
              <a:t>Ø </a:t>
            </a:r>
            <a:r>
              <a:rPr lang="zh-CN" altLang="en-US" sz="2800" b="1" i="0" u="none" strike="noStrike" baseline="0" dirty="0">
                <a:solidFill>
                  <a:srgbClr val="4F7BF7"/>
                </a:solidFill>
                <a:latin typeface="MicrosoftYaHei"/>
              </a:rPr>
              <a:t>例子：</a:t>
            </a:r>
            <a:r>
              <a:rPr lang="en-US" altLang="zh-CN" sz="2800" b="1" i="0" u="none" strike="noStrike" baseline="0" dirty="0">
                <a:solidFill>
                  <a:srgbClr val="4F7BF7"/>
                </a:solidFill>
                <a:latin typeface="MicrosoftYaHei"/>
              </a:rPr>
              <a:t>RV32IMA</a:t>
            </a:r>
            <a:r>
              <a:rPr lang="zh-CN" altLang="en-US" sz="2800" b="1" i="0" u="none" strike="noStrike" baseline="0" dirty="0">
                <a:solidFill>
                  <a:srgbClr val="4F7BF7"/>
                </a:solidFill>
                <a:latin typeface="MicrosoftYaHei"/>
              </a:rPr>
              <a:t>，</a:t>
            </a:r>
            <a:r>
              <a:rPr lang="en-US" altLang="zh-CN" sz="2800" b="1" i="0" u="none" strike="noStrike" baseline="0" dirty="0">
                <a:solidFill>
                  <a:srgbClr val="4F7BF7"/>
                </a:solidFill>
                <a:latin typeface="MicrosoftYaHei"/>
              </a:rPr>
              <a:t>RV64GC</a:t>
            </a:r>
            <a:endParaRPr lang="zh-CN" altLang="en-US" sz="2800" b="1" i="0" u="none" strike="noStrike" baseline="0" dirty="0">
              <a:solidFill>
                <a:srgbClr val="4F7BF7"/>
              </a:solidFill>
              <a:latin typeface="MicrosoftYaHei"/>
            </a:endParaRPr>
          </a:p>
        </p:txBody>
      </p:sp>
      <p:sp>
        <p:nvSpPr>
          <p:cNvPr id="4" name="文本框 3">
            <a:extLst>
              <a:ext uri="{FF2B5EF4-FFF2-40B4-BE49-F238E27FC236}">
                <a16:creationId xmlns:a16="http://schemas.microsoft.com/office/drawing/2014/main" id="{5207C6B8-F5C4-704F-04BA-06C22033BBC4}"/>
              </a:ext>
            </a:extLst>
          </p:cNvPr>
          <p:cNvSpPr txBox="1"/>
          <p:nvPr/>
        </p:nvSpPr>
        <p:spPr>
          <a:xfrm>
            <a:off x="31579" y="620688"/>
            <a:ext cx="2804999" cy="461665"/>
          </a:xfrm>
          <a:prstGeom prst="rect">
            <a:avLst/>
          </a:prstGeom>
          <a:noFill/>
        </p:spPr>
        <p:txBody>
          <a:bodyPr wrap="none" rtlCol="0">
            <a:spAutoFit/>
          </a:bodyPr>
          <a:lstStyle/>
          <a:p>
            <a:pPr algn="l"/>
            <a:r>
              <a:rPr lang="en-US" altLang="zh-CN" sz="2400" b="1" i="0" u="none" strike="noStrike" baseline="0">
                <a:solidFill>
                  <a:srgbClr val="000000"/>
                </a:solidFill>
                <a:latin typeface="MicrosoftYaHei"/>
              </a:rPr>
              <a:t>RISC-V ISA </a:t>
            </a:r>
            <a:r>
              <a:rPr lang="zh-CN" altLang="en-US" sz="2400" b="1" i="0" u="none" strike="noStrike" baseline="0">
                <a:solidFill>
                  <a:srgbClr val="000000"/>
                </a:solidFill>
                <a:latin typeface="MicrosoftYaHei"/>
              </a:rPr>
              <a:t>命名规范</a:t>
            </a:r>
            <a:endParaRPr lang="zh-CN" altLang="en-US" sz="2400" b="1" i="0" u="none" strike="noStrike" baseline="0" dirty="0">
              <a:solidFill>
                <a:srgbClr val="000000"/>
              </a:solidFill>
              <a:latin typeface="MicrosoftYaHei"/>
            </a:endParaRPr>
          </a:p>
        </p:txBody>
      </p:sp>
    </p:spTree>
    <p:extLst>
      <p:ext uri="{BB962C8B-B14F-4D97-AF65-F5344CB8AC3E}">
        <p14:creationId xmlns:p14="http://schemas.microsoft.com/office/powerpoint/2010/main" val="273127170"/>
      </p:ext>
    </p:extLst>
  </p:cSld>
  <p:clrMapOvr>
    <a:masterClrMapping/>
  </p:clrMapOvr>
</p:sld>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31395</TotalTime>
  <Words>1025</Words>
  <Application>Microsoft Office PowerPoint</Application>
  <PresentationFormat>A4 纸张(210x297 毫米)</PresentationFormat>
  <Paragraphs>152</Paragraphs>
  <Slides>18</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MicrosoftYaHei</vt:lpstr>
      <vt:lpstr>Monotype Sorts</vt:lpstr>
      <vt:lpstr>等线</vt:lpstr>
      <vt:lpstr>Arial</vt:lpstr>
      <vt:lpstr>Arial Narrow</vt:lpstr>
      <vt:lpstr>Times New Roman</vt:lpstr>
      <vt:lpstr>Wingdings</vt:lpstr>
      <vt:lpstr>通用信息 (标准)</vt:lpstr>
      <vt:lpstr>RISC-V ISA介绍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CS,HIT,P.R.China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xxf</dc:creator>
  <cp:lastModifiedBy>exuberant forest</cp:lastModifiedBy>
  <cp:revision>3033</cp:revision>
  <cp:lastPrinted>2011-09-02T04:24:48Z</cp:lastPrinted>
  <dcterms:created xsi:type="dcterms:W3CDTF">2001-03-21T12:57:26Z</dcterms:created>
  <dcterms:modified xsi:type="dcterms:W3CDTF">2022-07-03T12:42:40Z</dcterms:modified>
</cp:coreProperties>
</file>