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257" r:id="rId3"/>
    <p:sldId id="315" r:id="rId4"/>
    <p:sldId id="314" r:id="rId5"/>
    <p:sldId id="311" r:id="rId6"/>
    <p:sldId id="317" r:id="rId7"/>
    <p:sldId id="316" r:id="rId8"/>
    <p:sldId id="320" r:id="rId9"/>
    <p:sldId id="318" r:id="rId10"/>
    <p:sldId id="319" r:id="rId11"/>
    <p:sldId id="321" r:id="rId12"/>
    <p:sldId id="322" r:id="rId13"/>
    <p:sldId id="323" r:id="rId14"/>
    <p:sldId id="324" r:id="rId15"/>
    <p:sldId id="325" r:id="rId16"/>
    <p:sldId id="326" r:id="rId17"/>
    <p:sldId id="327" r:id="rId18"/>
    <p:sldId id="312" r:id="rId19"/>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99"/>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1" autoAdjust="0"/>
    <p:restoredTop sz="79420" autoAdjust="0"/>
  </p:normalViewPr>
  <p:slideViewPr>
    <p:cSldViewPr>
      <p:cViewPr varScale="1">
        <p:scale>
          <a:sx n="65" d="100"/>
          <a:sy n="65" d="100"/>
        </p:scale>
        <p:origin x="1413" y="45"/>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428"/>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a:t>
            </a:fld>
            <a:endParaRPr lang="en-US" altLang="zh-CN"/>
          </a:p>
        </p:txBody>
      </p:sp>
    </p:spTree>
    <p:extLst>
      <p:ext uri="{BB962C8B-B14F-4D97-AF65-F5344CB8AC3E}">
        <p14:creationId xmlns:p14="http://schemas.microsoft.com/office/powerpoint/2010/main" val="93846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a:t>
            </a:fld>
            <a:endParaRPr lang="en-US" altLang="zh-CN"/>
          </a:p>
        </p:txBody>
      </p:sp>
    </p:spTree>
    <p:extLst>
      <p:ext uri="{BB962C8B-B14F-4D97-AF65-F5344CB8AC3E}">
        <p14:creationId xmlns:p14="http://schemas.microsoft.com/office/powerpoint/2010/main" val="395214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3</a:t>
            </a:fld>
            <a:endParaRPr lang="en-US" altLang="zh-CN"/>
          </a:p>
        </p:txBody>
      </p:sp>
    </p:spTree>
    <p:extLst>
      <p:ext uri="{BB962C8B-B14F-4D97-AF65-F5344CB8AC3E}">
        <p14:creationId xmlns:p14="http://schemas.microsoft.com/office/powerpoint/2010/main" val="2282533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8</a:t>
            </a:fld>
            <a:endParaRPr lang="en-US" altLang="zh-CN"/>
          </a:p>
        </p:txBody>
      </p:sp>
    </p:spTree>
    <p:extLst>
      <p:ext uri="{BB962C8B-B14F-4D97-AF65-F5344CB8AC3E}">
        <p14:creationId xmlns:p14="http://schemas.microsoft.com/office/powerpoint/2010/main" val="276055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11</a:t>
            </a:fld>
            <a:endParaRPr lang="en-US" altLang="zh-CN"/>
          </a:p>
        </p:txBody>
      </p:sp>
    </p:spTree>
    <p:extLst>
      <p:ext uri="{BB962C8B-B14F-4D97-AF65-F5344CB8AC3E}">
        <p14:creationId xmlns:p14="http://schemas.microsoft.com/office/powerpoint/2010/main" val="2204988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14</a:t>
            </a:fld>
            <a:endParaRPr lang="en-US" altLang="zh-CN"/>
          </a:p>
        </p:txBody>
      </p:sp>
    </p:spTree>
    <p:extLst>
      <p:ext uri="{BB962C8B-B14F-4D97-AF65-F5344CB8AC3E}">
        <p14:creationId xmlns:p14="http://schemas.microsoft.com/office/powerpoint/2010/main" val="183484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16</a:t>
            </a:fld>
            <a:endParaRPr lang="en-US" altLang="zh-CN"/>
          </a:p>
        </p:txBody>
      </p:sp>
    </p:spTree>
    <p:extLst>
      <p:ext uri="{BB962C8B-B14F-4D97-AF65-F5344CB8AC3E}">
        <p14:creationId xmlns:p14="http://schemas.microsoft.com/office/powerpoint/2010/main" val="523892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701725"/>
            <a:ext cx="9906000" cy="973536"/>
          </a:xfrm>
          <a:noFill/>
        </p:spPr>
        <p:txBody>
          <a:bodyPr wrap="square">
            <a:spAutoFit/>
          </a:bodyPr>
          <a:lstStyle/>
          <a:p>
            <a:pPr algn="ctr" eaLnBrk="1" hangingPunct="1">
              <a:lnSpc>
                <a:spcPct val="150000"/>
              </a:lnSpc>
            </a:pPr>
            <a:r>
              <a:rPr lang="en-US" altLang="zh-CN" sz="4400" dirty="0">
                <a:solidFill>
                  <a:srgbClr val="000066"/>
                </a:solidFill>
                <a:effectLst>
                  <a:outerShdw blurRad="38100" dist="38100" dir="2700000" algn="tl">
                    <a:srgbClr val="C0C0C0"/>
                  </a:outerShdw>
                </a:effectLst>
              </a:rPr>
              <a:t>RISC-V ISA</a:t>
            </a:r>
            <a:r>
              <a:rPr lang="zh-CN" altLang="en-US" sz="4400" dirty="0">
                <a:solidFill>
                  <a:srgbClr val="000066"/>
                </a:solidFill>
                <a:effectLst>
                  <a:outerShdw blurRad="38100" dist="38100" dir="2700000" algn="tl">
                    <a:srgbClr val="C0C0C0"/>
                  </a:outerShdw>
                </a:effectLst>
              </a:rPr>
              <a:t>介绍</a:t>
            </a: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10</a:t>
            </a:fld>
            <a:endParaRPr lang="en-US" altLang="zh-CN" dirty="0"/>
          </a:p>
        </p:txBody>
      </p:sp>
      <p:sp>
        <p:nvSpPr>
          <p:cNvPr id="9" name="文本框 8">
            <a:extLst>
              <a:ext uri="{FF2B5EF4-FFF2-40B4-BE49-F238E27FC236}">
                <a16:creationId xmlns:a16="http://schemas.microsoft.com/office/drawing/2014/main" id="{FDA3DC6D-FCC3-FC84-2764-593274F4A6FF}"/>
              </a:ext>
            </a:extLst>
          </p:cNvPr>
          <p:cNvSpPr txBox="1"/>
          <p:nvPr/>
        </p:nvSpPr>
        <p:spPr>
          <a:xfrm>
            <a:off x="29992" y="692696"/>
            <a:ext cx="8712968" cy="5816977"/>
          </a:xfrm>
          <a:prstGeom prst="rect">
            <a:avLst/>
          </a:prstGeom>
          <a:noFill/>
        </p:spPr>
        <p:txBody>
          <a:bodyPr wrap="square">
            <a:spAutoFit/>
          </a:bodyPr>
          <a:lstStyle/>
          <a:p>
            <a:pPr algn="l"/>
            <a:r>
              <a:rPr lang="zh-CN" altLang="en-US" sz="2400" b="1" i="0" u="none" strike="noStrike" baseline="0" dirty="0">
                <a:solidFill>
                  <a:srgbClr val="000000"/>
                </a:solidFill>
                <a:latin typeface="MicrosoftYaHei"/>
              </a:rPr>
              <a:t>模块化的</a:t>
            </a:r>
            <a:r>
              <a:rPr lang="en-US" altLang="zh-CN" sz="2400" b="1" i="0" u="none" strike="noStrike" baseline="0" dirty="0">
                <a:solidFill>
                  <a:srgbClr val="000000"/>
                </a:solidFill>
                <a:latin typeface="MicrosoftYaHei"/>
              </a:rPr>
              <a:t>ISA</a:t>
            </a:r>
          </a:p>
          <a:p>
            <a:pPr algn="l">
              <a:lnSpc>
                <a:spcPct val="50000"/>
              </a:lnSpc>
            </a:pPr>
            <a:endParaRPr lang="zh-CN" altLang="en-US" sz="2400" b="1" i="0" u="none" strike="noStrike" baseline="0" dirty="0">
              <a:solidFill>
                <a:srgbClr val="000000"/>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增量</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计算机体系结构的传统方法，同一个体系架构下的新一代处理器不仅实现了新的</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扩展，还必须实现过去的所有扩展，目的是为了保持向后的二进制兼容性。典型的，以</a:t>
            </a:r>
            <a:r>
              <a:rPr lang="en-US" altLang="zh-CN" sz="2400" b="1" i="0" u="none" strike="noStrike" baseline="0" dirty="0">
                <a:solidFill>
                  <a:srgbClr val="4F7BF7"/>
                </a:solidFill>
                <a:latin typeface="MicrosoftYaHei"/>
              </a:rPr>
              <a:t>80x86 </a:t>
            </a:r>
            <a:r>
              <a:rPr lang="zh-CN" altLang="en-US" sz="2400" b="1" i="0" u="none" strike="noStrike" baseline="0" dirty="0">
                <a:solidFill>
                  <a:srgbClr val="4F7BF7"/>
                </a:solidFill>
                <a:latin typeface="MicrosoftYaHei"/>
              </a:rPr>
              <a:t>为代表</a:t>
            </a:r>
            <a:endParaRPr lang="en-US" altLang="zh-CN" sz="2400" b="1" i="0" u="none" strike="noStrike" baseline="0" dirty="0">
              <a:solidFill>
                <a:srgbClr val="4F7BF7"/>
              </a:solidFill>
              <a:latin typeface="MicrosoftYaHei"/>
            </a:endParaRPr>
          </a:p>
          <a:p>
            <a:pPr algn="l"/>
            <a:endParaRPr lang="en-US" altLang="zh-CN" dirty="0">
              <a:solidFill>
                <a:srgbClr val="4F7BF7"/>
              </a:solidFill>
              <a:latin typeface="MicrosoftYaHei"/>
            </a:endParaRPr>
          </a:p>
          <a:p>
            <a:pPr algn="l"/>
            <a:endParaRPr lang="en-US" altLang="zh-CN" sz="2400" b="1" i="0" u="none" strike="noStrike" baseline="0" dirty="0">
              <a:solidFill>
                <a:srgbClr val="4F7BF7"/>
              </a:solidFill>
              <a:latin typeface="MicrosoftYaHei"/>
            </a:endParaRPr>
          </a:p>
          <a:p>
            <a:pPr algn="l"/>
            <a:endParaRPr lang="en-US" altLang="zh-CN" dirty="0">
              <a:solidFill>
                <a:srgbClr val="4F7BF7"/>
              </a:solidFill>
              <a:latin typeface="MicrosoftYaHei"/>
            </a:endParaRPr>
          </a:p>
          <a:p>
            <a:pPr algn="l"/>
            <a:endParaRPr lang="en-US" altLang="zh-CN" sz="2400" b="1" i="0" u="none" strike="noStrike" baseline="0" dirty="0">
              <a:solidFill>
                <a:srgbClr val="4F7BF7"/>
              </a:solidFill>
              <a:latin typeface="MicrosoftYaHei"/>
            </a:endParaRPr>
          </a:p>
          <a:p>
            <a:pPr algn="l"/>
            <a:endParaRPr lang="en-US" altLang="zh-CN" dirty="0">
              <a:solidFill>
                <a:srgbClr val="4F7BF7"/>
              </a:solidFill>
              <a:latin typeface="MicrosoftYaHei"/>
            </a:endParaRPr>
          </a:p>
          <a:p>
            <a:pPr algn="l"/>
            <a:endParaRPr lang="en-US" altLang="zh-CN" sz="2400" b="1" i="0" u="none" strike="noStrike" baseline="0" dirty="0">
              <a:solidFill>
                <a:srgbClr val="4F7BF7"/>
              </a:solidFill>
              <a:latin typeface="MicrosoftYaHei"/>
            </a:endParaRPr>
          </a:p>
          <a:p>
            <a:pPr algn="l"/>
            <a:endParaRPr lang="en-US" altLang="zh-CN" sz="2400" b="1" i="0" u="none" strike="noStrike" baseline="0" dirty="0">
              <a:solidFill>
                <a:srgbClr val="4F7BF7"/>
              </a:solidFill>
              <a:latin typeface="MicrosoftYaHei"/>
            </a:endParaRPr>
          </a:p>
          <a:p>
            <a:pPr algn="l"/>
            <a:endParaRPr lang="zh-CN" altLang="en-US" sz="2400" b="1" i="0" u="none" strike="noStrike" baseline="0" dirty="0">
              <a:solidFill>
                <a:srgbClr val="4F7BF7"/>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模块化</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由</a:t>
            </a:r>
            <a:r>
              <a:rPr lang="en-US" altLang="zh-CN" sz="2400" b="1" i="0" u="none" strike="noStrike" baseline="0" dirty="0">
                <a:solidFill>
                  <a:srgbClr val="4F7BF7"/>
                </a:solidFill>
                <a:latin typeface="MicrosoftYaHei"/>
              </a:rPr>
              <a:t>1 </a:t>
            </a:r>
            <a:r>
              <a:rPr lang="zh-CN" altLang="en-US" sz="2400" b="1" i="0" u="none" strike="noStrike" baseline="0" dirty="0">
                <a:solidFill>
                  <a:srgbClr val="4F7BF7"/>
                </a:solidFill>
                <a:latin typeface="MicrosoftYaHei"/>
              </a:rPr>
              <a:t>个基本整数指令集</a:t>
            </a:r>
            <a:r>
              <a:rPr lang="en-US" altLang="zh-CN" sz="2400" b="1" i="0" u="none" strike="noStrike" baseline="0" dirty="0">
                <a:solidFill>
                  <a:srgbClr val="4F7BF7"/>
                </a:solidFill>
                <a:latin typeface="MicrosoftYaHei"/>
              </a:rPr>
              <a:t>+ </a:t>
            </a:r>
            <a:r>
              <a:rPr lang="zh-CN" altLang="en-US" sz="2400" b="1" i="0" u="none" strike="noStrike" baseline="0" dirty="0">
                <a:solidFill>
                  <a:srgbClr val="4F7BF7"/>
                </a:solidFill>
                <a:latin typeface="MicrosoftYaHei"/>
              </a:rPr>
              <a:t>多个可选的扩展指令集组成。基础指令集是固定的，永远不会改变。</a:t>
            </a:r>
          </a:p>
        </p:txBody>
      </p:sp>
      <p:pic>
        <p:nvPicPr>
          <p:cNvPr id="6" name="图片 5">
            <a:extLst>
              <a:ext uri="{FF2B5EF4-FFF2-40B4-BE49-F238E27FC236}">
                <a16:creationId xmlns:a16="http://schemas.microsoft.com/office/drawing/2014/main" id="{4A68136B-D514-C0CE-0C0E-01F51C37517C}"/>
              </a:ext>
            </a:extLst>
          </p:cNvPr>
          <p:cNvPicPr>
            <a:picLocks noChangeAspect="1"/>
          </p:cNvPicPr>
          <p:nvPr/>
        </p:nvPicPr>
        <p:blipFill>
          <a:blip r:embed="rId2"/>
          <a:stretch>
            <a:fillRect/>
          </a:stretch>
        </p:blipFill>
        <p:spPr>
          <a:xfrm>
            <a:off x="1496616" y="2564904"/>
            <a:ext cx="6048672" cy="2992612"/>
          </a:xfrm>
          <a:prstGeom prst="rect">
            <a:avLst/>
          </a:prstGeom>
        </p:spPr>
      </p:pic>
    </p:spTree>
    <p:extLst>
      <p:ext uri="{BB962C8B-B14F-4D97-AF65-F5344CB8AC3E}">
        <p14:creationId xmlns:p14="http://schemas.microsoft.com/office/powerpoint/2010/main" val="333357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11</a:t>
            </a:fld>
            <a:endParaRPr lang="en-US" altLang="zh-CN" dirty="0"/>
          </a:p>
        </p:txBody>
      </p:sp>
      <p:sp>
        <p:nvSpPr>
          <p:cNvPr id="7" name="文本框 6">
            <a:extLst>
              <a:ext uri="{FF2B5EF4-FFF2-40B4-BE49-F238E27FC236}">
                <a16:creationId xmlns:a16="http://schemas.microsoft.com/office/drawing/2014/main" id="{56C73AA3-A922-5525-C5DC-F94D8F6D9F09}"/>
              </a:ext>
            </a:extLst>
          </p:cNvPr>
          <p:cNvSpPr txBox="1"/>
          <p:nvPr/>
        </p:nvSpPr>
        <p:spPr>
          <a:xfrm>
            <a:off x="128464" y="1170634"/>
            <a:ext cx="5200423" cy="5632311"/>
          </a:xfrm>
          <a:prstGeom prst="rect">
            <a:avLst/>
          </a:prstGeom>
          <a:noFill/>
        </p:spPr>
        <p:txBody>
          <a:bodyPr wrap="square">
            <a:spAutoFit/>
          </a:bodyPr>
          <a:lstStyle/>
          <a:p>
            <a:pPr algn="l"/>
            <a:r>
              <a:rPr lang="en-US" altLang="zh-CN" b="0" i="0" u="none" strike="noStrike" baseline="0" dirty="0">
                <a:solidFill>
                  <a:srgbClr val="4F7BF7"/>
                </a:solidFill>
                <a:latin typeface="Wingdings" panose="05000000000000000000" pitchFamily="2" charset="2"/>
              </a:rPr>
              <a:t>Ø </a:t>
            </a:r>
            <a:r>
              <a:rPr lang="zh-CN" altLang="en-US" b="1" i="0" u="none" strike="noStrike" baseline="0" dirty="0">
                <a:solidFill>
                  <a:srgbClr val="4F7BF7"/>
                </a:solidFill>
                <a:latin typeface="MicrosoftYaHei"/>
              </a:rPr>
              <a:t>基本整数（</a:t>
            </a:r>
            <a:r>
              <a:rPr lang="en-US" altLang="zh-CN" b="1" i="0" u="none" strike="noStrike" baseline="0" dirty="0">
                <a:solidFill>
                  <a:srgbClr val="4F7BF7"/>
                </a:solidFill>
                <a:latin typeface="MicrosoftYaHei"/>
              </a:rPr>
              <a:t>Integer</a:t>
            </a:r>
            <a:r>
              <a:rPr lang="zh-CN" altLang="en-US" b="1" i="0" u="none" strike="noStrike" baseline="0" dirty="0">
                <a:solidFill>
                  <a:srgbClr val="4F7BF7"/>
                </a:solidFill>
                <a:latin typeface="MicrosoftYaHei"/>
              </a:rPr>
              <a:t>）指令集</a:t>
            </a:r>
          </a:p>
          <a:p>
            <a:pPr algn="l"/>
            <a:r>
              <a:rPr lang="zh-CN" altLang="en-US" b="1" i="0" u="none" strike="noStrike" baseline="0" dirty="0">
                <a:solidFill>
                  <a:srgbClr val="4F7BF7"/>
                </a:solidFill>
                <a:latin typeface="等线" panose="02010600030101010101" pitchFamily="2" charset="-122"/>
                <a:ea typeface="等线" panose="02010600030101010101" pitchFamily="2" charset="-122"/>
              </a:rPr>
              <a:t>唯一强制要求实现的基础指令集，其他指令集都是可选的扩展模块。</a:t>
            </a:r>
            <a:endParaRPr lang="en-US" altLang="zh-CN" b="1" i="0" u="none" strike="noStrike" baseline="0" dirty="0">
              <a:solidFill>
                <a:srgbClr val="4F7BF7"/>
              </a:solidFill>
              <a:latin typeface="等线" panose="02010600030101010101" pitchFamily="2" charset="-122"/>
              <a:ea typeface="等线" panose="02010600030101010101" pitchFamily="2" charset="-122"/>
            </a:endParaRPr>
          </a:p>
          <a:p>
            <a:pPr algn="l"/>
            <a:r>
              <a:rPr lang="en-US" altLang="zh-CN" b="0" i="0" u="none" strike="noStrike" baseline="0" dirty="0">
                <a:solidFill>
                  <a:srgbClr val="4F7BF7"/>
                </a:solidFill>
                <a:latin typeface="Wingdings" panose="05000000000000000000" pitchFamily="2" charset="2"/>
              </a:rPr>
              <a:t>Ø </a:t>
            </a:r>
            <a:r>
              <a:rPr lang="zh-CN" altLang="en-US" dirty="0">
                <a:solidFill>
                  <a:srgbClr val="4F7BF7"/>
                </a:solidFill>
                <a:latin typeface="MicrosoftYaHei"/>
              </a:rPr>
              <a:t>扩展模块指令集：</a:t>
            </a:r>
          </a:p>
          <a:p>
            <a:pPr algn="l"/>
            <a:r>
              <a:rPr lang="en-US" altLang="zh-CN" dirty="0">
                <a:solidFill>
                  <a:srgbClr val="4F7BF7"/>
                </a:solidFill>
                <a:latin typeface="等线" panose="02010600030101010101" pitchFamily="2" charset="-122"/>
                <a:ea typeface="等线" panose="02010600030101010101" pitchFamily="2" charset="-122"/>
              </a:rPr>
              <a:t>• RISC-V </a:t>
            </a:r>
            <a:r>
              <a:rPr lang="zh-CN" altLang="en-US" dirty="0">
                <a:solidFill>
                  <a:srgbClr val="4F7BF7"/>
                </a:solidFill>
                <a:latin typeface="等线" panose="02010600030101010101" pitchFamily="2" charset="-122"/>
                <a:ea typeface="等线" panose="02010600030101010101" pitchFamily="2" charset="-122"/>
              </a:rPr>
              <a:t>允许在实现中以可选的形式实现其他标准化和非标准化的指令集扩展。</a:t>
            </a:r>
          </a:p>
          <a:p>
            <a:pPr algn="l"/>
            <a:r>
              <a:rPr lang="en-US" altLang="zh-CN" dirty="0">
                <a:solidFill>
                  <a:srgbClr val="4F7BF7"/>
                </a:solidFill>
                <a:latin typeface="等线" panose="02010600030101010101" pitchFamily="2" charset="-122"/>
                <a:ea typeface="等线" panose="02010600030101010101" pitchFamily="2" charset="-122"/>
              </a:rPr>
              <a:t>• </a:t>
            </a:r>
            <a:r>
              <a:rPr lang="zh-CN" altLang="en-US" dirty="0">
                <a:solidFill>
                  <a:srgbClr val="4F7BF7"/>
                </a:solidFill>
                <a:latin typeface="等线" panose="02010600030101010101" pitchFamily="2" charset="-122"/>
                <a:ea typeface="等线" panose="02010600030101010101" pitchFamily="2" charset="-122"/>
              </a:rPr>
              <a:t>特定组合“</a:t>
            </a:r>
            <a:r>
              <a:rPr lang="en-US" altLang="zh-CN" dirty="0">
                <a:solidFill>
                  <a:srgbClr val="4F7BF7"/>
                </a:solidFill>
                <a:latin typeface="等线" panose="02010600030101010101" pitchFamily="2" charset="-122"/>
                <a:ea typeface="等线" panose="02010600030101010101" pitchFamily="2" charset="-122"/>
              </a:rPr>
              <a:t>IMAFD”</a:t>
            </a:r>
            <a:r>
              <a:rPr lang="zh-CN" altLang="en-US" dirty="0">
                <a:solidFill>
                  <a:srgbClr val="4F7BF7"/>
                </a:solidFill>
                <a:latin typeface="等线" panose="02010600030101010101" pitchFamily="2" charset="-122"/>
                <a:ea typeface="等线" panose="02010600030101010101" pitchFamily="2" charset="-122"/>
              </a:rPr>
              <a:t>被称为“通用（</a:t>
            </a:r>
            <a:r>
              <a:rPr lang="en-US" altLang="zh-CN" dirty="0">
                <a:solidFill>
                  <a:srgbClr val="4F7BF7"/>
                </a:solidFill>
                <a:latin typeface="等线" panose="02010600030101010101" pitchFamily="2" charset="-122"/>
                <a:ea typeface="等线" panose="02010600030101010101" pitchFamily="2" charset="-122"/>
              </a:rPr>
              <a:t>General</a:t>
            </a:r>
            <a:r>
              <a:rPr lang="zh-CN" altLang="en-US" dirty="0">
                <a:solidFill>
                  <a:srgbClr val="4F7BF7"/>
                </a:solidFill>
                <a:latin typeface="等线" panose="02010600030101010101" pitchFamily="2" charset="-122"/>
                <a:ea typeface="等线" panose="02010600030101010101" pitchFamily="2" charset="-122"/>
              </a:rPr>
              <a:t>）”组合，用英文字母</a:t>
            </a:r>
            <a:r>
              <a:rPr lang="en-US" altLang="zh-CN" dirty="0">
                <a:solidFill>
                  <a:srgbClr val="4F7BF7"/>
                </a:solidFill>
                <a:latin typeface="等线" panose="02010600030101010101" pitchFamily="2" charset="-122"/>
                <a:ea typeface="等线" panose="02010600030101010101" pitchFamily="2" charset="-122"/>
              </a:rPr>
              <a:t>G </a:t>
            </a:r>
            <a:r>
              <a:rPr lang="zh-CN" altLang="en-US" dirty="0">
                <a:solidFill>
                  <a:srgbClr val="4F7BF7"/>
                </a:solidFill>
                <a:latin typeface="等线" panose="02010600030101010101" pitchFamily="2" charset="-122"/>
                <a:ea typeface="等线" panose="02010600030101010101" pitchFamily="2" charset="-122"/>
              </a:rPr>
              <a:t>表示。</a:t>
            </a:r>
            <a:endParaRPr lang="zh-CN" altLang="en-US" b="1" i="0" u="none" strike="noStrike" baseline="0" dirty="0">
              <a:solidFill>
                <a:srgbClr val="4F7BF7"/>
              </a:solidFill>
              <a:latin typeface="等线" panose="02010600030101010101" pitchFamily="2" charset="-122"/>
              <a:ea typeface="等线" panose="02010600030101010101" pitchFamily="2" charset="-122"/>
            </a:endParaRPr>
          </a:p>
          <a:p>
            <a:pPr algn="l"/>
            <a:r>
              <a:rPr lang="en-US" altLang="zh-CN" b="0" i="0" u="none" strike="noStrike" baseline="0" dirty="0">
                <a:solidFill>
                  <a:srgbClr val="4F7BF7"/>
                </a:solidFill>
                <a:latin typeface="Wingdings" panose="05000000000000000000" pitchFamily="2" charset="2"/>
              </a:rPr>
              <a:t>Ø </a:t>
            </a:r>
            <a:r>
              <a:rPr lang="zh-CN" altLang="en-US" b="1" i="0" u="none" strike="noStrike" baseline="0" dirty="0">
                <a:solidFill>
                  <a:srgbClr val="4F7BF7"/>
                </a:solidFill>
                <a:latin typeface="MicrosoftYaHei"/>
              </a:rPr>
              <a:t>例子</a:t>
            </a:r>
            <a:r>
              <a:rPr lang="en-US" altLang="zh-CN" b="1" i="0" u="none" strike="noStrike" baseline="0" dirty="0">
                <a:solidFill>
                  <a:srgbClr val="4F7BF7"/>
                </a:solidFill>
                <a:latin typeface="MicrosoftYaHei"/>
              </a:rPr>
              <a:t>:</a:t>
            </a:r>
            <a:endParaRPr lang="zh-CN" altLang="en-US" b="1" i="0" u="none" strike="noStrike" baseline="0" dirty="0">
              <a:solidFill>
                <a:srgbClr val="4F7BF7"/>
              </a:solidFill>
              <a:latin typeface="MicrosoftYaHei"/>
            </a:endParaRPr>
          </a:p>
          <a:p>
            <a:pPr algn="l"/>
            <a:r>
              <a:rPr lang="en-US" altLang="zh-CN" b="1" i="0" u="none" strike="noStrike" baseline="0" dirty="0">
                <a:solidFill>
                  <a:srgbClr val="4F7BF7"/>
                </a:solidFill>
                <a:latin typeface="等线" panose="02010600030101010101" pitchFamily="2" charset="-122"/>
                <a:ea typeface="等线" panose="02010600030101010101" pitchFamily="2" charset="-122"/>
              </a:rPr>
              <a:t>RV32I: </a:t>
            </a:r>
            <a:r>
              <a:rPr lang="zh-CN" altLang="en-US" b="1" i="0" u="none" strike="noStrike" baseline="0" dirty="0">
                <a:solidFill>
                  <a:srgbClr val="4F7BF7"/>
                </a:solidFill>
                <a:latin typeface="等线" panose="02010600030101010101" pitchFamily="2" charset="-122"/>
                <a:ea typeface="等线" panose="02010600030101010101" pitchFamily="2" charset="-122"/>
              </a:rPr>
              <a:t>最基本的</a:t>
            </a:r>
            <a:r>
              <a:rPr lang="en-US" altLang="zh-CN" b="1" i="0" u="none" strike="noStrike" baseline="0" dirty="0">
                <a:solidFill>
                  <a:srgbClr val="4F7BF7"/>
                </a:solidFill>
                <a:latin typeface="等线" panose="02010600030101010101" pitchFamily="2" charset="-122"/>
                <a:ea typeface="等线" panose="02010600030101010101" pitchFamily="2" charset="-122"/>
              </a:rPr>
              <a:t>RISC-V </a:t>
            </a:r>
            <a:r>
              <a:rPr lang="zh-CN" altLang="en-US" b="1" i="0" u="none" strike="noStrike" baseline="0" dirty="0">
                <a:solidFill>
                  <a:srgbClr val="4F7BF7"/>
                </a:solidFill>
                <a:latin typeface="等线" panose="02010600030101010101" pitchFamily="2" charset="-122"/>
                <a:ea typeface="等线" panose="02010600030101010101" pitchFamily="2" charset="-122"/>
              </a:rPr>
              <a:t>实现</a:t>
            </a:r>
            <a:r>
              <a:rPr lang="en-US" altLang="zh-CN" b="1" i="0" u="none" strike="noStrike" baseline="0" dirty="0">
                <a:solidFill>
                  <a:srgbClr val="4F7BF7"/>
                </a:solidFill>
                <a:latin typeface="等线" panose="02010600030101010101" pitchFamily="2" charset="-122"/>
                <a:ea typeface="等线" panose="02010600030101010101" pitchFamily="2" charset="-122"/>
              </a:rPr>
              <a:t>RV32IMAC: 32 </a:t>
            </a:r>
            <a:r>
              <a:rPr lang="zh-CN" altLang="en-US" b="1" i="0" u="none" strike="noStrike" baseline="0" dirty="0">
                <a:solidFill>
                  <a:srgbClr val="4F7BF7"/>
                </a:solidFill>
                <a:latin typeface="等线" panose="02010600030101010101" pitchFamily="2" charset="-122"/>
                <a:ea typeface="等线" panose="02010600030101010101" pitchFamily="2" charset="-122"/>
              </a:rPr>
              <a:t>位实现，支持</a:t>
            </a:r>
            <a:r>
              <a:rPr lang="en-US" altLang="zh-CN" b="1" i="0" u="none" strike="noStrike" baseline="0" dirty="0">
                <a:solidFill>
                  <a:srgbClr val="4F7BF7"/>
                </a:solidFill>
                <a:latin typeface="等线" panose="02010600030101010101" pitchFamily="2" charset="-122"/>
                <a:ea typeface="等线" panose="02010600030101010101" pitchFamily="2" charset="-122"/>
              </a:rPr>
              <a:t>Integer +Multiply + Atomic + Compressed</a:t>
            </a:r>
            <a:endParaRPr lang="zh-CN" altLang="en-US" b="1" i="0" u="none" strike="noStrike" baseline="0" dirty="0">
              <a:solidFill>
                <a:srgbClr val="4F7BF7"/>
              </a:solidFill>
              <a:latin typeface="等线" panose="02010600030101010101" pitchFamily="2" charset="-122"/>
              <a:ea typeface="等线" panose="02010600030101010101" pitchFamily="2" charset="-122"/>
            </a:endParaRPr>
          </a:p>
          <a:p>
            <a:pPr algn="l"/>
            <a:r>
              <a:rPr lang="en-US" altLang="zh-CN" b="1" i="0" u="none" strike="noStrike" baseline="0" dirty="0">
                <a:solidFill>
                  <a:srgbClr val="4F7BF7"/>
                </a:solidFill>
                <a:latin typeface="等线" panose="02010600030101010101" pitchFamily="2" charset="-122"/>
                <a:ea typeface="等线" panose="02010600030101010101" pitchFamily="2" charset="-122"/>
              </a:rPr>
              <a:t>RV64GC: 64 </a:t>
            </a:r>
            <a:r>
              <a:rPr lang="zh-CN" altLang="en-US" b="1" i="0" u="none" strike="noStrike" baseline="0" dirty="0">
                <a:solidFill>
                  <a:srgbClr val="4F7BF7"/>
                </a:solidFill>
                <a:latin typeface="等线" panose="02010600030101010101" pitchFamily="2" charset="-122"/>
                <a:ea typeface="等线" panose="02010600030101010101" pitchFamily="2" charset="-122"/>
              </a:rPr>
              <a:t>位实现，支持</a:t>
            </a:r>
            <a:r>
              <a:rPr lang="en-US" altLang="zh-CN" b="1" i="0" u="none" strike="noStrike" baseline="0" dirty="0">
                <a:solidFill>
                  <a:srgbClr val="4F7BF7"/>
                </a:solidFill>
                <a:latin typeface="等线" panose="02010600030101010101" pitchFamily="2" charset="-122"/>
                <a:ea typeface="等线" panose="02010600030101010101" pitchFamily="2" charset="-122"/>
              </a:rPr>
              <a:t>IMAFDC</a:t>
            </a:r>
            <a:endParaRPr lang="zh-CN" altLang="en-US" b="1" i="0" u="none" strike="noStrike" baseline="0" dirty="0">
              <a:solidFill>
                <a:srgbClr val="4F7BF7"/>
              </a:solidFill>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78E51FD8-186A-52DC-1FD7-176DC1A256EC}"/>
              </a:ext>
            </a:extLst>
          </p:cNvPr>
          <p:cNvSpPr txBox="1"/>
          <p:nvPr/>
        </p:nvSpPr>
        <p:spPr>
          <a:xfrm>
            <a:off x="151094" y="640042"/>
            <a:ext cx="9001000" cy="461665"/>
          </a:xfrm>
          <a:prstGeom prst="rect">
            <a:avLst/>
          </a:prstGeom>
          <a:noFill/>
        </p:spPr>
        <p:txBody>
          <a:bodyPr wrap="square">
            <a:spAutoFit/>
          </a:bodyPr>
          <a:lstStyle/>
          <a:p>
            <a:pPr algn="l"/>
            <a:r>
              <a:rPr lang="en-US" altLang="zh-CN" sz="2400" b="1" i="0" u="none" strike="noStrike" baseline="0" dirty="0">
                <a:solidFill>
                  <a:srgbClr val="000000"/>
                </a:solidFill>
                <a:latin typeface="等线" panose="02010600030101010101" pitchFamily="2" charset="-122"/>
                <a:ea typeface="等线" panose="02010600030101010101" pitchFamily="2" charset="-122"/>
              </a:rPr>
              <a:t>RISC ISA = 1 </a:t>
            </a:r>
            <a:r>
              <a:rPr lang="zh-CN" altLang="en-US" sz="2400" b="1" i="0" u="none" strike="noStrike" baseline="0" dirty="0">
                <a:solidFill>
                  <a:srgbClr val="000000"/>
                </a:solidFill>
                <a:latin typeface="等线" panose="02010600030101010101" pitchFamily="2" charset="-122"/>
                <a:ea typeface="等线" panose="02010600030101010101" pitchFamily="2" charset="-122"/>
              </a:rPr>
              <a:t>个基本整数指令集</a:t>
            </a:r>
            <a:r>
              <a:rPr lang="en-US" altLang="zh-CN" sz="2400" b="1" i="0" u="none" strike="noStrike" baseline="0" dirty="0">
                <a:solidFill>
                  <a:srgbClr val="000000"/>
                </a:solidFill>
                <a:latin typeface="等线" panose="02010600030101010101" pitchFamily="2" charset="-122"/>
                <a:ea typeface="等线" panose="02010600030101010101" pitchFamily="2" charset="-122"/>
              </a:rPr>
              <a:t>+ </a:t>
            </a:r>
            <a:r>
              <a:rPr lang="zh-CN" altLang="en-US" sz="2400" b="1" i="0" u="none" strike="noStrike" baseline="0" dirty="0">
                <a:solidFill>
                  <a:srgbClr val="000000"/>
                </a:solidFill>
                <a:latin typeface="等线" panose="02010600030101010101" pitchFamily="2" charset="-122"/>
                <a:ea typeface="等线" panose="02010600030101010101" pitchFamily="2" charset="-122"/>
              </a:rPr>
              <a:t>多个可选的扩展指令集</a:t>
            </a:r>
          </a:p>
        </p:txBody>
      </p:sp>
      <p:pic>
        <p:nvPicPr>
          <p:cNvPr id="10" name="图片 9">
            <a:extLst>
              <a:ext uri="{FF2B5EF4-FFF2-40B4-BE49-F238E27FC236}">
                <a16:creationId xmlns:a16="http://schemas.microsoft.com/office/drawing/2014/main" id="{561D3BC2-BA25-B47E-B7DB-E4565BF89654}"/>
              </a:ext>
            </a:extLst>
          </p:cNvPr>
          <p:cNvPicPr>
            <a:picLocks noChangeAspect="1"/>
          </p:cNvPicPr>
          <p:nvPr/>
        </p:nvPicPr>
        <p:blipFill>
          <a:blip r:embed="rId3"/>
          <a:stretch>
            <a:fillRect/>
          </a:stretch>
        </p:blipFill>
        <p:spPr>
          <a:xfrm>
            <a:off x="5328887" y="1107364"/>
            <a:ext cx="4617222" cy="5110594"/>
          </a:xfrm>
          <a:prstGeom prst="rect">
            <a:avLst/>
          </a:prstGeom>
        </p:spPr>
      </p:pic>
    </p:spTree>
    <p:extLst>
      <p:ext uri="{BB962C8B-B14F-4D97-AF65-F5344CB8AC3E}">
        <p14:creationId xmlns:p14="http://schemas.microsoft.com/office/powerpoint/2010/main" val="425543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165EA50-F89A-AAAD-8200-BB95CDA1B244}"/>
              </a:ext>
            </a:extLst>
          </p:cNvPr>
          <p:cNvSpPr>
            <a:spLocks noGrp="1"/>
          </p:cNvSpPr>
          <p:nvPr>
            <p:ph type="sldNum" sz="quarter" idx="12"/>
          </p:nvPr>
        </p:nvSpPr>
        <p:spPr/>
        <p:txBody>
          <a:bodyPr/>
          <a:lstStyle/>
          <a:p>
            <a:pPr>
              <a:defRPr/>
            </a:pPr>
            <a:fld id="{F3E041F5-C80F-41AD-85A6-1DB15A00DDFA}" type="slidenum">
              <a:rPr lang="en-US" altLang="zh-CN" smtClean="0"/>
              <a:pPr>
                <a:defRPr/>
              </a:pPr>
              <a:t>12</a:t>
            </a:fld>
            <a:endParaRPr lang="en-US" altLang="zh-CN"/>
          </a:p>
        </p:txBody>
      </p:sp>
      <p:sp>
        <p:nvSpPr>
          <p:cNvPr id="4" name="文本框 3">
            <a:extLst>
              <a:ext uri="{FF2B5EF4-FFF2-40B4-BE49-F238E27FC236}">
                <a16:creationId xmlns:a16="http://schemas.microsoft.com/office/drawing/2014/main" id="{BE0956AE-325D-2481-C90A-4749B17D09D2}"/>
              </a:ext>
            </a:extLst>
          </p:cNvPr>
          <p:cNvSpPr txBox="1"/>
          <p:nvPr/>
        </p:nvSpPr>
        <p:spPr>
          <a:xfrm>
            <a:off x="80522" y="610136"/>
            <a:ext cx="5664566" cy="5262979"/>
          </a:xfrm>
          <a:prstGeom prst="rect">
            <a:avLst/>
          </a:prstGeom>
          <a:noFill/>
        </p:spPr>
        <p:txBody>
          <a:bodyPr wrap="square">
            <a:spAutoFit/>
          </a:bodyPr>
          <a:lstStyle/>
          <a:p>
            <a:pPr algn="l"/>
            <a:r>
              <a:rPr lang="zh-CN" altLang="en-US" sz="2400" b="1" i="0" u="none" strike="noStrike" baseline="0" dirty="0">
                <a:solidFill>
                  <a:srgbClr val="000000"/>
                </a:solidFill>
                <a:latin typeface="MicrosoftYaHei"/>
              </a:rPr>
              <a:t>通用寄存器（</a:t>
            </a:r>
            <a:r>
              <a:rPr lang="en-US" altLang="zh-CN" sz="2400" b="1" i="0" u="none" strike="noStrike" baseline="0" dirty="0">
                <a:solidFill>
                  <a:srgbClr val="000000"/>
                </a:solidFill>
                <a:latin typeface="MicrosoftYaHei"/>
              </a:rPr>
              <a:t>General Purpose Registers</a:t>
            </a:r>
            <a:r>
              <a:rPr lang="zh-CN" altLang="en-US" sz="2400" b="1" i="0" u="none" strike="noStrike" baseline="0" dirty="0">
                <a:solidFill>
                  <a:srgbClr val="000000"/>
                </a:solidFill>
                <a:latin typeface="MicrosoftYaHei"/>
              </a:rPr>
              <a:t>）</a:t>
            </a:r>
            <a:endParaRPr lang="en-US" altLang="zh-CN" sz="2400" b="1" i="0" u="none" strike="noStrike" baseline="0" dirty="0">
              <a:solidFill>
                <a:srgbClr val="000000"/>
              </a:solidFill>
              <a:latin typeface="MicrosoftYaHei"/>
            </a:endParaRPr>
          </a:p>
          <a:p>
            <a:pPr algn="l"/>
            <a:endParaRPr lang="zh-CN" altLang="en-US" sz="2400" b="1" i="0" u="none" strike="noStrike" baseline="0" dirty="0">
              <a:solidFill>
                <a:srgbClr val="000000"/>
              </a:solidFill>
              <a:latin typeface="MicrosoftYaHei"/>
            </a:endParaRPr>
          </a:p>
          <a:p>
            <a:pPr algn="l"/>
            <a:r>
              <a:rPr lang="en-US" altLang="zh-CN" b="0" i="0" u="none" strike="noStrike" baseline="0" dirty="0">
                <a:solidFill>
                  <a:srgbClr val="4F7BF7"/>
                </a:solidFill>
                <a:latin typeface="Wingdings" panose="05000000000000000000" pitchFamily="2" charset="2"/>
              </a:rPr>
              <a:t>Ø </a:t>
            </a:r>
            <a:r>
              <a:rPr lang="en-US" altLang="zh-CN" b="1" i="0" u="none" strike="noStrike" baseline="0" dirty="0">
                <a:solidFill>
                  <a:srgbClr val="4F7BF7"/>
                </a:solidFill>
                <a:latin typeface="MicrosoftYaHei"/>
              </a:rPr>
              <a:t>RISC-V </a:t>
            </a:r>
            <a:r>
              <a:rPr lang="zh-CN" altLang="en-US" b="1" i="0" u="none" strike="noStrike" baseline="0" dirty="0">
                <a:solidFill>
                  <a:srgbClr val="4F7BF7"/>
                </a:solidFill>
                <a:latin typeface="MicrosoftYaHei"/>
              </a:rPr>
              <a:t>的</a:t>
            </a:r>
            <a:r>
              <a:rPr lang="en-US" altLang="zh-CN" b="1" i="0" u="none" strike="noStrike" baseline="0" dirty="0">
                <a:solidFill>
                  <a:srgbClr val="4F7BF7"/>
                </a:solidFill>
                <a:latin typeface="MicrosoftYaHei"/>
              </a:rPr>
              <a:t>Unprivileged Specification </a:t>
            </a:r>
            <a:r>
              <a:rPr lang="zh-CN" altLang="en-US" b="1" i="0" u="none" strike="noStrike" baseline="0" dirty="0">
                <a:solidFill>
                  <a:srgbClr val="4F7BF7"/>
                </a:solidFill>
                <a:latin typeface="MicrosoftYaHei"/>
              </a:rPr>
              <a:t>定义了</a:t>
            </a:r>
            <a:r>
              <a:rPr lang="en-US" altLang="zh-CN" b="1" i="0" u="none" strike="noStrike" baseline="0" dirty="0">
                <a:solidFill>
                  <a:srgbClr val="4F7BF7"/>
                </a:solidFill>
                <a:latin typeface="MicrosoftYaHei"/>
              </a:rPr>
              <a:t>32 </a:t>
            </a:r>
            <a:r>
              <a:rPr lang="zh-CN" altLang="en-US" b="1" i="0" u="none" strike="noStrike" baseline="0" dirty="0">
                <a:solidFill>
                  <a:srgbClr val="4F7BF7"/>
                </a:solidFill>
                <a:latin typeface="MicrosoftYaHei"/>
              </a:rPr>
              <a:t>个通用寄存器以及一个</a:t>
            </a:r>
            <a:r>
              <a:rPr lang="en-US" altLang="zh-CN" b="1" i="0" u="none" strike="noStrike" baseline="0" dirty="0">
                <a:solidFill>
                  <a:srgbClr val="4F7BF7"/>
                </a:solidFill>
                <a:latin typeface="MicrosoftYaHei"/>
              </a:rPr>
              <a:t>PC</a:t>
            </a:r>
            <a:endParaRPr lang="zh-CN" altLang="en-US" b="1" i="0" u="none" strike="noStrike" baseline="0" dirty="0">
              <a:solidFill>
                <a:srgbClr val="4F7BF7"/>
              </a:solidFill>
              <a:latin typeface="MicrosoftYaHei"/>
            </a:endParaRPr>
          </a:p>
          <a:p>
            <a:pPr algn="l"/>
            <a:r>
              <a:rPr lang="en-US" altLang="zh-CN" b="0" i="0" u="none" strike="noStrike" baseline="0" dirty="0">
                <a:solidFill>
                  <a:srgbClr val="4F7BF7"/>
                </a:solidFill>
                <a:latin typeface="Arial" panose="020B0604020202020204" pitchFamily="34" charset="0"/>
              </a:rPr>
              <a:t>• </a:t>
            </a:r>
            <a:r>
              <a:rPr lang="zh-CN" altLang="en-US" b="1" i="0" u="none" strike="noStrike" baseline="0" dirty="0">
                <a:solidFill>
                  <a:srgbClr val="4F7BF7"/>
                </a:solidFill>
                <a:latin typeface="等线" panose="02010600030101010101" pitchFamily="2" charset="-122"/>
                <a:ea typeface="等线" panose="02010600030101010101" pitchFamily="2" charset="-122"/>
              </a:rPr>
              <a:t>对</a:t>
            </a:r>
            <a:r>
              <a:rPr lang="en-US" altLang="zh-CN" b="1" i="0" u="none" strike="noStrike" baseline="0" dirty="0">
                <a:solidFill>
                  <a:srgbClr val="4F7BF7"/>
                </a:solidFill>
                <a:latin typeface="等线" panose="02010600030101010101" pitchFamily="2" charset="-122"/>
                <a:ea typeface="等线" panose="02010600030101010101" pitchFamily="2" charset="-122"/>
              </a:rPr>
              <a:t>RV32I/RV64I/RV128I </a:t>
            </a:r>
            <a:r>
              <a:rPr lang="zh-CN" altLang="en-US" b="1" i="0" u="none" strike="noStrike" baseline="0" dirty="0">
                <a:solidFill>
                  <a:srgbClr val="4F7BF7"/>
                </a:solidFill>
                <a:latin typeface="等线" panose="02010600030101010101" pitchFamily="2" charset="-122"/>
                <a:ea typeface="等线" panose="02010600030101010101" pitchFamily="2" charset="-122"/>
              </a:rPr>
              <a:t>都一样</a:t>
            </a:r>
          </a:p>
          <a:p>
            <a:pPr algn="l"/>
            <a:r>
              <a:rPr lang="en-US" altLang="zh-CN" b="0" i="0" u="none" strike="noStrike" baseline="0" dirty="0">
                <a:solidFill>
                  <a:srgbClr val="4F7BF7"/>
                </a:solidFill>
                <a:latin typeface="Arial" panose="020B0604020202020204" pitchFamily="34" charset="0"/>
              </a:rPr>
              <a:t>• </a:t>
            </a:r>
            <a:r>
              <a:rPr lang="zh-CN" altLang="en-US" b="1" i="0" u="none" strike="noStrike" baseline="0" dirty="0">
                <a:solidFill>
                  <a:srgbClr val="4F7BF7"/>
                </a:solidFill>
                <a:latin typeface="等线" panose="02010600030101010101" pitchFamily="2" charset="-122"/>
                <a:ea typeface="等线" panose="02010600030101010101" pitchFamily="2" charset="-122"/>
              </a:rPr>
              <a:t>如果实现支持</a:t>
            </a:r>
            <a:r>
              <a:rPr lang="en-US" altLang="zh-CN" b="1" i="0" u="none" strike="noStrike" baseline="0" dirty="0">
                <a:solidFill>
                  <a:srgbClr val="4F7BF7"/>
                </a:solidFill>
                <a:latin typeface="等线" panose="02010600030101010101" pitchFamily="2" charset="-122"/>
                <a:ea typeface="等线" panose="02010600030101010101" pitchFamily="2" charset="-122"/>
              </a:rPr>
              <a:t>F/D </a:t>
            </a:r>
            <a:r>
              <a:rPr lang="zh-CN" altLang="en-US" b="1" i="0" u="none" strike="noStrike" baseline="0" dirty="0">
                <a:solidFill>
                  <a:srgbClr val="4F7BF7"/>
                </a:solidFill>
                <a:latin typeface="等线" panose="02010600030101010101" pitchFamily="2" charset="-122"/>
                <a:ea typeface="等线" panose="02010600030101010101" pitchFamily="2" charset="-122"/>
              </a:rPr>
              <a:t>扩展则需要额外支持</a:t>
            </a:r>
            <a:r>
              <a:rPr lang="en-US" altLang="zh-CN" b="1" i="0" u="none" strike="noStrike" baseline="0" dirty="0">
                <a:solidFill>
                  <a:srgbClr val="4F7BF7"/>
                </a:solidFill>
                <a:latin typeface="等线" panose="02010600030101010101" pitchFamily="2" charset="-122"/>
                <a:ea typeface="等线" panose="02010600030101010101" pitchFamily="2" charset="-122"/>
              </a:rPr>
              <a:t>32</a:t>
            </a:r>
            <a:r>
              <a:rPr lang="zh-CN" altLang="en-US" b="1" i="0" u="none" strike="noStrike" baseline="0" dirty="0">
                <a:solidFill>
                  <a:srgbClr val="4F7BF7"/>
                </a:solidFill>
                <a:latin typeface="等线" panose="02010600030101010101" pitchFamily="2" charset="-122"/>
                <a:ea typeface="等线" panose="02010600030101010101" pitchFamily="2" charset="-122"/>
              </a:rPr>
              <a:t>个浮点（</a:t>
            </a:r>
            <a:r>
              <a:rPr lang="en-US" altLang="zh-CN" b="1" i="0" u="none" strike="noStrike" baseline="0" dirty="0">
                <a:solidFill>
                  <a:srgbClr val="4F7BF7"/>
                </a:solidFill>
                <a:latin typeface="等线" panose="02010600030101010101" pitchFamily="2" charset="-122"/>
                <a:ea typeface="等线" panose="02010600030101010101" pitchFamily="2" charset="-122"/>
              </a:rPr>
              <a:t>Float Point</a:t>
            </a:r>
            <a:r>
              <a:rPr lang="zh-CN" altLang="en-US" b="1" i="0" u="none" strike="noStrike" baseline="0" dirty="0">
                <a:solidFill>
                  <a:srgbClr val="4F7BF7"/>
                </a:solidFill>
                <a:latin typeface="等线" panose="02010600030101010101" pitchFamily="2" charset="-122"/>
                <a:ea typeface="等线" panose="02010600030101010101" pitchFamily="2" charset="-122"/>
              </a:rPr>
              <a:t>）寄存器。</a:t>
            </a:r>
          </a:p>
          <a:p>
            <a:pPr algn="l"/>
            <a:r>
              <a:rPr lang="en-US" altLang="zh-CN" b="0" i="0" u="none" strike="noStrike" baseline="0" dirty="0">
                <a:solidFill>
                  <a:srgbClr val="4F7BF7"/>
                </a:solidFill>
                <a:latin typeface="Arial" panose="020B0604020202020204" pitchFamily="34" charset="0"/>
              </a:rPr>
              <a:t>• </a:t>
            </a:r>
            <a:r>
              <a:rPr lang="en-US" altLang="zh-CN" b="1" i="0" u="none" strike="noStrike" baseline="0" dirty="0">
                <a:solidFill>
                  <a:srgbClr val="4F7BF7"/>
                </a:solidFill>
                <a:latin typeface="等线" panose="02010600030101010101" pitchFamily="2" charset="-122"/>
                <a:ea typeface="等线" panose="02010600030101010101" pitchFamily="2" charset="-122"/>
              </a:rPr>
              <a:t>RV32E </a:t>
            </a:r>
            <a:r>
              <a:rPr lang="zh-CN" altLang="en-US" b="1" i="0" u="none" strike="noStrike" baseline="0" dirty="0">
                <a:solidFill>
                  <a:srgbClr val="4F7BF7"/>
                </a:solidFill>
                <a:latin typeface="等线" panose="02010600030101010101" pitchFamily="2" charset="-122"/>
                <a:ea typeface="等线" panose="02010600030101010101" pitchFamily="2" charset="-122"/>
              </a:rPr>
              <a:t>将</a:t>
            </a:r>
            <a:r>
              <a:rPr lang="en-US" altLang="zh-CN" b="1" i="0" u="none" strike="noStrike" baseline="0" dirty="0">
                <a:solidFill>
                  <a:srgbClr val="4F7BF7"/>
                </a:solidFill>
                <a:latin typeface="等线" panose="02010600030101010101" pitchFamily="2" charset="-122"/>
                <a:ea typeface="等线" panose="02010600030101010101" pitchFamily="2" charset="-122"/>
              </a:rPr>
              <a:t>32 </a:t>
            </a:r>
            <a:r>
              <a:rPr lang="zh-CN" altLang="en-US" b="1" i="0" u="none" strike="noStrike" baseline="0" dirty="0">
                <a:solidFill>
                  <a:srgbClr val="4F7BF7"/>
                </a:solidFill>
                <a:latin typeface="等线" panose="02010600030101010101" pitchFamily="2" charset="-122"/>
                <a:ea typeface="等线" panose="02010600030101010101" pitchFamily="2" charset="-122"/>
              </a:rPr>
              <a:t>个通用寄存器缩减为</a:t>
            </a:r>
            <a:r>
              <a:rPr lang="en-US" altLang="zh-CN" b="1" i="0" u="none" strike="noStrike" baseline="0" dirty="0">
                <a:solidFill>
                  <a:srgbClr val="4F7BF7"/>
                </a:solidFill>
                <a:latin typeface="等线" panose="02010600030101010101" pitchFamily="2" charset="-122"/>
                <a:ea typeface="等线" panose="02010600030101010101" pitchFamily="2" charset="-122"/>
              </a:rPr>
              <a:t>16 </a:t>
            </a:r>
            <a:r>
              <a:rPr lang="zh-CN" altLang="en-US" b="1" i="0" u="none" strike="noStrike" baseline="0" dirty="0">
                <a:solidFill>
                  <a:srgbClr val="4F7BF7"/>
                </a:solidFill>
                <a:latin typeface="等线" panose="02010600030101010101" pitchFamily="2" charset="-122"/>
                <a:ea typeface="等线" panose="02010600030101010101" pitchFamily="2" charset="-122"/>
              </a:rPr>
              <a:t>个。</a:t>
            </a:r>
          </a:p>
          <a:p>
            <a:pPr algn="l"/>
            <a:r>
              <a:rPr lang="en-US" altLang="zh-CN" b="0" i="0" u="none" strike="noStrike" baseline="0" dirty="0">
                <a:solidFill>
                  <a:srgbClr val="4F7BF7"/>
                </a:solidFill>
                <a:latin typeface="Wingdings" panose="05000000000000000000" pitchFamily="2" charset="2"/>
              </a:rPr>
              <a:t>Ø </a:t>
            </a:r>
            <a:r>
              <a:rPr lang="zh-CN" altLang="en-US" b="1" i="0" u="none" strike="noStrike" baseline="0" dirty="0">
                <a:solidFill>
                  <a:srgbClr val="4F7BF7"/>
                </a:solidFill>
                <a:latin typeface="MicrosoftYaHei"/>
              </a:rPr>
              <a:t>寄存器的宽度由</a:t>
            </a:r>
            <a:r>
              <a:rPr lang="en-US" altLang="zh-CN" b="1" i="0" u="none" strike="noStrike" baseline="0" dirty="0">
                <a:solidFill>
                  <a:srgbClr val="4F7BF7"/>
                </a:solidFill>
                <a:latin typeface="MicrosoftYaHei"/>
              </a:rPr>
              <a:t>ISA </a:t>
            </a:r>
            <a:r>
              <a:rPr lang="zh-CN" altLang="en-US" b="1" i="0" u="none" strike="noStrike" baseline="0" dirty="0">
                <a:solidFill>
                  <a:srgbClr val="4F7BF7"/>
                </a:solidFill>
                <a:latin typeface="MicrosoftYaHei"/>
              </a:rPr>
              <a:t>指定</a:t>
            </a:r>
          </a:p>
          <a:p>
            <a:pPr algn="l"/>
            <a:r>
              <a:rPr lang="en-US" altLang="zh-CN" b="0" i="0" u="none" strike="noStrike" baseline="0" dirty="0">
                <a:solidFill>
                  <a:srgbClr val="4F7BF7"/>
                </a:solidFill>
                <a:latin typeface="Arial" panose="020B0604020202020204" pitchFamily="34" charset="0"/>
              </a:rPr>
              <a:t>• </a:t>
            </a:r>
            <a:r>
              <a:rPr lang="en-US" altLang="zh-CN" b="0" i="0" u="none" strike="noStrike" baseline="0" dirty="0">
                <a:solidFill>
                  <a:srgbClr val="4F7BF7"/>
                </a:solidFill>
                <a:latin typeface="MicrosoftYaHei"/>
              </a:rPr>
              <a:t>RV32 </a:t>
            </a:r>
            <a:r>
              <a:rPr lang="zh-CN" altLang="en-US" b="0" i="0" u="none" strike="noStrike" baseline="0" dirty="0">
                <a:solidFill>
                  <a:srgbClr val="4F7BF7"/>
                </a:solidFill>
                <a:latin typeface="MicrosoftYaHei"/>
              </a:rPr>
              <a:t>的寄存器宽度为</a:t>
            </a:r>
            <a:r>
              <a:rPr lang="en-US" altLang="zh-CN" b="0" i="0" u="none" strike="noStrike" baseline="0" dirty="0">
                <a:solidFill>
                  <a:srgbClr val="4F7BF7"/>
                </a:solidFill>
                <a:latin typeface="MicrosoftYaHei"/>
              </a:rPr>
              <a:t>32 </a:t>
            </a:r>
            <a:r>
              <a:rPr lang="zh-CN" altLang="en-US" b="0" i="0" u="none" strike="noStrike" baseline="0" dirty="0">
                <a:solidFill>
                  <a:srgbClr val="4F7BF7"/>
                </a:solidFill>
                <a:latin typeface="MicrosoftYaHei"/>
              </a:rPr>
              <a:t>位，</a:t>
            </a:r>
            <a:r>
              <a:rPr lang="en-US" altLang="zh-CN" b="0" i="0" u="none" strike="noStrike" baseline="0" dirty="0">
                <a:solidFill>
                  <a:srgbClr val="4F7BF7"/>
                </a:solidFill>
                <a:latin typeface="MicrosoftYaHei"/>
              </a:rPr>
              <a:t>RV64 </a:t>
            </a:r>
            <a:r>
              <a:rPr lang="zh-CN" altLang="en-US" b="0" i="0" u="none" strike="noStrike" baseline="0" dirty="0">
                <a:solidFill>
                  <a:srgbClr val="4F7BF7"/>
                </a:solidFill>
                <a:latin typeface="MicrosoftYaHei"/>
              </a:rPr>
              <a:t>的寄存器宽度为</a:t>
            </a:r>
            <a:r>
              <a:rPr lang="en-US" altLang="zh-CN" b="0" i="0" u="none" strike="noStrike" baseline="0" dirty="0">
                <a:solidFill>
                  <a:srgbClr val="4F7BF7"/>
                </a:solidFill>
                <a:latin typeface="MicrosoftYaHei"/>
              </a:rPr>
              <a:t>64 </a:t>
            </a:r>
            <a:r>
              <a:rPr lang="zh-CN" altLang="en-US" b="0" i="0" u="none" strike="noStrike" baseline="0" dirty="0">
                <a:solidFill>
                  <a:srgbClr val="4F7BF7"/>
                </a:solidFill>
                <a:latin typeface="MicrosoftYaHei"/>
              </a:rPr>
              <a:t>位，依次类推。</a:t>
            </a:r>
          </a:p>
          <a:p>
            <a:pPr algn="l"/>
            <a:r>
              <a:rPr lang="en-US" altLang="zh-CN" b="0" i="0" u="none" strike="noStrike" baseline="0" dirty="0">
                <a:solidFill>
                  <a:srgbClr val="4F7BF7"/>
                </a:solidFill>
                <a:latin typeface="Wingdings" panose="05000000000000000000" pitchFamily="2" charset="2"/>
              </a:rPr>
              <a:t>Ø </a:t>
            </a:r>
            <a:r>
              <a:rPr lang="zh-CN" altLang="en-US" b="1" i="0" u="none" strike="noStrike" baseline="0" dirty="0">
                <a:solidFill>
                  <a:srgbClr val="4F7BF7"/>
                </a:solidFill>
                <a:latin typeface="MicrosoftYaHei"/>
              </a:rPr>
              <a:t>每个寄存器具体编程时有特定的用途以及各自的别名。由</a:t>
            </a:r>
            <a:r>
              <a:rPr lang="en-US" altLang="zh-CN" b="1" i="0" u="none" strike="noStrike" baseline="0" dirty="0">
                <a:solidFill>
                  <a:srgbClr val="4F7BF7"/>
                </a:solidFill>
                <a:latin typeface="MicrosoftYaHei"/>
              </a:rPr>
              <a:t>RISC-V Application Binary Interface (ABI) </a:t>
            </a:r>
            <a:r>
              <a:rPr lang="zh-CN" altLang="en-US" b="1" i="0" u="none" strike="noStrike" baseline="0" dirty="0">
                <a:solidFill>
                  <a:srgbClr val="4F7BF7"/>
                </a:solidFill>
                <a:latin typeface="MicrosoftYaHei"/>
              </a:rPr>
              <a:t>定义。</a:t>
            </a:r>
          </a:p>
        </p:txBody>
      </p:sp>
      <p:pic>
        <p:nvPicPr>
          <p:cNvPr id="6" name="图片 5">
            <a:extLst>
              <a:ext uri="{FF2B5EF4-FFF2-40B4-BE49-F238E27FC236}">
                <a16:creationId xmlns:a16="http://schemas.microsoft.com/office/drawing/2014/main" id="{9C49C6B1-A822-5148-1B0F-FE3F6B2872BA}"/>
              </a:ext>
            </a:extLst>
          </p:cNvPr>
          <p:cNvPicPr>
            <a:picLocks noChangeAspect="1"/>
          </p:cNvPicPr>
          <p:nvPr/>
        </p:nvPicPr>
        <p:blipFill rotWithShape="1">
          <a:blip r:embed="rId2">
            <a:clrChange>
              <a:clrFrom>
                <a:srgbClr val="FFFFFF"/>
              </a:clrFrom>
              <a:clrTo>
                <a:srgbClr val="FFFFFF">
                  <a:alpha val="0"/>
                </a:srgbClr>
              </a:clrTo>
            </a:clrChange>
          </a:blip>
          <a:srcRect b="5503"/>
          <a:stretch/>
        </p:blipFill>
        <p:spPr>
          <a:xfrm>
            <a:off x="5745088" y="1002174"/>
            <a:ext cx="3716010" cy="5367794"/>
          </a:xfrm>
          <a:prstGeom prst="rect">
            <a:avLst/>
          </a:prstGeom>
        </p:spPr>
      </p:pic>
    </p:spTree>
    <p:extLst>
      <p:ext uri="{BB962C8B-B14F-4D97-AF65-F5344CB8AC3E}">
        <p14:creationId xmlns:p14="http://schemas.microsoft.com/office/powerpoint/2010/main" val="19172786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B2BC1F-8B95-D153-3F18-0F710DA5B04B}"/>
              </a:ext>
            </a:extLst>
          </p:cNvPr>
          <p:cNvSpPr>
            <a:spLocks noGrp="1"/>
          </p:cNvSpPr>
          <p:nvPr>
            <p:ph type="sldNum" sz="quarter" idx="12"/>
          </p:nvPr>
        </p:nvSpPr>
        <p:spPr/>
        <p:txBody>
          <a:bodyPr/>
          <a:lstStyle/>
          <a:p>
            <a:pPr>
              <a:defRPr/>
            </a:pPr>
            <a:fld id="{F3E041F5-C80F-41AD-85A6-1DB15A00DDFA}" type="slidenum">
              <a:rPr lang="en-US" altLang="zh-CN" smtClean="0"/>
              <a:pPr>
                <a:defRPr/>
              </a:pPr>
              <a:t>13</a:t>
            </a:fld>
            <a:endParaRPr lang="en-US" altLang="zh-CN"/>
          </a:p>
        </p:txBody>
      </p:sp>
      <p:pic>
        <p:nvPicPr>
          <p:cNvPr id="4" name="图片 3">
            <a:extLst>
              <a:ext uri="{FF2B5EF4-FFF2-40B4-BE49-F238E27FC236}">
                <a16:creationId xmlns:a16="http://schemas.microsoft.com/office/drawing/2014/main" id="{6D9FF0E0-CC28-707D-6AA7-DFAD4AF181E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35252" y="913625"/>
            <a:ext cx="8436649" cy="5660720"/>
          </a:xfrm>
          <a:prstGeom prst="rect">
            <a:avLst/>
          </a:prstGeom>
        </p:spPr>
      </p:pic>
      <p:sp>
        <p:nvSpPr>
          <p:cNvPr id="6" name="文本框 5">
            <a:extLst>
              <a:ext uri="{FF2B5EF4-FFF2-40B4-BE49-F238E27FC236}">
                <a16:creationId xmlns:a16="http://schemas.microsoft.com/office/drawing/2014/main" id="{D5425089-2636-070F-E451-49D633485005}"/>
              </a:ext>
            </a:extLst>
          </p:cNvPr>
          <p:cNvSpPr txBox="1"/>
          <p:nvPr/>
        </p:nvSpPr>
        <p:spPr>
          <a:xfrm>
            <a:off x="53317" y="620688"/>
            <a:ext cx="4960042" cy="461665"/>
          </a:xfrm>
          <a:prstGeom prst="rect">
            <a:avLst/>
          </a:prstGeom>
          <a:noFill/>
        </p:spPr>
        <p:txBody>
          <a:bodyPr wrap="square">
            <a:spAutoFit/>
          </a:bodyPr>
          <a:lstStyle/>
          <a:p>
            <a:pPr algn="l"/>
            <a:r>
              <a:rPr lang="en-US" altLang="zh-CN" sz="2400" b="1" i="0" u="none" strike="noStrike" baseline="0" dirty="0">
                <a:solidFill>
                  <a:srgbClr val="000000"/>
                </a:solidFill>
                <a:latin typeface="MicrosoftYaHei"/>
              </a:rPr>
              <a:t>HART = </a:t>
            </a:r>
            <a:r>
              <a:rPr lang="en-US" altLang="zh-CN" sz="2400" b="1" i="0" u="none" strike="noStrike" baseline="0" dirty="0" err="1">
                <a:solidFill>
                  <a:srgbClr val="000000"/>
                </a:solidFill>
                <a:latin typeface="MicrosoftYaHei"/>
              </a:rPr>
              <a:t>HARdware</a:t>
            </a:r>
            <a:r>
              <a:rPr lang="en-US" altLang="zh-CN" sz="2400" b="1" i="0" u="none" strike="noStrike" baseline="0" dirty="0">
                <a:solidFill>
                  <a:srgbClr val="000000"/>
                </a:solidFill>
                <a:latin typeface="MicrosoftYaHei"/>
              </a:rPr>
              <a:t> Thread</a:t>
            </a:r>
            <a:endParaRPr lang="zh-CN" altLang="en-US" sz="2400" b="1" i="0" u="none" strike="noStrike" baseline="0" dirty="0">
              <a:solidFill>
                <a:srgbClr val="000000"/>
              </a:solidFill>
              <a:latin typeface="MicrosoftYaHei"/>
            </a:endParaRPr>
          </a:p>
        </p:txBody>
      </p:sp>
    </p:spTree>
    <p:extLst>
      <p:ext uri="{BB962C8B-B14F-4D97-AF65-F5344CB8AC3E}">
        <p14:creationId xmlns:p14="http://schemas.microsoft.com/office/powerpoint/2010/main" val="30765236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5325FB2-323C-D94E-067E-E6DFFA81BCE7}"/>
              </a:ext>
            </a:extLst>
          </p:cNvPr>
          <p:cNvSpPr>
            <a:spLocks noGrp="1"/>
          </p:cNvSpPr>
          <p:nvPr>
            <p:ph type="sldNum" sz="quarter" idx="12"/>
          </p:nvPr>
        </p:nvSpPr>
        <p:spPr/>
        <p:txBody>
          <a:bodyPr/>
          <a:lstStyle/>
          <a:p>
            <a:pPr>
              <a:defRPr/>
            </a:pPr>
            <a:fld id="{F3E041F5-C80F-41AD-85A6-1DB15A00DDFA}" type="slidenum">
              <a:rPr lang="en-US" altLang="zh-CN" smtClean="0"/>
              <a:pPr>
                <a:defRPr/>
              </a:pPr>
              <a:t>14</a:t>
            </a:fld>
            <a:endParaRPr lang="en-US" altLang="zh-CN"/>
          </a:p>
        </p:txBody>
      </p:sp>
      <p:sp>
        <p:nvSpPr>
          <p:cNvPr id="4" name="文本框 3">
            <a:extLst>
              <a:ext uri="{FF2B5EF4-FFF2-40B4-BE49-F238E27FC236}">
                <a16:creationId xmlns:a16="http://schemas.microsoft.com/office/drawing/2014/main" id="{31E7089C-0CE1-EFCC-47B3-2BE6367E9173}"/>
              </a:ext>
            </a:extLst>
          </p:cNvPr>
          <p:cNvSpPr txBox="1"/>
          <p:nvPr/>
        </p:nvSpPr>
        <p:spPr>
          <a:xfrm>
            <a:off x="272480" y="692696"/>
            <a:ext cx="4960042" cy="2923877"/>
          </a:xfrm>
          <a:prstGeom prst="rect">
            <a:avLst/>
          </a:prstGeom>
          <a:noFill/>
        </p:spPr>
        <p:txBody>
          <a:bodyPr wrap="square">
            <a:spAutoFit/>
          </a:bodyPr>
          <a:lstStyle/>
          <a:p>
            <a:pPr algn="l"/>
            <a:r>
              <a:rPr lang="zh-CN" altLang="en-US" sz="2000" b="1" i="0" u="none" strike="noStrike" baseline="0" dirty="0">
                <a:solidFill>
                  <a:srgbClr val="000000"/>
                </a:solidFill>
                <a:latin typeface="MicrosoftYaHei"/>
              </a:rPr>
              <a:t>特权级别（</a:t>
            </a:r>
            <a:r>
              <a:rPr lang="en-US" altLang="zh-CN" sz="2000" b="1" i="0" u="none" strike="noStrike" baseline="0" dirty="0">
                <a:solidFill>
                  <a:srgbClr val="000000"/>
                </a:solidFill>
                <a:latin typeface="MicrosoftYaHei"/>
              </a:rPr>
              <a:t>Privileged Level</a:t>
            </a:r>
            <a:r>
              <a:rPr lang="zh-CN" altLang="en-US" sz="2000" b="1" i="0" u="none" strike="noStrike" baseline="0" dirty="0">
                <a:solidFill>
                  <a:srgbClr val="000000"/>
                </a:solidFill>
                <a:latin typeface="MicrosoftYaHei"/>
              </a:rPr>
              <a:t>）</a:t>
            </a:r>
            <a:endParaRPr lang="en-US" altLang="zh-CN" sz="2000" b="1" i="0" u="none" strike="noStrike" baseline="0" dirty="0">
              <a:solidFill>
                <a:srgbClr val="000000"/>
              </a:solidFill>
              <a:latin typeface="MicrosoftYaHei"/>
            </a:endParaRPr>
          </a:p>
          <a:p>
            <a:pPr algn="l"/>
            <a:endParaRPr lang="zh-CN" altLang="en-US" sz="2000" b="1" i="0" u="none" strike="noStrike" baseline="0" dirty="0">
              <a:solidFill>
                <a:srgbClr val="000000"/>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en-US" altLang="zh-CN" sz="2400" b="1" i="0" u="none" strike="noStrike" baseline="0" dirty="0">
                <a:solidFill>
                  <a:srgbClr val="4F7BF7"/>
                </a:solidFill>
                <a:latin typeface="MicrosoftYaHei"/>
              </a:rPr>
              <a:t>RISC-V </a:t>
            </a:r>
            <a:r>
              <a:rPr lang="zh-CN" altLang="en-US" sz="2400" b="1" i="0" u="none" strike="noStrike" baseline="0" dirty="0">
                <a:solidFill>
                  <a:srgbClr val="4F7BF7"/>
                </a:solidFill>
                <a:latin typeface="MicrosoftYaHei"/>
              </a:rPr>
              <a:t>的</a:t>
            </a:r>
            <a:r>
              <a:rPr lang="en-US" altLang="zh-CN" sz="2400" b="1" i="0" u="none" strike="noStrike" baseline="0" dirty="0">
                <a:solidFill>
                  <a:srgbClr val="4F7BF7"/>
                </a:solidFill>
                <a:latin typeface="MicrosoftYaHei"/>
              </a:rPr>
              <a:t>Privileged</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Specification </a:t>
            </a:r>
            <a:r>
              <a:rPr lang="zh-CN" altLang="en-US" sz="2400" b="1" i="0" u="none" strike="noStrike" baseline="0" dirty="0">
                <a:solidFill>
                  <a:srgbClr val="4F7BF7"/>
                </a:solidFill>
                <a:latin typeface="MicrosoftYaHei"/>
              </a:rPr>
              <a:t>定义了三个特权级</a:t>
            </a:r>
          </a:p>
          <a:p>
            <a:pPr algn="l"/>
            <a:r>
              <a:rPr lang="zh-CN" altLang="en-US" sz="2400" b="1" i="0" u="none" strike="noStrike" baseline="0" dirty="0">
                <a:solidFill>
                  <a:srgbClr val="4F7BF7"/>
                </a:solidFill>
                <a:latin typeface="MicrosoftYaHei"/>
              </a:rPr>
              <a:t>别（</a:t>
            </a:r>
            <a:r>
              <a:rPr lang="en-US" altLang="zh-CN" sz="2400" b="1" i="0" u="none" strike="noStrike" baseline="0" dirty="0">
                <a:solidFill>
                  <a:srgbClr val="4F7BF7"/>
                </a:solidFill>
                <a:latin typeface="MicrosoftYaHei"/>
              </a:rPr>
              <a:t>privilege level</a:t>
            </a:r>
            <a:r>
              <a:rPr lang="zh-CN" altLang="en-US" sz="2400" b="1" i="0" u="none" strike="noStrike" baseline="0" dirty="0">
                <a:solidFill>
                  <a:srgbClr val="4F7BF7"/>
                </a:solidFill>
                <a:latin typeface="MicrosoftYaHei"/>
              </a:rPr>
              <a:t>）</a:t>
            </a:r>
          </a:p>
          <a:p>
            <a:pPr algn="l"/>
            <a:r>
              <a:rPr lang="en-US" altLang="zh-CN" sz="2400" b="0" i="0" u="none" strike="noStrike" baseline="0" dirty="0">
                <a:solidFill>
                  <a:srgbClr val="4F7BF7"/>
                </a:solidFill>
                <a:latin typeface="Wingdings" panose="05000000000000000000" pitchFamily="2" charset="2"/>
              </a:rPr>
              <a:t>Ø </a:t>
            </a:r>
            <a:r>
              <a:rPr lang="en-US" altLang="zh-CN" sz="2400" b="1" i="0" u="none" strike="noStrike" baseline="0" dirty="0">
                <a:solidFill>
                  <a:srgbClr val="4F7BF7"/>
                </a:solidFill>
                <a:latin typeface="MicrosoftYaHei"/>
              </a:rPr>
              <a:t>Machine </a:t>
            </a:r>
            <a:r>
              <a:rPr lang="zh-CN" altLang="en-US" sz="2400" b="1" i="0" u="none" strike="noStrike" baseline="0" dirty="0">
                <a:solidFill>
                  <a:srgbClr val="4F7BF7"/>
                </a:solidFill>
                <a:latin typeface="MicrosoftYaHei"/>
              </a:rPr>
              <a:t>级别是最高的级别，所</a:t>
            </a:r>
          </a:p>
          <a:p>
            <a:pPr algn="l"/>
            <a:r>
              <a:rPr lang="zh-CN" altLang="en-US" sz="2400" b="1" i="0" u="none" strike="noStrike" baseline="0" dirty="0">
                <a:solidFill>
                  <a:srgbClr val="4F7BF7"/>
                </a:solidFill>
                <a:latin typeface="MicrosoftYaHei"/>
              </a:rPr>
              <a:t>有的实现都需要支持。</a:t>
            </a: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可选的</a:t>
            </a:r>
            <a:r>
              <a:rPr lang="en-US" altLang="zh-CN" sz="2400" b="1" i="0" u="none" strike="noStrike" baseline="0" dirty="0">
                <a:solidFill>
                  <a:srgbClr val="4F7BF7"/>
                </a:solidFill>
                <a:latin typeface="MicrosoftYaHei"/>
              </a:rPr>
              <a:t>Debug </a:t>
            </a:r>
            <a:r>
              <a:rPr lang="zh-CN" altLang="en-US" sz="2400" b="1" i="0" u="none" strike="noStrike" baseline="0" dirty="0">
                <a:solidFill>
                  <a:srgbClr val="4F7BF7"/>
                </a:solidFill>
                <a:latin typeface="MicrosoftYaHei"/>
              </a:rPr>
              <a:t>级别</a:t>
            </a:r>
            <a:endParaRPr lang="zh-CN" altLang="en-US" dirty="0"/>
          </a:p>
        </p:txBody>
      </p:sp>
      <p:pic>
        <p:nvPicPr>
          <p:cNvPr id="6" name="图片 5">
            <a:extLst>
              <a:ext uri="{FF2B5EF4-FFF2-40B4-BE49-F238E27FC236}">
                <a16:creationId xmlns:a16="http://schemas.microsoft.com/office/drawing/2014/main" id="{6931A26B-35A4-60A5-46F6-58190E718A79}"/>
              </a:ext>
            </a:extLst>
          </p:cNvPr>
          <p:cNvPicPr>
            <a:picLocks noChangeAspect="1"/>
          </p:cNvPicPr>
          <p:nvPr/>
        </p:nvPicPr>
        <p:blipFill>
          <a:blip r:embed="rId3"/>
          <a:stretch>
            <a:fillRect/>
          </a:stretch>
        </p:blipFill>
        <p:spPr>
          <a:xfrm>
            <a:off x="5232522" y="1689527"/>
            <a:ext cx="4104456" cy="1713987"/>
          </a:xfrm>
          <a:prstGeom prst="rect">
            <a:avLst/>
          </a:prstGeom>
        </p:spPr>
      </p:pic>
      <p:pic>
        <p:nvPicPr>
          <p:cNvPr id="8" name="图片 7">
            <a:extLst>
              <a:ext uri="{FF2B5EF4-FFF2-40B4-BE49-F238E27FC236}">
                <a16:creationId xmlns:a16="http://schemas.microsoft.com/office/drawing/2014/main" id="{D724E858-660A-ED31-E845-567762DB180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0" y="3700039"/>
            <a:ext cx="9906000" cy="2469322"/>
          </a:xfrm>
          <a:prstGeom prst="rect">
            <a:avLst/>
          </a:prstGeom>
        </p:spPr>
      </p:pic>
    </p:spTree>
    <p:extLst>
      <p:ext uri="{BB962C8B-B14F-4D97-AF65-F5344CB8AC3E}">
        <p14:creationId xmlns:p14="http://schemas.microsoft.com/office/powerpoint/2010/main" val="18487273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2FF5B7-BD6C-D2D3-4DC8-3B8E22A80B5A}"/>
              </a:ext>
            </a:extLst>
          </p:cNvPr>
          <p:cNvSpPr>
            <a:spLocks noGrp="1"/>
          </p:cNvSpPr>
          <p:nvPr>
            <p:ph type="sldNum" sz="quarter" idx="12"/>
          </p:nvPr>
        </p:nvSpPr>
        <p:spPr/>
        <p:txBody>
          <a:bodyPr/>
          <a:lstStyle/>
          <a:p>
            <a:pPr>
              <a:defRPr/>
            </a:pPr>
            <a:fld id="{F3E041F5-C80F-41AD-85A6-1DB15A00DDFA}" type="slidenum">
              <a:rPr lang="en-US" altLang="zh-CN" smtClean="0"/>
              <a:pPr>
                <a:defRPr/>
              </a:pPr>
              <a:t>15</a:t>
            </a:fld>
            <a:endParaRPr lang="en-US" altLang="zh-CN"/>
          </a:p>
        </p:txBody>
      </p:sp>
      <p:sp>
        <p:nvSpPr>
          <p:cNvPr id="4" name="文本框 3">
            <a:extLst>
              <a:ext uri="{FF2B5EF4-FFF2-40B4-BE49-F238E27FC236}">
                <a16:creationId xmlns:a16="http://schemas.microsoft.com/office/drawing/2014/main" id="{38A10B5A-9CF0-FE31-7CAA-202FEA084BCD}"/>
              </a:ext>
            </a:extLst>
          </p:cNvPr>
          <p:cNvSpPr txBox="1"/>
          <p:nvPr/>
        </p:nvSpPr>
        <p:spPr>
          <a:xfrm>
            <a:off x="328293" y="764704"/>
            <a:ext cx="7577035" cy="5632311"/>
          </a:xfrm>
          <a:prstGeom prst="rect">
            <a:avLst/>
          </a:prstGeom>
          <a:noFill/>
        </p:spPr>
        <p:txBody>
          <a:bodyPr wrap="square">
            <a:spAutoFit/>
          </a:bodyPr>
          <a:lstStyle/>
          <a:p>
            <a:pPr algn="l"/>
            <a:r>
              <a:rPr lang="en-US" altLang="zh-CN" sz="2400" b="1" i="0" u="none" strike="noStrike" baseline="0" dirty="0">
                <a:solidFill>
                  <a:srgbClr val="000000"/>
                </a:solidFill>
                <a:latin typeface="MicrosoftYaHei"/>
              </a:rPr>
              <a:t>Control and Status Registers (CSR)</a:t>
            </a:r>
          </a:p>
          <a:p>
            <a:pPr algn="l"/>
            <a:endParaRPr lang="zh-CN" altLang="en-US" sz="2400" b="1" i="0" u="none" strike="noStrike" baseline="0" dirty="0">
              <a:solidFill>
                <a:srgbClr val="000000"/>
              </a:solidFill>
              <a:latin typeface="MicrosoftYaHei"/>
            </a:endParaRPr>
          </a:p>
          <a:p>
            <a:pPr marL="342900" indent="-342900" algn="l">
              <a:buFont typeface="Wingdings" panose="05000000000000000000" pitchFamily="2" charset="2"/>
              <a:buChar char="Ø"/>
            </a:pPr>
            <a:r>
              <a:rPr lang="zh-CN" altLang="en-US" sz="2400" b="0" i="0" u="none" strike="noStrike" baseline="0" dirty="0">
                <a:solidFill>
                  <a:srgbClr val="4F7BF7"/>
                </a:solidFill>
                <a:latin typeface="MicrosoftYaHei"/>
              </a:rPr>
              <a:t>不同的特权级别下时分别对应各自的一套</a:t>
            </a:r>
            <a:r>
              <a:rPr lang="en-US" altLang="zh-CN" sz="2400" b="0" i="0" u="none" strike="noStrike" baseline="0" dirty="0">
                <a:solidFill>
                  <a:srgbClr val="4F7BF7"/>
                </a:solidFill>
                <a:latin typeface="MicrosoftYaHei"/>
              </a:rPr>
              <a:t>Registers (CSR)</a:t>
            </a:r>
            <a:r>
              <a:rPr lang="zh-CN" altLang="en-US" sz="2400" b="0" i="0" u="none" strike="noStrike" baseline="0" dirty="0">
                <a:solidFill>
                  <a:srgbClr val="4F7BF7"/>
                </a:solidFill>
                <a:latin typeface="MicrosoftYaHei"/>
              </a:rPr>
              <a:t>，用于控制（</a:t>
            </a:r>
            <a:r>
              <a:rPr lang="en-US" altLang="zh-CN" sz="2400" b="0" i="0" u="none" strike="noStrike" baseline="0" dirty="0">
                <a:solidFill>
                  <a:srgbClr val="4F7BF7"/>
                </a:solidFill>
                <a:latin typeface="MicrosoftYaHei"/>
              </a:rPr>
              <a:t>Control</a:t>
            </a:r>
            <a:r>
              <a:rPr lang="zh-CN" altLang="en-US" sz="2400" b="0" i="0" u="none" strike="noStrike" baseline="0" dirty="0">
                <a:solidFill>
                  <a:srgbClr val="4F7BF7"/>
                </a:solidFill>
                <a:latin typeface="MicrosoftYaHei"/>
              </a:rPr>
              <a:t>）控制和获取相应</a:t>
            </a:r>
            <a:r>
              <a:rPr lang="en-US" altLang="zh-CN" sz="2400" b="0" i="0" u="none" strike="noStrike" baseline="0" dirty="0">
                <a:solidFill>
                  <a:srgbClr val="4F7BF7"/>
                </a:solidFill>
                <a:latin typeface="MicrosoftYaHei"/>
              </a:rPr>
              <a:t>Level </a:t>
            </a:r>
            <a:r>
              <a:rPr lang="zh-CN" altLang="en-US" sz="2400" b="0" i="0" u="none" strike="noStrike" baseline="0" dirty="0">
                <a:solidFill>
                  <a:srgbClr val="4F7BF7"/>
                </a:solidFill>
                <a:latin typeface="MicrosoftYaHei"/>
              </a:rPr>
              <a:t>下的处理器工作状态。</a:t>
            </a:r>
            <a:endParaRPr lang="en-US" altLang="zh-CN" sz="2400" b="0" i="0" u="none" strike="noStrike" baseline="0" dirty="0">
              <a:solidFill>
                <a:srgbClr val="4F7BF7"/>
              </a:solidFill>
              <a:latin typeface="MicrosoftYaHei"/>
            </a:endParaRPr>
          </a:p>
          <a:p>
            <a:pPr marL="342900" indent="-342900" algn="l">
              <a:buFont typeface="Wingdings" panose="05000000000000000000" pitchFamily="2" charset="2"/>
              <a:buChar char="Ø"/>
            </a:pPr>
            <a:endParaRPr lang="zh-CN" altLang="en-US" sz="2400" b="0" i="0" u="none" strike="noStrike" baseline="0" dirty="0">
              <a:solidFill>
                <a:srgbClr val="4F7BF7"/>
              </a:solidFill>
              <a:latin typeface="MicrosoftYaHei"/>
            </a:endParaRPr>
          </a:p>
          <a:p>
            <a:pPr marL="342900" indent="-342900" algn="l">
              <a:buFont typeface="Wingdings" panose="05000000000000000000" pitchFamily="2" charset="2"/>
              <a:buChar char="Ø"/>
            </a:pPr>
            <a:r>
              <a:rPr lang="zh-CN" altLang="en-US" sz="2400" b="0" i="0" u="none" strike="noStrike" baseline="0" dirty="0">
                <a:solidFill>
                  <a:srgbClr val="4F7BF7"/>
                </a:solidFill>
                <a:latin typeface="MicrosoftYaHei"/>
              </a:rPr>
              <a:t>高级别的特权级别下可以访问低级别的</a:t>
            </a:r>
            <a:r>
              <a:rPr lang="en-US" altLang="zh-CN" sz="2400" b="0" i="0" u="none" strike="noStrike" baseline="0" dirty="0">
                <a:solidFill>
                  <a:srgbClr val="4F7BF7"/>
                </a:solidFill>
                <a:latin typeface="MicrosoftYaHei"/>
              </a:rPr>
              <a:t>CSR</a:t>
            </a:r>
            <a:r>
              <a:rPr lang="zh-CN" altLang="en-US" sz="2400" b="0" i="0" u="none" strike="noStrike" baseline="0" dirty="0">
                <a:solidFill>
                  <a:srgbClr val="4F7BF7"/>
                </a:solidFill>
                <a:latin typeface="MicrosoftYaHei"/>
              </a:rPr>
              <a:t>，譬如</a:t>
            </a:r>
            <a:r>
              <a:rPr lang="en-US" altLang="zh-CN" sz="2400" b="0" i="0" u="none" strike="noStrike" baseline="0" dirty="0">
                <a:solidFill>
                  <a:srgbClr val="4F7BF7"/>
                </a:solidFill>
                <a:latin typeface="MicrosoftYaHei"/>
              </a:rPr>
              <a:t>Machine Level </a:t>
            </a:r>
            <a:r>
              <a:rPr lang="zh-CN" altLang="en-US" sz="2400" b="0" i="0" u="none" strike="noStrike" baseline="0" dirty="0">
                <a:solidFill>
                  <a:srgbClr val="4F7BF7"/>
                </a:solidFill>
                <a:latin typeface="MicrosoftYaHei"/>
              </a:rPr>
              <a:t>下可以访问</a:t>
            </a:r>
            <a:r>
              <a:rPr lang="en-US" altLang="zh-CN" sz="2400" b="0" i="0" u="none" strike="noStrike" baseline="0" dirty="0">
                <a:solidFill>
                  <a:srgbClr val="4F7BF7"/>
                </a:solidFill>
                <a:latin typeface="MicrosoftYaHei"/>
              </a:rPr>
              <a:t>Supervisor/User Level </a:t>
            </a:r>
            <a:r>
              <a:rPr lang="zh-CN" altLang="en-US" sz="2400" b="0" i="0" u="none" strike="noStrike" baseline="0" dirty="0">
                <a:solidFill>
                  <a:srgbClr val="4F7BF7"/>
                </a:solidFill>
                <a:latin typeface="MicrosoftYaHei"/>
              </a:rPr>
              <a:t>的</a:t>
            </a:r>
            <a:r>
              <a:rPr lang="en-US" altLang="zh-CN" sz="2400" b="0" i="0" u="none" strike="noStrike" baseline="0" dirty="0">
                <a:solidFill>
                  <a:srgbClr val="4F7BF7"/>
                </a:solidFill>
                <a:latin typeface="MicrosoftYaHei"/>
              </a:rPr>
              <a:t>CSR</a:t>
            </a:r>
            <a:r>
              <a:rPr lang="zh-CN" altLang="en-US" sz="2400" b="0" i="0" u="none" strike="noStrike" baseline="0" dirty="0">
                <a:solidFill>
                  <a:srgbClr val="4F7BF7"/>
                </a:solidFill>
                <a:latin typeface="MicrosoftYaHei"/>
              </a:rPr>
              <a:t>，以此类推；但反之不可以。</a:t>
            </a:r>
            <a:endParaRPr lang="en-US" altLang="zh-CN" sz="2400" b="0" i="0" u="none" strike="noStrike" baseline="0" dirty="0">
              <a:solidFill>
                <a:srgbClr val="4F7BF7"/>
              </a:solidFill>
              <a:latin typeface="MicrosoftYaHei"/>
            </a:endParaRPr>
          </a:p>
          <a:p>
            <a:pPr marL="342900" indent="-342900" algn="l">
              <a:buFont typeface="Wingdings" panose="05000000000000000000" pitchFamily="2" charset="2"/>
              <a:buChar char="Ø"/>
            </a:pPr>
            <a:endParaRPr lang="zh-CN" altLang="en-US" sz="2400" b="0" i="0" u="none" strike="noStrike" baseline="0" dirty="0">
              <a:solidFill>
                <a:srgbClr val="4F7BF7"/>
              </a:solidFill>
              <a:latin typeface="MicrosoftYaHei"/>
            </a:endParaRPr>
          </a:p>
          <a:p>
            <a:pPr marL="342900" indent="-342900" algn="l">
              <a:buFont typeface="Wingdings" panose="05000000000000000000" pitchFamily="2" charset="2"/>
              <a:buChar char="Ø"/>
            </a:pPr>
            <a:r>
              <a:rPr lang="en-US" altLang="zh-CN" sz="2400" b="0" i="0" u="none" strike="noStrike" baseline="0" dirty="0">
                <a:solidFill>
                  <a:srgbClr val="4F7BF7"/>
                </a:solidFill>
                <a:latin typeface="MicrosoftYaHei"/>
              </a:rPr>
              <a:t>RISC-V </a:t>
            </a:r>
            <a:r>
              <a:rPr lang="zh-CN" altLang="en-US" sz="2400" b="0" i="0" u="none" strike="noStrike" baseline="0" dirty="0">
                <a:solidFill>
                  <a:srgbClr val="4F7BF7"/>
                </a:solidFill>
                <a:latin typeface="MicrosoftYaHei"/>
              </a:rPr>
              <a:t>定义了专门用于操作</a:t>
            </a:r>
            <a:r>
              <a:rPr lang="en-US" altLang="zh-CN" sz="2400" b="0" i="0" u="none" strike="noStrike" baseline="0" dirty="0">
                <a:solidFill>
                  <a:srgbClr val="4F7BF7"/>
                </a:solidFill>
                <a:latin typeface="MicrosoftYaHei"/>
              </a:rPr>
              <a:t>CSR </a:t>
            </a:r>
            <a:r>
              <a:rPr lang="zh-CN" altLang="en-US" sz="2400" b="0" i="0" u="none" strike="noStrike" baseline="0" dirty="0">
                <a:solidFill>
                  <a:srgbClr val="4F7BF7"/>
                </a:solidFill>
                <a:latin typeface="MicrosoftYaHei"/>
              </a:rPr>
              <a:t>的指令（</a:t>
            </a:r>
            <a:r>
              <a:rPr lang="en-US" altLang="zh-CN" sz="2400" b="0" i="0" u="none" strike="noStrike" baseline="0" dirty="0">
                <a:solidFill>
                  <a:srgbClr val="4F7BF7"/>
                </a:solidFill>
                <a:latin typeface="MicrosoftYaHei"/>
              </a:rPr>
              <a:t>【</a:t>
            </a:r>
            <a:r>
              <a:rPr lang="zh-CN" altLang="en-US" sz="2400" b="0" i="0" u="none" strike="noStrike" baseline="0" dirty="0">
                <a:solidFill>
                  <a:srgbClr val="4F7BF7"/>
                </a:solidFill>
                <a:latin typeface="MicrosoftYaHei"/>
              </a:rPr>
              <a:t>参考</a:t>
            </a:r>
            <a:r>
              <a:rPr lang="en-US" altLang="zh-CN" sz="2400" b="0" i="0" u="none" strike="noStrike" baseline="0" dirty="0">
                <a:solidFill>
                  <a:srgbClr val="4F7BF7"/>
                </a:solidFill>
                <a:latin typeface="MicrosoftYaHei"/>
              </a:rPr>
              <a:t>1】</a:t>
            </a:r>
            <a:r>
              <a:rPr lang="zh-CN" altLang="en-US" sz="2400" b="0" i="0" u="none" strike="noStrike" baseline="0" dirty="0">
                <a:solidFill>
                  <a:srgbClr val="4F7BF7"/>
                </a:solidFill>
                <a:latin typeface="MicrosoftYaHei"/>
              </a:rPr>
              <a:t>中定义的“</a:t>
            </a:r>
            <a:r>
              <a:rPr lang="en-US" altLang="zh-CN" sz="2400" b="0" i="0" u="none" strike="noStrike" baseline="0" dirty="0" err="1">
                <a:solidFill>
                  <a:srgbClr val="4F7BF7"/>
                </a:solidFill>
                <a:latin typeface="MicrosoftYaHei"/>
              </a:rPr>
              <a:t>Zicsr</a:t>
            </a:r>
            <a:r>
              <a:rPr lang="en-US" altLang="zh-CN" sz="2400" b="0" i="0" u="none" strike="noStrike" baseline="0" dirty="0">
                <a:solidFill>
                  <a:srgbClr val="4F7BF7"/>
                </a:solidFill>
                <a:latin typeface="MicrosoftYaHei"/>
              </a:rPr>
              <a:t>”</a:t>
            </a:r>
            <a:r>
              <a:rPr lang="zh-CN" altLang="en-US" sz="2400" b="0" i="0" u="none" strike="noStrike" baseline="0" dirty="0">
                <a:solidFill>
                  <a:srgbClr val="4F7BF7"/>
                </a:solidFill>
                <a:latin typeface="MicrosoftYaHei"/>
              </a:rPr>
              <a:t>扩展）。</a:t>
            </a:r>
            <a:endParaRPr lang="en-US" altLang="zh-CN" sz="2400" b="0" i="0" u="none" strike="noStrike" baseline="0" dirty="0">
              <a:solidFill>
                <a:srgbClr val="4F7BF7"/>
              </a:solidFill>
              <a:latin typeface="MicrosoftYaHei"/>
            </a:endParaRPr>
          </a:p>
          <a:p>
            <a:pPr marL="342900" indent="-342900" algn="l">
              <a:buFont typeface="Wingdings" panose="05000000000000000000" pitchFamily="2" charset="2"/>
              <a:buChar char="Ø"/>
            </a:pPr>
            <a:endParaRPr lang="zh-CN" altLang="en-US" sz="2400" b="0" i="0" u="none" strike="noStrike" baseline="0" dirty="0">
              <a:solidFill>
                <a:srgbClr val="4F7BF7"/>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en-US" altLang="zh-CN" sz="2400" b="0" i="0" u="none" strike="noStrike" baseline="0" dirty="0">
                <a:solidFill>
                  <a:srgbClr val="4F7BF7"/>
                </a:solidFill>
                <a:latin typeface="MicrosoftYaHei"/>
              </a:rPr>
              <a:t>RISC-V </a:t>
            </a:r>
            <a:r>
              <a:rPr lang="zh-CN" altLang="en-US" sz="2400" b="0" i="0" u="none" strike="noStrike" baseline="0" dirty="0">
                <a:solidFill>
                  <a:srgbClr val="4F7BF7"/>
                </a:solidFill>
                <a:latin typeface="MicrosoftYaHei"/>
              </a:rPr>
              <a:t>定义了特定的指令可以用于在不同特权级别之间进行切换（</a:t>
            </a:r>
            <a:r>
              <a:rPr lang="en-US" altLang="zh-CN" sz="2400" b="0" i="0" u="none" strike="noStrike" baseline="0" dirty="0">
                <a:solidFill>
                  <a:srgbClr val="4F7BF7"/>
                </a:solidFill>
                <a:latin typeface="MicrosoftYaHei"/>
              </a:rPr>
              <a:t>【</a:t>
            </a:r>
            <a:r>
              <a:rPr lang="zh-CN" altLang="en-US" sz="2400" b="0" i="0" u="none" strike="noStrike" baseline="0" dirty="0">
                <a:solidFill>
                  <a:srgbClr val="4F7BF7"/>
                </a:solidFill>
                <a:latin typeface="MicrosoftYaHei"/>
              </a:rPr>
              <a:t>参考</a:t>
            </a:r>
            <a:r>
              <a:rPr lang="en-US" altLang="zh-CN" sz="2400" b="0" i="0" u="none" strike="noStrike" baseline="0" dirty="0">
                <a:solidFill>
                  <a:srgbClr val="4F7BF7"/>
                </a:solidFill>
                <a:latin typeface="MicrosoftYaHei"/>
              </a:rPr>
              <a:t>1】</a:t>
            </a:r>
            <a:r>
              <a:rPr lang="zh-CN" altLang="en-US" sz="2400" b="0" i="0" u="none" strike="noStrike" baseline="0" dirty="0">
                <a:solidFill>
                  <a:srgbClr val="4F7BF7"/>
                </a:solidFill>
                <a:latin typeface="MicrosoftYaHei"/>
              </a:rPr>
              <a:t>中定义的</a:t>
            </a:r>
            <a:r>
              <a:rPr lang="en-US" altLang="zh-CN" sz="2400" b="0" i="0" u="none" strike="noStrike" baseline="0" dirty="0">
                <a:solidFill>
                  <a:srgbClr val="4F7BF7"/>
                </a:solidFill>
                <a:latin typeface="MicrosoftYaHei"/>
              </a:rPr>
              <a:t>ECALL/EBREAK</a:t>
            </a:r>
            <a:r>
              <a:rPr lang="zh-CN" altLang="en-US" sz="2400" b="0" i="0" u="none" strike="noStrike" baseline="0" dirty="0">
                <a:solidFill>
                  <a:srgbClr val="4F7BF7"/>
                </a:solidFill>
                <a:latin typeface="MicrosoftYaHei"/>
              </a:rPr>
              <a:t>）</a:t>
            </a:r>
            <a:r>
              <a:rPr lang="zh-CN" altLang="en-US" sz="2400" b="1" i="0" u="none" strike="noStrike" baseline="0" dirty="0">
                <a:solidFill>
                  <a:srgbClr val="4F7BF7"/>
                </a:solidFill>
                <a:latin typeface="MicrosoftYaHei"/>
              </a:rPr>
              <a:t>。</a:t>
            </a:r>
          </a:p>
        </p:txBody>
      </p:sp>
    </p:spTree>
    <p:extLst>
      <p:ext uri="{BB962C8B-B14F-4D97-AF65-F5344CB8AC3E}">
        <p14:creationId xmlns:p14="http://schemas.microsoft.com/office/powerpoint/2010/main" val="6727906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6C8CA5-DE1B-4903-26B2-9F7BEBD210E0}"/>
              </a:ext>
            </a:extLst>
          </p:cNvPr>
          <p:cNvSpPr>
            <a:spLocks noGrp="1"/>
          </p:cNvSpPr>
          <p:nvPr>
            <p:ph type="sldNum" sz="quarter" idx="12"/>
          </p:nvPr>
        </p:nvSpPr>
        <p:spPr/>
        <p:txBody>
          <a:bodyPr/>
          <a:lstStyle/>
          <a:p>
            <a:pPr>
              <a:defRPr/>
            </a:pPr>
            <a:fld id="{F3E041F5-C80F-41AD-85A6-1DB15A00DDFA}" type="slidenum">
              <a:rPr lang="en-US" altLang="zh-CN" smtClean="0"/>
              <a:pPr>
                <a:defRPr/>
              </a:pPr>
              <a:t>16</a:t>
            </a:fld>
            <a:endParaRPr lang="en-US" altLang="zh-CN"/>
          </a:p>
        </p:txBody>
      </p:sp>
      <p:sp>
        <p:nvSpPr>
          <p:cNvPr id="4" name="文本框 3">
            <a:extLst>
              <a:ext uri="{FF2B5EF4-FFF2-40B4-BE49-F238E27FC236}">
                <a16:creationId xmlns:a16="http://schemas.microsoft.com/office/drawing/2014/main" id="{E4A669BC-1276-437D-45C2-C0B15546937C}"/>
              </a:ext>
            </a:extLst>
          </p:cNvPr>
          <p:cNvSpPr txBox="1"/>
          <p:nvPr/>
        </p:nvSpPr>
        <p:spPr>
          <a:xfrm>
            <a:off x="200472" y="836712"/>
            <a:ext cx="4960042" cy="2308324"/>
          </a:xfrm>
          <a:prstGeom prst="rect">
            <a:avLst/>
          </a:prstGeom>
          <a:noFill/>
        </p:spPr>
        <p:txBody>
          <a:bodyPr wrap="square">
            <a:spAutoFit/>
          </a:bodyPr>
          <a:lstStyle/>
          <a:p>
            <a:pPr algn="l"/>
            <a:r>
              <a:rPr lang="zh-CN" altLang="en-US" sz="2400" b="1" i="0" u="none" strike="noStrike" baseline="0" dirty="0">
                <a:solidFill>
                  <a:srgbClr val="000000"/>
                </a:solidFill>
                <a:latin typeface="MicrosoftYaHei"/>
              </a:rPr>
              <a:t>内存管理与保护</a:t>
            </a: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虚拟内存（</a:t>
            </a:r>
            <a:r>
              <a:rPr lang="en-US" altLang="zh-CN" sz="2400" b="1" i="0" u="none" strike="noStrike" baseline="0" dirty="0">
                <a:solidFill>
                  <a:srgbClr val="4F7BF7"/>
                </a:solidFill>
                <a:latin typeface="MicrosoftYaHei"/>
              </a:rPr>
              <a:t>Virtual Memory</a:t>
            </a:r>
            <a:r>
              <a:rPr lang="zh-CN" altLang="en-US" sz="2400" b="1" i="0" u="none" strike="noStrike" baseline="0" dirty="0">
                <a:solidFill>
                  <a:srgbClr val="4F7BF7"/>
                </a:solidFill>
                <a:latin typeface="MicrosoftYaHei"/>
              </a:rPr>
              <a:t>）</a:t>
            </a: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需要支持</a:t>
            </a:r>
            <a:r>
              <a:rPr lang="en-US" altLang="zh-CN" sz="2400" b="1" i="0" u="none" strike="noStrike" baseline="0" dirty="0">
                <a:solidFill>
                  <a:srgbClr val="4F7BF7"/>
                </a:solidFill>
                <a:latin typeface="等线" panose="02010600030101010101" pitchFamily="2" charset="-122"/>
                <a:ea typeface="等线" panose="02010600030101010101" pitchFamily="2" charset="-122"/>
              </a:rPr>
              <a:t>Supervisor Level</a:t>
            </a:r>
            <a:endParaRPr lang="zh-CN" altLang="en-US" sz="2400" b="1" i="0" u="none" strike="noStrike" baseline="0" dirty="0">
              <a:solidFill>
                <a:srgbClr val="4F7BF7"/>
              </a:solidFill>
              <a:latin typeface="等线" panose="02010600030101010101" pitchFamily="2" charset="-122"/>
              <a:ea typeface="等线" panose="02010600030101010101" pitchFamily="2" charset="-122"/>
            </a:endParaRP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用于实现高级的操作系统特性</a:t>
            </a:r>
          </a:p>
          <a:p>
            <a:pPr algn="l"/>
            <a:r>
              <a:rPr lang="zh-CN" altLang="en-US" sz="2400" b="1" i="0" u="none" strike="noStrike" baseline="0" dirty="0">
                <a:solidFill>
                  <a:srgbClr val="4F7BF7"/>
                </a:solidFill>
                <a:latin typeface="等线" panose="02010600030101010101" pitchFamily="2" charset="-122"/>
                <a:ea typeface="等线" panose="02010600030101010101" pitchFamily="2" charset="-122"/>
              </a:rPr>
              <a:t>（</a:t>
            </a:r>
            <a:r>
              <a:rPr lang="en-US" altLang="zh-CN" sz="2400" b="1" i="0" u="none" strike="noStrike" baseline="0" dirty="0">
                <a:solidFill>
                  <a:srgbClr val="4F7BF7"/>
                </a:solidFill>
                <a:latin typeface="等线" panose="02010600030101010101" pitchFamily="2" charset="-122"/>
                <a:ea typeface="等线" panose="02010600030101010101" pitchFamily="2" charset="-122"/>
              </a:rPr>
              <a:t>Unix/Linux</a:t>
            </a:r>
            <a:r>
              <a:rPr lang="zh-CN" altLang="en-US" sz="2400" b="1" i="0" u="none" strike="noStrike" baseline="0" dirty="0">
                <a:solidFill>
                  <a:srgbClr val="4F7BF7"/>
                </a:solidFill>
                <a:latin typeface="等线" panose="02010600030101010101" pitchFamily="2" charset="-122"/>
                <a:ea typeface="等线" panose="02010600030101010101" pitchFamily="2" charset="-122"/>
              </a:rPr>
              <a:t>）</a:t>
            </a: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多种映射方式</a:t>
            </a:r>
            <a:r>
              <a:rPr lang="en-US" altLang="zh-CN" sz="2400" b="1" i="0" u="none" strike="noStrike" baseline="0" dirty="0">
                <a:solidFill>
                  <a:srgbClr val="4F7BF7"/>
                </a:solidFill>
                <a:latin typeface="等线" panose="02010600030101010101" pitchFamily="2" charset="-122"/>
                <a:ea typeface="等线" panose="02010600030101010101" pitchFamily="2" charset="-122"/>
              </a:rPr>
              <a:t>Sv32/Sv39/Sv48</a:t>
            </a:r>
            <a:endParaRPr lang="zh-CN" altLang="en-US" sz="2400" b="1" i="0" u="none" strike="noStrike" baseline="0" dirty="0">
              <a:solidFill>
                <a:srgbClr val="4F7BF7"/>
              </a:solidFill>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7EE4A274-034E-4B8B-80E6-C76E8F6F6FD5}"/>
              </a:ext>
            </a:extLst>
          </p:cNvPr>
          <p:cNvSpPr txBox="1"/>
          <p:nvPr/>
        </p:nvSpPr>
        <p:spPr>
          <a:xfrm>
            <a:off x="4750601" y="1196752"/>
            <a:ext cx="4960042" cy="1938992"/>
          </a:xfrm>
          <a:prstGeom prst="rect">
            <a:avLst/>
          </a:prstGeom>
          <a:noFill/>
        </p:spPr>
        <p:txBody>
          <a:bodyPr wrap="square">
            <a:spAutoFit/>
          </a:bodyPr>
          <a:lstStyle/>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物理内存保护（</a:t>
            </a:r>
            <a:r>
              <a:rPr lang="en-US" altLang="zh-CN" sz="2400" b="1" i="0" u="none" strike="noStrike" baseline="0" dirty="0">
                <a:solidFill>
                  <a:srgbClr val="4F7BF7"/>
                </a:solidFill>
                <a:latin typeface="MicrosoftYaHei"/>
              </a:rPr>
              <a:t>Physical Memory Protection</a:t>
            </a:r>
            <a:r>
              <a:rPr lang="zh-CN" altLang="en-US" sz="2400" b="1" i="0" u="none" strike="noStrike" baseline="0" dirty="0">
                <a:solidFill>
                  <a:srgbClr val="4F7BF7"/>
                </a:solidFill>
                <a:latin typeface="MicrosoftYaHei"/>
              </a:rPr>
              <a:t>，</a:t>
            </a:r>
            <a:r>
              <a:rPr lang="en-US" altLang="zh-CN" sz="2400" b="1" i="0" u="none" strike="noStrike" baseline="0" dirty="0">
                <a:solidFill>
                  <a:srgbClr val="4F7BF7"/>
                </a:solidFill>
                <a:latin typeface="MicrosoftYaHei"/>
              </a:rPr>
              <a:t>PMP</a:t>
            </a:r>
            <a:r>
              <a:rPr lang="zh-CN" altLang="en-US" sz="2400" b="1" i="0" u="none" strike="noStrike" baseline="0" dirty="0">
                <a:solidFill>
                  <a:srgbClr val="4F7BF7"/>
                </a:solidFill>
                <a:latin typeface="MicrosoftYaHei"/>
              </a:rPr>
              <a:t>）</a:t>
            </a: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允许</a:t>
            </a:r>
            <a:r>
              <a:rPr lang="en-US" altLang="zh-CN" sz="2400" b="1" i="0" u="none" strike="noStrike" baseline="0" dirty="0">
                <a:solidFill>
                  <a:srgbClr val="4F7BF7"/>
                </a:solidFill>
                <a:latin typeface="等线" panose="02010600030101010101" pitchFamily="2" charset="-122"/>
                <a:ea typeface="等线" panose="02010600030101010101" pitchFamily="2" charset="-122"/>
              </a:rPr>
              <a:t>M </a:t>
            </a:r>
            <a:r>
              <a:rPr lang="zh-CN" altLang="en-US" sz="2400" b="1" i="0" u="none" strike="noStrike" baseline="0" dirty="0">
                <a:solidFill>
                  <a:srgbClr val="4F7BF7"/>
                </a:solidFill>
                <a:latin typeface="等线" panose="02010600030101010101" pitchFamily="2" charset="-122"/>
                <a:ea typeface="等线" panose="02010600030101010101" pitchFamily="2" charset="-122"/>
              </a:rPr>
              <a:t>模式指定</a:t>
            </a:r>
            <a:r>
              <a:rPr lang="en-US" altLang="zh-CN" sz="2400" b="1" i="0" u="none" strike="noStrike" baseline="0" dirty="0">
                <a:solidFill>
                  <a:srgbClr val="4F7BF7"/>
                </a:solidFill>
                <a:latin typeface="等线" panose="02010600030101010101" pitchFamily="2" charset="-122"/>
                <a:ea typeface="等线" panose="02010600030101010101" pitchFamily="2" charset="-122"/>
              </a:rPr>
              <a:t>U </a:t>
            </a:r>
            <a:r>
              <a:rPr lang="zh-CN" altLang="en-US" sz="2400" b="1" i="0" u="none" strike="noStrike" baseline="0" dirty="0">
                <a:solidFill>
                  <a:srgbClr val="4F7BF7"/>
                </a:solidFill>
                <a:latin typeface="等线" panose="02010600030101010101" pitchFamily="2" charset="-122"/>
                <a:ea typeface="等线" panose="02010600030101010101" pitchFamily="2" charset="-122"/>
              </a:rPr>
              <a:t>模式可以访</a:t>
            </a:r>
          </a:p>
          <a:p>
            <a:pPr algn="l"/>
            <a:r>
              <a:rPr lang="zh-CN" altLang="en-US" sz="2400" b="1" i="0" u="none" strike="noStrike" baseline="0" dirty="0">
                <a:solidFill>
                  <a:srgbClr val="4F7BF7"/>
                </a:solidFill>
                <a:latin typeface="等线" panose="02010600030101010101" pitchFamily="2" charset="-122"/>
                <a:ea typeface="等线" panose="02010600030101010101" pitchFamily="2" charset="-122"/>
              </a:rPr>
              <a:t>问的内存地址。</a:t>
            </a: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支持</a:t>
            </a:r>
            <a:r>
              <a:rPr lang="en-US" altLang="zh-CN" sz="2400" b="1" i="0" u="none" strike="noStrike" baseline="0" dirty="0">
                <a:solidFill>
                  <a:srgbClr val="4F7BF7"/>
                </a:solidFill>
                <a:latin typeface="等线" panose="02010600030101010101" pitchFamily="2" charset="-122"/>
                <a:ea typeface="等线" panose="02010600030101010101" pitchFamily="2" charset="-122"/>
              </a:rPr>
              <a:t>R/W/X</a:t>
            </a:r>
            <a:r>
              <a:rPr lang="zh-CN" altLang="en-US" sz="2400" b="1" i="0" u="none" strike="noStrike" baseline="0" dirty="0">
                <a:solidFill>
                  <a:srgbClr val="4F7BF7"/>
                </a:solidFill>
                <a:latin typeface="等线" panose="02010600030101010101" pitchFamily="2" charset="-122"/>
                <a:ea typeface="等线" panose="02010600030101010101" pitchFamily="2" charset="-122"/>
              </a:rPr>
              <a:t>，以及</a:t>
            </a:r>
            <a:r>
              <a:rPr lang="en-US" altLang="zh-CN" sz="2400" b="1" i="0" u="none" strike="noStrike" baseline="0" dirty="0">
                <a:solidFill>
                  <a:srgbClr val="4F7BF7"/>
                </a:solidFill>
                <a:latin typeface="等线" panose="02010600030101010101" pitchFamily="2" charset="-122"/>
                <a:ea typeface="等线" panose="02010600030101010101" pitchFamily="2" charset="-122"/>
              </a:rPr>
              <a:t>Lock</a:t>
            </a:r>
            <a:endParaRPr lang="zh-CN" altLang="en-US" sz="2400" b="1" i="0" u="none" strike="noStrike" baseline="0" dirty="0">
              <a:solidFill>
                <a:srgbClr val="4F7BF7"/>
              </a:solidFill>
              <a:latin typeface="等线" panose="02010600030101010101" pitchFamily="2" charset="-122"/>
              <a:ea typeface="等线" panose="02010600030101010101" pitchFamily="2" charset="-122"/>
            </a:endParaRPr>
          </a:p>
        </p:txBody>
      </p:sp>
      <p:pic>
        <p:nvPicPr>
          <p:cNvPr id="8" name="图片 7">
            <a:extLst>
              <a:ext uri="{FF2B5EF4-FFF2-40B4-BE49-F238E27FC236}">
                <a16:creationId xmlns:a16="http://schemas.microsoft.com/office/drawing/2014/main" id="{2C02EC96-5262-941E-165E-FA4DF2B04A1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57056" y="3209653"/>
            <a:ext cx="2931766" cy="3606143"/>
          </a:xfrm>
          <a:prstGeom prst="rect">
            <a:avLst/>
          </a:prstGeom>
        </p:spPr>
      </p:pic>
      <p:pic>
        <p:nvPicPr>
          <p:cNvPr id="10" name="图片 9">
            <a:extLst>
              <a:ext uri="{FF2B5EF4-FFF2-40B4-BE49-F238E27FC236}">
                <a16:creationId xmlns:a16="http://schemas.microsoft.com/office/drawing/2014/main" id="{22A52DC0-EE2E-A112-868C-5FA7D9E1175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0193" y="3036065"/>
            <a:ext cx="4400600" cy="3802308"/>
          </a:xfrm>
          <a:prstGeom prst="rect">
            <a:avLst/>
          </a:prstGeom>
        </p:spPr>
      </p:pic>
    </p:spTree>
    <p:extLst>
      <p:ext uri="{BB962C8B-B14F-4D97-AF65-F5344CB8AC3E}">
        <p14:creationId xmlns:p14="http://schemas.microsoft.com/office/powerpoint/2010/main" val="27293566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FECA5B-4F5A-4976-31FC-F447B910932D}"/>
              </a:ext>
            </a:extLst>
          </p:cNvPr>
          <p:cNvSpPr>
            <a:spLocks noGrp="1"/>
          </p:cNvSpPr>
          <p:nvPr>
            <p:ph type="sldNum" sz="quarter" idx="12"/>
          </p:nvPr>
        </p:nvSpPr>
        <p:spPr/>
        <p:txBody>
          <a:bodyPr/>
          <a:lstStyle/>
          <a:p>
            <a:pPr>
              <a:defRPr/>
            </a:pPr>
            <a:fld id="{F3E041F5-C80F-41AD-85A6-1DB15A00DDFA}" type="slidenum">
              <a:rPr lang="en-US" altLang="zh-CN" smtClean="0"/>
              <a:pPr>
                <a:defRPr/>
              </a:pPr>
              <a:t>17</a:t>
            </a:fld>
            <a:endParaRPr lang="en-US" altLang="zh-CN"/>
          </a:p>
        </p:txBody>
      </p:sp>
      <p:sp>
        <p:nvSpPr>
          <p:cNvPr id="4" name="文本框 3">
            <a:extLst>
              <a:ext uri="{FF2B5EF4-FFF2-40B4-BE49-F238E27FC236}">
                <a16:creationId xmlns:a16="http://schemas.microsoft.com/office/drawing/2014/main" id="{03F3D076-5654-B6D5-2541-CF7BC1BFBCCD}"/>
              </a:ext>
            </a:extLst>
          </p:cNvPr>
          <p:cNvSpPr txBox="1"/>
          <p:nvPr/>
        </p:nvSpPr>
        <p:spPr>
          <a:xfrm>
            <a:off x="272480" y="620688"/>
            <a:ext cx="9361040" cy="2616101"/>
          </a:xfrm>
          <a:prstGeom prst="rect">
            <a:avLst/>
          </a:prstGeom>
          <a:noFill/>
        </p:spPr>
        <p:txBody>
          <a:bodyPr wrap="square">
            <a:spAutoFit/>
          </a:bodyPr>
          <a:lstStyle/>
          <a:p>
            <a:pPr algn="l"/>
            <a:r>
              <a:rPr lang="zh-CN" altLang="en-US" sz="2000" b="1" i="0" u="none" strike="noStrike" baseline="0" dirty="0">
                <a:solidFill>
                  <a:srgbClr val="000000"/>
                </a:solidFill>
                <a:latin typeface="MicrosoftYaHei"/>
              </a:rPr>
              <a:t>异常和中断</a:t>
            </a: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异常（</a:t>
            </a:r>
            <a:r>
              <a:rPr lang="en-US" altLang="zh-CN" sz="2400" b="1" i="0" u="none" strike="noStrike" baseline="0" dirty="0">
                <a:solidFill>
                  <a:srgbClr val="4F7BF7"/>
                </a:solidFill>
                <a:latin typeface="MicrosoftYaHei"/>
              </a:rPr>
              <a:t>Exception</a:t>
            </a:r>
            <a:r>
              <a:rPr lang="zh-CN" altLang="en-US" sz="2400" b="1" i="0" u="none" strike="noStrike" baseline="0" dirty="0">
                <a:solidFill>
                  <a:srgbClr val="4F7BF7"/>
                </a:solidFill>
                <a:latin typeface="MicrosoftYaHei"/>
              </a:rPr>
              <a:t>）：“</a:t>
            </a:r>
            <a:r>
              <a:rPr lang="en-US" altLang="zh-CN" sz="2400" b="1" i="0" u="none" strike="noStrike" baseline="0" dirty="0">
                <a:solidFill>
                  <a:srgbClr val="4F7BF7"/>
                </a:solidFill>
                <a:latin typeface="MicrosoftYaHei"/>
              </a:rPr>
              <a:t>an unusual condition occurring</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at run time associated with an instruction in the</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current RISC-V hart”</a:t>
            </a:r>
            <a:endParaRPr lang="zh-CN" altLang="en-US" sz="2400" b="1" i="0" u="none" strike="noStrike" baseline="0" dirty="0">
              <a:solidFill>
                <a:srgbClr val="4F7BF7"/>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中断（</a:t>
            </a:r>
            <a:r>
              <a:rPr lang="en-US" altLang="zh-CN" sz="2400" b="1" i="0" u="none" strike="noStrike" baseline="0" dirty="0">
                <a:solidFill>
                  <a:srgbClr val="4F7BF7"/>
                </a:solidFill>
                <a:latin typeface="MicrosoftYaHei"/>
              </a:rPr>
              <a:t>Interrupt</a:t>
            </a:r>
            <a:r>
              <a:rPr lang="zh-CN" altLang="en-US" sz="2400" b="1" i="0" u="none" strike="noStrike" baseline="0" dirty="0">
                <a:solidFill>
                  <a:srgbClr val="4F7BF7"/>
                </a:solidFill>
                <a:latin typeface="MicrosoftYaHei"/>
              </a:rPr>
              <a:t>）：“</a:t>
            </a:r>
            <a:r>
              <a:rPr lang="en-US" altLang="zh-CN" sz="2400" b="1" i="0" u="none" strike="noStrike" baseline="0" dirty="0">
                <a:solidFill>
                  <a:srgbClr val="4F7BF7"/>
                </a:solidFill>
                <a:latin typeface="MicrosoftYaHei"/>
              </a:rPr>
              <a:t>an external asynchronous event</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that may cause a RISC-V hart to experience an</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unexpected transfer of control”</a:t>
            </a:r>
            <a:endParaRPr lang="zh-CN" altLang="en-US" sz="2400" b="1" i="0" u="none" strike="noStrike" baseline="0" dirty="0">
              <a:solidFill>
                <a:srgbClr val="4F7BF7"/>
              </a:solidFill>
              <a:latin typeface="MicrosoftYaHei"/>
            </a:endParaRPr>
          </a:p>
        </p:txBody>
      </p:sp>
      <p:pic>
        <p:nvPicPr>
          <p:cNvPr id="6" name="图片 5">
            <a:extLst>
              <a:ext uri="{FF2B5EF4-FFF2-40B4-BE49-F238E27FC236}">
                <a16:creationId xmlns:a16="http://schemas.microsoft.com/office/drawing/2014/main" id="{57A417A1-8FD6-B649-DF01-6CFD01449A1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41871" y="3236789"/>
            <a:ext cx="9167373" cy="3441824"/>
          </a:xfrm>
          <a:prstGeom prst="rect">
            <a:avLst/>
          </a:prstGeom>
        </p:spPr>
      </p:pic>
    </p:spTree>
    <p:extLst>
      <p:ext uri="{BB962C8B-B14F-4D97-AF65-F5344CB8AC3E}">
        <p14:creationId xmlns:p14="http://schemas.microsoft.com/office/powerpoint/2010/main" val="32526951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1580D-6480-A80D-AD26-847470B6683F}"/>
              </a:ext>
            </a:extLst>
          </p:cNvPr>
          <p:cNvSpPr>
            <a:spLocks noGrp="1"/>
          </p:cNvSpPr>
          <p:nvPr>
            <p:ph type="title"/>
          </p:nvPr>
        </p:nvSpPr>
        <p:spPr/>
        <p:txBody>
          <a:bodyPr/>
          <a:lstStyle/>
          <a:p>
            <a:endParaRPr lang="en-US"/>
          </a:p>
        </p:txBody>
      </p:sp>
      <p:sp>
        <p:nvSpPr>
          <p:cNvPr id="4" name="灯片编号占位符 3">
            <a:extLst>
              <a:ext uri="{FF2B5EF4-FFF2-40B4-BE49-F238E27FC236}">
                <a16:creationId xmlns:a16="http://schemas.microsoft.com/office/drawing/2014/main" id="{8B31FEF7-4ADA-D2B3-7828-FC25DCD1AACF}"/>
              </a:ext>
            </a:extLst>
          </p:cNvPr>
          <p:cNvSpPr>
            <a:spLocks noGrp="1"/>
          </p:cNvSpPr>
          <p:nvPr>
            <p:ph type="sldNum" sz="quarter" idx="12"/>
          </p:nvPr>
        </p:nvSpPr>
        <p:spPr/>
        <p:txBody>
          <a:bodyPr/>
          <a:lstStyle/>
          <a:p>
            <a:pPr>
              <a:defRPr/>
            </a:pPr>
            <a:fld id="{581DD3E0-5F7C-46B2-AE3F-E81668104769}" type="slidenum">
              <a:rPr lang="en-US" altLang="zh-CN" smtClean="0"/>
              <a:pPr>
                <a:defRPr/>
              </a:pPr>
              <a:t>18</a:t>
            </a:fld>
            <a:endParaRPr lang="en-US" altLang="zh-CN"/>
          </a:p>
        </p:txBody>
      </p:sp>
      <p:sp>
        <p:nvSpPr>
          <p:cNvPr id="7" name="内容占位符 6">
            <a:extLst>
              <a:ext uri="{FF2B5EF4-FFF2-40B4-BE49-F238E27FC236}">
                <a16:creationId xmlns:a16="http://schemas.microsoft.com/office/drawing/2014/main" id="{391BDF5A-9A47-8D59-4377-D1FDDCCB7642}"/>
              </a:ext>
            </a:extLst>
          </p:cNvPr>
          <p:cNvSpPr>
            <a:spLocks noGrp="1"/>
          </p:cNvSpPr>
          <p:nvPr>
            <p:ph idx="1"/>
          </p:nvPr>
        </p:nvSpPr>
        <p:spPr>
          <a:xfrm>
            <a:off x="3080792" y="2996952"/>
            <a:ext cx="8928100" cy="4608513"/>
          </a:xfrm>
        </p:spPr>
        <p:txBody>
          <a:bodyPr/>
          <a:lstStyle/>
          <a:p>
            <a:pPr marL="0" indent="0">
              <a:buNone/>
            </a:pPr>
            <a:r>
              <a:rPr lang="en-US" sz="6600" dirty="0"/>
              <a:t>T</a:t>
            </a:r>
            <a:r>
              <a:rPr lang="en-US" altLang="zh-CN" sz="6600" dirty="0"/>
              <a:t>hanks</a:t>
            </a:r>
            <a:endParaRPr lang="en-US" sz="6600" dirty="0"/>
          </a:p>
        </p:txBody>
      </p:sp>
    </p:spTree>
    <p:extLst>
      <p:ext uri="{BB962C8B-B14F-4D97-AF65-F5344CB8AC3E}">
        <p14:creationId xmlns:p14="http://schemas.microsoft.com/office/powerpoint/2010/main" val="31339667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897731" y="1530351"/>
            <a:ext cx="8089900" cy="3597275"/>
          </a:xfrm>
          <a:noFill/>
        </p:spPr>
        <p:txBody>
          <a:bodyPr/>
          <a:lstStyle/>
          <a:p>
            <a:pPr eaLnBrk="1" hangingPunct="1">
              <a:lnSpc>
                <a:spcPct val="90000"/>
              </a:lnSpc>
            </a:pPr>
            <a:r>
              <a:rPr lang="en-US" altLang="zh-CN" dirty="0">
                <a:solidFill>
                  <a:srgbClr val="3D5C00"/>
                </a:solidFill>
                <a:ea typeface="宋体" charset="-122"/>
              </a:rPr>
              <a:t>1.</a:t>
            </a:r>
            <a:r>
              <a:rPr lang="zh-CN" altLang="en-US" dirty="0">
                <a:solidFill>
                  <a:srgbClr val="3D5C00"/>
                </a:solidFill>
                <a:ea typeface="宋体" charset="-122"/>
              </a:rPr>
              <a:t> </a:t>
            </a:r>
            <a:r>
              <a:rPr lang="en-US" altLang="zh-CN" dirty="0">
                <a:solidFill>
                  <a:srgbClr val="3D5C00"/>
                </a:solidFill>
                <a:ea typeface="宋体" charset="-122"/>
              </a:rPr>
              <a:t>ISA</a:t>
            </a:r>
            <a:r>
              <a:rPr lang="zh-CN" altLang="en-US" dirty="0">
                <a:solidFill>
                  <a:srgbClr val="3D5C00"/>
                </a:solidFill>
                <a:ea typeface="宋体" charset="-122"/>
              </a:rPr>
              <a:t>的基本介绍</a:t>
            </a:r>
            <a:endParaRPr lang="en-US" altLang="zh-CN" dirty="0">
              <a:solidFill>
                <a:srgbClr val="3D5C00"/>
              </a:solidFill>
              <a:ea typeface="宋体" charset="-122"/>
            </a:endParaRPr>
          </a:p>
          <a:p>
            <a:pPr eaLnBrk="1" hangingPunct="1">
              <a:lnSpc>
                <a:spcPct val="90000"/>
              </a:lnSpc>
            </a:pPr>
            <a:endParaRPr lang="en-US" altLang="zh-CN" dirty="0">
              <a:solidFill>
                <a:srgbClr val="3D5C00"/>
              </a:solidFill>
              <a:ea typeface="宋体" charset="-122"/>
            </a:endParaRPr>
          </a:p>
          <a:p>
            <a:pPr eaLnBrk="1" hangingPunct="1">
              <a:lnSpc>
                <a:spcPct val="90000"/>
              </a:lnSpc>
            </a:pPr>
            <a:r>
              <a:rPr lang="en-US" altLang="zh-CN" dirty="0">
                <a:solidFill>
                  <a:srgbClr val="3D5C00"/>
                </a:solidFill>
                <a:ea typeface="宋体" charset="-122"/>
              </a:rPr>
              <a:t>2</a:t>
            </a:r>
            <a:r>
              <a:rPr lang="zh-CN" altLang="en-US" dirty="0">
                <a:solidFill>
                  <a:srgbClr val="3D5C00"/>
                </a:solidFill>
                <a:ea typeface="宋体" charset="-122"/>
              </a:rPr>
              <a:t>. </a:t>
            </a:r>
            <a:r>
              <a:rPr lang="en-US" altLang="zh-CN" dirty="0">
                <a:solidFill>
                  <a:srgbClr val="3D5C00"/>
                </a:solidFill>
                <a:ea typeface="宋体" charset="-122"/>
              </a:rPr>
              <a:t>RISC-V ISA </a:t>
            </a:r>
            <a:r>
              <a:rPr lang="zh-CN" altLang="en-US" dirty="0">
                <a:solidFill>
                  <a:srgbClr val="3D5C00"/>
                </a:solidFill>
                <a:ea typeface="宋体" charset="-122"/>
              </a:rPr>
              <a:t>基本介绍</a:t>
            </a:r>
          </a:p>
          <a:p>
            <a:pPr marL="0" indent="0" eaLnBrk="1" hangingPunct="1">
              <a:lnSpc>
                <a:spcPct val="90000"/>
              </a:lnSpc>
              <a:buNone/>
            </a:pP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2</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2144689" y="1772816"/>
            <a:ext cx="4752528" cy="3096344"/>
          </a:xfrm>
          <a:noFill/>
        </p:spPr>
        <p:txBody>
          <a:bodyPr/>
          <a:lstStyle/>
          <a:p>
            <a:pPr marL="0" indent="0" eaLnBrk="1" hangingPunct="1">
              <a:lnSpc>
                <a:spcPct val="90000"/>
              </a:lnSpc>
              <a:buNone/>
            </a:pPr>
            <a:r>
              <a:rPr lang="en-US" altLang="zh-CN" sz="4400" dirty="0">
                <a:solidFill>
                  <a:srgbClr val="3D5C00"/>
                </a:solidFill>
                <a:ea typeface="宋体" charset="-122"/>
              </a:rPr>
              <a:t>ISA</a:t>
            </a:r>
            <a:r>
              <a:rPr lang="zh-CN" altLang="en-US" sz="4400" dirty="0">
                <a:solidFill>
                  <a:srgbClr val="3D5C00"/>
                </a:solidFill>
                <a:ea typeface="宋体" charset="-122"/>
              </a:rPr>
              <a:t>的基本介绍</a:t>
            </a:r>
            <a:endParaRPr lang="en-US" altLang="zh-CN" sz="4400" dirty="0">
              <a:solidFill>
                <a:srgbClr val="3D5C00"/>
              </a:solidFill>
              <a:ea typeface="宋体" charset="-122"/>
            </a:endParaRPr>
          </a:p>
          <a:p>
            <a:pPr eaLnBrk="1" hangingPunct="1">
              <a:lnSpc>
                <a:spcPct val="90000"/>
              </a:lnSpc>
              <a:buFont typeface="Arial" panose="020B0604020202020204" pitchFamily="34" charset="0"/>
              <a:buChar char="•"/>
            </a:pPr>
            <a:r>
              <a:rPr lang="zh-CN" altLang="en-US" sz="2800" dirty="0">
                <a:solidFill>
                  <a:srgbClr val="3D5C00"/>
                </a:solidFill>
                <a:ea typeface="宋体" charset="-122"/>
              </a:rPr>
              <a:t>什么是</a:t>
            </a:r>
            <a:r>
              <a:rPr lang="en-US" altLang="zh-CN" sz="2800" dirty="0">
                <a:solidFill>
                  <a:srgbClr val="3D5C00"/>
                </a:solidFill>
                <a:ea typeface="宋体" charset="-122"/>
              </a:rPr>
              <a:t>ISA</a:t>
            </a:r>
          </a:p>
          <a:p>
            <a:pPr eaLnBrk="1" hangingPunct="1">
              <a:lnSpc>
                <a:spcPct val="90000"/>
              </a:lnSpc>
              <a:buFont typeface="Arial" panose="020B0604020202020204" pitchFamily="34" charset="0"/>
              <a:buChar char="•"/>
            </a:pPr>
            <a:r>
              <a:rPr lang="zh-CN" altLang="en-US" sz="2800" dirty="0">
                <a:solidFill>
                  <a:srgbClr val="3D5C00"/>
                </a:solidFill>
                <a:ea typeface="宋体" charset="-122"/>
              </a:rPr>
              <a:t>为什么要</a:t>
            </a:r>
            <a:r>
              <a:rPr lang="en-US" altLang="zh-CN" sz="2800" dirty="0">
                <a:solidFill>
                  <a:srgbClr val="3D5C00"/>
                </a:solidFill>
                <a:ea typeface="宋体" charset="-122"/>
              </a:rPr>
              <a:t>ISA</a:t>
            </a:r>
          </a:p>
          <a:p>
            <a:pPr eaLnBrk="1" hangingPunct="1">
              <a:lnSpc>
                <a:spcPct val="90000"/>
              </a:lnSpc>
              <a:buFont typeface="Arial" panose="020B0604020202020204" pitchFamily="34" charset="0"/>
              <a:buChar char="•"/>
            </a:pPr>
            <a:r>
              <a:rPr lang="en-US" altLang="zh-CN" sz="2800" dirty="0">
                <a:solidFill>
                  <a:srgbClr val="3D5C00"/>
                </a:solidFill>
                <a:ea typeface="宋体" charset="-122"/>
              </a:rPr>
              <a:t>CISC vs RISC</a:t>
            </a:r>
          </a:p>
          <a:p>
            <a:pPr eaLnBrk="1" hangingPunct="1">
              <a:lnSpc>
                <a:spcPct val="90000"/>
              </a:lnSpc>
              <a:buFont typeface="Arial" panose="020B0604020202020204" pitchFamily="34" charset="0"/>
              <a:buChar char="•"/>
            </a:pPr>
            <a:r>
              <a:rPr lang="zh-CN" altLang="en-US" sz="2800" dirty="0">
                <a:solidFill>
                  <a:srgbClr val="3D5C00"/>
                </a:solidFill>
                <a:ea typeface="宋体" charset="-122"/>
              </a:rPr>
              <a:t>指令的长度</a:t>
            </a:r>
            <a:endParaRPr lang="en-US" altLang="zh-CN" sz="2800" dirty="0">
              <a:solidFill>
                <a:srgbClr val="3D5C00"/>
              </a:solidFill>
              <a:ea typeface="宋体" charset="-122"/>
            </a:endParaRPr>
          </a:p>
          <a:p>
            <a:pPr marL="0" indent="0" eaLnBrk="1" hangingPunct="1">
              <a:lnSpc>
                <a:spcPct val="90000"/>
              </a:lnSpc>
              <a:buNone/>
            </a:pPr>
            <a:endParaRPr lang="en-US" altLang="zh-CN" sz="4400" dirty="0">
              <a:solidFill>
                <a:srgbClr val="3D5C00"/>
              </a:solidFill>
              <a:ea typeface="宋体" charset="-122"/>
            </a:endParaRPr>
          </a:p>
          <a:p>
            <a:pPr eaLnBrk="1" hangingPunct="1">
              <a:lnSpc>
                <a:spcPct val="90000"/>
              </a:lnSpc>
            </a:pPr>
            <a:endParaRPr lang="en-US" altLang="zh-CN" dirty="0">
              <a:solidFill>
                <a:srgbClr val="3D5C00"/>
              </a:solidFill>
              <a:ea typeface="宋体" charset="-122"/>
            </a:endParaRPr>
          </a:p>
          <a:p>
            <a:pPr marL="0" indent="0" eaLnBrk="1" hangingPunct="1">
              <a:lnSpc>
                <a:spcPct val="90000"/>
              </a:lnSpc>
              <a:buNone/>
            </a:pP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3</a:t>
            </a:fld>
            <a:endParaRPr lang="en-US" altLang="zh-CN"/>
          </a:p>
        </p:txBody>
      </p:sp>
    </p:spTree>
    <p:extLst>
      <p:ext uri="{BB962C8B-B14F-4D97-AF65-F5344CB8AC3E}">
        <p14:creationId xmlns:p14="http://schemas.microsoft.com/office/powerpoint/2010/main" val="406680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9B2E493-6822-D58A-E291-9B2A790CB9CD}"/>
              </a:ext>
            </a:extLst>
          </p:cNvPr>
          <p:cNvSpPr>
            <a:spLocks noGrp="1"/>
          </p:cNvSpPr>
          <p:nvPr>
            <p:ph type="sldNum" sz="quarter" idx="12"/>
          </p:nvPr>
        </p:nvSpPr>
        <p:spPr/>
        <p:txBody>
          <a:bodyPr/>
          <a:lstStyle/>
          <a:p>
            <a:pPr>
              <a:defRPr/>
            </a:pPr>
            <a:fld id="{581DD3E0-5F7C-46B2-AE3F-E81668104769}" type="slidenum">
              <a:rPr lang="en-US" altLang="zh-CN" smtClean="0"/>
              <a:pPr>
                <a:defRPr/>
              </a:pPr>
              <a:t>4</a:t>
            </a:fld>
            <a:endParaRPr lang="en-US" altLang="zh-CN"/>
          </a:p>
        </p:txBody>
      </p:sp>
      <p:pic>
        <p:nvPicPr>
          <p:cNvPr id="8" name="图片 7">
            <a:extLst>
              <a:ext uri="{FF2B5EF4-FFF2-40B4-BE49-F238E27FC236}">
                <a16:creationId xmlns:a16="http://schemas.microsoft.com/office/drawing/2014/main" id="{FFBB971F-6D97-F9D4-1876-1B1F0A79B5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953000" y="2573238"/>
            <a:ext cx="4837244" cy="3168352"/>
          </a:xfrm>
          <a:prstGeom prst="rect">
            <a:avLst/>
          </a:prstGeom>
        </p:spPr>
      </p:pic>
      <p:sp>
        <p:nvSpPr>
          <p:cNvPr id="6" name="文本框 5">
            <a:extLst>
              <a:ext uri="{FF2B5EF4-FFF2-40B4-BE49-F238E27FC236}">
                <a16:creationId xmlns:a16="http://schemas.microsoft.com/office/drawing/2014/main" id="{1803A5FF-75D5-8D49-6798-63E63B065FDD}"/>
              </a:ext>
            </a:extLst>
          </p:cNvPr>
          <p:cNvSpPr txBox="1"/>
          <p:nvPr/>
        </p:nvSpPr>
        <p:spPr>
          <a:xfrm>
            <a:off x="200472" y="667858"/>
            <a:ext cx="1622560" cy="461665"/>
          </a:xfrm>
          <a:prstGeom prst="rect">
            <a:avLst/>
          </a:prstGeom>
          <a:noFill/>
        </p:spPr>
        <p:txBody>
          <a:bodyPr wrap="none" rtlCol="0">
            <a:spAutoFit/>
          </a:bodyPr>
          <a:lstStyle/>
          <a:p>
            <a:r>
              <a:rPr lang="zh-CN" altLang="en-US" dirty="0">
                <a:solidFill>
                  <a:srgbClr val="000000"/>
                </a:solidFill>
              </a:rPr>
              <a:t>什么是</a:t>
            </a:r>
            <a:r>
              <a:rPr lang="en-US" altLang="zh-CN" dirty="0">
                <a:solidFill>
                  <a:srgbClr val="000000"/>
                </a:solidFill>
              </a:rPr>
              <a:t>ISA</a:t>
            </a:r>
            <a:endParaRPr lang="zh-CN" altLang="en-US" dirty="0">
              <a:solidFill>
                <a:srgbClr val="000000"/>
              </a:solidFill>
            </a:endParaRPr>
          </a:p>
        </p:txBody>
      </p:sp>
      <p:sp>
        <p:nvSpPr>
          <p:cNvPr id="9" name="文本框 8">
            <a:extLst>
              <a:ext uri="{FF2B5EF4-FFF2-40B4-BE49-F238E27FC236}">
                <a16:creationId xmlns:a16="http://schemas.microsoft.com/office/drawing/2014/main" id="{2FD3F77F-46EC-14E8-DE24-3F55A3985C38}"/>
              </a:ext>
            </a:extLst>
          </p:cNvPr>
          <p:cNvSpPr txBox="1"/>
          <p:nvPr/>
        </p:nvSpPr>
        <p:spPr>
          <a:xfrm>
            <a:off x="231881" y="1185468"/>
            <a:ext cx="8264194" cy="5280420"/>
          </a:xfrm>
          <a:prstGeom prst="rect">
            <a:avLst/>
          </a:prstGeom>
          <a:noFill/>
        </p:spPr>
        <p:txBody>
          <a:bodyPr wrap="square" rtlCol="0">
            <a:spAutoFit/>
          </a:bodyPr>
          <a:lstStyle/>
          <a:p>
            <a:pPr algn="l">
              <a:lnSpc>
                <a:spcPct val="110000"/>
              </a:lnSpc>
            </a:pPr>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ISA</a:t>
            </a:r>
            <a:r>
              <a:rPr lang="zh-CN" altLang="en-US" sz="2800" b="1" i="0" u="none" strike="noStrike" baseline="0" dirty="0">
                <a:solidFill>
                  <a:srgbClr val="4F7BF7"/>
                </a:solidFill>
                <a:latin typeface="MicrosoftYaHei"/>
              </a:rPr>
              <a:t>（</a:t>
            </a:r>
            <a:r>
              <a:rPr lang="en-US" altLang="zh-CN" sz="2800" b="1" i="0" u="none" strike="noStrike" baseline="0" dirty="0">
                <a:solidFill>
                  <a:srgbClr val="4F7BF7"/>
                </a:solidFill>
                <a:latin typeface="MicrosoftYaHei"/>
              </a:rPr>
              <a:t>Instruction Set Architecture</a:t>
            </a:r>
            <a:r>
              <a:rPr lang="zh-CN" altLang="en-US" sz="2800" b="1" i="0" u="none" strike="noStrike" baseline="0" dirty="0">
                <a:solidFill>
                  <a:srgbClr val="4F7BF7"/>
                </a:solidFill>
                <a:latin typeface="MicrosoftYaHei"/>
              </a:rPr>
              <a:t>）指令集架</a:t>
            </a:r>
          </a:p>
          <a:p>
            <a:pPr algn="l">
              <a:lnSpc>
                <a:spcPct val="110000"/>
              </a:lnSpc>
            </a:pPr>
            <a:r>
              <a:rPr lang="zh-CN" altLang="en-US" sz="2800" b="1" i="0" u="none" strike="noStrike" baseline="0" dirty="0">
                <a:solidFill>
                  <a:srgbClr val="4F7BF7"/>
                </a:solidFill>
                <a:latin typeface="MicrosoftYaHei"/>
              </a:rPr>
              <a:t>构：</a:t>
            </a:r>
            <a:r>
              <a:rPr lang="zh-CN" altLang="en-US" sz="2800" b="0" i="0" u="none" strike="noStrike" baseline="0" dirty="0">
                <a:solidFill>
                  <a:srgbClr val="4F7BF7"/>
                </a:solidFill>
                <a:latin typeface="MicrosoftYaHei"/>
              </a:rPr>
              <a:t>是底层硬件电路面向上层软件程序提供的一</a:t>
            </a:r>
          </a:p>
          <a:p>
            <a:pPr algn="l">
              <a:lnSpc>
                <a:spcPct val="110000"/>
              </a:lnSpc>
            </a:pPr>
            <a:r>
              <a:rPr lang="zh-CN" altLang="en-US" sz="2800" b="0" i="0" u="none" strike="noStrike" baseline="0" dirty="0">
                <a:solidFill>
                  <a:srgbClr val="4F7BF7"/>
                </a:solidFill>
                <a:latin typeface="MicrosoftYaHei"/>
              </a:rPr>
              <a:t>层</a:t>
            </a:r>
            <a:r>
              <a:rPr lang="zh-CN" altLang="en-US" sz="2800" b="1" i="0" u="none" strike="noStrike" baseline="0" dirty="0">
                <a:solidFill>
                  <a:srgbClr val="000000"/>
                </a:solidFill>
                <a:latin typeface="MicrosoftYaHei"/>
              </a:rPr>
              <a:t>接口规范</a:t>
            </a:r>
            <a:r>
              <a:rPr lang="zh-CN" altLang="en-US" sz="2800" b="0" i="0" u="none" strike="noStrike" baseline="0" dirty="0">
                <a:solidFill>
                  <a:srgbClr val="4F7BF7"/>
                </a:solidFill>
                <a:latin typeface="MicrosoftYaHei"/>
              </a:rPr>
              <a:t>。</a:t>
            </a:r>
          </a:p>
          <a:p>
            <a:pPr algn="l">
              <a:lnSpc>
                <a:spcPct val="110000"/>
              </a:lnSpc>
            </a:pPr>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ISA </a:t>
            </a:r>
            <a:r>
              <a:rPr lang="zh-CN" altLang="en-US" sz="2800" b="1" i="0" u="none" strike="noStrike" baseline="0" dirty="0">
                <a:solidFill>
                  <a:srgbClr val="4F7BF7"/>
                </a:solidFill>
                <a:latin typeface="MicrosoftYaHei"/>
              </a:rPr>
              <a:t>定义了：</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基本数据类型：</a:t>
            </a:r>
          </a:p>
          <a:p>
            <a:pPr algn="l">
              <a:lnSpc>
                <a:spcPct val="110000"/>
              </a:lnSpc>
            </a:pPr>
            <a:r>
              <a:rPr lang="en-US" altLang="zh-CN" sz="2800" b="1" i="0" u="none" strike="noStrike" baseline="0" dirty="0">
                <a:solidFill>
                  <a:srgbClr val="4F7BF7"/>
                </a:solidFill>
                <a:latin typeface="等线" panose="02010600030101010101" pitchFamily="2" charset="-122"/>
                <a:ea typeface="等线" panose="02010600030101010101" pitchFamily="2" charset="-122"/>
              </a:rPr>
              <a:t>BYTE/HALFWORD/WORD/……</a:t>
            </a:r>
            <a:endParaRPr lang="zh-CN" altLang="en-US" sz="2800" b="1" i="0" u="none" strike="noStrike" baseline="0" dirty="0">
              <a:solidFill>
                <a:srgbClr val="4F7BF7"/>
              </a:solidFill>
              <a:latin typeface="等线" panose="02010600030101010101" pitchFamily="2" charset="-122"/>
              <a:ea typeface="等线" panose="02010600030101010101" pitchFamily="2" charset="-122"/>
            </a:endParaRP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寄存器（</a:t>
            </a:r>
            <a:r>
              <a:rPr lang="en-US" altLang="zh-CN" sz="2800" b="1" i="0" u="none" strike="noStrike" baseline="0" dirty="0">
                <a:solidFill>
                  <a:srgbClr val="4F7BF7"/>
                </a:solidFill>
                <a:latin typeface="等线" panose="02010600030101010101" pitchFamily="2" charset="-122"/>
                <a:ea typeface="等线" panose="02010600030101010101" pitchFamily="2" charset="-122"/>
              </a:rPr>
              <a:t>Register</a:t>
            </a:r>
            <a:r>
              <a:rPr lang="zh-CN" altLang="en-US" sz="2800" b="1" i="0" u="none" strike="noStrike" baseline="0" dirty="0">
                <a:solidFill>
                  <a:srgbClr val="4F7BF7"/>
                </a:solidFill>
                <a:latin typeface="等线" panose="02010600030101010101" pitchFamily="2" charset="-122"/>
                <a:ea typeface="等线" panose="02010600030101010101" pitchFamily="2" charset="-122"/>
              </a:rPr>
              <a:t>）</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指令</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寻址模式</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异常或者中断的处理方式</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等等</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endParaRPr lang="zh-CN" altLang="en-US" sz="2800" b="1" i="0" u="none" strike="noStrike" baseline="0" dirty="0">
              <a:solidFill>
                <a:srgbClr val="4F7BF7"/>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63741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9B2E493-6822-D58A-E291-9B2A790CB9CD}"/>
              </a:ext>
            </a:extLst>
          </p:cNvPr>
          <p:cNvSpPr>
            <a:spLocks noGrp="1"/>
          </p:cNvSpPr>
          <p:nvPr>
            <p:ph type="sldNum" sz="quarter" idx="12"/>
          </p:nvPr>
        </p:nvSpPr>
        <p:spPr/>
        <p:txBody>
          <a:bodyPr/>
          <a:lstStyle/>
          <a:p>
            <a:pPr>
              <a:defRPr/>
            </a:pPr>
            <a:fld id="{581DD3E0-5F7C-46B2-AE3F-E81668104769}" type="slidenum">
              <a:rPr lang="en-US" altLang="zh-CN" smtClean="0"/>
              <a:pPr>
                <a:defRPr/>
              </a:pPr>
              <a:t>5</a:t>
            </a:fld>
            <a:endParaRPr lang="en-US" altLang="zh-CN"/>
          </a:p>
        </p:txBody>
      </p:sp>
      <p:sp>
        <p:nvSpPr>
          <p:cNvPr id="7" name="文本框 6">
            <a:extLst>
              <a:ext uri="{FF2B5EF4-FFF2-40B4-BE49-F238E27FC236}">
                <a16:creationId xmlns:a16="http://schemas.microsoft.com/office/drawing/2014/main" id="{9C7F9CD6-D33A-C9E2-152D-133EE81B819D}"/>
              </a:ext>
            </a:extLst>
          </p:cNvPr>
          <p:cNvSpPr txBox="1"/>
          <p:nvPr/>
        </p:nvSpPr>
        <p:spPr>
          <a:xfrm>
            <a:off x="577238" y="1431509"/>
            <a:ext cx="8120178" cy="1569660"/>
          </a:xfrm>
          <a:prstGeom prst="rect">
            <a:avLst/>
          </a:prstGeom>
          <a:noFill/>
        </p:spPr>
        <p:txBody>
          <a:bodyPr wrap="square" rtlCol="0">
            <a:spAutoFit/>
          </a:bodyPr>
          <a:lstStyle/>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为上层软件提供一层抽象，制定规则和约束，让</a:t>
            </a:r>
          </a:p>
          <a:p>
            <a:pPr algn="l"/>
            <a:r>
              <a:rPr lang="zh-CN" altLang="en-US" sz="2400" b="1" i="0" u="none" strike="noStrike" baseline="0" dirty="0">
                <a:solidFill>
                  <a:srgbClr val="4F7BF7"/>
                </a:solidFill>
                <a:latin typeface="MicrosoftYaHei"/>
              </a:rPr>
              <a:t>编程者不用操心具体的电路结构。</a:t>
            </a:r>
          </a:p>
          <a:p>
            <a:pPr algn="l"/>
            <a:r>
              <a:rPr lang="en-US" altLang="zh-CN" sz="2400" b="0" i="0" u="none" strike="noStrike" baseline="0" dirty="0">
                <a:solidFill>
                  <a:srgbClr val="4F7BF7"/>
                </a:solidFill>
                <a:latin typeface="Wingdings" panose="05000000000000000000" pitchFamily="2" charset="2"/>
              </a:rPr>
              <a:t>Ø </a:t>
            </a:r>
            <a:r>
              <a:rPr lang="en-US" altLang="zh-CN" sz="2400" b="1" i="0" u="none" strike="noStrike" baseline="0" dirty="0">
                <a:solidFill>
                  <a:srgbClr val="4F7BF7"/>
                </a:solidFill>
                <a:latin typeface="MicrosoftYaHei"/>
              </a:rPr>
              <a:t>IBM 360 </a:t>
            </a:r>
            <a:r>
              <a:rPr lang="zh-CN" altLang="en-US" sz="2400" b="1" i="0" u="none" strike="noStrike" baseline="0" dirty="0">
                <a:solidFill>
                  <a:srgbClr val="4F7BF7"/>
                </a:solidFill>
                <a:latin typeface="MicrosoftYaHei"/>
              </a:rPr>
              <a:t>是第一个将</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与其实现分离的计算机。</a:t>
            </a:r>
          </a:p>
          <a:p>
            <a:pPr algn="l"/>
            <a:endParaRPr lang="en-US" dirty="0"/>
          </a:p>
        </p:txBody>
      </p:sp>
      <p:pic>
        <p:nvPicPr>
          <p:cNvPr id="8" name="图片 7">
            <a:extLst>
              <a:ext uri="{FF2B5EF4-FFF2-40B4-BE49-F238E27FC236}">
                <a16:creationId xmlns:a16="http://schemas.microsoft.com/office/drawing/2014/main" id="{9A70345E-17DC-B2DF-C1EB-F72AD7C27F47}"/>
              </a:ext>
            </a:extLst>
          </p:cNvPr>
          <p:cNvPicPr>
            <a:picLocks noChangeAspect="1"/>
          </p:cNvPicPr>
          <p:nvPr/>
        </p:nvPicPr>
        <p:blipFill>
          <a:blip r:embed="rId2"/>
          <a:stretch>
            <a:fillRect/>
          </a:stretch>
        </p:blipFill>
        <p:spPr>
          <a:xfrm>
            <a:off x="1208584" y="2749063"/>
            <a:ext cx="6625161" cy="3740331"/>
          </a:xfrm>
          <a:prstGeom prst="rect">
            <a:avLst/>
          </a:prstGeom>
        </p:spPr>
      </p:pic>
      <p:sp>
        <p:nvSpPr>
          <p:cNvPr id="9" name="文本框 8">
            <a:extLst>
              <a:ext uri="{FF2B5EF4-FFF2-40B4-BE49-F238E27FC236}">
                <a16:creationId xmlns:a16="http://schemas.microsoft.com/office/drawing/2014/main" id="{614A3C72-C524-CF5B-1666-C01323ED5401}"/>
              </a:ext>
            </a:extLst>
          </p:cNvPr>
          <p:cNvSpPr txBox="1"/>
          <p:nvPr/>
        </p:nvSpPr>
        <p:spPr>
          <a:xfrm>
            <a:off x="-1023664" y="764704"/>
            <a:ext cx="4960042" cy="461665"/>
          </a:xfrm>
          <a:prstGeom prst="rect">
            <a:avLst/>
          </a:prstGeom>
          <a:noFill/>
        </p:spPr>
        <p:txBody>
          <a:bodyPr wrap="square">
            <a:spAutoFit/>
          </a:bodyPr>
          <a:lstStyle/>
          <a:p>
            <a:r>
              <a:rPr lang="zh-CN" altLang="en-US" dirty="0">
                <a:solidFill>
                  <a:srgbClr val="000000"/>
                </a:solidFill>
                <a:effectLst>
                  <a:outerShdw blurRad="38100" dist="38100" dir="2700000" algn="tl">
                    <a:srgbClr val="000000">
                      <a:alpha val="43137"/>
                    </a:srgbClr>
                  </a:outerShdw>
                </a:effectLst>
              </a:rPr>
              <a:t>为什么要</a:t>
            </a:r>
            <a:r>
              <a:rPr lang="en-US" altLang="zh-CN" dirty="0">
                <a:solidFill>
                  <a:srgbClr val="000000"/>
                </a:solidFill>
                <a:effectLst>
                  <a:outerShdw blurRad="38100" dist="38100" dir="2700000" algn="tl">
                    <a:srgbClr val="000000">
                      <a:alpha val="43137"/>
                    </a:srgbClr>
                  </a:outerShdw>
                </a:effectLst>
              </a:rPr>
              <a:t>ISA</a:t>
            </a:r>
            <a:endParaRPr lang="zh-CN" altLang="en-US" dirty="0">
              <a:solidFill>
                <a:srgbClr val="000000"/>
              </a:solidFill>
            </a:endParaRPr>
          </a:p>
        </p:txBody>
      </p:sp>
    </p:spTree>
    <p:extLst>
      <p:ext uri="{BB962C8B-B14F-4D97-AF65-F5344CB8AC3E}">
        <p14:creationId xmlns:p14="http://schemas.microsoft.com/office/powerpoint/2010/main" val="10656268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6</a:t>
            </a:fld>
            <a:endParaRPr lang="en-US" altLang="zh-CN" dirty="0"/>
          </a:p>
        </p:txBody>
      </p:sp>
      <p:sp>
        <p:nvSpPr>
          <p:cNvPr id="5" name="文本框 4">
            <a:extLst>
              <a:ext uri="{FF2B5EF4-FFF2-40B4-BE49-F238E27FC236}">
                <a16:creationId xmlns:a16="http://schemas.microsoft.com/office/drawing/2014/main" id="{87712DAA-0F8C-1C30-C785-1DDC4CFA3174}"/>
              </a:ext>
            </a:extLst>
          </p:cNvPr>
          <p:cNvSpPr txBox="1"/>
          <p:nvPr/>
        </p:nvSpPr>
        <p:spPr>
          <a:xfrm>
            <a:off x="272480" y="1268760"/>
            <a:ext cx="9865096" cy="4832092"/>
          </a:xfrm>
          <a:prstGeom prst="rect">
            <a:avLst/>
          </a:prstGeom>
          <a:noFill/>
        </p:spPr>
        <p:txBody>
          <a:bodyPr wrap="square">
            <a:spAutoFit/>
          </a:bodyPr>
          <a:lstStyle/>
          <a:p>
            <a:pPr algn="l"/>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CISC </a:t>
            </a:r>
            <a:r>
              <a:rPr lang="zh-CN" altLang="en-US" sz="2800" b="1" i="0" u="none" strike="noStrike" baseline="0" dirty="0">
                <a:solidFill>
                  <a:srgbClr val="4F7BF7"/>
                </a:solidFill>
                <a:latin typeface="MicrosoftYaHei"/>
              </a:rPr>
              <a:t>复杂指令集</a:t>
            </a:r>
          </a:p>
          <a:p>
            <a:pPr algn="l"/>
            <a:r>
              <a:rPr lang="zh-CN" altLang="en-US" sz="2800" b="1" i="0" u="none" strike="noStrike" baseline="0" dirty="0">
                <a:solidFill>
                  <a:srgbClr val="4F7BF7"/>
                </a:solidFill>
                <a:latin typeface="MicrosoftYaHei"/>
              </a:rPr>
              <a:t>（</a:t>
            </a:r>
            <a:r>
              <a:rPr lang="en-US" altLang="zh-CN" sz="2800" b="1" i="0" u="none" strike="noStrike" baseline="0" dirty="0">
                <a:solidFill>
                  <a:srgbClr val="4F7BF7"/>
                </a:solidFill>
                <a:latin typeface="MicrosoftYaHei"/>
              </a:rPr>
              <a:t>Complex Instruction Set Computing</a:t>
            </a:r>
            <a:r>
              <a:rPr lang="zh-CN" altLang="en-US" sz="2800" b="1" i="0" u="none" strike="noStrike" baseline="0" dirty="0">
                <a:solidFill>
                  <a:srgbClr val="4F7BF7"/>
                </a:solidFill>
                <a:latin typeface="MicrosoftYaHei"/>
              </a:rPr>
              <a:t>）</a:t>
            </a:r>
          </a:p>
          <a:p>
            <a:pPr algn="l"/>
            <a:r>
              <a:rPr lang="en-US" altLang="zh-CN" sz="2800" b="0" i="0" u="none" strike="noStrike" baseline="0" dirty="0">
                <a:solidFill>
                  <a:srgbClr val="000000"/>
                </a:solidFill>
                <a:latin typeface="Arial" panose="020B0604020202020204" pitchFamily="34" charset="0"/>
              </a:rPr>
              <a:t>• </a:t>
            </a:r>
            <a:r>
              <a:rPr lang="zh-CN" altLang="en-US" sz="2800" b="1" i="0" u="none" strike="noStrike" baseline="0" dirty="0">
                <a:solidFill>
                  <a:srgbClr val="000000"/>
                </a:solidFill>
                <a:latin typeface="等线" panose="02010600030101010101" pitchFamily="2" charset="-122"/>
                <a:ea typeface="等线" panose="02010600030101010101" pitchFamily="2" charset="-122"/>
              </a:rPr>
              <a:t>针对特定的功能实现特定的指令</a:t>
            </a:r>
            <a:r>
              <a:rPr lang="zh-CN" altLang="en-US" sz="2800" b="1" i="0" u="none" strike="noStrike" baseline="0" dirty="0">
                <a:solidFill>
                  <a:srgbClr val="4F7BF7"/>
                </a:solidFill>
                <a:latin typeface="等线" panose="02010600030101010101" pitchFamily="2" charset="-122"/>
                <a:ea typeface="等线" panose="02010600030101010101" pitchFamily="2" charset="-122"/>
              </a:rPr>
              <a:t>，导致指令数目比较</a:t>
            </a:r>
          </a:p>
          <a:p>
            <a:pPr algn="l"/>
            <a:r>
              <a:rPr lang="zh-CN" altLang="en-US" sz="2800" b="1" i="0" u="none" strike="noStrike" baseline="0" dirty="0">
                <a:solidFill>
                  <a:srgbClr val="4F7BF7"/>
                </a:solidFill>
                <a:latin typeface="等线" panose="02010600030101010101" pitchFamily="2" charset="-122"/>
                <a:ea typeface="等线" panose="02010600030101010101" pitchFamily="2" charset="-122"/>
              </a:rPr>
              <a:t>多，但生成的程序长度相对较短。</a:t>
            </a:r>
          </a:p>
          <a:p>
            <a:pPr algn="l"/>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RISC </a:t>
            </a:r>
            <a:r>
              <a:rPr lang="zh-CN" altLang="en-US" sz="2800" b="1" i="0" u="none" strike="noStrike" baseline="0" dirty="0">
                <a:solidFill>
                  <a:srgbClr val="4F7BF7"/>
                </a:solidFill>
                <a:latin typeface="MicrosoftYaHei"/>
              </a:rPr>
              <a:t>精简指令集</a:t>
            </a:r>
          </a:p>
          <a:p>
            <a:pPr algn="l"/>
            <a:r>
              <a:rPr lang="zh-CN" altLang="en-US" sz="2800" b="1" i="0" u="none" strike="noStrike" baseline="0" dirty="0">
                <a:solidFill>
                  <a:srgbClr val="4F7BF7"/>
                </a:solidFill>
                <a:latin typeface="MicrosoftYaHei"/>
              </a:rPr>
              <a:t>（</a:t>
            </a:r>
            <a:r>
              <a:rPr lang="en-US" altLang="zh-CN" sz="2800" b="1" i="0" u="none" strike="noStrike" baseline="0" dirty="0">
                <a:solidFill>
                  <a:srgbClr val="4F7BF7"/>
                </a:solidFill>
                <a:latin typeface="MicrosoftYaHei"/>
              </a:rPr>
              <a:t>Reduced Instruction Set Computing</a:t>
            </a:r>
            <a:r>
              <a:rPr lang="zh-CN" altLang="en-US" sz="2800" b="1" i="0" u="none" strike="noStrike" baseline="0" dirty="0">
                <a:solidFill>
                  <a:srgbClr val="4F7BF7"/>
                </a:solidFill>
                <a:latin typeface="MicrosoftYaHei"/>
              </a:rPr>
              <a:t>）</a:t>
            </a:r>
          </a:p>
          <a:p>
            <a:pPr algn="l"/>
            <a:r>
              <a:rPr lang="en-US" altLang="zh-CN" sz="2800" b="0" i="0" u="none" strike="noStrike" baseline="0" dirty="0">
                <a:solidFill>
                  <a:srgbClr val="000000"/>
                </a:solidFill>
                <a:latin typeface="Arial" panose="020B0604020202020204" pitchFamily="34" charset="0"/>
              </a:rPr>
              <a:t>• </a:t>
            </a:r>
            <a:r>
              <a:rPr lang="zh-CN" altLang="en-US" sz="2800" b="1" i="0" u="none" strike="noStrike" baseline="0" dirty="0">
                <a:solidFill>
                  <a:srgbClr val="000000"/>
                </a:solidFill>
                <a:latin typeface="等线" panose="02010600030101010101" pitchFamily="2" charset="-122"/>
                <a:ea typeface="等线" panose="02010600030101010101" pitchFamily="2" charset="-122"/>
              </a:rPr>
              <a:t>只定义常用指令，对复杂的功能采用常用指令组合实</a:t>
            </a:r>
          </a:p>
          <a:p>
            <a:pPr algn="l"/>
            <a:r>
              <a:rPr lang="zh-CN" altLang="en-US" sz="2800" b="1" i="0" u="none" strike="noStrike" baseline="0" dirty="0">
                <a:solidFill>
                  <a:srgbClr val="000000"/>
                </a:solidFill>
                <a:latin typeface="等线" panose="02010600030101010101" pitchFamily="2" charset="-122"/>
                <a:ea typeface="等线" panose="02010600030101010101" pitchFamily="2" charset="-122"/>
              </a:rPr>
              <a:t>现</a:t>
            </a:r>
            <a:r>
              <a:rPr lang="zh-CN" altLang="en-US" sz="2800" b="1" i="0" u="none" strike="noStrike" baseline="0" dirty="0">
                <a:solidFill>
                  <a:srgbClr val="4F7BF7"/>
                </a:solidFill>
                <a:latin typeface="等线" panose="02010600030101010101" pitchFamily="2" charset="-122"/>
                <a:ea typeface="等线" panose="02010600030101010101" pitchFamily="2" charset="-122"/>
              </a:rPr>
              <a:t>，这导致指令数目比较精简，但生成的程序长度相</a:t>
            </a:r>
          </a:p>
          <a:p>
            <a:pPr algn="l"/>
            <a:r>
              <a:rPr lang="zh-CN" altLang="en-US" sz="2800" b="1" i="0" u="none" strike="noStrike" baseline="0" dirty="0">
                <a:solidFill>
                  <a:srgbClr val="4F7BF7"/>
                </a:solidFill>
                <a:latin typeface="等线" panose="02010600030101010101" pitchFamily="2" charset="-122"/>
                <a:ea typeface="等线" panose="02010600030101010101" pitchFamily="2" charset="-122"/>
              </a:rPr>
              <a:t>对较长。</a:t>
            </a:r>
          </a:p>
          <a:p>
            <a:pPr algn="l"/>
            <a:r>
              <a:rPr lang="en-US" altLang="zh-CN" sz="2800" b="0" i="0" u="none" strike="noStrike" baseline="0" dirty="0">
                <a:solidFill>
                  <a:srgbClr val="4F7BF7"/>
                </a:solidFill>
                <a:latin typeface="Wingdings" panose="05000000000000000000" pitchFamily="2" charset="2"/>
              </a:rPr>
              <a:t>Ø </a:t>
            </a:r>
            <a:r>
              <a:rPr lang="zh-CN" altLang="en-US" sz="2800" b="1" i="0" u="none" strike="noStrike" baseline="0" dirty="0">
                <a:solidFill>
                  <a:srgbClr val="4F7BF7"/>
                </a:solidFill>
                <a:latin typeface="MicrosoftYaHei"/>
              </a:rPr>
              <a:t>现如今，</a:t>
            </a:r>
            <a:r>
              <a:rPr lang="en-US" altLang="zh-CN" sz="2800" b="1" i="0" u="none" strike="noStrike" baseline="0" dirty="0">
                <a:solidFill>
                  <a:srgbClr val="4F7BF7"/>
                </a:solidFill>
                <a:latin typeface="MicrosoftYaHei"/>
              </a:rPr>
              <a:t>RISC </a:t>
            </a:r>
            <a:r>
              <a:rPr lang="zh-CN" altLang="en-US" sz="2800" b="1" i="0" u="none" strike="noStrike" baseline="0" dirty="0">
                <a:solidFill>
                  <a:srgbClr val="4F7BF7"/>
                </a:solidFill>
                <a:latin typeface="MicrosoftYaHei"/>
              </a:rPr>
              <a:t>和</a:t>
            </a:r>
            <a:r>
              <a:rPr lang="en-US" altLang="zh-CN" sz="2800" b="1" i="0" u="none" strike="noStrike" baseline="0" dirty="0">
                <a:solidFill>
                  <a:srgbClr val="4F7BF7"/>
                </a:solidFill>
                <a:latin typeface="MicrosoftYaHei"/>
              </a:rPr>
              <a:t>CISC </a:t>
            </a:r>
            <a:r>
              <a:rPr lang="zh-CN" altLang="en-US" sz="2800" b="1" i="0" u="none" strike="noStrike" baseline="0" dirty="0">
                <a:solidFill>
                  <a:srgbClr val="4F7BF7"/>
                </a:solidFill>
                <a:latin typeface="MicrosoftYaHei"/>
              </a:rPr>
              <a:t>也逐渐有相互融合的趋</a:t>
            </a:r>
          </a:p>
          <a:p>
            <a:pPr algn="l"/>
            <a:r>
              <a:rPr lang="zh-CN" altLang="en-US" sz="2800" b="1" i="0" u="none" strike="noStrike" baseline="0" dirty="0">
                <a:solidFill>
                  <a:srgbClr val="4F7BF7"/>
                </a:solidFill>
                <a:latin typeface="MicrosoftYaHei"/>
              </a:rPr>
              <a:t>势。</a:t>
            </a:r>
          </a:p>
        </p:txBody>
      </p:sp>
      <p:sp>
        <p:nvSpPr>
          <p:cNvPr id="4" name="文本框 3">
            <a:extLst>
              <a:ext uri="{FF2B5EF4-FFF2-40B4-BE49-F238E27FC236}">
                <a16:creationId xmlns:a16="http://schemas.microsoft.com/office/drawing/2014/main" id="{5207C6B8-F5C4-704F-04BA-06C22033BBC4}"/>
              </a:ext>
            </a:extLst>
          </p:cNvPr>
          <p:cNvSpPr txBox="1"/>
          <p:nvPr/>
        </p:nvSpPr>
        <p:spPr>
          <a:xfrm>
            <a:off x="31579" y="620688"/>
            <a:ext cx="1709827" cy="461665"/>
          </a:xfrm>
          <a:prstGeom prst="rect">
            <a:avLst/>
          </a:prstGeom>
          <a:noFill/>
        </p:spPr>
        <p:txBody>
          <a:bodyPr wrap="none" rtlCol="0">
            <a:spAutoFit/>
          </a:bodyPr>
          <a:lstStyle/>
          <a:p>
            <a:r>
              <a:rPr lang="en-US" altLang="zh-CN" sz="2400" b="1" i="0" u="none" strike="noStrike" baseline="0" dirty="0">
                <a:solidFill>
                  <a:srgbClr val="000000"/>
                </a:solidFill>
                <a:latin typeface="MicrosoftYaHei"/>
              </a:rPr>
              <a:t>CISC vs RISC</a:t>
            </a:r>
            <a:endParaRPr lang="zh-CN" altLang="en-US" sz="2400" b="1" i="0" u="none" strike="noStrike" baseline="0" dirty="0">
              <a:solidFill>
                <a:srgbClr val="000000"/>
              </a:solidFill>
              <a:latin typeface="MicrosoftYaHei"/>
            </a:endParaRPr>
          </a:p>
        </p:txBody>
      </p:sp>
    </p:spTree>
    <p:extLst>
      <p:ext uri="{BB962C8B-B14F-4D97-AF65-F5344CB8AC3E}">
        <p14:creationId xmlns:p14="http://schemas.microsoft.com/office/powerpoint/2010/main" val="289452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7</a:t>
            </a:fld>
            <a:endParaRPr lang="en-US" altLang="zh-CN" dirty="0"/>
          </a:p>
        </p:txBody>
      </p:sp>
      <p:sp>
        <p:nvSpPr>
          <p:cNvPr id="5" name="文本框 4">
            <a:extLst>
              <a:ext uri="{FF2B5EF4-FFF2-40B4-BE49-F238E27FC236}">
                <a16:creationId xmlns:a16="http://schemas.microsoft.com/office/drawing/2014/main" id="{56C43590-8490-478F-0506-23A74B5B97AD}"/>
              </a:ext>
            </a:extLst>
          </p:cNvPr>
          <p:cNvSpPr txBox="1"/>
          <p:nvPr/>
        </p:nvSpPr>
        <p:spPr>
          <a:xfrm>
            <a:off x="274671" y="1303544"/>
            <a:ext cx="8784976" cy="1261884"/>
          </a:xfrm>
          <a:prstGeom prst="rect">
            <a:avLst/>
          </a:prstGeom>
          <a:noFill/>
        </p:spPr>
        <p:txBody>
          <a:bodyPr wrap="square">
            <a:spAutoFit/>
          </a:bodyPr>
          <a:lstStyle/>
          <a:p>
            <a:pPr algn="l"/>
            <a:r>
              <a:rPr lang="en-US" altLang="zh-CN" sz="2400" b="0" i="0" u="none" strike="noStrike" baseline="0" dirty="0">
                <a:solidFill>
                  <a:srgbClr val="4F7BF7"/>
                </a:solidFill>
                <a:latin typeface="Wingdings" panose="05000000000000000000" pitchFamily="2" charset="2"/>
              </a:rPr>
              <a:t>Ø </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（处理器）的宽度指的是</a:t>
            </a:r>
            <a:r>
              <a:rPr lang="en-US" altLang="zh-CN" sz="2400" b="1" i="0" u="none" strike="noStrike" baseline="0" dirty="0">
                <a:solidFill>
                  <a:srgbClr val="4F7BF7"/>
                </a:solidFill>
                <a:latin typeface="MicrosoftYaHei"/>
              </a:rPr>
              <a:t>CPU </a:t>
            </a:r>
            <a:r>
              <a:rPr lang="zh-CN" altLang="en-US" sz="2400" b="1" i="0" u="none" strike="noStrike" baseline="0" dirty="0">
                <a:solidFill>
                  <a:srgbClr val="4F7BF7"/>
                </a:solidFill>
                <a:latin typeface="MicrosoftYaHei"/>
              </a:rPr>
              <a:t>中</a:t>
            </a:r>
            <a:r>
              <a:rPr lang="zh-CN" altLang="en-US" sz="2800" b="1" i="0" u="none" strike="noStrike" baseline="0" dirty="0">
                <a:solidFill>
                  <a:srgbClr val="000000"/>
                </a:solidFill>
                <a:latin typeface="MicrosoftYaHei"/>
              </a:rPr>
              <a:t>通用寄存器</a:t>
            </a:r>
            <a:r>
              <a:rPr lang="zh-CN" altLang="en-US" sz="2400" b="1" i="0" u="none" strike="noStrike" baseline="0" dirty="0">
                <a:solidFill>
                  <a:srgbClr val="4F7BF7"/>
                </a:solidFill>
                <a:latin typeface="MicrosoftYaHei"/>
              </a:rPr>
              <a:t>的</a:t>
            </a:r>
          </a:p>
          <a:p>
            <a:pPr algn="l"/>
            <a:r>
              <a:rPr lang="zh-CN" altLang="en-US" sz="2400" b="1" i="0" u="none" strike="noStrike" baseline="0" dirty="0">
                <a:solidFill>
                  <a:srgbClr val="4F7BF7"/>
                </a:solidFill>
                <a:latin typeface="MicrosoftYaHei"/>
              </a:rPr>
              <a:t>宽度（二进制的位数），这决定了寻址范围的大小、以</a:t>
            </a:r>
          </a:p>
          <a:p>
            <a:pPr algn="l"/>
            <a:r>
              <a:rPr lang="zh-CN" altLang="en-US" sz="2400" b="1" i="0" u="none" strike="noStrike" baseline="0" dirty="0">
                <a:solidFill>
                  <a:srgbClr val="4F7BF7"/>
                </a:solidFill>
                <a:latin typeface="MicrosoftYaHei"/>
              </a:rPr>
              <a:t>及数据运算的能力。</a:t>
            </a:r>
            <a:endParaRPr lang="en-US" altLang="zh-CN" sz="2400" b="1" i="0" u="none" strike="noStrike" baseline="0" dirty="0">
              <a:solidFill>
                <a:srgbClr val="4F7BF7"/>
              </a:solidFill>
              <a:latin typeface="MicrosoftYaHei"/>
            </a:endParaRPr>
          </a:p>
        </p:txBody>
      </p:sp>
      <p:sp>
        <p:nvSpPr>
          <p:cNvPr id="7" name="文本框 6">
            <a:extLst>
              <a:ext uri="{FF2B5EF4-FFF2-40B4-BE49-F238E27FC236}">
                <a16:creationId xmlns:a16="http://schemas.microsoft.com/office/drawing/2014/main" id="{421C8580-0D88-675E-D615-0B9EC7A7D67A}"/>
              </a:ext>
            </a:extLst>
          </p:cNvPr>
          <p:cNvSpPr txBox="1"/>
          <p:nvPr/>
        </p:nvSpPr>
        <p:spPr>
          <a:xfrm>
            <a:off x="274671" y="5768040"/>
            <a:ext cx="7305198" cy="461665"/>
          </a:xfrm>
          <a:prstGeom prst="rect">
            <a:avLst/>
          </a:prstGeom>
          <a:noFill/>
        </p:spPr>
        <p:txBody>
          <a:bodyPr wrap="square">
            <a:spAutoFit/>
          </a:bodyPr>
          <a:lstStyle/>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注意一个问题：</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的宽度和指令编码长度无关。</a:t>
            </a:r>
          </a:p>
        </p:txBody>
      </p:sp>
      <p:pic>
        <p:nvPicPr>
          <p:cNvPr id="8" name="图片 7">
            <a:extLst>
              <a:ext uri="{FF2B5EF4-FFF2-40B4-BE49-F238E27FC236}">
                <a16:creationId xmlns:a16="http://schemas.microsoft.com/office/drawing/2014/main" id="{10E688E5-ED07-BE70-4332-E28BDF000DA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267" y="2658890"/>
            <a:ext cx="9906000" cy="3063416"/>
          </a:xfrm>
          <a:prstGeom prst="rect">
            <a:avLst/>
          </a:prstGeom>
        </p:spPr>
      </p:pic>
      <p:sp>
        <p:nvSpPr>
          <p:cNvPr id="9" name="文本框 8">
            <a:extLst>
              <a:ext uri="{FF2B5EF4-FFF2-40B4-BE49-F238E27FC236}">
                <a16:creationId xmlns:a16="http://schemas.microsoft.com/office/drawing/2014/main" id="{CBB01509-D513-8BC5-0117-28EF4DF5675A}"/>
              </a:ext>
            </a:extLst>
          </p:cNvPr>
          <p:cNvSpPr txBox="1"/>
          <p:nvPr/>
        </p:nvSpPr>
        <p:spPr>
          <a:xfrm>
            <a:off x="11267" y="633462"/>
            <a:ext cx="1723549" cy="461665"/>
          </a:xfrm>
          <a:prstGeom prst="rect">
            <a:avLst/>
          </a:prstGeom>
          <a:noFill/>
        </p:spPr>
        <p:txBody>
          <a:bodyPr wrap="none" rtlCol="0">
            <a:spAutoFit/>
          </a:bodyPr>
          <a:lstStyle/>
          <a:p>
            <a:r>
              <a:rPr lang="zh-CN" altLang="en-US" dirty="0">
                <a:solidFill>
                  <a:srgbClr val="000000"/>
                </a:solidFill>
              </a:rPr>
              <a:t>指令的长度</a:t>
            </a:r>
          </a:p>
        </p:txBody>
      </p:sp>
    </p:spTree>
    <p:extLst>
      <p:ext uri="{BB962C8B-B14F-4D97-AF65-F5344CB8AC3E}">
        <p14:creationId xmlns:p14="http://schemas.microsoft.com/office/powerpoint/2010/main" val="61161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1568624" y="1504626"/>
            <a:ext cx="7344816" cy="4841119"/>
          </a:xfrm>
          <a:noFill/>
        </p:spPr>
        <p:txBody>
          <a:bodyPr/>
          <a:lstStyle/>
          <a:p>
            <a:pPr marL="0" indent="0" eaLnBrk="1" hangingPunct="1">
              <a:lnSpc>
                <a:spcPct val="90000"/>
              </a:lnSpc>
              <a:buNone/>
            </a:pPr>
            <a:r>
              <a:rPr lang="en-US" altLang="zh-CN" sz="4400" dirty="0">
                <a:solidFill>
                  <a:srgbClr val="3D5C00"/>
                </a:solidFill>
                <a:ea typeface="宋体" charset="-122"/>
              </a:rPr>
              <a:t>RISC-V ISA</a:t>
            </a:r>
            <a:r>
              <a:rPr lang="zh-CN" altLang="en-US" sz="4400" dirty="0">
                <a:solidFill>
                  <a:srgbClr val="3D5C00"/>
                </a:solidFill>
                <a:ea typeface="宋体" charset="-122"/>
              </a:rPr>
              <a:t>介绍</a:t>
            </a:r>
            <a:endParaRPr lang="en-US" altLang="zh-CN" dirty="0">
              <a:solidFill>
                <a:srgbClr val="3D5C00"/>
              </a:solidFill>
              <a:ea typeface="宋体" charset="-122"/>
            </a:endParaRPr>
          </a:p>
          <a:p>
            <a:pPr eaLnBrk="1" hangingPunct="1">
              <a:lnSpc>
                <a:spcPct val="90000"/>
              </a:lnSpc>
              <a:buFont typeface="Arial" panose="020B0604020202020204" pitchFamily="34" charset="0"/>
              <a:buChar char="•"/>
            </a:pPr>
            <a:r>
              <a:rPr lang="en-US" dirty="0">
                <a:solidFill>
                  <a:srgbClr val="3D5C00"/>
                </a:solidFill>
                <a:ea typeface="宋体" charset="-122"/>
              </a:rPr>
              <a:t>RISC-V ISA</a:t>
            </a:r>
            <a:r>
              <a:rPr lang="zh-CN" altLang="en-US" dirty="0">
                <a:solidFill>
                  <a:srgbClr val="3D5C00"/>
                </a:solidFill>
                <a:ea typeface="宋体" charset="-122"/>
              </a:rPr>
              <a:t>的命名规范</a:t>
            </a:r>
            <a:endParaRPr lang="en-US" altLang="zh-CN" dirty="0">
              <a:solidFill>
                <a:srgbClr val="3D5C00"/>
              </a:solidFill>
              <a:ea typeface="宋体" charset="-122"/>
            </a:endParaRPr>
          </a:p>
          <a:p>
            <a:pPr eaLnBrk="1" hangingPunct="1">
              <a:lnSpc>
                <a:spcPct val="90000"/>
              </a:lnSpc>
              <a:buFont typeface="Arial" panose="020B0604020202020204" pitchFamily="34" charset="0"/>
              <a:buChar char="•"/>
            </a:pPr>
            <a:r>
              <a:rPr lang="zh-CN" altLang="en-US" dirty="0">
                <a:solidFill>
                  <a:srgbClr val="3D5C00"/>
                </a:solidFill>
                <a:ea typeface="宋体" charset="-122"/>
              </a:rPr>
              <a:t>模块化的</a:t>
            </a:r>
            <a:r>
              <a:rPr lang="en-US" dirty="0">
                <a:solidFill>
                  <a:srgbClr val="3D5C00"/>
                </a:solidFill>
                <a:ea typeface="宋体" charset="-122"/>
              </a:rPr>
              <a:t>ISA</a:t>
            </a:r>
          </a:p>
          <a:p>
            <a:pPr eaLnBrk="1" hangingPunct="1">
              <a:lnSpc>
                <a:spcPct val="90000"/>
              </a:lnSpc>
              <a:buFont typeface="Arial" panose="020B0604020202020204" pitchFamily="34" charset="0"/>
              <a:buChar char="•"/>
            </a:pPr>
            <a:r>
              <a:rPr lang="zh-CN" altLang="en-US" dirty="0">
                <a:solidFill>
                  <a:srgbClr val="3D5C00"/>
                </a:solidFill>
                <a:ea typeface="宋体" charset="-122"/>
              </a:rPr>
              <a:t>通用寄存器（</a:t>
            </a:r>
            <a:r>
              <a:rPr lang="en-US" dirty="0">
                <a:solidFill>
                  <a:srgbClr val="3D5C00"/>
                </a:solidFill>
                <a:ea typeface="宋体" charset="-122"/>
              </a:rPr>
              <a:t>General Purpose Registers）</a:t>
            </a:r>
          </a:p>
          <a:p>
            <a:pPr eaLnBrk="1" hangingPunct="1">
              <a:lnSpc>
                <a:spcPct val="90000"/>
              </a:lnSpc>
              <a:buFont typeface="Arial" panose="020B0604020202020204" pitchFamily="34" charset="0"/>
              <a:buChar char="•"/>
            </a:pPr>
            <a:r>
              <a:rPr lang="en-US" altLang="zh-CN" dirty="0">
                <a:solidFill>
                  <a:srgbClr val="3D5C00"/>
                </a:solidFill>
                <a:ea typeface="宋体" charset="-122"/>
              </a:rPr>
              <a:t>Hart</a:t>
            </a:r>
          </a:p>
          <a:p>
            <a:pPr eaLnBrk="1" hangingPunct="1">
              <a:lnSpc>
                <a:spcPct val="90000"/>
              </a:lnSpc>
              <a:buFont typeface="Arial" panose="020B0604020202020204" pitchFamily="34" charset="0"/>
              <a:buChar char="•"/>
            </a:pPr>
            <a:r>
              <a:rPr lang="zh-CN" altLang="en-US" dirty="0">
                <a:solidFill>
                  <a:srgbClr val="3D5C00"/>
                </a:solidFill>
                <a:ea typeface="宋体" charset="-122"/>
              </a:rPr>
              <a:t>特权级别（</a:t>
            </a:r>
            <a:r>
              <a:rPr lang="en-US" dirty="0">
                <a:solidFill>
                  <a:srgbClr val="3D5C00"/>
                </a:solidFill>
                <a:ea typeface="宋体" charset="-122"/>
              </a:rPr>
              <a:t>Privileged Level）</a:t>
            </a:r>
          </a:p>
          <a:p>
            <a:pPr eaLnBrk="1" hangingPunct="1">
              <a:lnSpc>
                <a:spcPct val="90000"/>
              </a:lnSpc>
              <a:buFont typeface="Arial" panose="020B0604020202020204" pitchFamily="34" charset="0"/>
              <a:buChar char="•"/>
            </a:pPr>
            <a:r>
              <a:rPr lang="en-US" dirty="0">
                <a:solidFill>
                  <a:srgbClr val="3D5C00"/>
                </a:solidFill>
                <a:ea typeface="宋体" charset="-122"/>
              </a:rPr>
              <a:t>Control and Status </a:t>
            </a:r>
            <a:r>
              <a:rPr lang="en-US" dirty="0" err="1">
                <a:solidFill>
                  <a:srgbClr val="3D5C00"/>
                </a:solidFill>
                <a:ea typeface="宋体" charset="-122"/>
              </a:rPr>
              <a:t>Registers（CSR</a:t>
            </a:r>
            <a:r>
              <a:rPr lang="en-US" dirty="0">
                <a:solidFill>
                  <a:srgbClr val="3D5C00"/>
                </a:solidFill>
                <a:ea typeface="宋体" charset="-122"/>
              </a:rPr>
              <a:t>）</a:t>
            </a:r>
          </a:p>
          <a:p>
            <a:pPr eaLnBrk="1" hangingPunct="1">
              <a:lnSpc>
                <a:spcPct val="90000"/>
              </a:lnSpc>
              <a:buFont typeface="Arial" panose="020B0604020202020204" pitchFamily="34" charset="0"/>
              <a:buChar char="•"/>
            </a:pPr>
            <a:r>
              <a:rPr lang="zh-CN" altLang="en-US" dirty="0">
                <a:solidFill>
                  <a:srgbClr val="3D5C00"/>
                </a:solidFill>
                <a:ea typeface="宋体" charset="-122"/>
              </a:rPr>
              <a:t>内存管理与保护</a:t>
            </a:r>
            <a:endParaRPr lang="en-US" altLang="zh-CN" dirty="0">
              <a:solidFill>
                <a:srgbClr val="3D5C00"/>
              </a:solidFill>
              <a:ea typeface="宋体" charset="-122"/>
            </a:endParaRPr>
          </a:p>
          <a:p>
            <a:pPr eaLnBrk="1" hangingPunct="1">
              <a:lnSpc>
                <a:spcPct val="90000"/>
              </a:lnSpc>
              <a:buFont typeface="Arial" panose="020B0604020202020204" pitchFamily="34" charset="0"/>
              <a:buChar char="•"/>
            </a:pPr>
            <a:r>
              <a:rPr lang="zh-CN" altLang="en-US" dirty="0">
                <a:solidFill>
                  <a:srgbClr val="3D5C00"/>
                </a:solidFill>
                <a:ea typeface="宋体" charset="-122"/>
              </a:rPr>
              <a:t>异常和中断</a:t>
            </a: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8</a:t>
            </a:fld>
            <a:endParaRPr lang="en-US" altLang="zh-CN"/>
          </a:p>
        </p:txBody>
      </p:sp>
    </p:spTree>
    <p:extLst>
      <p:ext uri="{BB962C8B-B14F-4D97-AF65-F5344CB8AC3E}">
        <p14:creationId xmlns:p14="http://schemas.microsoft.com/office/powerpoint/2010/main" val="379726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9</a:t>
            </a:fld>
            <a:endParaRPr lang="en-US" altLang="zh-CN" dirty="0"/>
          </a:p>
        </p:txBody>
      </p:sp>
      <p:sp>
        <p:nvSpPr>
          <p:cNvPr id="5" name="文本框 4">
            <a:extLst>
              <a:ext uri="{FF2B5EF4-FFF2-40B4-BE49-F238E27FC236}">
                <a16:creationId xmlns:a16="http://schemas.microsoft.com/office/drawing/2014/main" id="{87712DAA-0F8C-1C30-C785-1DDC4CFA3174}"/>
              </a:ext>
            </a:extLst>
          </p:cNvPr>
          <p:cNvSpPr txBox="1"/>
          <p:nvPr/>
        </p:nvSpPr>
        <p:spPr>
          <a:xfrm>
            <a:off x="128464" y="1628800"/>
            <a:ext cx="9361040" cy="2677656"/>
          </a:xfrm>
          <a:prstGeom prst="rect">
            <a:avLst/>
          </a:prstGeom>
          <a:noFill/>
        </p:spPr>
        <p:txBody>
          <a:bodyPr wrap="square">
            <a:spAutoFit/>
          </a:bodyPr>
          <a:lstStyle/>
          <a:p>
            <a:pPr algn="l"/>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ISA </a:t>
            </a:r>
            <a:r>
              <a:rPr lang="zh-CN" altLang="en-US" sz="2800" b="1" i="0" u="none" strike="noStrike" baseline="0" dirty="0">
                <a:solidFill>
                  <a:srgbClr val="4F7BF7"/>
                </a:solidFill>
                <a:latin typeface="MicrosoftYaHei"/>
              </a:rPr>
              <a:t>命名格式：</a:t>
            </a:r>
            <a:r>
              <a:rPr lang="en-US" altLang="zh-CN" sz="2800" b="1" i="0" u="none" strike="noStrike" baseline="0" dirty="0">
                <a:solidFill>
                  <a:srgbClr val="4F7BF7"/>
                </a:solidFill>
                <a:latin typeface="MicrosoftYaHei"/>
              </a:rPr>
              <a:t>RV[###][abc…..xyz]</a:t>
            </a:r>
            <a:endParaRPr lang="zh-CN" altLang="en-US" sz="2800" b="1" i="0" u="none" strike="noStrike" baseline="0" dirty="0">
              <a:solidFill>
                <a:srgbClr val="4F7BF7"/>
              </a:solidFill>
              <a:latin typeface="MicrosoftYaHei"/>
            </a:endParaRPr>
          </a:p>
          <a:p>
            <a:pPr algn="l"/>
            <a:r>
              <a:rPr lang="en-US" altLang="zh-CN" sz="2800" b="0" i="0" u="none" strike="noStrike" baseline="0" dirty="0">
                <a:solidFill>
                  <a:srgbClr val="4F7BF7"/>
                </a:solidFill>
                <a:latin typeface="Arial" panose="020B0604020202020204" pitchFamily="34" charset="0"/>
              </a:rPr>
              <a:t>• </a:t>
            </a:r>
            <a:r>
              <a:rPr lang="en-US" altLang="zh-CN" sz="2800" b="1" i="0" u="none" strike="noStrike" baseline="0" dirty="0">
                <a:solidFill>
                  <a:srgbClr val="4F7BF7"/>
                </a:solidFill>
                <a:latin typeface="等线" panose="02010600030101010101" pitchFamily="2" charset="-122"/>
                <a:ea typeface="等线" panose="02010600030101010101" pitchFamily="2" charset="-122"/>
              </a:rPr>
              <a:t>RV</a:t>
            </a:r>
            <a:r>
              <a:rPr lang="zh-CN" altLang="en-US" sz="2800" b="1" i="0" u="none" strike="noStrike" baseline="0" dirty="0">
                <a:solidFill>
                  <a:srgbClr val="4F7BF7"/>
                </a:solidFill>
                <a:latin typeface="等线" panose="02010600030101010101" pitchFamily="2" charset="-122"/>
                <a:ea typeface="等线" panose="02010600030101010101" pitchFamily="2" charset="-122"/>
              </a:rPr>
              <a:t>：用于标识</a:t>
            </a:r>
            <a:r>
              <a:rPr lang="en-US" altLang="zh-CN" sz="2800" b="1" i="0" u="none" strike="noStrike" baseline="0" dirty="0">
                <a:solidFill>
                  <a:srgbClr val="4F7BF7"/>
                </a:solidFill>
                <a:latin typeface="等线" panose="02010600030101010101" pitchFamily="2" charset="-122"/>
                <a:ea typeface="等线" panose="02010600030101010101" pitchFamily="2" charset="-122"/>
              </a:rPr>
              <a:t>RISC-V </a:t>
            </a:r>
            <a:r>
              <a:rPr lang="zh-CN" altLang="en-US" sz="2800" b="1" i="0" u="none" strike="noStrike" baseline="0" dirty="0">
                <a:solidFill>
                  <a:srgbClr val="4F7BF7"/>
                </a:solidFill>
                <a:latin typeface="等线" panose="02010600030101010101" pitchFamily="2" charset="-122"/>
                <a:ea typeface="等线" panose="02010600030101010101" pitchFamily="2" charset="-122"/>
              </a:rPr>
              <a:t>体系架构的前缀，即</a:t>
            </a:r>
            <a:r>
              <a:rPr lang="en-US" altLang="zh-CN" sz="2800" b="1" i="0" u="none" strike="noStrike" baseline="0" dirty="0">
                <a:solidFill>
                  <a:srgbClr val="4F7BF7"/>
                </a:solidFill>
                <a:latin typeface="等线" panose="02010600030101010101" pitchFamily="2" charset="-122"/>
                <a:ea typeface="等线" panose="02010600030101010101" pitchFamily="2" charset="-122"/>
              </a:rPr>
              <a:t>RISC-V</a:t>
            </a:r>
            <a:r>
              <a:rPr lang="zh-CN" altLang="en-US" sz="2800" b="1" i="0" u="none" strike="noStrike" baseline="0" dirty="0">
                <a:solidFill>
                  <a:srgbClr val="4F7BF7"/>
                </a:solidFill>
                <a:latin typeface="等线" panose="02010600030101010101" pitchFamily="2" charset="-122"/>
                <a:ea typeface="等线" panose="02010600030101010101" pitchFamily="2" charset="-122"/>
              </a:rPr>
              <a:t>的缩写。</a:t>
            </a:r>
          </a:p>
          <a:p>
            <a:pPr algn="l"/>
            <a:r>
              <a:rPr lang="en-US" altLang="zh-CN" sz="2800" b="0" i="0" u="none" strike="noStrike" baseline="0" dirty="0">
                <a:solidFill>
                  <a:srgbClr val="4F7BF7"/>
                </a:solidFill>
                <a:latin typeface="Arial" panose="020B0604020202020204" pitchFamily="34" charset="0"/>
              </a:rPr>
              <a:t>• </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r>
              <a:rPr lang="zh-CN" altLang="en-US" sz="2800" b="1" i="0" u="none" strike="noStrike" baseline="0" dirty="0">
                <a:solidFill>
                  <a:srgbClr val="4F7BF7"/>
                </a:solidFill>
                <a:latin typeface="等线" panose="02010600030101010101" pitchFamily="2" charset="-122"/>
                <a:ea typeface="等线" panose="02010600030101010101" pitchFamily="2" charset="-122"/>
              </a:rPr>
              <a:t>：</a:t>
            </a:r>
            <a:r>
              <a:rPr lang="en-US" altLang="zh-CN" sz="2800" b="1" i="0" u="none" strike="noStrike" baseline="0" dirty="0">
                <a:solidFill>
                  <a:srgbClr val="4F7BF7"/>
                </a:solidFill>
                <a:latin typeface="等线" panose="02010600030101010101" pitchFamily="2" charset="-122"/>
                <a:ea typeface="等线" panose="02010600030101010101" pitchFamily="2" charset="-122"/>
              </a:rPr>
              <a:t>{32, 64, 128} </a:t>
            </a:r>
            <a:r>
              <a:rPr lang="zh-CN" altLang="en-US" sz="2800" b="1" i="0" u="none" strike="noStrike" baseline="0" dirty="0">
                <a:solidFill>
                  <a:srgbClr val="4F7BF7"/>
                </a:solidFill>
                <a:latin typeface="等线" panose="02010600030101010101" pitchFamily="2" charset="-122"/>
                <a:ea typeface="等线" panose="02010600030101010101" pitchFamily="2" charset="-122"/>
              </a:rPr>
              <a:t>用于标识处理器的字宽，也就是处理器的寄存器的宽度（单位为</a:t>
            </a:r>
            <a:r>
              <a:rPr lang="en-US" altLang="zh-CN" sz="2800" b="1" i="0" u="none" strike="noStrike" baseline="0" dirty="0">
                <a:solidFill>
                  <a:srgbClr val="4F7BF7"/>
                </a:solidFill>
                <a:latin typeface="等线" panose="02010600030101010101" pitchFamily="2" charset="-122"/>
                <a:ea typeface="等线" panose="02010600030101010101" pitchFamily="2" charset="-122"/>
              </a:rPr>
              <a:t>bit</a:t>
            </a:r>
            <a:r>
              <a:rPr lang="zh-CN" altLang="en-US" sz="2800" b="1" i="0" u="none" strike="noStrike" baseline="0" dirty="0">
                <a:solidFill>
                  <a:srgbClr val="4F7BF7"/>
                </a:solidFill>
                <a:latin typeface="等线" panose="02010600030101010101" pitchFamily="2" charset="-122"/>
                <a:ea typeface="等线" panose="02010600030101010101" pitchFamily="2" charset="-122"/>
              </a:rPr>
              <a:t>）。</a:t>
            </a:r>
          </a:p>
          <a:p>
            <a:pPr algn="l"/>
            <a:r>
              <a:rPr lang="en-US" altLang="zh-CN" sz="2800" b="0" i="0" u="none" strike="noStrike" baseline="0" dirty="0">
                <a:solidFill>
                  <a:srgbClr val="4F7BF7"/>
                </a:solidFill>
                <a:latin typeface="Arial" panose="020B0604020202020204" pitchFamily="34" charset="0"/>
              </a:rPr>
              <a:t>• </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r>
              <a:rPr lang="en-US" altLang="zh-CN" sz="2800" b="1" i="0" u="none" strike="noStrike" baseline="0" dirty="0" err="1">
                <a:solidFill>
                  <a:srgbClr val="4F7BF7"/>
                </a:solidFill>
                <a:latin typeface="等线" panose="02010600030101010101" pitchFamily="2" charset="-122"/>
                <a:ea typeface="等线" panose="02010600030101010101" pitchFamily="2" charset="-122"/>
              </a:rPr>
              <a:t>abc</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r>
              <a:rPr lang="en-US" altLang="zh-CN" sz="2800" b="1" i="0" u="none" strike="noStrike" baseline="0" dirty="0" err="1">
                <a:solidFill>
                  <a:srgbClr val="4F7BF7"/>
                </a:solidFill>
                <a:latin typeface="等线" panose="02010600030101010101" pitchFamily="2" charset="-122"/>
                <a:ea typeface="等线" panose="02010600030101010101" pitchFamily="2" charset="-122"/>
              </a:rPr>
              <a:t>xyz</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r>
              <a:rPr lang="zh-CN" altLang="en-US" sz="2800" b="1" i="0" u="none" strike="noStrike" baseline="0" dirty="0">
                <a:solidFill>
                  <a:srgbClr val="4F7BF7"/>
                </a:solidFill>
                <a:latin typeface="等线" panose="02010600030101010101" pitchFamily="2" charset="-122"/>
                <a:ea typeface="等线" panose="02010600030101010101" pitchFamily="2" charset="-122"/>
              </a:rPr>
              <a:t>：标识该处理器支持的指令集模块集合。</a:t>
            </a:r>
          </a:p>
          <a:p>
            <a:pPr algn="l"/>
            <a:r>
              <a:rPr lang="en-US" altLang="zh-CN" sz="2800" b="0" i="0" u="none" strike="noStrike" baseline="0" dirty="0">
                <a:solidFill>
                  <a:srgbClr val="4F7BF7"/>
                </a:solidFill>
                <a:latin typeface="Wingdings" panose="05000000000000000000" pitchFamily="2" charset="2"/>
              </a:rPr>
              <a:t>Ø </a:t>
            </a:r>
            <a:r>
              <a:rPr lang="zh-CN" altLang="en-US" sz="2800" b="1" i="0" u="none" strike="noStrike" baseline="0" dirty="0">
                <a:solidFill>
                  <a:srgbClr val="4F7BF7"/>
                </a:solidFill>
                <a:latin typeface="MicrosoftYaHei"/>
              </a:rPr>
              <a:t>例子：</a:t>
            </a:r>
            <a:r>
              <a:rPr lang="en-US" altLang="zh-CN" sz="2800" b="1" i="0" u="none" strike="noStrike" baseline="0" dirty="0">
                <a:solidFill>
                  <a:srgbClr val="4F7BF7"/>
                </a:solidFill>
                <a:latin typeface="MicrosoftYaHei"/>
              </a:rPr>
              <a:t>RV32IMA</a:t>
            </a:r>
            <a:r>
              <a:rPr lang="zh-CN" altLang="en-US" sz="2800" b="1" i="0" u="none" strike="noStrike" baseline="0" dirty="0">
                <a:solidFill>
                  <a:srgbClr val="4F7BF7"/>
                </a:solidFill>
                <a:latin typeface="MicrosoftYaHei"/>
              </a:rPr>
              <a:t>，</a:t>
            </a:r>
            <a:r>
              <a:rPr lang="en-US" altLang="zh-CN" sz="2800" b="1" i="0" u="none" strike="noStrike" baseline="0" dirty="0">
                <a:solidFill>
                  <a:srgbClr val="4F7BF7"/>
                </a:solidFill>
                <a:latin typeface="MicrosoftYaHei"/>
              </a:rPr>
              <a:t>RV64GC</a:t>
            </a:r>
            <a:endParaRPr lang="zh-CN" altLang="en-US" sz="2800" b="1" i="0" u="none" strike="noStrike" baseline="0" dirty="0">
              <a:solidFill>
                <a:srgbClr val="4F7BF7"/>
              </a:solidFill>
              <a:latin typeface="MicrosoftYaHei"/>
            </a:endParaRPr>
          </a:p>
        </p:txBody>
      </p:sp>
      <p:sp>
        <p:nvSpPr>
          <p:cNvPr id="4" name="文本框 3">
            <a:extLst>
              <a:ext uri="{FF2B5EF4-FFF2-40B4-BE49-F238E27FC236}">
                <a16:creationId xmlns:a16="http://schemas.microsoft.com/office/drawing/2014/main" id="{5207C6B8-F5C4-704F-04BA-06C22033BBC4}"/>
              </a:ext>
            </a:extLst>
          </p:cNvPr>
          <p:cNvSpPr txBox="1"/>
          <p:nvPr/>
        </p:nvSpPr>
        <p:spPr>
          <a:xfrm>
            <a:off x="31579" y="620688"/>
            <a:ext cx="2804999" cy="461665"/>
          </a:xfrm>
          <a:prstGeom prst="rect">
            <a:avLst/>
          </a:prstGeom>
          <a:noFill/>
        </p:spPr>
        <p:txBody>
          <a:bodyPr wrap="none" rtlCol="0">
            <a:spAutoFit/>
          </a:bodyPr>
          <a:lstStyle/>
          <a:p>
            <a:pPr algn="l"/>
            <a:r>
              <a:rPr lang="en-US" altLang="zh-CN" sz="2400" b="1" i="0" u="none" strike="noStrike" baseline="0">
                <a:solidFill>
                  <a:srgbClr val="000000"/>
                </a:solidFill>
                <a:latin typeface="MicrosoftYaHei"/>
              </a:rPr>
              <a:t>RISC-V ISA </a:t>
            </a:r>
            <a:r>
              <a:rPr lang="zh-CN" altLang="en-US" sz="2400" b="1" i="0" u="none" strike="noStrike" baseline="0">
                <a:solidFill>
                  <a:srgbClr val="000000"/>
                </a:solidFill>
                <a:latin typeface="MicrosoftYaHei"/>
              </a:rPr>
              <a:t>命名规范</a:t>
            </a:r>
            <a:endParaRPr lang="zh-CN" altLang="en-US" sz="2400" b="1" i="0" u="none" strike="noStrike" baseline="0" dirty="0">
              <a:solidFill>
                <a:srgbClr val="000000"/>
              </a:solidFill>
              <a:latin typeface="MicrosoftYaHei"/>
            </a:endParaRPr>
          </a:p>
        </p:txBody>
      </p:sp>
    </p:spTree>
    <p:extLst>
      <p:ext uri="{BB962C8B-B14F-4D97-AF65-F5344CB8AC3E}">
        <p14:creationId xmlns:p14="http://schemas.microsoft.com/office/powerpoint/2010/main" val="273127170"/>
      </p:ext>
    </p:extLst>
  </p:cSld>
  <p:clrMapOvr>
    <a:masterClrMapping/>
  </p:clrMapOvr>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31399</TotalTime>
  <Words>1025</Words>
  <Application>Microsoft Office PowerPoint</Application>
  <PresentationFormat>A4 纸张(210x297 毫米)</PresentationFormat>
  <Paragraphs>152</Paragraphs>
  <Slides>18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MicrosoftYaHei</vt:lpstr>
      <vt:lpstr>Monotype Sorts</vt:lpstr>
      <vt:lpstr>等线</vt:lpstr>
      <vt:lpstr>Arial</vt:lpstr>
      <vt:lpstr>Arial Narrow</vt:lpstr>
      <vt:lpstr>Times New Roman</vt:lpstr>
      <vt:lpstr>Wingdings</vt:lpstr>
      <vt:lpstr>通用信息 (标准)</vt:lpstr>
      <vt:lpstr>RISC-V ISA介绍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exuberant forest</cp:lastModifiedBy>
  <cp:revision>3034</cp:revision>
  <cp:lastPrinted>2011-09-02T04:24:48Z</cp:lastPrinted>
  <dcterms:created xsi:type="dcterms:W3CDTF">2001-03-21T12:57:26Z</dcterms:created>
  <dcterms:modified xsi:type="dcterms:W3CDTF">2022-07-07T02:21:17Z</dcterms:modified>
</cp:coreProperties>
</file>