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342" r:id="rId2"/>
    <p:sldId id="343" r:id="rId3"/>
    <p:sldId id="3458" r:id="rId4"/>
    <p:sldId id="455" r:id="rId5"/>
    <p:sldId id="3462" r:id="rId6"/>
    <p:sldId id="3461" r:id="rId7"/>
    <p:sldId id="2855" r:id="rId8"/>
    <p:sldId id="3470" r:id="rId9"/>
    <p:sldId id="3471" r:id="rId10"/>
    <p:sldId id="3469" r:id="rId11"/>
    <p:sldId id="3472" r:id="rId12"/>
    <p:sldId id="2805" r:id="rId13"/>
    <p:sldId id="3492" r:id="rId14"/>
    <p:sldId id="3493" r:id="rId15"/>
    <p:sldId id="3495" r:id="rId16"/>
    <p:sldId id="3496" r:id="rId17"/>
    <p:sldId id="3497" r:id="rId18"/>
    <p:sldId id="3498" r:id="rId19"/>
    <p:sldId id="3499" r:id="rId20"/>
    <p:sldId id="3500" r:id="rId21"/>
    <p:sldId id="2792" r:id="rId22"/>
    <p:sldId id="904" r:id="rId23"/>
    <p:sldId id="2863" r:id="rId24"/>
    <p:sldId id="3477" r:id="rId25"/>
    <p:sldId id="2806" r:id="rId26"/>
    <p:sldId id="3478" r:id="rId27"/>
    <p:sldId id="3479" r:id="rId28"/>
    <p:sldId id="3489" r:id="rId29"/>
    <p:sldId id="2822" r:id="rId30"/>
    <p:sldId id="2831" r:id="rId31"/>
    <p:sldId id="3501" r:id="rId32"/>
    <p:sldId id="34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1545"/>
    <a:srgbClr val="00216C"/>
    <a:srgbClr val="FBFBFD"/>
    <a:srgbClr val="CC0099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90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A463-3245-45EB-9E03-B204B1F6A485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210B-0472-4927-9E41-815E6263E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2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8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4C63-57F8-4C9E-B6C3-B81D059295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022517-46C6-4971-C3C0-0487581F6290}"/>
              </a:ext>
            </a:extLst>
          </p:cNvPr>
          <p:cNvSpPr/>
          <p:nvPr userDrawn="1"/>
        </p:nvSpPr>
        <p:spPr>
          <a:xfrm>
            <a:off x="-11061" y="0"/>
            <a:ext cx="915506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D21155-3510-0DCE-948A-76C18F00C95C}"/>
              </a:ext>
            </a:extLst>
          </p:cNvPr>
          <p:cNvSpPr/>
          <p:nvPr userDrawn="1"/>
        </p:nvSpPr>
        <p:spPr>
          <a:xfrm>
            <a:off x="157667" y="206834"/>
            <a:ext cx="8828667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03C646-BA88-18A5-1C29-61BEAD50B5A6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061" y="1400743"/>
            <a:ext cx="219013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E92CCA-B07A-CD2F-3DB1-64077A8EFB7C}"/>
              </a:ext>
            </a:extLst>
          </p:cNvPr>
          <p:cNvCxnSpPr>
            <a:cxnSpLocks/>
          </p:cNvCxnSpPr>
          <p:nvPr userDrawn="1"/>
        </p:nvCxnSpPr>
        <p:spPr>
          <a:xfrm flipH="1">
            <a:off x="707923" y="6488583"/>
            <a:ext cx="8436077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CF6F27-586B-9E80-42EF-E8ABB318BF77}"/>
              </a:ext>
            </a:extLst>
          </p:cNvPr>
          <p:cNvSpPr/>
          <p:nvPr userDrawn="1"/>
        </p:nvSpPr>
        <p:spPr>
          <a:xfrm>
            <a:off x="1911760" y="1644282"/>
            <a:ext cx="5320481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2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DF01BD-343C-162C-372C-76020FA25A25}"/>
              </a:ext>
            </a:extLst>
          </p:cNvPr>
          <p:cNvCxnSpPr>
            <a:cxnSpLocks/>
          </p:cNvCxnSpPr>
          <p:nvPr userDrawn="1"/>
        </p:nvCxnSpPr>
        <p:spPr>
          <a:xfrm flipH="1">
            <a:off x="6990736" y="4438915"/>
            <a:ext cx="215326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39BAE8-67E7-FE9A-CCFC-0EC86BDD2C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7145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3A3B6D2-9298-14B6-8DE4-67F151044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065" y="2698956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DB79AF-A170-5D6D-3BF9-9313D807BF60}"/>
              </a:ext>
            </a:extLst>
          </p:cNvPr>
          <p:cNvSpPr/>
          <p:nvPr userDrawn="1"/>
        </p:nvSpPr>
        <p:spPr>
          <a:xfrm>
            <a:off x="2007000" y="1764411"/>
            <a:ext cx="513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2CC84785-3E1A-0CA0-55E1-AF8A1E703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1141" y="4675858"/>
            <a:ext cx="2321719" cy="3447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5" name="제목 34">
            <a:extLst>
              <a:ext uri="{FF2B5EF4-FFF2-40B4-BE49-F238E27FC236}">
                <a16:creationId xmlns:a16="http://schemas.microsoft.com/office/drawing/2014/main" id="{60ED46A3-ECDD-177A-444A-44D6CC1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000" y="1807575"/>
            <a:ext cx="5130000" cy="2260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82C1EB43-630C-E2C5-6D5B-7CEAB6A514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6037" y="5108576"/>
            <a:ext cx="3957638" cy="69404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500" b="1">
                <a:latin typeface="+mj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dirty="0"/>
              <a:t>발표자 성명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03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8ED07D-75E6-01AD-4FED-2758B076211A}"/>
              </a:ext>
            </a:extLst>
          </p:cNvPr>
          <p:cNvSpPr/>
          <p:nvPr userDrawn="1"/>
        </p:nvSpPr>
        <p:spPr>
          <a:xfrm>
            <a:off x="-14288" y="-19050"/>
            <a:ext cx="9158288" cy="687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62E2E-27C0-BF90-F138-1ED41EEA5C30}"/>
              </a:ext>
            </a:extLst>
          </p:cNvPr>
          <p:cNvSpPr/>
          <p:nvPr userDrawn="1"/>
        </p:nvSpPr>
        <p:spPr>
          <a:xfrm>
            <a:off x="157667" y="206834"/>
            <a:ext cx="8828667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033E35-A61B-D742-76FE-A24C12B2077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061" y="427350"/>
            <a:ext cx="744424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3746FD9F-F9D7-F7BA-642D-8C2A9085DE2C}"/>
              </a:ext>
            </a:extLst>
          </p:cNvPr>
          <p:cNvSpPr/>
          <p:nvPr userDrawn="1"/>
        </p:nvSpPr>
        <p:spPr>
          <a:xfrm>
            <a:off x="297337" y="0"/>
            <a:ext cx="1413476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6B0379-C163-4F59-61EC-AF5918130BF4}"/>
              </a:ext>
            </a:extLst>
          </p:cNvPr>
          <p:cNvCxnSpPr>
            <a:cxnSpLocks/>
          </p:cNvCxnSpPr>
          <p:nvPr userDrawn="1"/>
        </p:nvCxnSpPr>
        <p:spPr>
          <a:xfrm flipH="1">
            <a:off x="2588342" y="6459438"/>
            <a:ext cx="655565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22">
            <a:extLst>
              <a:ext uri="{FF2B5EF4-FFF2-40B4-BE49-F238E27FC236}">
                <a16:creationId xmlns:a16="http://schemas.microsoft.com/office/drawing/2014/main" id="{7E4664F1-E5A2-B3BB-C9E2-3C39F4613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425" y="377920"/>
            <a:ext cx="1245871" cy="63094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499EB-5C13-8BB9-ABC1-4B07ADBA1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588" y="1371601"/>
            <a:ext cx="266014" cy="45815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lnSpc>
                <a:spcPct val="100000"/>
              </a:lnSpc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en-US" altLang="ko-KR" dirty="0" err="1"/>
              <a:t>asdf</a:t>
            </a:r>
            <a:endParaRPr lang="ko-KR" altLang="en-US" dirty="0"/>
          </a:p>
          <a:p>
            <a:pPr lvl="2"/>
            <a:r>
              <a:rPr lang="en-US" altLang="ko-KR" dirty="0" err="1"/>
              <a:t>asdf</a:t>
            </a:r>
            <a:endParaRPr lang="ko-KR" altLang="en-US" dirty="0"/>
          </a:p>
          <a:p>
            <a:pPr lvl="3"/>
            <a:r>
              <a:rPr lang="en-US" altLang="ko-KR" dirty="0" err="1"/>
              <a:t>asdf</a:t>
            </a:r>
            <a:endParaRPr lang="ko-KR" altLang="en-US" dirty="0"/>
          </a:p>
          <a:p>
            <a:pPr lvl="4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872A-D56D-FBA5-9BB0-3B54FA0AD5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0954" y="1371601"/>
            <a:ext cx="6763940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200" b="1"/>
            </a:lvl1pPr>
            <a:lvl2pPr marL="342900" indent="0">
              <a:lnSpc>
                <a:spcPct val="100000"/>
              </a:lnSpc>
              <a:buNone/>
              <a:defRPr sz="1800" b="1"/>
            </a:lvl2pPr>
            <a:lvl3pPr marL="685800" indent="0">
              <a:lnSpc>
                <a:spcPct val="100000"/>
              </a:lnSpc>
              <a:buNone/>
              <a:defRPr sz="1500" b="1"/>
            </a:lvl3pPr>
            <a:lvl4pPr marL="1028700" indent="0">
              <a:lnSpc>
                <a:spcPct val="100000"/>
              </a:lnSpc>
              <a:buNone/>
              <a:defRPr sz="1200" b="1"/>
            </a:lvl4pPr>
            <a:lvl5pPr marL="1371600" indent="0">
              <a:lnSpc>
                <a:spcPct val="100000"/>
              </a:lnSpc>
              <a:buNone/>
              <a:defRPr sz="10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0804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bg>
      <p:bgPr>
        <a:solidFill>
          <a:srgbClr val="001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2E9FCF-98EE-9864-F5CE-625EB30CC950}"/>
              </a:ext>
            </a:extLst>
          </p:cNvPr>
          <p:cNvSpPr/>
          <p:nvPr userDrawn="1"/>
        </p:nvSpPr>
        <p:spPr>
          <a:xfrm>
            <a:off x="157667" y="206834"/>
            <a:ext cx="8828667" cy="644433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4BB916D-76C9-C25E-B100-909B5487B784}"/>
              </a:ext>
            </a:extLst>
          </p:cNvPr>
          <p:cNvCxnSpPr>
            <a:cxnSpLocks/>
          </p:cNvCxnSpPr>
          <p:nvPr userDrawn="1"/>
        </p:nvCxnSpPr>
        <p:spPr>
          <a:xfrm flipH="1">
            <a:off x="310806" y="844274"/>
            <a:ext cx="5984156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A2F7BC-FCFD-4D46-D81C-3201254AF470}"/>
              </a:ext>
            </a:extLst>
          </p:cNvPr>
          <p:cNvCxnSpPr>
            <a:cxnSpLocks/>
          </p:cNvCxnSpPr>
          <p:nvPr userDrawn="1"/>
        </p:nvCxnSpPr>
        <p:spPr>
          <a:xfrm flipV="1">
            <a:off x="490454" y="325586"/>
            <a:ext cx="397541" cy="896385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32113-BC0E-AF40-ECFE-A0B08E640F8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02179" y="6473833"/>
            <a:ext cx="5891099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980E74-616A-94BE-A4B8-8575452F5A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7667" y="6473833"/>
            <a:ext cx="572381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6">
            <a:extLst>
              <a:ext uri="{FF2B5EF4-FFF2-40B4-BE49-F238E27FC236}">
                <a16:creationId xmlns:a16="http://schemas.microsoft.com/office/drawing/2014/main" id="{1712C1AC-F823-16A5-B28E-1F2C681BFA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6953" y="1072342"/>
            <a:ext cx="3985048" cy="496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  <p:sp>
        <p:nvSpPr>
          <p:cNvPr id="9" name="제목 개체 틀 28">
            <a:extLst>
              <a:ext uri="{FF2B5EF4-FFF2-40B4-BE49-F238E27FC236}">
                <a16:creationId xmlns:a16="http://schemas.microsoft.com/office/drawing/2014/main" id="{D1BBC92C-5F74-849A-28D3-7EC884F7AF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7255" y="301720"/>
            <a:ext cx="7886700" cy="63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코드 페이지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325E15BB-9138-9BAF-B910-DD7364540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060" y="6248401"/>
            <a:ext cx="2072878" cy="3079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ko-KR" dirty="0" err="1"/>
              <a:t>asdf</a:t>
            </a:r>
            <a:endParaRPr lang="ko-KR" altLang="en-US" dirty="0"/>
          </a:p>
        </p:txBody>
      </p:sp>
      <p:sp>
        <p:nvSpPr>
          <p:cNvPr id="11" name="텍스트 개체 틀 26">
            <a:extLst>
              <a:ext uri="{FF2B5EF4-FFF2-40B4-BE49-F238E27FC236}">
                <a16:creationId xmlns:a16="http://schemas.microsoft.com/office/drawing/2014/main" id="{47E4C4B6-F198-149D-5D3B-0B7FC9B8F67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04198" y="1072341"/>
            <a:ext cx="3985048" cy="496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70000"/>
              </a:lnSpc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pd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1">
            <a:extLst>
              <a:ext uri="{FF2B5EF4-FFF2-40B4-BE49-F238E27FC236}">
                <a16:creationId xmlns:a16="http://schemas.microsoft.com/office/drawing/2014/main" id="{3AAC3B07-2075-945E-55A2-2D97338C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880"/>
            <a:ext cx="7886700" cy="93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39711B3-0160-F4C2-2EDD-313DA3E6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21725"/>
            <a:ext cx="7886700" cy="498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892F019-45A1-1295-6EF0-70F4046BD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9B71-121A-40D0-AE88-E717BE4A8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8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2" r:id="rId3"/>
    <p:sldLayoutId id="214748367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154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b="1" kern="1200">
          <a:solidFill>
            <a:srgbClr val="00154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26" Type="http://schemas.openxmlformats.org/officeDocument/2006/relationships/image" Target="../media/image12.png"/><Relationship Id="rId3" Type="http://schemas.openxmlformats.org/officeDocument/2006/relationships/image" Target="../media/image9.png"/><Relationship Id="rId21" Type="http://schemas.openxmlformats.org/officeDocument/2006/relationships/image" Target="NUL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5" Type="http://schemas.openxmlformats.org/officeDocument/2006/relationships/image" Target="../media/image11.png"/><Relationship Id="rId2" Type="http://schemas.openxmlformats.org/officeDocument/2006/relationships/image" Target="../media/image8.png"/><Relationship Id="rId20" Type="http://schemas.openxmlformats.org/officeDocument/2006/relationships/image" Target="../media/image41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190.png"/><Relationship Id="rId5" Type="http://schemas.openxmlformats.org/officeDocument/2006/relationships/image" Target="../media/image32.png"/><Relationship Id="rId23" Type="http://schemas.openxmlformats.org/officeDocument/2006/relationships/image" Target="../media/image180.png"/><Relationship Id="rId28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NULL"/><Relationship Id="rId4" Type="http://schemas.openxmlformats.org/officeDocument/2006/relationships/image" Target="../media/image10.png"/><Relationship Id="rId9" Type="http://schemas.openxmlformats.org/officeDocument/2006/relationships/image" Target="../media/image36.png"/><Relationship Id="rId22" Type="http://schemas.openxmlformats.org/officeDocument/2006/relationships/image" Target="../media/image170.png"/><Relationship Id="rId27" Type="http://schemas.openxmlformats.org/officeDocument/2006/relationships/image" Target="../media/image410.png"/><Relationship Id="rId30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21" Type="http://schemas.openxmlformats.org/officeDocument/2006/relationships/image" Target="NULL"/><Relationship Id="rId25" Type="http://schemas.openxmlformats.org/officeDocument/2006/relationships/image" Target="../media/image47.png"/><Relationship Id="rId2" Type="http://schemas.openxmlformats.org/officeDocument/2006/relationships/image" Target="../media/image45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190.png"/><Relationship Id="rId23" Type="http://schemas.openxmlformats.org/officeDocument/2006/relationships/image" Target="../media/image180.png"/><Relationship Id="rId19" Type="http://schemas.openxmlformats.org/officeDocument/2006/relationships/image" Target="NULL"/><Relationship Id="rId22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52.png"/><Relationship Id="rId18" Type="http://schemas.openxmlformats.org/officeDocument/2006/relationships/image" Target="../media/image420.png"/><Relationship Id="rId3" Type="http://schemas.openxmlformats.org/officeDocument/2006/relationships/image" Target="NULL"/><Relationship Id="rId21" Type="http://schemas.openxmlformats.org/officeDocument/2006/relationships/image" Target="../media/image450.png"/><Relationship Id="rId7" Type="http://schemas.openxmlformats.org/officeDocument/2006/relationships/image" Target="../media/image50.png"/><Relationship Id="rId12" Type="http://schemas.openxmlformats.org/officeDocument/2006/relationships/image" Target="NULL"/><Relationship Id="rId17" Type="http://schemas.openxmlformats.org/officeDocument/2006/relationships/image" Target="../media/image411.png"/><Relationship Id="rId25" Type="http://schemas.openxmlformats.org/officeDocument/2006/relationships/image" Target="../media/image490.png"/><Relationship Id="rId2" Type="http://schemas.openxmlformats.org/officeDocument/2006/relationships/image" Target="NULL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480.png"/><Relationship Id="rId5" Type="http://schemas.openxmlformats.org/officeDocument/2006/relationships/image" Target="NULL"/><Relationship Id="rId15" Type="http://schemas.openxmlformats.org/officeDocument/2006/relationships/image" Target="../media/image390.png"/><Relationship Id="rId23" Type="http://schemas.openxmlformats.org/officeDocument/2006/relationships/image" Target="../media/image470.png"/><Relationship Id="rId10" Type="http://schemas.openxmlformats.org/officeDocument/2006/relationships/image" Target="../media/image51.png"/><Relationship Id="rId19" Type="http://schemas.openxmlformats.org/officeDocument/2006/relationships/image" Target="../media/image430.png"/><Relationship Id="rId4" Type="http://schemas.openxmlformats.org/officeDocument/2006/relationships/image" Target="../media/image49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4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9.jpe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29.png"/><Relationship Id="rId3" Type="http://schemas.openxmlformats.org/officeDocument/2006/relationships/image" Target="NULL"/><Relationship Id="rId21" Type="http://schemas.openxmlformats.org/officeDocument/2006/relationships/image" Target="../media/image13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image" Target="NUL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135.png"/><Relationship Id="rId5" Type="http://schemas.openxmlformats.org/officeDocument/2006/relationships/image" Target="NULL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10" Type="http://schemas.openxmlformats.org/officeDocument/2006/relationships/image" Target="NULL"/><Relationship Id="rId19" Type="http://schemas.openxmlformats.org/officeDocument/2006/relationships/image" Target="../media/image13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30.png"/><Relationship Id="rId3" Type="http://schemas.openxmlformats.org/officeDocument/2006/relationships/image" Target="../media/image138.png"/><Relationship Id="rId21" Type="http://schemas.openxmlformats.org/officeDocument/2006/relationships/image" Target="../media/image133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29.png"/><Relationship Id="rId2" Type="http://schemas.openxmlformats.org/officeDocument/2006/relationships/image" Target="../media/image137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36.png"/><Relationship Id="rId5" Type="http://schemas.openxmlformats.org/officeDocument/2006/relationships/image" Target="../media/image140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10" Type="http://schemas.openxmlformats.org/officeDocument/2006/relationships/image" Target="../media/image145.png"/><Relationship Id="rId19" Type="http://schemas.openxmlformats.org/officeDocument/2006/relationships/image" Target="../media/image131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4.xml"/><Relationship Id="rId11" Type="http://schemas.openxmlformats.org/officeDocument/2006/relationships/image" Target="NULL"/><Relationship Id="rId24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book/2155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0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23" Type="http://schemas.openxmlformats.org/officeDocument/2006/relationships/image" Target="../media/image29.png"/><Relationship Id="rId10" Type="http://schemas.openxmlformats.org/officeDocument/2006/relationships/image" Target="../media/image18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11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14" Type="http://schemas.openxmlformats.org/officeDocument/2006/relationships/image" Target="../media/image12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530130-241F-8A84-BD46-385C6054B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2023. 1. 28.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7C5A78-DCF5-06BB-B5D9-17788DA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Networks</a:t>
            </a:r>
            <a:br>
              <a:rPr lang="en-US" altLang="ko-KR" dirty="0"/>
            </a:br>
            <a:r>
              <a:rPr lang="en-US" altLang="ko-KR" dirty="0"/>
              <a:t>(RNNs)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C9748-B0F9-2D53-D7D7-69979E64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8461" y="5108576"/>
            <a:ext cx="4812790" cy="694041"/>
          </a:xfrm>
        </p:spPr>
        <p:txBody>
          <a:bodyPr/>
          <a:lstStyle/>
          <a:p>
            <a:r>
              <a:rPr lang="ko-KR" altLang="en-US" dirty="0"/>
              <a:t>윤지영 </a:t>
            </a:r>
            <a:r>
              <a:rPr lang="en-US" altLang="ko-KR" dirty="0"/>
              <a:t>(</a:t>
            </a:r>
            <a:r>
              <a:rPr lang="ko-KR" altLang="en-US" dirty="0" err="1"/>
              <a:t>얏홍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 err="1"/>
              <a:t>캐글</a:t>
            </a:r>
            <a:r>
              <a:rPr lang="ko-KR" altLang="en-US" dirty="0"/>
              <a:t> 스터디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14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1CC548F-1A04-441F-A7A0-26D049E17536}"/>
              </a:ext>
            </a:extLst>
          </p:cNvPr>
          <p:cNvSpPr txBox="1"/>
          <p:nvPr/>
        </p:nvSpPr>
        <p:spPr>
          <a:xfrm>
            <a:off x="3802923" y="4823966"/>
            <a:ext cx="75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56D469-6217-4F81-A735-61E5865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Representation of RNNs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16C5-35AC-4139-A4A1-3D0E120B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E75EA-F405-47F4-B47D-84456E4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A22BED3-490F-442B-BC74-A3DC9F6EC2BC}"/>
                  </a:ext>
                </a:extLst>
              </p:cNvPr>
              <p:cNvSpPr/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A22BED3-490F-442B-BC74-A3DC9F6EC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6ABDB4D-2576-4AA2-8EDE-C0189C0F8A24}"/>
                  </a:ext>
                </a:extLst>
              </p:cNvPr>
              <p:cNvSpPr/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6ABDB4D-2576-4AA2-8EDE-C0189C0F8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D9E1766-3AC4-4E6D-A19C-27FB07FB1832}"/>
                  </a:ext>
                </a:extLst>
              </p:cNvPr>
              <p:cNvSpPr/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D9E1766-3AC4-4E6D-A19C-27FB07FB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8C762F-C713-42E5-A55D-E362A660506E}"/>
              </a:ext>
            </a:extLst>
          </p:cNvPr>
          <p:cNvCxnSpPr>
            <a:cxnSpLocks/>
          </p:cNvCxnSpPr>
          <p:nvPr/>
        </p:nvCxnSpPr>
        <p:spPr>
          <a:xfrm flipV="1">
            <a:off x="1280783" y="5112256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9A633A-2AE3-4768-B959-0465FD04FBAF}"/>
              </a:ext>
            </a:extLst>
          </p:cNvPr>
          <p:cNvCxnSpPr>
            <a:cxnSpLocks/>
          </p:cNvCxnSpPr>
          <p:nvPr/>
        </p:nvCxnSpPr>
        <p:spPr>
          <a:xfrm flipV="1">
            <a:off x="1280783" y="3940453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BB59E04-8783-4739-9457-8A9A3F35585B}"/>
                  </a:ext>
                </a:extLst>
              </p:cNvPr>
              <p:cNvSpPr/>
              <p:nvPr/>
            </p:nvSpPr>
            <p:spPr>
              <a:xfrm>
                <a:off x="265008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BB59E04-8783-4739-9457-8A9A3F355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8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3677AE6-67C0-4DBB-88C4-560636165FA4}"/>
                  </a:ext>
                </a:extLst>
              </p:cNvPr>
              <p:cNvSpPr/>
              <p:nvPr/>
            </p:nvSpPr>
            <p:spPr>
              <a:xfrm>
                <a:off x="253241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3677AE6-67C0-4DBB-88C4-560636165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1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E1477E1-26FA-442B-86AA-DBD3E4FDA944}"/>
                  </a:ext>
                </a:extLst>
              </p:cNvPr>
              <p:cNvSpPr/>
              <p:nvPr/>
            </p:nvSpPr>
            <p:spPr>
              <a:xfrm>
                <a:off x="253241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E1477E1-26FA-442B-86AA-DBD3E4FDA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1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670169-EA73-4887-891E-D85B3AB19D34}"/>
              </a:ext>
            </a:extLst>
          </p:cNvPr>
          <p:cNvCxnSpPr>
            <a:cxnSpLocks/>
          </p:cNvCxnSpPr>
          <p:nvPr/>
        </p:nvCxnSpPr>
        <p:spPr>
          <a:xfrm flipV="1">
            <a:off x="3156620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3FE14A-4C63-4BCE-934C-A9C2E9C62AF9}"/>
              </a:ext>
            </a:extLst>
          </p:cNvPr>
          <p:cNvCxnSpPr>
            <a:cxnSpLocks/>
          </p:cNvCxnSpPr>
          <p:nvPr/>
        </p:nvCxnSpPr>
        <p:spPr>
          <a:xfrm flipV="1">
            <a:off x="3156620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71732A9-037E-4103-834A-052AD6B66539}"/>
                  </a:ext>
                </a:extLst>
              </p:cNvPr>
              <p:cNvSpPr/>
              <p:nvPr/>
            </p:nvSpPr>
            <p:spPr>
              <a:xfrm>
                <a:off x="438895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71732A9-037E-4103-834A-052AD6B66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95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68EE2AD-45D3-48D3-9006-36C62999151F}"/>
                  </a:ext>
                </a:extLst>
              </p:cNvPr>
              <p:cNvSpPr/>
              <p:nvPr/>
            </p:nvSpPr>
            <p:spPr>
              <a:xfrm>
                <a:off x="427128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168EE2AD-45D3-48D3-9006-36C62999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2B41C31-CA39-43BB-8DF5-F1835733E9EA}"/>
                  </a:ext>
                </a:extLst>
              </p:cNvPr>
              <p:cNvSpPr/>
              <p:nvPr/>
            </p:nvSpPr>
            <p:spPr>
              <a:xfrm>
                <a:off x="427128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2B41C31-CA39-43BB-8DF5-F1835733E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9F5D3B-493E-47B1-879D-26AC18ACA193}"/>
              </a:ext>
            </a:extLst>
          </p:cNvPr>
          <p:cNvCxnSpPr>
            <a:cxnSpLocks/>
          </p:cNvCxnSpPr>
          <p:nvPr/>
        </p:nvCxnSpPr>
        <p:spPr>
          <a:xfrm flipV="1">
            <a:off x="4895485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B22E9A-0516-44FC-A64A-5FAB80F39CE5}"/>
              </a:ext>
            </a:extLst>
          </p:cNvPr>
          <p:cNvCxnSpPr>
            <a:cxnSpLocks/>
          </p:cNvCxnSpPr>
          <p:nvPr/>
        </p:nvCxnSpPr>
        <p:spPr>
          <a:xfrm flipV="1">
            <a:off x="4895485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04A-95B6-42B7-84D0-4D1C2B844B41}"/>
              </a:ext>
            </a:extLst>
          </p:cNvPr>
          <p:cNvSpPr txBox="1"/>
          <p:nvPr/>
        </p:nvSpPr>
        <p:spPr>
          <a:xfrm>
            <a:off x="1993964" y="4758024"/>
            <a:ext cx="75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1A7558-080C-4717-9796-F1E4A4FE7B6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87314" y="4890574"/>
            <a:ext cx="313255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DD8257-07BB-46B8-8716-BCE73D9409D3}"/>
              </a:ext>
            </a:extLst>
          </p:cNvPr>
          <p:cNvCxnSpPr>
            <a:cxnSpLocks/>
          </p:cNvCxnSpPr>
          <p:nvPr/>
        </p:nvCxnSpPr>
        <p:spPr>
          <a:xfrm>
            <a:off x="2345815" y="4882245"/>
            <a:ext cx="311758" cy="167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6AC818B-F4E4-49AD-9A74-A7007A408573}"/>
                  </a:ext>
                </a:extLst>
              </p:cNvPr>
              <p:cNvSpPr/>
              <p:nvPr/>
            </p:nvSpPr>
            <p:spPr>
              <a:xfrm>
                <a:off x="2203052" y="4497804"/>
                <a:ext cx="713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6AC818B-F4E4-49AD-9A74-A7007A408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052" y="4497804"/>
                <a:ext cx="7135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956C7E-C039-4BE9-B0CD-74AD532B293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63151" y="4884469"/>
            <a:ext cx="741037" cy="122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9A70F63-6A2E-76F8-A529-A63C05152AE7}"/>
                  </a:ext>
                </a:extLst>
              </p:cNvPr>
              <p:cNvSpPr/>
              <p:nvPr/>
            </p:nvSpPr>
            <p:spPr>
              <a:xfrm>
                <a:off x="1687052" y="449353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9A70F63-6A2E-76F8-A529-A63C05152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52" y="4493536"/>
                <a:ext cx="529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821CD44-278A-A5F2-BA11-30C8EBDD58D6}"/>
                  </a:ext>
                </a:extLst>
              </p:cNvPr>
              <p:cNvSpPr/>
              <p:nvPr/>
            </p:nvSpPr>
            <p:spPr>
              <a:xfrm>
                <a:off x="3614486" y="4514591"/>
                <a:ext cx="713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821CD44-278A-A5F2-BA11-30C8EBDD5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86" y="4514591"/>
                <a:ext cx="7135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87BCEAB-3F30-4C03-A0A2-847248DEE7F8}"/>
              </a:ext>
            </a:extLst>
          </p:cNvPr>
          <p:cNvSpPr/>
          <p:nvPr/>
        </p:nvSpPr>
        <p:spPr>
          <a:xfrm>
            <a:off x="5766444" y="4633860"/>
            <a:ext cx="582427" cy="485775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C35DBE-937A-47BD-8D1E-6296964C0CD9}"/>
              </a:ext>
            </a:extLst>
          </p:cNvPr>
          <p:cNvGrpSpPr/>
          <p:nvPr/>
        </p:nvGrpSpPr>
        <p:grpSpPr>
          <a:xfrm>
            <a:off x="6652229" y="3448573"/>
            <a:ext cx="1835193" cy="2871790"/>
            <a:chOff x="6862371" y="2980589"/>
            <a:chExt cx="1835193" cy="28717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7CBBCD-8553-4322-B989-C18A9FFC1984}"/>
                </a:ext>
              </a:extLst>
            </p:cNvPr>
            <p:cNvGrpSpPr/>
            <p:nvPr/>
          </p:nvGrpSpPr>
          <p:grpSpPr>
            <a:xfrm>
              <a:off x="6862371" y="2980589"/>
              <a:ext cx="1248408" cy="2871790"/>
              <a:chOff x="6862371" y="2980589"/>
              <a:chExt cx="1248408" cy="28717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13E0393-414E-4CD2-9DB5-B3BF62FAB19B}"/>
                      </a:ext>
                    </a:extLst>
                  </p:cNvPr>
                  <p:cNvSpPr/>
                  <p:nvPr/>
                </p:nvSpPr>
                <p:spPr>
                  <a:xfrm>
                    <a:off x="6980044" y="4173597"/>
                    <a:ext cx="1013062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13E0393-414E-4CD2-9DB5-B3BF62FAB1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0044" y="4173597"/>
                    <a:ext cx="1013062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19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913EC46D-AF4D-454C-80CD-BBA6B78E0837}"/>
                      </a:ext>
                    </a:extLst>
                  </p:cNvPr>
                  <p:cNvSpPr/>
                  <p:nvPr/>
                </p:nvSpPr>
                <p:spPr>
                  <a:xfrm>
                    <a:off x="6862371" y="2980589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913EC46D-AF4D-454C-80CD-BBA6B78E08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2371" y="2980589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BE8870B3-6C5D-49C9-96B4-A441847DA495}"/>
                      </a:ext>
                    </a:extLst>
                  </p:cNvPr>
                  <p:cNvSpPr/>
                  <p:nvPr/>
                </p:nvSpPr>
                <p:spPr>
                  <a:xfrm>
                    <a:off x="6862371" y="5366604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BE8870B3-6C5D-49C9-96B4-A441847DA4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2371" y="5366604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1"/>
                    <a:stretch>
                      <a:fillRect/>
                    </a:stretch>
                  </a:blipFill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E6DC0B29-1F06-4524-AFA2-9975D57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575" y="4638167"/>
                <a:ext cx="0" cy="728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5AC05539-F1D1-4FE2-A098-90B968C7E7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575" y="3466364"/>
                <a:ext cx="0" cy="6860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연결선: 구부러짐 44">
                <a:extLst>
                  <a:ext uri="{FF2B5EF4-FFF2-40B4-BE49-F238E27FC236}">
                    <a16:creationId xmlns:a16="http://schemas.microsoft.com/office/drawing/2014/main" id="{61D433E9-F05D-48FB-8DF7-16852B1A6769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rot="16200000" flipH="1">
                <a:off x="7798659" y="4222037"/>
                <a:ext cx="212437" cy="176458"/>
              </a:xfrm>
              <a:prstGeom prst="curvedConnector4">
                <a:avLst>
                  <a:gd name="adj1" fmla="val -99236"/>
                  <a:gd name="adj2" fmla="val 229549"/>
                </a:avLst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10E118A-00C1-4E8C-BA3D-6834AE28EB0D}"/>
                    </a:ext>
                  </a:extLst>
                </p:cNvPr>
                <p:cNvSpPr/>
                <p:nvPr/>
              </p:nvSpPr>
              <p:spPr>
                <a:xfrm>
                  <a:off x="7089540" y="3640510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10E118A-00C1-4E8C-BA3D-6834AE28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40" y="3640510"/>
                  <a:ext cx="38664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DBCD9F1-ACAC-496D-BCE3-1DF77F774025}"/>
                    </a:ext>
                  </a:extLst>
                </p:cNvPr>
                <p:cNvSpPr/>
                <p:nvPr/>
              </p:nvSpPr>
              <p:spPr>
                <a:xfrm>
                  <a:off x="7043549" y="4880829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𝐔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DBCD9F1-ACAC-496D-BCE3-1DF77F7740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549" y="4880829"/>
                  <a:ext cx="4058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243CDB8-1C73-4BA5-8C25-8396E6A21DC8}"/>
                    </a:ext>
                  </a:extLst>
                </p:cNvPr>
                <p:cNvSpPr/>
                <p:nvPr/>
              </p:nvSpPr>
              <p:spPr>
                <a:xfrm>
                  <a:off x="8232373" y="3977713"/>
                  <a:ext cx="465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243CDB8-1C73-4BA5-8C25-8396E6A21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373" y="3977713"/>
                  <a:ext cx="465191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E1A1443-FD52-F538-663D-EE2B88EC05C3}"/>
                  </a:ext>
                </a:extLst>
              </p:cNvPr>
              <p:cNvSpPr/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E1A1443-FD52-F538-663D-EE2B88EC0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834B86F-9D44-6808-FB7A-9CCEB2BE8B51}"/>
                  </a:ext>
                </a:extLst>
              </p:cNvPr>
              <p:cNvSpPr/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834B86F-9D44-6808-FB7A-9CCEB2BE8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B82EA74-D36B-90EB-8322-D33422E73B25}"/>
                  </a:ext>
                </a:extLst>
              </p:cNvPr>
              <p:cNvSpPr/>
              <p:nvPr/>
            </p:nvSpPr>
            <p:spPr>
              <a:xfrm>
                <a:off x="2732386" y="4104548"/>
                <a:ext cx="670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B82EA74-D36B-90EB-8322-D33422E73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86" y="4104548"/>
                <a:ext cx="67031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F3E1F94-0D42-6082-32A7-423889F2F20B}"/>
                  </a:ext>
                </a:extLst>
              </p:cNvPr>
              <p:cNvSpPr/>
              <p:nvPr/>
            </p:nvSpPr>
            <p:spPr>
              <a:xfrm>
                <a:off x="2720996" y="5273853"/>
                <a:ext cx="681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F3E1F94-0D42-6082-32A7-423889F2F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996" y="5273853"/>
                <a:ext cx="68153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65A07F8-6054-C3D9-45E4-92772BDF1368}"/>
                  </a:ext>
                </a:extLst>
              </p:cNvPr>
              <p:cNvSpPr/>
              <p:nvPr/>
            </p:nvSpPr>
            <p:spPr>
              <a:xfrm>
                <a:off x="4466120" y="4093945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65A07F8-6054-C3D9-45E4-92772BDF1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20" y="4093945"/>
                <a:ext cx="48596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4D4B651-97CC-D432-3975-B70E0C5EAB1D}"/>
                  </a:ext>
                </a:extLst>
              </p:cNvPr>
              <p:cNvSpPr/>
              <p:nvPr/>
            </p:nvSpPr>
            <p:spPr>
              <a:xfrm>
                <a:off x="4454730" y="5263250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4D4B651-97CC-D432-3975-B70E0C5EA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30" y="5263250"/>
                <a:ext cx="49718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77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D469-6217-4F81-A735-61E5865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 of RNNs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Us</a:t>
                </a:r>
                <a:r>
                  <a:rPr lang="en-US" altLang="ko-KR" dirty="0"/>
                  <a:t>ually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tanh function </a:t>
                </a:r>
                <a:r>
                  <a:rPr lang="en-US" altLang="ko-KR" dirty="0"/>
                  <a:t>is used for RNN activation function.</a:t>
                </a:r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E75EA-F405-47F4-B47D-84456E4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C35DBE-937A-47BD-8D1E-6296964C0CD9}"/>
              </a:ext>
            </a:extLst>
          </p:cNvPr>
          <p:cNvGrpSpPr/>
          <p:nvPr/>
        </p:nvGrpSpPr>
        <p:grpSpPr>
          <a:xfrm>
            <a:off x="1296461" y="3448573"/>
            <a:ext cx="1835193" cy="2871790"/>
            <a:chOff x="6862371" y="2980589"/>
            <a:chExt cx="1835193" cy="287179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7CBBCD-8553-4322-B989-C18A9FFC1984}"/>
                </a:ext>
              </a:extLst>
            </p:cNvPr>
            <p:cNvGrpSpPr/>
            <p:nvPr/>
          </p:nvGrpSpPr>
          <p:grpSpPr>
            <a:xfrm>
              <a:off x="6862371" y="2980589"/>
              <a:ext cx="1248408" cy="2871790"/>
              <a:chOff x="6862371" y="2980589"/>
              <a:chExt cx="1248408" cy="28717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13E0393-414E-4CD2-9DB5-B3BF62FAB19B}"/>
                      </a:ext>
                    </a:extLst>
                  </p:cNvPr>
                  <p:cNvSpPr/>
                  <p:nvPr/>
                </p:nvSpPr>
                <p:spPr>
                  <a:xfrm>
                    <a:off x="6980044" y="4173597"/>
                    <a:ext cx="1013062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sz="20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13E0393-414E-4CD2-9DB5-B3BF62FAB1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0044" y="4173597"/>
                    <a:ext cx="1013062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19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913EC46D-AF4D-454C-80CD-BBA6B78E0837}"/>
                      </a:ext>
                    </a:extLst>
                  </p:cNvPr>
                  <p:cNvSpPr/>
                  <p:nvPr/>
                </p:nvSpPr>
                <p:spPr>
                  <a:xfrm>
                    <a:off x="6862371" y="2980589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913EC46D-AF4D-454C-80CD-BBA6B78E08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2371" y="2980589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BE8870B3-6C5D-49C9-96B4-A441847DA495}"/>
                      </a:ext>
                    </a:extLst>
                  </p:cNvPr>
                  <p:cNvSpPr/>
                  <p:nvPr/>
                </p:nvSpPr>
                <p:spPr>
                  <a:xfrm>
                    <a:off x="6862371" y="5366604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BE8870B3-6C5D-49C9-96B4-A441847DA4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2371" y="5366604"/>
                    <a:ext cx="1248408" cy="485775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1"/>
                    <a:stretch>
                      <a:fillRect/>
                    </a:stretch>
                  </a:blipFill>
                  <a:ln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E6DC0B29-1F06-4524-AFA2-9975D57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575" y="4638167"/>
                <a:ext cx="0" cy="728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5AC05539-F1D1-4FE2-A098-90B968C7E7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575" y="3466364"/>
                <a:ext cx="0" cy="6860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연결선: 구부러짐 44">
                <a:extLst>
                  <a:ext uri="{FF2B5EF4-FFF2-40B4-BE49-F238E27FC236}">
                    <a16:creationId xmlns:a16="http://schemas.microsoft.com/office/drawing/2014/main" id="{61D433E9-F05D-48FB-8DF7-16852B1A6769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rot="16200000" flipH="1">
                <a:off x="7798659" y="4222037"/>
                <a:ext cx="212437" cy="176458"/>
              </a:xfrm>
              <a:prstGeom prst="curvedConnector4">
                <a:avLst>
                  <a:gd name="adj1" fmla="val -99236"/>
                  <a:gd name="adj2" fmla="val 229549"/>
                </a:avLst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10E118A-00C1-4E8C-BA3D-6834AE28EB0D}"/>
                    </a:ext>
                  </a:extLst>
                </p:cNvPr>
                <p:cNvSpPr/>
                <p:nvPr/>
              </p:nvSpPr>
              <p:spPr>
                <a:xfrm>
                  <a:off x="7089540" y="3640510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10E118A-00C1-4E8C-BA3D-6834AE28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40" y="3640510"/>
                  <a:ext cx="38664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DBCD9F1-ACAC-496D-BCE3-1DF77F774025}"/>
                    </a:ext>
                  </a:extLst>
                </p:cNvPr>
                <p:cNvSpPr/>
                <p:nvPr/>
              </p:nvSpPr>
              <p:spPr>
                <a:xfrm>
                  <a:off x="7043549" y="4880829"/>
                  <a:ext cx="4058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𝐔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DBCD9F1-ACAC-496D-BCE3-1DF77F7740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3549" y="4880829"/>
                  <a:ext cx="4058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243CDB8-1C73-4BA5-8C25-8396E6A21DC8}"/>
                    </a:ext>
                  </a:extLst>
                </p:cNvPr>
                <p:cNvSpPr/>
                <p:nvPr/>
              </p:nvSpPr>
              <p:spPr>
                <a:xfrm>
                  <a:off x="8232373" y="3977713"/>
                  <a:ext cx="465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243CDB8-1C73-4BA5-8C25-8396E6A21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373" y="3977713"/>
                  <a:ext cx="465191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32BC0C4-955C-4F22-435F-A28CEA451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8401" y="1321725"/>
                <a:ext cx="3974729" cy="4987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400" b="1" kern="1200">
                    <a:solidFill>
                      <a:srgbClr val="001545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𝒕𝒂𝒏𝒉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732BC0C4-955C-4F22-435F-A28CEA45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1" y="1321725"/>
                <a:ext cx="3974729" cy="4987636"/>
              </a:xfrm>
              <a:prstGeom prst="rect">
                <a:avLst/>
              </a:prstGeom>
              <a:blipFill>
                <a:blip r:embed="rId25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67B6CB0-F911-291B-7ADD-8E9B71AA8751}"/>
              </a:ext>
            </a:extLst>
          </p:cNvPr>
          <p:cNvSpPr/>
          <p:nvPr/>
        </p:nvSpPr>
        <p:spPr>
          <a:xfrm>
            <a:off x="4051300" y="2070100"/>
            <a:ext cx="76200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tanh derivativeì ëí ì´ë¯¸ì§ ê²ìê²°ê³¼">
            <a:extLst>
              <a:ext uri="{FF2B5EF4-FFF2-40B4-BE49-F238E27FC236}">
                <a16:creationId xmlns:a16="http://schemas.microsoft.com/office/drawing/2014/main" id="{6ADBA1E5-9291-3987-9684-70984D52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85" y="3289641"/>
            <a:ext cx="4138282" cy="31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3963C-FE54-7D71-46D1-8EAB09BDFA06}"/>
              </a:ext>
            </a:extLst>
          </p:cNvPr>
          <p:cNvSpPr txBox="1"/>
          <p:nvPr/>
        </p:nvSpPr>
        <p:spPr>
          <a:xfrm>
            <a:off x="5069214" y="63902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Tanh function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ED522C-F0C5-E7B0-9582-5CB128F4629C}"/>
              </a:ext>
            </a:extLst>
          </p:cNvPr>
          <p:cNvSpPr/>
          <p:nvPr/>
        </p:nvSpPr>
        <p:spPr>
          <a:xfrm>
            <a:off x="5000654" y="3404949"/>
            <a:ext cx="2322414" cy="273299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1A130A-F7DE-4C78-A561-223CD8F741C9}"/>
              </a:ext>
            </a:extLst>
          </p:cNvPr>
          <p:cNvSpPr/>
          <p:nvPr/>
        </p:nvSpPr>
        <p:spPr>
          <a:xfrm>
            <a:off x="389282" y="3948636"/>
            <a:ext cx="8126068" cy="9925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D93500-F3AA-4B32-9A32-76B43E0C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Characteristics of RNNs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055E8-AC85-4ED1-9426-8AE00293D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053594" cy="5283200"/>
              </a:xfrm>
            </p:spPr>
            <p:txBody>
              <a:bodyPr/>
              <a:lstStyle/>
              <a:p>
                <a:r>
                  <a:rPr lang="en-US" altLang="ko-KR" dirty="0"/>
                  <a:t>Long-term dependency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are encoded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has the information on the past and it is a context to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055E8-AC85-4ED1-9426-8AE00293D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053594" cy="5283200"/>
              </a:xfrm>
              <a:blipFill>
                <a:blip r:embed="rId2"/>
                <a:stretch>
                  <a:fillRect l="-530" t="-1617" r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FE62-49C9-4DF2-ADA0-54F227F2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826A1F-15ED-474E-AAD0-F13A853138E0}"/>
                  </a:ext>
                </a:extLst>
              </p:cNvPr>
              <p:cNvSpPr/>
              <p:nvPr/>
            </p:nvSpPr>
            <p:spPr>
              <a:xfrm>
                <a:off x="1846142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826A1F-15ED-474E-AAD0-F13A85313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42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1A77612-E9B1-4798-9F92-F6AA51BF8D73}"/>
                  </a:ext>
                </a:extLst>
              </p:cNvPr>
              <p:cNvSpPr/>
              <p:nvPr/>
            </p:nvSpPr>
            <p:spPr>
              <a:xfrm>
                <a:off x="1728469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1A77612-E9B1-4798-9F92-F6AA51BF8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9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1C9E04-DDEE-4BDF-AE20-12563212C1C1}"/>
                  </a:ext>
                </a:extLst>
              </p:cNvPr>
              <p:cNvSpPr/>
              <p:nvPr/>
            </p:nvSpPr>
            <p:spPr>
              <a:xfrm>
                <a:off x="1728469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1C9E04-DDEE-4BDF-AE20-12563212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69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959E05-98D0-48A4-B93A-0CB4D15A7B8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352673" y="4774230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1DB2E8-D145-4C83-BD16-E99B91FB49B4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352673" y="3593662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1416440-8491-438D-84E4-AB322F0BE390}"/>
                  </a:ext>
                </a:extLst>
              </p:cNvPr>
              <p:cNvSpPr/>
              <p:nvPr/>
            </p:nvSpPr>
            <p:spPr>
              <a:xfrm>
                <a:off x="3462321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1416440-8491-438D-84E4-AB322F0B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21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A10F7C7C-06D9-4A9C-8E20-FC60F32BC5AC}"/>
                  </a:ext>
                </a:extLst>
              </p:cNvPr>
              <p:cNvSpPr/>
              <p:nvPr/>
            </p:nvSpPr>
            <p:spPr>
              <a:xfrm>
                <a:off x="3344648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A10F7C7C-06D9-4A9C-8E20-FC60F32BC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48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CF9BA63-9A45-4A82-9798-C9D91E6DBF47}"/>
                  </a:ext>
                </a:extLst>
              </p:cNvPr>
              <p:cNvSpPr/>
              <p:nvPr/>
            </p:nvSpPr>
            <p:spPr>
              <a:xfrm>
                <a:off x="3344648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CF9BA63-9A45-4A82-9798-C9D91E6DB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48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BE7A3C-3108-4BE3-9C28-41C697D8AB83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968852" y="4774230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0B844D6-6812-4639-8D06-595BADE6009E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flipV="1">
            <a:off x="3968852" y="3593662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E4758D7-9C95-499F-95DC-C9513A880447}"/>
                  </a:ext>
                </a:extLst>
              </p:cNvPr>
              <p:cNvSpPr/>
              <p:nvPr/>
            </p:nvSpPr>
            <p:spPr>
              <a:xfrm>
                <a:off x="5636840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E4758D7-9C95-499F-95DC-C9513A88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40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C6ED552D-0AB6-49B5-A581-BB88D4A8AABC}"/>
                  </a:ext>
                </a:extLst>
              </p:cNvPr>
              <p:cNvSpPr/>
              <p:nvPr/>
            </p:nvSpPr>
            <p:spPr>
              <a:xfrm>
                <a:off x="5519167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C6ED552D-0AB6-49B5-A581-BB88D4A8A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67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59A2574-17AF-4677-9A4A-87C6D8FF31CE}"/>
                  </a:ext>
                </a:extLst>
              </p:cNvPr>
              <p:cNvSpPr/>
              <p:nvPr/>
            </p:nvSpPr>
            <p:spPr>
              <a:xfrm>
                <a:off x="5519167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59A2574-17AF-4677-9A4A-87C6D8FF3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67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0CBADF-02F2-47CA-9F00-62A1F163D1E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143371" y="4774230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5F559B-021D-4ECC-8930-92E31FF9F085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flipV="1">
            <a:off x="6143371" y="3593662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D77F624-D9EA-4E8E-A51B-0F5640477AA3}"/>
                  </a:ext>
                </a:extLst>
              </p:cNvPr>
              <p:cNvSpPr/>
              <p:nvPr/>
            </p:nvSpPr>
            <p:spPr>
              <a:xfrm>
                <a:off x="7274105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D77F624-D9EA-4E8E-A51B-0F5640477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05" y="4288455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31C1E0E-2157-4385-B5DD-057A78464B5A}"/>
                  </a:ext>
                </a:extLst>
              </p:cNvPr>
              <p:cNvSpPr/>
              <p:nvPr/>
            </p:nvSpPr>
            <p:spPr>
              <a:xfrm>
                <a:off x="7156432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31C1E0E-2157-4385-B5DD-057A78464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32" y="3107887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04AC34-91CD-4EAE-938D-5B0225A4AEC3}"/>
                  </a:ext>
                </a:extLst>
              </p:cNvPr>
              <p:cNvSpPr/>
              <p:nvPr/>
            </p:nvSpPr>
            <p:spPr>
              <a:xfrm>
                <a:off x="7156432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04AC34-91CD-4EAE-938D-5B0225A4A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32" y="536801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9147429-9C09-4079-9C70-59459622578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780636" y="4774230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CFB3F-DB62-4327-A436-0BEBC7D8B5F9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7780636" y="3593662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19AB19-22A7-40CA-A4BC-20C8E865FEB1}"/>
              </a:ext>
            </a:extLst>
          </p:cNvPr>
          <p:cNvSpPr txBox="1"/>
          <p:nvPr/>
        </p:nvSpPr>
        <p:spPr>
          <a:xfrm>
            <a:off x="755030" y="5472306"/>
            <a:ext cx="7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EC85BA-ED04-4F1F-9940-2E8F710FF365}"/>
              </a:ext>
            </a:extLst>
          </p:cNvPr>
          <p:cNvSpPr txBox="1"/>
          <p:nvPr/>
        </p:nvSpPr>
        <p:spPr>
          <a:xfrm>
            <a:off x="389281" y="4234276"/>
            <a:ext cx="148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Hidden layer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4268D0-FFF2-4875-8DF1-BF6C09282834}"/>
              </a:ext>
            </a:extLst>
          </p:cNvPr>
          <p:cNvSpPr txBox="1"/>
          <p:nvPr/>
        </p:nvSpPr>
        <p:spPr>
          <a:xfrm>
            <a:off x="586215" y="3078904"/>
            <a:ext cx="10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B20CF-752F-4EC4-8848-54D122F93795}"/>
              </a:ext>
            </a:extLst>
          </p:cNvPr>
          <p:cNvSpPr txBox="1"/>
          <p:nvPr/>
        </p:nvSpPr>
        <p:spPr>
          <a:xfrm>
            <a:off x="4820219" y="4346676"/>
            <a:ext cx="5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……</a:t>
            </a:r>
            <a:endParaRPr lang="ko-KR" altLang="en-US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B7E9A7-0696-478A-9522-B02E8B94F971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2859204" y="4531343"/>
            <a:ext cx="60311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AFDC1-BA63-476D-A956-ABE8FD6E0E0D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4475383" y="4531342"/>
            <a:ext cx="344836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AC2405-679A-4B25-9895-E0E0FFFAFAD1}"/>
              </a:ext>
            </a:extLst>
          </p:cNvPr>
          <p:cNvCxnSpPr>
            <a:cxnSpLocks/>
            <a:stCxn id="69" idx="3"/>
            <a:endCxn id="55" idx="1"/>
          </p:cNvCxnSpPr>
          <p:nvPr/>
        </p:nvCxnSpPr>
        <p:spPr>
          <a:xfrm>
            <a:off x="5368513" y="4531342"/>
            <a:ext cx="268327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9A7242-E6C0-423D-9118-A7449842B6E9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6649902" y="4531343"/>
            <a:ext cx="62420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6F67292-21CB-4213-9C8B-8FAE1B08E1BA}"/>
                  </a:ext>
                </a:extLst>
              </p:cNvPr>
              <p:cNvSpPr/>
              <p:nvPr/>
            </p:nvSpPr>
            <p:spPr>
              <a:xfrm>
                <a:off x="3587464" y="357733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6F67292-21CB-4213-9C8B-8FAE1B08E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64" y="3577337"/>
                <a:ext cx="3866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75BC392-C092-40CB-8837-680A059DFBA0}"/>
                  </a:ext>
                </a:extLst>
              </p:cNvPr>
              <p:cNvSpPr/>
              <p:nvPr/>
            </p:nvSpPr>
            <p:spPr>
              <a:xfrm>
                <a:off x="3568228" y="493736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75BC392-C092-40CB-8837-680A059DF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28" y="4937360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4C62D8-67C9-4EBE-A457-2D5E8F5890D8}"/>
                  </a:ext>
                </a:extLst>
              </p:cNvPr>
              <p:cNvSpPr/>
              <p:nvPr/>
            </p:nvSpPr>
            <p:spPr>
              <a:xfrm>
                <a:off x="2917281" y="4008163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4C62D8-67C9-4EBE-A457-2D5E8F589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81" y="4008163"/>
                <a:ext cx="46519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A05EA9E-E92F-4F05-8463-3A30B008C1EE}"/>
                  </a:ext>
                </a:extLst>
              </p:cNvPr>
              <p:cNvSpPr/>
              <p:nvPr/>
            </p:nvSpPr>
            <p:spPr>
              <a:xfrm>
                <a:off x="5781051" y="357733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A05EA9E-E92F-4F05-8463-3A30B008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1" y="3577337"/>
                <a:ext cx="3866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99DB7C6-34B5-4BFB-A0C1-6522BDFB3825}"/>
                  </a:ext>
                </a:extLst>
              </p:cNvPr>
              <p:cNvSpPr/>
              <p:nvPr/>
            </p:nvSpPr>
            <p:spPr>
              <a:xfrm>
                <a:off x="5761815" y="493736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99DB7C6-34B5-4BFB-A0C1-6522BDFB3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815" y="4937360"/>
                <a:ext cx="4058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2220E7-75A5-4617-ADAC-247FEDD82DC0}"/>
                  </a:ext>
                </a:extLst>
              </p:cNvPr>
              <p:cNvSpPr/>
              <p:nvPr/>
            </p:nvSpPr>
            <p:spPr>
              <a:xfrm>
                <a:off x="5110868" y="4008163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2220E7-75A5-4617-ADAC-247FEDD8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68" y="4008163"/>
                <a:ext cx="46519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90506A-04D0-4326-A776-F37CDB1F2E5A}"/>
                  </a:ext>
                </a:extLst>
              </p:cNvPr>
              <p:cNvSpPr/>
              <p:nvPr/>
            </p:nvSpPr>
            <p:spPr>
              <a:xfrm>
                <a:off x="7402303" y="357733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90506A-04D0-4326-A776-F37CDB1F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03" y="3577337"/>
                <a:ext cx="38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84FD68-1BCD-4E94-A270-DA2F1AF5CD83}"/>
                  </a:ext>
                </a:extLst>
              </p:cNvPr>
              <p:cNvSpPr/>
              <p:nvPr/>
            </p:nvSpPr>
            <p:spPr>
              <a:xfrm>
                <a:off x="7374756" y="493736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84FD68-1BCD-4E94-A270-DA2F1AF5C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756" y="4937360"/>
                <a:ext cx="40588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4D76C8F-5C3D-44E7-AFE3-21DB84F44BF5}"/>
                  </a:ext>
                </a:extLst>
              </p:cNvPr>
              <p:cNvSpPr/>
              <p:nvPr/>
            </p:nvSpPr>
            <p:spPr>
              <a:xfrm>
                <a:off x="6789866" y="4008163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4D76C8F-5C3D-44E7-AFE3-21DB84F4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6" y="4008163"/>
                <a:ext cx="46519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AB1B94D-CBA5-4AA6-B7FA-B6568A8B304C}"/>
                  </a:ext>
                </a:extLst>
              </p:cNvPr>
              <p:cNvSpPr/>
              <p:nvPr/>
            </p:nvSpPr>
            <p:spPr>
              <a:xfrm>
                <a:off x="1922504" y="357733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AB1B94D-CBA5-4AA6-B7FA-B6568A8B3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4" y="3577337"/>
                <a:ext cx="38664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62905C-A324-4A41-BD7A-5C6EC7EBCA3B}"/>
                  </a:ext>
                </a:extLst>
              </p:cNvPr>
              <p:cNvSpPr/>
              <p:nvPr/>
            </p:nvSpPr>
            <p:spPr>
              <a:xfrm>
                <a:off x="1903268" y="4937360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62905C-A324-4A41-BD7A-5C6EC7EBC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68" y="4937360"/>
                <a:ext cx="40588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79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2AA9B-1C55-4782-B5EF-77DAD66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RNN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8BAC5-751F-415F-AEA4-9E031CD8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Many-to-one</a:t>
            </a:r>
          </a:p>
          <a:p>
            <a:r>
              <a:rPr lang="en-US" altLang="ko-KR" dirty="0"/>
              <a:t>Synced many-to-many</a:t>
            </a:r>
          </a:p>
          <a:p>
            <a:r>
              <a:rPr lang="en-US" altLang="ko-KR" dirty="0"/>
              <a:t>Many-to-many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68896-F7A0-443A-B3BD-8C74595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57DFC6-3E0D-4AF4-B019-3F0379DA82E1}"/>
              </a:ext>
            </a:extLst>
          </p:cNvPr>
          <p:cNvGrpSpPr/>
          <p:nvPr/>
        </p:nvGrpSpPr>
        <p:grpSpPr>
          <a:xfrm>
            <a:off x="5885450" y="3073807"/>
            <a:ext cx="2100647" cy="2173739"/>
            <a:chOff x="4751172" y="545215"/>
            <a:chExt cx="2100647" cy="21737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C76892-D2D3-4D12-9640-38B4064BF31B}"/>
                </a:ext>
              </a:extLst>
            </p:cNvPr>
            <p:cNvSpPr/>
            <p:nvPr/>
          </p:nvSpPr>
          <p:spPr>
            <a:xfrm>
              <a:off x="4751172" y="1340170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D41752-C718-427B-A58C-01CADB34FB94}"/>
                </a:ext>
              </a:extLst>
            </p:cNvPr>
            <p:cNvSpPr/>
            <p:nvPr/>
          </p:nvSpPr>
          <p:spPr>
            <a:xfrm>
              <a:off x="5212491" y="1340170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08D90C-2CC0-4EF0-83AF-03D61595CB99}"/>
                </a:ext>
              </a:extLst>
            </p:cNvPr>
            <p:cNvSpPr/>
            <p:nvPr/>
          </p:nvSpPr>
          <p:spPr>
            <a:xfrm>
              <a:off x="5659393" y="1340170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637CF0-9D26-4D0E-9E1E-CFBEE795D816}"/>
                </a:ext>
              </a:extLst>
            </p:cNvPr>
            <p:cNvSpPr/>
            <p:nvPr/>
          </p:nvSpPr>
          <p:spPr>
            <a:xfrm>
              <a:off x="6137186" y="1340170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A06FBD-B9F1-4BFA-A9E0-08298447B871}"/>
                </a:ext>
              </a:extLst>
            </p:cNvPr>
            <p:cNvSpPr/>
            <p:nvPr/>
          </p:nvSpPr>
          <p:spPr>
            <a:xfrm>
              <a:off x="6598505" y="1340170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3D14E7-49CB-48BE-BAE4-2E108106839D}"/>
                </a:ext>
              </a:extLst>
            </p:cNvPr>
            <p:cNvSpPr/>
            <p:nvPr/>
          </p:nvSpPr>
          <p:spPr>
            <a:xfrm>
              <a:off x="4751172" y="2132008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FA5B45-E6D7-45D2-BBC7-8F2A498F14A2}"/>
                </a:ext>
              </a:extLst>
            </p:cNvPr>
            <p:cNvSpPr/>
            <p:nvPr/>
          </p:nvSpPr>
          <p:spPr>
            <a:xfrm>
              <a:off x="5212491" y="2132008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AA693F-F480-4578-830F-68D90A5057DE}"/>
                </a:ext>
              </a:extLst>
            </p:cNvPr>
            <p:cNvSpPr/>
            <p:nvPr/>
          </p:nvSpPr>
          <p:spPr>
            <a:xfrm>
              <a:off x="5659393" y="2132008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04BAE95-DBD8-4548-AC02-3CDB1BFE8678}"/>
                </a:ext>
              </a:extLst>
            </p:cNvPr>
            <p:cNvSpPr/>
            <p:nvPr/>
          </p:nvSpPr>
          <p:spPr>
            <a:xfrm>
              <a:off x="6137186" y="545215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3E2643-B621-4ABD-A32D-44BDF071FEF9}"/>
                </a:ext>
              </a:extLst>
            </p:cNvPr>
            <p:cNvSpPr/>
            <p:nvPr/>
          </p:nvSpPr>
          <p:spPr>
            <a:xfrm>
              <a:off x="6598505" y="545215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8AB924F-F184-4D75-ABC5-BBF1339CF394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flipV="1">
              <a:off x="4877829" y="1927116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DF208C9-8EA2-4A43-A295-577F422B534D}"/>
                </a:ext>
              </a:extLst>
            </p:cNvPr>
            <p:cNvCxnSpPr>
              <a:cxnSpLocks/>
              <a:stCxn id="14" idx="0"/>
              <a:endCxn id="8" idx="2"/>
            </p:cNvCxnSpPr>
            <p:nvPr/>
          </p:nvCxnSpPr>
          <p:spPr>
            <a:xfrm flipV="1">
              <a:off x="5339148" y="1927116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83F29AF-8488-4BBA-A60C-222C79C11F7E}"/>
                </a:ext>
              </a:extLst>
            </p:cNvPr>
            <p:cNvCxnSpPr>
              <a:cxnSpLocks/>
              <a:stCxn id="15" idx="0"/>
              <a:endCxn id="9" idx="2"/>
            </p:cNvCxnSpPr>
            <p:nvPr/>
          </p:nvCxnSpPr>
          <p:spPr>
            <a:xfrm flipV="1">
              <a:off x="5786050" y="1927116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6AA69FF0-C1A0-49B2-8748-AC4BC423B174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04486" y="1633643"/>
              <a:ext cx="20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71B7B72-73FB-4F27-A530-91D5A7EF574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465805" y="1633643"/>
              <a:ext cx="193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9E31525-76D6-4196-84BA-5189557030B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912707" y="1633643"/>
              <a:ext cx="2244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C046CD5-EF6B-46F1-B82A-FFE2D569D17E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390500" y="1633643"/>
              <a:ext cx="20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BE75870-773D-4C24-BF84-5887F3E12F88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6263843" y="1132161"/>
              <a:ext cx="0" cy="2080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AE09ED8-047D-4F5C-A854-6D48F2A8AE7F}"/>
                </a:ext>
              </a:extLst>
            </p:cNvPr>
            <p:cNvCxnSpPr>
              <a:cxnSpLocks/>
              <a:stCxn id="11" idx="0"/>
              <a:endCxn id="17" idx="2"/>
            </p:cNvCxnSpPr>
            <p:nvPr/>
          </p:nvCxnSpPr>
          <p:spPr>
            <a:xfrm flipV="1">
              <a:off x="6725162" y="1132161"/>
              <a:ext cx="0" cy="2080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A24B2F9-2030-4ED7-802B-B255238FB19E}"/>
              </a:ext>
            </a:extLst>
          </p:cNvPr>
          <p:cNvGrpSpPr/>
          <p:nvPr/>
        </p:nvGrpSpPr>
        <p:grpSpPr>
          <a:xfrm>
            <a:off x="3615252" y="3073807"/>
            <a:ext cx="1163076" cy="2157738"/>
            <a:chOff x="6897393" y="435562"/>
            <a:chExt cx="1163076" cy="2157738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4C9544E-7B3F-4424-BC11-3D90CA260E31}"/>
                </a:ext>
              </a:extLst>
            </p:cNvPr>
            <p:cNvSpPr/>
            <p:nvPr/>
          </p:nvSpPr>
          <p:spPr>
            <a:xfrm>
              <a:off x="6897393" y="1214516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A81F898-05F2-48BB-9E40-9970B867564C}"/>
                </a:ext>
              </a:extLst>
            </p:cNvPr>
            <p:cNvSpPr/>
            <p:nvPr/>
          </p:nvSpPr>
          <p:spPr>
            <a:xfrm>
              <a:off x="7358712" y="1214516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B930B2B-EE99-40C0-8AEB-69D8345D8372}"/>
                </a:ext>
              </a:extLst>
            </p:cNvPr>
            <p:cNvSpPr/>
            <p:nvPr/>
          </p:nvSpPr>
          <p:spPr>
            <a:xfrm>
              <a:off x="7805614" y="1214516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CA73BCF-96FD-4B24-B1BE-9C9C13EC6F47}"/>
                </a:ext>
              </a:extLst>
            </p:cNvPr>
            <p:cNvSpPr/>
            <p:nvPr/>
          </p:nvSpPr>
          <p:spPr>
            <a:xfrm>
              <a:off x="6897393" y="2006354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E6ACC73-8C9E-47CC-B41D-2808FA964EEC}"/>
                </a:ext>
              </a:extLst>
            </p:cNvPr>
            <p:cNvSpPr/>
            <p:nvPr/>
          </p:nvSpPr>
          <p:spPr>
            <a:xfrm>
              <a:off x="7358712" y="2006354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2A795E3-2AA3-47D8-9A12-6449F00E875E}"/>
                </a:ext>
              </a:extLst>
            </p:cNvPr>
            <p:cNvSpPr/>
            <p:nvPr/>
          </p:nvSpPr>
          <p:spPr>
            <a:xfrm>
              <a:off x="7805614" y="2006354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2DB888A6-9669-4FC1-BDDE-8FD85B3A3CD5}"/>
                </a:ext>
              </a:extLst>
            </p:cNvPr>
            <p:cNvCxnSpPr>
              <a:stCxn id="103" idx="0"/>
              <a:endCxn id="100" idx="2"/>
            </p:cNvCxnSpPr>
            <p:nvPr/>
          </p:nvCxnSpPr>
          <p:spPr>
            <a:xfrm flipV="1">
              <a:off x="7024050" y="1801462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C3242D13-CCF0-47B0-815C-F55D398A2B03}"/>
                </a:ext>
              </a:extLst>
            </p:cNvPr>
            <p:cNvCxnSpPr>
              <a:cxnSpLocks/>
              <a:stCxn id="104" idx="0"/>
              <a:endCxn id="101" idx="2"/>
            </p:cNvCxnSpPr>
            <p:nvPr/>
          </p:nvCxnSpPr>
          <p:spPr>
            <a:xfrm flipV="1">
              <a:off x="7485369" y="1801462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25A6287F-A9A4-4778-BB48-D07848F9C6F5}"/>
                </a:ext>
              </a:extLst>
            </p:cNvPr>
            <p:cNvCxnSpPr>
              <a:cxnSpLocks/>
              <a:stCxn id="105" idx="0"/>
              <a:endCxn id="102" idx="2"/>
            </p:cNvCxnSpPr>
            <p:nvPr/>
          </p:nvCxnSpPr>
          <p:spPr>
            <a:xfrm flipV="1">
              <a:off x="7932271" y="1801462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23C5691-86C5-403D-A2C9-12D1A414F13F}"/>
                </a:ext>
              </a:extLst>
            </p:cNvPr>
            <p:cNvCxnSpPr>
              <a:cxnSpLocks/>
              <a:stCxn id="100" idx="3"/>
              <a:endCxn id="101" idx="1"/>
            </p:cNvCxnSpPr>
            <p:nvPr/>
          </p:nvCxnSpPr>
          <p:spPr>
            <a:xfrm>
              <a:off x="7150707" y="1507989"/>
              <a:ext cx="20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AB6311F-9B48-4003-890F-8C3CCA1AFCE8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7612026" y="1507989"/>
              <a:ext cx="193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B013235-0E34-4F20-8C80-D0501592F632}"/>
                </a:ext>
              </a:extLst>
            </p:cNvPr>
            <p:cNvSpPr/>
            <p:nvPr/>
          </p:nvSpPr>
          <p:spPr>
            <a:xfrm>
              <a:off x="7807155" y="435562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8B31B36-5545-492B-9706-D977E051E886}"/>
                </a:ext>
              </a:extLst>
            </p:cNvPr>
            <p:cNvCxnSpPr>
              <a:cxnSpLocks/>
              <a:stCxn id="102" idx="0"/>
              <a:endCxn id="111" idx="2"/>
            </p:cNvCxnSpPr>
            <p:nvPr/>
          </p:nvCxnSpPr>
          <p:spPr>
            <a:xfrm flipV="1">
              <a:off x="7932271" y="1022508"/>
              <a:ext cx="1541" cy="19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4BA9BFD-9A31-4046-9A0F-2EF1328E31BB}"/>
                </a:ext>
              </a:extLst>
            </p:cNvPr>
            <p:cNvSpPr/>
            <p:nvPr/>
          </p:nvSpPr>
          <p:spPr>
            <a:xfrm>
              <a:off x="7353056" y="435562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C3669AD-7706-4045-B252-03DFA7AD5111}"/>
                </a:ext>
              </a:extLst>
            </p:cNvPr>
            <p:cNvSpPr/>
            <p:nvPr/>
          </p:nvSpPr>
          <p:spPr>
            <a:xfrm>
              <a:off x="6897393" y="435562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16B80410-F7F1-4429-A2E8-6D3703F1880F}"/>
                </a:ext>
              </a:extLst>
            </p:cNvPr>
            <p:cNvCxnSpPr>
              <a:cxnSpLocks/>
              <a:stCxn id="101" idx="0"/>
              <a:endCxn id="113" idx="2"/>
            </p:cNvCxnSpPr>
            <p:nvPr/>
          </p:nvCxnSpPr>
          <p:spPr>
            <a:xfrm flipH="1" flipV="1">
              <a:off x="7479713" y="1022508"/>
              <a:ext cx="5656" cy="19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07437D71-949E-41AD-A462-093A613408DB}"/>
                </a:ext>
              </a:extLst>
            </p:cNvPr>
            <p:cNvCxnSpPr>
              <a:cxnSpLocks/>
              <a:stCxn id="100" idx="0"/>
              <a:endCxn id="114" idx="2"/>
            </p:cNvCxnSpPr>
            <p:nvPr/>
          </p:nvCxnSpPr>
          <p:spPr>
            <a:xfrm flipV="1">
              <a:off x="7024050" y="1022508"/>
              <a:ext cx="0" cy="19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58DE207-7527-4102-AD73-C867F0A0550B}"/>
              </a:ext>
            </a:extLst>
          </p:cNvPr>
          <p:cNvGrpSpPr/>
          <p:nvPr/>
        </p:nvGrpSpPr>
        <p:grpSpPr>
          <a:xfrm>
            <a:off x="1298464" y="3073807"/>
            <a:ext cx="1163076" cy="2174202"/>
            <a:chOff x="4980801" y="476763"/>
            <a:chExt cx="1163076" cy="217420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B5E916E-27B1-4FBE-890D-502C3B6ACAFF}"/>
                </a:ext>
              </a:extLst>
            </p:cNvPr>
            <p:cNvSpPr/>
            <p:nvPr/>
          </p:nvSpPr>
          <p:spPr>
            <a:xfrm>
              <a:off x="4980801" y="1272181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7A945B6-0FA3-4C34-9F55-420A52F404E8}"/>
                </a:ext>
              </a:extLst>
            </p:cNvPr>
            <p:cNvSpPr/>
            <p:nvPr/>
          </p:nvSpPr>
          <p:spPr>
            <a:xfrm>
              <a:off x="5442120" y="1272181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CE2C2DB-1383-4DE2-8ABB-809DB43D08FD}"/>
                </a:ext>
              </a:extLst>
            </p:cNvPr>
            <p:cNvSpPr/>
            <p:nvPr/>
          </p:nvSpPr>
          <p:spPr>
            <a:xfrm>
              <a:off x="5889022" y="1272181"/>
              <a:ext cx="253314" cy="58694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0B50F26-D986-4981-83A1-C32E038C5D02}"/>
                </a:ext>
              </a:extLst>
            </p:cNvPr>
            <p:cNvSpPr/>
            <p:nvPr/>
          </p:nvSpPr>
          <p:spPr>
            <a:xfrm>
              <a:off x="4980801" y="2064019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02C66A6-15E0-4EE2-896F-B45C3E412BC1}"/>
                </a:ext>
              </a:extLst>
            </p:cNvPr>
            <p:cNvSpPr/>
            <p:nvPr/>
          </p:nvSpPr>
          <p:spPr>
            <a:xfrm>
              <a:off x="5442120" y="2064019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64140CB-2553-4FFA-9580-394FCC0057A5}"/>
                </a:ext>
              </a:extLst>
            </p:cNvPr>
            <p:cNvSpPr/>
            <p:nvPr/>
          </p:nvSpPr>
          <p:spPr>
            <a:xfrm>
              <a:off x="5889022" y="2064019"/>
              <a:ext cx="253314" cy="586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812FC302-FD7C-48CE-8FD5-1402A783E102}"/>
                </a:ext>
              </a:extLst>
            </p:cNvPr>
            <p:cNvCxnSpPr>
              <a:stCxn id="126" idx="0"/>
              <a:endCxn id="123" idx="2"/>
            </p:cNvCxnSpPr>
            <p:nvPr/>
          </p:nvCxnSpPr>
          <p:spPr>
            <a:xfrm flipV="1">
              <a:off x="5107458" y="1859127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49599A5-9B3D-4FA2-8FB1-F314DDBE542F}"/>
                </a:ext>
              </a:extLst>
            </p:cNvPr>
            <p:cNvCxnSpPr>
              <a:cxnSpLocks/>
              <a:stCxn id="127" idx="0"/>
              <a:endCxn id="124" idx="2"/>
            </p:cNvCxnSpPr>
            <p:nvPr/>
          </p:nvCxnSpPr>
          <p:spPr>
            <a:xfrm flipV="1">
              <a:off x="5568777" y="1859127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4952A9E9-7590-40AF-BCC9-4B0E07B913D3}"/>
                </a:ext>
              </a:extLst>
            </p:cNvPr>
            <p:cNvCxnSpPr>
              <a:cxnSpLocks/>
              <a:stCxn id="128" idx="0"/>
              <a:endCxn id="125" idx="2"/>
            </p:cNvCxnSpPr>
            <p:nvPr/>
          </p:nvCxnSpPr>
          <p:spPr>
            <a:xfrm flipV="1">
              <a:off x="6015679" y="1859127"/>
              <a:ext cx="0" cy="204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6139951F-CAB0-465D-A98C-21754571BEFB}"/>
                </a:ext>
              </a:extLst>
            </p:cNvPr>
            <p:cNvCxnSpPr>
              <a:cxnSpLocks/>
              <a:stCxn id="123" idx="3"/>
              <a:endCxn id="124" idx="1"/>
            </p:cNvCxnSpPr>
            <p:nvPr/>
          </p:nvCxnSpPr>
          <p:spPr>
            <a:xfrm>
              <a:off x="5234115" y="1565654"/>
              <a:ext cx="208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8645545-EB96-46A5-AA75-3FD7F58F97D8}"/>
                </a:ext>
              </a:extLst>
            </p:cNvPr>
            <p:cNvCxnSpPr>
              <a:cxnSpLocks/>
              <a:stCxn id="124" idx="3"/>
              <a:endCxn id="125" idx="1"/>
            </p:cNvCxnSpPr>
            <p:nvPr/>
          </p:nvCxnSpPr>
          <p:spPr>
            <a:xfrm>
              <a:off x="5695434" y="1565654"/>
              <a:ext cx="193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80B9C1A-6C0E-4F7E-BD1D-FE0E4A1A1496}"/>
                </a:ext>
              </a:extLst>
            </p:cNvPr>
            <p:cNvSpPr/>
            <p:nvPr/>
          </p:nvSpPr>
          <p:spPr>
            <a:xfrm>
              <a:off x="5890563" y="476763"/>
              <a:ext cx="253314" cy="586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91D968C-EBBC-43FF-906C-F89DFCD95173}"/>
                </a:ext>
              </a:extLst>
            </p:cNvPr>
            <p:cNvCxnSpPr>
              <a:cxnSpLocks/>
              <a:stCxn id="125" idx="0"/>
              <a:endCxn id="134" idx="2"/>
            </p:cNvCxnSpPr>
            <p:nvPr/>
          </p:nvCxnSpPr>
          <p:spPr>
            <a:xfrm flipV="1">
              <a:off x="6015679" y="1063709"/>
              <a:ext cx="1541" cy="208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08A934CD-D957-418E-834B-39C091ABE477}"/>
              </a:ext>
            </a:extLst>
          </p:cNvPr>
          <p:cNvSpPr txBox="1"/>
          <p:nvPr/>
        </p:nvSpPr>
        <p:spPr>
          <a:xfrm>
            <a:off x="1119036" y="5386437"/>
            <a:ext cx="152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Many-to-one</a:t>
            </a:r>
            <a:endParaRPr lang="ko-KR" altLang="en-US" sz="16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3F9C30-DA2F-4E30-B9F2-40DD4C31B787}"/>
              </a:ext>
            </a:extLst>
          </p:cNvPr>
          <p:cNvSpPr txBox="1"/>
          <p:nvPr/>
        </p:nvSpPr>
        <p:spPr>
          <a:xfrm>
            <a:off x="3186797" y="5386437"/>
            <a:ext cx="2239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Synced many-to-many</a:t>
            </a:r>
            <a:endParaRPr lang="ko-KR" altLang="en-US" sz="16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2AE5C11-18B0-43FA-ACD8-BFC76FE1DA8B}"/>
              </a:ext>
            </a:extLst>
          </p:cNvPr>
          <p:cNvSpPr txBox="1"/>
          <p:nvPr/>
        </p:nvSpPr>
        <p:spPr>
          <a:xfrm>
            <a:off x="6174807" y="5369466"/>
            <a:ext cx="152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Many-to-many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178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37AE-9485-4627-BF02-9AB587AD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Many-to-One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1C6CA-6322-4949-BDFE-24C7C022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Input</a:t>
            </a:r>
            <a:r>
              <a:rPr lang="en-US" altLang="ko-KR" dirty="0"/>
              <a:t>: a sequence of words</a:t>
            </a:r>
          </a:p>
          <a:p>
            <a:r>
              <a:rPr lang="en-US" altLang="ko-KR" b="1" dirty="0"/>
              <a:t>Output</a:t>
            </a:r>
            <a:r>
              <a:rPr lang="en-US" altLang="ko-KR" dirty="0"/>
              <a:t>: label</a:t>
            </a:r>
          </a:p>
          <a:p>
            <a:endParaRPr lang="en-US" altLang="ko-KR" dirty="0"/>
          </a:p>
          <a:p>
            <a:r>
              <a:rPr lang="en-US" altLang="ko-KR" dirty="0"/>
              <a:t>Example: sentence classification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A2A14-40FA-4C5B-A302-6F9B7F93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8FFEC7-D773-4B51-844D-6C5E74D8E3B0}"/>
              </a:ext>
            </a:extLst>
          </p:cNvPr>
          <p:cNvGrpSpPr/>
          <p:nvPr/>
        </p:nvGrpSpPr>
        <p:grpSpPr>
          <a:xfrm>
            <a:off x="1933245" y="2295482"/>
            <a:ext cx="5618168" cy="4131420"/>
            <a:chOff x="1933245" y="2295482"/>
            <a:chExt cx="5618168" cy="4131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0F4BAE26-7303-47D7-B3A2-92FC33969592}"/>
                    </a:ext>
                  </a:extLst>
                </p:cNvPr>
                <p:cNvSpPr/>
                <p:nvPr/>
              </p:nvSpPr>
              <p:spPr>
                <a:xfrm>
                  <a:off x="1939497" y="526694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0F4BAE26-7303-47D7-B3A2-92FC33969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497" y="5266945"/>
                  <a:ext cx="720000" cy="72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0BF62E66-E619-4049-9FA2-007B564E7A12}"/>
                    </a:ext>
                  </a:extLst>
                </p:cNvPr>
                <p:cNvSpPr/>
                <p:nvPr/>
              </p:nvSpPr>
              <p:spPr>
                <a:xfrm>
                  <a:off x="1933246" y="4024510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0BF62E66-E619-4049-9FA2-007B564E7A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246" y="4024510"/>
                  <a:ext cx="720000" cy="7200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7CECBF-F5BD-4788-8E34-DA92C919BD1C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H="1" flipV="1">
              <a:off x="2293246" y="4744510"/>
              <a:ext cx="6251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81DA918E-4FF0-4176-ADE4-4D5825C97DE9}"/>
                    </a:ext>
                  </a:extLst>
                </p:cNvPr>
                <p:cNvSpPr/>
                <p:nvPr/>
              </p:nvSpPr>
              <p:spPr>
                <a:xfrm>
                  <a:off x="3075749" y="526694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81DA918E-4FF0-4176-ADE4-4D5825C97D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749" y="5266945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52B89460-FFF1-4BB2-AC56-DD527FAABF00}"/>
                    </a:ext>
                  </a:extLst>
                </p:cNvPr>
                <p:cNvSpPr/>
                <p:nvPr/>
              </p:nvSpPr>
              <p:spPr>
                <a:xfrm>
                  <a:off x="3075749" y="4024510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52B89460-FFF1-4BB2-AC56-DD527FAAB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749" y="4024510"/>
                  <a:ext cx="720000" cy="72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40DE3F1-29D6-4E36-BF0C-839DA47EB5E0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3435749" y="4744510"/>
              <a:ext cx="0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305AE109-7DE3-400C-B303-ACC04BAA93FE}"/>
                    </a:ext>
                  </a:extLst>
                </p:cNvPr>
                <p:cNvSpPr/>
                <p:nvPr/>
              </p:nvSpPr>
              <p:spPr>
                <a:xfrm>
                  <a:off x="4212000" y="526694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305AE109-7DE3-400C-B303-ACC04BAA93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000" y="5266945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FBC326F4-FCA4-403D-9AD7-4DCF89641D6B}"/>
                    </a:ext>
                  </a:extLst>
                </p:cNvPr>
                <p:cNvSpPr/>
                <p:nvPr/>
              </p:nvSpPr>
              <p:spPr>
                <a:xfrm>
                  <a:off x="4212000" y="4024510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FBC326F4-FCA4-403D-9AD7-4DCF89641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000" y="4024510"/>
                  <a:ext cx="720000" cy="7200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2515FAD-051D-491C-A1F3-7884679DF7CB}"/>
                </a:ext>
              </a:extLst>
            </p:cNvPr>
            <p:cNvCxnSpPr>
              <a:cxnSpLocks/>
              <a:stCxn id="12" idx="0"/>
              <a:endCxn id="13" idx="2"/>
            </p:cNvCxnSpPr>
            <p:nvPr/>
          </p:nvCxnSpPr>
          <p:spPr>
            <a:xfrm flipV="1">
              <a:off x="4572000" y="4744510"/>
              <a:ext cx="0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E60D894-BFD1-401F-B472-8B802677A583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2653246" y="4384510"/>
              <a:ext cx="4225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3ACDA04-E025-4E57-A73B-F478B54A880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795749" y="4384510"/>
              <a:ext cx="416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99390A57-F68A-4676-AF20-283D746A5E3F}"/>
                    </a:ext>
                  </a:extLst>
                </p:cNvPr>
                <p:cNvSpPr/>
                <p:nvPr/>
              </p:nvSpPr>
              <p:spPr>
                <a:xfrm>
                  <a:off x="5354502" y="526694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99390A57-F68A-4676-AF20-283D746A5E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502" y="5266945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F48A1FE-82D9-4F49-B043-921E32A40964}"/>
                    </a:ext>
                  </a:extLst>
                </p:cNvPr>
                <p:cNvSpPr/>
                <p:nvPr/>
              </p:nvSpPr>
              <p:spPr>
                <a:xfrm>
                  <a:off x="5348251" y="4024510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F48A1FE-82D9-4F49-B043-921E32A40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251" y="4024510"/>
                  <a:ext cx="720000" cy="7200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A7B1B96-6D40-4DCD-AD1C-5AED6695022A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5708251" y="4744510"/>
              <a:ext cx="6251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4C048E05-0040-4D35-9F20-3B8581426409}"/>
                    </a:ext>
                  </a:extLst>
                </p:cNvPr>
                <p:cNvSpPr/>
                <p:nvPr/>
              </p:nvSpPr>
              <p:spPr>
                <a:xfrm>
                  <a:off x="6490754" y="2760460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4C048E05-0040-4D35-9F20-3B8581426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754" y="2760460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A8EB719A-7EC0-445A-9DF0-F4EA22EE40AD}"/>
                    </a:ext>
                  </a:extLst>
                </p:cNvPr>
                <p:cNvSpPr/>
                <p:nvPr/>
              </p:nvSpPr>
              <p:spPr>
                <a:xfrm>
                  <a:off x="6490754" y="526694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A8EB719A-7EC0-445A-9DF0-F4EA22EE4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754" y="5266945"/>
                  <a:ext cx="720000" cy="72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F2A9EEB-87D7-434C-8505-89CCB6C7D4E5}"/>
                    </a:ext>
                  </a:extLst>
                </p:cNvPr>
                <p:cNvSpPr/>
                <p:nvPr/>
              </p:nvSpPr>
              <p:spPr>
                <a:xfrm>
                  <a:off x="6490754" y="4024510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F2A9EEB-87D7-434C-8505-89CCB6C7D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754" y="4024510"/>
                  <a:ext cx="720000" cy="7200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B5C8E47-EC5E-4932-949D-862391D1D30F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6850754" y="4744510"/>
              <a:ext cx="0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C7B3517-B431-4A66-BA53-D03976BCCDF2}"/>
                </a:ext>
              </a:extLst>
            </p:cNvPr>
            <p:cNvCxnSpPr>
              <a:cxnSpLocks/>
              <a:stCxn id="22" idx="0"/>
              <a:endCxn id="20" idx="4"/>
            </p:cNvCxnSpPr>
            <p:nvPr/>
          </p:nvCxnSpPr>
          <p:spPr>
            <a:xfrm flipV="1">
              <a:off x="6850754" y="3480460"/>
              <a:ext cx="0" cy="5440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DF0FE3C-E283-4CD8-BF93-1C17ADE2C219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6068251" y="4384510"/>
              <a:ext cx="4225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AE4E68C-BA01-489B-8B50-323242728A4F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4932000" y="4384510"/>
              <a:ext cx="416251" cy="14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2B2DA8-C061-4FDE-BF12-C7CF02196191}"/>
                </a:ext>
              </a:extLst>
            </p:cNvPr>
            <p:cNvSpPr txBox="1"/>
            <p:nvPr/>
          </p:nvSpPr>
          <p:spPr>
            <a:xfrm>
              <a:off x="1933245" y="6057570"/>
              <a:ext cx="62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This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1BB0A5-7810-4141-9E28-63CA39BB22C5}"/>
                </a:ext>
              </a:extLst>
            </p:cNvPr>
            <p:cNvSpPr txBox="1"/>
            <p:nvPr/>
          </p:nvSpPr>
          <p:spPr>
            <a:xfrm>
              <a:off x="3075749" y="6057570"/>
              <a:ext cx="79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movie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8C77F4-56EC-4F73-B469-D8C90C5CB9F8}"/>
                </a:ext>
              </a:extLst>
            </p:cNvPr>
            <p:cNvSpPr txBox="1"/>
            <p:nvPr/>
          </p:nvSpPr>
          <p:spPr>
            <a:xfrm>
              <a:off x="4218252" y="6057570"/>
              <a:ext cx="5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is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76E569-71F4-49B0-936F-F3FB34CAD1EC}"/>
                </a:ext>
              </a:extLst>
            </p:cNvPr>
            <p:cNvSpPr txBox="1"/>
            <p:nvPr/>
          </p:nvSpPr>
          <p:spPr>
            <a:xfrm>
              <a:off x="5064035" y="6057570"/>
              <a:ext cx="11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extremely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D10404-61A5-48D9-B412-C167E857C3D0}"/>
                </a:ext>
              </a:extLst>
            </p:cNvPr>
            <p:cNvSpPr txBox="1"/>
            <p:nvPr/>
          </p:nvSpPr>
          <p:spPr>
            <a:xfrm>
              <a:off x="6379736" y="6057570"/>
              <a:ext cx="11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exciting.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DDD109-B7DC-4A4D-97C7-3F64920B0EB1}"/>
                </a:ext>
              </a:extLst>
            </p:cNvPr>
            <p:cNvSpPr txBox="1"/>
            <p:nvPr/>
          </p:nvSpPr>
          <p:spPr>
            <a:xfrm>
              <a:off x="6279502" y="2295482"/>
              <a:ext cx="1171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Pos/Neg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943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7B9A-40F6-4460-B2BE-1F6C3B9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Synced Many-to-Many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0D6A5-F9FC-44F4-8507-9D0D069C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Each token produces its corresponding token.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Neural network language model</a:t>
            </a:r>
          </a:p>
          <a:p>
            <a:pPr lvl="1"/>
            <a:r>
              <a:rPr lang="en-US" altLang="ko-KR" dirty="0"/>
              <a:t>Part-of-speech (POS) tagging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443F3-C3B7-45FD-A035-BFF67E71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F0D230A-A63F-4BC0-BE97-A674C1F8ABB1}"/>
                  </a:ext>
                </a:extLst>
              </p:cNvPr>
              <p:cNvSpPr/>
              <p:nvPr/>
            </p:nvSpPr>
            <p:spPr>
              <a:xfrm>
                <a:off x="1933246" y="3279507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F0D230A-A63F-4BC0-BE97-A674C1F8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46" y="3279507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B7E8F-0D21-457C-81B3-239C0E550148}"/>
                  </a:ext>
                </a:extLst>
              </p:cNvPr>
              <p:cNvSpPr/>
              <p:nvPr/>
            </p:nvSpPr>
            <p:spPr>
              <a:xfrm>
                <a:off x="1939497" y="57951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B7E8F-0D21-457C-81B3-239C0E55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97" y="579510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89422BD-D432-42B2-A1D9-D2F23C75B2F4}"/>
                  </a:ext>
                </a:extLst>
              </p:cNvPr>
              <p:cNvSpPr/>
              <p:nvPr/>
            </p:nvSpPr>
            <p:spPr>
              <a:xfrm>
                <a:off x="1933246" y="4552665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789422BD-D432-42B2-A1D9-D2F23C75B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46" y="4552665"/>
                <a:ext cx="720000" cy="72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C770F30-5429-474B-A93C-6C234228BA1A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2293246" y="5272665"/>
            <a:ext cx="6251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E297C3-2BEC-4435-9294-8F85F069A9FF}"/>
              </a:ext>
            </a:extLst>
          </p:cNvPr>
          <p:cNvCxnSpPr>
            <a:cxnSpLocks/>
            <a:stCxn id="55" idx="0"/>
            <a:endCxn id="53" idx="4"/>
          </p:cNvCxnSpPr>
          <p:nvPr/>
        </p:nvCxnSpPr>
        <p:spPr>
          <a:xfrm flipV="1">
            <a:off x="2293246" y="3999507"/>
            <a:ext cx="0" cy="553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B1C3946-21AD-47E2-89E0-C4116EE3D4DD}"/>
                  </a:ext>
                </a:extLst>
              </p:cNvPr>
              <p:cNvSpPr/>
              <p:nvPr/>
            </p:nvSpPr>
            <p:spPr>
              <a:xfrm>
                <a:off x="3075749" y="3288615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B1C3946-21AD-47E2-89E0-C4116EE3D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49" y="3288615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6CA70FD-944F-42D7-A986-3FF9A346C492}"/>
                  </a:ext>
                </a:extLst>
              </p:cNvPr>
              <p:cNvSpPr/>
              <p:nvPr/>
            </p:nvSpPr>
            <p:spPr>
              <a:xfrm>
                <a:off x="3075749" y="57951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6CA70FD-944F-42D7-A986-3FF9A346C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49" y="5795100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CDB21C2B-B0A0-4660-8C58-DC3335CE3054}"/>
                  </a:ext>
                </a:extLst>
              </p:cNvPr>
              <p:cNvSpPr/>
              <p:nvPr/>
            </p:nvSpPr>
            <p:spPr>
              <a:xfrm>
                <a:off x="3075749" y="4552665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CDB21C2B-B0A0-4660-8C58-DC3335CE3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49" y="4552665"/>
                <a:ext cx="720000" cy="720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BFF8049-97D3-4630-A25E-B80C5C844C64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3435749" y="5272665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0FEC1D9-CC6D-4501-B644-7582EA150EAF}"/>
              </a:ext>
            </a:extLst>
          </p:cNvPr>
          <p:cNvCxnSpPr>
            <a:cxnSpLocks/>
            <a:stCxn id="60" idx="0"/>
            <a:endCxn id="58" idx="4"/>
          </p:cNvCxnSpPr>
          <p:nvPr/>
        </p:nvCxnSpPr>
        <p:spPr>
          <a:xfrm flipV="1">
            <a:off x="3435749" y="4008615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1BCEE1E-1F4E-4BCC-B599-1BED4EABE922}"/>
                  </a:ext>
                </a:extLst>
              </p:cNvPr>
              <p:cNvSpPr/>
              <p:nvPr/>
            </p:nvSpPr>
            <p:spPr>
              <a:xfrm>
                <a:off x="4212000" y="3288615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1BCEE1E-1F4E-4BCC-B599-1BED4EABE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00" y="3288615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6C0318F-8453-460A-A48F-D0D13CB5D3B2}"/>
                  </a:ext>
                </a:extLst>
              </p:cNvPr>
              <p:cNvSpPr/>
              <p:nvPr/>
            </p:nvSpPr>
            <p:spPr>
              <a:xfrm>
                <a:off x="4212000" y="57951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6C0318F-8453-460A-A48F-D0D13CB5D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00" y="5795100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BF4C42E-5AC2-4A12-87A2-4B8F85DF7FF6}"/>
                  </a:ext>
                </a:extLst>
              </p:cNvPr>
              <p:cNvSpPr/>
              <p:nvPr/>
            </p:nvSpPr>
            <p:spPr>
              <a:xfrm>
                <a:off x="4212000" y="4552665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FBF4C42E-5AC2-4A12-87A2-4B8F85DF7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00" y="4552665"/>
                <a:ext cx="720000" cy="720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5AA166B-7A74-45EA-8CF9-1805D6A7AFDF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4572000" y="4008615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CAAE643-4189-4CDF-9BA9-BDEAA6F325E8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4572000" y="5272665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EF0A4CB-8539-4439-AEAD-20D2F057F74D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2653246" y="4912665"/>
            <a:ext cx="422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BA4D597-0E7F-4DAB-8775-A16652290836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3795749" y="4912665"/>
            <a:ext cx="4162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FDF00E5-FE14-4948-8633-DE6C8115B683}"/>
                  </a:ext>
                </a:extLst>
              </p:cNvPr>
              <p:cNvSpPr/>
              <p:nvPr/>
            </p:nvSpPr>
            <p:spPr>
              <a:xfrm>
                <a:off x="5348251" y="3279507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FDF00E5-FE14-4948-8633-DE6C8115B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51" y="3279507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E1736E4-5AF8-4898-B2A1-D00ED0B569F6}"/>
                  </a:ext>
                </a:extLst>
              </p:cNvPr>
              <p:cNvSpPr/>
              <p:nvPr/>
            </p:nvSpPr>
            <p:spPr>
              <a:xfrm>
                <a:off x="5354502" y="57951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E1736E4-5AF8-4898-B2A1-D00ED0B56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02" y="5795100"/>
                <a:ext cx="720000" cy="72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B53D29E9-007F-4EE4-B4DB-0F1DCF75BC55}"/>
                  </a:ext>
                </a:extLst>
              </p:cNvPr>
              <p:cNvSpPr/>
              <p:nvPr/>
            </p:nvSpPr>
            <p:spPr>
              <a:xfrm>
                <a:off x="5348251" y="4552665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B53D29E9-007F-4EE4-B4DB-0F1DCF75B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251" y="4552665"/>
                <a:ext cx="720000" cy="7200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06B3F07-8A88-477A-B8FA-789C295935A2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5708251" y="5272665"/>
            <a:ext cx="6251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20553E7-A029-4135-BEF0-F91D009036F5}"/>
              </a:ext>
            </a:extLst>
          </p:cNvPr>
          <p:cNvCxnSpPr>
            <a:cxnSpLocks/>
            <a:stCxn id="72" idx="0"/>
            <a:endCxn id="70" idx="4"/>
          </p:cNvCxnSpPr>
          <p:nvPr/>
        </p:nvCxnSpPr>
        <p:spPr>
          <a:xfrm flipV="1">
            <a:off x="5708251" y="3999507"/>
            <a:ext cx="0" cy="553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A06280A-99A1-4079-9B10-49EC7578DE90}"/>
                  </a:ext>
                </a:extLst>
              </p:cNvPr>
              <p:cNvSpPr/>
              <p:nvPr/>
            </p:nvSpPr>
            <p:spPr>
              <a:xfrm>
                <a:off x="6490754" y="3288615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A06280A-99A1-4079-9B10-49EC7578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54" y="3288615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D287C32-CB0F-4438-AC52-4915D8B048A4}"/>
                  </a:ext>
                </a:extLst>
              </p:cNvPr>
              <p:cNvSpPr/>
              <p:nvPr/>
            </p:nvSpPr>
            <p:spPr>
              <a:xfrm>
                <a:off x="6490754" y="57951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D287C32-CB0F-4438-AC52-4915D8B04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54" y="5795100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19C2DA1-009A-4BBE-9FCE-6C187657EA21}"/>
                  </a:ext>
                </a:extLst>
              </p:cNvPr>
              <p:cNvSpPr/>
              <p:nvPr/>
            </p:nvSpPr>
            <p:spPr>
              <a:xfrm>
                <a:off x="6490754" y="4552665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19C2DA1-009A-4BBE-9FCE-6C187657E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54" y="4552665"/>
                <a:ext cx="720000" cy="720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3704487-B88C-4223-84FF-0F5303CB12E3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V="1">
            <a:off x="6850754" y="5272665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F40CD63-2C90-4F17-A2EB-BBFC8CDAD376}"/>
              </a:ext>
            </a:extLst>
          </p:cNvPr>
          <p:cNvCxnSpPr>
            <a:cxnSpLocks/>
            <a:stCxn id="77" idx="0"/>
            <a:endCxn id="75" idx="4"/>
          </p:cNvCxnSpPr>
          <p:nvPr/>
        </p:nvCxnSpPr>
        <p:spPr>
          <a:xfrm flipV="1">
            <a:off x="6850754" y="4008615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1E8E02C-CFA8-472B-ABDB-DF4FC2A1F899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6068251" y="4912665"/>
            <a:ext cx="4225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D377F3D-3D1E-4ACB-882E-8DB3B31417C8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932000" y="4912665"/>
            <a:ext cx="416251" cy="1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1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47B9A-40F6-4460-B2BE-1F6C3B9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Many-to-Many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0D6A5-F9FC-44F4-8507-9D0D069C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Sequence-to-Sequence (Seq2Seq) model</a:t>
            </a:r>
          </a:p>
          <a:p>
            <a:pPr lvl="1"/>
            <a:r>
              <a:rPr lang="en-US" altLang="ko-KR" b="1" dirty="0"/>
              <a:t>A sequence of words</a:t>
            </a:r>
            <a:r>
              <a:rPr lang="en-US" altLang="ko-KR" dirty="0"/>
              <a:t> are encoded in a single vector.</a:t>
            </a:r>
          </a:p>
          <a:p>
            <a:pPr lvl="1"/>
            <a:r>
              <a:rPr lang="en-US" altLang="ko-KR" dirty="0"/>
              <a:t>The single vector is decoded to </a:t>
            </a:r>
            <a:r>
              <a:rPr lang="en-US" altLang="ko-KR" b="1" dirty="0"/>
              <a:t>a sequence of words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Speech recognition</a:t>
            </a:r>
          </a:p>
          <a:p>
            <a:pPr lvl="1"/>
            <a:r>
              <a:rPr lang="en-US" altLang="ko-KR" dirty="0"/>
              <a:t>Machine translation</a:t>
            </a:r>
          </a:p>
          <a:p>
            <a:pPr lvl="1"/>
            <a:r>
              <a:rPr lang="en-US" altLang="ko-KR" dirty="0"/>
              <a:t>Document summarization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443F3-C3B7-45FD-A035-BFF67E71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9E9DA5-F22A-41A5-80E2-D73A5E80994D}"/>
              </a:ext>
            </a:extLst>
          </p:cNvPr>
          <p:cNvGrpSpPr/>
          <p:nvPr/>
        </p:nvGrpSpPr>
        <p:grpSpPr>
          <a:xfrm>
            <a:off x="3003187" y="3170452"/>
            <a:ext cx="5277508" cy="3235593"/>
            <a:chOff x="1365121" y="3279507"/>
            <a:chExt cx="5277508" cy="3235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D45D1665-8C0A-4297-8981-FEAF88332D63}"/>
                    </a:ext>
                  </a:extLst>
                </p:cNvPr>
                <p:cNvSpPr/>
                <p:nvPr/>
              </p:nvSpPr>
              <p:spPr>
                <a:xfrm>
                  <a:off x="1371372" y="5795100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D45D1665-8C0A-4297-8981-FEAF88332D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372" y="5795100"/>
                  <a:ext cx="720000" cy="72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7200E730-4D4D-4B5B-B08D-408EC106A8AF}"/>
                    </a:ext>
                  </a:extLst>
                </p:cNvPr>
                <p:cNvSpPr/>
                <p:nvPr/>
              </p:nvSpPr>
              <p:spPr>
                <a:xfrm>
                  <a:off x="1365121" y="4552665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7200E730-4D4D-4B5B-B08D-408EC106A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121" y="4552665"/>
                  <a:ext cx="720000" cy="7200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0E36604-C7DB-4720-9378-5ABD54155239}"/>
                </a:ext>
              </a:extLst>
            </p:cNvPr>
            <p:cNvCxnSpPr>
              <a:cxnSpLocks/>
              <a:stCxn id="56" idx="0"/>
              <a:endCxn id="57" idx="2"/>
            </p:cNvCxnSpPr>
            <p:nvPr/>
          </p:nvCxnSpPr>
          <p:spPr>
            <a:xfrm flipH="1" flipV="1">
              <a:off x="1725121" y="5272665"/>
              <a:ext cx="6251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73B82E1-7197-41CE-96EB-6C968E291A10}"/>
                    </a:ext>
                  </a:extLst>
                </p:cNvPr>
                <p:cNvSpPr/>
                <p:nvPr/>
              </p:nvSpPr>
              <p:spPr>
                <a:xfrm>
                  <a:off x="2507624" y="5795100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73B82E1-7197-41CE-96EB-6C968E291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4" y="5795100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98DBAC99-A89E-40CE-9C6F-20569DF90809}"/>
                    </a:ext>
                  </a:extLst>
                </p:cNvPr>
                <p:cNvSpPr/>
                <p:nvPr/>
              </p:nvSpPr>
              <p:spPr>
                <a:xfrm>
                  <a:off x="2507624" y="4552665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98DBAC99-A89E-40CE-9C6F-20569DF908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624" y="4552665"/>
                  <a:ext cx="720000" cy="72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2809589-DBDA-427C-8F64-741F4BBF0B4C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V="1">
              <a:off x="2867624" y="5272665"/>
              <a:ext cx="0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4864263-615C-45EF-A370-AD5254C2EBF1}"/>
                    </a:ext>
                  </a:extLst>
                </p:cNvPr>
                <p:cNvSpPr/>
                <p:nvPr/>
              </p:nvSpPr>
              <p:spPr>
                <a:xfrm>
                  <a:off x="3643875" y="5795100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4864263-615C-45EF-A370-AD5254C2EB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75" y="5795100"/>
                  <a:ext cx="720000" cy="72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DDC10377-8B13-48B8-AD46-88B4DFE4DDE3}"/>
                    </a:ext>
                  </a:extLst>
                </p:cNvPr>
                <p:cNvSpPr/>
                <p:nvPr/>
              </p:nvSpPr>
              <p:spPr>
                <a:xfrm>
                  <a:off x="3643875" y="4552665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DDC10377-8B13-48B8-AD46-88B4DFE4D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875" y="4552665"/>
                  <a:ext cx="720000" cy="7200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DB33603-4FAB-40C6-8970-BFAACA6238D7}"/>
                </a:ext>
              </a:extLst>
            </p:cNvPr>
            <p:cNvCxnSpPr>
              <a:cxnSpLocks/>
              <a:stCxn id="66" idx="0"/>
              <a:endCxn id="67" idx="2"/>
            </p:cNvCxnSpPr>
            <p:nvPr/>
          </p:nvCxnSpPr>
          <p:spPr>
            <a:xfrm flipV="1">
              <a:off x="4003875" y="5272665"/>
              <a:ext cx="0" cy="5224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9B8188B-971F-4F56-84F6-B07317585073}"/>
                </a:ext>
              </a:extLst>
            </p:cNvPr>
            <p:cNvCxnSpPr>
              <a:cxnSpLocks/>
              <a:stCxn id="57" idx="3"/>
              <a:endCxn id="62" idx="1"/>
            </p:cNvCxnSpPr>
            <p:nvPr/>
          </p:nvCxnSpPr>
          <p:spPr>
            <a:xfrm>
              <a:off x="2085121" y="4912665"/>
              <a:ext cx="4225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EE229E8-75D8-41E9-AE17-B5559634179E}"/>
                </a:ext>
              </a:extLst>
            </p:cNvPr>
            <p:cNvCxnSpPr>
              <a:cxnSpLocks/>
              <a:stCxn id="62" idx="3"/>
              <a:endCxn id="67" idx="1"/>
            </p:cNvCxnSpPr>
            <p:nvPr/>
          </p:nvCxnSpPr>
          <p:spPr>
            <a:xfrm>
              <a:off x="3227624" y="4912665"/>
              <a:ext cx="416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238425F-8FCE-455B-92B2-5A31F5E0AFF6}"/>
                    </a:ext>
                  </a:extLst>
                </p:cNvPr>
                <p:cNvSpPr/>
                <p:nvPr/>
              </p:nvSpPr>
              <p:spPr>
                <a:xfrm>
                  <a:off x="4780126" y="3279507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7238425F-8FCE-455B-92B2-5A31F5E0A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126" y="3279507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8E3A845D-E8CE-4F13-9D46-979C7D3AD17F}"/>
                    </a:ext>
                  </a:extLst>
                </p:cNvPr>
                <p:cNvSpPr/>
                <p:nvPr/>
              </p:nvSpPr>
              <p:spPr>
                <a:xfrm>
                  <a:off x="4780126" y="4552665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8E3A845D-E8CE-4F13-9D46-979C7D3AD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126" y="4552665"/>
                  <a:ext cx="720000" cy="7200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97323E5A-971A-4A56-AA4B-81324473DFBA}"/>
                </a:ext>
              </a:extLst>
            </p:cNvPr>
            <p:cNvCxnSpPr>
              <a:cxnSpLocks/>
              <a:stCxn id="74" idx="0"/>
              <a:endCxn id="72" idx="4"/>
            </p:cNvCxnSpPr>
            <p:nvPr/>
          </p:nvCxnSpPr>
          <p:spPr>
            <a:xfrm flipV="1">
              <a:off x="5140126" y="3999507"/>
              <a:ext cx="0" cy="5531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22E5F219-ACD3-45CA-8962-B4172CB22330}"/>
                    </a:ext>
                  </a:extLst>
                </p:cNvPr>
                <p:cNvSpPr/>
                <p:nvPr/>
              </p:nvSpPr>
              <p:spPr>
                <a:xfrm>
                  <a:off x="5922629" y="3288615"/>
                  <a:ext cx="720000" cy="720000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22E5F219-ACD3-45CA-8962-B4172CB223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629" y="3288615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F5929A0-F8F3-4F4F-B169-A1EC0F3E2649}"/>
                    </a:ext>
                  </a:extLst>
                </p:cNvPr>
                <p:cNvSpPr/>
                <p:nvPr/>
              </p:nvSpPr>
              <p:spPr>
                <a:xfrm>
                  <a:off x="5922629" y="4552665"/>
                  <a:ext cx="720000" cy="720000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F5929A0-F8F3-4F4F-B169-A1EC0F3E2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629" y="4552665"/>
                  <a:ext cx="720000" cy="7200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56164A5-C5D9-4B07-9BAC-DCBBE58523D1}"/>
                </a:ext>
              </a:extLst>
            </p:cNvPr>
            <p:cNvCxnSpPr>
              <a:cxnSpLocks/>
              <a:stCxn id="79" idx="0"/>
              <a:endCxn id="77" idx="4"/>
            </p:cNvCxnSpPr>
            <p:nvPr/>
          </p:nvCxnSpPr>
          <p:spPr>
            <a:xfrm flipV="1">
              <a:off x="6282629" y="4008615"/>
              <a:ext cx="0" cy="5440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996239D2-30B5-4005-A93C-BD6EEB1681D6}"/>
                </a:ext>
              </a:extLst>
            </p:cNvPr>
            <p:cNvCxnSpPr>
              <a:cxnSpLocks/>
              <a:stCxn id="74" idx="3"/>
              <a:endCxn id="79" idx="1"/>
            </p:cNvCxnSpPr>
            <p:nvPr/>
          </p:nvCxnSpPr>
          <p:spPr>
            <a:xfrm>
              <a:off x="5500126" y="4912665"/>
              <a:ext cx="4225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C03AB12-78B3-425D-97F1-E68393B02CBD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4363875" y="4912665"/>
              <a:ext cx="416251" cy="14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05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CC049-5E75-44A4-8175-3A98B3E7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Seq-to-Seq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B4169-F414-44B1-A497-84377260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neural network architecture is called sequence-to-sequence (a.k.a. seq2seq) and it involves two RNNs.</a:t>
            </a:r>
          </a:p>
          <a:p>
            <a:endParaRPr lang="en-US" altLang="ko-KR" dirty="0"/>
          </a:p>
          <a:p>
            <a:r>
              <a:rPr lang="en-US" altLang="ko-KR" dirty="0"/>
              <a:t>Encoder-decoder approach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FCC07-6FCC-42DE-B104-FA2ADBC0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272959-DE2E-4552-A3D5-12BFC8A231E9}"/>
              </a:ext>
            </a:extLst>
          </p:cNvPr>
          <p:cNvGrpSpPr/>
          <p:nvPr/>
        </p:nvGrpSpPr>
        <p:grpSpPr>
          <a:xfrm>
            <a:off x="1520471" y="3417416"/>
            <a:ext cx="6103059" cy="2251644"/>
            <a:chOff x="1499857" y="3881527"/>
            <a:chExt cx="6103059" cy="2251644"/>
          </a:xfrm>
        </p:grpSpPr>
        <p:sp>
          <p:nvSpPr>
            <p:cNvPr id="5" name="순서도: 수동 연산 4">
              <a:extLst>
                <a:ext uri="{FF2B5EF4-FFF2-40B4-BE49-F238E27FC236}">
                  <a16:creationId xmlns:a16="http://schemas.microsoft.com/office/drawing/2014/main" id="{0E39A647-3D15-45BB-BE4F-B68BA7C39C4E}"/>
                </a:ext>
              </a:extLst>
            </p:cNvPr>
            <p:cNvSpPr/>
            <p:nvPr/>
          </p:nvSpPr>
          <p:spPr>
            <a:xfrm rot="16200000">
              <a:off x="2142116" y="4266878"/>
              <a:ext cx="2251641" cy="1480939"/>
            </a:xfrm>
            <a:prstGeom prst="flowChartManualOperatio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동 연산 6">
              <a:extLst>
                <a:ext uri="{FF2B5EF4-FFF2-40B4-BE49-F238E27FC236}">
                  <a16:creationId xmlns:a16="http://schemas.microsoft.com/office/drawing/2014/main" id="{90BCA845-F9ED-4E5A-A7D4-6A72CF8FC9E0}"/>
                </a:ext>
              </a:extLst>
            </p:cNvPr>
            <p:cNvSpPr/>
            <p:nvPr/>
          </p:nvSpPr>
          <p:spPr>
            <a:xfrm rot="5400000">
              <a:off x="4332073" y="4266879"/>
              <a:ext cx="2251644" cy="1480939"/>
            </a:xfrm>
            <a:prstGeom prst="flowChartManualOperation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177FCF-86AE-48F7-B976-8E97D62801B7}"/>
                    </a:ext>
                  </a:extLst>
                </p:cNvPr>
                <p:cNvSpPr txBox="1"/>
                <p:nvPr/>
              </p:nvSpPr>
              <p:spPr>
                <a:xfrm>
                  <a:off x="4073133" y="4341541"/>
                  <a:ext cx="579565" cy="133071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altLang="ko-KR" sz="1200" b="1" dirty="0"/>
                    <a:t>1.2</a:t>
                  </a:r>
                </a:p>
                <a:p>
                  <a:pPr algn="ctr"/>
                  <a:r>
                    <a:rPr lang="en-US" altLang="ko-KR" sz="1200" b="1" dirty="0"/>
                    <a:t>-0.1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ko-KR" sz="1200" b="1" dirty="0"/>
                </a:p>
                <a:p>
                  <a:pPr algn="ctr"/>
                  <a:r>
                    <a:rPr lang="en-US" altLang="ko-KR" sz="1200" b="1" dirty="0"/>
                    <a:t>1.1</a:t>
                  </a:r>
                </a:p>
                <a:p>
                  <a:pPr algn="ctr"/>
                  <a:r>
                    <a:rPr lang="en-US" altLang="ko-KR" sz="1200" b="1" dirty="0"/>
                    <a:t>2.4</a:t>
                  </a:r>
                </a:p>
                <a:p>
                  <a:pPr algn="ctr"/>
                  <a:r>
                    <a:rPr lang="en-US" altLang="ko-KR" sz="1200" b="1" dirty="0"/>
                    <a:t>5.8</a:t>
                  </a:r>
                  <a:endParaRPr lang="ko-KR" altLang="en-US" sz="1200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177FCF-86AE-48F7-B976-8E97D6280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133" y="4341541"/>
                  <a:ext cx="579565" cy="13307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1BB11A-1378-4271-8AE1-EEB52BF94716}"/>
                </a:ext>
              </a:extLst>
            </p:cNvPr>
            <p:cNvSpPr txBox="1"/>
            <p:nvPr/>
          </p:nvSpPr>
          <p:spPr>
            <a:xfrm>
              <a:off x="2734163" y="4807356"/>
              <a:ext cx="1179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Encoder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B0214-68F3-4F33-A0AB-34B1A0A9831E}"/>
                </a:ext>
              </a:extLst>
            </p:cNvPr>
            <p:cNvSpPr txBox="1"/>
            <p:nvPr/>
          </p:nvSpPr>
          <p:spPr>
            <a:xfrm>
              <a:off x="4867973" y="4822231"/>
              <a:ext cx="1179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24A49-A61C-4721-9189-2941B5280A8D}"/>
                </a:ext>
              </a:extLst>
            </p:cNvPr>
            <p:cNvSpPr txBox="1"/>
            <p:nvPr/>
          </p:nvSpPr>
          <p:spPr>
            <a:xfrm>
              <a:off x="1499857" y="4668854"/>
              <a:ext cx="1027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Input text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1B55B1-04C6-4E46-ABBF-1A269A16BAF4}"/>
                </a:ext>
              </a:extLst>
            </p:cNvPr>
            <p:cNvSpPr txBox="1"/>
            <p:nvPr/>
          </p:nvSpPr>
          <p:spPr>
            <a:xfrm>
              <a:off x="6211849" y="4668855"/>
              <a:ext cx="1391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Translated text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31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71A7-344D-43DE-9540-9266BE4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Seq-to-Seq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4C1C-1D8E-42B4-A78E-E30164B2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Encoding</a:t>
            </a:r>
            <a:r>
              <a:rPr lang="en-US" altLang="ko-KR" dirty="0"/>
              <a:t> RNN for the </a:t>
            </a:r>
            <a:r>
              <a:rPr lang="en-US" altLang="ko-KR" dirty="0">
                <a:solidFill>
                  <a:srgbClr val="C00000"/>
                </a:solidFill>
              </a:rPr>
              <a:t>source sentence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Decoding RNN</a:t>
            </a:r>
            <a:r>
              <a:rPr lang="en-US" altLang="ko-KR" dirty="0"/>
              <a:t> for the </a:t>
            </a:r>
            <a:r>
              <a:rPr lang="en-US" altLang="ko-KR" dirty="0">
                <a:solidFill>
                  <a:srgbClr val="0000FF"/>
                </a:solidFill>
              </a:rPr>
              <a:t>target sentence</a:t>
            </a:r>
            <a:endParaRPr lang="ko-KR" altLang="en-US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F46AE-9C5D-4707-8311-39D10DD6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1E2090-D838-4934-BAE2-1644AAABCB29}"/>
              </a:ext>
            </a:extLst>
          </p:cNvPr>
          <p:cNvSpPr/>
          <p:nvPr/>
        </p:nvSpPr>
        <p:spPr>
          <a:xfrm>
            <a:off x="535051" y="3301077"/>
            <a:ext cx="4820293" cy="310496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47C630-406F-43D3-8BF5-B782D57526BE}"/>
                  </a:ext>
                </a:extLst>
              </p:cNvPr>
              <p:cNvSpPr/>
              <p:nvPr/>
            </p:nvSpPr>
            <p:spPr>
              <a:xfrm>
                <a:off x="1111489" y="5170043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47C630-406F-43D3-8BF5-B782D575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89" y="5170043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0D4FE84-7761-4D02-BAC4-484891FF4BB7}"/>
                  </a:ext>
                </a:extLst>
              </p:cNvPr>
              <p:cNvSpPr/>
              <p:nvPr/>
            </p:nvSpPr>
            <p:spPr>
              <a:xfrm>
                <a:off x="2629386" y="5170043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0D4FE84-7761-4D02-BAC4-484891FF4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86" y="5170043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56EE3C7-8742-4FD0-AB4D-4C392D647266}"/>
                  </a:ext>
                </a:extLst>
              </p:cNvPr>
              <p:cNvSpPr/>
              <p:nvPr/>
            </p:nvSpPr>
            <p:spPr>
              <a:xfrm>
                <a:off x="1111489" y="3927608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56EE3C7-8742-4FD0-AB4D-4C392D647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89" y="3927608"/>
                <a:ext cx="720000" cy="72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22A2788-08C8-4FB7-8CC3-982BB4EF8030}"/>
                  </a:ext>
                </a:extLst>
              </p:cNvPr>
              <p:cNvSpPr/>
              <p:nvPr/>
            </p:nvSpPr>
            <p:spPr>
              <a:xfrm>
                <a:off x="2629386" y="3927608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22A2788-08C8-4FB7-8CC3-982BB4EF8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86" y="3927608"/>
                <a:ext cx="720000" cy="72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5FA29AD-1AB7-4AB5-A1FB-967BB7255464}"/>
                  </a:ext>
                </a:extLst>
              </p:cNvPr>
              <p:cNvSpPr/>
              <p:nvPr/>
            </p:nvSpPr>
            <p:spPr>
              <a:xfrm>
                <a:off x="4150408" y="3927608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5FA29AD-1AB7-4AB5-A1FB-967BB7255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08" y="3927608"/>
                <a:ext cx="720000" cy="72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416179-1B60-49D9-A880-4F881F0D1916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471489" y="4647608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96F1B3-F7AB-4D1B-B66E-2D08C01F378F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2989386" y="4647608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33824C-A4EE-4B86-801D-6129D54C053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31489" y="4287608"/>
            <a:ext cx="79789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8866B86-C27F-48AF-8FED-650211B9EF6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49386" y="4287608"/>
            <a:ext cx="801022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4C7F3D-EE1A-4A02-95C5-D2608CD731C1}"/>
                  </a:ext>
                </a:extLst>
              </p:cNvPr>
              <p:cNvSpPr txBox="1"/>
              <p:nvPr/>
            </p:nvSpPr>
            <p:spPr>
              <a:xfrm>
                <a:off x="1854734" y="3887977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4C7F3D-EE1A-4A02-95C5-D2608CD7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34" y="3887977"/>
                <a:ext cx="6672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9E69D6-FACD-44D1-A28E-4F245919D1E0}"/>
                  </a:ext>
                </a:extLst>
              </p:cNvPr>
              <p:cNvSpPr txBox="1"/>
              <p:nvPr/>
            </p:nvSpPr>
            <p:spPr>
              <a:xfrm>
                <a:off x="2470613" y="476020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9E69D6-FACD-44D1-A28E-4F24591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13" y="4760206"/>
                <a:ext cx="6672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F6C17-DE05-499A-B9AF-00E7E07E80B5}"/>
                  </a:ext>
                </a:extLst>
              </p:cNvPr>
              <p:cNvSpPr txBox="1"/>
              <p:nvPr/>
            </p:nvSpPr>
            <p:spPr>
              <a:xfrm>
                <a:off x="3465696" y="3887977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F6C17-DE05-499A-B9AF-00E7E07E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96" y="3887977"/>
                <a:ext cx="6672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96BF736-C9A2-4AB1-BC9C-56EA66542A22}"/>
                  </a:ext>
                </a:extLst>
              </p:cNvPr>
              <p:cNvSpPr/>
              <p:nvPr/>
            </p:nvSpPr>
            <p:spPr>
              <a:xfrm>
                <a:off x="5630431" y="2663558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96BF736-C9A2-4AB1-BC9C-56EA66542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31" y="2663558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32C0498-3DB8-4612-B511-5A0B73D781FC}"/>
                  </a:ext>
                </a:extLst>
              </p:cNvPr>
              <p:cNvSpPr/>
              <p:nvPr/>
            </p:nvSpPr>
            <p:spPr>
              <a:xfrm>
                <a:off x="7151454" y="2663558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32C0498-3DB8-4612-B511-5A0B73D78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54" y="2663558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9A1304-5A2F-4694-A94B-51AC2337A0BE}"/>
                  </a:ext>
                </a:extLst>
              </p:cNvPr>
              <p:cNvSpPr/>
              <p:nvPr/>
            </p:nvSpPr>
            <p:spPr>
              <a:xfrm>
                <a:off x="5630431" y="3927608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9A1304-5A2F-4694-A94B-51AC2337A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31" y="3927608"/>
                <a:ext cx="720000" cy="720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616B250-74E0-4446-B10E-B26BA2181F86}"/>
                  </a:ext>
                </a:extLst>
              </p:cNvPr>
              <p:cNvSpPr/>
              <p:nvPr/>
            </p:nvSpPr>
            <p:spPr>
              <a:xfrm>
                <a:off x="7151454" y="3927608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0616B250-74E0-4446-B10E-B26BA2181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54" y="3927608"/>
                <a:ext cx="720000" cy="7200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456C97-C579-4637-8307-569E9C66FB20}"/>
              </a:ext>
            </a:extLst>
          </p:cNvPr>
          <p:cNvCxnSpPr>
            <a:cxnSpLocks/>
            <a:stCxn id="21" idx="0"/>
            <a:endCxn id="19" idx="4"/>
          </p:cNvCxnSpPr>
          <p:nvPr/>
        </p:nvCxnSpPr>
        <p:spPr>
          <a:xfrm flipV="1">
            <a:off x="5990431" y="3383558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D48C5A7-9E4C-4BDC-A903-7EEB9FA68AF9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V="1">
            <a:off x="7511454" y="3383558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3D14C68-0FBD-470A-BF5A-871416D6125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350431" y="4287608"/>
            <a:ext cx="8010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05ECB-7784-4A4B-ADD6-5CF7FF3F0C8A}"/>
                  </a:ext>
                </a:extLst>
              </p:cNvPr>
              <p:cNvSpPr txBox="1"/>
              <p:nvPr/>
            </p:nvSpPr>
            <p:spPr>
              <a:xfrm>
                <a:off x="6446242" y="3887977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05ECB-7784-4A4B-ADD6-5CF7FF3F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2" y="3887977"/>
                <a:ext cx="6672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313582-E255-4E9B-A08B-AE1956EFFE39}"/>
                  </a:ext>
                </a:extLst>
              </p:cNvPr>
              <p:cNvSpPr txBox="1"/>
              <p:nvPr/>
            </p:nvSpPr>
            <p:spPr>
              <a:xfrm>
                <a:off x="5451159" y="3442094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313582-E255-4E9B-A08B-AE1956EF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159" y="3442094"/>
                <a:ext cx="6672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6AFA8-7F7F-4D3F-9416-FC15D51BDF20}"/>
                  </a:ext>
                </a:extLst>
              </p:cNvPr>
              <p:cNvSpPr txBox="1"/>
              <p:nvPr/>
            </p:nvSpPr>
            <p:spPr>
              <a:xfrm>
                <a:off x="6982430" y="3442094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76AFA8-7F7F-4D3F-9416-FC15D51B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0" y="3442094"/>
                <a:ext cx="6672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62D4F0-8A22-4FC9-B9A0-7A58C0BBD940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4870408" y="4287608"/>
            <a:ext cx="7600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0DCB3-B573-49F0-95E4-76506BEF6F22}"/>
                  </a:ext>
                </a:extLst>
              </p:cNvPr>
              <p:cNvSpPr txBox="1"/>
              <p:nvPr/>
            </p:nvSpPr>
            <p:spPr>
              <a:xfrm>
                <a:off x="4926553" y="3905904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0DCB3-B573-49F0-95E4-76506BEF6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553" y="3905904"/>
                <a:ext cx="6672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C2D13D2-521A-4EFC-ABD5-720EC89B1083}"/>
                  </a:ext>
                </a:extLst>
              </p:cNvPr>
              <p:cNvSpPr/>
              <p:nvPr/>
            </p:nvSpPr>
            <p:spPr>
              <a:xfrm>
                <a:off x="4150408" y="5191658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C2D13D2-521A-4EFC-ABD5-720EC89B1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08" y="5191658"/>
                <a:ext cx="720000" cy="72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895E83-B065-4731-AD88-8348AA2D4C17}"/>
              </a:ext>
            </a:extLst>
          </p:cNvPr>
          <p:cNvCxnSpPr>
            <a:cxnSpLocks/>
            <a:stCxn id="31" idx="0"/>
            <a:endCxn id="10" idx="2"/>
          </p:cNvCxnSpPr>
          <p:nvPr/>
        </p:nvCxnSpPr>
        <p:spPr>
          <a:xfrm flipV="1">
            <a:off x="4510408" y="4647608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D3E3DE-E5E2-4D24-9F1D-7E9B4EBB9804}"/>
                  </a:ext>
                </a:extLst>
              </p:cNvPr>
              <p:cNvSpPr txBox="1"/>
              <p:nvPr/>
            </p:nvSpPr>
            <p:spPr>
              <a:xfrm>
                <a:off x="3994354" y="4772634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D3E3DE-E5E2-4D24-9F1D-7E9B4EBB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4" y="4772634"/>
                <a:ext cx="66726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B4E5B-FB8C-461D-A578-31F59C68E34F}"/>
              </a:ext>
            </a:extLst>
          </p:cNvPr>
          <p:cNvSpPr txBox="1"/>
          <p:nvPr/>
        </p:nvSpPr>
        <p:spPr>
          <a:xfrm>
            <a:off x="2272662" y="2808791"/>
            <a:ext cx="14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Encoder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206BB9-0B6B-4C5E-928E-DA000CEBAD68}"/>
                  </a:ext>
                </a:extLst>
              </p:cNvPr>
              <p:cNvSpPr txBox="1"/>
              <p:nvPr/>
            </p:nvSpPr>
            <p:spPr>
              <a:xfrm>
                <a:off x="926321" y="476020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206BB9-0B6B-4C5E-928E-DA000CEB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1" y="4760206"/>
                <a:ext cx="6672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6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71A7-344D-43DE-9540-9266BE4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Seq-to-Seq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4C1C-1D8E-42B4-A78E-E30164B2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Encoding</a:t>
            </a:r>
            <a:r>
              <a:rPr lang="en-US" altLang="ko-KR" dirty="0"/>
              <a:t> RNN for the </a:t>
            </a:r>
            <a:r>
              <a:rPr lang="en-US" altLang="ko-KR" dirty="0">
                <a:solidFill>
                  <a:srgbClr val="C00000"/>
                </a:solidFill>
              </a:rPr>
              <a:t>source sentence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Decoding RNN</a:t>
            </a:r>
            <a:r>
              <a:rPr lang="en-US" altLang="ko-KR" dirty="0"/>
              <a:t> for the </a:t>
            </a:r>
            <a:r>
              <a:rPr lang="en-US" altLang="ko-KR" dirty="0">
                <a:solidFill>
                  <a:srgbClr val="0000FF"/>
                </a:solidFill>
              </a:rPr>
              <a:t>target sentence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F46AE-9C5D-4707-8311-39D10DD6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533C92-907A-4EC4-A105-A4381BA8C18C}"/>
              </a:ext>
            </a:extLst>
          </p:cNvPr>
          <p:cNvSpPr/>
          <p:nvPr/>
        </p:nvSpPr>
        <p:spPr>
          <a:xfrm>
            <a:off x="3734813" y="2633784"/>
            <a:ext cx="4820293" cy="3104968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53998A5-66E6-4D37-A59E-A15C52CF6ED9}"/>
                  </a:ext>
                </a:extLst>
              </p:cNvPr>
              <p:cNvSpPr/>
              <p:nvPr/>
            </p:nvSpPr>
            <p:spPr>
              <a:xfrm>
                <a:off x="1146440" y="5544885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53998A5-66E6-4D37-A59E-A15C52CF6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40" y="5544885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BD7539F-5A8F-4D3A-9595-A4CB3F2993A0}"/>
                  </a:ext>
                </a:extLst>
              </p:cNvPr>
              <p:cNvSpPr/>
              <p:nvPr/>
            </p:nvSpPr>
            <p:spPr>
              <a:xfrm>
                <a:off x="2664337" y="5544885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BD7539F-5A8F-4D3A-9595-A4CB3F299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37" y="554488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5EB4661-6D86-48F6-91A5-CC9A8A3CBF39}"/>
                  </a:ext>
                </a:extLst>
              </p:cNvPr>
              <p:cNvSpPr/>
              <p:nvPr/>
            </p:nvSpPr>
            <p:spPr>
              <a:xfrm>
                <a:off x="1146440" y="4302450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5EB4661-6D86-48F6-91A5-CC9A8A3C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40" y="4302450"/>
                <a:ext cx="720000" cy="720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D58EEAF-9DCB-42E9-B2A5-6D92ED80FCE6}"/>
                  </a:ext>
                </a:extLst>
              </p:cNvPr>
              <p:cNvSpPr/>
              <p:nvPr/>
            </p:nvSpPr>
            <p:spPr>
              <a:xfrm>
                <a:off x="2664337" y="4302450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D58EEAF-9DCB-42E9-B2A5-6D92ED80F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37" y="4302450"/>
                <a:ext cx="720000" cy="720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45EBFBF-AD57-4079-AFEA-D69529CC2164}"/>
                  </a:ext>
                </a:extLst>
              </p:cNvPr>
              <p:cNvSpPr/>
              <p:nvPr/>
            </p:nvSpPr>
            <p:spPr>
              <a:xfrm>
                <a:off x="4185359" y="4302450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45EBFBF-AD57-4079-AFEA-D69529CC2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359" y="4302450"/>
                <a:ext cx="720000" cy="72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24E7C8-9B0A-4DD6-AE85-0C4ABFFB030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506440" y="5022450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69C521-7106-4D24-BF7E-3AAEE47C161F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3024337" y="5022450"/>
            <a:ext cx="0" cy="522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A8687A-C832-47AA-9FAB-A6506BA3267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66440" y="4662450"/>
            <a:ext cx="79789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8900E8-D35C-4CB4-B599-973DE37107E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84337" y="4662450"/>
            <a:ext cx="801022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9D09C2-8359-4C16-9173-B390C1A0A281}"/>
                  </a:ext>
                </a:extLst>
              </p:cNvPr>
              <p:cNvSpPr txBox="1"/>
              <p:nvPr/>
            </p:nvSpPr>
            <p:spPr>
              <a:xfrm>
                <a:off x="961272" y="5135048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9D09C2-8359-4C16-9173-B390C1A0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72" y="5135048"/>
                <a:ext cx="6672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0B15-6D14-4EF3-B02F-75CE8EAA0617}"/>
                  </a:ext>
                </a:extLst>
              </p:cNvPr>
              <p:cNvSpPr txBox="1"/>
              <p:nvPr/>
            </p:nvSpPr>
            <p:spPr>
              <a:xfrm>
                <a:off x="1889685" y="4262819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20B15-6D14-4EF3-B02F-75CE8EAA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85" y="4262819"/>
                <a:ext cx="6672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BC8CC6-D4CB-4653-93CB-DE854A3AF327}"/>
                  </a:ext>
                </a:extLst>
              </p:cNvPr>
              <p:cNvSpPr txBox="1"/>
              <p:nvPr/>
            </p:nvSpPr>
            <p:spPr>
              <a:xfrm>
                <a:off x="2505564" y="5135048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BC8CC6-D4CB-4653-93CB-DE854A3A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64" y="5135048"/>
                <a:ext cx="6672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0B1B1F-1EC3-4D7C-9B75-B1A0ED174D6E}"/>
                  </a:ext>
                </a:extLst>
              </p:cNvPr>
              <p:cNvSpPr txBox="1"/>
              <p:nvPr/>
            </p:nvSpPr>
            <p:spPr>
              <a:xfrm>
                <a:off x="3500647" y="4262819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0B1B1F-1EC3-4D7C-9B75-B1A0ED174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47" y="4262819"/>
                <a:ext cx="6672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BDB8E6F-51DB-45BD-ABDB-82656F15C36C}"/>
                  </a:ext>
                </a:extLst>
              </p:cNvPr>
              <p:cNvSpPr/>
              <p:nvPr/>
            </p:nvSpPr>
            <p:spPr>
              <a:xfrm>
                <a:off x="5665382" y="30384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BDB8E6F-51DB-45BD-ABDB-82656F15C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82" y="3038400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A0FA819-ADA0-4460-A033-4C6D6B3F0F75}"/>
                  </a:ext>
                </a:extLst>
              </p:cNvPr>
              <p:cNvSpPr/>
              <p:nvPr/>
            </p:nvSpPr>
            <p:spPr>
              <a:xfrm>
                <a:off x="7186405" y="30384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A0FA819-ADA0-4460-A033-4C6D6B3F0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05" y="3038400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9AE95C2-7FBB-4923-A15B-3F1953A22584}"/>
                  </a:ext>
                </a:extLst>
              </p:cNvPr>
              <p:cNvSpPr/>
              <p:nvPr/>
            </p:nvSpPr>
            <p:spPr>
              <a:xfrm>
                <a:off x="5665382" y="4302450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9AE95C2-7FBB-4923-A15B-3F1953A22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82" y="4302450"/>
                <a:ext cx="720000" cy="7200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B2004F-93B4-48B0-81E2-0D50EC73061E}"/>
                  </a:ext>
                </a:extLst>
              </p:cNvPr>
              <p:cNvSpPr/>
              <p:nvPr/>
            </p:nvSpPr>
            <p:spPr>
              <a:xfrm>
                <a:off x="7186405" y="4302450"/>
                <a:ext cx="720000" cy="720000"/>
              </a:xfrm>
              <a:prstGeom prst="round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1B2004F-93B4-48B0-81E2-0D50EC730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05" y="4302450"/>
                <a:ext cx="720000" cy="7200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A6F2E3-9956-46EB-93C6-172D95429988}"/>
              </a:ext>
            </a:extLst>
          </p:cNvPr>
          <p:cNvCxnSpPr>
            <a:cxnSpLocks/>
            <a:stCxn id="21" idx="0"/>
            <a:endCxn id="19" idx="4"/>
          </p:cNvCxnSpPr>
          <p:nvPr/>
        </p:nvCxnSpPr>
        <p:spPr>
          <a:xfrm flipV="1">
            <a:off x="6025382" y="3758400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27A68A-78E7-4B3C-AF6C-D87492B198AB}"/>
              </a:ext>
            </a:extLst>
          </p:cNvPr>
          <p:cNvCxnSpPr>
            <a:cxnSpLocks/>
            <a:stCxn id="22" idx="0"/>
            <a:endCxn id="20" idx="4"/>
          </p:cNvCxnSpPr>
          <p:nvPr/>
        </p:nvCxnSpPr>
        <p:spPr>
          <a:xfrm flipV="1">
            <a:off x="7546405" y="3758400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DFB8E2E-BDD8-4F3A-836F-1B962855CA0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385382" y="4662450"/>
            <a:ext cx="8010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35C2C-9C6B-4E8D-9F6A-7AA537798DC8}"/>
                  </a:ext>
                </a:extLst>
              </p:cNvPr>
              <p:cNvSpPr txBox="1"/>
              <p:nvPr/>
            </p:nvSpPr>
            <p:spPr>
              <a:xfrm>
                <a:off x="6481193" y="4262819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35C2C-9C6B-4E8D-9F6A-7AA53779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3" y="4262819"/>
                <a:ext cx="6672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093BC6-FF57-4EFF-8E22-6BC57DF59E97}"/>
                  </a:ext>
                </a:extLst>
              </p:cNvPr>
              <p:cNvSpPr txBox="1"/>
              <p:nvPr/>
            </p:nvSpPr>
            <p:spPr>
              <a:xfrm>
                <a:off x="5486110" y="381693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093BC6-FF57-4EFF-8E22-6BC57DF59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110" y="3816936"/>
                <a:ext cx="6672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E6A67-937D-4130-8B79-003874345858}"/>
                  </a:ext>
                </a:extLst>
              </p:cNvPr>
              <p:cNvSpPr txBox="1"/>
              <p:nvPr/>
            </p:nvSpPr>
            <p:spPr>
              <a:xfrm>
                <a:off x="7017381" y="381693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0E6A67-937D-4130-8B79-003874345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81" y="3816936"/>
                <a:ext cx="6672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591463-6B8D-40BC-88B2-4C638876725C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4905359" y="4662450"/>
            <a:ext cx="7600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38D793-F533-4DFD-886A-A7ADE0FAC4F1}"/>
                  </a:ext>
                </a:extLst>
              </p:cNvPr>
              <p:cNvSpPr txBox="1"/>
              <p:nvPr/>
            </p:nvSpPr>
            <p:spPr>
              <a:xfrm>
                <a:off x="4961504" y="428074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38D793-F533-4DFD-886A-A7ADE0FA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4" y="4280746"/>
                <a:ext cx="6672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FB87B59-F156-4C20-A989-C2170C91852F}"/>
                  </a:ext>
                </a:extLst>
              </p:cNvPr>
              <p:cNvSpPr/>
              <p:nvPr/>
            </p:nvSpPr>
            <p:spPr>
              <a:xfrm>
                <a:off x="4185359" y="5566500"/>
                <a:ext cx="720000" cy="720000"/>
              </a:xfrm>
              <a:prstGeom prst="ellipse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FB87B59-F156-4C20-A989-C2170C918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359" y="5566500"/>
                <a:ext cx="720000" cy="72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E4BB76-6972-47C0-8552-7E66FF2A852A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4545359" y="5022450"/>
            <a:ext cx="0" cy="544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939BD1-A79F-4FE6-823E-E628A8C1F5FA}"/>
                  </a:ext>
                </a:extLst>
              </p:cNvPr>
              <p:cNvSpPr txBox="1"/>
              <p:nvPr/>
            </p:nvSpPr>
            <p:spPr>
              <a:xfrm>
                <a:off x="4029305" y="5147476"/>
                <a:ext cx="66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939BD1-A79F-4FE6-823E-E628A8C1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05" y="5147476"/>
                <a:ext cx="6672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2FDAD18-BDCB-4038-B307-71F549D04F38}"/>
              </a:ext>
            </a:extLst>
          </p:cNvPr>
          <p:cNvSpPr txBox="1"/>
          <p:nvPr/>
        </p:nvSpPr>
        <p:spPr>
          <a:xfrm>
            <a:off x="5428235" y="5812367"/>
            <a:ext cx="143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</a:rPr>
              <a:t>Decoder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5AF40-8B5B-0E81-60FE-A95AC9B3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E1FC0-BEA4-DC19-53AE-DBD2B8F1D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C7A1F-ED55-F0EA-F5E7-BF4ED6525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Sequential Data Modeling</a:t>
            </a:r>
          </a:p>
          <a:p>
            <a:r>
              <a:rPr lang="en-US" altLang="ko-KR" dirty="0"/>
              <a:t>Formulating RNNs</a:t>
            </a:r>
          </a:p>
          <a:p>
            <a:r>
              <a:rPr lang="en-US" altLang="ko-KR" dirty="0"/>
              <a:t>Applications of Sequence Models</a:t>
            </a:r>
          </a:p>
          <a:p>
            <a:r>
              <a:rPr lang="en-US" altLang="ko-KR" dirty="0"/>
              <a:t>Vanishing Gradient Problem</a:t>
            </a:r>
          </a:p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58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9AF14-5DED-4279-849F-66A366C8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Encoder-Decoder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988B7-5D0D-4538-A907-F5E6E2E0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b="1" dirty="0"/>
              <a:t>Input</a:t>
            </a:r>
            <a:r>
              <a:rPr lang="en-US" altLang="ko-KR" dirty="0"/>
              <a:t>: image</a:t>
            </a:r>
          </a:p>
          <a:p>
            <a:r>
              <a:rPr lang="en-US" altLang="ko-KR" b="1" dirty="0"/>
              <a:t>Output</a:t>
            </a:r>
            <a:r>
              <a:rPr lang="en-US" altLang="ko-KR" dirty="0"/>
              <a:t>: sentence (a sequence of words)</a:t>
            </a:r>
          </a:p>
          <a:p>
            <a:endParaRPr lang="en-US" altLang="ko-KR" dirty="0"/>
          </a:p>
          <a:p>
            <a:r>
              <a:rPr lang="en-US" altLang="ko-KR" dirty="0"/>
              <a:t>Example: image captioning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70758-84C5-4F59-B260-D6CFC96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34D66-F4A1-4104-ACC0-E76CDCEF4787}"/>
              </a:ext>
            </a:extLst>
          </p:cNvPr>
          <p:cNvGrpSpPr/>
          <p:nvPr/>
        </p:nvGrpSpPr>
        <p:grpSpPr>
          <a:xfrm>
            <a:off x="972553" y="3245888"/>
            <a:ext cx="6895694" cy="3342719"/>
            <a:chOff x="330002" y="3219948"/>
            <a:chExt cx="6895694" cy="3342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881ECAB6-5310-4674-ADA3-CE71F32577EA}"/>
                    </a:ext>
                  </a:extLst>
                </p:cNvPr>
                <p:cNvSpPr/>
                <p:nvPr/>
              </p:nvSpPr>
              <p:spPr>
                <a:xfrm>
                  <a:off x="1918305" y="3566164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881ECAB6-5310-4674-ADA3-CE71F3257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305" y="3566164"/>
                  <a:ext cx="683333" cy="60121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33BCB6F-C633-466B-81AE-29D4C3D559E8}"/>
                    </a:ext>
                  </a:extLst>
                </p:cNvPr>
                <p:cNvSpPr/>
                <p:nvPr/>
              </p:nvSpPr>
              <p:spPr>
                <a:xfrm>
                  <a:off x="1918305" y="4629271"/>
                  <a:ext cx="683333" cy="601211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33BCB6F-C633-466B-81AE-29D4C3D55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305" y="4629271"/>
                  <a:ext cx="683333" cy="60121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5D58CEF-9285-435C-9D64-DBC9578D475D}"/>
                </a:ext>
              </a:extLst>
            </p:cNvPr>
            <p:cNvCxnSpPr>
              <a:cxnSpLocks/>
              <a:stCxn id="24" idx="0"/>
              <a:endCxn id="22" idx="4"/>
            </p:cNvCxnSpPr>
            <p:nvPr/>
          </p:nvCxnSpPr>
          <p:spPr>
            <a:xfrm flipV="1">
              <a:off x="2259971" y="4167375"/>
              <a:ext cx="0" cy="461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D7585ED8-3F9E-4235-8253-1A9B790C981B}"/>
                    </a:ext>
                  </a:extLst>
                </p:cNvPr>
                <p:cNvSpPr/>
                <p:nvPr/>
              </p:nvSpPr>
              <p:spPr>
                <a:xfrm>
                  <a:off x="3002624" y="3573769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D7585ED8-3F9E-4235-8253-1A9B790C9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624" y="3573769"/>
                  <a:ext cx="683333" cy="60121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051BA85B-072C-4E90-94E1-D3D53617213D}"/>
                    </a:ext>
                  </a:extLst>
                </p:cNvPr>
                <p:cNvSpPr/>
                <p:nvPr/>
              </p:nvSpPr>
              <p:spPr>
                <a:xfrm>
                  <a:off x="3002624" y="4629271"/>
                  <a:ext cx="683333" cy="601211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051BA85B-072C-4E90-94E1-D3D536172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624" y="4629271"/>
                  <a:ext cx="683333" cy="60121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8B3A019-698D-4D51-B1D8-83861594A784}"/>
                </a:ext>
              </a:extLst>
            </p:cNvPr>
            <p:cNvCxnSpPr>
              <a:cxnSpLocks/>
              <a:stCxn id="29" idx="0"/>
              <a:endCxn id="27" idx="4"/>
            </p:cNvCxnSpPr>
            <p:nvPr/>
          </p:nvCxnSpPr>
          <p:spPr>
            <a:xfrm flipV="1">
              <a:off x="3344290" y="4174980"/>
              <a:ext cx="0" cy="4542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4A5701D-45CB-4946-B2F2-8A6E80F81389}"/>
                    </a:ext>
                  </a:extLst>
                </p:cNvPr>
                <p:cNvSpPr/>
                <p:nvPr/>
              </p:nvSpPr>
              <p:spPr>
                <a:xfrm>
                  <a:off x="4081009" y="3573769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54A5701D-45CB-4946-B2F2-8A6E80F81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009" y="3573769"/>
                  <a:ext cx="683333" cy="60121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27AF130D-D4E9-4EA0-818D-429690F0AE12}"/>
                    </a:ext>
                  </a:extLst>
                </p:cNvPr>
                <p:cNvSpPr/>
                <p:nvPr/>
              </p:nvSpPr>
              <p:spPr>
                <a:xfrm>
                  <a:off x="4081009" y="4629271"/>
                  <a:ext cx="683333" cy="601211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27AF130D-D4E9-4EA0-818D-429690F0A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009" y="4629271"/>
                  <a:ext cx="683333" cy="60121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20DD0B9-F18B-44B9-970D-BB56CE412573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4422676" y="4174980"/>
              <a:ext cx="0" cy="4542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E2C0BC3-B974-4C85-9623-81AD77ED82A5}"/>
                </a:ext>
              </a:extLst>
            </p:cNvPr>
            <p:cNvCxnSpPr>
              <a:cxnSpLocks/>
              <a:stCxn id="24" idx="3"/>
              <a:endCxn id="29" idx="1"/>
            </p:cNvCxnSpPr>
            <p:nvPr/>
          </p:nvCxnSpPr>
          <p:spPr>
            <a:xfrm>
              <a:off x="2601638" y="4929876"/>
              <a:ext cx="4009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DBB4665-9E1F-4A94-A534-67B4DA175F23}"/>
                </a:ext>
              </a:extLst>
            </p:cNvPr>
            <p:cNvCxnSpPr>
              <a:cxnSpLocks/>
              <a:stCxn id="29" idx="3"/>
              <a:endCxn id="34" idx="1"/>
            </p:cNvCxnSpPr>
            <p:nvPr/>
          </p:nvCxnSpPr>
          <p:spPr>
            <a:xfrm>
              <a:off x="3685957" y="4929876"/>
              <a:ext cx="3950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CBF0E053-5D2F-40FE-A6EB-9B57672CF97B}"/>
                    </a:ext>
                  </a:extLst>
                </p:cNvPr>
                <p:cNvSpPr/>
                <p:nvPr/>
              </p:nvSpPr>
              <p:spPr>
                <a:xfrm>
                  <a:off x="5159394" y="3566164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CBF0E053-5D2F-40FE-A6EB-9B57672CF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94" y="3566164"/>
                  <a:ext cx="683333" cy="60121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CCF75104-31C9-42B3-A6C1-7E9799B10B92}"/>
                    </a:ext>
                  </a:extLst>
                </p:cNvPr>
                <p:cNvSpPr/>
                <p:nvPr/>
              </p:nvSpPr>
              <p:spPr>
                <a:xfrm>
                  <a:off x="5159394" y="4629271"/>
                  <a:ext cx="683333" cy="601211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CCF75104-31C9-42B3-A6C1-7E9799B10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394" y="4629271"/>
                  <a:ext cx="683333" cy="60121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C67568F-293F-463A-B68F-BEFDBDF56E98}"/>
                </a:ext>
              </a:extLst>
            </p:cNvPr>
            <p:cNvCxnSpPr>
              <a:cxnSpLocks/>
              <a:stCxn id="41" idx="0"/>
              <a:endCxn id="39" idx="4"/>
            </p:cNvCxnSpPr>
            <p:nvPr/>
          </p:nvCxnSpPr>
          <p:spPr>
            <a:xfrm flipV="1">
              <a:off x="5501061" y="4167375"/>
              <a:ext cx="0" cy="461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40BC0E54-5261-4F24-9D64-AF6A52C93136}"/>
                    </a:ext>
                  </a:extLst>
                </p:cNvPr>
                <p:cNvSpPr/>
                <p:nvPr/>
              </p:nvSpPr>
              <p:spPr>
                <a:xfrm>
                  <a:off x="6243713" y="3573769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40BC0E54-5261-4F24-9D64-AF6A52C93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713" y="3573769"/>
                  <a:ext cx="683333" cy="60121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A7B61826-FE09-419A-B43B-788002D51041}"/>
                    </a:ext>
                  </a:extLst>
                </p:cNvPr>
                <p:cNvSpPr/>
                <p:nvPr/>
              </p:nvSpPr>
              <p:spPr>
                <a:xfrm>
                  <a:off x="6243713" y="4629271"/>
                  <a:ext cx="683333" cy="601211"/>
                </a:xfrm>
                <a:prstGeom prst="round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A7B61826-FE09-419A-B43B-788002D51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713" y="4629271"/>
                  <a:ext cx="683333" cy="60121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8152EFD-3B5A-4B45-99F1-1CA6F6323196}"/>
                </a:ext>
              </a:extLst>
            </p:cNvPr>
            <p:cNvCxnSpPr>
              <a:cxnSpLocks/>
              <a:stCxn id="46" idx="0"/>
              <a:endCxn id="44" idx="4"/>
            </p:cNvCxnSpPr>
            <p:nvPr/>
          </p:nvCxnSpPr>
          <p:spPr>
            <a:xfrm flipV="1">
              <a:off x="6585380" y="4174980"/>
              <a:ext cx="0" cy="4542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E83032A-8FFE-46A9-9745-6335F817C203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5842727" y="4929876"/>
              <a:ext cx="4009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26B8E6B-B62D-4DC2-8BB4-A3BECA75F8A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4764342" y="4929876"/>
              <a:ext cx="395053" cy="12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나 두발로 섰다옹~&quot; 직립보행하는 고양이 | 1boon">
              <a:extLst>
                <a:ext uri="{FF2B5EF4-FFF2-40B4-BE49-F238E27FC236}">
                  <a16:creationId xmlns:a16="http://schemas.microsoft.com/office/drawing/2014/main" id="{7347E170-083C-4F25-8343-5E183B057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BFAFF"/>
                </a:clrFrom>
                <a:clrTo>
                  <a:srgbClr val="FBFA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1" r="26000"/>
            <a:stretch/>
          </p:blipFill>
          <p:spPr bwMode="auto">
            <a:xfrm>
              <a:off x="1353515" y="5391772"/>
              <a:ext cx="906456" cy="117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47995-E62B-418A-9663-FDFB3EE48175}"/>
                </a:ext>
              </a:extLst>
            </p:cNvPr>
            <p:cNvSpPr txBox="1"/>
            <p:nvPr/>
          </p:nvSpPr>
          <p:spPr>
            <a:xfrm>
              <a:off x="2013694" y="3219948"/>
              <a:ext cx="492554" cy="308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BD9F12-BCF4-4FD0-94D5-EDA2E23ABD69}"/>
                </a:ext>
              </a:extLst>
            </p:cNvPr>
            <p:cNvSpPr txBox="1"/>
            <p:nvPr/>
          </p:nvSpPr>
          <p:spPr>
            <a:xfrm>
              <a:off x="3098013" y="3219948"/>
              <a:ext cx="492554" cy="308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cat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43F2BF-F263-4DF9-A04E-9B53814BAEA0}"/>
                </a:ext>
              </a:extLst>
            </p:cNvPr>
            <p:cNvSpPr txBox="1"/>
            <p:nvPr/>
          </p:nvSpPr>
          <p:spPr>
            <a:xfrm>
              <a:off x="4182332" y="3219948"/>
              <a:ext cx="492554" cy="308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0D77E2-C8AE-4FF0-9796-9ED69C9E4D5D}"/>
                </a:ext>
              </a:extLst>
            </p:cNvPr>
            <p:cNvSpPr txBox="1"/>
            <p:nvPr/>
          </p:nvSpPr>
          <p:spPr>
            <a:xfrm>
              <a:off x="5034728" y="3219948"/>
              <a:ext cx="1138621" cy="308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amazingly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68FE05-9892-4AB2-8892-6093AA4C7449}"/>
                </a:ext>
              </a:extLst>
            </p:cNvPr>
            <p:cNvSpPr txBox="1"/>
            <p:nvPr/>
          </p:nvSpPr>
          <p:spPr>
            <a:xfrm>
              <a:off x="6233739" y="3219948"/>
              <a:ext cx="991957" cy="308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standing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9CEAA56-5EDE-4201-A012-FB389F14D421}"/>
                    </a:ext>
                  </a:extLst>
                </p:cNvPr>
                <p:cNvSpPr/>
                <p:nvPr/>
              </p:nvSpPr>
              <p:spPr>
                <a:xfrm>
                  <a:off x="611654" y="5692376"/>
                  <a:ext cx="683333" cy="601211"/>
                </a:xfrm>
                <a:prstGeom prst="ellipse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9CEAA56-5EDE-4201-A012-FB389F14D4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54" y="5692376"/>
                  <a:ext cx="683333" cy="60121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6729191-C39E-40A8-A0CE-2BE5031A7A14}"/>
                </a:ext>
              </a:extLst>
            </p:cNvPr>
            <p:cNvSpPr/>
            <p:nvPr/>
          </p:nvSpPr>
          <p:spPr>
            <a:xfrm>
              <a:off x="330002" y="4632340"/>
              <a:ext cx="1246638" cy="60121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ConvNet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977F23C-A980-49AE-B0F1-16641542D8E8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V="1">
              <a:off x="953321" y="5233551"/>
              <a:ext cx="0" cy="4588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610E9A7-4155-48BD-B503-BC842595F3BA}"/>
                </a:ext>
              </a:extLst>
            </p:cNvPr>
            <p:cNvCxnSpPr>
              <a:cxnSpLocks/>
              <a:stCxn id="51" idx="3"/>
              <a:endCxn id="24" idx="1"/>
            </p:cNvCxnSpPr>
            <p:nvPr/>
          </p:nvCxnSpPr>
          <p:spPr>
            <a:xfrm flipV="1">
              <a:off x="1576640" y="4929877"/>
              <a:ext cx="341665" cy="3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15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BCCF6-7A3D-422C-94C3-9E6DB83D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RNNs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62CDD-DEA4-418F-9B50-AECF2FDE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Explicitly use the prior knowledge that the sequential data can be processed in the same way.</a:t>
            </a:r>
          </a:p>
          <a:p>
            <a:pPr lvl="1"/>
            <a:r>
              <a:rPr lang="en-US" altLang="ko-KR" b="1" dirty="0"/>
              <a:t>Hidden state</a:t>
            </a:r>
            <a:r>
              <a:rPr lang="en-US" altLang="ko-KR" dirty="0"/>
              <a:t>: a </a:t>
            </a:r>
            <a:r>
              <a:rPr lang="en-US" altLang="ko-KR" b="1" dirty="0">
                <a:solidFill>
                  <a:srgbClr val="C00000"/>
                </a:solidFill>
              </a:rPr>
              <a:t>lossy summary </a:t>
            </a:r>
            <a:r>
              <a:rPr lang="en-US" altLang="ko-KR" dirty="0"/>
              <a:t>of the past</a:t>
            </a:r>
          </a:p>
          <a:p>
            <a:endParaRPr lang="en-US" altLang="ko-KR" dirty="0"/>
          </a:p>
          <a:p>
            <a:r>
              <a:rPr lang="en-US" altLang="ko-KR" dirty="0"/>
              <a:t>Use the same computational function and parameters across different time steps of the sequence.</a:t>
            </a:r>
          </a:p>
          <a:p>
            <a:pPr lvl="1"/>
            <a:r>
              <a:rPr lang="en-US" altLang="ko-KR" dirty="0"/>
              <a:t>Greatly reduce the </a:t>
            </a:r>
            <a:r>
              <a:rPr lang="en-US" altLang="ko-KR" b="1" dirty="0">
                <a:solidFill>
                  <a:srgbClr val="C00000"/>
                </a:solidFill>
              </a:rPr>
              <a:t>capacity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C00000"/>
                </a:solidFill>
              </a:rPr>
              <a:t>good for generalization</a:t>
            </a:r>
            <a:r>
              <a:rPr lang="en-US" altLang="ko-KR" dirty="0"/>
              <a:t> in learning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79EBB-469C-429C-8353-3D5A34B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2" descr="Kakao friends, Illustration kids girl, Line friends">
            <a:extLst>
              <a:ext uri="{FF2B5EF4-FFF2-40B4-BE49-F238E27FC236}">
                <a16:creationId xmlns:a16="http://schemas.microsoft.com/office/drawing/2014/main" id="{EE7F8F3F-8F77-30D6-D4F3-13896768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4169411"/>
            <a:ext cx="2139950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03ABD-BACA-421B-A28E-4DCCE8F5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RNNs is Difficult.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F5FDE-EA37-4C49-B475-BB0EB046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Gradient vanishing problem</a:t>
            </a:r>
          </a:p>
          <a:p>
            <a:pPr lvl="1"/>
            <a:r>
              <a:rPr lang="en-US" altLang="ko-KR" dirty="0"/>
              <a:t>After a few time steps, the gradients become almost 0.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exploding problem</a:t>
            </a:r>
          </a:p>
          <a:p>
            <a:pPr lvl="1"/>
            <a:r>
              <a:rPr lang="en-US" altLang="ko-KR" dirty="0"/>
              <a:t>After a few time steps, the gradients become almost huge.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076AD-F500-451E-9644-528FBAEF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456B-A6D2-455B-9711-4013F1C56960}"/>
                  </a:ext>
                </a:extLst>
              </p:cNvPr>
              <p:cNvSpPr txBox="1"/>
              <p:nvPr/>
            </p:nvSpPr>
            <p:spPr>
              <a:xfrm>
                <a:off x="2066027" y="2185639"/>
                <a:ext cx="5011947" cy="7144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>
                    <a:latin typeface="Calibri" panose="020F0502020204030204" pitchFamily="34" charset="0"/>
                  </a:rPr>
                  <a:t>…</a:t>
                </a:r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2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4456B-A6D2-455B-9711-4013F1C5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27" y="2185639"/>
                <a:ext cx="5011947" cy="714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04A5A-CD00-43D0-A492-874DB9C31F35}"/>
                  </a:ext>
                </a:extLst>
              </p:cNvPr>
              <p:cNvSpPr txBox="1"/>
              <p:nvPr/>
            </p:nvSpPr>
            <p:spPr>
              <a:xfrm>
                <a:off x="2066027" y="4829138"/>
                <a:ext cx="5011947" cy="71441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>
                    <a:latin typeface="Calibri" panose="020F0502020204030204" pitchFamily="34" charset="0"/>
                  </a:rPr>
                  <a:t>…</a:t>
                </a:r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sz="22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200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04A5A-CD00-43D0-A492-874DB9C31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27" y="4829138"/>
                <a:ext cx="5011947" cy="714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A1475B-A84D-4B15-8FAF-CFD1CD1292A8}"/>
              </a:ext>
            </a:extLst>
          </p:cNvPr>
          <p:cNvSpPr txBox="1"/>
          <p:nvPr/>
        </p:nvSpPr>
        <p:spPr>
          <a:xfrm>
            <a:off x="4369098" y="5587484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&gt;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3A9B3-9C83-41E0-B8EB-D8C3504E70AE}"/>
              </a:ext>
            </a:extLst>
          </p:cNvPr>
          <p:cNvSpPr txBox="1"/>
          <p:nvPr/>
        </p:nvSpPr>
        <p:spPr>
          <a:xfrm>
            <a:off x="5301831" y="5587484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&gt;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25EDA-6CF3-4599-8EE9-06078A1C7575}"/>
              </a:ext>
            </a:extLst>
          </p:cNvPr>
          <p:cNvSpPr txBox="1"/>
          <p:nvPr/>
        </p:nvSpPr>
        <p:spPr>
          <a:xfrm>
            <a:off x="6338076" y="5587484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&gt;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A4F64-6643-466F-8897-AD060960C590}"/>
              </a:ext>
            </a:extLst>
          </p:cNvPr>
          <p:cNvSpPr txBox="1"/>
          <p:nvPr/>
        </p:nvSpPr>
        <p:spPr>
          <a:xfrm>
            <a:off x="4369098" y="2978240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&lt;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3B440-24B5-4F51-A229-CE6D909BFCC8}"/>
              </a:ext>
            </a:extLst>
          </p:cNvPr>
          <p:cNvSpPr txBox="1"/>
          <p:nvPr/>
        </p:nvSpPr>
        <p:spPr>
          <a:xfrm>
            <a:off x="5310457" y="2978240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&lt;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44256-27A5-4C17-B168-10662901BCE9}"/>
              </a:ext>
            </a:extLst>
          </p:cNvPr>
          <p:cNvSpPr txBox="1"/>
          <p:nvPr/>
        </p:nvSpPr>
        <p:spPr>
          <a:xfrm>
            <a:off x="6338076" y="2978240"/>
            <a:ext cx="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latin typeface="Calibri" panose="020F0502020204030204" pitchFamily="34" charset="0"/>
              </a:rPr>
              <a:t>&lt; 1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74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9C0F-BC0B-49DA-BB1F-5E9B941C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are Vanishing Gradients Bad?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6A55D-EE02-4619-8A3A-121E4C8F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Exponentially smaller contribution for longer terms</a:t>
            </a:r>
          </a:p>
          <a:p>
            <a:r>
              <a:rPr lang="en-US" altLang="ko-KR" dirty="0"/>
              <a:t>The weights quickly learn to </a:t>
            </a:r>
            <a:r>
              <a:rPr lang="en-US" altLang="ko-KR" dirty="0">
                <a:solidFill>
                  <a:srgbClr val="C00000"/>
                </a:solidFill>
              </a:rPr>
              <a:t>model short-term transitions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C00000"/>
                </a:solidFill>
              </a:rPr>
              <a:t>ignore long-term transitions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Can be undesirable if the distant past is a key factor.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A9690-8E1B-435E-8600-90EEB66B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27C8B-AA0A-4742-A92B-E0774F43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9" y="3145493"/>
            <a:ext cx="5300021" cy="32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3500-F3AA-4B32-9A32-76B43E0C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Key Characteristics of RNN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055E8-AC85-4ED1-9426-8AE00293D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053594" cy="5283200"/>
              </a:xfrm>
            </p:spPr>
            <p:txBody>
              <a:bodyPr/>
              <a:lstStyle/>
              <a:p>
                <a:r>
                  <a:rPr lang="en-US" altLang="ko-KR" dirty="0"/>
                  <a:t>Long-term dependency of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vanilla RNN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are encoded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 has the information on the past and it is a context to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055E8-AC85-4ED1-9426-8AE00293D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053594" cy="5283200"/>
              </a:xfrm>
              <a:blipFill>
                <a:blip r:embed="rId2"/>
                <a:stretch>
                  <a:fillRect l="-530" t="-1617" r="-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FE62-49C9-4DF2-ADA0-54F227F2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826A1F-15ED-474E-AAD0-F13A853138E0}"/>
                  </a:ext>
                </a:extLst>
              </p:cNvPr>
              <p:cNvSpPr/>
              <p:nvPr/>
            </p:nvSpPr>
            <p:spPr>
              <a:xfrm>
                <a:off x="1918617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826A1F-15ED-474E-AAD0-F13A85313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7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1A77612-E9B1-4798-9F92-F6AA51BF8D73}"/>
                  </a:ext>
                </a:extLst>
              </p:cNvPr>
              <p:cNvSpPr/>
              <p:nvPr/>
            </p:nvSpPr>
            <p:spPr>
              <a:xfrm>
                <a:off x="1800944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1A77612-E9B1-4798-9F92-F6AA51BF8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44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1C9E04-DDEE-4BDF-AE20-12563212C1C1}"/>
                  </a:ext>
                </a:extLst>
              </p:cNvPr>
              <p:cNvSpPr/>
              <p:nvPr/>
            </p:nvSpPr>
            <p:spPr>
              <a:xfrm>
                <a:off x="1800944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11C9E04-DDEE-4BDF-AE20-12563212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44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7959E05-98D0-48A4-B93A-0CB4D15A7B8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425148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1DB2E8-D145-4C83-BD16-E99B91FB49B4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425148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1416440-8491-438D-84E4-AB322F0BE390}"/>
                  </a:ext>
                </a:extLst>
              </p:cNvPr>
              <p:cNvSpPr/>
              <p:nvPr/>
            </p:nvSpPr>
            <p:spPr>
              <a:xfrm>
                <a:off x="3534796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71416440-8491-438D-84E4-AB322F0BE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796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A10F7C7C-06D9-4A9C-8E20-FC60F32BC5AC}"/>
                  </a:ext>
                </a:extLst>
              </p:cNvPr>
              <p:cNvSpPr/>
              <p:nvPr/>
            </p:nvSpPr>
            <p:spPr>
              <a:xfrm>
                <a:off x="3417123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A10F7C7C-06D9-4A9C-8E20-FC60F32BC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23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CF9BA63-9A45-4A82-9798-C9D91E6DBF47}"/>
                  </a:ext>
                </a:extLst>
              </p:cNvPr>
              <p:cNvSpPr/>
              <p:nvPr/>
            </p:nvSpPr>
            <p:spPr>
              <a:xfrm>
                <a:off x="3417123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CF9BA63-9A45-4A82-9798-C9D91E6DB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23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BE7A3C-3108-4BE3-9C28-41C697D8AB83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041327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0B844D6-6812-4639-8D06-595BADE6009E}"/>
              </a:ext>
            </a:extLst>
          </p:cNvPr>
          <p:cNvCxnSpPr>
            <a:cxnSpLocks/>
            <a:stCxn id="50" idx="0"/>
            <a:endCxn id="51" idx="2"/>
          </p:cNvCxnSpPr>
          <p:nvPr/>
        </p:nvCxnSpPr>
        <p:spPr>
          <a:xfrm flipV="1">
            <a:off x="4041327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E4758D7-9C95-499F-95DC-C9513A880447}"/>
                  </a:ext>
                </a:extLst>
              </p:cNvPr>
              <p:cNvSpPr/>
              <p:nvPr/>
            </p:nvSpPr>
            <p:spPr>
              <a:xfrm>
                <a:off x="5709315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E4758D7-9C95-499F-95DC-C9513A88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15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C6ED552D-0AB6-49B5-A581-BB88D4A8AABC}"/>
                  </a:ext>
                </a:extLst>
              </p:cNvPr>
              <p:cNvSpPr/>
              <p:nvPr/>
            </p:nvSpPr>
            <p:spPr>
              <a:xfrm>
                <a:off x="5591642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C6ED552D-0AB6-49B5-A581-BB88D4A8A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42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59A2574-17AF-4677-9A4A-87C6D8FF31CE}"/>
                  </a:ext>
                </a:extLst>
              </p:cNvPr>
              <p:cNvSpPr/>
              <p:nvPr/>
            </p:nvSpPr>
            <p:spPr>
              <a:xfrm>
                <a:off x="5591642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59A2574-17AF-4677-9A4A-87C6D8FF3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42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0CBADF-02F2-47CA-9F00-62A1F163D1E1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215846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F5F559B-021D-4ECC-8930-92E31FF9F085}"/>
              </a:ext>
            </a:extLst>
          </p:cNvPr>
          <p:cNvCxnSpPr>
            <a:cxnSpLocks/>
            <a:stCxn id="55" idx="0"/>
            <a:endCxn id="56" idx="2"/>
          </p:cNvCxnSpPr>
          <p:nvPr/>
        </p:nvCxnSpPr>
        <p:spPr>
          <a:xfrm flipV="1">
            <a:off x="6215846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D77F624-D9EA-4E8E-A51B-0F5640477AA3}"/>
                  </a:ext>
                </a:extLst>
              </p:cNvPr>
              <p:cNvSpPr/>
              <p:nvPr/>
            </p:nvSpPr>
            <p:spPr>
              <a:xfrm>
                <a:off x="7346580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D77F624-D9EA-4E8E-A51B-0F5640477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80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31C1E0E-2157-4385-B5DD-057A78464B5A}"/>
                  </a:ext>
                </a:extLst>
              </p:cNvPr>
              <p:cNvSpPr/>
              <p:nvPr/>
            </p:nvSpPr>
            <p:spPr>
              <a:xfrm>
                <a:off x="7228907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31C1E0E-2157-4385-B5DD-057A78464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07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04AC34-91CD-4EAE-938D-5B0225A4AEC3}"/>
                  </a:ext>
                </a:extLst>
              </p:cNvPr>
              <p:cNvSpPr/>
              <p:nvPr/>
            </p:nvSpPr>
            <p:spPr>
              <a:xfrm>
                <a:off x="7228907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5D04AC34-91CD-4EAE-938D-5B0225A4A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07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9147429-9C09-4079-9C70-59459622578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853111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CFB3F-DB62-4327-A436-0BEBC7D8B5F9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7853111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19AB19-22A7-40CA-A4BC-20C8E865FEB1}"/>
              </a:ext>
            </a:extLst>
          </p:cNvPr>
          <p:cNvSpPr txBox="1"/>
          <p:nvPr/>
        </p:nvSpPr>
        <p:spPr>
          <a:xfrm>
            <a:off x="827505" y="5647838"/>
            <a:ext cx="7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EC85BA-ED04-4F1F-9940-2E8F710FF365}"/>
              </a:ext>
            </a:extLst>
          </p:cNvPr>
          <p:cNvSpPr txBox="1"/>
          <p:nvPr/>
        </p:nvSpPr>
        <p:spPr>
          <a:xfrm>
            <a:off x="461756" y="4409808"/>
            <a:ext cx="148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Hidden layer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4268D0-FFF2-4875-8DF1-BF6C09282834}"/>
              </a:ext>
            </a:extLst>
          </p:cNvPr>
          <p:cNvSpPr txBox="1"/>
          <p:nvPr/>
        </p:nvSpPr>
        <p:spPr>
          <a:xfrm>
            <a:off x="658690" y="3254436"/>
            <a:ext cx="10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B20CF-752F-4EC4-8848-54D122F93795}"/>
              </a:ext>
            </a:extLst>
          </p:cNvPr>
          <p:cNvSpPr txBox="1"/>
          <p:nvPr/>
        </p:nvSpPr>
        <p:spPr>
          <a:xfrm>
            <a:off x="4892694" y="4522208"/>
            <a:ext cx="5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B7E9A7-0696-478A-9522-B02E8B94F971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2931679" y="4706875"/>
            <a:ext cx="60311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AFDC1-BA63-476D-A956-ABE8FD6E0E0D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4547858" y="4706874"/>
            <a:ext cx="344836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AC2405-679A-4B25-9895-E0E0FFFAFAD1}"/>
              </a:ext>
            </a:extLst>
          </p:cNvPr>
          <p:cNvCxnSpPr>
            <a:cxnSpLocks/>
            <a:stCxn id="69" idx="3"/>
            <a:endCxn id="55" idx="1"/>
          </p:cNvCxnSpPr>
          <p:nvPr/>
        </p:nvCxnSpPr>
        <p:spPr>
          <a:xfrm>
            <a:off x="5440988" y="4706874"/>
            <a:ext cx="268327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9A7242-E6C0-423D-9118-A7449842B6E9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6722377" y="4706875"/>
            <a:ext cx="62420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6F67292-21CB-4213-9C8B-8FAE1B08E1BA}"/>
                  </a:ext>
                </a:extLst>
              </p:cNvPr>
              <p:cNvSpPr/>
              <p:nvPr/>
            </p:nvSpPr>
            <p:spPr>
              <a:xfrm>
                <a:off x="3659939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6F67292-21CB-4213-9C8B-8FAE1B08E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39" y="3752869"/>
                <a:ext cx="3866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75BC392-C092-40CB-8837-680A059DFBA0}"/>
                  </a:ext>
                </a:extLst>
              </p:cNvPr>
              <p:cNvSpPr/>
              <p:nvPr/>
            </p:nvSpPr>
            <p:spPr>
              <a:xfrm>
                <a:off x="3640703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75BC392-C092-40CB-8837-680A059DF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03" y="5112892"/>
                <a:ext cx="40588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4C62D8-67C9-4EBE-A457-2D5E8F5890D8}"/>
                  </a:ext>
                </a:extLst>
              </p:cNvPr>
              <p:cNvSpPr/>
              <p:nvPr/>
            </p:nvSpPr>
            <p:spPr>
              <a:xfrm>
                <a:off x="2989756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4C62D8-67C9-4EBE-A457-2D5E8F589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56" y="4183695"/>
                <a:ext cx="46519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A05EA9E-E92F-4F05-8463-3A30B008C1EE}"/>
                  </a:ext>
                </a:extLst>
              </p:cNvPr>
              <p:cNvSpPr/>
              <p:nvPr/>
            </p:nvSpPr>
            <p:spPr>
              <a:xfrm>
                <a:off x="5853526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A05EA9E-E92F-4F05-8463-3A30B008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26" y="3752869"/>
                <a:ext cx="38664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99DB7C6-34B5-4BFB-A0C1-6522BDFB3825}"/>
                  </a:ext>
                </a:extLst>
              </p:cNvPr>
              <p:cNvSpPr/>
              <p:nvPr/>
            </p:nvSpPr>
            <p:spPr>
              <a:xfrm>
                <a:off x="5834290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99DB7C6-34B5-4BFB-A0C1-6522BDFB3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90" y="5112892"/>
                <a:ext cx="4058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2220E7-75A5-4617-ADAC-247FEDD82DC0}"/>
                  </a:ext>
                </a:extLst>
              </p:cNvPr>
              <p:cNvSpPr/>
              <p:nvPr/>
            </p:nvSpPr>
            <p:spPr>
              <a:xfrm>
                <a:off x="5183343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E2220E7-75A5-4617-ADAC-247FEDD82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43" y="4183695"/>
                <a:ext cx="46519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90506A-04D0-4326-A776-F37CDB1F2E5A}"/>
                  </a:ext>
                </a:extLst>
              </p:cNvPr>
              <p:cNvSpPr/>
              <p:nvPr/>
            </p:nvSpPr>
            <p:spPr>
              <a:xfrm>
                <a:off x="7474778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90506A-04D0-4326-A776-F37CDB1F2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78" y="3752869"/>
                <a:ext cx="38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84FD68-1BCD-4E94-A270-DA2F1AF5CD83}"/>
                  </a:ext>
                </a:extLst>
              </p:cNvPr>
              <p:cNvSpPr/>
              <p:nvPr/>
            </p:nvSpPr>
            <p:spPr>
              <a:xfrm>
                <a:off x="7447231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84FD68-1BCD-4E94-A270-DA2F1AF5C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31" y="5112892"/>
                <a:ext cx="40588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4D76C8F-5C3D-44E7-AFE3-21DB84F44BF5}"/>
                  </a:ext>
                </a:extLst>
              </p:cNvPr>
              <p:cNvSpPr/>
              <p:nvPr/>
            </p:nvSpPr>
            <p:spPr>
              <a:xfrm>
                <a:off x="6862341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4D76C8F-5C3D-44E7-AFE3-21DB84F44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41" y="4183695"/>
                <a:ext cx="46519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AB1B94D-CBA5-4AA6-B7FA-B6568A8B304C}"/>
                  </a:ext>
                </a:extLst>
              </p:cNvPr>
              <p:cNvSpPr/>
              <p:nvPr/>
            </p:nvSpPr>
            <p:spPr>
              <a:xfrm>
                <a:off x="1994979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AB1B94D-CBA5-4AA6-B7FA-B6568A8B3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79" y="3752869"/>
                <a:ext cx="38664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62905C-A324-4A41-BD7A-5C6EC7EBCA3B}"/>
                  </a:ext>
                </a:extLst>
              </p:cNvPr>
              <p:cNvSpPr/>
              <p:nvPr/>
            </p:nvSpPr>
            <p:spPr>
              <a:xfrm>
                <a:off x="1975743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62905C-A324-4A41-BD7A-5C6EC7EBC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43" y="5112892"/>
                <a:ext cx="40588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22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3500-F3AA-4B32-9A32-76B43E0C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Key Characteristics of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055E8-AC85-4ED1-9426-8AE00293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53594" cy="5283200"/>
          </a:xfrm>
        </p:spPr>
        <p:txBody>
          <a:bodyPr>
            <a:normAutofit/>
          </a:bodyPr>
          <a:lstStyle/>
          <a:p>
            <a:r>
              <a:rPr lang="en-US" altLang="ko-KR" dirty="0"/>
              <a:t>Long-term dependency of</a:t>
            </a:r>
            <a:r>
              <a:rPr lang="ko-KR" altLang="en-US" dirty="0"/>
              <a:t> </a:t>
            </a:r>
            <a:r>
              <a:rPr lang="en-US" altLang="ko-KR" dirty="0"/>
              <a:t>vanilla RNN</a:t>
            </a:r>
          </a:p>
          <a:p>
            <a:pPr lvl="1"/>
            <a:r>
              <a:rPr lang="en-US" altLang="ko-KR" dirty="0"/>
              <a:t>The context may exponentially </a:t>
            </a:r>
            <a:r>
              <a:rPr lang="en-US" altLang="ko-KR" b="1" dirty="0"/>
              <a:t>decade</a:t>
            </a:r>
            <a:r>
              <a:rPr lang="en-US" altLang="ko-KR" dirty="0"/>
              <a:t> or </a:t>
            </a:r>
            <a:r>
              <a:rPr lang="en-US" altLang="ko-KR" b="1" dirty="0"/>
              <a:t>grow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Usually, it is limited to 10 steps.</a:t>
            </a:r>
          </a:p>
          <a:p>
            <a:r>
              <a:rPr lang="en-US" altLang="ko-KR" dirty="0"/>
              <a:t>It can be difficult to capture the long-term dependency.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FE62-49C9-4DF2-ADA0-54F227F2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B766029-B4AA-4BF8-8EEC-54AC4E140616}"/>
                  </a:ext>
                </a:extLst>
              </p:cNvPr>
              <p:cNvSpPr/>
              <p:nvPr/>
            </p:nvSpPr>
            <p:spPr>
              <a:xfrm>
                <a:off x="1918617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3B766029-B4AA-4BF8-8EEC-54AC4E14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7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A3DC682-87CC-4A64-BB06-B7ACE8833E87}"/>
                  </a:ext>
                </a:extLst>
              </p:cNvPr>
              <p:cNvSpPr/>
              <p:nvPr/>
            </p:nvSpPr>
            <p:spPr>
              <a:xfrm>
                <a:off x="1800944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A3DC682-87CC-4A64-BB06-B7ACE8833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44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E1B6455-1BA9-475A-8468-F016C51CA35B}"/>
                  </a:ext>
                </a:extLst>
              </p:cNvPr>
              <p:cNvSpPr/>
              <p:nvPr/>
            </p:nvSpPr>
            <p:spPr>
              <a:xfrm>
                <a:off x="1800944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6E1B6455-1BA9-475A-8468-F016C51CA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44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5087ECA-2918-4285-A325-532F8EA535FF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25148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B69B325-326B-4E15-B774-6C0EF8610537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2425148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8CB360AC-47E3-4E9F-BF93-BBEA4BC8A96B}"/>
                  </a:ext>
                </a:extLst>
              </p:cNvPr>
              <p:cNvSpPr/>
              <p:nvPr/>
            </p:nvSpPr>
            <p:spPr>
              <a:xfrm>
                <a:off x="3534796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8CB360AC-47E3-4E9F-BF93-BBEA4BC8A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796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35BFD28-D67C-4A43-9AF5-EBAE2B790EAA}"/>
                  </a:ext>
                </a:extLst>
              </p:cNvPr>
              <p:cNvSpPr/>
              <p:nvPr/>
            </p:nvSpPr>
            <p:spPr>
              <a:xfrm>
                <a:off x="3417123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35BFD28-D67C-4A43-9AF5-EBAE2B79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23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8BAF93-69AF-4DC2-92A5-F05D030B77DF}"/>
                  </a:ext>
                </a:extLst>
              </p:cNvPr>
              <p:cNvSpPr/>
              <p:nvPr/>
            </p:nvSpPr>
            <p:spPr>
              <a:xfrm>
                <a:off x="3417123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8BAF93-69AF-4DC2-92A5-F05D030B7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23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CBD33C3-B4D4-48BE-B781-E0C3175D98C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041327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8A60D8B-29D9-426E-A538-2F863DCD1225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4041327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EDFD108-38DE-462D-9A60-B27F6ECA37CA}"/>
                  </a:ext>
                </a:extLst>
              </p:cNvPr>
              <p:cNvSpPr/>
              <p:nvPr/>
            </p:nvSpPr>
            <p:spPr>
              <a:xfrm>
                <a:off x="5709315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EDFD108-38DE-462D-9A60-B27F6ECA3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315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D690C3A-4DDB-4A69-BA35-BE0624A631A6}"/>
                  </a:ext>
                </a:extLst>
              </p:cNvPr>
              <p:cNvSpPr/>
              <p:nvPr/>
            </p:nvSpPr>
            <p:spPr>
              <a:xfrm>
                <a:off x="5591642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BD690C3A-4DDB-4A69-BA35-BE0624A63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42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0B06F108-4D52-4166-946D-ECB02F5F4565}"/>
                  </a:ext>
                </a:extLst>
              </p:cNvPr>
              <p:cNvSpPr/>
              <p:nvPr/>
            </p:nvSpPr>
            <p:spPr>
              <a:xfrm>
                <a:off x="5591642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0B06F108-4D52-4166-946D-ECB02F5F4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42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90A0B3-ABC8-40EC-997C-47A9C97C2A76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15846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3C257D5-DAB0-4424-A8F4-B25DE3954AD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V="1">
            <a:off x="6215846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B7EEB354-0D07-47ED-AC79-72083639E098}"/>
                  </a:ext>
                </a:extLst>
              </p:cNvPr>
              <p:cNvSpPr/>
              <p:nvPr/>
            </p:nvSpPr>
            <p:spPr>
              <a:xfrm>
                <a:off x="7346580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B7EEB354-0D07-47ED-AC79-72083639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80" y="4463987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EF79B888-C700-4DCB-A9F8-D4C8124FC0B4}"/>
                  </a:ext>
                </a:extLst>
              </p:cNvPr>
              <p:cNvSpPr/>
              <p:nvPr/>
            </p:nvSpPr>
            <p:spPr>
              <a:xfrm>
                <a:off x="7228907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EF79B888-C700-4DCB-A9F8-D4C8124FC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07" y="3283419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090D782-88DF-4E7E-B5C5-AB55818CF8B5}"/>
                  </a:ext>
                </a:extLst>
              </p:cNvPr>
              <p:cNvSpPr/>
              <p:nvPr/>
            </p:nvSpPr>
            <p:spPr>
              <a:xfrm>
                <a:off x="7228907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090D782-88DF-4E7E-B5C5-AB55818CF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07" y="5543550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2630BAF-D338-4B7F-B342-91F7C57691F0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7853111" y="4949762"/>
            <a:ext cx="0" cy="593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1457EB-D53D-4D37-A21D-98CA09E0E486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7853111" y="3769194"/>
            <a:ext cx="0" cy="694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B69613-1524-458A-89FF-B962E5A94D4B}"/>
              </a:ext>
            </a:extLst>
          </p:cNvPr>
          <p:cNvSpPr txBox="1"/>
          <p:nvPr/>
        </p:nvSpPr>
        <p:spPr>
          <a:xfrm>
            <a:off x="827505" y="5647838"/>
            <a:ext cx="75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3BBA8-0948-4265-A5A8-AFC528D2D477}"/>
              </a:ext>
            </a:extLst>
          </p:cNvPr>
          <p:cNvSpPr txBox="1"/>
          <p:nvPr/>
        </p:nvSpPr>
        <p:spPr>
          <a:xfrm>
            <a:off x="461756" y="4409808"/>
            <a:ext cx="148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Hidden layer</a:t>
            </a:r>
            <a:endParaRPr lang="ko-KR" alt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FB7360-5768-4C31-8155-90BC660212DA}"/>
              </a:ext>
            </a:extLst>
          </p:cNvPr>
          <p:cNvSpPr txBox="1"/>
          <p:nvPr/>
        </p:nvSpPr>
        <p:spPr>
          <a:xfrm>
            <a:off x="658690" y="3254436"/>
            <a:ext cx="109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D13EFA-5F47-48A8-9796-632685047578}"/>
              </a:ext>
            </a:extLst>
          </p:cNvPr>
          <p:cNvSpPr txBox="1"/>
          <p:nvPr/>
        </p:nvSpPr>
        <p:spPr>
          <a:xfrm>
            <a:off x="4892694" y="4522208"/>
            <a:ext cx="5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D83313-F2B9-48A6-94F6-788FCE5FB672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>
            <a:off x="2931679" y="4706875"/>
            <a:ext cx="60311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C820B4B-D0D8-49B0-BC27-611F1B8FE6FC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 flipV="1">
            <a:off x="4547858" y="4706874"/>
            <a:ext cx="344836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433CE4-087E-4E92-9860-6D2E4A489732}"/>
              </a:ext>
            </a:extLst>
          </p:cNvPr>
          <p:cNvCxnSpPr>
            <a:cxnSpLocks/>
            <a:stCxn id="67" idx="3"/>
            <a:endCxn id="54" idx="1"/>
          </p:cNvCxnSpPr>
          <p:nvPr/>
        </p:nvCxnSpPr>
        <p:spPr>
          <a:xfrm>
            <a:off x="5440988" y="4706874"/>
            <a:ext cx="268327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BDC6E7-253B-4885-A681-13B74B4E12ED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>
            <a:off x="6722377" y="4706875"/>
            <a:ext cx="62420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9E4D7B0-2D53-4ED6-A6CC-6E87156E1E21}"/>
                  </a:ext>
                </a:extLst>
              </p:cNvPr>
              <p:cNvSpPr/>
              <p:nvPr/>
            </p:nvSpPr>
            <p:spPr>
              <a:xfrm>
                <a:off x="3659939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9E4D7B0-2D53-4ED6-A6CC-6E87156E1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939" y="3752869"/>
                <a:ext cx="3866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211CFB2-A244-480A-B896-035C69193009}"/>
                  </a:ext>
                </a:extLst>
              </p:cNvPr>
              <p:cNvSpPr/>
              <p:nvPr/>
            </p:nvSpPr>
            <p:spPr>
              <a:xfrm>
                <a:off x="3640703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4211CFB2-A244-480A-B896-035C69193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03" y="5112892"/>
                <a:ext cx="4058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CFECF43-6849-46EC-96D2-DBD068FCAC5D}"/>
                  </a:ext>
                </a:extLst>
              </p:cNvPr>
              <p:cNvSpPr/>
              <p:nvPr/>
            </p:nvSpPr>
            <p:spPr>
              <a:xfrm>
                <a:off x="2989756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CFECF43-6849-46EC-96D2-DBD068FCA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56" y="4183695"/>
                <a:ext cx="46519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ADE56838-8D27-4525-8AED-F24D87D2DE75}"/>
                  </a:ext>
                </a:extLst>
              </p:cNvPr>
              <p:cNvSpPr/>
              <p:nvPr/>
            </p:nvSpPr>
            <p:spPr>
              <a:xfrm>
                <a:off x="5853526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ADE56838-8D27-4525-8AED-F24D87D2D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26" y="3752869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FADF604-6702-4DBE-918F-4C75EA5C528C}"/>
                  </a:ext>
                </a:extLst>
              </p:cNvPr>
              <p:cNvSpPr/>
              <p:nvPr/>
            </p:nvSpPr>
            <p:spPr>
              <a:xfrm>
                <a:off x="5834290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FADF604-6702-4DBE-918F-4C75EA5C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290" y="5112892"/>
                <a:ext cx="40588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EE36128-0D5B-42D4-A135-E3DAE7F7B00C}"/>
                  </a:ext>
                </a:extLst>
              </p:cNvPr>
              <p:cNvSpPr/>
              <p:nvPr/>
            </p:nvSpPr>
            <p:spPr>
              <a:xfrm>
                <a:off x="5183343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EE36128-0D5B-42D4-A135-E3DAE7F7B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43" y="4183695"/>
                <a:ext cx="46519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9E79A7A-D0CD-4DB3-8A91-F7CE723DDDC0}"/>
                  </a:ext>
                </a:extLst>
              </p:cNvPr>
              <p:cNvSpPr/>
              <p:nvPr/>
            </p:nvSpPr>
            <p:spPr>
              <a:xfrm>
                <a:off x="7474778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D9E79A7A-D0CD-4DB3-8A91-F7CE723DD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78" y="3752869"/>
                <a:ext cx="38664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1FA2F25-FDF4-4347-B378-6700C1CB0FD8}"/>
                  </a:ext>
                </a:extLst>
              </p:cNvPr>
              <p:cNvSpPr/>
              <p:nvPr/>
            </p:nvSpPr>
            <p:spPr>
              <a:xfrm>
                <a:off x="7447231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1FA2F25-FDF4-4347-B378-6700C1CB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31" y="5112892"/>
                <a:ext cx="40588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D34EECA-DA91-4534-965E-9F60BE663357}"/>
                  </a:ext>
                </a:extLst>
              </p:cNvPr>
              <p:cNvSpPr/>
              <p:nvPr/>
            </p:nvSpPr>
            <p:spPr>
              <a:xfrm>
                <a:off x="6862341" y="4183695"/>
                <a:ext cx="4651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D34EECA-DA91-4534-965E-9F60BE663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41" y="4183695"/>
                <a:ext cx="46519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5829BC-15E9-4A04-A43D-B45B90F42990}"/>
                  </a:ext>
                </a:extLst>
              </p:cNvPr>
              <p:cNvSpPr/>
              <p:nvPr/>
            </p:nvSpPr>
            <p:spPr>
              <a:xfrm>
                <a:off x="1994979" y="3752869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5829BC-15E9-4A04-A43D-B45B90F42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79" y="3752869"/>
                <a:ext cx="38664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3728A50-352C-4E1E-BE40-8E9285D48E59}"/>
                  </a:ext>
                </a:extLst>
              </p:cNvPr>
              <p:cNvSpPr/>
              <p:nvPr/>
            </p:nvSpPr>
            <p:spPr>
              <a:xfrm>
                <a:off x="1975743" y="5112892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3728A50-352C-4E1E-BE40-8E9285D48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43" y="5112892"/>
                <a:ext cx="40588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8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FBB27-7C01-4931-9440-C2C13BE5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Long-Term Dependency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6117C-53EE-43C5-B602-533EDB6D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나는</a:t>
            </a:r>
            <a:r>
              <a:rPr lang="en-US" altLang="ko-KR" dirty="0"/>
              <a:t>, </a:t>
            </a:r>
            <a:r>
              <a:rPr lang="ko-KR" altLang="en-US" dirty="0"/>
              <a:t>어제 친구와 놀았고</a:t>
            </a:r>
            <a:r>
              <a:rPr lang="en-US" altLang="ko-KR" dirty="0"/>
              <a:t>, </a:t>
            </a:r>
            <a:r>
              <a:rPr lang="ko-KR" altLang="en-US" dirty="0"/>
              <a:t>그 전날은 가족과 놀이 동산에 가서 좋은 시간을 보내서</a:t>
            </a:r>
            <a:r>
              <a:rPr lang="en-US" altLang="ko-KR" dirty="0"/>
              <a:t>, </a:t>
            </a:r>
            <a:r>
              <a:rPr lang="ko-KR" altLang="en-US" dirty="0"/>
              <a:t>너무 </a:t>
            </a:r>
            <a:r>
              <a:rPr lang="ko-KR" altLang="en-US" dirty="0">
                <a:solidFill>
                  <a:srgbClr val="C00000"/>
                </a:solidFill>
              </a:rPr>
              <a:t>피곤하다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01E8C-CD16-4213-8ACC-24A0FA1C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8E8BF54-DD4C-4864-8559-9258CD7FBBDA}"/>
                  </a:ext>
                </a:extLst>
              </p:cNvPr>
              <p:cNvSpPr/>
              <p:nvPr/>
            </p:nvSpPr>
            <p:spPr>
              <a:xfrm>
                <a:off x="958733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8E8BF54-DD4C-4864-8559-9258CD7F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3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5E17554-7041-4CBE-931D-C4A8BB40AB20}"/>
                  </a:ext>
                </a:extLst>
              </p:cNvPr>
              <p:cNvSpPr/>
              <p:nvPr/>
            </p:nvSpPr>
            <p:spPr>
              <a:xfrm>
                <a:off x="841060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85E17554-7041-4CBE-931D-C4A8BB40A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0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45F94D-9D75-445C-ABF5-F383019B1F9D}"/>
                  </a:ext>
                </a:extLst>
              </p:cNvPr>
              <p:cNvSpPr/>
              <p:nvPr/>
            </p:nvSpPr>
            <p:spPr>
              <a:xfrm>
                <a:off x="841060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45F94D-9D75-445C-ABF5-F383019B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0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0683EB-2F7B-4F65-99DC-EAF769417EA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465264" y="4800184"/>
            <a:ext cx="0" cy="456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8598A3-83E7-4E03-86FC-148F415C854D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1465264" y="3858407"/>
            <a:ext cx="0" cy="456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903766-DF84-4376-BC85-42D319AF0929}"/>
                  </a:ext>
                </a:extLst>
              </p:cNvPr>
              <p:cNvSpPr/>
              <p:nvPr/>
            </p:nvSpPr>
            <p:spPr>
              <a:xfrm>
                <a:off x="2464942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D903766-DF84-4376-BC85-42D319AF0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42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C900CE-EC07-47F8-9740-671B11E64661}"/>
                  </a:ext>
                </a:extLst>
              </p:cNvPr>
              <p:cNvSpPr/>
              <p:nvPr/>
            </p:nvSpPr>
            <p:spPr>
              <a:xfrm>
                <a:off x="2347269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7C900CE-EC07-47F8-9740-671B11E64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69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6CE0F0-90DA-4D4D-88CB-EF6890C3FF29}"/>
                  </a:ext>
                </a:extLst>
              </p:cNvPr>
              <p:cNvSpPr/>
              <p:nvPr/>
            </p:nvSpPr>
            <p:spPr>
              <a:xfrm>
                <a:off x="2347269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6CE0F0-90DA-4D4D-88CB-EF6890C3F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69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99A0B3-005A-4D83-8142-0C48D7E42AF4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2971473" y="4800184"/>
            <a:ext cx="0" cy="456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899736-AC14-4623-AAD1-AD9A8CE7CC2D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2971473" y="3858407"/>
            <a:ext cx="0" cy="456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7D6A77-AB6F-427C-B8E0-2CB8F574EAA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971795" y="4557297"/>
            <a:ext cx="4931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134043-616A-479D-9763-ACD6C6B7250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8004" y="4557297"/>
            <a:ext cx="4931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BF21CAA2-6E0D-4FE7-A477-5641EA58CFBE}"/>
                  </a:ext>
                </a:extLst>
              </p:cNvPr>
              <p:cNvSpPr/>
              <p:nvPr/>
            </p:nvSpPr>
            <p:spPr>
              <a:xfrm>
                <a:off x="5467787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BF21CAA2-6E0D-4FE7-A477-5641EA58C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787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8A30F7D-3AA9-4D0A-9B66-D1F6A5D7EAB5}"/>
                  </a:ext>
                </a:extLst>
              </p:cNvPr>
              <p:cNvSpPr/>
              <p:nvPr/>
            </p:nvSpPr>
            <p:spPr>
              <a:xfrm>
                <a:off x="5350114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8A30F7D-3AA9-4D0A-9B66-D1F6A5D7E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14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BCF515B-3EB7-4772-B3A9-97ADB9FF1143}"/>
                  </a:ext>
                </a:extLst>
              </p:cNvPr>
              <p:cNvSpPr/>
              <p:nvPr/>
            </p:nvSpPr>
            <p:spPr>
              <a:xfrm>
                <a:off x="5350114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6BCF515B-3EB7-4772-B3A9-97ADB9FF1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114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F793D2F-6BAC-453E-8E9B-0D49E5966659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5974318" y="4800184"/>
            <a:ext cx="0" cy="456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ED57D5-C34B-4EBD-A6C4-79B78E9D56BD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5974318" y="3858407"/>
            <a:ext cx="0" cy="456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E7EDDF5-4000-42A5-9A3B-E2660EF0ED5C}"/>
                  </a:ext>
                </a:extLst>
              </p:cNvPr>
              <p:cNvSpPr/>
              <p:nvPr/>
            </p:nvSpPr>
            <p:spPr>
              <a:xfrm>
                <a:off x="6996842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E7EDDF5-4000-42A5-9A3B-E2660EF0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42" y="4314409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303461B-7059-496D-A2C4-B4AF22F8C6CA}"/>
                  </a:ext>
                </a:extLst>
              </p:cNvPr>
              <p:cNvSpPr/>
              <p:nvPr/>
            </p:nvSpPr>
            <p:spPr>
              <a:xfrm>
                <a:off x="6879169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303461B-7059-496D-A2C4-B4AF22F8C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69" y="3372632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C13ACE4-F239-46EC-BB33-6DDDE92E6907}"/>
                  </a:ext>
                </a:extLst>
              </p:cNvPr>
              <p:cNvSpPr/>
              <p:nvPr/>
            </p:nvSpPr>
            <p:spPr>
              <a:xfrm>
                <a:off x="6879169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C13ACE4-F239-46EC-BB33-6DDDE92E6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69" y="525670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FE44F9-3757-4F99-8FB8-77F815A4CEB1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7503373" y="4800184"/>
            <a:ext cx="0" cy="4565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3781F-636B-4F4D-9FCD-84120FDA7EFA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7503373" y="3858407"/>
            <a:ext cx="0" cy="4560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970DD2-D67D-474D-AC2E-EEC6709C771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6480849" y="4557297"/>
            <a:ext cx="51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5934D5-1C86-45DB-90BC-04FADB05D0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984212" y="4557297"/>
            <a:ext cx="483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760723-80E1-42C1-BC76-3F6BC0A1026D}"/>
              </a:ext>
            </a:extLst>
          </p:cNvPr>
          <p:cNvSpPr txBox="1"/>
          <p:nvPr/>
        </p:nvSpPr>
        <p:spPr>
          <a:xfrm>
            <a:off x="4277638" y="4465529"/>
            <a:ext cx="4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1D323-5153-4348-BA8F-59B44F31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38D1F3-061D-4A14-96BB-E4E2C8D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49D6EF-C9EB-44A9-8265-262221169AEB}"/>
              </a:ext>
            </a:extLst>
          </p:cNvPr>
          <p:cNvSpPr/>
          <p:nvPr/>
        </p:nvSpPr>
        <p:spPr>
          <a:xfrm>
            <a:off x="1527947" y="3130199"/>
            <a:ext cx="1260000" cy="126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BAAB6B-F1D5-4A0E-A9E2-94E4B5787AE7}"/>
              </a:ext>
            </a:extLst>
          </p:cNvPr>
          <p:cNvCxnSpPr>
            <a:cxnSpLocks/>
            <a:stCxn id="20" idx="0"/>
            <a:endCxn id="5" idx="3"/>
          </p:cNvCxnSpPr>
          <p:nvPr/>
        </p:nvCxnSpPr>
        <p:spPr>
          <a:xfrm flipV="1">
            <a:off x="1229103" y="4205676"/>
            <a:ext cx="483367" cy="120834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F73B49-EEDF-45F5-ABD2-D9994AB5C823}"/>
              </a:ext>
            </a:extLst>
          </p:cNvPr>
          <p:cNvCxnSpPr>
            <a:cxnSpLocks/>
            <a:stCxn id="21" idx="0"/>
            <a:endCxn id="5" idx="5"/>
          </p:cNvCxnSpPr>
          <p:nvPr/>
        </p:nvCxnSpPr>
        <p:spPr>
          <a:xfrm flipH="1" flipV="1">
            <a:off x="2603424" y="4205676"/>
            <a:ext cx="610685" cy="120834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3DD11C-1C59-404D-B160-02260D67160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57947" y="2136902"/>
            <a:ext cx="0" cy="99329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C532BB-2A05-4747-A797-B0F713992A44}"/>
                  </a:ext>
                </a:extLst>
              </p:cNvPr>
              <p:cNvSpPr txBox="1"/>
              <p:nvPr/>
            </p:nvSpPr>
            <p:spPr>
              <a:xfrm>
                <a:off x="923760" y="5414025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C532BB-2A05-4747-A797-B0F71399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60" y="5414025"/>
                <a:ext cx="61068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AFC56-C003-4300-81F1-05D23522A8F5}"/>
                  </a:ext>
                </a:extLst>
              </p:cNvPr>
              <p:cNvSpPr txBox="1"/>
              <p:nvPr/>
            </p:nvSpPr>
            <p:spPr>
              <a:xfrm>
                <a:off x="2908766" y="5414025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AFC56-C003-4300-81F1-05D23522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66" y="5414025"/>
                <a:ext cx="610685" cy="400110"/>
              </a:xfrm>
              <a:prstGeom prst="rect">
                <a:avLst/>
              </a:prstGeom>
              <a:blipFill>
                <a:blip r:embed="rId3"/>
                <a:stretch>
                  <a:fillRect r="-4000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F0221-9458-47A7-8A3F-F444F7DA4346}"/>
                  </a:ext>
                </a:extLst>
              </p:cNvPr>
              <p:cNvSpPr txBox="1"/>
              <p:nvPr/>
            </p:nvSpPr>
            <p:spPr>
              <a:xfrm>
                <a:off x="1470786" y="4761038"/>
                <a:ext cx="48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F0221-9458-47A7-8A3F-F444F7DA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86" y="4761038"/>
                <a:ext cx="483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BFBDF6-A589-443D-A14B-0302A461E82D}"/>
                  </a:ext>
                </a:extLst>
              </p:cNvPr>
              <p:cNvSpPr txBox="1"/>
              <p:nvPr/>
            </p:nvSpPr>
            <p:spPr>
              <a:xfrm>
                <a:off x="2395735" y="4758629"/>
                <a:ext cx="48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4BFBDF6-A589-443D-A14B-0302A461E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35" y="4758629"/>
                <a:ext cx="483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7E75EC-3E98-4A52-8396-7278E122E1CE}"/>
                  </a:ext>
                </a:extLst>
              </p:cNvPr>
              <p:cNvSpPr txBox="1"/>
              <p:nvPr/>
            </p:nvSpPr>
            <p:spPr>
              <a:xfrm>
                <a:off x="1674579" y="2520569"/>
                <a:ext cx="48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7E75EC-3E98-4A52-8396-7278E122E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579" y="2520569"/>
                <a:ext cx="483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CE4DAB-EABC-4A71-9E57-FAB96F6E71B1}"/>
                  </a:ext>
                </a:extLst>
              </p:cNvPr>
              <p:cNvSpPr txBox="1"/>
              <p:nvPr/>
            </p:nvSpPr>
            <p:spPr>
              <a:xfrm>
                <a:off x="1852604" y="1650783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CE4DAB-EABC-4A71-9E57-FAB96F6E7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04" y="1650783"/>
                <a:ext cx="61068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D49FA40-171E-42E3-BD5B-7FC1836BBC1B}"/>
              </a:ext>
            </a:extLst>
          </p:cNvPr>
          <p:cNvSpPr/>
          <p:nvPr/>
        </p:nvSpPr>
        <p:spPr>
          <a:xfrm>
            <a:off x="5427344" y="2777142"/>
            <a:ext cx="1561763" cy="1449064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B2A915-EBFA-418C-9439-6C5855C700C0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279381" y="4226206"/>
            <a:ext cx="507692" cy="118781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61EFCE-F54D-4A86-8076-663A6E682369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6636737" y="4226206"/>
            <a:ext cx="627650" cy="1187819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F1266D-61CE-455E-9B7E-F2B32EA536EB}"/>
                  </a:ext>
                </a:extLst>
              </p:cNvPr>
              <p:cNvSpPr txBox="1"/>
              <p:nvPr/>
            </p:nvSpPr>
            <p:spPr>
              <a:xfrm>
                <a:off x="4974038" y="5414025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F1266D-61CE-455E-9B7E-F2B32EA5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038" y="5414025"/>
                <a:ext cx="610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7A3713-9777-426E-ABBA-44ED3BA06729}"/>
                  </a:ext>
                </a:extLst>
              </p:cNvPr>
              <p:cNvSpPr txBox="1"/>
              <p:nvPr/>
            </p:nvSpPr>
            <p:spPr>
              <a:xfrm>
                <a:off x="6959044" y="5414025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7A3713-9777-426E-ABBA-44ED3BA0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044" y="5414025"/>
                <a:ext cx="610685" cy="400110"/>
              </a:xfrm>
              <a:prstGeom prst="rect">
                <a:avLst/>
              </a:prstGeom>
              <a:blipFill>
                <a:blip r:embed="rId9"/>
                <a:stretch>
                  <a:fillRect l="-1000" r="-4000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타원 40">
            <a:extLst>
              <a:ext uri="{FF2B5EF4-FFF2-40B4-BE49-F238E27FC236}">
                <a16:creationId xmlns:a16="http://schemas.microsoft.com/office/drawing/2014/main" id="{2D67A62F-7454-4A95-BD4E-D37DA6D348BE}"/>
              </a:ext>
            </a:extLst>
          </p:cNvPr>
          <p:cNvSpPr/>
          <p:nvPr/>
        </p:nvSpPr>
        <p:spPr>
          <a:xfrm>
            <a:off x="6989107" y="3637606"/>
            <a:ext cx="360000" cy="36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8A8DE87-B9EB-48E6-A3ED-34AD21AEA30B}"/>
              </a:ext>
            </a:extLst>
          </p:cNvPr>
          <p:cNvSpPr/>
          <p:nvPr/>
        </p:nvSpPr>
        <p:spPr>
          <a:xfrm>
            <a:off x="6988589" y="2922774"/>
            <a:ext cx="360000" cy="36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7266D67-7106-4CA0-99A2-E2A3EEF4DF02}"/>
              </a:ext>
            </a:extLst>
          </p:cNvPr>
          <p:cNvSpPr/>
          <p:nvPr/>
        </p:nvSpPr>
        <p:spPr>
          <a:xfrm>
            <a:off x="5068492" y="3294790"/>
            <a:ext cx="360000" cy="360000"/>
          </a:xfrm>
          <a:prstGeom prst="ellips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BA0724C-D686-4A55-BE12-6A7C5C1C51DA}"/>
              </a:ext>
            </a:extLst>
          </p:cNvPr>
          <p:cNvSpPr/>
          <p:nvPr/>
        </p:nvSpPr>
        <p:spPr>
          <a:xfrm>
            <a:off x="6009365" y="3294790"/>
            <a:ext cx="360000" cy="36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07E3FF0A-6CF5-4925-BE52-E058563B2F6A}"/>
              </a:ext>
            </a:extLst>
          </p:cNvPr>
          <p:cNvCxnSpPr>
            <a:cxnSpLocks/>
            <a:stCxn id="34" idx="3"/>
            <a:endCxn id="41" idx="4"/>
          </p:cNvCxnSpPr>
          <p:nvPr/>
        </p:nvCxnSpPr>
        <p:spPr>
          <a:xfrm flipV="1">
            <a:off x="5584723" y="3997606"/>
            <a:ext cx="1584384" cy="16164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E76E69ED-46D3-4235-AFB6-87A948B4561F}"/>
              </a:ext>
            </a:extLst>
          </p:cNvPr>
          <p:cNvCxnSpPr>
            <a:cxnSpLocks/>
            <a:stCxn id="35" idx="3"/>
            <a:endCxn id="41" idx="6"/>
          </p:cNvCxnSpPr>
          <p:nvPr/>
        </p:nvCxnSpPr>
        <p:spPr>
          <a:xfrm flipH="1" flipV="1">
            <a:off x="7349107" y="3817606"/>
            <a:ext cx="220622" cy="1796474"/>
          </a:xfrm>
          <a:prstGeom prst="curvedConnector3">
            <a:avLst>
              <a:gd name="adj1" fmla="val -103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60C80F5-F1BC-4670-B598-1ECC8CD9F3DD}"/>
              </a:ext>
            </a:extLst>
          </p:cNvPr>
          <p:cNvCxnSpPr>
            <a:cxnSpLocks/>
            <a:stCxn id="35" idx="3"/>
            <a:endCxn id="42" idx="6"/>
          </p:cNvCxnSpPr>
          <p:nvPr/>
        </p:nvCxnSpPr>
        <p:spPr>
          <a:xfrm flipH="1" flipV="1">
            <a:off x="7348589" y="3102774"/>
            <a:ext cx="221140" cy="2511306"/>
          </a:xfrm>
          <a:prstGeom prst="curvedConnector3">
            <a:avLst>
              <a:gd name="adj1" fmla="val -224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533C28AF-C438-4B44-805B-CF5E86259F39}"/>
              </a:ext>
            </a:extLst>
          </p:cNvPr>
          <p:cNvCxnSpPr>
            <a:cxnSpLocks/>
            <a:stCxn id="34" idx="3"/>
            <a:endCxn id="42" idx="6"/>
          </p:cNvCxnSpPr>
          <p:nvPr/>
        </p:nvCxnSpPr>
        <p:spPr>
          <a:xfrm flipV="1">
            <a:off x="5584723" y="3102774"/>
            <a:ext cx="1763866" cy="2511306"/>
          </a:xfrm>
          <a:prstGeom prst="curvedConnector3">
            <a:avLst>
              <a:gd name="adj1" fmla="val 129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361F50F1-B42C-4DF7-93F0-5B86FEB52AD2}"/>
              </a:ext>
            </a:extLst>
          </p:cNvPr>
          <p:cNvCxnSpPr>
            <a:cxnSpLocks/>
            <a:stCxn id="34" idx="1"/>
            <a:endCxn id="43" idx="2"/>
          </p:cNvCxnSpPr>
          <p:nvPr/>
        </p:nvCxnSpPr>
        <p:spPr>
          <a:xfrm rot="10800000" flipH="1">
            <a:off x="4974038" y="3474790"/>
            <a:ext cx="94454" cy="2139290"/>
          </a:xfrm>
          <a:prstGeom prst="curvedConnector3">
            <a:avLst>
              <a:gd name="adj1" fmla="val -242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9DE25F5E-15E4-44A3-8027-3125B57751F8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rot="10800000">
            <a:off x="5121214" y="3602070"/>
            <a:ext cx="1837831" cy="201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AB2FFCD-EC0A-4A79-9B1F-8CCA9CBA9E28}"/>
              </a:ext>
            </a:extLst>
          </p:cNvPr>
          <p:cNvCxnSpPr>
            <a:cxnSpLocks/>
            <a:stCxn id="42" idx="2"/>
            <a:endCxn id="44" idx="6"/>
          </p:cNvCxnSpPr>
          <p:nvPr/>
        </p:nvCxnSpPr>
        <p:spPr>
          <a:xfrm flipH="1">
            <a:off x="6369365" y="3102774"/>
            <a:ext cx="619224" cy="37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307E753-FFEC-4C49-A0AC-0317527BE77D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 flipV="1">
            <a:off x="6369365" y="3474790"/>
            <a:ext cx="619742" cy="3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410801E-373D-4B8B-93AD-4171E94F2B00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5428492" y="3474790"/>
            <a:ext cx="58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3F7F07-DCFD-4CFF-B3A9-8B8D4B0E657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208226" y="2050893"/>
            <a:ext cx="0" cy="726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C1C613A-2765-41AC-9F3C-DEE08C8813FB}"/>
                  </a:ext>
                </a:extLst>
              </p:cNvPr>
              <p:cNvSpPr txBox="1"/>
              <p:nvPr/>
            </p:nvSpPr>
            <p:spPr>
              <a:xfrm>
                <a:off x="5902882" y="1619204"/>
                <a:ext cx="61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C1C613A-2765-41AC-9F3C-DEE08C88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82" y="1619204"/>
                <a:ext cx="61068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CA7EEE87-2F5C-4F2B-81D1-60A32E9EE021}"/>
              </a:ext>
            </a:extLst>
          </p:cNvPr>
          <p:cNvCxnSpPr>
            <a:cxnSpLocks/>
            <a:stCxn id="44" idx="3"/>
            <a:endCxn id="44" idx="5"/>
          </p:cNvCxnSpPr>
          <p:nvPr/>
        </p:nvCxnSpPr>
        <p:spPr>
          <a:xfrm rot="16200000" flipH="1">
            <a:off x="6189365" y="3474790"/>
            <a:ext cx="12700" cy="254558"/>
          </a:xfrm>
          <a:prstGeom prst="curvedConnector3">
            <a:avLst>
              <a:gd name="adj1" fmla="val 2215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540F6F-6318-3A34-2AE2-1054C059BC24}"/>
              </a:ext>
            </a:extLst>
          </p:cNvPr>
          <p:cNvSpPr txBox="1"/>
          <p:nvPr/>
        </p:nvSpPr>
        <p:spPr>
          <a:xfrm>
            <a:off x="1572390" y="5981672"/>
            <a:ext cx="13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Vanilla RNN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D7226-68C6-2654-2EFD-82A21C286889}"/>
              </a:ext>
            </a:extLst>
          </p:cNvPr>
          <p:cNvSpPr txBox="1"/>
          <p:nvPr/>
        </p:nvSpPr>
        <p:spPr>
          <a:xfrm>
            <a:off x="5927623" y="5981672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38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C7E40-ABBF-4296-89B8-707C854B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does LSTM Work?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403267-FE1F-497E-8D5E-8010CDE70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8100224" cy="4972050"/>
              </a:xfrm>
            </p:spPr>
            <p:txBody>
              <a:bodyPr/>
              <a:lstStyle/>
              <a:p>
                <a:r>
                  <a:rPr lang="en-US" altLang="ko-KR" dirty="0"/>
                  <a:t>It has long-term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 and short-term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403267-FE1F-497E-8D5E-8010CDE70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8100224" cy="4972050"/>
              </a:xfrm>
              <a:blipFill>
                <a:blip r:embed="rId2"/>
                <a:stretch>
                  <a:fillRect l="-527" t="-1718" r="-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FD2EF-ADC9-4D55-A39C-EC316B26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5B1C6C-6D32-4649-A4B1-117E4908C346}"/>
              </a:ext>
            </a:extLst>
          </p:cNvPr>
          <p:cNvSpPr/>
          <p:nvPr/>
        </p:nvSpPr>
        <p:spPr>
          <a:xfrm>
            <a:off x="1738496" y="2792237"/>
            <a:ext cx="4885521" cy="29925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01E3A30-5E88-460F-ABF2-4BE9565D0B04}"/>
                  </a:ext>
                </a:extLst>
              </p:cNvPr>
              <p:cNvSpPr/>
              <p:nvPr/>
            </p:nvSpPr>
            <p:spPr>
              <a:xfrm>
                <a:off x="3261729" y="6009532"/>
                <a:ext cx="357478" cy="35747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1" lang="en-US" altLang="ko-KR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01E3A30-5E88-460F-ABF2-4BE9565D0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29" y="6009532"/>
                <a:ext cx="357478" cy="3574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8AD49F3-9CDD-409A-980F-D8FE27F8BEDD}"/>
                  </a:ext>
                </a:extLst>
              </p:cNvPr>
              <p:cNvSpPr/>
              <p:nvPr/>
            </p:nvSpPr>
            <p:spPr>
              <a:xfrm>
                <a:off x="5909063" y="6009532"/>
                <a:ext cx="357477" cy="35747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kumimoji="1" lang="en-US" altLang="ko-KR" sz="16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8AD49F3-9CDD-409A-980F-D8FE27F8B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63" y="6009532"/>
                <a:ext cx="357477" cy="3574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688924-59EB-4E09-8D1C-21E71EE608A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87802" y="5794516"/>
            <a:ext cx="0" cy="2150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383AD4-1BA6-4D30-8E7A-1FFCE9F35B2B}"/>
                  </a:ext>
                </a:extLst>
              </p:cNvPr>
              <p:cNvSpPr/>
              <p:nvPr/>
            </p:nvSpPr>
            <p:spPr>
              <a:xfrm>
                <a:off x="895537" y="5176672"/>
                <a:ext cx="595795" cy="41705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383AD4-1BA6-4D30-8E7A-1FFCE9F35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7" y="5176672"/>
                <a:ext cx="595795" cy="41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8F8AFB5-A52E-4A76-9B80-CB1F1F10E1D9}"/>
                  </a:ext>
                </a:extLst>
              </p:cNvPr>
              <p:cNvSpPr/>
              <p:nvPr/>
            </p:nvSpPr>
            <p:spPr>
              <a:xfrm>
                <a:off x="904383" y="2998071"/>
                <a:ext cx="595795" cy="41705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8F8AFB5-A52E-4A76-9B80-CB1F1F10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3" y="2998071"/>
                <a:ext cx="595795" cy="417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C5C57F-2D5F-453C-9192-003589ED65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00178" y="3206600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4D8F45-1606-48ED-BDB2-2BAC96416689}"/>
              </a:ext>
            </a:extLst>
          </p:cNvPr>
          <p:cNvCxnSpPr>
            <a:cxnSpLocks/>
          </p:cNvCxnSpPr>
          <p:nvPr/>
        </p:nvCxnSpPr>
        <p:spPr>
          <a:xfrm flipV="1">
            <a:off x="6624017" y="5383932"/>
            <a:ext cx="536216" cy="126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3B6544-26CB-4F7E-ACB9-742CEAE111E1}"/>
              </a:ext>
            </a:extLst>
          </p:cNvPr>
          <p:cNvCxnSpPr>
            <a:cxnSpLocks/>
          </p:cNvCxnSpPr>
          <p:nvPr/>
        </p:nvCxnSpPr>
        <p:spPr>
          <a:xfrm>
            <a:off x="6624017" y="3190748"/>
            <a:ext cx="53621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A60AE2-7E2B-4E62-8C36-BE27448FF41B}"/>
              </a:ext>
            </a:extLst>
          </p:cNvPr>
          <p:cNvCxnSpPr>
            <a:cxnSpLocks/>
          </p:cNvCxnSpPr>
          <p:nvPr/>
        </p:nvCxnSpPr>
        <p:spPr>
          <a:xfrm flipV="1">
            <a:off x="3440468" y="5784744"/>
            <a:ext cx="0" cy="22478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C12C8E-74F7-4582-95AB-14EC72ECAE4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491332" y="5383933"/>
            <a:ext cx="258308" cy="126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3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does LSTM Work?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F4D7C93-9D9F-4A96-A72E-70417F0DC2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347" y="1301777"/>
                <a:ext cx="3368051" cy="5495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en-US" altLang="ko-KR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a:rPr lang="en-US" altLang="ko-KR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ko-KR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altLang="ko-KR" sz="2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F4D7C93-9D9F-4A96-A72E-70417F0D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47" y="1301777"/>
                <a:ext cx="3368051" cy="549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B2961FE1-6B7C-4E07-8A96-0B550109FF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346" y="2009982"/>
                <a:ext cx="3368051" cy="5447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𝐭𝐚𝐧𝐡</m:t>
                      </m:r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ko-KR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B2961FE1-6B7C-4E07-8A96-0B550109F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46" y="2009982"/>
                <a:ext cx="3368051" cy="544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2CFE3B-299E-478E-BAEF-FFE8639FAA85}"/>
              </a:ext>
            </a:extLst>
          </p:cNvPr>
          <p:cNvSpPr/>
          <p:nvPr/>
        </p:nvSpPr>
        <p:spPr>
          <a:xfrm>
            <a:off x="1738496" y="2792237"/>
            <a:ext cx="4885521" cy="29925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53314F5-1F14-4CC0-B6FE-D64873F810FA}"/>
                  </a:ext>
                </a:extLst>
              </p:cNvPr>
              <p:cNvSpPr/>
              <p:nvPr/>
            </p:nvSpPr>
            <p:spPr>
              <a:xfrm>
                <a:off x="3261729" y="6009532"/>
                <a:ext cx="357478" cy="35747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1" lang="en-US" altLang="ko-KR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53314F5-1F14-4CC0-B6FE-D64873F81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29" y="6009532"/>
                <a:ext cx="357478" cy="35747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F9DBCAD-E6D9-4CEA-89EE-F7A260712200}"/>
                  </a:ext>
                </a:extLst>
              </p:cNvPr>
              <p:cNvSpPr/>
              <p:nvPr/>
            </p:nvSpPr>
            <p:spPr>
              <a:xfrm>
                <a:off x="5909063" y="6009532"/>
                <a:ext cx="357477" cy="35747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kumimoji="1" lang="en-US" altLang="ko-KR" sz="1600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F9DBCAD-E6D9-4CEA-89EE-F7A260712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63" y="6009532"/>
                <a:ext cx="357477" cy="35747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976B7A9-950C-4249-8D07-8A3720378827}"/>
              </a:ext>
            </a:extLst>
          </p:cNvPr>
          <p:cNvCxnSpPr>
            <a:cxnSpLocks/>
            <a:stCxn id="76" idx="2"/>
            <a:endCxn id="64" idx="0"/>
          </p:cNvCxnSpPr>
          <p:nvPr/>
        </p:nvCxnSpPr>
        <p:spPr>
          <a:xfrm>
            <a:off x="6087802" y="5592460"/>
            <a:ext cx="0" cy="417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9A011D7-4C4C-4527-8FC2-FC512801FC69}"/>
                  </a:ext>
                </a:extLst>
              </p:cNvPr>
              <p:cNvSpPr/>
              <p:nvPr/>
            </p:nvSpPr>
            <p:spPr>
              <a:xfrm>
                <a:off x="4955791" y="4371267"/>
                <a:ext cx="595795" cy="41705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1" i="0" dirty="0" smtClean="0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9A011D7-4C4C-4527-8FC2-FC512801F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791" y="4371267"/>
                <a:ext cx="595795" cy="417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A50E676-A68B-4278-B6CA-47E45C9FF901}"/>
                  </a:ext>
                </a:extLst>
              </p:cNvPr>
              <p:cNvSpPr/>
              <p:nvPr/>
            </p:nvSpPr>
            <p:spPr>
              <a:xfrm>
                <a:off x="895537" y="5176672"/>
                <a:ext cx="595795" cy="41705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A50E676-A68B-4278-B6CA-47E45C9FF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37" y="5176672"/>
                <a:ext cx="595795" cy="417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1F55604-8E8E-4ABC-BDA7-38C279825863}"/>
              </a:ext>
            </a:extLst>
          </p:cNvPr>
          <p:cNvCxnSpPr>
            <a:cxnSpLocks/>
          </p:cNvCxnSpPr>
          <p:nvPr/>
        </p:nvCxnSpPr>
        <p:spPr>
          <a:xfrm flipV="1">
            <a:off x="5376600" y="4788231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41D8868-07C1-4050-97ED-CDB7C3E6C7DA}"/>
                  </a:ext>
                </a:extLst>
              </p:cNvPr>
              <p:cNvSpPr/>
              <p:nvPr/>
            </p:nvSpPr>
            <p:spPr>
              <a:xfrm>
                <a:off x="2870507" y="4394398"/>
                <a:ext cx="595795" cy="41705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kumimoji="1" lang="en-US" altLang="ko-KR" sz="16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41D8868-07C1-4050-97ED-CDB7C3E6C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07" y="4394398"/>
                <a:ext cx="595795" cy="4170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2057ECA-231F-401F-BC6D-FB322312B02A}"/>
                  </a:ext>
                </a:extLst>
              </p:cNvPr>
              <p:cNvSpPr/>
              <p:nvPr/>
            </p:nvSpPr>
            <p:spPr>
              <a:xfrm>
                <a:off x="5909063" y="4400884"/>
                <a:ext cx="357477" cy="357477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ko-KR" sz="1600" dirty="0"/>
                        <m:t>∗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2057ECA-231F-401F-BC6D-FB322312B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63" y="4400884"/>
                <a:ext cx="357477" cy="35747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311AB94-004F-41B6-AF12-B705BA0D5790}"/>
              </a:ext>
            </a:extLst>
          </p:cNvPr>
          <p:cNvCxnSpPr>
            <a:cxnSpLocks/>
            <a:stCxn id="66" idx="3"/>
            <a:endCxn id="70" idx="2"/>
          </p:cNvCxnSpPr>
          <p:nvPr/>
        </p:nvCxnSpPr>
        <p:spPr>
          <a:xfrm flipV="1">
            <a:off x="5551586" y="4579623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E3736-3D68-4E04-8B88-DA2885C488A8}"/>
              </a:ext>
            </a:extLst>
          </p:cNvPr>
          <p:cNvCxnSpPr>
            <a:cxnSpLocks/>
            <a:stCxn id="69" idx="0"/>
            <a:endCxn id="92" idx="3"/>
          </p:cNvCxnSpPr>
          <p:nvPr/>
        </p:nvCxnSpPr>
        <p:spPr>
          <a:xfrm flipV="1">
            <a:off x="3168405" y="4029096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8A08A72-47FB-4D6F-8150-6C5E41FD9F4C}"/>
                  </a:ext>
                </a:extLst>
              </p:cNvPr>
              <p:cNvSpPr/>
              <p:nvPr/>
            </p:nvSpPr>
            <p:spPr>
              <a:xfrm>
                <a:off x="904383" y="2998071"/>
                <a:ext cx="595795" cy="41705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8A08A72-47FB-4D6F-8150-6C5E41FD9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3" y="2998071"/>
                <a:ext cx="595795" cy="4170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6BE66C-363B-48E0-815B-EC3FF3974D5F}"/>
                  </a:ext>
                </a:extLst>
              </p:cNvPr>
              <p:cNvSpPr/>
              <p:nvPr/>
            </p:nvSpPr>
            <p:spPr>
              <a:xfrm>
                <a:off x="4002518" y="2989252"/>
                <a:ext cx="595795" cy="41705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E6BE66C-363B-48E0-815B-EC3FF397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518" y="2989252"/>
                <a:ext cx="595795" cy="4170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568F5C-60B0-46EE-8810-F4807D560578}"/>
                  </a:ext>
                </a:extLst>
              </p:cNvPr>
              <p:cNvSpPr/>
              <p:nvPr/>
            </p:nvSpPr>
            <p:spPr>
              <a:xfrm>
                <a:off x="5789904" y="5175403"/>
                <a:ext cx="595795" cy="417057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kumimoji="1" lang="en-US" altLang="ko-KR" sz="1600" b="1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6568F5C-60B0-46EE-8810-F4807D560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04" y="5175403"/>
                <a:ext cx="595795" cy="41705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BFCA3B-2D85-44A4-814F-A5AACAAD40CD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>
          <a:xfrm>
            <a:off x="6087802" y="4758361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2A3FCB9-0721-4849-B7CD-E18C461C182C}"/>
                  </a:ext>
                </a:extLst>
              </p:cNvPr>
              <p:cNvSpPr/>
              <p:nvPr/>
            </p:nvSpPr>
            <p:spPr>
              <a:xfrm>
                <a:off x="2036394" y="4395394"/>
                <a:ext cx="595795" cy="41705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1" i="0" smtClean="0"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2A3FCB9-0721-4849-B7CD-E18C461C1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94" y="4395394"/>
                <a:ext cx="595795" cy="41705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4381CAB-6B1E-465A-9E0A-88C9FD09245D}"/>
                  </a:ext>
                </a:extLst>
              </p:cNvPr>
              <p:cNvSpPr/>
              <p:nvPr/>
            </p:nvSpPr>
            <p:spPr>
              <a:xfrm>
                <a:off x="3713888" y="4386248"/>
                <a:ext cx="595795" cy="41705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1" i="0" dirty="0" smtClean="0"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kumimoji="1"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4381CAB-6B1E-465A-9E0A-88C9FD092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88" y="4386248"/>
                <a:ext cx="595795" cy="4170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5CD05F4-EF28-4137-ADBB-964AC0B092A6}"/>
              </a:ext>
            </a:extLst>
          </p:cNvPr>
          <p:cNvCxnSpPr>
            <a:cxnSpLocks/>
            <a:stCxn id="74" idx="3"/>
            <a:endCxn id="82" idx="2"/>
          </p:cNvCxnSpPr>
          <p:nvPr/>
        </p:nvCxnSpPr>
        <p:spPr>
          <a:xfrm flipV="1">
            <a:off x="1500178" y="3198999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42B8609-6BAC-41B9-998F-96EDDB101778}"/>
                  </a:ext>
                </a:extLst>
              </p:cNvPr>
              <p:cNvSpPr/>
              <p:nvPr/>
            </p:nvSpPr>
            <p:spPr>
              <a:xfrm>
                <a:off x="2155553" y="3020261"/>
                <a:ext cx="357477" cy="357477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42B8609-6BAC-41B9-998F-96EDDB101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53" y="3020261"/>
                <a:ext cx="357477" cy="35747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8C722D-9C8F-46C1-9E07-1AEF7C628D2A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2334292" y="3377738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5F9982E-A8C9-4590-AFF8-8AEA1A5AF30F}"/>
              </a:ext>
            </a:extLst>
          </p:cNvPr>
          <p:cNvCxnSpPr>
            <a:cxnSpLocks/>
            <a:stCxn id="82" idx="6"/>
            <a:endCxn id="89" idx="2"/>
          </p:cNvCxnSpPr>
          <p:nvPr/>
        </p:nvCxnSpPr>
        <p:spPr>
          <a:xfrm>
            <a:off x="2513030" y="3198999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3301239-F6A0-4949-B0B9-B020B8595880}"/>
                  </a:ext>
                </a:extLst>
              </p:cNvPr>
              <p:cNvSpPr/>
              <p:nvPr/>
            </p:nvSpPr>
            <p:spPr>
              <a:xfrm>
                <a:off x="3287564" y="3023065"/>
                <a:ext cx="357477" cy="357477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3301239-F6A0-4949-B0B9-B020B8595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64" y="3023065"/>
                <a:ext cx="357477" cy="35747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665F38C-E6ED-42D3-8BD7-D28E5F3D167F}"/>
              </a:ext>
            </a:extLst>
          </p:cNvPr>
          <p:cNvCxnSpPr>
            <a:cxnSpLocks/>
            <a:stCxn id="79" idx="0"/>
            <a:endCxn id="92" idx="5"/>
          </p:cNvCxnSpPr>
          <p:nvPr/>
        </p:nvCxnSpPr>
        <p:spPr>
          <a:xfrm flipH="1" flipV="1">
            <a:off x="3592690" y="4029096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17461438-9359-44DD-B78E-5FFFE87E15BA}"/>
              </a:ext>
            </a:extLst>
          </p:cNvPr>
          <p:cNvSpPr/>
          <p:nvPr/>
        </p:nvSpPr>
        <p:spPr>
          <a:xfrm>
            <a:off x="3287564" y="3723970"/>
            <a:ext cx="357477" cy="35747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i="0" dirty="0">
                <a:latin typeface="+mj-lt"/>
              </a:rPr>
              <a:t>∗</a:t>
            </a:r>
            <a:endParaRPr kumimoji="1" lang="ko-KR" altLang="en-US" sz="1600" dirty="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7C1D60D-5A72-4272-969B-CD81688921C3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3466302" y="3380542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CCFB176-C051-4F91-8BBD-5D87640B6028}"/>
              </a:ext>
            </a:extLst>
          </p:cNvPr>
          <p:cNvCxnSpPr>
            <a:cxnSpLocks/>
            <a:stCxn id="89" idx="6"/>
            <a:endCxn id="75" idx="1"/>
          </p:cNvCxnSpPr>
          <p:nvPr/>
        </p:nvCxnSpPr>
        <p:spPr>
          <a:xfrm flipV="1">
            <a:off x="3645041" y="3197780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D1886734-C160-4CCC-A4C1-BA5FD2DD00A4}"/>
                  </a:ext>
                </a:extLst>
              </p:cNvPr>
              <p:cNvSpPr/>
              <p:nvPr/>
            </p:nvSpPr>
            <p:spPr>
              <a:xfrm>
                <a:off x="5015370" y="3626350"/>
                <a:ext cx="714954" cy="357477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b="0" i="0" smtClean="0"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D1886734-C160-4CCC-A4C1-BA5FD2DD0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70" y="3626350"/>
                <a:ext cx="714954" cy="357477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89B045-4BA3-4EB0-A206-F9A4A4CB21A8}"/>
              </a:ext>
            </a:extLst>
          </p:cNvPr>
          <p:cNvCxnSpPr>
            <a:cxnSpLocks/>
          </p:cNvCxnSpPr>
          <p:nvPr/>
        </p:nvCxnSpPr>
        <p:spPr>
          <a:xfrm>
            <a:off x="4777052" y="3206599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D21CC00-7242-4668-A54C-2E392A72A2E4}"/>
              </a:ext>
            </a:extLst>
          </p:cNvPr>
          <p:cNvCxnSpPr>
            <a:cxnSpLocks/>
          </p:cNvCxnSpPr>
          <p:nvPr/>
        </p:nvCxnSpPr>
        <p:spPr>
          <a:xfrm>
            <a:off x="6081539" y="3805089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017C580-0176-49B8-8CD4-AA26645B66CC}"/>
              </a:ext>
            </a:extLst>
          </p:cNvPr>
          <p:cNvCxnSpPr>
            <a:cxnSpLocks/>
          </p:cNvCxnSpPr>
          <p:nvPr/>
        </p:nvCxnSpPr>
        <p:spPr>
          <a:xfrm flipV="1">
            <a:off x="1486844" y="5352780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A06F8C3-FF65-466F-B830-536AB0509F78}"/>
              </a:ext>
            </a:extLst>
          </p:cNvPr>
          <p:cNvCxnSpPr>
            <a:cxnSpLocks/>
          </p:cNvCxnSpPr>
          <p:nvPr/>
        </p:nvCxnSpPr>
        <p:spPr>
          <a:xfrm flipV="1">
            <a:off x="4121677" y="4797142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EDDA1CA-B5A9-4734-BA10-C931BC501B62}"/>
              </a:ext>
            </a:extLst>
          </p:cNvPr>
          <p:cNvCxnSpPr>
            <a:cxnSpLocks/>
          </p:cNvCxnSpPr>
          <p:nvPr/>
        </p:nvCxnSpPr>
        <p:spPr>
          <a:xfrm flipV="1">
            <a:off x="3287564" y="4812123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B2E5450-03F1-4C55-AC9B-6F3383276955}"/>
              </a:ext>
            </a:extLst>
          </p:cNvPr>
          <p:cNvCxnSpPr>
            <a:cxnSpLocks/>
          </p:cNvCxnSpPr>
          <p:nvPr/>
        </p:nvCxnSpPr>
        <p:spPr>
          <a:xfrm flipV="1">
            <a:off x="2453450" y="4812123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763FD05-B0E8-46D4-8B0E-4EB99E07B832}"/>
              </a:ext>
            </a:extLst>
          </p:cNvPr>
          <p:cNvCxnSpPr>
            <a:cxnSpLocks/>
          </p:cNvCxnSpPr>
          <p:nvPr/>
        </p:nvCxnSpPr>
        <p:spPr>
          <a:xfrm flipV="1">
            <a:off x="2221469" y="5562361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93ECE34-26B4-45D1-B59A-9D666234E748}"/>
              </a:ext>
            </a:extLst>
          </p:cNvPr>
          <p:cNvCxnSpPr>
            <a:cxnSpLocks/>
          </p:cNvCxnSpPr>
          <p:nvPr/>
        </p:nvCxnSpPr>
        <p:spPr>
          <a:xfrm flipV="1">
            <a:off x="2229597" y="4811454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73F39DF-81C0-4C74-B555-A93654831340}"/>
              </a:ext>
            </a:extLst>
          </p:cNvPr>
          <p:cNvCxnSpPr>
            <a:cxnSpLocks/>
          </p:cNvCxnSpPr>
          <p:nvPr/>
        </p:nvCxnSpPr>
        <p:spPr>
          <a:xfrm flipV="1">
            <a:off x="3040311" y="4803304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64F3B7D-FEC4-4D11-ADBE-E8067346D981}"/>
              </a:ext>
            </a:extLst>
          </p:cNvPr>
          <p:cNvCxnSpPr>
            <a:cxnSpLocks/>
          </p:cNvCxnSpPr>
          <p:nvPr/>
        </p:nvCxnSpPr>
        <p:spPr>
          <a:xfrm flipV="1">
            <a:off x="3901885" y="4803304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E5B87B7-85A2-4019-BF67-1EEE2C69B841}"/>
              </a:ext>
            </a:extLst>
          </p:cNvPr>
          <p:cNvCxnSpPr>
            <a:cxnSpLocks/>
          </p:cNvCxnSpPr>
          <p:nvPr/>
        </p:nvCxnSpPr>
        <p:spPr>
          <a:xfrm flipV="1">
            <a:off x="5194109" y="4782643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39FB9C1-948C-42E4-A90E-5DDA1E4FFA73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3440468" y="5579501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6B3FBA7-92C3-4E02-BBC7-F8F2CF133C49}"/>
              </a:ext>
            </a:extLst>
          </p:cNvPr>
          <p:cNvCxnSpPr>
            <a:cxnSpLocks/>
          </p:cNvCxnSpPr>
          <p:nvPr/>
        </p:nvCxnSpPr>
        <p:spPr>
          <a:xfrm>
            <a:off x="4777052" y="3792563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B9CBE91-0199-47A2-B348-2DEA7145E358}"/>
              </a:ext>
            </a:extLst>
          </p:cNvPr>
          <p:cNvCxnSpPr>
            <a:cxnSpLocks/>
            <a:stCxn id="96" idx="6"/>
          </p:cNvCxnSpPr>
          <p:nvPr/>
        </p:nvCxnSpPr>
        <p:spPr>
          <a:xfrm>
            <a:off x="5730324" y="3805089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E75AA9-A552-4151-A28A-B44E75E4C200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385699" y="5383932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C365351-2B1C-428C-95F8-7A0060FAF5FC}"/>
              </a:ext>
            </a:extLst>
          </p:cNvPr>
          <p:cNvCxnSpPr>
            <a:cxnSpLocks/>
          </p:cNvCxnSpPr>
          <p:nvPr/>
        </p:nvCxnSpPr>
        <p:spPr>
          <a:xfrm>
            <a:off x="4593825" y="3214264"/>
            <a:ext cx="18322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1C963EA-62F3-4580-B873-B60C8EB06790}"/>
              </a:ext>
            </a:extLst>
          </p:cNvPr>
          <p:cNvCxnSpPr>
            <a:cxnSpLocks/>
          </p:cNvCxnSpPr>
          <p:nvPr/>
        </p:nvCxnSpPr>
        <p:spPr>
          <a:xfrm flipV="1">
            <a:off x="4593825" y="3190748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34A254B-DD34-459D-A3D5-6D04802E8AD0}"/>
                  </a:ext>
                </a:extLst>
              </p:cNvPr>
              <p:cNvSpPr txBox="1"/>
              <p:nvPr/>
            </p:nvSpPr>
            <p:spPr>
              <a:xfrm>
                <a:off x="5604206" y="1287346"/>
                <a:ext cx="3231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Output gate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en-US" altLang="ko-KR" dirty="0"/>
                  <a:t> is used to control the importance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𝐭𝐚𝐧𝐡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dirty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altLang="ko-KR" b="1" i="0" dirty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34A254B-DD34-459D-A3D5-6D04802E8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06" y="1287346"/>
                <a:ext cx="3231254" cy="646331"/>
              </a:xfrm>
              <a:prstGeom prst="rect">
                <a:avLst/>
              </a:prstGeom>
              <a:blipFill>
                <a:blip r:embed="rId26"/>
                <a:stretch>
                  <a:fillRect l="-1509" t="-4717" r="-37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08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6FA64-18A1-4CD9-A4D8-1CD9E20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Sequential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1A12A-47BE-4783-A1B5-5407DF34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Speech,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text, video, …</a:t>
            </a:r>
          </a:p>
          <a:p>
            <a:r>
              <a:rPr lang="en-US" altLang="ko-KR" dirty="0"/>
              <a:t>Stock exchange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Biological measurements</a:t>
            </a:r>
          </a:p>
          <a:p>
            <a:r>
              <a:rPr lang="en-US" altLang="ko-KR" dirty="0"/>
              <a:t>Climate measurements</a:t>
            </a:r>
          </a:p>
          <a:p>
            <a:r>
              <a:rPr lang="en-US" altLang="ko-KR" dirty="0"/>
              <a:t>User behavior in websites</a:t>
            </a:r>
          </a:p>
          <a:p>
            <a:endParaRPr lang="en-US" altLang="ko-KR" dirty="0"/>
          </a:p>
          <a:p>
            <a:r>
              <a:rPr lang="en-US" altLang="ko-KR" dirty="0"/>
              <a:t>DNN for sequential data</a:t>
            </a:r>
          </a:p>
          <a:p>
            <a:pPr lvl="1"/>
            <a:r>
              <a:rPr kumimoji="1" lang="en-US" altLang="ko-KR" b="1" dirty="0">
                <a:solidFill>
                  <a:srgbClr val="C00000"/>
                </a:solidFill>
              </a:rPr>
              <a:t>Convolutional neural networks (CNN)</a:t>
            </a:r>
          </a:p>
          <a:p>
            <a:pPr lvl="2"/>
            <a:r>
              <a:rPr kumimoji="1" lang="en-US" altLang="ko-KR" dirty="0"/>
              <a:t>Finding </a:t>
            </a:r>
            <a:r>
              <a:rPr kumimoji="1" lang="en-US" altLang="ko-KR" b="1" dirty="0"/>
              <a:t>local features </a:t>
            </a:r>
            <a:r>
              <a:rPr kumimoji="1" lang="en-US" altLang="ko-KR" dirty="0"/>
              <a:t>from a sequence</a:t>
            </a:r>
          </a:p>
          <a:p>
            <a:pPr lvl="1"/>
            <a:r>
              <a:rPr kumimoji="1" lang="en-US" altLang="ko-KR" b="1" dirty="0">
                <a:solidFill>
                  <a:srgbClr val="C00000"/>
                </a:solidFill>
              </a:rPr>
              <a:t>Recurrent neural networks (RNN)</a:t>
            </a:r>
          </a:p>
          <a:p>
            <a:pPr lvl="2"/>
            <a:r>
              <a:rPr kumimoji="1" lang="en-US" altLang="ko-KR" dirty="0"/>
              <a:t>Capturing the </a:t>
            </a:r>
            <a:r>
              <a:rPr kumimoji="1" lang="en-US" altLang="ko-KR" b="1" dirty="0"/>
              <a:t>current feature </a:t>
            </a:r>
            <a:r>
              <a:rPr kumimoji="1" lang="en-US" altLang="ko-KR" dirty="0"/>
              <a:t>using </a:t>
            </a:r>
            <a:br>
              <a:rPr kumimoji="1" lang="en-US" altLang="ko-KR" dirty="0"/>
            </a:br>
            <a:r>
              <a:rPr kumimoji="1" lang="en-US" altLang="ko-KR" dirty="0"/>
              <a:t>the </a:t>
            </a:r>
            <a:r>
              <a:rPr kumimoji="1" lang="en-US" altLang="ko-KR" b="1" dirty="0"/>
              <a:t>previous features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A35BF-A8F8-4F11-BAB4-765932B9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 descr="ê´ë ¨ ì´ë¯¸ì§">
            <a:extLst>
              <a:ext uri="{FF2B5EF4-FFF2-40B4-BE49-F238E27FC236}">
                <a16:creationId xmlns:a16="http://schemas.microsoft.com/office/drawing/2014/main" id="{2ED068C7-B6EB-4B4F-8ABD-2B4DC5885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5"/>
          <a:stretch/>
        </p:blipFill>
        <p:spPr bwMode="auto">
          <a:xfrm>
            <a:off x="5007724" y="1735176"/>
            <a:ext cx="1784652" cy="13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ê´ë ¨ ì´ë¯¸ì§">
            <a:extLst>
              <a:ext uri="{FF2B5EF4-FFF2-40B4-BE49-F238E27FC236}">
                <a16:creationId xmlns:a16="http://schemas.microsoft.com/office/drawing/2014/main" id="{4F5A4690-DA02-42CC-82ED-2804372F4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3"/>
          <a:stretch/>
        </p:blipFill>
        <p:spPr bwMode="auto">
          <a:xfrm>
            <a:off x="6668153" y="1353483"/>
            <a:ext cx="1265833" cy="10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videoì ëí ì´ë¯¸ì§ ê²ìê²°ê³¼">
            <a:extLst>
              <a:ext uri="{FF2B5EF4-FFF2-40B4-BE49-F238E27FC236}">
                <a16:creationId xmlns:a16="http://schemas.microsoft.com/office/drawing/2014/main" id="{74E03054-501D-4ED4-9484-8184DCE6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94" y="2577967"/>
            <a:ext cx="1341539" cy="7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current  neural network iconì ëí ì´ë¯¸ì§ ê²ìê²°ê³¼">
            <a:extLst>
              <a:ext uri="{FF2B5EF4-FFF2-40B4-BE49-F238E27FC236}">
                <a16:creationId xmlns:a16="http://schemas.microsoft.com/office/drawing/2014/main" id="{1469F61B-5CD2-437D-92F1-9C7B18878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" r="7364"/>
          <a:stretch/>
        </p:blipFill>
        <p:spPr bwMode="auto">
          <a:xfrm>
            <a:off x="6023883" y="5221760"/>
            <a:ext cx="2075239" cy="10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nvolutional neural network iconì ëí ì´ë¯¸ì§ ê²ìê²°ê³¼">
            <a:extLst>
              <a:ext uri="{FF2B5EF4-FFF2-40B4-BE49-F238E27FC236}">
                <a16:creationId xmlns:a16="http://schemas.microsoft.com/office/drawing/2014/main" id="{AB00D72D-FACC-466D-9538-7B2A6FE2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55" y="4073213"/>
            <a:ext cx="2415496" cy="99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6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68CB3-0951-46CF-BE24-DD814B06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Characteristics of 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760B2-0657-4959-9075-775EF4C3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preserve sequence information?</a:t>
            </a:r>
          </a:p>
          <a:p>
            <a:pPr lvl="1"/>
            <a:r>
              <a:rPr lang="en-US" altLang="ko-KR" dirty="0"/>
              <a:t>O: entirely open, </a:t>
            </a:r>
          </a:p>
          <a:p>
            <a:pPr lvl="1"/>
            <a:r>
              <a:rPr lang="en-US" altLang="ko-KR" dirty="0"/>
              <a:t>—: entirely closed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Traditional RNNs are a special case of LSTM.</a:t>
            </a:r>
          </a:p>
          <a:p>
            <a:pPr lvl="1"/>
            <a:r>
              <a:rPr lang="en-US" altLang="ko-KR" dirty="0"/>
              <a:t>Input gate set to 1 (passing all new information).</a:t>
            </a:r>
          </a:p>
          <a:p>
            <a:pPr lvl="1"/>
            <a:r>
              <a:rPr lang="en-US" altLang="ko-KR" dirty="0"/>
              <a:t>Forget gate set to 0 (forgetting all past information).</a:t>
            </a:r>
          </a:p>
          <a:p>
            <a:pPr lvl="1"/>
            <a:r>
              <a:rPr lang="en-US" altLang="ko-KR" dirty="0"/>
              <a:t>Output gate set 1 (exposing the entire memory).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C492DA-A059-4956-809E-0FB0B670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68DB3-8918-483D-9C5D-814B2669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0142" y="1705499"/>
            <a:ext cx="5064964" cy="280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493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2F0F4-E7F3-E3B0-F993-3D2ECC3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84126-61D5-FE43-1E21-2095C7B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자연어 처리 입문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>
                <a:hlinkClick r:id="rId2"/>
              </a:rPr>
              <a:t>https://wikidocs.net/book/2155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딥러닝 자연어처리의 교과서</a:t>
            </a:r>
          </a:p>
        </p:txBody>
      </p:sp>
    </p:spTree>
    <p:extLst>
      <p:ext uri="{BB962C8B-B14F-4D97-AF65-F5344CB8AC3E}">
        <p14:creationId xmlns:p14="http://schemas.microsoft.com/office/powerpoint/2010/main" val="311753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2FB982-C9E2-68BA-2412-2F083A24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Q &amp; A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426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B5FC-1D92-4564-B3CC-46FEF1CE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3C08E-6362-4416-A3C2-C819991E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Next step prediction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Sentence classification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Machine translation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E0A3D-A3E9-4523-BACD-1F2C12C3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39CDDC-34B9-4439-87C3-EBA307F585EA}"/>
              </a:ext>
            </a:extLst>
          </p:cNvPr>
          <p:cNvSpPr/>
          <p:nvPr/>
        </p:nvSpPr>
        <p:spPr>
          <a:xfrm>
            <a:off x="3898776" y="1851020"/>
            <a:ext cx="1346448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Model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텍스트 상자 6">
            <a:extLst>
              <a:ext uri="{FF2B5EF4-FFF2-40B4-BE49-F238E27FC236}">
                <a16:creationId xmlns:a16="http://schemas.microsoft.com/office/drawing/2014/main" id="{A8FCDC59-AC19-4B99-8507-BE23D97CE96C}"/>
              </a:ext>
            </a:extLst>
          </p:cNvPr>
          <p:cNvSpPr txBox="1"/>
          <p:nvPr/>
        </p:nvSpPr>
        <p:spPr>
          <a:xfrm>
            <a:off x="1586006" y="213130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What is your </a:t>
            </a:r>
            <a:endParaRPr kumimoji="1" lang="ko-KR" altLang="en-US" dirty="0"/>
          </a:p>
        </p:txBody>
      </p:sp>
      <p:sp>
        <p:nvSpPr>
          <p:cNvPr id="7" name="텍스트 상자 7">
            <a:extLst>
              <a:ext uri="{FF2B5EF4-FFF2-40B4-BE49-F238E27FC236}">
                <a16:creationId xmlns:a16="http://schemas.microsoft.com/office/drawing/2014/main" id="{A75CAC45-896E-477A-8AB5-93794ACFEFDE}"/>
              </a:ext>
            </a:extLst>
          </p:cNvPr>
          <p:cNvSpPr txBox="1"/>
          <p:nvPr/>
        </p:nvSpPr>
        <p:spPr>
          <a:xfrm>
            <a:off x="6131024" y="21390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name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86157D-5E7F-4CE2-B140-6CEF7E30E0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51132" y="2308220"/>
            <a:ext cx="847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C9DCAF-F2F2-48CF-B73E-D389A92837B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245224" y="2308220"/>
            <a:ext cx="885800" cy="1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81041-B4D4-4A04-B591-20B25B8A142F}"/>
              </a:ext>
            </a:extLst>
          </p:cNvPr>
          <p:cNvSpPr/>
          <p:nvPr/>
        </p:nvSpPr>
        <p:spPr>
          <a:xfrm>
            <a:off x="3898776" y="3655494"/>
            <a:ext cx="1346448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Model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텍스트 상자 14">
            <a:extLst>
              <a:ext uri="{FF2B5EF4-FFF2-40B4-BE49-F238E27FC236}">
                <a16:creationId xmlns:a16="http://schemas.microsoft.com/office/drawing/2014/main" id="{0C944DFA-5BDA-49E1-923E-1C990A43EC54}"/>
              </a:ext>
            </a:extLst>
          </p:cNvPr>
          <p:cNvSpPr txBox="1"/>
          <p:nvPr/>
        </p:nvSpPr>
        <p:spPr>
          <a:xfrm>
            <a:off x="885155" y="3906973"/>
            <a:ext cx="215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movie is exciting</a:t>
            </a:r>
            <a:endParaRPr kumimoji="1" lang="ko-KR" altLang="en-US" dirty="0"/>
          </a:p>
        </p:txBody>
      </p:sp>
      <p:sp>
        <p:nvSpPr>
          <p:cNvPr id="12" name="텍스트 상자 15">
            <a:extLst>
              <a:ext uri="{FF2B5EF4-FFF2-40B4-BE49-F238E27FC236}">
                <a16:creationId xmlns:a16="http://schemas.microsoft.com/office/drawing/2014/main" id="{4683D7D4-2E80-434D-8603-C83244DA2550}"/>
              </a:ext>
            </a:extLst>
          </p:cNvPr>
          <p:cNvSpPr txBox="1"/>
          <p:nvPr/>
        </p:nvSpPr>
        <p:spPr>
          <a:xfrm>
            <a:off x="6131024" y="3943526"/>
            <a:ext cx="182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Positive/Negative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8881C1-DC53-4FC8-9AA6-7D21788680D7}"/>
              </a:ext>
            </a:extLst>
          </p:cNvPr>
          <p:cNvCxnSpPr>
            <a:endCxn id="14" idx="1"/>
          </p:cNvCxnSpPr>
          <p:nvPr/>
        </p:nvCxnSpPr>
        <p:spPr>
          <a:xfrm>
            <a:off x="3043053" y="4112694"/>
            <a:ext cx="855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24818E-7977-4973-AABC-2F4BA59310D3}"/>
              </a:ext>
            </a:extLst>
          </p:cNvPr>
          <p:cNvCxnSpPr>
            <a:stCxn id="14" idx="3"/>
          </p:cNvCxnSpPr>
          <p:nvPr/>
        </p:nvCxnSpPr>
        <p:spPr>
          <a:xfrm>
            <a:off x="5245224" y="4112694"/>
            <a:ext cx="885800" cy="1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CD9152-4A88-477D-9B7E-7C8A642426D8}"/>
              </a:ext>
            </a:extLst>
          </p:cNvPr>
          <p:cNvSpPr/>
          <p:nvPr/>
        </p:nvSpPr>
        <p:spPr>
          <a:xfrm>
            <a:off x="3886441" y="5519032"/>
            <a:ext cx="1346448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Model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텍스트 상자 6">
            <a:extLst>
              <a:ext uri="{FF2B5EF4-FFF2-40B4-BE49-F238E27FC236}">
                <a16:creationId xmlns:a16="http://schemas.microsoft.com/office/drawing/2014/main" id="{0CEA1010-07EE-497E-872E-6842D976E366}"/>
              </a:ext>
            </a:extLst>
          </p:cNvPr>
          <p:cNvSpPr txBox="1"/>
          <p:nvPr/>
        </p:nvSpPr>
        <p:spPr>
          <a:xfrm>
            <a:off x="628650" y="576315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Deep learning is fun.</a:t>
            </a:r>
            <a:endParaRPr kumimoji="1" lang="ko-KR" altLang="en-US" dirty="0"/>
          </a:p>
        </p:txBody>
      </p:sp>
      <p:sp>
        <p:nvSpPr>
          <p:cNvPr id="22" name="텍스트 상자 7">
            <a:extLst>
              <a:ext uri="{FF2B5EF4-FFF2-40B4-BE49-F238E27FC236}">
                <a16:creationId xmlns:a16="http://schemas.microsoft.com/office/drawing/2014/main" id="{D522AD06-5625-4AE7-9433-F6FBF7052E0F}"/>
              </a:ext>
            </a:extLst>
          </p:cNvPr>
          <p:cNvSpPr txBox="1"/>
          <p:nvPr/>
        </p:nvSpPr>
        <p:spPr>
          <a:xfrm>
            <a:off x="6118689" y="5807064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기계 학습은 재미있다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A036EC-719C-4536-9BED-86876065F6B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38797" y="5976232"/>
            <a:ext cx="847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0C3123-D6A5-4268-BB86-FF804E300A5F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5232889" y="5976232"/>
            <a:ext cx="885800" cy="1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3D1B4B59-8F93-4FB1-9AB4-FEE37E52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09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195BE-C2A6-4C5D-9AAF-BA9C210C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Makes Sequences Special?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B99389-F897-44DC-BA71-03A2B5923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241" y="1314449"/>
                <a:ext cx="8464900" cy="522508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Sequence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data are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no more </a:t>
                </a:r>
                <a:r>
                  <a:rPr lang="en-US" altLang="ko-KR" dirty="0" err="1">
                    <a:solidFill>
                      <a:srgbClr val="C00000"/>
                    </a:solidFill>
                  </a:rPr>
                  <a:t>i.i.d</a:t>
                </a:r>
                <a:r>
                  <a:rPr lang="en-US" altLang="ko-KR" dirty="0" err="1"/>
                  <a:t>.</a:t>
                </a:r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How to model </a:t>
                </a:r>
                <a:r>
                  <a:rPr lang="en-US" altLang="ko-KR" b="1" dirty="0"/>
                  <a:t>temporal dependencies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Sequences might be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arbitrary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length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How to model dependencies at different temporal scales?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How to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assign the credits </a:t>
                </a:r>
                <a:r>
                  <a:rPr lang="en-US" altLang="ko-KR" dirty="0"/>
                  <a:t>to past time steps?</a:t>
                </a:r>
              </a:p>
              <a:p>
                <a:pPr lvl="1"/>
                <a:r>
                  <a:rPr lang="en-US" altLang="ko-KR" b="1" dirty="0"/>
                  <a:t>Which of the past time steps is responsible </a:t>
                </a:r>
                <a:r>
                  <a:rPr lang="en-US" altLang="ko-KR" dirty="0"/>
                  <a:t>for the current observed data?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B99389-F897-44DC-BA71-03A2B5923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241" y="1314449"/>
                <a:ext cx="8464900" cy="5225087"/>
              </a:xfrm>
              <a:blipFill>
                <a:blip r:embed="rId2"/>
                <a:stretch>
                  <a:fillRect l="-100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CF62A-1C29-4CEB-B948-7E794A1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3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0661-4A4F-44C7-9E33-7C06EF3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 of Sequential Data 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5C9B1-DF14-4B4B-BE7D-0C8C024F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50"/>
            <a:ext cx="8067609" cy="4972050"/>
          </a:xfrm>
        </p:spPr>
        <p:txBody>
          <a:bodyPr/>
          <a:lstStyle/>
          <a:p>
            <a:r>
              <a:rPr lang="en-US" altLang="ko-KR" dirty="0"/>
              <a:t>Sequences might be arbitrary or even infinite lengths.</a:t>
            </a:r>
          </a:p>
          <a:p>
            <a:endParaRPr lang="en-US" altLang="ko-KR" dirty="0"/>
          </a:p>
          <a:p>
            <a:r>
              <a:rPr lang="en-US" altLang="ko-KR" dirty="0"/>
              <a:t>To represent the past influence, we should </a:t>
            </a:r>
            <a:br>
              <a:rPr lang="en-US" altLang="ko-KR" dirty="0"/>
            </a:br>
            <a:r>
              <a:rPr lang="en-US" altLang="ko-KR" dirty="0"/>
              <a:t>keep a </a:t>
            </a:r>
            <a:r>
              <a:rPr lang="en-US" altLang="ko-KR" dirty="0">
                <a:solidFill>
                  <a:srgbClr val="C00000"/>
                </a:solidFill>
              </a:rPr>
              <a:t>summary</a:t>
            </a:r>
            <a:r>
              <a:rPr lang="en-US" altLang="ko-KR" dirty="0"/>
              <a:t> of the past.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Need a </a:t>
            </a:r>
            <a:r>
              <a:rPr lang="en-US" altLang="ko-KR" b="1" dirty="0">
                <a:solidFill>
                  <a:srgbClr val="C00000"/>
                </a:solidFill>
              </a:rPr>
              <a:t>memory</a:t>
            </a:r>
            <a:r>
              <a:rPr lang="en-US" altLang="ko-KR" dirty="0"/>
              <a:t> as a representation of the past.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42C406-2B5B-4B4A-9918-F35E08F2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D469-6217-4F81-A735-61E5865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Representation of RNNs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74129"/>
                <a:ext cx="7886700" cy="49876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74129"/>
                <a:ext cx="7886700" cy="4987636"/>
              </a:xfrm>
              <a:blipFill>
                <a:blip r:embed="rId2"/>
                <a:stretch>
                  <a:fillRect l="-1005" t="-1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E75EA-F405-47F4-B47D-84456E4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A22BED3-490F-442B-BC74-A3DC9F6EC2BC}"/>
                  </a:ext>
                </a:extLst>
              </p:cNvPr>
              <p:cNvSpPr/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A22BED3-490F-442B-BC74-A3DC9F6EC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6ABDB4D-2576-4AA2-8EDE-C0189C0F8A24}"/>
                  </a:ext>
                </a:extLst>
              </p:cNvPr>
              <p:cNvSpPr/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6ABDB4D-2576-4AA2-8EDE-C0189C0F8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D9E1766-3AC4-4E6D-A19C-27FB07FB1832}"/>
                  </a:ext>
                </a:extLst>
              </p:cNvPr>
              <p:cNvSpPr/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D9E1766-3AC4-4E6D-A19C-27FB07FB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8C762F-C713-42E5-A55D-E362A660506E}"/>
              </a:ext>
            </a:extLst>
          </p:cNvPr>
          <p:cNvCxnSpPr>
            <a:cxnSpLocks/>
          </p:cNvCxnSpPr>
          <p:nvPr/>
        </p:nvCxnSpPr>
        <p:spPr>
          <a:xfrm flipV="1">
            <a:off x="1280783" y="5112256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9A633A-2AE3-4768-B959-0465FD04FBAF}"/>
              </a:ext>
            </a:extLst>
          </p:cNvPr>
          <p:cNvCxnSpPr>
            <a:cxnSpLocks/>
          </p:cNvCxnSpPr>
          <p:nvPr/>
        </p:nvCxnSpPr>
        <p:spPr>
          <a:xfrm flipV="1">
            <a:off x="1280783" y="3940453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91DE750-2E85-4F6E-90AD-FDA6959AA6A2}"/>
                  </a:ext>
                </a:extLst>
              </p:cNvPr>
              <p:cNvSpPr/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91DE750-2E85-4F6E-90AD-FDA6959AA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F3E698E-FF87-694D-E2C4-895C1F54CC5C}"/>
                  </a:ext>
                </a:extLst>
              </p:cNvPr>
              <p:cNvSpPr/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F3E698E-FF87-694D-E2C4-895C1F54C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8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D469-6217-4F81-A735-61E5865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Representation of RNNs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0122"/>
                <a:ext cx="7886700" cy="49876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memory vector </a:t>
                </a:r>
                <a:r>
                  <a:rPr lang="en-US" altLang="ko-KR" dirty="0"/>
                  <a:t>that stores the previous state.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ko-KR" b="1" i="0"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6E16C5-35AC-4139-A4A1-3D0E120B0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0122"/>
                <a:ext cx="7886700" cy="4987636"/>
              </a:xfrm>
              <a:blipFill>
                <a:blip r:embed="rId2"/>
                <a:stretch>
                  <a:fillRect l="-1005" t="-1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E75EA-F405-47F4-B47D-84456E4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B7F54FC-F2CB-9345-F445-B1ED386D37E0}"/>
                  </a:ext>
                </a:extLst>
              </p:cNvPr>
              <p:cNvSpPr/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B7F54FC-F2CB-9345-F445-B1ED386D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3135C51-313A-6F28-5D73-4F020C311B6F}"/>
                  </a:ext>
                </a:extLst>
              </p:cNvPr>
              <p:cNvSpPr/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3135C51-313A-6F28-5D73-4F020C31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7EBB87E-129F-1C67-5406-53FCD405DE45}"/>
                  </a:ext>
                </a:extLst>
              </p:cNvPr>
              <p:cNvSpPr/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7EBB87E-129F-1C67-5406-53FCD405D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6B1E32-7BEB-A1DC-C481-B596248472B8}"/>
              </a:ext>
            </a:extLst>
          </p:cNvPr>
          <p:cNvCxnSpPr>
            <a:cxnSpLocks/>
          </p:cNvCxnSpPr>
          <p:nvPr/>
        </p:nvCxnSpPr>
        <p:spPr>
          <a:xfrm flipV="1">
            <a:off x="1280783" y="5112256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238051-9BD4-D6C3-770C-6C324F70EC78}"/>
              </a:ext>
            </a:extLst>
          </p:cNvPr>
          <p:cNvCxnSpPr>
            <a:cxnSpLocks/>
          </p:cNvCxnSpPr>
          <p:nvPr/>
        </p:nvCxnSpPr>
        <p:spPr>
          <a:xfrm flipV="1">
            <a:off x="1280783" y="3940453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C1DF418-ECBA-0904-717E-92FB739338B2}"/>
                  </a:ext>
                </a:extLst>
              </p:cNvPr>
              <p:cNvSpPr/>
              <p:nvPr/>
            </p:nvSpPr>
            <p:spPr>
              <a:xfrm>
                <a:off x="433601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C1DF418-ECBA-0904-717E-92FB73933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1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0632A9C-1727-318E-7CFF-1F4C4F2192B3}"/>
                  </a:ext>
                </a:extLst>
              </p:cNvPr>
              <p:cNvSpPr/>
              <p:nvPr/>
            </p:nvSpPr>
            <p:spPr>
              <a:xfrm>
                <a:off x="421834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0632A9C-1727-318E-7CFF-1F4C4F219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4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17F7A6-F1D8-B04E-1E67-B446B551E949}"/>
                  </a:ext>
                </a:extLst>
              </p:cNvPr>
              <p:cNvSpPr/>
              <p:nvPr/>
            </p:nvSpPr>
            <p:spPr>
              <a:xfrm>
                <a:off x="421834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17F7A6-F1D8-B04E-1E67-B446B551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4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97D47E-961D-8488-F160-C543269004B6}"/>
              </a:ext>
            </a:extLst>
          </p:cNvPr>
          <p:cNvCxnSpPr>
            <a:cxnSpLocks/>
          </p:cNvCxnSpPr>
          <p:nvPr/>
        </p:nvCxnSpPr>
        <p:spPr>
          <a:xfrm flipV="1">
            <a:off x="4842545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5D7A59-7A5F-550E-B268-8B6A58BE3AC8}"/>
              </a:ext>
            </a:extLst>
          </p:cNvPr>
          <p:cNvCxnSpPr>
            <a:cxnSpLocks/>
          </p:cNvCxnSpPr>
          <p:nvPr/>
        </p:nvCxnSpPr>
        <p:spPr>
          <a:xfrm flipV="1">
            <a:off x="4842545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6AF8D20-7097-31AF-856B-C95FEB77DA0B}"/>
                  </a:ext>
                </a:extLst>
              </p:cNvPr>
              <p:cNvSpPr/>
              <p:nvPr/>
            </p:nvSpPr>
            <p:spPr>
              <a:xfrm>
                <a:off x="607487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6AF8D20-7097-31AF-856B-C95FEB77D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87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597BA76-9526-BFD2-AE07-05B9A1008247}"/>
                  </a:ext>
                </a:extLst>
              </p:cNvPr>
              <p:cNvSpPr/>
              <p:nvPr/>
            </p:nvSpPr>
            <p:spPr>
              <a:xfrm>
                <a:off x="595720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597BA76-9526-BFD2-AE07-05B9A1008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0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CB2A8DB-D9B4-92B7-6D5B-D7B918916CE6}"/>
                  </a:ext>
                </a:extLst>
              </p:cNvPr>
              <p:cNvSpPr/>
              <p:nvPr/>
            </p:nvSpPr>
            <p:spPr>
              <a:xfrm>
                <a:off x="595720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CB2A8DB-D9B4-92B7-6D5B-D7B91891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0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00C68A-1730-ACBC-FD2F-46F9468CDCDF}"/>
              </a:ext>
            </a:extLst>
          </p:cNvPr>
          <p:cNvCxnSpPr>
            <a:cxnSpLocks/>
          </p:cNvCxnSpPr>
          <p:nvPr/>
        </p:nvCxnSpPr>
        <p:spPr>
          <a:xfrm flipV="1">
            <a:off x="6581410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402ED84-584F-6228-16CC-A14714BEF239}"/>
              </a:ext>
            </a:extLst>
          </p:cNvPr>
          <p:cNvCxnSpPr>
            <a:cxnSpLocks/>
          </p:cNvCxnSpPr>
          <p:nvPr/>
        </p:nvCxnSpPr>
        <p:spPr>
          <a:xfrm flipV="1">
            <a:off x="6581410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8983E7-6B35-6822-D815-1A5CB32DD4CA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1787314" y="4884469"/>
            <a:ext cx="749825" cy="610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0FC6EF-0658-FFF5-7566-A14220718FA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550201" y="4883923"/>
            <a:ext cx="793297" cy="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9B2AA9-9C4C-DA44-0890-05BBB30E575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49076" y="4884469"/>
            <a:ext cx="741037" cy="122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5958F5F-DA9C-F298-9733-EE7829BF6A49}"/>
                  </a:ext>
                </a:extLst>
              </p:cNvPr>
              <p:cNvSpPr/>
              <p:nvPr/>
            </p:nvSpPr>
            <p:spPr>
              <a:xfrm>
                <a:off x="1877552" y="449353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5958F5F-DA9C-F298-9733-EE7829BF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552" y="4493536"/>
                <a:ext cx="529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EEDD9FD-A9A8-1C1C-0493-7C4FF4FAC615}"/>
                  </a:ext>
                </a:extLst>
              </p:cNvPr>
              <p:cNvSpPr/>
              <p:nvPr/>
            </p:nvSpPr>
            <p:spPr>
              <a:xfrm>
                <a:off x="5452811" y="4514591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EEDD9FD-A9A8-1C1C-0493-7C4FF4FAC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11" y="4514591"/>
                <a:ext cx="52924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D221A30-64AD-0CDE-62FD-80B51C7A7986}"/>
                  </a:ext>
                </a:extLst>
              </p:cNvPr>
              <p:cNvSpPr/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D221A30-64AD-0CDE-62FD-80B51C7A7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F49979-E24F-47E8-2E46-77DFCE15F6D2}"/>
                  </a:ext>
                </a:extLst>
              </p:cNvPr>
              <p:cNvSpPr/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F49979-E24F-47E8-2E46-77DFCE15F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21F9154-DD23-E2D7-EE11-B28AF313EF0F}"/>
                  </a:ext>
                </a:extLst>
              </p:cNvPr>
              <p:cNvSpPr/>
              <p:nvPr/>
            </p:nvSpPr>
            <p:spPr>
              <a:xfrm>
                <a:off x="4418311" y="4104548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21F9154-DD23-E2D7-EE11-B28AF313E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11" y="4104548"/>
                <a:ext cx="4859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D22F80B-23FC-2380-E088-B80A8C20DFDF}"/>
                  </a:ext>
                </a:extLst>
              </p:cNvPr>
              <p:cNvSpPr/>
              <p:nvPr/>
            </p:nvSpPr>
            <p:spPr>
              <a:xfrm>
                <a:off x="4406921" y="5273853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D22F80B-23FC-2380-E088-B80A8C20D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21" y="5273853"/>
                <a:ext cx="49718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59C6007-ACB4-E7AD-00D8-4B022F7569B0}"/>
                  </a:ext>
                </a:extLst>
              </p:cNvPr>
              <p:cNvSpPr/>
              <p:nvPr/>
            </p:nvSpPr>
            <p:spPr>
              <a:xfrm>
                <a:off x="6152045" y="4093945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59C6007-ACB4-E7AD-00D8-4B022F756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45" y="4093945"/>
                <a:ext cx="48596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352D263-D1DB-CC76-20F8-DD0432515852}"/>
                  </a:ext>
                </a:extLst>
              </p:cNvPr>
              <p:cNvSpPr/>
              <p:nvPr/>
            </p:nvSpPr>
            <p:spPr>
              <a:xfrm>
                <a:off x="6140655" y="5263250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352D263-D1DB-CC76-20F8-DD0432515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55" y="5263250"/>
                <a:ext cx="49718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DF4597C6-EC68-73D8-3E76-6F9AD4C7EB56}"/>
                  </a:ext>
                </a:extLst>
              </p:cNvPr>
              <p:cNvSpPr/>
              <p:nvPr/>
            </p:nvSpPr>
            <p:spPr>
              <a:xfrm>
                <a:off x="253713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DF4597C6-EC68-73D8-3E76-6F9AD4C7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3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FC87F5-16CB-A181-7468-D7CA5B3A6D71}"/>
                  </a:ext>
                </a:extLst>
              </p:cNvPr>
              <p:cNvSpPr/>
              <p:nvPr/>
            </p:nvSpPr>
            <p:spPr>
              <a:xfrm>
                <a:off x="241946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FC87F5-16CB-A181-7468-D7CA5B3A6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6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750823F-75FB-6C87-D886-65420AD27C98}"/>
                  </a:ext>
                </a:extLst>
              </p:cNvPr>
              <p:cNvSpPr/>
              <p:nvPr/>
            </p:nvSpPr>
            <p:spPr>
              <a:xfrm>
                <a:off x="241946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750823F-75FB-6C87-D886-65420AD27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6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18D91C-DFDF-240D-1348-FEF03E6C1FDB}"/>
              </a:ext>
            </a:extLst>
          </p:cNvPr>
          <p:cNvCxnSpPr>
            <a:cxnSpLocks/>
          </p:cNvCxnSpPr>
          <p:nvPr/>
        </p:nvCxnSpPr>
        <p:spPr>
          <a:xfrm flipV="1">
            <a:off x="3043670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ED9E41-B16B-9F2C-1AD1-88BB1503E19F}"/>
              </a:ext>
            </a:extLst>
          </p:cNvPr>
          <p:cNvCxnSpPr>
            <a:cxnSpLocks/>
          </p:cNvCxnSpPr>
          <p:nvPr/>
        </p:nvCxnSpPr>
        <p:spPr>
          <a:xfrm flipV="1">
            <a:off x="3043670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033CE9D-CEC9-FAD4-0DD3-2CBD10457FE2}"/>
                  </a:ext>
                </a:extLst>
              </p:cNvPr>
              <p:cNvSpPr/>
              <p:nvPr/>
            </p:nvSpPr>
            <p:spPr>
              <a:xfrm>
                <a:off x="2619436" y="4104548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033CE9D-CEC9-FAD4-0DD3-2CBD1045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6" y="4104548"/>
                <a:ext cx="48596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ADA81ED-8FFB-8E38-C265-2451BE27129D}"/>
                  </a:ext>
                </a:extLst>
              </p:cNvPr>
              <p:cNvSpPr/>
              <p:nvPr/>
            </p:nvSpPr>
            <p:spPr>
              <a:xfrm>
                <a:off x="2608046" y="5273853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ADA81ED-8FFB-8E38-C265-2451BE271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46" y="5273853"/>
                <a:ext cx="49718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3FAA64B-68C6-50D7-2691-356B3CAF1647}"/>
                  </a:ext>
                </a:extLst>
              </p:cNvPr>
              <p:cNvSpPr/>
              <p:nvPr/>
            </p:nvSpPr>
            <p:spPr>
              <a:xfrm>
                <a:off x="3643583" y="449429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3FAA64B-68C6-50D7-2691-356B3CAF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83" y="4494294"/>
                <a:ext cx="5292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D79F9D7-B4DD-2F13-8E18-AF8241F23837}"/>
              </a:ext>
            </a:extLst>
          </p:cNvPr>
          <p:cNvSpPr txBox="1"/>
          <p:nvPr/>
        </p:nvSpPr>
        <p:spPr>
          <a:xfrm>
            <a:off x="1204196" y="64348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26E61-F9F5-3C78-2800-8C9DD2460147}"/>
              </a:ext>
            </a:extLst>
          </p:cNvPr>
          <p:cNvSpPr txBox="1"/>
          <p:nvPr/>
        </p:nvSpPr>
        <p:spPr>
          <a:xfrm>
            <a:off x="2832834" y="64230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532A5E-BACE-4E83-6D63-4ACF4CF4841C}"/>
              </a:ext>
            </a:extLst>
          </p:cNvPr>
          <p:cNvSpPr txBox="1"/>
          <p:nvPr/>
        </p:nvSpPr>
        <p:spPr>
          <a:xfrm>
            <a:off x="4702454" y="64348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0F990D-B07F-0AC0-7C87-B2811B1F1B0C}"/>
              </a:ext>
            </a:extLst>
          </p:cNvPr>
          <p:cNvSpPr txBox="1"/>
          <p:nvPr/>
        </p:nvSpPr>
        <p:spPr>
          <a:xfrm>
            <a:off x="1093306" y="30815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A4FCD5-061F-0588-0F6F-3CF7AE6F99DE}"/>
              </a:ext>
            </a:extLst>
          </p:cNvPr>
          <p:cNvSpPr txBox="1"/>
          <p:nvPr/>
        </p:nvSpPr>
        <p:spPr>
          <a:xfrm>
            <a:off x="6355660" y="6434880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B2D53D-ED91-25FD-AF99-5E5C0C03BD92}"/>
              </a:ext>
            </a:extLst>
          </p:cNvPr>
          <p:cNvSpPr txBox="1"/>
          <p:nvPr/>
        </p:nvSpPr>
        <p:spPr>
          <a:xfrm>
            <a:off x="2741664" y="307214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suis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B3BE43-A23B-592E-588C-795C4973DD04}"/>
              </a:ext>
            </a:extLst>
          </p:cNvPr>
          <p:cNvSpPr txBox="1"/>
          <p:nvPr/>
        </p:nvSpPr>
        <p:spPr>
          <a:xfrm>
            <a:off x="4609240" y="3083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31A28D-E718-C98F-F348-D6CC21661A8B}"/>
              </a:ext>
            </a:extLst>
          </p:cNvPr>
          <p:cNvSpPr txBox="1"/>
          <p:nvPr/>
        </p:nvSpPr>
        <p:spPr>
          <a:xfrm>
            <a:off x="6210396" y="307307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garçon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6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D469-6217-4F81-A735-61E5865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Graphical Representation of RNNs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16C5-35AC-4139-A4A1-3D0E120B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0122"/>
            <a:ext cx="7886700" cy="4987636"/>
          </a:xfrm>
        </p:spPr>
        <p:txBody>
          <a:bodyPr/>
          <a:lstStyle/>
          <a:p>
            <a:r>
              <a:rPr lang="en-US" altLang="ko-KR" dirty="0"/>
              <a:t>This model has no problem with arbitrary sequence length.</a:t>
            </a:r>
          </a:p>
          <a:p>
            <a:r>
              <a:rPr lang="en-US" altLang="ko-KR" dirty="0"/>
              <a:t>However, we have </a:t>
            </a:r>
            <a:r>
              <a:rPr lang="en-US" altLang="ko-KR" dirty="0">
                <a:solidFill>
                  <a:srgbClr val="C00000"/>
                </a:solidFill>
              </a:rPr>
              <a:t>different parameters for each state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input shapes are same for each state.</a:t>
            </a:r>
          </a:p>
          <a:p>
            <a:r>
              <a:rPr lang="en-US" altLang="ko-KR" dirty="0"/>
              <a:t>Our solution: what about </a:t>
            </a:r>
            <a:r>
              <a:rPr lang="en-US" altLang="ko-KR" dirty="0">
                <a:solidFill>
                  <a:srgbClr val="C00000"/>
                </a:solidFill>
              </a:rPr>
              <a:t>using same parameters </a:t>
            </a:r>
            <a:r>
              <a:rPr lang="en-US" altLang="ko-KR" dirty="0"/>
              <a:t>for each state?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E75EA-F405-47F4-B47D-84456E4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B7F54FC-F2CB-9345-F445-B1ED386D37E0}"/>
                  </a:ext>
                </a:extLst>
              </p:cNvPr>
              <p:cNvSpPr/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B7F54FC-F2CB-9345-F445-B1ED386D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52" y="4647686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3135C51-313A-6F28-5D73-4F020C311B6F}"/>
                  </a:ext>
                </a:extLst>
              </p:cNvPr>
              <p:cNvSpPr/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43135C51-313A-6F28-5D73-4F020C311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345467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7EBB87E-129F-1C67-5406-53FCD405DE45}"/>
                  </a:ext>
                </a:extLst>
              </p:cNvPr>
              <p:cNvSpPr/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7EBB87E-129F-1C67-5406-53FCD405D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9" y="584069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6B1E32-7BEB-A1DC-C481-B596248472B8}"/>
              </a:ext>
            </a:extLst>
          </p:cNvPr>
          <p:cNvCxnSpPr>
            <a:cxnSpLocks/>
          </p:cNvCxnSpPr>
          <p:nvPr/>
        </p:nvCxnSpPr>
        <p:spPr>
          <a:xfrm flipV="1">
            <a:off x="1280783" y="5112256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238051-9BD4-D6C3-770C-6C324F70EC78}"/>
              </a:ext>
            </a:extLst>
          </p:cNvPr>
          <p:cNvCxnSpPr>
            <a:cxnSpLocks/>
          </p:cNvCxnSpPr>
          <p:nvPr/>
        </p:nvCxnSpPr>
        <p:spPr>
          <a:xfrm flipV="1">
            <a:off x="1280783" y="3940453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C1DF418-ECBA-0904-717E-92FB739338B2}"/>
                  </a:ext>
                </a:extLst>
              </p:cNvPr>
              <p:cNvSpPr/>
              <p:nvPr/>
            </p:nvSpPr>
            <p:spPr>
              <a:xfrm>
                <a:off x="433601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C1DF418-ECBA-0904-717E-92FB73933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14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0632A9C-1727-318E-7CFF-1F4C4F2192B3}"/>
                  </a:ext>
                </a:extLst>
              </p:cNvPr>
              <p:cNvSpPr/>
              <p:nvPr/>
            </p:nvSpPr>
            <p:spPr>
              <a:xfrm>
                <a:off x="421834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E0632A9C-1727-318E-7CFF-1F4C4F219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41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17F7A6-F1D8-B04E-1E67-B446B551E949}"/>
                  </a:ext>
                </a:extLst>
              </p:cNvPr>
              <p:cNvSpPr/>
              <p:nvPr/>
            </p:nvSpPr>
            <p:spPr>
              <a:xfrm>
                <a:off x="421834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F17F7A6-F1D8-B04E-1E67-B446B551E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41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697D47E-961D-8488-F160-C543269004B6}"/>
              </a:ext>
            </a:extLst>
          </p:cNvPr>
          <p:cNvCxnSpPr>
            <a:cxnSpLocks/>
          </p:cNvCxnSpPr>
          <p:nvPr/>
        </p:nvCxnSpPr>
        <p:spPr>
          <a:xfrm flipV="1">
            <a:off x="4842545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65D7A59-7A5F-550E-B268-8B6A58BE3AC8}"/>
              </a:ext>
            </a:extLst>
          </p:cNvPr>
          <p:cNvCxnSpPr>
            <a:cxnSpLocks/>
          </p:cNvCxnSpPr>
          <p:nvPr/>
        </p:nvCxnSpPr>
        <p:spPr>
          <a:xfrm flipV="1">
            <a:off x="4842545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6AF8D20-7097-31AF-856B-C95FEB77DA0B}"/>
                  </a:ext>
                </a:extLst>
              </p:cNvPr>
              <p:cNvSpPr/>
              <p:nvPr/>
            </p:nvSpPr>
            <p:spPr>
              <a:xfrm>
                <a:off x="607487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6AF8D20-7097-31AF-856B-C95FEB77D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87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597BA76-9526-BFD2-AE07-05B9A1008247}"/>
                  </a:ext>
                </a:extLst>
              </p:cNvPr>
              <p:cNvSpPr/>
              <p:nvPr/>
            </p:nvSpPr>
            <p:spPr>
              <a:xfrm>
                <a:off x="595720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597BA76-9526-BFD2-AE07-05B9A1008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0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CB2A8DB-D9B4-92B7-6D5B-D7B918916CE6}"/>
                  </a:ext>
                </a:extLst>
              </p:cNvPr>
              <p:cNvSpPr/>
              <p:nvPr/>
            </p:nvSpPr>
            <p:spPr>
              <a:xfrm>
                <a:off x="595720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2CB2A8DB-D9B4-92B7-6D5B-D7B91891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0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00C68A-1730-ACBC-FD2F-46F9468CDCDF}"/>
              </a:ext>
            </a:extLst>
          </p:cNvPr>
          <p:cNvCxnSpPr>
            <a:cxnSpLocks/>
          </p:cNvCxnSpPr>
          <p:nvPr/>
        </p:nvCxnSpPr>
        <p:spPr>
          <a:xfrm flipV="1">
            <a:off x="6581410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402ED84-584F-6228-16CC-A14714BEF239}"/>
              </a:ext>
            </a:extLst>
          </p:cNvPr>
          <p:cNvCxnSpPr>
            <a:cxnSpLocks/>
          </p:cNvCxnSpPr>
          <p:nvPr/>
        </p:nvCxnSpPr>
        <p:spPr>
          <a:xfrm flipV="1">
            <a:off x="6581410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38983E7-6B35-6822-D815-1A5CB32DD4CA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1787314" y="4884469"/>
            <a:ext cx="749825" cy="610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0FC6EF-0658-FFF5-7566-A14220718FA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550201" y="4883923"/>
            <a:ext cx="793297" cy="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9B2AA9-9C4C-DA44-0890-05BBB30E575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49076" y="4884469"/>
            <a:ext cx="741037" cy="122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5958F5F-DA9C-F298-9733-EE7829BF6A49}"/>
                  </a:ext>
                </a:extLst>
              </p:cNvPr>
              <p:cNvSpPr/>
              <p:nvPr/>
            </p:nvSpPr>
            <p:spPr>
              <a:xfrm>
                <a:off x="1877552" y="4493536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5958F5F-DA9C-F298-9733-EE7829BF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552" y="4493536"/>
                <a:ext cx="5292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EEDD9FD-A9A8-1C1C-0493-7C4FF4FAC615}"/>
                  </a:ext>
                </a:extLst>
              </p:cNvPr>
              <p:cNvSpPr/>
              <p:nvPr/>
            </p:nvSpPr>
            <p:spPr>
              <a:xfrm>
                <a:off x="5452811" y="4514591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EEDD9FD-A9A8-1C1C-0493-7C4FF4FAC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11" y="4514591"/>
                <a:ext cx="5292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D221A30-64AD-0CDE-62FD-80B51C7A7986}"/>
                  </a:ext>
                </a:extLst>
              </p:cNvPr>
              <p:cNvSpPr/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D221A30-64AD-0CDE-62FD-80B51C7A7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69" y="4122503"/>
                <a:ext cx="4859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F49979-E24F-47E8-2E46-77DFCE15F6D2}"/>
                  </a:ext>
                </a:extLst>
              </p:cNvPr>
              <p:cNvSpPr/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F49979-E24F-47E8-2E46-77DFCE15F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79" y="5291808"/>
                <a:ext cx="4971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21F9154-DD23-E2D7-EE11-B28AF313EF0F}"/>
                  </a:ext>
                </a:extLst>
              </p:cNvPr>
              <p:cNvSpPr/>
              <p:nvPr/>
            </p:nvSpPr>
            <p:spPr>
              <a:xfrm>
                <a:off x="4418311" y="4104548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21F9154-DD23-E2D7-EE11-B28AF313E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311" y="4104548"/>
                <a:ext cx="48596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D22F80B-23FC-2380-E088-B80A8C20DFDF}"/>
                  </a:ext>
                </a:extLst>
              </p:cNvPr>
              <p:cNvSpPr/>
              <p:nvPr/>
            </p:nvSpPr>
            <p:spPr>
              <a:xfrm>
                <a:off x="4406921" y="5273853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D22F80B-23FC-2380-E088-B80A8C20D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21" y="5273853"/>
                <a:ext cx="49718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59C6007-ACB4-E7AD-00D8-4B022F7569B0}"/>
                  </a:ext>
                </a:extLst>
              </p:cNvPr>
              <p:cNvSpPr/>
              <p:nvPr/>
            </p:nvSpPr>
            <p:spPr>
              <a:xfrm>
                <a:off x="6152045" y="4093945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59C6007-ACB4-E7AD-00D8-4B022F756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45" y="4093945"/>
                <a:ext cx="48596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352D263-D1DB-CC76-20F8-DD0432515852}"/>
                  </a:ext>
                </a:extLst>
              </p:cNvPr>
              <p:cNvSpPr/>
              <p:nvPr/>
            </p:nvSpPr>
            <p:spPr>
              <a:xfrm>
                <a:off x="6140655" y="5263250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352D263-D1DB-CC76-20F8-DD0432515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55" y="5263250"/>
                <a:ext cx="49718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DF4597C6-EC68-73D8-3E76-6F9AD4C7EB56}"/>
                  </a:ext>
                </a:extLst>
              </p:cNvPr>
              <p:cNvSpPr/>
              <p:nvPr/>
            </p:nvSpPr>
            <p:spPr>
              <a:xfrm>
                <a:off x="253713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DF4597C6-EC68-73D8-3E76-6F9AD4C7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39" y="4641581"/>
                <a:ext cx="1013062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19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FC87F5-16CB-A181-7468-D7CA5B3A6D71}"/>
                  </a:ext>
                </a:extLst>
              </p:cNvPr>
              <p:cNvSpPr/>
              <p:nvPr/>
            </p:nvSpPr>
            <p:spPr>
              <a:xfrm>
                <a:off x="241946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8FC87F5-16CB-A181-7468-D7CA5B3A6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66" y="3448573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750823F-75FB-6C87-D886-65420AD27C98}"/>
                  </a:ext>
                </a:extLst>
              </p:cNvPr>
              <p:cNvSpPr/>
              <p:nvPr/>
            </p:nvSpPr>
            <p:spPr>
              <a:xfrm>
                <a:off x="241946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4750823F-75FB-6C87-D886-65420AD27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466" y="5834588"/>
                <a:ext cx="1248408" cy="485775"/>
              </a:xfrm>
              <a:prstGeom prst="roundRect">
                <a:avLst>
                  <a:gd name="adj" fmla="val 50000"/>
                </a:avLst>
              </a:prstGeom>
              <a:blipFill>
                <a:blip r:embed="rId21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118D91C-DFDF-240D-1348-FEF03E6C1FDB}"/>
              </a:ext>
            </a:extLst>
          </p:cNvPr>
          <p:cNvCxnSpPr>
            <a:cxnSpLocks/>
          </p:cNvCxnSpPr>
          <p:nvPr/>
        </p:nvCxnSpPr>
        <p:spPr>
          <a:xfrm flipV="1">
            <a:off x="3043670" y="5106151"/>
            <a:ext cx="0" cy="728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ED9E41-B16B-9F2C-1AD1-88BB1503E19F}"/>
              </a:ext>
            </a:extLst>
          </p:cNvPr>
          <p:cNvCxnSpPr>
            <a:cxnSpLocks/>
          </p:cNvCxnSpPr>
          <p:nvPr/>
        </p:nvCxnSpPr>
        <p:spPr>
          <a:xfrm flipV="1">
            <a:off x="3043670" y="3934348"/>
            <a:ext cx="0" cy="686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033CE9D-CEC9-FAD4-0DD3-2CBD10457FE2}"/>
                  </a:ext>
                </a:extLst>
              </p:cNvPr>
              <p:cNvSpPr/>
              <p:nvPr/>
            </p:nvSpPr>
            <p:spPr>
              <a:xfrm>
                <a:off x="2619436" y="4104548"/>
                <a:ext cx="485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033CE9D-CEC9-FAD4-0DD3-2CBD1045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436" y="4104548"/>
                <a:ext cx="4859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ADA81ED-8FFB-8E38-C265-2451BE27129D}"/>
                  </a:ext>
                </a:extLst>
              </p:cNvPr>
              <p:cNvSpPr/>
              <p:nvPr/>
            </p:nvSpPr>
            <p:spPr>
              <a:xfrm>
                <a:off x="2608046" y="5273853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ADA81ED-8FFB-8E38-C265-2451BE271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046" y="5273853"/>
                <a:ext cx="49718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3FAA64B-68C6-50D7-2691-356B3CAF1647}"/>
                  </a:ext>
                </a:extLst>
              </p:cNvPr>
              <p:cNvSpPr/>
              <p:nvPr/>
            </p:nvSpPr>
            <p:spPr>
              <a:xfrm>
                <a:off x="3643583" y="4494294"/>
                <a:ext cx="529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3FAA64B-68C6-50D7-2691-356B3CAF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83" y="4494294"/>
                <a:ext cx="529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D79F9D7-B4DD-2F13-8E18-AF8241F23837}"/>
              </a:ext>
            </a:extLst>
          </p:cNvPr>
          <p:cNvSpPr txBox="1"/>
          <p:nvPr/>
        </p:nvSpPr>
        <p:spPr>
          <a:xfrm>
            <a:off x="1204196" y="64348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626E61-F9F5-3C78-2800-8C9DD2460147}"/>
              </a:ext>
            </a:extLst>
          </p:cNvPr>
          <p:cNvSpPr txBox="1"/>
          <p:nvPr/>
        </p:nvSpPr>
        <p:spPr>
          <a:xfrm>
            <a:off x="2832834" y="64230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532A5E-BACE-4E83-6D63-4ACF4CF4841C}"/>
              </a:ext>
            </a:extLst>
          </p:cNvPr>
          <p:cNvSpPr txBox="1"/>
          <p:nvPr/>
        </p:nvSpPr>
        <p:spPr>
          <a:xfrm>
            <a:off x="4702454" y="64348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0F990D-B07F-0AC0-7C87-B2811B1F1B0C}"/>
              </a:ext>
            </a:extLst>
          </p:cNvPr>
          <p:cNvSpPr txBox="1"/>
          <p:nvPr/>
        </p:nvSpPr>
        <p:spPr>
          <a:xfrm>
            <a:off x="1093306" y="30815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A4FCD5-061F-0588-0F6F-3CF7AE6F99DE}"/>
              </a:ext>
            </a:extLst>
          </p:cNvPr>
          <p:cNvSpPr txBox="1"/>
          <p:nvPr/>
        </p:nvSpPr>
        <p:spPr>
          <a:xfrm>
            <a:off x="6355660" y="6434880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B2D53D-ED91-25FD-AF99-5E5C0C03BD92}"/>
              </a:ext>
            </a:extLst>
          </p:cNvPr>
          <p:cNvSpPr txBox="1"/>
          <p:nvPr/>
        </p:nvSpPr>
        <p:spPr>
          <a:xfrm>
            <a:off x="2741664" y="307214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suis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B3BE43-A23B-592E-588C-795C4973DD04}"/>
              </a:ext>
            </a:extLst>
          </p:cNvPr>
          <p:cNvSpPr txBox="1"/>
          <p:nvPr/>
        </p:nvSpPr>
        <p:spPr>
          <a:xfrm>
            <a:off x="4609240" y="3083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31A28D-E718-C98F-F348-D6CC21661A8B}"/>
              </a:ext>
            </a:extLst>
          </p:cNvPr>
          <p:cNvSpPr txBox="1"/>
          <p:nvPr/>
        </p:nvSpPr>
        <p:spPr>
          <a:xfrm>
            <a:off x="6210396" y="307307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garçon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5870</TotalTime>
  <Words>1284</Words>
  <Application>Microsoft Office PowerPoint</Application>
  <PresentationFormat>화면 슬라이드 쇼(4:3)</PresentationFormat>
  <Paragraphs>555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Recurrent Neural Networks (RNNs)</vt:lpstr>
      <vt:lpstr>PowerPoint 프레젠테이션</vt:lpstr>
      <vt:lpstr>Example of Sequential Data</vt:lpstr>
      <vt:lpstr>Sequential Data Modeling</vt:lpstr>
      <vt:lpstr>What Makes Sequences Special?</vt:lpstr>
      <vt:lpstr>Challenge of Sequential Data Modeling</vt:lpstr>
      <vt:lpstr>Graphical Representation of RNNs</vt:lpstr>
      <vt:lpstr>Graphical Representation of RNNs</vt:lpstr>
      <vt:lpstr>Graphical Representation of RNNs</vt:lpstr>
      <vt:lpstr>Graphical Representation of RNNs</vt:lpstr>
      <vt:lpstr>Formulation of RNNs</vt:lpstr>
      <vt:lpstr>Key Characteristics of RNNs</vt:lpstr>
      <vt:lpstr>Various RNN Models</vt:lpstr>
      <vt:lpstr>Many-to-One Model</vt:lpstr>
      <vt:lpstr>Synced Many-to-Many Model</vt:lpstr>
      <vt:lpstr>Many-to-Many Model</vt:lpstr>
      <vt:lpstr>Seq-to-Seq Model</vt:lpstr>
      <vt:lpstr>Seq-to-Seq Model</vt:lpstr>
      <vt:lpstr>Seq-to-Seq Model</vt:lpstr>
      <vt:lpstr>Example: Encoder-Decoder Approach</vt:lpstr>
      <vt:lpstr>Advantage of RNNs</vt:lpstr>
      <vt:lpstr>Training RNNs is Difficult.</vt:lpstr>
      <vt:lpstr>Why are Vanishing Gradients Bad?</vt:lpstr>
      <vt:lpstr>Recap: Key Characteristics of RNN</vt:lpstr>
      <vt:lpstr>Recap: Key Characteristics of RNN</vt:lpstr>
      <vt:lpstr>Example: Long-Term Dependency</vt:lpstr>
      <vt:lpstr>Long Short-Term Memory (LSTM)</vt:lpstr>
      <vt:lpstr>How does LSTM Work?</vt:lpstr>
      <vt:lpstr>How does LSTM Work?</vt:lpstr>
      <vt:lpstr>Characteristics of LSTM</vt:lpstr>
      <vt:lpstr>Additional Source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821094285526</cp:lastModifiedBy>
  <cp:revision>63</cp:revision>
  <dcterms:created xsi:type="dcterms:W3CDTF">2018-06-13T11:24:55Z</dcterms:created>
  <dcterms:modified xsi:type="dcterms:W3CDTF">2023-01-28T08:02:48Z</dcterms:modified>
</cp:coreProperties>
</file>