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5" r:id="rId3"/>
    <p:sldId id="344" r:id="rId4"/>
    <p:sldId id="345" r:id="rId5"/>
    <p:sldId id="331" r:id="rId6"/>
    <p:sldId id="346" r:id="rId7"/>
    <p:sldId id="347" r:id="rId8"/>
    <p:sldId id="348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45"/>
    <a:srgbClr val="FBFBFD"/>
    <a:srgbClr val="00216C"/>
    <a:srgbClr val="CC0099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22517-46C6-4971-C3C0-0487581F6290}"/>
              </a:ext>
            </a:extLst>
          </p:cNvPr>
          <p:cNvSpPr/>
          <p:nvPr userDrawn="1"/>
        </p:nvSpPr>
        <p:spPr>
          <a:xfrm>
            <a:off x="-14748" y="0"/>
            <a:ext cx="1220674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D21155-3510-0DCE-948A-76C18F00C95C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03C646-BA88-18A5-1C29-61BEAD50B5A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E92CCA-B07A-CD2F-3DB1-64077A8EFB7C}"/>
              </a:ext>
            </a:extLst>
          </p:cNvPr>
          <p:cNvCxnSpPr>
            <a:cxnSpLocks/>
          </p:cNvCxnSpPr>
          <p:nvPr userDrawn="1"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CF6F27-586B-9E80-42EF-E8ABB318BF77}"/>
              </a:ext>
            </a:extLst>
          </p:cNvPr>
          <p:cNvSpPr/>
          <p:nvPr userDrawn="1"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DF01BD-343C-162C-372C-76020FA25A25}"/>
              </a:ext>
            </a:extLst>
          </p:cNvPr>
          <p:cNvCxnSpPr>
            <a:cxnSpLocks/>
          </p:cNvCxnSpPr>
          <p:nvPr userDrawn="1"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39BAE8-67E7-FE9A-CCFC-0EC86BDD2CD4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A3B6D2-9298-14B6-8DE4-67F151044F23}"/>
              </a:ext>
            </a:extLst>
          </p:cNvPr>
          <p:cNvCxnSpPr>
            <a:cxnSpLocks/>
          </p:cNvCxnSpPr>
          <p:nvPr userDrawn="1"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DB79AF-A170-5D6D-3BF9-9313D807BF60}"/>
              </a:ext>
            </a:extLst>
          </p:cNvPr>
          <p:cNvSpPr/>
          <p:nvPr userDrawn="1"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2CC84785-3E1A-0CA0-55E1-AF8A1E703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8187" y="4675857"/>
            <a:ext cx="3095625" cy="344791"/>
          </a:xfrm>
        </p:spPr>
        <p:txBody>
          <a:bodyPr anchor="ctr"/>
          <a:lstStyle>
            <a:lvl1pPr marL="0" indent="0" algn="ctr">
              <a:buNone/>
              <a:defRPr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5" name="제목 34">
            <a:extLst>
              <a:ext uri="{FF2B5EF4-FFF2-40B4-BE49-F238E27FC236}">
                <a16:creationId xmlns:a16="http://schemas.microsoft.com/office/drawing/2014/main" id="{60ED46A3-ECDD-177A-444A-44D6CC11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000" y="1807575"/>
            <a:ext cx="6840000" cy="2260836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82C1EB43-630C-E2C5-6D5B-7CEAB6A514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8050" y="5108575"/>
            <a:ext cx="5276850" cy="694041"/>
          </a:xfrm>
        </p:spPr>
        <p:txBody>
          <a:bodyPr anchor="ctr">
            <a:noAutofit/>
          </a:bodyPr>
          <a:lstStyle>
            <a:lvl1pPr marL="0" indent="0" algn="ctr">
              <a:buNone/>
              <a:defRPr sz="3000" b="1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발표자 성명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8ED07D-75E6-01AD-4FED-2758B076211A}"/>
              </a:ext>
            </a:extLst>
          </p:cNvPr>
          <p:cNvSpPr/>
          <p:nvPr userDrawn="1"/>
        </p:nvSpPr>
        <p:spPr>
          <a:xfrm>
            <a:off x="-19050" y="-19050"/>
            <a:ext cx="12211050" cy="6877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62E2E-27C0-BF90-F138-1ED41EEA5C30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033E35-A61B-D742-76FE-A24C12B2077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3746FD9F-F9D7-F7BA-642D-8C2A9085DE2C}"/>
              </a:ext>
            </a:extLst>
          </p:cNvPr>
          <p:cNvSpPr/>
          <p:nvPr userDrawn="1"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6B0379-C163-4F59-61EC-AF5918130BF4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>
            <a:extLst>
              <a:ext uri="{FF2B5EF4-FFF2-40B4-BE49-F238E27FC236}">
                <a16:creationId xmlns:a16="http://schemas.microsoft.com/office/drawing/2014/main" id="{7E4664F1-E5A2-B3BB-C9E2-3C39F4613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820" y="377920"/>
            <a:ext cx="1202230" cy="630942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499EB-5C13-8BB9-ABC1-4B07ADBA1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5450" y="1619250"/>
            <a:ext cx="354685" cy="43338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en-US" altLang="ko-KR" dirty="0" err="1"/>
              <a:t>asdf</a:t>
            </a:r>
            <a:endParaRPr lang="ko-KR" altLang="en-US" dirty="0"/>
          </a:p>
          <a:p>
            <a:pPr lvl="2"/>
            <a:r>
              <a:rPr lang="en-US" altLang="ko-KR" dirty="0" err="1"/>
              <a:t>asdf</a:t>
            </a:r>
            <a:endParaRPr lang="ko-KR" altLang="en-US" dirty="0"/>
          </a:p>
          <a:p>
            <a:pPr lvl="3"/>
            <a:r>
              <a:rPr lang="en-US" altLang="ko-KR" dirty="0" err="1"/>
              <a:t>asdf</a:t>
            </a:r>
            <a:endParaRPr lang="ko-KR" altLang="en-US" dirty="0"/>
          </a:p>
          <a:p>
            <a:pPr lvl="4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872A-D56D-FBA5-9BB0-3B54FA0AD5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7938" y="1619250"/>
            <a:ext cx="9018587" cy="43338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500" b="1"/>
            </a:lvl1pPr>
            <a:lvl2pPr marL="457200" indent="0">
              <a:lnSpc>
                <a:spcPct val="100000"/>
              </a:lnSpc>
              <a:buNone/>
              <a:defRPr sz="2000" b="1"/>
            </a:lvl2pPr>
            <a:lvl3pPr marL="914400" indent="0">
              <a:lnSpc>
                <a:spcPct val="100000"/>
              </a:lnSpc>
              <a:buNone/>
              <a:defRPr sz="1800" b="1"/>
            </a:lvl3pPr>
            <a:lvl4pPr marL="1371600" indent="0">
              <a:lnSpc>
                <a:spcPct val="100000"/>
              </a:lnSpc>
              <a:buNone/>
              <a:defRPr sz="1500" b="1"/>
            </a:lvl4pPr>
            <a:lvl5pPr marL="1828800" indent="0">
              <a:lnSpc>
                <a:spcPct val="100000"/>
              </a:lnSpc>
              <a:buNone/>
              <a:defRPr sz="13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CD22-D0DF-EFF1-0DD8-34710D303DB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F80190-69DC-4BF1-B5B1-4454C3FE1EC8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FF28DDF-8D43-CAB1-7400-C47126C83A10}"/>
              </a:ext>
            </a:extLst>
          </p:cNvPr>
          <p:cNvSpPr/>
          <p:nvPr userDrawn="1"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E0CC2E-67DD-9115-7E5B-93F4B6349C7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2BFCD1B-A10D-0381-93C2-6F2831226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15500" y="1250950"/>
            <a:ext cx="1943100" cy="2082800"/>
          </a:xfrm>
        </p:spPr>
        <p:txBody>
          <a:bodyPr>
            <a:noAutofit/>
          </a:bodyPr>
          <a:lstStyle>
            <a:lvl1pPr marL="0" indent="0">
              <a:buNone/>
              <a:defRPr sz="9000" b="1" i="1">
                <a:solidFill>
                  <a:schemeClr val="bg1"/>
                </a:solidFill>
                <a:latin typeface="+mj-lt"/>
              </a:defRPr>
            </a:lvl1pPr>
            <a:lvl2pPr>
              <a:defRPr sz="9000"/>
            </a:lvl2pPr>
            <a:lvl3pPr>
              <a:defRPr sz="9000"/>
            </a:lvl3pPr>
            <a:lvl4pPr>
              <a:defRPr sz="9000"/>
            </a:lvl4pPr>
            <a:lvl5pPr>
              <a:defRPr sz="9000"/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288E32-4416-0EA4-325D-2F32A7FD60F6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3">
            <a:extLst>
              <a:ext uri="{FF2B5EF4-FFF2-40B4-BE49-F238E27FC236}">
                <a16:creationId xmlns:a16="http://schemas.microsoft.com/office/drawing/2014/main" id="{2A93515A-80E7-4FCF-F0AA-4EFECFB8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10" y="3844308"/>
            <a:ext cx="6628728" cy="630942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6">
            <a:extLst>
              <a:ext uri="{FF2B5EF4-FFF2-40B4-BE49-F238E27FC236}">
                <a16:creationId xmlns:a16="http://schemas.microsoft.com/office/drawing/2014/main" id="{227D5B13-849A-5DF3-2CE2-6655363B2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2603" y="11805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  <a:p>
            <a:pPr lvl="1"/>
            <a:r>
              <a:rPr lang="en-US" altLang="ko-KR" dirty="0" err="1"/>
              <a:t>asdf</a:t>
            </a:r>
            <a:endParaRPr lang="ko-KR" altLang="en-US" dirty="0"/>
          </a:p>
          <a:p>
            <a:pPr lvl="2"/>
            <a:r>
              <a:rPr lang="en-US" altLang="ko-KR" dirty="0" err="1"/>
              <a:t>asdf</a:t>
            </a:r>
            <a:endParaRPr lang="ko-KR" altLang="en-US" dirty="0"/>
          </a:p>
          <a:p>
            <a:pPr lvl="3"/>
            <a:r>
              <a:rPr lang="en-US" altLang="ko-KR" dirty="0" err="1"/>
              <a:t>asdf</a:t>
            </a:r>
            <a:endParaRPr lang="ko-KR" altLang="en-US" dirty="0"/>
          </a:p>
          <a:p>
            <a:pPr lvl="4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11" name="제목 개체 틀 28">
            <a:extLst>
              <a:ext uri="{FF2B5EF4-FFF2-40B4-BE49-F238E27FC236}">
                <a16:creationId xmlns:a16="http://schemas.microsoft.com/office/drawing/2014/main" id="{29D4221C-5B03-0FD0-312B-AE776F1F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7032DD0-4E82-69E0-A903-DE6A61218C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413" y="6248400"/>
            <a:ext cx="2763837" cy="307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7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6">
            <a:extLst>
              <a:ext uri="{FF2B5EF4-FFF2-40B4-BE49-F238E27FC236}">
                <a16:creationId xmlns:a16="http://schemas.microsoft.com/office/drawing/2014/main" id="{1712C1AC-F823-16A5-B28E-1F2C681BFA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2603" y="1180550"/>
            <a:ext cx="5313397" cy="485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  <p:sp>
        <p:nvSpPr>
          <p:cNvPr id="9" name="제목 개체 틀 28">
            <a:extLst>
              <a:ext uri="{FF2B5EF4-FFF2-40B4-BE49-F238E27FC236}">
                <a16:creationId xmlns:a16="http://schemas.microsoft.com/office/drawing/2014/main" id="{D1BBC92C-5F74-849A-28D3-7EC884F7A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코드 페이지</a:t>
            </a:r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325E15BB-9138-9BAF-B910-DD7364540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413" y="6248400"/>
            <a:ext cx="2763837" cy="307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11" name="텍스트 개체 틀 26">
            <a:extLst>
              <a:ext uri="{FF2B5EF4-FFF2-40B4-BE49-F238E27FC236}">
                <a16:creationId xmlns:a16="http://schemas.microsoft.com/office/drawing/2014/main" id="{47E4C4B6-F198-149D-5D3B-0B7FC9B8F67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38930" y="1180549"/>
            <a:ext cx="5313397" cy="485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2E223-4603-F726-63E8-F95F4C41A396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A3FE5D4-BCD0-EFB0-FC58-926DBF4F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603" y="11805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0D16DB-A2A3-CDA3-42FA-5C7DEF705E93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407" y="985594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E7CF3E-8DA9-2873-6BDC-80E6C58181B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810" y="325585"/>
            <a:ext cx="381587" cy="1111631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8D79ED-3D5E-243A-F6FE-EFBFE474A811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8C215D-5C5F-291D-CE06-73296C3D8D2F}"/>
              </a:ext>
            </a:extLst>
          </p:cNvPr>
          <p:cNvCxnSpPr>
            <a:cxnSpLocks/>
          </p:cNvCxnSpPr>
          <p:nvPr userDrawn="1"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개체 틀 28">
            <a:extLst>
              <a:ext uri="{FF2B5EF4-FFF2-40B4-BE49-F238E27FC236}">
                <a16:creationId xmlns:a16="http://schemas.microsoft.com/office/drawing/2014/main" id="{35B95D23-8AC6-51A7-5036-8F302045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8" name="바닥글 개체 틀 27">
            <a:extLst>
              <a:ext uri="{FF2B5EF4-FFF2-40B4-BE49-F238E27FC236}">
                <a16:creationId xmlns:a16="http://schemas.microsoft.com/office/drawing/2014/main" id="{E8278786-4281-30A4-D5F1-F8015047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59" y="6278877"/>
            <a:ext cx="2764858" cy="323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81E3E-AE72-3FAB-3CF5-CF472D2C5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2022. 11. 26.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F4375F-81B1-DF4B-AC42-36D5990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Treat</a:t>
            </a:r>
            <a:br>
              <a:rPr lang="en-US" altLang="ko-KR" dirty="0"/>
            </a:br>
            <a:r>
              <a:rPr lang="en-US" altLang="ko-KR" dirty="0"/>
              <a:t>Class Imbalance Problem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0C340-5FE8-68F5-B547-CD68499C0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0679" y="5108575"/>
            <a:ext cx="5731592" cy="694041"/>
          </a:xfrm>
        </p:spPr>
        <p:txBody>
          <a:bodyPr/>
          <a:lstStyle/>
          <a:p>
            <a:r>
              <a:rPr lang="ko-KR" altLang="en-US" dirty="0" err="1"/>
              <a:t>얏홍</a:t>
            </a:r>
            <a:r>
              <a:rPr lang="en-US" altLang="ko-KR" dirty="0"/>
              <a:t>(</a:t>
            </a:r>
            <a:r>
              <a:rPr lang="ko-KR" altLang="en-US" dirty="0"/>
              <a:t>윤지영</a:t>
            </a:r>
            <a:r>
              <a:rPr lang="en-US" altLang="ko-KR" dirty="0"/>
              <a:t>) from </a:t>
            </a:r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303265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8ECE28-B799-B0B9-5E34-F2B0BAFB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데이터에서 각 클래스</a:t>
            </a:r>
            <a:r>
              <a:rPr lang="en-US" altLang="ko-KR" dirty="0"/>
              <a:t>(</a:t>
            </a:r>
            <a:r>
              <a:rPr lang="ko-KR" altLang="en-US" dirty="0"/>
              <a:t>주로 </a:t>
            </a:r>
            <a:r>
              <a:rPr lang="en-US" altLang="ko-KR" dirty="0"/>
              <a:t>categorical variable)</a:t>
            </a:r>
            <a:r>
              <a:rPr lang="ko-KR" altLang="en-US" dirty="0"/>
              <a:t>가 갖고 있는 데이터의 양에 차이가 큰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왜 문제가 되는가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많은 모델들이 학습 과정에서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en-US" altLang="ko-KR" dirty="0"/>
              <a:t>metric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사용하는 경우가 많은데</a:t>
            </a:r>
            <a:r>
              <a:rPr lang="en-US" altLang="ko-KR" dirty="0"/>
              <a:t>, </a:t>
            </a:r>
            <a:r>
              <a:rPr lang="ko-KR" altLang="en-US" dirty="0"/>
              <a:t>정답을 전부 다수 클래스로 </a:t>
            </a:r>
            <a:br>
              <a:rPr lang="en-US" altLang="ko-KR" dirty="0"/>
            </a:br>
            <a:r>
              <a:rPr lang="ko-KR" altLang="en-US" dirty="0"/>
              <a:t>찍기만 해도 높은 </a:t>
            </a:r>
            <a:r>
              <a:rPr lang="en-US" altLang="ko-KR" dirty="0"/>
              <a:t>accuracy </a:t>
            </a:r>
            <a:r>
              <a:rPr lang="ko-KR" altLang="en-US" dirty="0"/>
              <a:t>달성이 가능해지기 때문이다</a:t>
            </a:r>
            <a:r>
              <a:rPr lang="en-US" altLang="ko-KR" dirty="0"/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소수 클래스를 잘 맞출 필요성이 더 커진다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클래스 균형을 맞추기 위한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Weight Balancing (Cost-Sensitive Learning)</a:t>
            </a:r>
          </a:p>
          <a:p>
            <a:pPr lvl="1"/>
            <a:r>
              <a:rPr lang="en-US" altLang="ko-KR" dirty="0"/>
              <a:t>Data Sampling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D4EB8B-B8CA-C15A-76A6-18565904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Imbalance Problem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3CFF8-CF3B-EDC3-E782-B0F52672A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53939-AABE-8056-A3F8-9305B544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535" y="1704975"/>
            <a:ext cx="3705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C2AF38-27E0-F4B2-EFD5-90AD49C0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Class </a:t>
            </a:r>
            <a:r>
              <a:rPr lang="ko-KR" altLang="en-US" dirty="0"/>
              <a:t>비율에 대해 가중치를 두는 방법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두 클래스의 비율이 </a:t>
            </a:r>
            <a:r>
              <a:rPr lang="en-US" altLang="ko-KR" dirty="0"/>
              <a:t>1:9</a:t>
            </a:r>
            <a:r>
              <a:rPr lang="ko-KR" altLang="en-US" dirty="0"/>
              <a:t>인 경우 </a:t>
            </a:r>
            <a:r>
              <a:rPr lang="en-US" altLang="ko-KR" dirty="0"/>
              <a:t>loss</a:t>
            </a:r>
            <a:r>
              <a:rPr lang="ko-KR" altLang="en-US" dirty="0"/>
              <a:t>를 구할 때 가중치를 </a:t>
            </a:r>
            <a:r>
              <a:rPr lang="en-US" altLang="ko-KR" dirty="0"/>
              <a:t>9:1</a:t>
            </a:r>
            <a:r>
              <a:rPr lang="ko-KR" altLang="en-US" dirty="0"/>
              <a:t>로 줌으로써 전체 클래스의 </a:t>
            </a:r>
            <a:r>
              <a:rPr lang="en-US" altLang="ko-KR" dirty="0"/>
              <a:t>loss</a:t>
            </a:r>
            <a:r>
              <a:rPr lang="ko-KR" altLang="en-US" dirty="0"/>
              <a:t>에 동일하게 기여하도록 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Focal Loss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학습할 때 현재까지의 클래스별 정확도를 고려하여 가중치를 매기는 방법</a:t>
            </a:r>
            <a:br>
              <a:rPr lang="en-US" altLang="ko-KR" dirty="0"/>
            </a:br>
            <a:r>
              <a:rPr lang="ko-KR" altLang="en-US" dirty="0"/>
              <a:t>분류성능이 이미 충분히 높아진 클래스에 대해서는 가중치를 낮게 부여</a:t>
            </a:r>
            <a:r>
              <a:rPr lang="en-US" altLang="ko-KR" dirty="0"/>
              <a:t>(Down-weighting)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상대적으로 분류가 힘든 클래스를</a:t>
            </a:r>
            <a:br>
              <a:rPr lang="en-US" altLang="ko-KR" dirty="0"/>
            </a:br>
            <a:r>
              <a:rPr lang="ko-KR" altLang="en-US" dirty="0"/>
              <a:t>더욱 더 훈련시키는 효과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E96DE9-3B26-192B-5272-A87B8A72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Weight Balancing (Cost-Sensitive Learning)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2F8D7-B906-1124-9E78-8E2149F27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DAC00D-D734-CDA7-73DD-611FE52F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49" y="3149746"/>
            <a:ext cx="5408238" cy="32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0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334136-E879-7D8D-9284-0EE2042E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851" y="1180550"/>
            <a:ext cx="3977149" cy="506785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 err="1"/>
              <a:t>Undersampling</a:t>
            </a:r>
            <a:endParaRPr lang="en-US" altLang="ko-KR" dirty="0"/>
          </a:p>
          <a:p>
            <a:r>
              <a:rPr lang="en-US" altLang="ko-KR" dirty="0"/>
              <a:t>Tomek Links</a:t>
            </a:r>
          </a:p>
          <a:p>
            <a:r>
              <a:rPr lang="en-US" altLang="ko-KR" dirty="0"/>
              <a:t>Condensed Nearest Neighbor</a:t>
            </a:r>
          </a:p>
          <a:p>
            <a:r>
              <a:rPr lang="en-US" altLang="ko-KR" dirty="0"/>
              <a:t>One-Side Selection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F5A5C2-8792-8E05-48F8-04B5A615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Sampling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AB9FF-D83C-51C8-973C-1A230E35E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813BA8-529B-0509-278D-6096D726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36" y="1027286"/>
            <a:ext cx="10107528" cy="29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B39BCE-365F-7603-A8AE-6B8B8C471F98}"/>
              </a:ext>
            </a:extLst>
          </p:cNvPr>
          <p:cNvSpPr txBox="1">
            <a:spLocks/>
          </p:cNvSpPr>
          <p:nvPr/>
        </p:nvSpPr>
        <p:spPr>
          <a:xfrm>
            <a:off x="6115664" y="1180550"/>
            <a:ext cx="53133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574687F6-14DE-A6D0-F990-93AF7F04D273}"/>
              </a:ext>
            </a:extLst>
          </p:cNvPr>
          <p:cNvSpPr txBox="1">
            <a:spLocks/>
          </p:cNvSpPr>
          <p:nvPr/>
        </p:nvSpPr>
        <p:spPr>
          <a:xfrm>
            <a:off x="6366388" y="1200478"/>
            <a:ext cx="5062673" cy="5355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Resampling</a:t>
            </a:r>
          </a:p>
          <a:p>
            <a:r>
              <a:rPr lang="en-US" altLang="ko-KR" dirty="0"/>
              <a:t>SMOTE</a:t>
            </a:r>
          </a:p>
          <a:p>
            <a:r>
              <a:rPr lang="en-US" altLang="ko-KR" dirty="0"/>
              <a:t>Borderline – SMOTE</a:t>
            </a:r>
          </a:p>
          <a:p>
            <a:r>
              <a:rPr lang="en-US" altLang="ko-KR" dirty="0"/>
              <a:t>ADASYN</a:t>
            </a:r>
          </a:p>
        </p:txBody>
      </p:sp>
    </p:spTree>
    <p:extLst>
      <p:ext uri="{BB962C8B-B14F-4D97-AF65-F5344CB8AC3E}">
        <p14:creationId xmlns:p14="http://schemas.microsoft.com/office/powerpoint/2010/main" val="11074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9B26E4-28F8-64A5-4CF0-FB03DD728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8D1A58-0833-D958-7F48-8DDC924A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13" y="3888553"/>
            <a:ext cx="6628728" cy="630942"/>
          </a:xfrm>
        </p:spPr>
        <p:txBody>
          <a:bodyPr/>
          <a:lstStyle/>
          <a:p>
            <a:r>
              <a:rPr lang="en-US" altLang="ko-KR" dirty="0" err="1"/>
              <a:t>Undersampling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420288-1CF7-B2A1-079A-8C9A5B0A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다수 범주의 데이터를 줄여서 소수 범주의 샘플 수와 비슷하게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다수 범주 관측치 제거로 계산 시간 감소</a:t>
            </a:r>
            <a:endParaRPr lang="en-US" altLang="ko-KR" dirty="0"/>
          </a:p>
          <a:p>
            <a:pPr lvl="1"/>
            <a:r>
              <a:rPr lang="en-US" altLang="ko-KR" dirty="0"/>
              <a:t>Data cleansing</a:t>
            </a:r>
            <a:r>
              <a:rPr lang="ko-KR" altLang="en-US" dirty="0"/>
              <a:t>으로 클래스 오버랩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데이터 제거로 인한 정보 손실 발생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중요 정보가 삭제될 시 치명적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3A2105-3249-FDD3-0730-0BF25933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Undersampling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3C3FE-E14E-95D7-F2D9-A97C6DB72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A9661F-2707-3AEA-CB49-F39DCF4DB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10"/>
          <a:stretch/>
        </p:blipFill>
        <p:spPr bwMode="auto">
          <a:xfrm>
            <a:off x="6792595" y="2162912"/>
            <a:ext cx="4547403" cy="29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1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AE6570-ED25-A2CB-CD0D-C3BD014E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다수의 클래스에 속해 있는 관측치들 중 무작위로 샘플링</a:t>
            </a:r>
            <a:endParaRPr lang="en-US" altLang="ko-KR" dirty="0"/>
          </a:p>
          <a:p>
            <a:r>
              <a:rPr lang="ko-KR" altLang="en-US" dirty="0"/>
              <a:t>샘플 선택에 아무런 제약이 없기 때문에 처리 시간이 빠르다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수행할 때마다 다른 결과가 도출</a:t>
            </a:r>
            <a:r>
              <a:rPr lang="en-US" altLang="ko-KR" dirty="0"/>
              <a:t>, </a:t>
            </a:r>
            <a:r>
              <a:rPr lang="ko-KR" altLang="en-US" dirty="0"/>
              <a:t>샘플링마다 모델의 성능이 달라진다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560488-FB07-5E10-F2EF-39722CB5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Random</a:t>
            </a:r>
            <a:r>
              <a:rPr lang="ko-KR" altLang="en-US" dirty="0"/>
              <a:t> </a:t>
            </a:r>
            <a:r>
              <a:rPr lang="en-US" altLang="ko-KR" dirty="0" err="1"/>
              <a:t>Undersampling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0EEE6D-7071-3199-0164-583B10786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E3A416-4307-BD62-CA97-961CF25E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978560"/>
            <a:ext cx="7448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9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E5CE91F-F307-20B5-0E0D-B852BD5AF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2602" y="1180550"/>
                <a:ext cx="10873917" cy="523499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두 범주에서 하나씩 추출한 포인트를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라 할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되는 관측치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없는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샘플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Tomek Link</a:t>
                </a:r>
                <a:r>
                  <a:rPr lang="ko-KR" altLang="en-US" dirty="0"/>
                  <a:t>를 형성한다</a:t>
                </a:r>
                <a:r>
                  <a:rPr lang="en-US" altLang="ko-KR" dirty="0"/>
                  <a:t>. </a:t>
                </a:r>
                <a:br>
                  <a:rPr lang="en-US" altLang="ko-KR" dirty="0"/>
                </a:br>
                <a:r>
                  <a:rPr lang="ko-KR" altLang="en-US" dirty="0"/>
                  <a:t>이 때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Tomek Link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를 형성한 샘플 중 다수 범주에 속한 샘플을 제거한다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다수 범주의 데이터의 중심 분포는 거의 유지하면서 분류 경계를 조정하는 효과</a:t>
                </a:r>
                <a:br>
                  <a:rPr lang="en-US" altLang="ko-KR" dirty="0"/>
                </a:br>
                <a:r>
                  <a:rPr lang="en-US" altLang="ko-KR" dirty="0"/>
                  <a:t>-&gt; random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에 비해 정보의 유실을 크게 줄일 수 있다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제거되는 샘플이 한정적이기 때문에 큰 </a:t>
                </a:r>
                <a:r>
                  <a:rPr lang="ko-KR" altLang="en-US" dirty="0" err="1"/>
                  <a:t>언더샘플링</a:t>
                </a:r>
                <a:r>
                  <a:rPr lang="ko-KR" altLang="en-US" dirty="0"/>
                  <a:t> 효과를 얻기는 어렵다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E5CE91F-F307-20B5-0E0D-B852BD5AF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602" y="1180550"/>
                <a:ext cx="10873917" cy="5234998"/>
              </a:xfrm>
              <a:blipFill>
                <a:blip r:embed="rId2"/>
                <a:stretch>
                  <a:fillRect l="-504" t="-932" r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15F2D5-A289-8711-49B7-A5257BE2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Tomek Link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D5919-203E-4613-7DFD-5DF4294A8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24C075-A246-0CD9-1B55-0F010D64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03" y="2254580"/>
            <a:ext cx="9812594" cy="27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500" b="1" dirty="0"/>
              <a:t>Thank You</a:t>
            </a:r>
            <a:endParaRPr lang="ko-KR" altLang="en-US" sz="35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9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356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How to Treat Class Imbalance Problem</vt:lpstr>
      <vt:lpstr>Class Imbalance Problem</vt:lpstr>
      <vt:lpstr>Weight Balancing (Cost-Sensitive Learning)</vt:lpstr>
      <vt:lpstr>Data Sampling</vt:lpstr>
      <vt:lpstr>Undersampling</vt:lpstr>
      <vt:lpstr>Undersampling</vt:lpstr>
      <vt:lpstr>1. Random Undersampling</vt:lpstr>
      <vt:lpstr>2. Tomek Link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821094285526</cp:lastModifiedBy>
  <cp:revision>58</cp:revision>
  <dcterms:created xsi:type="dcterms:W3CDTF">2018-06-13T11:24:55Z</dcterms:created>
  <dcterms:modified xsi:type="dcterms:W3CDTF">2022-11-26T12:45:35Z</dcterms:modified>
</cp:coreProperties>
</file>