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61" r:id="rId3"/>
    <p:sldId id="350" r:id="rId4"/>
    <p:sldId id="335" r:id="rId5"/>
    <p:sldId id="351" r:id="rId6"/>
    <p:sldId id="337" r:id="rId7"/>
    <p:sldId id="356" r:id="rId8"/>
    <p:sldId id="352" r:id="rId9"/>
    <p:sldId id="353" r:id="rId10"/>
    <p:sldId id="340" r:id="rId11"/>
    <p:sldId id="357" r:id="rId12"/>
    <p:sldId id="358" r:id="rId13"/>
    <p:sldId id="338" r:id="rId14"/>
    <p:sldId id="354" r:id="rId15"/>
    <p:sldId id="339" r:id="rId16"/>
    <p:sldId id="341" r:id="rId17"/>
    <p:sldId id="359" r:id="rId18"/>
    <p:sldId id="360" r:id="rId19"/>
    <p:sldId id="349" r:id="rId20"/>
    <p:sldId id="362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D"/>
    <a:srgbClr val="001545"/>
    <a:srgbClr val="00216C"/>
    <a:srgbClr val="CC0099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22517-46C6-4971-C3C0-0487581F6290}"/>
              </a:ext>
            </a:extLst>
          </p:cNvPr>
          <p:cNvSpPr/>
          <p:nvPr userDrawn="1"/>
        </p:nvSpPr>
        <p:spPr>
          <a:xfrm>
            <a:off x="-14748" y="0"/>
            <a:ext cx="1220674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D21155-3510-0DCE-948A-76C18F00C95C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F03C646-BA88-18A5-1C29-61BEAD50B5A6}"/>
              </a:ext>
            </a:extLst>
          </p:cNvPr>
          <p:cNvCxnSpPr>
            <a:cxnSpLocks/>
          </p:cNvCxnSpPr>
          <p:nvPr userDrawn="1"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E92CCA-B07A-CD2F-3DB1-64077A8EFB7C}"/>
              </a:ext>
            </a:extLst>
          </p:cNvPr>
          <p:cNvCxnSpPr>
            <a:cxnSpLocks/>
          </p:cNvCxnSpPr>
          <p:nvPr userDrawn="1"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CF6F27-586B-9E80-42EF-E8ABB318BF77}"/>
              </a:ext>
            </a:extLst>
          </p:cNvPr>
          <p:cNvSpPr/>
          <p:nvPr userDrawn="1"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DF01BD-343C-162C-372C-76020FA25A25}"/>
              </a:ext>
            </a:extLst>
          </p:cNvPr>
          <p:cNvCxnSpPr>
            <a:cxnSpLocks/>
          </p:cNvCxnSpPr>
          <p:nvPr userDrawn="1"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39BAE8-67E7-FE9A-CCFC-0EC86BDD2CD4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3A3B6D2-9298-14B6-8DE4-67F151044F23}"/>
              </a:ext>
            </a:extLst>
          </p:cNvPr>
          <p:cNvCxnSpPr>
            <a:cxnSpLocks/>
          </p:cNvCxnSpPr>
          <p:nvPr userDrawn="1"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DB79AF-A170-5D6D-3BF9-9313D807BF60}"/>
              </a:ext>
            </a:extLst>
          </p:cNvPr>
          <p:cNvSpPr/>
          <p:nvPr userDrawn="1"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2CC84785-3E1A-0CA0-55E1-AF8A1E703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8187" y="4675857"/>
            <a:ext cx="3095625" cy="344791"/>
          </a:xfrm>
        </p:spPr>
        <p:txBody>
          <a:bodyPr anchor="ctr"/>
          <a:lstStyle>
            <a:lvl1pPr marL="0" indent="0" algn="ctr">
              <a:buNone/>
              <a:defRPr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5" name="제목 34">
            <a:extLst>
              <a:ext uri="{FF2B5EF4-FFF2-40B4-BE49-F238E27FC236}">
                <a16:creationId xmlns:a16="http://schemas.microsoft.com/office/drawing/2014/main" id="{60ED46A3-ECDD-177A-444A-44D6CC11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000" y="1807575"/>
            <a:ext cx="6840000" cy="2260836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82C1EB43-630C-E2C5-6D5B-7CEAB6A514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48050" y="5108575"/>
            <a:ext cx="5276850" cy="694041"/>
          </a:xfrm>
        </p:spPr>
        <p:txBody>
          <a:bodyPr anchor="ctr">
            <a:noAutofit/>
          </a:bodyPr>
          <a:lstStyle>
            <a:lvl1pPr marL="0" indent="0" algn="ctr">
              <a:buNone/>
              <a:defRPr sz="3000" b="1"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발표자 성명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8ED07D-75E6-01AD-4FED-2758B076211A}"/>
              </a:ext>
            </a:extLst>
          </p:cNvPr>
          <p:cNvSpPr/>
          <p:nvPr userDrawn="1"/>
        </p:nvSpPr>
        <p:spPr>
          <a:xfrm>
            <a:off x="-19050" y="-19050"/>
            <a:ext cx="12211050" cy="6877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62E2E-27C0-BF90-F138-1ED41EEA5C30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033E35-A61B-D742-76FE-A24C12B2077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3746FD9F-F9D7-F7BA-642D-8C2A9085DE2C}"/>
              </a:ext>
            </a:extLst>
          </p:cNvPr>
          <p:cNvSpPr/>
          <p:nvPr userDrawn="1"/>
        </p:nvSpPr>
        <p:spPr>
          <a:xfrm>
            <a:off x="396450" y="0"/>
            <a:ext cx="1884634" cy="6857998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6B0379-C163-4F59-61EC-AF5918130BF4}"/>
              </a:ext>
            </a:extLst>
          </p:cNvPr>
          <p:cNvCxnSpPr>
            <a:cxnSpLocks/>
          </p:cNvCxnSpPr>
          <p:nvPr userDrawn="1"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>
            <a:extLst>
              <a:ext uri="{FF2B5EF4-FFF2-40B4-BE49-F238E27FC236}">
                <a16:creationId xmlns:a16="http://schemas.microsoft.com/office/drawing/2014/main" id="{7E4664F1-E5A2-B3BB-C9E2-3C39F4613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820" y="377920"/>
            <a:ext cx="1202230" cy="630942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499EB-5C13-8BB9-ABC1-4B07ADBA19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5450" y="1619250"/>
            <a:ext cx="354685" cy="43338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en-US" altLang="ko-KR" dirty="0" err="1"/>
              <a:t>asdf</a:t>
            </a:r>
            <a:endParaRPr lang="ko-KR" altLang="en-US" dirty="0"/>
          </a:p>
          <a:p>
            <a:pPr lvl="2"/>
            <a:r>
              <a:rPr lang="en-US" altLang="ko-KR" dirty="0" err="1"/>
              <a:t>asdf</a:t>
            </a:r>
            <a:endParaRPr lang="ko-KR" altLang="en-US" dirty="0"/>
          </a:p>
          <a:p>
            <a:pPr lvl="3"/>
            <a:r>
              <a:rPr lang="en-US" altLang="ko-KR" dirty="0" err="1"/>
              <a:t>asdf</a:t>
            </a:r>
            <a:endParaRPr lang="ko-KR" altLang="en-US" dirty="0"/>
          </a:p>
          <a:p>
            <a:pPr lvl="4"/>
            <a:r>
              <a:rPr lang="en-US" altLang="ko-KR" dirty="0" err="1"/>
              <a:t>asdf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D872A-D56D-FBA5-9BB0-3B54FA0AD5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7938" y="1619250"/>
            <a:ext cx="9018587" cy="43338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500" b="1"/>
            </a:lvl1pPr>
            <a:lvl2pPr marL="457200" indent="0">
              <a:lnSpc>
                <a:spcPct val="100000"/>
              </a:lnSpc>
              <a:buNone/>
              <a:defRPr sz="2000" b="1"/>
            </a:lvl2pPr>
            <a:lvl3pPr marL="914400" indent="0">
              <a:lnSpc>
                <a:spcPct val="100000"/>
              </a:lnSpc>
              <a:buNone/>
              <a:defRPr sz="1800" b="1"/>
            </a:lvl3pPr>
            <a:lvl4pPr marL="1371600" indent="0">
              <a:lnSpc>
                <a:spcPct val="100000"/>
              </a:lnSpc>
              <a:buNone/>
              <a:defRPr sz="1500" b="1"/>
            </a:lvl4pPr>
            <a:lvl5pPr marL="1828800" indent="0">
              <a:lnSpc>
                <a:spcPct val="100000"/>
              </a:lnSpc>
              <a:buNone/>
              <a:defRPr sz="13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4CD22-D0DF-EFF1-0DD8-34710D303DB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F80190-69DC-4BF1-B5B1-4454C3FE1EC8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FF28DDF-8D43-CAB1-7400-C47126C83A10}"/>
              </a:ext>
            </a:extLst>
          </p:cNvPr>
          <p:cNvSpPr/>
          <p:nvPr userDrawn="1"/>
        </p:nvSpPr>
        <p:spPr>
          <a:xfrm>
            <a:off x="8224094" y="206833"/>
            <a:ext cx="3668603" cy="6444334"/>
          </a:xfrm>
          <a:prstGeom prst="parallelogram">
            <a:avLst>
              <a:gd name="adj" fmla="val 24215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8E0CC2E-67DD-9115-7E5B-93F4B6349C76}"/>
              </a:ext>
            </a:extLst>
          </p:cNvPr>
          <p:cNvCxnSpPr>
            <a:cxnSpLocks/>
          </p:cNvCxnSpPr>
          <p:nvPr userDrawn="1"/>
        </p:nvCxnSpPr>
        <p:spPr>
          <a:xfrm flipH="1">
            <a:off x="-14748" y="427350"/>
            <a:ext cx="828859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2BFCD1B-A10D-0381-93C2-6F2831226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15500" y="1250950"/>
            <a:ext cx="1943100" cy="2082800"/>
          </a:xfrm>
        </p:spPr>
        <p:txBody>
          <a:bodyPr>
            <a:noAutofit/>
          </a:bodyPr>
          <a:lstStyle>
            <a:lvl1pPr marL="0" indent="0">
              <a:buNone/>
              <a:defRPr sz="9000" b="1" i="1">
                <a:solidFill>
                  <a:schemeClr val="bg1"/>
                </a:solidFill>
                <a:latin typeface="+mj-lt"/>
              </a:defRPr>
            </a:lvl1pPr>
            <a:lvl2pPr>
              <a:defRPr sz="9000"/>
            </a:lvl2pPr>
            <a:lvl3pPr>
              <a:defRPr sz="9000"/>
            </a:lvl3pPr>
            <a:lvl4pPr>
              <a:defRPr sz="9000"/>
            </a:lvl4pPr>
            <a:lvl5pPr>
              <a:defRPr sz="9000"/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288E32-4416-0EA4-325D-2F32A7FD60F6}"/>
              </a:ext>
            </a:extLst>
          </p:cNvPr>
          <p:cNvCxnSpPr>
            <a:cxnSpLocks/>
          </p:cNvCxnSpPr>
          <p:nvPr userDrawn="1"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3">
            <a:extLst>
              <a:ext uri="{FF2B5EF4-FFF2-40B4-BE49-F238E27FC236}">
                <a16:creationId xmlns:a16="http://schemas.microsoft.com/office/drawing/2014/main" id="{2A93515A-80E7-4FCF-F0AA-4EFECFB8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10" y="3844308"/>
            <a:ext cx="6628728" cy="630942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6">
            <a:extLst>
              <a:ext uri="{FF2B5EF4-FFF2-40B4-BE49-F238E27FC236}">
                <a16:creationId xmlns:a16="http://schemas.microsoft.com/office/drawing/2014/main" id="{227D5B13-849A-5DF3-2CE2-6655363B2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2603" y="11805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 err="1"/>
              <a:t>asdf</a:t>
            </a:r>
            <a:endParaRPr lang="ko-KR" altLang="en-US" dirty="0"/>
          </a:p>
          <a:p>
            <a:pPr lvl="1"/>
            <a:r>
              <a:rPr lang="en-US" altLang="ko-KR" dirty="0" err="1"/>
              <a:t>asdf</a:t>
            </a:r>
            <a:endParaRPr lang="ko-KR" altLang="en-US" dirty="0"/>
          </a:p>
          <a:p>
            <a:pPr lvl="2"/>
            <a:r>
              <a:rPr lang="en-US" altLang="ko-KR" dirty="0" err="1"/>
              <a:t>asdf</a:t>
            </a:r>
            <a:endParaRPr lang="ko-KR" altLang="en-US" dirty="0"/>
          </a:p>
          <a:p>
            <a:pPr lvl="3"/>
            <a:r>
              <a:rPr lang="en-US" altLang="ko-KR" dirty="0" err="1"/>
              <a:t>asdf</a:t>
            </a:r>
            <a:endParaRPr lang="ko-KR" altLang="en-US" dirty="0"/>
          </a:p>
          <a:p>
            <a:pPr lvl="4"/>
            <a:r>
              <a:rPr lang="en-US" altLang="ko-KR" dirty="0" err="1"/>
              <a:t>asdf</a:t>
            </a:r>
            <a:endParaRPr lang="ko-KR" altLang="en-US" dirty="0"/>
          </a:p>
        </p:txBody>
      </p:sp>
      <p:sp>
        <p:nvSpPr>
          <p:cNvPr id="11" name="제목 개체 틀 28">
            <a:extLst>
              <a:ext uri="{FF2B5EF4-FFF2-40B4-BE49-F238E27FC236}">
                <a16:creationId xmlns:a16="http://schemas.microsoft.com/office/drawing/2014/main" id="{29D4221C-5B03-0FD0-312B-AE776F1F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20" y="301720"/>
            <a:ext cx="105156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7032DD0-4E82-69E0-A903-DE6A61218C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1413" y="6248400"/>
            <a:ext cx="2763837" cy="3079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err="1"/>
              <a:t>asdf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47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6">
            <a:extLst>
              <a:ext uri="{FF2B5EF4-FFF2-40B4-BE49-F238E27FC236}">
                <a16:creationId xmlns:a16="http://schemas.microsoft.com/office/drawing/2014/main" id="{1712C1AC-F823-16A5-B28E-1F2C681BFA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2603" y="1180550"/>
            <a:ext cx="5313397" cy="485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70000"/>
              </a:lnSpc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</a:p>
          <a:p>
            <a:pPr lvl="0"/>
            <a:endParaRPr lang="ko-KR" altLang="en-US" dirty="0"/>
          </a:p>
        </p:txBody>
      </p:sp>
      <p:sp>
        <p:nvSpPr>
          <p:cNvPr id="9" name="제목 개체 틀 28">
            <a:extLst>
              <a:ext uri="{FF2B5EF4-FFF2-40B4-BE49-F238E27FC236}">
                <a16:creationId xmlns:a16="http://schemas.microsoft.com/office/drawing/2014/main" id="{D1BBC92C-5F74-849A-28D3-7EC884F7A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920" y="301720"/>
            <a:ext cx="105156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코드 페이지</a:t>
            </a:r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325E15BB-9138-9BAF-B910-DD7364540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1413" y="6248400"/>
            <a:ext cx="2763837" cy="3079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err="1"/>
              <a:t>asdf</a:t>
            </a:r>
            <a:endParaRPr lang="ko-KR" altLang="en-US" dirty="0"/>
          </a:p>
        </p:txBody>
      </p:sp>
      <p:sp>
        <p:nvSpPr>
          <p:cNvPr id="11" name="텍스트 개체 틀 26">
            <a:extLst>
              <a:ext uri="{FF2B5EF4-FFF2-40B4-BE49-F238E27FC236}">
                <a16:creationId xmlns:a16="http://schemas.microsoft.com/office/drawing/2014/main" id="{47E4C4B6-F198-149D-5D3B-0B7FC9B8F67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38930" y="1180549"/>
            <a:ext cx="5313397" cy="485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70000"/>
              </a:lnSpc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2E223-4603-F726-63E8-F95F4C41A396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A3FE5D4-BCD0-EFB0-FC58-926DBF4F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603" y="11805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0D16DB-A2A3-CDA3-42FA-5C7DEF705E93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407" y="985594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E7CF3E-8DA9-2873-6BDC-80E6C58181BA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810" y="325585"/>
            <a:ext cx="381587" cy="1111631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8D79ED-3D5E-243A-F6FE-EFBFE474A811}"/>
              </a:ext>
            </a:extLst>
          </p:cNvPr>
          <p:cNvCxnSpPr>
            <a:cxnSpLocks/>
          </p:cNvCxnSpPr>
          <p:nvPr userDrawn="1"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38C215D-5C5F-291D-CE06-73296C3D8D2F}"/>
              </a:ext>
            </a:extLst>
          </p:cNvPr>
          <p:cNvCxnSpPr>
            <a:cxnSpLocks/>
          </p:cNvCxnSpPr>
          <p:nvPr userDrawn="1"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개체 틀 28">
            <a:extLst>
              <a:ext uri="{FF2B5EF4-FFF2-40B4-BE49-F238E27FC236}">
                <a16:creationId xmlns:a16="http://schemas.microsoft.com/office/drawing/2014/main" id="{35B95D23-8AC6-51A7-5036-8F302045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20" y="301720"/>
            <a:ext cx="105156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8" name="바닥글 개체 틀 27">
            <a:extLst>
              <a:ext uri="{FF2B5EF4-FFF2-40B4-BE49-F238E27FC236}">
                <a16:creationId xmlns:a16="http://schemas.microsoft.com/office/drawing/2014/main" id="{E8278786-4281-30A4-D5F1-F80150474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059" y="6278877"/>
            <a:ext cx="2764858" cy="323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log-history-younghunjo1.tistory.com/99" TargetMode="External"/><Relationship Id="rId2" Type="http://schemas.openxmlformats.org/officeDocument/2006/relationships/hyperlink" Target="https://towardsdatascience.com/all-about-categorical-variable-encoding-305f3361fd02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aehwan.github.io/categories/encoding/" TargetMode="External"/><Relationship Id="rId4" Type="http://schemas.openxmlformats.org/officeDocument/2006/relationships/hyperlink" Target="https://conanmoon.medium.com/%EB%8D%B0%EC%9D%B4%ED%84%B0%EA%B3%BC%ED%95%99-%EC%9C%A0%EB%A7%9D%EC%A3%BC%EC%9D%98-%EB%A7%A4%EC%9D%BC-%EA%B8%80%EC%93%B0%EA%B8%B0-%EC%9D%BC%EA%B3%B1%EB%B2%88%EC%A7%B8-%EC%9D%BC%EC%9A%94%EC%9D%BC-7a40e7de39d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heumsi.tistory.com/120" TargetMode="External"/><Relationship Id="rId2" Type="http://schemas.openxmlformats.org/officeDocument/2006/relationships/hyperlink" Target="https://sjpyo.tistory.com/16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81E3E-AE72-3FAB-3CF5-CF472D2C5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2022. 11. 23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F4375F-81B1-DF4B-AC42-36D59905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Encoding Methods</a:t>
            </a:r>
            <a:br>
              <a:rPr lang="en-US" altLang="ko-KR" dirty="0"/>
            </a:br>
            <a:r>
              <a:rPr lang="en-US" altLang="ko-KR" dirty="0"/>
              <a:t>for Categorical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0C340-5FE8-68F5-B547-CD68499C0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0550" y="5108575"/>
            <a:ext cx="5911850" cy="694041"/>
          </a:xfrm>
        </p:spPr>
        <p:txBody>
          <a:bodyPr/>
          <a:lstStyle/>
          <a:p>
            <a:r>
              <a:rPr lang="ko-KR" altLang="en-US" dirty="0" err="1"/>
              <a:t>얏홍</a:t>
            </a:r>
            <a:r>
              <a:rPr lang="en-US" altLang="ko-KR" dirty="0"/>
              <a:t>(</a:t>
            </a:r>
            <a:r>
              <a:rPr lang="ko-KR" altLang="en-US" dirty="0"/>
              <a:t>윤지영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 err="1"/>
              <a:t>캐글</a:t>
            </a:r>
            <a:r>
              <a:rPr lang="ko-KR" altLang="en-US" dirty="0"/>
              <a:t> 스터디</a:t>
            </a:r>
          </a:p>
        </p:txBody>
      </p:sp>
    </p:spTree>
    <p:extLst>
      <p:ext uri="{BB962C8B-B14F-4D97-AF65-F5344CB8AC3E}">
        <p14:creationId xmlns:p14="http://schemas.microsoft.com/office/powerpoint/2010/main" val="303265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BACDC3-DCEC-076B-DB19-9829DA6D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범주형 </a:t>
            </a:r>
            <a:r>
              <a:rPr lang="ko-KR" altLang="en-US" dirty="0" err="1"/>
              <a:t>변수값들을</a:t>
            </a:r>
            <a:r>
              <a:rPr lang="ko-KR" altLang="en-US" dirty="0"/>
              <a:t> 이진법으로 변환해주는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BB809C-46AB-28E5-B7F8-FA7BFA12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Binary 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566CA-1F08-FE5F-640B-F89FBB656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03F463-6617-5C0B-FFCF-0BD6BB16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756294"/>
            <a:ext cx="8448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4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8989596-4994-6976-FEF5-CD5FF90BE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i="0" dirty="0">
                    <a:solidFill>
                      <a:srgbClr val="C00000"/>
                    </a:solidFill>
                    <a:effectLst/>
                    <a:latin typeface="source-serif-pro"/>
                  </a:rPr>
                  <a:t>n</a:t>
                </a:r>
                <a:r>
                  <a:rPr lang="ko-KR" altLang="en-US" b="0" i="0" dirty="0">
                    <a:solidFill>
                      <a:srgbClr val="C00000"/>
                    </a:solidFill>
                    <a:effectLst/>
                    <a:latin typeface="source-serif-pro"/>
                  </a:rPr>
                  <a:t>개의 범주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가 있다면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, 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이 인코딩은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b="0" i="0" dirty="0">
                    <a:solidFill>
                      <a:srgbClr val="C00000"/>
                    </a:solidFill>
                    <a:effectLst/>
                    <a:latin typeface="source-serif-pro"/>
                  </a:rPr>
                  <a:t>만큼의 </a:t>
                </a:r>
                <a:r>
                  <a:rPr lang="en-US" altLang="ko-KR" b="0" i="0" dirty="0">
                    <a:solidFill>
                      <a:srgbClr val="C00000"/>
                    </a:solidFill>
                    <a:effectLst/>
                    <a:latin typeface="source-serif-pro"/>
                  </a:rPr>
                  <a:t>feature</a:t>
                </a:r>
                <a:r>
                  <a:rPr lang="ko-KR" altLang="en-US" dirty="0">
                    <a:solidFill>
                      <a:srgbClr val="C00000"/>
                    </a:solidFill>
                    <a:latin typeface="source-serif-pro"/>
                  </a:rPr>
                  <a:t>를</a:t>
                </a:r>
                <a:r>
                  <a:rPr lang="en-US" altLang="ko-KR" dirty="0">
                    <a:solidFill>
                      <a:srgbClr val="C00000"/>
                    </a:solidFill>
                    <a:latin typeface="source-serif-pro"/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  <a:latin typeface="source-serif-pro"/>
                  </a:rPr>
                  <a:t>만든</a:t>
                </a:r>
                <a:r>
                  <a:rPr lang="ko-KR" altLang="en-US" b="0" i="0" dirty="0">
                    <a:solidFill>
                      <a:srgbClr val="C00000"/>
                    </a:solidFill>
                    <a:effectLst/>
                    <a:latin typeface="source-serif-pro"/>
                  </a:rPr>
                  <a:t>다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.</a:t>
                </a:r>
                <a:b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</a:b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Ex) 4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개의 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category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가 있다면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, 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인코딩 결과 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3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개의 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feature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가 생긴다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.</a:t>
                </a:r>
                <a:endParaRPr lang="en-US" altLang="ko-KR" dirty="0">
                  <a:solidFill>
                    <a:srgbClr val="292929"/>
                  </a:solidFill>
                  <a:latin typeface="source-serif-pro"/>
                </a:endParaRPr>
              </a:p>
              <a:p>
                <a:endParaRPr lang="en-US" altLang="ko-KR" dirty="0">
                  <a:solidFill>
                    <a:srgbClr val="292929"/>
                  </a:solidFill>
                  <a:latin typeface="source-serif-pro"/>
                </a:endParaRPr>
              </a:p>
              <a:p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One-hot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Encoding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에 비해 훨씬 더 적은 수의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column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을 생성한다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.</a:t>
                </a:r>
                <a:b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</a:b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Ex) </a:t>
                </a:r>
                <a:r>
                  <a:rPr lang="en-US" altLang="ko-KR" dirty="0">
                    <a:solidFill>
                      <a:srgbClr val="C00000"/>
                    </a:solidFill>
                    <a:latin typeface="source-serif-pro"/>
                  </a:rPr>
                  <a:t>100</a:t>
                </a:r>
                <a:r>
                  <a:rPr lang="ko-KR" altLang="en-US" dirty="0">
                    <a:solidFill>
                      <a:srgbClr val="C00000"/>
                    </a:solidFill>
                    <a:latin typeface="source-serif-pro"/>
                  </a:rPr>
                  <a:t>개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의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category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로 인코딩을 할 경우</a:t>
                </a:r>
                <a:b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</a:b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       one-hot encoding : 100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개의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column 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생성</a:t>
                </a:r>
                <a:b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</a:b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       binary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encoding    :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  <a:latin typeface="source-serif-pro"/>
                  </a:rPr>
                  <a:t>7</a:t>
                </a:r>
                <a:r>
                  <a:rPr lang="ko-KR" altLang="en-US" dirty="0">
                    <a:solidFill>
                      <a:srgbClr val="C00000"/>
                    </a:solidFill>
                    <a:latin typeface="source-serif-pro"/>
                  </a:rPr>
                  <a:t>개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의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column 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생성</a:t>
                </a:r>
                <a:endParaRPr lang="en-US" altLang="ko-KR" dirty="0">
                  <a:solidFill>
                    <a:srgbClr val="292929"/>
                  </a:solidFill>
                  <a:latin typeface="source-serif-pro"/>
                </a:endParaRP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8989596-4994-6976-FEF5-CD5FF90BE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0E448262-E74D-56A6-41F1-E0640A5B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Binary 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46E7A-7798-7F6D-8C75-1D145F42F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1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D995FF-EF7C-7424-DA29-8D9FD262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category_encoders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category_encoders</a:t>
            </a:r>
            <a:r>
              <a:rPr lang="en-US" altLang="ko-KR" dirty="0"/>
              <a:t> as </a:t>
            </a:r>
            <a:r>
              <a:rPr lang="en-US" altLang="ko-KR" dirty="0" err="1"/>
              <a:t>ce</a:t>
            </a:r>
            <a:endParaRPr lang="en-US" altLang="ko-KR" dirty="0"/>
          </a:p>
          <a:p>
            <a:r>
              <a:rPr lang="en-US" altLang="ko-KR" dirty="0"/>
              <a:t>encoder = </a:t>
            </a:r>
            <a:r>
              <a:rPr lang="en-US" altLang="ko-KR" dirty="0" err="1"/>
              <a:t>ce.BinaryEncoder</a:t>
            </a:r>
            <a:r>
              <a:rPr lang="en-US" altLang="ko-KR" dirty="0"/>
              <a:t>(cols=[“Temperature”])</a:t>
            </a:r>
          </a:p>
          <a:p>
            <a:r>
              <a:rPr lang="en-US" altLang="ko-KR" dirty="0" err="1"/>
              <a:t>dfbin</a:t>
            </a:r>
            <a:r>
              <a:rPr lang="en-US" altLang="ko-KR" dirty="0"/>
              <a:t> = </a:t>
            </a:r>
            <a:r>
              <a:rPr lang="en-US" altLang="ko-KR" dirty="0" err="1"/>
              <a:t>encoder.fit_transform</a:t>
            </a:r>
            <a:r>
              <a:rPr lang="en-US" altLang="ko-KR" dirty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[“Temperature”])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pd.concat</a:t>
            </a:r>
            <a:r>
              <a:rPr lang="en-US" altLang="ko-KR" dirty="0"/>
              <a:t>([</a:t>
            </a:r>
            <a:r>
              <a:rPr lang="en-US" altLang="ko-KR" dirty="0" err="1"/>
              <a:t>df</a:t>
            </a:r>
            <a:r>
              <a:rPr lang="en-US" altLang="ko-KR" dirty="0"/>
              <a:t>, </a:t>
            </a:r>
            <a:r>
              <a:rPr lang="en-US" altLang="ko-KR" dirty="0" err="1"/>
              <a:t>dfbin</a:t>
            </a:r>
            <a:r>
              <a:rPr lang="en-US" altLang="ko-KR" dirty="0"/>
              <a:t>], axis=1)</a:t>
            </a:r>
          </a:p>
          <a:p>
            <a:r>
              <a:rPr lang="en-US" altLang="ko-KR" dirty="0" err="1"/>
              <a:t>df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D0F35C-1515-F0CF-B6EE-22733C5E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Binary 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A47A73-4C5A-46E7-0205-0AF821110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E12B989-B61F-1777-F162-57AD4A8C490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09E749-56BB-49E6-8955-D7593EA2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03" y="3147558"/>
            <a:ext cx="8763454" cy="26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347F53-90EA-F4D4-0A3B-547BC414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각</a:t>
            </a:r>
            <a:r>
              <a:rPr lang="en-US" altLang="ko-KR" dirty="0">
                <a:solidFill>
                  <a:srgbClr val="C00000"/>
                </a:solidFill>
              </a:rPr>
              <a:t> category</a:t>
            </a:r>
            <a:r>
              <a:rPr lang="ko-KR" altLang="en-US" dirty="0">
                <a:solidFill>
                  <a:srgbClr val="C00000"/>
                </a:solidFill>
              </a:rPr>
              <a:t>가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ko-KR" altLang="en-US" dirty="0">
                <a:solidFill>
                  <a:srgbClr val="C00000"/>
                </a:solidFill>
              </a:rPr>
              <a:t>에서 </a:t>
            </a:r>
            <a:r>
              <a:rPr lang="en-US" altLang="ko-KR" dirty="0">
                <a:solidFill>
                  <a:srgbClr val="C00000"/>
                </a:solidFill>
              </a:rPr>
              <a:t>N</a:t>
            </a:r>
            <a:r>
              <a:rPr lang="ko-KR" altLang="en-US" dirty="0">
                <a:solidFill>
                  <a:srgbClr val="C00000"/>
                </a:solidFill>
              </a:rPr>
              <a:t>의 숫자를 갖는 인코딩 방식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/>
              <a:t>N: </a:t>
            </a:r>
            <a:r>
              <a:rPr lang="ko-KR" altLang="en-US" dirty="0"/>
              <a:t>해당 </a:t>
            </a:r>
            <a:r>
              <a:rPr lang="en-US" altLang="ko-KR" dirty="0"/>
              <a:t>feature</a:t>
            </a:r>
            <a:r>
              <a:rPr lang="ko-KR" altLang="en-US" dirty="0"/>
              <a:t>의 전체 </a:t>
            </a:r>
            <a:r>
              <a:rPr lang="en-US" altLang="ko-KR" dirty="0"/>
              <a:t>category </a:t>
            </a:r>
            <a:r>
              <a:rPr lang="ko-KR" altLang="en-US" dirty="0"/>
              <a:t>수</a:t>
            </a:r>
            <a:endParaRPr lang="en-US" altLang="ko-KR" dirty="0"/>
          </a:p>
          <a:p>
            <a:pPr lvl="1"/>
            <a:r>
              <a:rPr lang="en-US" altLang="ko-KR" dirty="0"/>
              <a:t>Ex) Cold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Warm &lt; Hot &lt; Very Hot</a:t>
            </a:r>
            <a:r>
              <a:rPr lang="ko-KR" altLang="en-US" dirty="0"/>
              <a:t>에 각각 </a:t>
            </a:r>
            <a:r>
              <a:rPr lang="en-US" altLang="ko-KR" dirty="0"/>
              <a:t>0, 3, 1, 2</a:t>
            </a:r>
            <a:r>
              <a:rPr lang="ko-KR" altLang="en-US" dirty="0"/>
              <a:t>의 인코딩을 붙이는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각</a:t>
            </a:r>
            <a:r>
              <a:rPr lang="en-US" altLang="ko-KR" dirty="0"/>
              <a:t> category</a:t>
            </a:r>
            <a:r>
              <a:rPr lang="ko-KR" altLang="en-US" dirty="0"/>
              <a:t> 사이의 관계나 순서를 무시하고 숫자를 붙이는 방식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solidFill>
                  <a:srgbClr val="C00000"/>
                </a:solidFill>
              </a:rPr>
              <a:t>Ordinal data</a:t>
            </a:r>
            <a:r>
              <a:rPr lang="ko-KR" altLang="en-US" dirty="0">
                <a:solidFill>
                  <a:srgbClr val="C00000"/>
                </a:solidFill>
              </a:rPr>
              <a:t>의 경우 </a:t>
            </a:r>
            <a:r>
              <a:rPr lang="en-US" altLang="ko-KR" dirty="0">
                <a:solidFill>
                  <a:srgbClr val="C00000"/>
                </a:solidFill>
              </a:rPr>
              <a:t>category</a:t>
            </a:r>
            <a:r>
              <a:rPr lang="ko-KR" altLang="en-US" dirty="0" err="1">
                <a:solidFill>
                  <a:srgbClr val="C00000"/>
                </a:solidFill>
              </a:rPr>
              <a:t>끼리의</a:t>
            </a:r>
            <a:r>
              <a:rPr lang="ko-KR" altLang="en-US" dirty="0">
                <a:solidFill>
                  <a:srgbClr val="C00000"/>
                </a:solidFill>
              </a:rPr>
              <a:t> 순서를 무시하게 되며</a:t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en-US" altLang="ko-KR" dirty="0">
                <a:solidFill>
                  <a:srgbClr val="C00000"/>
                </a:solidFill>
              </a:rPr>
              <a:t>nominal data</a:t>
            </a:r>
            <a:r>
              <a:rPr lang="ko-KR" altLang="en-US" dirty="0">
                <a:solidFill>
                  <a:srgbClr val="C00000"/>
                </a:solidFill>
              </a:rPr>
              <a:t>의 경우 없어야 할 관계나 순서가 생겨나게 된다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적용방법</a:t>
            </a:r>
            <a:endParaRPr lang="en-US" altLang="ko-KR" dirty="0"/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/>
              <a:t>factorize</a:t>
            </a:r>
          </a:p>
          <a:p>
            <a:pPr lvl="1"/>
            <a:r>
              <a:rPr lang="en-US" altLang="ko-KR" dirty="0" err="1"/>
              <a:t>Sklearn.preprocessing</a:t>
            </a:r>
            <a:r>
              <a:rPr lang="ko-KR" altLang="en-US" dirty="0"/>
              <a:t>의 </a:t>
            </a:r>
            <a:r>
              <a:rPr lang="en-US" altLang="ko-KR" dirty="0" err="1"/>
              <a:t>LabelEncoder</a:t>
            </a:r>
            <a:br>
              <a:rPr lang="en-US" altLang="ko-KR" dirty="0">
                <a:solidFill>
                  <a:srgbClr val="C00000"/>
                </a:solidFill>
              </a:rPr>
            </a:b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8E66F1-9ADD-8C51-17B6-C43CC461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Label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56624-D527-33A2-A83B-D6581D3FC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5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6367A4-B3A3-72F5-CFAE-C123ED0C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Pandas</a:t>
            </a:r>
            <a:r>
              <a:rPr lang="ko-KR" altLang="en-US" dirty="0"/>
              <a:t>의 </a:t>
            </a:r>
            <a:r>
              <a:rPr lang="en-US" altLang="ko-KR" dirty="0"/>
              <a:t>factorize</a:t>
            </a:r>
          </a:p>
          <a:p>
            <a:r>
              <a:rPr lang="en-US" altLang="ko-KR" dirty="0" err="1"/>
              <a:t>df.loc</a:t>
            </a:r>
            <a:r>
              <a:rPr lang="en-US" altLang="ko-KR" dirty="0"/>
              <a:t>[:, "</a:t>
            </a:r>
            <a:r>
              <a:rPr lang="en-US" altLang="ko-KR" dirty="0" err="1"/>
              <a:t>Temp_factorize_encode</a:t>
            </a:r>
            <a:r>
              <a:rPr lang="en-US" altLang="ko-KR" dirty="0"/>
              <a:t>"] = </a:t>
            </a:r>
            <a:r>
              <a:rPr lang="en-US" altLang="ko-KR" dirty="0" err="1"/>
              <a:t>pd.factorize</a:t>
            </a:r>
            <a:r>
              <a:rPr lang="en-US" altLang="ko-KR" dirty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["Temperature"])[0].reshape(-1,1)</a:t>
            </a:r>
          </a:p>
          <a:p>
            <a:r>
              <a:rPr lang="en-US" altLang="ko-KR" dirty="0" err="1"/>
              <a:t>df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E17517-8996-8CE2-4B89-5934B3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Label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8FB00-F3D8-F242-CC89-AB043BBFE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2D48BD-B6D8-4641-C306-C674617BDAA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38930" y="1180549"/>
            <a:ext cx="5806327" cy="4859642"/>
          </a:xfrm>
        </p:spPr>
        <p:txBody>
          <a:bodyPr/>
          <a:lstStyle/>
          <a:p>
            <a:r>
              <a:rPr lang="en-US" altLang="ko-KR" dirty="0"/>
              <a:t># Label Encoding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sklearn.preprocessing</a:t>
            </a:r>
            <a:r>
              <a:rPr lang="en-US" altLang="ko-KR" dirty="0"/>
              <a:t> import </a:t>
            </a:r>
            <a:r>
              <a:rPr lang="en-US" altLang="ko-KR" dirty="0" err="1"/>
              <a:t>LabelEncoder</a:t>
            </a:r>
            <a:endParaRPr lang="en-US" altLang="ko-KR" dirty="0"/>
          </a:p>
          <a:p>
            <a:r>
              <a:rPr lang="en-US" altLang="ko-KR" dirty="0" err="1"/>
              <a:t>df</a:t>
            </a:r>
            <a:r>
              <a:rPr lang="en-US" altLang="ko-KR" dirty="0"/>
              <a:t>["</a:t>
            </a:r>
            <a:r>
              <a:rPr lang="en-US" altLang="ko-KR" dirty="0" err="1"/>
              <a:t>Temp_label_encoder</a:t>
            </a:r>
            <a:r>
              <a:rPr lang="en-US" altLang="ko-KR" dirty="0"/>
              <a:t>"] = </a:t>
            </a:r>
            <a:r>
              <a:rPr lang="en-US" altLang="ko-KR" dirty="0" err="1"/>
              <a:t>LabelEncoder</a:t>
            </a:r>
            <a:r>
              <a:rPr lang="en-US" altLang="ko-KR" dirty="0"/>
              <a:t>().</a:t>
            </a:r>
            <a:r>
              <a:rPr lang="en-US" altLang="ko-KR" dirty="0" err="1"/>
              <a:t>fit_transform</a:t>
            </a:r>
            <a:r>
              <a:rPr lang="en-US" altLang="ko-KR" dirty="0"/>
              <a:t>(</a:t>
            </a:r>
            <a:r>
              <a:rPr lang="en-US" altLang="ko-KR" dirty="0" err="1"/>
              <a:t>df.Temperature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df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4D8F52-CD61-2B91-E9E4-451ACBC2F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2"/>
          <a:stretch/>
        </p:blipFill>
        <p:spPr>
          <a:xfrm>
            <a:off x="739673" y="2335529"/>
            <a:ext cx="5168254" cy="21869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0A7DE8-4922-A7E8-590B-D1575BEC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2701672"/>
            <a:ext cx="4851174" cy="21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C91032-3D47-1D8E-A0EC-602697D2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변수의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순서를 유지하는 </a:t>
            </a:r>
            <a:r>
              <a:rPr lang="ko-KR" altLang="en-US" dirty="0"/>
              <a:t>인코딩 방식</a:t>
            </a:r>
            <a:endParaRPr lang="en-US" altLang="ko-KR" dirty="0"/>
          </a:p>
          <a:p>
            <a:pPr lvl="1"/>
            <a:r>
              <a:rPr lang="en-US" altLang="ko-KR" dirty="0"/>
              <a:t>Ex) Cold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Warm &lt; Hot &lt; Very Hot</a:t>
            </a:r>
            <a:r>
              <a:rPr lang="ko-KR" altLang="en-US" dirty="0"/>
              <a:t>에 각각 </a:t>
            </a:r>
            <a:r>
              <a:rPr lang="en-US" altLang="ko-KR" dirty="0"/>
              <a:t>0, 1, 2, 3</a:t>
            </a:r>
            <a:r>
              <a:rPr lang="ko-KR" altLang="en-US" dirty="0"/>
              <a:t>의 인코딩을 붙이는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각 변수의 순서를 </a:t>
            </a:r>
            <a:r>
              <a:rPr lang="en-US" altLang="ko-KR" dirty="0">
                <a:solidFill>
                  <a:srgbClr val="C00000"/>
                </a:solidFill>
              </a:rPr>
              <a:t>dictionary</a:t>
            </a:r>
            <a:r>
              <a:rPr lang="ko-KR" altLang="en-US" dirty="0">
                <a:solidFill>
                  <a:srgbClr val="C00000"/>
                </a:solidFill>
              </a:rPr>
              <a:t>를 통해 직접 지정해 주어야 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D575CE-DC94-26BB-D3FD-5E3065F1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Ordinal 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D863F-F814-C319-73CE-4DA27411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AF3C01D-9639-DD03-2779-332FBAD6A74B}"/>
              </a:ext>
            </a:extLst>
          </p:cNvPr>
          <p:cNvSpPr txBox="1">
            <a:spLocks/>
          </p:cNvSpPr>
          <p:nvPr/>
        </p:nvSpPr>
        <p:spPr>
          <a:xfrm>
            <a:off x="782603" y="2888342"/>
            <a:ext cx="10873917" cy="31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# Mapping</a:t>
            </a:r>
            <a:r>
              <a:rPr lang="ko-KR" altLang="en-US" sz="1600" b="0" i="0" dirty="0">
                <a:solidFill>
                  <a:srgbClr val="292929"/>
                </a:solidFill>
                <a:effectLst/>
                <a:latin typeface="source-code-pro"/>
              </a:rPr>
              <a:t>을 활용한 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Ordinal Encoding</a:t>
            </a:r>
            <a:br>
              <a:rPr lang="en-US" altLang="ko-KR" sz="1600" dirty="0"/>
            </a:br>
            <a:r>
              <a:rPr lang="en-US" altLang="ko-KR" sz="1600" b="0" i="0" dirty="0" err="1">
                <a:solidFill>
                  <a:srgbClr val="292929"/>
                </a:solidFill>
                <a:effectLst/>
                <a:latin typeface="source-code-pro"/>
              </a:rPr>
              <a:t>temp_dict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 = {"Cold": 1, "Warm": 2, "Hot": 3, "Very Hot": 4}</a:t>
            </a:r>
            <a:br>
              <a:rPr lang="en-US" altLang="ko-KR" sz="1600" dirty="0"/>
            </a:br>
            <a:r>
              <a:rPr lang="en-US" altLang="ko-KR" sz="1600" b="0" i="0" dirty="0" err="1">
                <a:solidFill>
                  <a:srgbClr val="292929"/>
                </a:solidFill>
                <a:effectLst/>
                <a:latin typeface="source-code-pro"/>
              </a:rPr>
              <a:t>df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["</a:t>
            </a:r>
            <a:r>
              <a:rPr lang="en-US" altLang="ko-KR" sz="1600" b="0" i="0" dirty="0" err="1">
                <a:solidFill>
                  <a:srgbClr val="292929"/>
                </a:solidFill>
                <a:effectLst/>
                <a:latin typeface="source-code-pro"/>
              </a:rPr>
              <a:t>Temp_Ordinal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"] = </a:t>
            </a:r>
            <a:r>
              <a:rPr lang="en-US" altLang="ko-KR" sz="1600" b="0" i="0" dirty="0" err="1">
                <a:solidFill>
                  <a:srgbClr val="292929"/>
                </a:solidFill>
                <a:effectLst/>
                <a:latin typeface="source-code-pro"/>
              </a:rPr>
              <a:t>df.Temperature.map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(</a:t>
            </a:r>
            <a:r>
              <a:rPr lang="en-US" altLang="ko-KR" sz="1600" b="0" i="0" dirty="0" err="1">
                <a:solidFill>
                  <a:srgbClr val="292929"/>
                </a:solidFill>
                <a:effectLst/>
                <a:latin typeface="source-code-pro"/>
              </a:rPr>
              <a:t>temp_dict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)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EB85D1-6CB6-5C73-DA3C-7749F908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97" y="3756287"/>
            <a:ext cx="4377097" cy="2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D93386-85D1-7136-206D-CA33C3A6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기본적으로는 </a:t>
            </a:r>
            <a:r>
              <a:rPr lang="en-US" altLang="ko-KR" dirty="0"/>
              <a:t>label encoding</a:t>
            </a:r>
            <a:r>
              <a:rPr lang="ko-KR" altLang="en-US" dirty="0"/>
              <a:t>과 비슷하지만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category </a:t>
            </a:r>
            <a:r>
              <a:rPr lang="ko-KR" altLang="en-US" dirty="0">
                <a:solidFill>
                  <a:srgbClr val="C00000"/>
                </a:solidFill>
              </a:rPr>
              <a:t>값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독립변수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이 </a:t>
            </a:r>
            <a:r>
              <a:rPr lang="en-US" altLang="ko-KR" dirty="0">
                <a:solidFill>
                  <a:srgbClr val="C00000"/>
                </a:solidFill>
              </a:rPr>
              <a:t>target </a:t>
            </a:r>
            <a:r>
              <a:rPr lang="ko-KR" altLang="en-US" dirty="0">
                <a:solidFill>
                  <a:srgbClr val="C00000"/>
                </a:solidFill>
              </a:rPr>
              <a:t>값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종속변수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과 상관관계가 있음을 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Category </a:t>
            </a:r>
            <a:r>
              <a:rPr lang="ko-KR" altLang="en-US" dirty="0"/>
              <a:t>값의 </a:t>
            </a:r>
            <a:r>
              <a:rPr lang="en-US" altLang="ko-KR" dirty="0"/>
              <a:t>label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C00000"/>
                </a:solidFill>
              </a:rPr>
              <a:t>학습데이터에 존재하는 </a:t>
            </a:r>
            <a:r>
              <a:rPr lang="en-US" altLang="ko-KR" dirty="0">
                <a:solidFill>
                  <a:srgbClr val="C00000"/>
                </a:solidFill>
              </a:rPr>
              <a:t>target </a:t>
            </a:r>
            <a:r>
              <a:rPr lang="ko-KR" altLang="en-US" dirty="0">
                <a:solidFill>
                  <a:srgbClr val="C00000"/>
                </a:solidFill>
              </a:rPr>
              <a:t>값들의 평균값으로 결정이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D7F6A3-1F86-A91D-6F75-56BD8CEF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Target Encoding (Mean Encoding)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777A6-F284-B046-C739-589C8587C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4057E9-8138-B119-1937-41209AF7B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7"/>
          <a:stretch/>
        </p:blipFill>
        <p:spPr>
          <a:xfrm>
            <a:off x="362548" y="2171454"/>
            <a:ext cx="11466904" cy="43848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E951B9-8584-BA9C-F018-88696523C1BC}"/>
              </a:ext>
            </a:extLst>
          </p:cNvPr>
          <p:cNvSpPr/>
          <p:nvPr/>
        </p:nvSpPr>
        <p:spPr>
          <a:xfrm>
            <a:off x="718457" y="2325347"/>
            <a:ext cx="599055" cy="630942"/>
          </a:xfrm>
          <a:prstGeom prst="rect">
            <a:avLst/>
          </a:prstGeom>
          <a:solidFill>
            <a:srgbClr val="FBFB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4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8643FB-7A4F-4FAF-1863-D064352C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3" y="1180550"/>
            <a:ext cx="11061054" cy="5067850"/>
          </a:xfrm>
        </p:spPr>
        <p:txBody>
          <a:bodyPr>
            <a:normAutofit/>
          </a:bodyPr>
          <a:lstStyle/>
          <a:p>
            <a:r>
              <a:rPr lang="en-US" altLang="ko-KR" dirty="0"/>
              <a:t>mean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은 </a:t>
            </a:r>
            <a:r>
              <a:rPr lang="en-US" altLang="ko-KR" dirty="0"/>
              <a:t>feature</a:t>
            </a:r>
            <a:r>
              <a:rPr lang="ko-KR" altLang="en-US" dirty="0"/>
              <a:t>들을 </a:t>
            </a:r>
            <a:r>
              <a:rPr lang="en-US" altLang="ko-KR" dirty="0"/>
              <a:t>grouping</a:t>
            </a:r>
            <a:r>
              <a:rPr lang="ko-KR" altLang="en-US" dirty="0"/>
              <a:t>하는 효과가 있기 때문에 </a:t>
            </a:r>
            <a:r>
              <a:rPr lang="en-US" altLang="ko-KR" dirty="0"/>
              <a:t>feature </a:t>
            </a:r>
            <a:r>
              <a:rPr lang="ko-KR" altLang="en-US" dirty="0"/>
              <a:t>수가 많을 경우 좋은 대안이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만들어지는 </a:t>
            </a:r>
            <a:r>
              <a:rPr lang="en-US" altLang="ko-KR" dirty="0"/>
              <a:t>feature </a:t>
            </a:r>
            <a:r>
              <a:rPr lang="ko-KR" altLang="en-US" dirty="0"/>
              <a:t>수가 매우 적어 </a:t>
            </a:r>
            <a:r>
              <a:rPr lang="en-US" altLang="ko-KR" dirty="0"/>
              <a:t>one-hot</a:t>
            </a:r>
            <a:r>
              <a:rPr lang="ko-KR" altLang="en-US" dirty="0"/>
              <a:t>의 문제였던 차원의 저주가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크기에 영향을 끼치지 않아서 보다 빠른 학습이 가능하다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보통 </a:t>
            </a:r>
            <a:r>
              <a:rPr lang="en-US" altLang="ko-KR" dirty="0">
                <a:solidFill>
                  <a:srgbClr val="C00000"/>
                </a:solidFill>
              </a:rPr>
              <a:t>overfitting</a:t>
            </a:r>
            <a:r>
              <a:rPr lang="ko-KR" altLang="en-US" dirty="0">
                <a:solidFill>
                  <a:srgbClr val="C00000"/>
                </a:solidFill>
              </a:rPr>
              <a:t>을 일으키는 것으로 악명이 높다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Data leakage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ko-KR" altLang="en-US" dirty="0"/>
              <a:t>원래 훈련 데이터에는 예측 값에 대한 정보가 전혀 들어가면 안 되는 게 일반적인데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된 값에는 예측 값에 대한 정보가 포함되게 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결국 모델을 </a:t>
            </a:r>
            <a:r>
              <a:rPr lang="en-US" altLang="ko-KR" dirty="0"/>
              <a:t>training set</a:t>
            </a:r>
            <a:r>
              <a:rPr lang="ko-KR" altLang="en-US" dirty="0"/>
              <a:t>에만 </a:t>
            </a:r>
            <a:r>
              <a:rPr lang="en-US" altLang="ko-KR" dirty="0"/>
              <a:t>overfitting</a:t>
            </a:r>
            <a:r>
              <a:rPr lang="ko-KR" altLang="en-US" dirty="0"/>
              <a:t>되도록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Test set</a:t>
            </a:r>
            <a:r>
              <a:rPr lang="ko-KR" altLang="en-US" dirty="0"/>
              <a:t>의 해당 </a:t>
            </a:r>
            <a:r>
              <a:rPr lang="en-US" altLang="ko-KR" dirty="0"/>
              <a:t>label</a:t>
            </a:r>
            <a:r>
              <a:rPr lang="ko-KR" altLang="en-US" dirty="0"/>
              <a:t>에 대한 통계적인 분포가 </a:t>
            </a:r>
            <a:r>
              <a:rPr lang="en-US" altLang="ko-KR" dirty="0"/>
              <a:t>trainset</a:t>
            </a:r>
            <a:r>
              <a:rPr lang="ko-KR" altLang="en-US" dirty="0"/>
              <a:t>과 다르다면 </a:t>
            </a:r>
            <a:r>
              <a:rPr lang="en-US" altLang="ko-KR" dirty="0"/>
              <a:t>overfitting</a:t>
            </a:r>
            <a:r>
              <a:rPr lang="ko-KR" altLang="en-US" dirty="0"/>
              <a:t>이 일어나게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</a:t>
            </a:r>
            <a:r>
              <a:rPr lang="ko-KR" altLang="en-US" dirty="0">
                <a:solidFill>
                  <a:srgbClr val="C00000"/>
                </a:solidFill>
              </a:rPr>
              <a:t>다른 접근방법을 사용하는 것이 필수적이다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altLang="ko-KR" dirty="0"/>
              <a:t>Cross-validation</a:t>
            </a:r>
          </a:p>
          <a:p>
            <a:pPr lvl="1"/>
            <a:r>
              <a:rPr lang="en-US" altLang="ko-KR" dirty="0"/>
              <a:t>Regularization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Smoothing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2D8317-346E-A032-2B3B-D8A517C7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Target Encoding (Mean Encoding)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588E3-0DA7-25FF-D688-5EB68A32E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30E9F3D-A2ED-5DAC-5106-A12064AF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3" y="1180550"/>
            <a:ext cx="10515600" cy="506785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꼭</a:t>
            </a:r>
            <a:r>
              <a:rPr lang="en-US" altLang="ko-KR" dirty="0"/>
              <a:t> categorical feature</a:t>
            </a:r>
            <a:r>
              <a:rPr lang="ko-KR" altLang="en-US" dirty="0"/>
              <a:t>로 보아야 할까요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AF63B0-D4CB-997F-C0E2-2A325168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A6A85-9884-D7F6-8F32-10E9B335F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37EF0-3C8E-D706-4C53-62012CD1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02" y="1180550"/>
            <a:ext cx="4500597" cy="42315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A9F914-99F0-B88A-911D-A29E63A3D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03" y="1180550"/>
            <a:ext cx="11334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7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165202-83BC-D18C-B353-D30270E7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https://towardsdatascience.com/all-about-categorical-variable-encoding-305f3361fd02</a:t>
            </a:r>
            <a:endParaRPr lang="en-US" altLang="ko-KR" dirty="0"/>
          </a:p>
          <a:p>
            <a:pPr lvl="1"/>
            <a:r>
              <a:rPr lang="ko-KR" altLang="en-US" dirty="0"/>
              <a:t>번역 </a:t>
            </a:r>
            <a:r>
              <a:rPr lang="en-US" altLang="ko-KR" dirty="0"/>
              <a:t>1: </a:t>
            </a:r>
            <a:r>
              <a:rPr lang="en-US" altLang="ko-KR" dirty="0">
                <a:hlinkClick r:id="rId3"/>
              </a:rPr>
              <a:t>https://techblog-history-younghunjo1.tistory.com/99</a:t>
            </a:r>
            <a:endParaRPr lang="en-US" altLang="ko-KR" dirty="0"/>
          </a:p>
          <a:p>
            <a:pPr lvl="1"/>
            <a:r>
              <a:rPr lang="ko-KR" altLang="en-US" dirty="0">
                <a:hlinkClick r:id="rId4"/>
              </a:rPr>
              <a:t>번역 </a:t>
            </a:r>
            <a:r>
              <a:rPr lang="en-US" altLang="ko-KR" dirty="0">
                <a:hlinkClick r:id="rId4"/>
              </a:rPr>
              <a:t>2: https://conanmoon.medium.com/%EB%8D%B0%EC%9D%B4%ED%84%B0%EA%B3%BC%ED%95%99-%EC%9C%A0%EB%A7%9D%EC%A3%BC%EC%9D%98-%EB%A7%A4%EC%9D%BC-%EA%B8%80%EC%93%B0%EA%B8%B0-%EC%9D%BC%EA%B3%B1%EB%B2%88%EC%A7%B8-%EC%9D%BC%EC%9A%94%EC%9D%BC-7a40e7de39d4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https://haehwan.github.io/categories/encoding/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019CE6-A451-ADD4-FE02-8971B78E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5712B-0CC1-38CC-ECF7-9BECC2B00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8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7798A2-B320-BA4F-7FCE-E2F77D5C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Target Encoding </a:t>
            </a:r>
            <a:r>
              <a:rPr lang="en-US" altLang="ko-KR" dirty="0"/>
              <a:t>-&gt; </a:t>
            </a:r>
            <a:r>
              <a:rPr lang="ko-KR" altLang="en-US" dirty="0"/>
              <a:t>오늘은 이것만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Undersampling</a:t>
            </a:r>
            <a:r>
              <a:rPr lang="en-US" altLang="ko-KR" dirty="0"/>
              <a:t> </a:t>
            </a:r>
            <a:r>
              <a:rPr lang="ko-KR" altLang="en-US" dirty="0"/>
              <a:t>기법</a:t>
            </a:r>
            <a:endParaRPr lang="en-US" altLang="ko-KR" dirty="0"/>
          </a:p>
          <a:p>
            <a:r>
              <a:rPr lang="en-US" altLang="ko-KR" dirty="0"/>
              <a:t>Ensemble 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 err="1"/>
              <a:t>LightGBM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나머지는 다음 시간에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447BB7-A719-C4BF-BDF5-8437157B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2_4 notebook</a:t>
            </a:r>
            <a:r>
              <a:rPr lang="ko-KR" altLang="en-US" dirty="0"/>
              <a:t>의 몇 가지 </a:t>
            </a:r>
            <a:r>
              <a:rPr lang="en-US" altLang="ko-KR" dirty="0"/>
              <a:t>topics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8A904-E1A6-AB9F-7469-7407A4621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7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D37D62-F8FB-E65C-62E2-8E91221F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Smoothing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자세한 설명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https://sjpyo.tistory.com/16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https://dailyheumsi.tistory.com/120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CEED7F-6529-562F-B73F-3E086B63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65FDE9-5304-A7F4-543D-8699195AF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11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500" b="1" dirty="0"/>
              <a:t>Thank You</a:t>
            </a:r>
            <a:endParaRPr lang="ko-KR" altLang="en-US" sz="35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9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34AAB9-E5E9-F867-6DC2-613A99E0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크게 </a:t>
            </a:r>
            <a:r>
              <a:rPr lang="en-US" altLang="ko-KR" dirty="0"/>
              <a:t>Nominal(</a:t>
            </a:r>
            <a:r>
              <a:rPr lang="ko-KR" altLang="en-US" dirty="0"/>
              <a:t>순서가 없는 형태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Ordinal(</a:t>
            </a:r>
            <a:r>
              <a:rPr lang="ko-KR" altLang="en-US" dirty="0"/>
              <a:t>순서가 있는 형태</a:t>
            </a:r>
            <a:r>
              <a:rPr lang="en-US" altLang="ko-KR" dirty="0"/>
              <a:t>)</a:t>
            </a:r>
            <a:r>
              <a:rPr lang="ko-KR" altLang="en-US" dirty="0"/>
              <a:t>로 나뉜다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인코딩 방법도 데이터의 순서정보를 유지하는 방법과 그렇지 않은 방법으로 나뉘어진다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52ABCF-E467-8F3B-9E26-0C776FFA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범주형</a:t>
            </a:r>
            <a:r>
              <a:rPr lang="en-US" altLang="ko-KR" dirty="0"/>
              <a:t>(Categorical) </a:t>
            </a:r>
            <a:r>
              <a:rPr lang="ko-KR" altLang="en-US" dirty="0"/>
              <a:t>자료의 구분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502FB-46C8-690D-BF9F-BD0D05992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5F5E5B0-F9C1-8A89-AD56-6C4071872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09317"/>
              </p:ext>
            </p:extLst>
          </p:nvPr>
        </p:nvGraphicFramePr>
        <p:xfrm>
          <a:off x="1023257" y="1792932"/>
          <a:ext cx="8432800" cy="273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657">
                  <a:extLst>
                    <a:ext uri="{9D8B030D-6E8A-4147-A177-3AD203B41FA5}">
                      <a16:colId xmlns:a16="http://schemas.microsoft.com/office/drawing/2014/main" val="2110885456"/>
                    </a:ext>
                  </a:extLst>
                </a:gridCol>
                <a:gridCol w="4209143">
                  <a:extLst>
                    <a:ext uri="{9D8B030D-6E8A-4147-A177-3AD203B41FA5}">
                      <a16:colId xmlns:a16="http://schemas.microsoft.com/office/drawing/2014/main" val="3149890462"/>
                    </a:ext>
                  </a:extLst>
                </a:gridCol>
              </a:tblGrid>
              <a:tr h="96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Nominal</a:t>
                      </a:r>
                    </a:p>
                    <a:p>
                      <a:pPr algn="ctr" latinLnBrk="1"/>
                      <a:r>
                        <a:rPr lang="ko-KR" altLang="en-US" dirty="0"/>
                        <a:t>순서가 없는 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Ordinal</a:t>
                      </a:r>
                    </a:p>
                    <a:p>
                      <a:pPr algn="ctr" latinLnBrk="1"/>
                      <a:r>
                        <a:rPr lang="ko-KR" altLang="en-US" dirty="0"/>
                        <a:t>순서가 있는 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253615"/>
                  </a:ext>
                </a:extLst>
              </a:tr>
              <a:tr h="176748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Red, Yellow, Pink, Blue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Singapore, Korea, USA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Cow, Dog, Cat, Snake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High, Medium, Low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Strongly Agree, Agree, </a:t>
                      </a:r>
                      <a:r>
                        <a:rPr lang="en-US" altLang="ko-KR" dirty="0" err="1"/>
                        <a:t>Neurtral</a:t>
                      </a:r>
                      <a:r>
                        <a:rPr lang="en-US" altLang="ko-KR" dirty="0"/>
                        <a:t>, Disagree, Strongly Disagree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Excellent, Okay, Bad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01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67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8ECE28-B799-B0B9-5E34-F2B0BAFB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Hot Encoding</a:t>
            </a:r>
          </a:p>
          <a:p>
            <a:r>
              <a:rPr lang="en-US" altLang="ko-KR" dirty="0"/>
              <a:t>Label Encoding</a:t>
            </a:r>
          </a:p>
          <a:p>
            <a:r>
              <a:rPr lang="en-US" altLang="ko-KR" dirty="0"/>
              <a:t>Ordinal Encoding</a:t>
            </a:r>
          </a:p>
          <a:p>
            <a:r>
              <a:rPr lang="en-US" altLang="ko-KR" dirty="0" err="1"/>
              <a:t>Helmert</a:t>
            </a:r>
            <a:r>
              <a:rPr lang="en-US" altLang="ko-KR" dirty="0"/>
              <a:t> Encoding</a:t>
            </a:r>
          </a:p>
          <a:p>
            <a:r>
              <a:rPr lang="en-US" altLang="ko-KR" dirty="0"/>
              <a:t>Binary Encoding</a:t>
            </a:r>
          </a:p>
          <a:p>
            <a:r>
              <a:rPr lang="en-US" altLang="ko-KR" dirty="0"/>
              <a:t>Frequency Encoding</a:t>
            </a:r>
          </a:p>
          <a:p>
            <a:r>
              <a:rPr lang="en-US" altLang="ko-KR" dirty="0"/>
              <a:t>Mean Encoding (</a:t>
            </a:r>
            <a:r>
              <a:rPr lang="en-US" altLang="ko-KR" dirty="0">
                <a:solidFill>
                  <a:srgbClr val="C00000"/>
                </a:solidFill>
              </a:rPr>
              <a:t>Target Encoding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Weight of Evidence Encoding</a:t>
            </a:r>
          </a:p>
          <a:p>
            <a:r>
              <a:rPr lang="en-US" altLang="ko-KR" dirty="0"/>
              <a:t>Probability Ratio Encoding</a:t>
            </a:r>
          </a:p>
          <a:p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D4EB8B-B8CA-C15A-76A6-18565904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대표적인 방법 몇 가지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3CFF8-CF3B-EDC3-E782-B0F52672A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5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7F1D38-8ABD-3530-8B3E-4232DD9C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3" y="1180550"/>
            <a:ext cx="10873917" cy="48596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import pandas as pd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data = {</a:t>
            </a:r>
          </a:p>
          <a:p>
            <a:pPr marL="0" indent="0">
              <a:buNone/>
            </a:pPr>
            <a:r>
              <a:rPr lang="en-US" altLang="ko-KR" dirty="0"/>
              <a:t>"Temperature": ["Hot", "Cold", "Very Hot", "Warm", "Hot", "Warm", "Warm", "Hot", "Hot", "Cold"],</a:t>
            </a:r>
          </a:p>
          <a:p>
            <a:pPr marL="0" indent="0">
              <a:buNone/>
            </a:pPr>
            <a:r>
              <a:rPr lang="en-US" altLang="ko-KR" dirty="0"/>
              <a:t>"Color": ["Red", "Yellow", "Blue", "Blue", "Red", "Yellow", "Red", "Yellow", "Yellow", "Yellow"], </a:t>
            </a:r>
          </a:p>
          <a:p>
            <a:pPr marL="0" indent="0">
              <a:buNone/>
            </a:pPr>
            <a:r>
              <a:rPr lang="en-US" altLang="ko-KR" dirty="0"/>
              <a:t>"Target": [1, 1, 1, 0, 1, 0, 1, 0, 1, 1]}</a:t>
            </a:r>
          </a:p>
          <a:p>
            <a:pPr marL="0" indent="0">
              <a:buNone/>
            </a:pPr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(data, columns = ["Temperature", "Color", "Target"])</a:t>
            </a:r>
          </a:p>
          <a:p>
            <a:pPr marL="0" indent="0">
              <a:buNone/>
            </a:pPr>
            <a:r>
              <a:rPr lang="en-US" altLang="ko-KR" dirty="0" err="1"/>
              <a:t>df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2A6A73-761A-BB21-D0DF-5A92FAC5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BC9F0-4E13-FEAA-D639-83F54AB49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801CFF-F57E-AA8B-9BC8-E7A33083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3610371"/>
            <a:ext cx="3644254" cy="2714444"/>
          </a:xfrm>
          <a:prstGeom prst="rect">
            <a:avLst/>
          </a:prstGeom>
        </p:spPr>
      </p:pic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0E214BF1-7161-DA95-3D6B-E228482AB410}"/>
              </a:ext>
            </a:extLst>
          </p:cNvPr>
          <p:cNvSpPr txBox="1">
            <a:spLocks/>
          </p:cNvSpPr>
          <p:nvPr/>
        </p:nvSpPr>
        <p:spPr>
          <a:xfrm>
            <a:off x="5144440" y="4310743"/>
            <a:ext cx="6749523" cy="204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- Temperature</a:t>
            </a:r>
            <a:r>
              <a:rPr lang="ko-KR" altLang="en-US" sz="2000" dirty="0"/>
              <a:t>는 </a:t>
            </a:r>
            <a:r>
              <a:rPr lang="en-US" altLang="ko-KR" sz="2000" dirty="0"/>
              <a:t>ordinal(</a:t>
            </a:r>
            <a:r>
              <a:rPr lang="ko-KR" altLang="en-US" sz="2000" dirty="0"/>
              <a:t>순서 있음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(Cold, Warm, Hot, Very Hot) </a:t>
            </a:r>
            <a:r>
              <a:rPr lang="ko-KR" altLang="en-US" sz="2000" dirty="0"/>
              <a:t>총</a:t>
            </a:r>
            <a:r>
              <a:rPr lang="en-US" altLang="ko-KR" sz="2000" dirty="0"/>
              <a:t> 4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- color</a:t>
            </a:r>
            <a:r>
              <a:rPr lang="ko-KR" altLang="en-US" sz="2000" dirty="0"/>
              <a:t>는 </a:t>
            </a:r>
            <a:r>
              <a:rPr lang="en-US" altLang="ko-KR" sz="2000" dirty="0"/>
              <a:t>nominal(</a:t>
            </a:r>
            <a:r>
              <a:rPr lang="ko-KR" altLang="en-US" sz="2000" dirty="0"/>
              <a:t>순서 없음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(Red, Yellow, Blue) </a:t>
            </a:r>
            <a:r>
              <a:rPr lang="ko-KR" altLang="en-US" sz="2000" dirty="0"/>
              <a:t>총</a:t>
            </a:r>
            <a:r>
              <a:rPr lang="en-US" altLang="ko-KR" sz="2000" dirty="0"/>
              <a:t>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결과값</a:t>
            </a:r>
            <a:r>
              <a:rPr lang="en-US" altLang="ko-KR" sz="2000" dirty="0"/>
              <a:t> binary</a:t>
            </a:r>
          </a:p>
          <a:p>
            <a:r>
              <a:rPr lang="en-US" altLang="ko-KR" sz="2000" dirty="0"/>
              <a:t>  (0, 1)</a:t>
            </a:r>
          </a:p>
        </p:txBody>
      </p:sp>
    </p:spTree>
    <p:extLst>
      <p:ext uri="{BB962C8B-B14F-4D97-AF65-F5344CB8AC3E}">
        <p14:creationId xmlns:p14="http://schemas.microsoft.com/office/powerpoint/2010/main" val="264983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3F4B4C-A159-8050-BD8F-65B8C089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3" y="1180549"/>
            <a:ext cx="10515600" cy="5191221"/>
          </a:xfrm>
        </p:spPr>
        <p:txBody>
          <a:bodyPr>
            <a:norm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의 각 값들을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매핑시키는</a:t>
            </a:r>
            <a:r>
              <a:rPr lang="ko-KR" altLang="en-US" dirty="0"/>
              <a:t> 것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0773D6-3A51-833C-DA85-47905DC6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6D828-584B-FD01-5246-182BBE67F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775AB8-F1D3-6649-8609-B884E97C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75908"/>
            <a:ext cx="7489419" cy="30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5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3F4B4C-A159-8050-BD8F-65B8C089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2" y="1180549"/>
            <a:ext cx="10873917" cy="5191221"/>
          </a:xfrm>
        </p:spPr>
        <p:txBody>
          <a:bodyPr>
            <a:normAutofit/>
          </a:bodyPr>
          <a:lstStyle/>
          <a:p>
            <a:r>
              <a:rPr lang="ko-KR" altLang="en-US" dirty="0"/>
              <a:t>범주의 수만큼 벡터의 수가 생성되므로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>
                <a:solidFill>
                  <a:srgbClr val="C00000"/>
                </a:solidFill>
              </a:rPr>
              <a:t>범주가 너무 많은 특성의 경우 데이터의 </a:t>
            </a:r>
            <a:r>
              <a:rPr lang="en-US" altLang="ko-KR" dirty="0">
                <a:solidFill>
                  <a:srgbClr val="C00000"/>
                </a:solidFill>
              </a:rPr>
              <a:t>cardinality(</a:t>
            </a:r>
            <a:r>
              <a:rPr lang="ko-KR" altLang="en-US" dirty="0">
                <a:solidFill>
                  <a:srgbClr val="C00000"/>
                </a:solidFill>
              </a:rPr>
              <a:t>샘플 개수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를 매우 크게 증가시키게 된다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ko-KR" altLang="en-US" dirty="0"/>
              <a:t>알고리즘의 성능을 떨어뜨릴 가능성이 있으므로 이 점에 주의해서 사용할 필요가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범주의 수만큼 추가적인 변수</a:t>
            </a:r>
            <a:r>
              <a:rPr lang="en-US" altLang="ko-KR" dirty="0"/>
              <a:t>(column)</a:t>
            </a:r>
            <a:r>
              <a:rPr lang="ko-KR" altLang="en-US" dirty="0"/>
              <a:t>들을 만들어 내다 보니</a:t>
            </a:r>
            <a:r>
              <a:rPr lang="en-US" altLang="ko-KR" dirty="0"/>
              <a:t> </a:t>
            </a:r>
            <a:r>
              <a:rPr lang="ko-KR" altLang="en-US" dirty="0"/>
              <a:t>학습속도가 매우 느려질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학습에 더 많은 데이터를 필요로 하게 한다</a:t>
            </a:r>
            <a:r>
              <a:rPr lang="en-US" altLang="ko-KR" dirty="0"/>
              <a:t>. (Curse of Dimensionality)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학습 중 모든 특성들에 접근하는 </a:t>
            </a:r>
            <a:r>
              <a:rPr lang="ko-KR" altLang="en-US" dirty="0" err="1"/>
              <a:t>머신러닝</a:t>
            </a:r>
            <a:r>
              <a:rPr lang="ko-KR" altLang="en-US" dirty="0"/>
              <a:t> 기법에 활용될 수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Support Vector Machine</a:t>
            </a:r>
          </a:p>
          <a:p>
            <a:pPr lvl="1"/>
            <a:r>
              <a:rPr lang="en-US" altLang="ko-KR" dirty="0"/>
              <a:t>Neural Networks</a:t>
            </a:r>
          </a:p>
          <a:p>
            <a:pPr lvl="1"/>
            <a:r>
              <a:rPr lang="en-US" altLang="ko-KR" dirty="0"/>
              <a:t>Clustering Algorithms</a:t>
            </a:r>
          </a:p>
          <a:p>
            <a:r>
              <a:rPr lang="ko-KR" altLang="en-US" dirty="0"/>
              <a:t>사용방법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get_dummies</a:t>
            </a:r>
            <a:endParaRPr lang="en-US" altLang="ko-KR" dirty="0"/>
          </a:p>
          <a:p>
            <a:pPr lvl="1"/>
            <a:r>
              <a:rPr lang="en-US" altLang="ko-KR" dirty="0" err="1"/>
              <a:t>Sklearn.processing</a:t>
            </a:r>
            <a:r>
              <a:rPr lang="ko-KR" altLang="en-US" dirty="0"/>
              <a:t>의 </a:t>
            </a:r>
            <a:r>
              <a:rPr lang="en-US" altLang="ko-KR" dirty="0" err="1"/>
              <a:t>OneHotEncoder</a:t>
            </a:r>
            <a:endParaRPr lang="en-US" altLang="ko-KR" dirty="0"/>
          </a:p>
          <a:p>
            <a:r>
              <a:rPr lang="ko-KR" altLang="en-US" dirty="0"/>
              <a:t>가장 널리 사용되는 인코딩 기법</a:t>
            </a:r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Ordinal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data</a:t>
            </a:r>
            <a:r>
              <a:rPr lang="ko-KR" altLang="en-US" dirty="0">
                <a:solidFill>
                  <a:srgbClr val="C00000"/>
                </a:solidFill>
              </a:rPr>
              <a:t>에 적용할 경우 순서정보가 없어지게 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0773D6-3A51-833C-DA85-47905DC6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6D828-584B-FD01-5246-182BBE67F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1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D948A5-063B-F2F1-358A-8FC588E8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3" y="1180550"/>
            <a:ext cx="10515600" cy="4859642"/>
          </a:xfrm>
        </p:spPr>
        <p:txBody>
          <a:bodyPr/>
          <a:lstStyle/>
          <a:p>
            <a:r>
              <a:rPr lang="en-US" altLang="ko-KR" b="0" i="0" dirty="0">
                <a:solidFill>
                  <a:srgbClr val="292929"/>
                </a:solidFill>
                <a:effectLst/>
                <a:latin typeface="source-code-pro"/>
              </a:rPr>
              <a:t># 1. Pandas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source-code-pro"/>
              </a:rPr>
              <a:t>의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source-code-pro"/>
              </a:rPr>
              <a:t>get_dummies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source-code-pro"/>
              </a:rPr>
              <a:t>활용</a:t>
            </a:r>
            <a:endParaRPr lang="en-US" altLang="ko-KR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r>
              <a:rPr lang="en-US" altLang="ko-KR" b="0" i="0" dirty="0" err="1">
                <a:solidFill>
                  <a:srgbClr val="292929"/>
                </a:solidFill>
                <a:effectLst/>
                <a:latin typeface="source-code-pro"/>
              </a:rPr>
              <a:t>df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code-pro"/>
              </a:rPr>
              <a:t> =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source-code-pro"/>
              </a:rPr>
              <a:t>pd.get_dummies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code-pro"/>
              </a:rPr>
              <a:t>(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source-code-pro"/>
              </a:rPr>
              <a:t>df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code-pro"/>
              </a:rPr>
              <a:t>, prefix=["Temp"], columns=["Temperature"])</a:t>
            </a:r>
            <a:br>
              <a:rPr lang="en-US" altLang="ko-KR" dirty="0"/>
            </a:br>
            <a:r>
              <a:rPr lang="en-US" altLang="ko-KR" b="0" i="0" dirty="0" err="1">
                <a:solidFill>
                  <a:srgbClr val="292929"/>
                </a:solidFill>
                <a:effectLst/>
                <a:latin typeface="source-code-pro"/>
              </a:rPr>
              <a:t>df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1167CE-5803-AFB2-F869-762C1BF8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B58AC-467B-FB5E-4E9E-AE562C1CC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41D2B-3AAF-B375-5DB0-47D0C1705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1"/>
          <a:stretch/>
        </p:blipFill>
        <p:spPr>
          <a:xfrm>
            <a:off x="893796" y="2121808"/>
            <a:ext cx="7911009" cy="26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6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B3A8C2-AE59-FA84-C5A4-4B90CB29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2" y="1180550"/>
            <a:ext cx="11119111" cy="4859642"/>
          </a:xfrm>
        </p:spPr>
        <p:txBody>
          <a:bodyPr/>
          <a:lstStyle/>
          <a:p>
            <a:r>
              <a:rPr lang="en-US" altLang="ko-KR" dirty="0"/>
              <a:t># 2. </a:t>
            </a:r>
            <a:r>
              <a:rPr lang="en-US" altLang="ko-KR" dirty="0" err="1"/>
              <a:t>sklearn.processing</a:t>
            </a:r>
            <a:r>
              <a:rPr lang="en-US" altLang="ko-KR" dirty="0"/>
              <a:t>.</a:t>
            </a:r>
            <a:r>
              <a:rPr lang="ko-KR" altLang="en-US" dirty="0"/>
              <a:t>의 </a:t>
            </a:r>
            <a:r>
              <a:rPr lang="en-US" altLang="ko-KR" dirty="0" err="1"/>
              <a:t>OneHotEncoder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sklearn.preprocessing</a:t>
            </a:r>
            <a:r>
              <a:rPr lang="en-US" altLang="ko-KR" dirty="0"/>
              <a:t> import </a:t>
            </a:r>
            <a:r>
              <a:rPr lang="en-US" altLang="ko-KR" dirty="0" err="1"/>
              <a:t>OneHotEncoder</a:t>
            </a:r>
            <a:endParaRPr lang="en-US" altLang="ko-KR" dirty="0"/>
          </a:p>
          <a:p>
            <a:r>
              <a:rPr lang="en-US" altLang="ko-KR" dirty="0" err="1"/>
              <a:t>ohc</a:t>
            </a:r>
            <a:r>
              <a:rPr lang="en-US" altLang="ko-KR" dirty="0"/>
              <a:t> = </a:t>
            </a:r>
            <a:r>
              <a:rPr lang="en-US" altLang="ko-KR" dirty="0" err="1"/>
              <a:t>OneHotEncoder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ohe</a:t>
            </a:r>
            <a:r>
              <a:rPr lang="en-US" altLang="ko-KR" dirty="0"/>
              <a:t> = </a:t>
            </a:r>
            <a:r>
              <a:rPr lang="en-US" altLang="ko-KR" dirty="0" err="1"/>
              <a:t>ohc.fit_transform</a:t>
            </a:r>
            <a:r>
              <a:rPr lang="en-US" altLang="ko-KR" dirty="0"/>
              <a:t>(</a:t>
            </a:r>
            <a:r>
              <a:rPr lang="en-US" altLang="ko-KR" dirty="0" err="1"/>
              <a:t>df.Temperature.values.reshape</a:t>
            </a:r>
            <a:r>
              <a:rPr lang="en-US" altLang="ko-KR" dirty="0"/>
              <a:t>(-1,1)).</a:t>
            </a:r>
            <a:r>
              <a:rPr lang="en-US" altLang="ko-KR" dirty="0" err="1"/>
              <a:t>toarray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df_OneHot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ohe</a:t>
            </a:r>
            <a:r>
              <a:rPr lang="en-US" altLang="ko-KR" dirty="0"/>
              <a:t>, columns = ["Temp_" + str(</a:t>
            </a:r>
            <a:r>
              <a:rPr lang="en-US" altLang="ko-KR" dirty="0" err="1"/>
              <a:t>ohc.categories</a:t>
            </a:r>
            <a:r>
              <a:rPr lang="en-US" altLang="ko-KR" dirty="0"/>
              <a:t>_[0][</a:t>
            </a:r>
            <a:r>
              <a:rPr lang="en-US" altLang="ko-KR" dirty="0" err="1"/>
              <a:t>i</a:t>
            </a:r>
            <a:r>
              <a:rPr lang="en-US" altLang="ko-KR" dirty="0"/>
              <a:t>]) for </a:t>
            </a:r>
            <a:r>
              <a:rPr lang="en-US" altLang="ko-KR" dirty="0" err="1"/>
              <a:t>i</a:t>
            </a:r>
            <a:r>
              <a:rPr lang="en-US" altLang="ko-KR" dirty="0"/>
              <a:t> in range 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ohc.categories</a:t>
            </a:r>
            <a:r>
              <a:rPr lang="en-US" altLang="ko-KR" dirty="0"/>
              <a:t>_[0]))])</a:t>
            </a:r>
          </a:p>
          <a:p>
            <a:r>
              <a:rPr lang="en-US" altLang="ko-KR" dirty="0" err="1"/>
              <a:t>dfh</a:t>
            </a:r>
            <a:r>
              <a:rPr lang="en-US" altLang="ko-KR" dirty="0"/>
              <a:t> = </a:t>
            </a:r>
            <a:r>
              <a:rPr lang="en-US" altLang="ko-KR" dirty="0" err="1"/>
              <a:t>pd.concat</a:t>
            </a:r>
            <a:r>
              <a:rPr lang="en-US" altLang="ko-KR" dirty="0"/>
              <a:t>([</a:t>
            </a:r>
            <a:r>
              <a:rPr lang="en-US" altLang="ko-KR" dirty="0" err="1"/>
              <a:t>df</a:t>
            </a:r>
            <a:r>
              <a:rPr lang="en-US" altLang="ko-KR" dirty="0"/>
              <a:t>, </a:t>
            </a:r>
            <a:r>
              <a:rPr lang="en-US" altLang="ko-KR" dirty="0" err="1"/>
              <a:t>df_OneHot</a:t>
            </a:r>
            <a:r>
              <a:rPr lang="en-US" altLang="ko-KR" dirty="0"/>
              <a:t>], axis=1)</a:t>
            </a:r>
          </a:p>
          <a:p>
            <a:r>
              <a:rPr lang="en-US" altLang="ko-KR" dirty="0" err="1"/>
              <a:t>dfh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951A47-9C4A-B186-2A0A-37B99200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7A44F-CAAD-0304-EEBC-3EA5D99DEB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1D1FD3-79BA-E170-FBAE-01BE0D6A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3326492"/>
            <a:ext cx="8434775" cy="24647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E0FBA7-22F3-F3E4-8E51-94A5535FAB0E}"/>
              </a:ext>
            </a:extLst>
          </p:cNvPr>
          <p:cNvSpPr/>
          <p:nvPr/>
        </p:nvSpPr>
        <p:spPr>
          <a:xfrm>
            <a:off x="1140920" y="3326492"/>
            <a:ext cx="1384566" cy="24647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78F51-9D83-4E23-3437-8E6B567BA488}"/>
              </a:ext>
            </a:extLst>
          </p:cNvPr>
          <p:cNvSpPr txBox="1"/>
          <p:nvPr/>
        </p:nvSpPr>
        <p:spPr>
          <a:xfrm>
            <a:off x="1140920" y="5879068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Pandas</a:t>
            </a:r>
            <a:r>
              <a:rPr lang="ko-KR" altLang="en-US" dirty="0">
                <a:solidFill>
                  <a:srgbClr val="C00000"/>
                </a:solidFill>
              </a:rPr>
              <a:t>의 </a:t>
            </a:r>
            <a:r>
              <a:rPr lang="en-US" altLang="ko-KR" dirty="0" err="1">
                <a:solidFill>
                  <a:srgbClr val="C00000"/>
                </a:solidFill>
              </a:rPr>
              <a:t>get_dummies</a:t>
            </a:r>
            <a:r>
              <a:rPr lang="ko-KR" altLang="en-US" dirty="0">
                <a:solidFill>
                  <a:srgbClr val="C00000"/>
                </a:solidFill>
              </a:rPr>
              <a:t>와의 차이</a:t>
            </a:r>
          </a:p>
        </p:txBody>
      </p:sp>
    </p:spTree>
    <p:extLst>
      <p:ext uri="{BB962C8B-B14F-4D97-AF65-F5344CB8AC3E}">
        <p14:creationId xmlns:p14="http://schemas.microsoft.com/office/powerpoint/2010/main" val="261767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1338</Words>
  <Application>Microsoft Office PowerPoint</Application>
  <PresentationFormat>와이드스크린</PresentationFormat>
  <Paragraphs>161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source-code-pro</vt:lpstr>
      <vt:lpstr>source-serif-pro</vt:lpstr>
      <vt:lpstr>맑은 고딕</vt:lpstr>
      <vt:lpstr>Arial</vt:lpstr>
      <vt:lpstr>Cambria Math</vt:lpstr>
      <vt:lpstr>Wingdings</vt:lpstr>
      <vt:lpstr>Office 테마</vt:lpstr>
      <vt:lpstr>Encoding Methods for Categorical Variables</vt:lpstr>
      <vt:lpstr>2_4 notebook의 몇 가지 topics</vt:lpstr>
      <vt:lpstr>범주형(Categorical) 자료의 구분</vt:lpstr>
      <vt:lpstr>대표적인 방법 몇 가지</vt:lpstr>
      <vt:lpstr>데이터 준비</vt:lpstr>
      <vt:lpstr>1. One-hot Encoding</vt:lpstr>
      <vt:lpstr>1. One-hot Encoding</vt:lpstr>
      <vt:lpstr>1. One-hot Encoding</vt:lpstr>
      <vt:lpstr>1. One-hot Encoding</vt:lpstr>
      <vt:lpstr>2. Binary Encoding</vt:lpstr>
      <vt:lpstr>2. Binary Encoding</vt:lpstr>
      <vt:lpstr>2. Binary Encoding</vt:lpstr>
      <vt:lpstr>3. Label Encoding</vt:lpstr>
      <vt:lpstr>3. Label Encoding</vt:lpstr>
      <vt:lpstr>4. Ordinal Encoding</vt:lpstr>
      <vt:lpstr>5. Target Encoding (Mean Encoding)</vt:lpstr>
      <vt:lpstr>5. Target Encoding (Mean Encoding)</vt:lpstr>
      <vt:lpstr>Conclusion</vt:lpstr>
      <vt:lpstr>Reference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821094285526</cp:lastModifiedBy>
  <cp:revision>66</cp:revision>
  <dcterms:created xsi:type="dcterms:W3CDTF">2018-06-13T11:24:55Z</dcterms:created>
  <dcterms:modified xsi:type="dcterms:W3CDTF">2022-11-23T13:05:06Z</dcterms:modified>
</cp:coreProperties>
</file>