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8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73" r:id="rId9"/>
    <p:sldId id="263" r:id="rId10"/>
    <p:sldId id="264" r:id="rId11"/>
    <p:sldId id="265" r:id="rId12"/>
    <p:sldId id="266" r:id="rId13"/>
    <p:sldId id="267" r:id="rId14"/>
    <p:sldId id="274" r:id="rId15"/>
    <p:sldId id="275" r:id="rId16"/>
    <p:sldId id="276" r:id="rId17"/>
    <p:sldId id="277" r:id="rId18"/>
    <p:sldId id="268" r:id="rId19"/>
    <p:sldId id="269" r:id="rId20"/>
    <p:sldId id="278" r:id="rId21"/>
    <p:sldId id="279" r:id="rId22"/>
    <p:sldId id="280" r:id="rId23"/>
    <p:sldId id="281" r:id="rId24"/>
    <p:sldId id="270" r:id="rId25"/>
    <p:sldId id="271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AAAE-C476-448F-8D4F-FF25AD0AEFE7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072C-604E-4F3F-84D4-A2BD81F4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072C-604E-4F3F-84D4-A2BD81F4B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86A8-06CC-4ED7-9067-FA2718ED8085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ED7-F8D7-4F36-A538-F4C15584F097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993E-E4A6-476B-B874-15630A5E1579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5233-E93C-45C1-9D13-358A6D3047CB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6120-9FE7-453B-83D8-A7EE09B06E5E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78FF-784E-4285-83FB-A0ABC8238720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5A57-FE8F-49CA-A266-E5BE95633F40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61E-BD0B-4680-89B8-CAE9BF0E9E61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7E95-2D8D-4781-B245-CC8C579084BD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4E2-07C9-47B8-904A-914F2823C91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0D94-5255-4B1A-8713-9D4E9541A2DC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88A75F-12A4-460D-8A9E-B9C7036118C4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3492975-080E-46E4-9F5D-FA0810D47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TOUR BANGLA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            </a:t>
            </a:r>
          </a:p>
          <a:p>
            <a:endParaRPr lang="en-US" sz="2000" dirty="0" smtClean="0"/>
          </a:p>
          <a:p>
            <a:r>
              <a:rPr lang="en-US" sz="2000" dirty="0" smtClean="0"/>
              <a:t>    - AN ONLINE TOURIST COMMUNITY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2.</a:t>
            </a:r>
            <a:r>
              <a:rPr lang="en-US" dirty="0" smtClean="0"/>
              <a:t>U</a:t>
            </a:r>
            <a:r>
              <a:rPr dirty="0" smtClean="0"/>
              <a:t>ser subsystem: </a:t>
            </a:r>
            <a:r>
              <a:rPr lang="en-US" dirty="0" smtClean="0"/>
              <a:t>U</a:t>
            </a:r>
            <a:r>
              <a:rPr dirty="0" smtClean="0"/>
              <a:t>se case glossary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75177"/>
              </p:ext>
            </p:extLst>
          </p:nvPr>
        </p:nvGraphicFramePr>
        <p:xfrm>
          <a:off x="457200" y="1371600"/>
          <a:ext cx="822960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2"/>
                <a:gridCol w="2743202"/>
                <a:gridCol w="274320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Use-Case ID&gt;NAME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/>
                        <a:t>Participant actors and Roles	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2.1&gt;</a:t>
                      </a:r>
                      <a:r>
                        <a:rPr lang="en-US" baseline="0" dirty="0" smtClean="0"/>
                        <a:t> creating profile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profiles with detail info &amp;</a:t>
                      </a:r>
                      <a:r>
                        <a:rPr lang="en-US" baseline="0" dirty="0" smtClean="0"/>
                        <a:t> updating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GU,HCM,TCM,TA creates &amp;  updates profile , ADM approves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2.2&gt; photo sharing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Sharing photos &amp; tagging users and places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 shares &amp; tags photos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r>
                        <a:rPr lang="en-US" baseline="0" dirty="0" smtClean="0"/>
                        <a:t>&gt; polling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voting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 , GU votes on the voting</a:t>
                      </a:r>
                      <a:r>
                        <a:rPr lang="en-US" baseline="0" dirty="0" smtClean="0"/>
                        <a:t> poll, ADM counts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2.4&gt; </a:t>
                      </a:r>
                      <a:r>
                        <a:rPr lang="en-US" baseline="0" dirty="0" smtClean="0"/>
                        <a:t>review </a:t>
                      </a:r>
                      <a:r>
                        <a:rPr lang="en-US" dirty="0" smtClean="0"/>
                        <a:t>writing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writes review on places, hotels</a:t>
                      </a:r>
                      <a:r>
                        <a:rPr lang="en-US" baseline="0" dirty="0" smtClean="0"/>
                        <a:t> , transports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 writes</a:t>
                      </a:r>
                      <a:r>
                        <a:rPr lang="en-US" baseline="0" dirty="0" smtClean="0"/>
                        <a:t> reviews on places , hotels, transports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2.5&gt; rating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r>
                        <a:rPr lang="en-US" baseline="0" dirty="0" smtClean="0"/>
                        <a:t> rating , hotel rating, transport rating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 rates on  </a:t>
                      </a:r>
                      <a:r>
                        <a:rPr lang="en-US" baseline="0" dirty="0" smtClean="0"/>
                        <a:t>places , hotels, transports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2.6&gt;</a:t>
                      </a:r>
                      <a:r>
                        <a:rPr lang="en-US" baseline="0" dirty="0" smtClean="0"/>
                        <a:t> suggestion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Suggesting</a:t>
                      </a:r>
                      <a:r>
                        <a:rPr lang="en-US" baseline="0" dirty="0" smtClean="0"/>
                        <a:t> new places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 suggests new places , ADM verifies and approves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U</a:t>
            </a:r>
            <a:r>
              <a:rPr dirty="0" smtClean="0"/>
              <a:t>se</a:t>
            </a:r>
            <a:r>
              <a:rPr lang="en-US" dirty="0" smtClean="0"/>
              <a:t> </a:t>
            </a:r>
            <a:r>
              <a:rPr dirty="0" smtClean="0"/>
              <a:t>case diagram</a:t>
            </a:r>
            <a:endParaRPr lang="en-US" dirty="0"/>
          </a:p>
        </p:txBody>
      </p:sp>
      <p:pic>
        <p:nvPicPr>
          <p:cNvPr id="4" name="Content Placeholder 3" descr="us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143000"/>
            <a:ext cx="8915400" cy="5715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3.</a:t>
            </a:r>
            <a:r>
              <a:rPr lang="en-US" dirty="0" smtClean="0"/>
              <a:t>G</a:t>
            </a:r>
            <a:r>
              <a:rPr dirty="0" smtClean="0"/>
              <a:t>roup activities:</a:t>
            </a:r>
            <a:r>
              <a:rPr lang="en-US" dirty="0" smtClean="0"/>
              <a:t> U</a:t>
            </a:r>
            <a:r>
              <a:rPr dirty="0" smtClean="0"/>
              <a:t>se case glossary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2"/>
                <a:gridCol w="2743202"/>
                <a:gridCol w="274320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Use-Case ID&gt;NAME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/>
                        <a:t>Participant actors and Roles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3.1&gt;  group management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groups , invite</a:t>
                      </a:r>
                      <a:r>
                        <a:rPr lang="en-US" baseline="0" dirty="0" smtClean="0"/>
                        <a:t> &amp; add members, group chatting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 creates groups , invites </a:t>
                      </a:r>
                      <a:r>
                        <a:rPr lang="en-US" baseline="0" dirty="0" smtClean="0"/>
                        <a:t>, add and chat with others RU 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3.2&gt; event management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&amp; manage event , invite members in event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r>
                        <a:rPr lang="en-US" baseline="0" dirty="0" smtClean="0"/>
                        <a:t> ,TA  creates and manages events 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U</a:t>
            </a:r>
            <a:r>
              <a:rPr dirty="0" smtClean="0"/>
              <a:t>se</a:t>
            </a:r>
            <a:r>
              <a:rPr lang="en-US" dirty="0" smtClean="0"/>
              <a:t> </a:t>
            </a:r>
            <a:r>
              <a:rPr dirty="0" smtClean="0"/>
              <a:t>case diagram</a:t>
            </a:r>
            <a:endParaRPr lang="en-US" dirty="0"/>
          </a:p>
        </p:txBody>
      </p:sp>
      <p:pic>
        <p:nvPicPr>
          <p:cNvPr id="4" name="Content Placeholder 3" descr="Grou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219200"/>
            <a:ext cx="8915399" cy="5486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18488"/>
          </a:xfrm>
        </p:spPr>
        <p:txBody>
          <a:bodyPr>
            <a:normAutofit/>
          </a:bodyPr>
          <a:lstStyle/>
          <a:p>
            <a:pPr lvl="0"/>
            <a:r>
              <a:rPr lang="en-GB" sz="5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3.1 </a:t>
            </a:r>
            <a:r>
              <a:rPr lang="en-GB" sz="5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Group </a:t>
            </a:r>
            <a:r>
              <a:rPr lang="en-GB" sz="5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management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95752"/>
              </p:ext>
            </p:extLst>
          </p:nvPr>
        </p:nvGraphicFramePr>
        <p:xfrm>
          <a:off x="1295400" y="1858672"/>
          <a:ext cx="5868670" cy="30181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335"/>
                <a:gridCol w="2934335"/>
              </a:tblGrid>
              <a:tr h="431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Define Route &amp;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Primary Business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Other participating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smtClean="0">
                          <a:effectLst/>
                        </a:rPr>
                        <a:t>RU,ADM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Creating groups , adding , chatting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11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5638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Use-Case Narrative: </a:t>
            </a:r>
            <a:r>
              <a:rPr lang="en-GB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849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Typical </a:t>
            </a:r>
            <a:r>
              <a:rPr lang="en-US" dirty="0"/>
              <a:t>Course Of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143940"/>
              </p:ext>
            </p:extLst>
          </p:nvPr>
        </p:nvGraphicFramePr>
        <p:xfrm>
          <a:off x="609600" y="2667000"/>
          <a:ext cx="8229600" cy="233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77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777346"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Registered user starts a group of any name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2: Admin</a:t>
                      </a:r>
                      <a:r>
                        <a:rPr lang="en-US" baseline="0" dirty="0" smtClean="0"/>
                        <a:t> verifies and approves (auto verification in general)</a:t>
                      </a:r>
                      <a:endParaRPr lang="en-US" dirty="0"/>
                    </a:p>
                  </a:txBody>
                  <a:tcPr/>
                </a:tc>
              </a:tr>
              <a:tr h="777346">
                <a:tc>
                  <a:txBody>
                    <a:bodyPr/>
                    <a:lstStyle/>
                    <a:p>
                      <a:r>
                        <a:rPr lang="en-US" dirty="0" smtClean="0"/>
                        <a:t>Step 3: RU</a:t>
                      </a:r>
                      <a:r>
                        <a:rPr lang="en-US" baseline="0" dirty="0" smtClean="0"/>
                        <a:t> add and invite other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4: A group is created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2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pPr lvl="0"/>
            <a:r>
              <a:rPr lang="en-GB" sz="5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3.2 </a:t>
            </a:r>
            <a:r>
              <a:rPr lang="en-GB" sz="5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Event </a:t>
            </a:r>
            <a:r>
              <a:rPr lang="en-GB" sz="5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management</a:t>
            </a:r>
            <a:r>
              <a:rPr lang="en-U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7903"/>
              </p:ext>
            </p:extLst>
          </p:nvPr>
        </p:nvGraphicFramePr>
        <p:xfrm>
          <a:off x="1066800" y="2133600"/>
          <a:ext cx="6858000" cy="2971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424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Define Route &amp;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Primary Business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RU,TA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Other participating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r>
                        <a:rPr lang="en-GB" sz="1400" dirty="0" smtClean="0">
                          <a:effectLst/>
                        </a:rPr>
                        <a:t>RU,TA,ADM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Creating &amp; managing events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RU,TA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5638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Use-Case Narrative: </a:t>
            </a:r>
            <a:r>
              <a:rPr lang="en-GB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89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Typical </a:t>
            </a:r>
            <a:r>
              <a:rPr lang="en-US" dirty="0"/>
              <a:t>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17452"/>
              </p:ext>
            </p:extLst>
          </p:nvPr>
        </p:nvGraphicFramePr>
        <p:xfrm>
          <a:off x="609600" y="2895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Actor action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RU or TA fill up a specific form providing information about the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2: Approved/canceled by ADM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Step 3:</a:t>
                      </a:r>
                      <a:r>
                        <a:rPr lang="en-US" baseline="0" dirty="0" smtClean="0"/>
                        <a:t> Invite members if approved by ADM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Step4 : Further modification by ADM (if necessary)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82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4.</a:t>
            </a:r>
            <a:r>
              <a:rPr lang="en-US" dirty="0" smtClean="0"/>
              <a:t>G</a:t>
            </a:r>
            <a:r>
              <a:rPr dirty="0" smtClean="0"/>
              <a:t>eneral interaction: </a:t>
            </a:r>
            <a:r>
              <a:rPr lang="en-US" dirty="0"/>
              <a:t>U</a:t>
            </a:r>
            <a:r>
              <a:rPr dirty="0" smtClean="0"/>
              <a:t>se</a:t>
            </a:r>
            <a:r>
              <a:rPr lang="en-US" dirty="0" smtClean="0"/>
              <a:t> </a:t>
            </a:r>
            <a:r>
              <a:rPr dirty="0" smtClean="0"/>
              <a:t>case glossary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2"/>
                <a:gridCol w="2743202"/>
                <a:gridCol w="274320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Use-Case ID&gt;NAME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/>
                        <a:t>Participant actors and Roles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4.1&gt;  discussion 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Threading , posting comment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RU writes</a:t>
                      </a:r>
                      <a:r>
                        <a:rPr lang="en-US" baseline="0" dirty="0" smtClean="0"/>
                        <a:t> thread and posts comments 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4.2&gt; shout box activity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chatting</a:t>
                      </a:r>
                      <a:r>
                        <a:rPr lang="en-US" baseline="0" dirty="0" smtClean="0"/>
                        <a:t> , system notification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RU chats with other</a:t>
                      </a:r>
                      <a:r>
                        <a:rPr lang="en-US" baseline="0" dirty="0" smtClean="0"/>
                        <a:t> members and ADM announces notifications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</a:t>
            </a:r>
            <a:r>
              <a:rPr smtClean="0"/>
              <a:t>secase diagram</a:t>
            </a:r>
            <a:endParaRPr lang="en-US" dirty="0"/>
          </a:p>
        </p:txBody>
      </p:sp>
      <p:pic>
        <p:nvPicPr>
          <p:cNvPr id="4" name="Content Placeholder 3" descr="intera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229600" cy="5029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Mustahsinul</a:t>
            </a:r>
            <a:r>
              <a:rPr lang="en-US" dirty="0" smtClean="0"/>
              <a:t> </a:t>
            </a:r>
            <a:r>
              <a:rPr lang="en-US" dirty="0" err="1" smtClean="0"/>
              <a:t>Moula</a:t>
            </a:r>
            <a:r>
              <a:rPr lang="en-US" dirty="0" smtClean="0"/>
              <a:t> Siam (1005064)</a:t>
            </a:r>
          </a:p>
          <a:p>
            <a:r>
              <a:rPr lang="en-US" dirty="0" smtClean="0"/>
              <a:t>2. Md. Abdullah-Al-</a:t>
            </a:r>
            <a:r>
              <a:rPr lang="en-US" dirty="0" err="1" smtClean="0"/>
              <a:t>Maruf</a:t>
            </a:r>
            <a:r>
              <a:rPr lang="en-US" dirty="0" smtClean="0"/>
              <a:t> (1005066)</a:t>
            </a:r>
          </a:p>
          <a:p>
            <a:r>
              <a:rPr lang="en-US" dirty="0" smtClean="0"/>
              <a:t>3. Md. </a:t>
            </a:r>
            <a:r>
              <a:rPr lang="en-US" dirty="0" err="1"/>
              <a:t>H</a:t>
            </a:r>
            <a:r>
              <a:rPr lang="en-US" dirty="0" err="1" smtClean="0"/>
              <a:t>asan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awad</a:t>
            </a:r>
            <a:r>
              <a:rPr lang="en-US" dirty="0" smtClean="0"/>
              <a:t> (1005069)</a:t>
            </a:r>
          </a:p>
          <a:p>
            <a:r>
              <a:rPr lang="en-US" dirty="0" smtClean="0"/>
              <a:t>4. Md. </a:t>
            </a:r>
            <a:r>
              <a:rPr lang="en-US" dirty="0" err="1" smtClean="0"/>
              <a:t>Jawad</a:t>
            </a:r>
            <a:r>
              <a:rPr lang="en-US" dirty="0" smtClean="0"/>
              <a:t>-Noor-</a:t>
            </a:r>
            <a:r>
              <a:rPr lang="en-US" dirty="0" err="1"/>
              <a:t>A</a:t>
            </a:r>
            <a:r>
              <a:rPr lang="en-US" dirty="0" err="1" smtClean="0"/>
              <a:t>sif</a:t>
            </a:r>
            <a:r>
              <a:rPr lang="en-US" dirty="0" smtClean="0"/>
              <a:t> (1005080)</a:t>
            </a:r>
          </a:p>
          <a:p>
            <a:r>
              <a:rPr lang="en-US" dirty="0" smtClean="0"/>
              <a:t>5. Md. </a:t>
            </a:r>
            <a:r>
              <a:rPr lang="en-US" dirty="0" err="1" smtClean="0"/>
              <a:t>Monzurul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min </a:t>
            </a:r>
            <a:r>
              <a:rPr lang="en-US" dirty="0" err="1"/>
              <a:t>I</a:t>
            </a:r>
            <a:r>
              <a:rPr lang="en-US" dirty="0" err="1" smtClean="0"/>
              <a:t>fath</a:t>
            </a:r>
            <a:r>
              <a:rPr lang="en-US" dirty="0" smtClean="0"/>
              <a:t> (1005085)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/>
          </a:bodyPr>
          <a:lstStyle/>
          <a:p>
            <a:pPr lvl="0"/>
            <a:r>
              <a:rPr lang="en-GB" sz="5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4.1 Discussions</a:t>
            </a:r>
            <a:r>
              <a:rPr lang="en-GB" sz="8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8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434096"/>
              </p:ext>
            </p:extLst>
          </p:nvPr>
        </p:nvGraphicFramePr>
        <p:xfrm>
          <a:off x="1371600" y="2133600"/>
          <a:ext cx="6477000" cy="266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3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Define Route &amp;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Primary Business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Other participating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RU,ADM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2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Writing threads &amp; posting comments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7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Trigger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5638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Use-Case Narrative: </a:t>
            </a:r>
            <a:r>
              <a:rPr lang="en-GB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Discussion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286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Typical </a:t>
            </a:r>
            <a:r>
              <a:rPr lang="en-US" dirty="0"/>
              <a:t>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01430"/>
              </p:ext>
            </p:extLst>
          </p:nvPr>
        </p:nvGraphicFramePr>
        <p:xfrm>
          <a:off x="457200" y="2438400"/>
          <a:ext cx="82296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5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Actor action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response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RU opens a thread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3: Other</a:t>
                      </a:r>
                      <a:r>
                        <a:rPr lang="en-US" baseline="0" dirty="0" smtClean="0"/>
                        <a:t> RU responses by comments, opinion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Step 3: Discussion</a:t>
                      </a:r>
                      <a:r>
                        <a:rPr lang="en-US" baseline="0" dirty="0" smtClean="0"/>
                        <a:t> goes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52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rmAutofit fontScale="90000"/>
          </a:bodyPr>
          <a:lstStyle/>
          <a:p>
            <a:pPr lvl="0"/>
            <a:r>
              <a:rPr lang="en-GB" sz="5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4.2 </a:t>
            </a:r>
            <a:r>
              <a:rPr lang="en-GB" sz="5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Shout-box Activity</a:t>
            </a:r>
            <a:r>
              <a:rPr lang="en-GB" sz="8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8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205520"/>
              </p:ext>
            </p:extLst>
          </p:nvPr>
        </p:nvGraphicFramePr>
        <p:xfrm>
          <a:off x="990600" y="2057402"/>
          <a:ext cx="7010400" cy="2438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02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Define Route &amp;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Primary Business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RU,ADM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Other participating actor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37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Chatting &amp; announcing notifications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24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Trigger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RU,ADM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5638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Use-Case Narrative: </a:t>
            </a:r>
            <a:r>
              <a:rPr lang="en-GB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Shout-Box-Activity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593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Typical </a:t>
            </a:r>
            <a:r>
              <a:rPr lang="en-US" dirty="0"/>
              <a:t>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74775"/>
              </p:ext>
            </p:extLst>
          </p:nvPr>
        </p:nvGraphicFramePr>
        <p:xfrm>
          <a:off x="685800" y="2590800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Actor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response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RU chats with other 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2: Notify any changes/new</a:t>
                      </a:r>
                      <a:r>
                        <a:rPr lang="en-US" baseline="0" dirty="0" smtClean="0"/>
                        <a:t> information about the system if necessary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5.</a:t>
            </a:r>
            <a:r>
              <a:rPr lang="en-US" dirty="0" smtClean="0"/>
              <a:t>C</a:t>
            </a:r>
            <a:r>
              <a:rPr dirty="0" smtClean="0"/>
              <a:t>ommercial clien</a:t>
            </a:r>
            <a:r>
              <a:rPr lang="en-US" dirty="0" smtClean="0"/>
              <a:t>t</a:t>
            </a:r>
            <a:r>
              <a:rPr dirty="0" smtClean="0"/>
              <a:t> subsystem</a:t>
            </a:r>
            <a:r>
              <a:rPr lang="en-US" dirty="0" smtClean="0"/>
              <a:t> </a:t>
            </a:r>
            <a:r>
              <a:rPr dirty="0" smtClean="0"/>
              <a:t>:</a:t>
            </a:r>
            <a:r>
              <a:rPr lang="en-US" dirty="0" smtClean="0"/>
              <a:t> U</a:t>
            </a:r>
            <a:r>
              <a:rPr dirty="0" smtClean="0"/>
              <a:t>se case glossary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58135"/>
              </p:ext>
            </p:extLst>
          </p:nvPr>
        </p:nvGraphicFramePr>
        <p:xfrm>
          <a:off x="457200" y="1676400"/>
          <a:ext cx="8229606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2"/>
                <a:gridCol w="2743202"/>
                <a:gridCol w="274320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Use-Case ID&gt;NAME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/>
                        <a:t>Participant actors and Roles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marL="91439" marR="91439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5.1&gt; creating premium</a:t>
                      </a:r>
                      <a:r>
                        <a:rPr lang="en-US" baseline="0" dirty="0" smtClean="0"/>
                        <a:t> accounts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premium</a:t>
                      </a:r>
                      <a:r>
                        <a:rPr lang="en-US" baseline="0" dirty="0" smtClean="0"/>
                        <a:t> accounts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HCM,TCM,TA creates premium accounts</a:t>
                      </a:r>
                      <a:r>
                        <a:rPr lang="en-US" baseline="0" dirty="0" smtClean="0"/>
                        <a:t> and ADM approves</a:t>
                      </a:r>
                      <a:endParaRPr lang="en-US" dirty="0"/>
                    </a:p>
                  </a:txBody>
                  <a:tcPr marL="91439" marR="91439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5.2&gt; advertising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</a:t>
                      </a:r>
                      <a:r>
                        <a:rPr lang="en-US" baseline="0" dirty="0" smtClean="0"/>
                        <a:t> features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HCM,</a:t>
                      </a:r>
                      <a:r>
                        <a:rPr lang="en-US" baseline="0" dirty="0" smtClean="0"/>
                        <a:t> TCM,TA advertise their features , ADM verifies 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5.3&gt; offering packages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Offers packages relating hotels, transports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HCM,TCM,TA offer</a:t>
                      </a:r>
                      <a:r>
                        <a:rPr lang="en-US" baseline="0" dirty="0" smtClean="0"/>
                        <a:t> their packages , ADM verifies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5.4&gt;</a:t>
                      </a:r>
                      <a:r>
                        <a:rPr lang="en-US" baseline="0" dirty="0" smtClean="0"/>
                        <a:t> serving  guides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 guides to help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HCM,TA appoints</a:t>
                      </a:r>
                      <a:r>
                        <a:rPr lang="en-US" baseline="0" dirty="0" smtClean="0"/>
                        <a:t> guides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smtClean="0"/>
              <a:t>secase diagram</a:t>
            </a:r>
            <a:endParaRPr lang="en-US" dirty="0"/>
          </a:p>
        </p:txBody>
      </p:sp>
      <p:pic>
        <p:nvPicPr>
          <p:cNvPr id="4" name="Content Placeholder 3" descr="Commerci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763000" cy="5257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…THANK   YOU…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Subsystems</a:t>
            </a:r>
          </a:p>
          <a:p>
            <a:r>
              <a:rPr lang="en-US" dirty="0" smtClean="0"/>
              <a:t>Actors</a:t>
            </a:r>
          </a:p>
          <a:p>
            <a:r>
              <a:rPr lang="en-US" dirty="0" smtClean="0"/>
              <a:t>Actor Glossary</a:t>
            </a:r>
          </a:p>
          <a:p>
            <a:r>
              <a:rPr lang="en-US" dirty="0" smtClean="0"/>
              <a:t>According to each subsystems</a:t>
            </a:r>
          </a:p>
          <a:p>
            <a:pPr lvl="1"/>
            <a:r>
              <a:rPr lang="en-US" sz="2400" dirty="0" smtClean="0"/>
              <a:t>Use-case Glossary</a:t>
            </a:r>
          </a:p>
          <a:p>
            <a:pPr lvl="1"/>
            <a:r>
              <a:rPr lang="en-US" sz="2400" dirty="0" smtClean="0"/>
              <a:t>Use-case Diagram</a:t>
            </a:r>
          </a:p>
          <a:p>
            <a:pPr lvl="1"/>
            <a:r>
              <a:rPr lang="en-US" sz="2400" dirty="0" smtClean="0"/>
              <a:t>Use-case Narrative with</a:t>
            </a:r>
          </a:p>
          <a:p>
            <a:pPr marL="274320" lvl="1" indent="0">
              <a:buNone/>
            </a:pPr>
            <a:r>
              <a:rPr lang="en-US" dirty="0"/>
              <a:t>	-</a:t>
            </a:r>
            <a:r>
              <a:rPr lang="en-US" dirty="0" smtClean="0"/>
              <a:t>High level table version &amp;</a:t>
            </a:r>
          </a:p>
          <a:p>
            <a:pPr lvl="1">
              <a:buNone/>
            </a:pPr>
            <a:r>
              <a:rPr lang="en-US" dirty="0" smtClean="0"/>
              <a:t> 		-Documentation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USER  SUBSYSTEM</a:t>
            </a:r>
          </a:p>
          <a:p>
            <a:r>
              <a:rPr lang="en-US" dirty="0" smtClean="0"/>
              <a:t>GROUP  ACTIVITIES</a:t>
            </a:r>
          </a:p>
          <a:p>
            <a:r>
              <a:rPr lang="en-US" dirty="0" smtClean="0"/>
              <a:t>GENERAL  INTERECTION</a:t>
            </a:r>
          </a:p>
          <a:p>
            <a:r>
              <a:rPr lang="en-US" dirty="0" smtClean="0"/>
              <a:t>COMMERCIAL  CLIENT  MANAGEMENT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GENERAL  USER</a:t>
            </a:r>
          </a:p>
          <a:p>
            <a:r>
              <a:rPr lang="en-US" dirty="0" smtClean="0"/>
              <a:t>REGISTERED  USER</a:t>
            </a:r>
          </a:p>
          <a:p>
            <a:r>
              <a:rPr lang="en-US" dirty="0" smtClean="0"/>
              <a:t>ADMIN</a:t>
            </a:r>
          </a:p>
          <a:p>
            <a:r>
              <a:rPr lang="en-US" dirty="0" smtClean="0"/>
              <a:t>HOTEL  COMPANIES</a:t>
            </a:r>
          </a:p>
          <a:p>
            <a:r>
              <a:rPr lang="en-US" dirty="0" smtClean="0"/>
              <a:t>TRANSPORT  COMPANIES</a:t>
            </a:r>
          </a:p>
          <a:p>
            <a:r>
              <a:rPr lang="en-US" dirty="0" smtClean="0"/>
              <a:t>TRAVEL </a:t>
            </a:r>
            <a:r>
              <a:rPr lang="en-US" dirty="0"/>
              <a:t> </a:t>
            </a:r>
            <a:r>
              <a:rPr lang="en-US" dirty="0" smtClean="0"/>
              <a:t> AGENCIES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GLOSSARY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6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2"/>
                <a:gridCol w="2743202"/>
                <a:gridCol w="27432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ACTORS 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SHORT-KEY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SCOPE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Approval,verification,edition,modification,moderation,communication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REGISTERED USER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 sharing , review &amp; rating , blogging , suggestion, discussion , creating groups , event management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GENERAL USER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 up , FAQ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HOTEL COMPANIES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HCM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Advertisement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 COMPANIES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TCM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Advertisement</a:t>
                      </a:r>
                      <a:endParaRPr lang="en-US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  AGENCIES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 management , offering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ADMIN </a:t>
            </a:r>
            <a:r>
              <a:rPr lang="en-US" dirty="0"/>
              <a:t>: USECASE GLOSSARY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81866"/>
              </p:ext>
            </p:extLst>
          </p:nvPr>
        </p:nvGraphicFramePr>
        <p:xfrm>
          <a:off x="76200" y="1295400"/>
          <a:ext cx="8991600" cy="458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53"/>
                <a:gridCol w="2944655"/>
                <a:gridCol w="2710092"/>
              </a:tblGrid>
              <a:tr h="1260499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ID&gt;NAME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Participant actors and Roles	</a:t>
                      </a:r>
                    </a:p>
                  </a:txBody>
                  <a:tcPr/>
                </a:tc>
              </a:tr>
              <a:tr h="840334">
                <a:tc>
                  <a:txBody>
                    <a:bodyPr/>
                    <a:lstStyle/>
                    <a:p>
                      <a:r>
                        <a:rPr lang="en-US" dirty="0" smtClean="0"/>
                        <a:t>1.1&gt;approval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Approving operations</a:t>
                      </a:r>
                      <a:r>
                        <a:rPr lang="en-US" baseline="0" dirty="0" smtClean="0"/>
                        <a:t> of premium &amp; regular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</a:t>
                      </a:r>
                      <a:r>
                        <a:rPr lang="en-US" baseline="0" dirty="0" smtClean="0"/>
                        <a:t> approves operations of  RU, HCM,TCM,TA</a:t>
                      </a:r>
                      <a:endParaRPr lang="en-US" dirty="0"/>
                    </a:p>
                  </a:txBody>
                  <a:tcPr/>
                </a:tc>
              </a:tr>
              <a:tr h="1190471">
                <a:tc>
                  <a:txBody>
                    <a:bodyPr/>
                    <a:lstStyle/>
                    <a:p>
                      <a:r>
                        <a:rPr lang="en-US" dirty="0" smtClean="0"/>
                        <a:t>1.2&gt;verification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Verifying operations</a:t>
                      </a:r>
                      <a:r>
                        <a:rPr lang="en-US" baseline="0" dirty="0" smtClean="0"/>
                        <a:t> of premium &amp; regular user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</a:t>
                      </a:r>
                      <a:r>
                        <a:rPr lang="en-US" baseline="0" dirty="0" smtClean="0"/>
                        <a:t> verifies operations of  RU, HCM,TCM,TA</a:t>
                      </a:r>
                      <a:endParaRPr lang="en-US" dirty="0"/>
                    </a:p>
                  </a:txBody>
                  <a:tcPr/>
                </a:tc>
              </a:tr>
              <a:tr h="1221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1.3&gt;Modification &amp; moderation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&amp;</a:t>
                      </a:r>
                      <a:r>
                        <a:rPr lang="en-US" baseline="0" dirty="0" smtClean="0"/>
                        <a:t> Delete contents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 modifies</a:t>
                      </a:r>
                      <a:r>
                        <a:rPr lang="en-US" baseline="0" dirty="0" smtClean="0"/>
                        <a:t> &amp; deletes operations of RU, HCM,TCM,TA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ADMIN </a:t>
            </a:r>
            <a:r>
              <a:rPr lang="en-US" dirty="0"/>
              <a:t>: USECASE GLOSSARY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23962"/>
              </p:ext>
            </p:extLst>
          </p:nvPr>
        </p:nvGraphicFramePr>
        <p:xfrm>
          <a:off x="152400" y="1524000"/>
          <a:ext cx="8839200" cy="360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/>
                <a:gridCol w="2997200"/>
                <a:gridCol w="2844800"/>
              </a:tblGrid>
              <a:tr h="1267897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ID&gt;NAME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smtClean="0"/>
                        <a:t>Participant actors </a:t>
                      </a:r>
                      <a:r>
                        <a:rPr kumimoji="0" lang="en-US" sz="1800" kern="1200" baseline="0" dirty="0" smtClean="0"/>
                        <a:t>and Roles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18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1.4&gt;communication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Take</a:t>
                      </a:r>
                      <a:r>
                        <a:rPr lang="en-US" baseline="0" dirty="0" smtClean="0"/>
                        <a:t> user  feedback &amp; communication with clients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</a:t>
                      </a:r>
                      <a:r>
                        <a:rPr lang="en-US" baseline="0" dirty="0" smtClean="0"/>
                        <a:t> takes feedback from RU,GU &amp; communicate with HCM,TCM,TA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014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1.5&gt;polling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Creating poll ,</a:t>
                      </a:r>
                      <a:r>
                        <a:rPr lang="en-US" baseline="0" dirty="0" smtClean="0"/>
                        <a:t> voting, </a:t>
                      </a:r>
                      <a:r>
                        <a:rPr lang="en-US" dirty="0" smtClean="0"/>
                        <a:t>counting votes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 creates voting poll</a:t>
                      </a:r>
                      <a:r>
                        <a:rPr lang="en-US" baseline="0" dirty="0" smtClean="0"/>
                        <a:t> for  RU , GU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U</a:t>
            </a:r>
            <a:r>
              <a:rPr dirty="0" smtClean="0"/>
              <a:t>se</a:t>
            </a:r>
            <a:r>
              <a:rPr lang="en-US" dirty="0" smtClean="0"/>
              <a:t> </a:t>
            </a:r>
            <a:r>
              <a:rPr dirty="0" smtClean="0"/>
              <a:t>case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5638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2975-080E-46E4-9F5D-FA0810D47EA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403</TotalTime>
  <Words>891</Words>
  <Application>Microsoft Office PowerPoint</Application>
  <PresentationFormat>On-screen Show (4:3)</PresentationFormat>
  <Paragraphs>260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TOUR BANGLA</vt:lpstr>
      <vt:lpstr>BY</vt:lpstr>
      <vt:lpstr>Contents</vt:lpstr>
      <vt:lpstr>SUBSYSTEMS</vt:lpstr>
      <vt:lpstr>ACTORS</vt:lpstr>
      <vt:lpstr>ACTORS GLOSSARY</vt:lpstr>
      <vt:lpstr>1. ADMIN : USECASE GLOSSARY</vt:lpstr>
      <vt:lpstr>1. ADMIN : USECASE GLOSSARY</vt:lpstr>
      <vt:lpstr>Use case diagram</vt:lpstr>
      <vt:lpstr>2.User subsystem: Use case glossary</vt:lpstr>
      <vt:lpstr>Use case diagram</vt:lpstr>
      <vt:lpstr>3.Group activities: Use case glossary</vt:lpstr>
      <vt:lpstr>Use case diagram</vt:lpstr>
      <vt:lpstr>3.1 Group management </vt:lpstr>
      <vt:lpstr> Typical Course Of Events</vt:lpstr>
      <vt:lpstr>3.2 Event management </vt:lpstr>
      <vt:lpstr> Typical Course Of Events</vt:lpstr>
      <vt:lpstr>4.General interaction: Use case glossary</vt:lpstr>
      <vt:lpstr>Usecase diagram</vt:lpstr>
      <vt:lpstr>4.1 Discussions </vt:lpstr>
      <vt:lpstr> Typical Course Of Events</vt:lpstr>
      <vt:lpstr>4.2 Shout-box Activity </vt:lpstr>
      <vt:lpstr> Typical Course Of Events</vt:lpstr>
      <vt:lpstr>5.Commercial client subsystem : Use case glossary</vt:lpstr>
      <vt:lpstr>Usecase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hasan</dc:creator>
  <cp:lastModifiedBy>Faith it</cp:lastModifiedBy>
  <cp:revision>58</cp:revision>
  <dcterms:created xsi:type="dcterms:W3CDTF">2014-02-03T03:46:35Z</dcterms:created>
  <dcterms:modified xsi:type="dcterms:W3CDTF">2014-02-04T15:30:26Z</dcterms:modified>
</cp:coreProperties>
</file>