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56" r:id="rId3"/>
    <p:sldId id="261" r:id="rId5"/>
    <p:sldId id="262" r:id="rId6"/>
    <p:sldId id="259" r:id="rId7"/>
    <p:sldId id="260" r:id="rId8"/>
    <p:sldId id="341" r:id="rId9"/>
    <p:sldId id="342" r:id="rId10"/>
    <p:sldId id="343" r:id="rId11"/>
    <p:sldId id="344" r:id="rId12"/>
    <p:sldId id="345" r:id="rId13"/>
    <p:sldId id="353" r:id="rId14"/>
    <p:sldId id="355" r:id="rId15"/>
    <p:sldId id="356" r:id="rId16"/>
    <p:sldId id="363" r:id="rId17"/>
    <p:sldId id="364" r:id="rId18"/>
    <p:sldId id="365" r:id="rId19"/>
    <p:sldId id="366" r:id="rId20"/>
    <p:sldId id="367" r:id="rId21"/>
    <p:sldId id="368" r:id="rId22"/>
    <p:sldId id="369" r:id="rId23"/>
    <p:sldId id="370" r:id="rId24"/>
    <p:sldId id="371" r:id="rId25"/>
    <p:sldId id="372" r:id="rId26"/>
    <p:sldId id="291" r:id="rId27"/>
    <p:sldId id="275" r:id="rId28"/>
    <p:sldId id="283" r:id="rId29"/>
    <p:sldId id="286" r:id="rId30"/>
    <p:sldId id="284" r:id="rId31"/>
    <p:sldId id="373" r:id="rId32"/>
    <p:sldId id="375" r:id="rId33"/>
    <p:sldId id="376" r:id="rId34"/>
    <p:sldId id="377" r:id="rId35"/>
    <p:sldId id="362" r:id="rId36"/>
    <p:sldId id="292" r:id="rId37"/>
    <p:sldId id="285" r:id="rId38"/>
    <p:sldId id="287" r:id="rId39"/>
    <p:sldId id="288" r:id="rId40"/>
    <p:sldId id="289" r:id="rId41"/>
    <p:sldId id="290" r:id="rId42"/>
    <p:sldId id="293" r:id="rId43"/>
    <p:sldId id="271" r:id="rId44"/>
    <p:sldId id="272" r:id="rId45"/>
    <p:sldId id="317" r:id="rId46"/>
    <p:sldId id="273" r:id="rId47"/>
    <p:sldId id="27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6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2400" smtClean="0">
                <a:sym typeface="+mn-ea"/>
              </a:rPr>
              <a:t>例如开发一个下载MP3的网络应用程序，C程序的运行时间需要0.001秒，而Python程序的运行时间需要0.1秒，慢了100倍，但由于网络更慢，需要等待1秒，你想，用户能感觉到1.001秒和1.1秒的区别吗？这就好比F1赛车和普通的出租车在北京三环路上行驶的道理一样，虽然F1赛车理论时速高达400公里，但由于三环路堵车的时速只有20公里，因此，作为乘客，你感觉的时速永远是20公里。</a:t>
            </a:r>
            <a:endParaRPr lang="en-US" altLang="zh-CN" sz="2400" smtClean="0">
              <a:sym typeface="+mn-ea"/>
            </a:endParaRPr>
          </a:p>
          <a:p>
            <a:endParaRPr lang="zh-CN" altLang="en-US"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gn="l">
              <a:lnSpc>
                <a:spcPct val="150000"/>
              </a:lnSpc>
              <a:buClrTx/>
              <a:buSzTx/>
              <a:buNone/>
            </a:pPr>
            <a:r>
              <a:rPr lang="en-US" altLang="zh-CN" smtClean="0">
                <a:sym typeface="+mn-ea"/>
              </a:rPr>
              <a:t>再说了，现在如火如荼的开源运动和互联网自由开放的精神是一致的，互联网上有无数非常优秀的像Linux一样的开源代码</a:t>
            </a:r>
            <a:r>
              <a:rPr smtClean="0">
                <a:sym typeface="+mn-ea"/>
              </a:rPr>
              <a:t>。</a:t>
            </a:r>
            <a:endParaRPr smtClean="0">
              <a:sym typeface="+mn-ea"/>
            </a:endParaRPr>
          </a:p>
          <a:p>
            <a:pPr marL="0" indent="0" algn="l">
              <a:lnSpc>
                <a:spcPct val="150000"/>
              </a:lnSpc>
              <a:buClrTx/>
              <a:buSzTx/>
              <a:buNone/>
            </a:pPr>
            <a:r>
              <a:rPr lang="en-US" altLang="zh-CN" smtClean="0">
                <a:sym typeface="+mn-ea"/>
              </a:rPr>
              <a:t>我们千万不要高估自己写的代码真的有非常大的“商业价值”。那些大公司的代码不愿意开放的更重要的原因是代码写得太烂了，一旦开源，就没人敢用他们的产品了。</a:t>
            </a:r>
            <a:endParaRPr lang="en-US" altLang="zh-CN" smtClean="0">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userDrawn="1"/>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userDrawn="1"/>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userDrawn="1"/>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userDrawn="1"/>
        </p:nvPicPr>
        <p:blipFill>
          <a:blip r:embed="rId4"/>
          <a:stretch>
            <a:fillRect/>
          </a:stretch>
        </p:blipFill>
        <p:spPr>
          <a:xfrm>
            <a:off x="399415" y="2586990"/>
            <a:ext cx="6816090" cy="3382645"/>
          </a:xfrm>
          <a:prstGeom prst="rect">
            <a:avLst/>
          </a:prstGeom>
        </p:spPr>
      </p:pic>
      <p:sp>
        <p:nvSpPr>
          <p:cNvPr id="9" name="矩形 8"/>
          <p:cNvSpPr/>
          <p:nvPr userDrawn="1"/>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a:xfrm>
            <a:off x="4165600" y="6245225"/>
            <a:ext cx="3860800" cy="476250"/>
          </a:xfrm>
        </p:spPr>
        <p:txBody>
          <a:bodyPr/>
          <a:lstStyle/>
          <a:p>
            <a:pPr lvl="0" fontAlgn="base"/>
            <a:endParaRPr lang="zh-CN" altLang="en-US" strike="noStrike" noProof="1" dirty="0"/>
          </a:p>
        </p:txBody>
      </p:sp>
      <p:sp>
        <p:nvSpPr>
          <p:cNvPr id="5" name="灯片编号占位符 4"/>
          <p:cNvSpPr>
            <a:spLocks noGrp="1"/>
          </p:cNvSpPr>
          <p:nvPr>
            <p:ph type="sldNum" sz="quarter" idx="12"/>
          </p:nvPr>
        </p:nvSpPr>
        <p:spPr>
          <a:xfrm>
            <a:off x="8737600" y="6245225"/>
            <a:ext cx="2844800" cy="476250"/>
          </a:xfrm>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Shape 30"/>
          <p:cNvSpPr/>
          <p:nvPr userDrawn="1"/>
        </p:nvSpPr>
        <p:spPr>
          <a:xfrm>
            <a:off x="-8255" y="6296025"/>
            <a:ext cx="12200255" cy="561975"/>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ln>
            <a:solidFill>
              <a:schemeClr val="accent1">
                <a:lumMod val="75000"/>
              </a:schemeClr>
            </a:solidFill>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410845">
              <a:defRPr sz="2400">
                <a:solidFill>
                  <a:srgbClr val="FFFFFF"/>
                </a:solidFill>
                <a:latin typeface="Helvetica Light"/>
                <a:ea typeface="Helvetica Light"/>
                <a:cs typeface="Helvetica Light"/>
                <a:sym typeface="Helvetica Light"/>
              </a:defRPr>
            </a:pPr>
            <a:endParaRPr sz="2250" kern="0" dirty="0">
              <a:solidFill>
                <a:srgbClr val="FFFFFF"/>
              </a:solidFill>
              <a:latin typeface="Helvetica Light"/>
              <a:ea typeface="Helvetica Light"/>
              <a:cs typeface="Helvetica Light"/>
              <a:sym typeface="Helvetica Light"/>
            </a:endParaRPr>
          </a:p>
        </p:txBody>
      </p:sp>
      <p:sp>
        <p:nvSpPr>
          <p:cNvPr id="6" name="Shape 30"/>
          <p:cNvSpPr/>
          <p:nvPr userDrawn="1"/>
        </p:nvSpPr>
        <p:spPr>
          <a:xfrm>
            <a:off x="-8255" y="-1905"/>
            <a:ext cx="12200255" cy="807085"/>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8900000" scaled="1"/>
            <a:tileRect/>
          </a:gradFill>
          <a:ln>
            <a:solidFill>
              <a:schemeClr val="accent1">
                <a:lumMod val="75000"/>
              </a:schemeClr>
            </a:solidFill>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410845">
              <a:defRPr sz="2400">
                <a:solidFill>
                  <a:srgbClr val="FFFFFF"/>
                </a:solidFill>
                <a:latin typeface="Helvetica Light"/>
                <a:ea typeface="Helvetica Light"/>
                <a:cs typeface="Helvetica Light"/>
                <a:sym typeface="Helvetica Light"/>
              </a:defRPr>
            </a:pPr>
            <a:endParaRPr sz="2250" kern="0" dirty="0">
              <a:solidFill>
                <a:srgbClr val="FFFFFF"/>
              </a:solidFill>
              <a:latin typeface="Helvetica Light"/>
              <a:ea typeface="Helvetica Light"/>
              <a:cs typeface="Helvetica Light"/>
              <a:sym typeface="Helvetica Light"/>
            </a:endParaRPr>
          </a:p>
        </p:txBody>
      </p:sp>
      <p:sp>
        <p:nvSpPr>
          <p:cNvPr id="2" name="标题 1"/>
          <p:cNvSpPr>
            <a:spLocks noGrp="1"/>
          </p:cNvSpPr>
          <p:nvPr>
            <p:ph type="title"/>
          </p:nvPr>
        </p:nvSpPr>
        <p:spPr>
          <a:xfrm>
            <a:off x="223058" y="60325"/>
            <a:ext cx="11772207" cy="744625"/>
          </a:xfrm>
        </p:spPr>
        <p:txBody>
          <a:bodyPr>
            <a:normAutofit/>
          </a:bodyPr>
          <a:lstStyle>
            <a:lvl1pPr>
              <a:defRPr sz="3000" b="1">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页脚占位符 2"/>
          <p:cNvSpPr>
            <a:spLocks noGrp="1"/>
          </p:cNvSpPr>
          <p:nvPr>
            <p:ph type="ftr" sz="quarter" idx="10"/>
          </p:nvPr>
        </p:nvSpPr>
        <p:spPr/>
        <p:txBody>
          <a:bodyPr/>
          <a:lstStyle/>
          <a:p>
            <a:r>
              <a:rPr lang="zh-CN" altLang="en-US" dirty="0"/>
              <a:t>Python程序设计</a:t>
            </a:r>
            <a:endParaRPr lang="zh-CN" altLang="en-US" dirty="0"/>
          </a:p>
        </p:txBody>
      </p:sp>
      <p:sp>
        <p:nvSpPr>
          <p:cNvPr id="4" name="灯片编号占位符 3"/>
          <p:cNvSpPr>
            <a:spLocks noGrp="1"/>
          </p:cNvSpPr>
          <p:nvPr>
            <p:ph type="sldNum" sz="quarter" idx="11"/>
          </p:nvPr>
        </p:nvSpPr>
        <p:spPr>
          <a:xfrm>
            <a:off x="8610600" y="6356350"/>
            <a:ext cx="3229610" cy="365125"/>
          </a:xfrm>
        </p:spPr>
        <p:txBody>
          <a:bodyPr/>
          <a:lstStyle>
            <a:lvl1pPr>
              <a:defRPr sz="2000">
                <a:solidFill>
                  <a:schemeClr val="bg1"/>
                </a:solidFill>
              </a:defRPr>
            </a:lvl1pPr>
          </a:lstStyle>
          <a:p>
            <a:r>
              <a:rPr lang="zh-CN" altLang="en-US"/>
              <a:t>第</a:t>
            </a:r>
            <a:fld id="{565CE74E-AB26-4998-AD42-012C4C1AD076}" type="slidenum">
              <a:rPr lang="zh-CN" altLang="en-US" smtClean="0"/>
            </a:fld>
            <a:r>
              <a:rPr lang="zh-CN" altLang="en-US"/>
              <a:t>页</a:t>
            </a:r>
            <a:endParaRPr lang="zh-CN" altLang="en-US"/>
          </a:p>
        </p:txBody>
      </p:sp>
      <p:sp>
        <p:nvSpPr>
          <p:cNvPr id="5" name="日期占位符 4"/>
          <p:cNvSpPr>
            <a:spLocks noGrp="1"/>
          </p:cNvSpPr>
          <p:nvPr>
            <p:ph type="dt" sz="half" idx="12"/>
          </p:nvPr>
        </p:nvSpPr>
        <p:spPr>
          <a:xfrm>
            <a:off x="222885" y="6356350"/>
            <a:ext cx="2743200" cy="365125"/>
          </a:xfrm>
        </p:spPr>
        <p:txBody>
          <a:bodyPr/>
          <a:lstStyle>
            <a:lvl1pPr>
              <a:defRPr sz="2000" b="1">
                <a:solidFill>
                  <a:schemeClr val="bg1"/>
                </a:solidFill>
              </a:defRPr>
            </a:lvl1pPr>
          </a:lstStyle>
          <a:p>
            <a:r>
              <a:rPr lang="zh-CN" altLang="en-US">
                <a:latin typeface="Times New Roman" panose="02020603050405020304" pitchFamily="18" charset="0"/>
                <a:cs typeface="Times New Roman" panose="02020603050405020304" pitchFamily="18" charset="0"/>
              </a:rPr>
              <a:t>Python</a:t>
            </a:r>
            <a:r>
              <a:rPr lang="zh-CN" altLang="en-US"/>
              <a:t>程序设计</a:t>
            </a:r>
            <a:endParaRPr lang="zh-CN" altLang="en-US"/>
          </a:p>
        </p:txBody>
      </p:sp>
      <p:sp>
        <p:nvSpPr>
          <p:cNvPr id="7" name="内容占位符 2"/>
          <p:cNvSpPr>
            <a:spLocks noGrp="1"/>
          </p:cNvSpPr>
          <p:nvPr>
            <p:ph idx="1"/>
          </p:nvPr>
        </p:nvSpPr>
        <p:spPr>
          <a:xfrm>
            <a:off x="838200" y="1321435"/>
            <a:ext cx="10515600" cy="463994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606541" y="1027906"/>
            <a:ext cx="0" cy="5177790"/>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userDrawn="1"/>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32" name="矩形 31"/>
          <p:cNvSpPr/>
          <p:nvPr userDrawn="1"/>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userDrawn="1"/>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userDrawn="1"/>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userDrawn="1"/>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userDrawn="1"/>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userDrawn="1"/>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userDrawn="1"/>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userDrawn="1"/>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userDrawn="1"/>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Freeform 172"/>
          <p:cNvSpPr>
            <a:spLocks noEditPoints="1"/>
          </p:cNvSpPr>
          <p:nvPr userDrawn="1"/>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6.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4" Type="http://schemas.openxmlformats.org/officeDocument/2006/relationships/slideLayout" Target="../slideLayouts/slideLayout11.xml"/><Relationship Id="rId13" Type="http://schemas.openxmlformats.org/officeDocument/2006/relationships/tags" Target="../tags/tag65.xml"/><Relationship Id="rId12" Type="http://schemas.openxmlformats.org/officeDocument/2006/relationships/image" Target="../media/image4.png"/><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tags" Target="../tags/tag5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4.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5.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7.xml"/><Relationship Id="rId1" Type="http://schemas.openxmlformats.org/officeDocument/2006/relationships/tags" Target="../tags/tag96.xml"/></Relationships>
</file>

<file path=ppt/slides/_rels/slide33.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9" Type="http://schemas.openxmlformats.org/officeDocument/2006/relationships/slideLayout" Target="../slideLayouts/slideLayout3.xml"/><Relationship Id="rId18" Type="http://schemas.openxmlformats.org/officeDocument/2006/relationships/tags" Target="../tags/tag114.xml"/><Relationship Id="rId17" Type="http://schemas.openxmlformats.org/officeDocument/2006/relationships/image" Target="../media/image15.png"/><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7.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119.xml"/><Relationship Id="rId2" Type="http://schemas.openxmlformats.org/officeDocument/2006/relationships/image" Target="../media/image16.png"/><Relationship Id="rId1" Type="http://schemas.openxmlformats.org/officeDocument/2006/relationships/tags" Target="../tags/tag11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0.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22.xml"/><Relationship Id="rId2" Type="http://schemas.openxmlformats.org/officeDocument/2006/relationships/image" Target="../media/image17.png"/><Relationship Id="rId1" Type="http://schemas.openxmlformats.org/officeDocument/2006/relationships/tags" Target="../tags/tag1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4.xml"/><Relationship Id="rId1" Type="http://schemas.openxmlformats.org/officeDocument/2006/relationships/image" Target="../media/image18.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tags" Target="../tags/tag126.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9.xml"/><Relationship Id="rId2" Type="http://schemas.openxmlformats.org/officeDocument/2006/relationships/image" Target="../media/image5.jpeg"/><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0.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1.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3.xml"/><Relationship Id="rId2" Type="http://schemas.openxmlformats.org/officeDocument/2006/relationships/image" Target="../media/image8.png"/><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pic>
        <p:nvPicPr>
          <p:cNvPr id="5" name="内容占位符 4"/>
          <p:cNvPicPr>
            <a:picLocks noChangeAspect="1"/>
          </p:cNvPicPr>
          <p:nvPr>
            <p:ph sz="half" idx="2"/>
          </p:nvPr>
        </p:nvPicPr>
        <p:blipFill>
          <a:blip r:embed="rId1"/>
          <a:stretch>
            <a:fillRect/>
          </a:stretch>
        </p:blipFill>
        <p:spPr>
          <a:xfrm>
            <a:off x="1416685" y="892810"/>
            <a:ext cx="9429750" cy="5053330"/>
          </a:xfrm>
          <a:prstGeom prst="rect">
            <a:avLst/>
          </a:prstGeom>
        </p:spPr>
      </p:pic>
      <p:sp>
        <p:nvSpPr>
          <p:cNvPr id="6" name="文本框 5"/>
          <p:cNvSpPr txBox="1"/>
          <p:nvPr/>
        </p:nvSpPr>
        <p:spPr>
          <a:xfrm>
            <a:off x="3325495" y="6132830"/>
            <a:ext cx="5774055" cy="521970"/>
          </a:xfrm>
          <a:prstGeom prst="rect">
            <a:avLst/>
          </a:prstGeom>
          <a:noFill/>
        </p:spPr>
        <p:txBody>
          <a:bodyPr wrap="square" rtlCol="0" anchor="t">
            <a:spAutoFit/>
          </a:bodyPr>
          <a:p>
            <a:r>
              <a:rPr lang="en-US" altLang="zh-CN" sz="2800" b="1" dirty="0">
                <a:solidFill>
                  <a:srgbClr val="FFFF00"/>
                </a:solidFill>
                <a:sym typeface="+mn-ea"/>
              </a:rPr>
              <a:t>TIOBE Index for September 2021</a:t>
            </a:r>
            <a:endParaRPr lang="en-US" altLang="zh-CN" sz="2800" b="1" dirty="0">
              <a:solidFill>
                <a:srgbClr val="FFFF00"/>
              </a:solidFill>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7" name="标题 5"/>
          <p:cNvSpPr>
            <a:spLocks noGrp="1"/>
          </p:cNvSpPr>
          <p:nvPr/>
        </p:nvSpPr>
        <p:spPr>
          <a:xfrm>
            <a:off x="838200" y="805180"/>
            <a:ext cx="11002010" cy="972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bg1"/>
                </a:solidFill>
                <a:latin typeface="微软雅黑" panose="020B0503020204020204" charset="-122"/>
                <a:ea typeface="微软雅黑" panose="020B0503020204020204" charset="-122"/>
                <a:cs typeface="+mj-cs"/>
              </a:defRPr>
            </a:lvl1pPr>
          </a:lstStyle>
          <a:p>
            <a:pPr fontAlgn="auto">
              <a:lnSpc>
                <a:spcPct val="120000"/>
              </a:lnSpc>
            </a:pPr>
            <a:r>
              <a:rPr lang="en-US" altLang="zh-CN" sz="26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Python</a:t>
            </a:r>
            <a:r>
              <a:rPr lang="zh-CN" altLang="en-US" sz="26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语言特点</a:t>
            </a:r>
            <a:endParaRPr lang="zh-CN" altLang="en-US" sz="26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
        <p:nvSpPr>
          <p:cNvPr id="9" name="内容占位符 7"/>
          <p:cNvSpPr txBox="1"/>
          <p:nvPr/>
        </p:nvSpPr>
        <p:spPr>
          <a:xfrm>
            <a:off x="1417955" y="1778000"/>
            <a:ext cx="5732145" cy="440626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400" b="1" dirty="0">
                <a:latin typeface="仿宋" panose="02010609060101010101" charset="-122"/>
                <a:ea typeface="仿宋" panose="02010609060101010101" charset="-122"/>
                <a:cs typeface="仿宋" panose="02010609060101010101" charset="-122"/>
              </a:rPr>
              <a:t>易于学习</a:t>
            </a:r>
            <a:endParaRPr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400" b="1" dirty="0">
                <a:latin typeface="仿宋" panose="02010609060101010101" charset="-122"/>
                <a:ea typeface="仿宋" panose="02010609060101010101" charset="-122"/>
                <a:cs typeface="仿宋" panose="02010609060101010101" charset="-122"/>
              </a:rPr>
              <a:t>易于阅读</a:t>
            </a:r>
            <a:endParaRPr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400" b="1" dirty="0">
                <a:latin typeface="仿宋" panose="02010609060101010101" charset="-122"/>
                <a:ea typeface="仿宋" panose="02010609060101010101" charset="-122"/>
                <a:cs typeface="仿宋" panose="02010609060101010101" charset="-122"/>
              </a:rPr>
              <a:t>丰富的标准库</a:t>
            </a:r>
            <a:endParaRPr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400" b="1" dirty="0">
                <a:latin typeface="仿宋" panose="02010609060101010101" charset="-122"/>
                <a:ea typeface="仿宋" panose="02010609060101010101" charset="-122"/>
                <a:cs typeface="仿宋" panose="02010609060101010101" charset="-122"/>
              </a:rPr>
              <a:t>互动模式</a:t>
            </a:r>
            <a:endParaRPr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400" b="1" dirty="0">
                <a:latin typeface="仿宋" panose="02010609060101010101" charset="-122"/>
                <a:ea typeface="仿宋" panose="02010609060101010101" charset="-122"/>
                <a:cs typeface="仿宋" panose="02010609060101010101" charset="-122"/>
              </a:rPr>
              <a:t>跨平台性</a:t>
            </a:r>
            <a:endParaRPr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400" b="1" dirty="0">
                <a:latin typeface="仿宋" panose="02010609060101010101" charset="-122"/>
                <a:ea typeface="仿宋" panose="02010609060101010101" charset="-122"/>
                <a:cs typeface="仿宋" panose="02010609060101010101" charset="-122"/>
              </a:rPr>
              <a:t>可嵌入性</a:t>
            </a:r>
            <a:endParaRPr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400" b="1" dirty="0">
                <a:latin typeface="仿宋" panose="02010609060101010101" charset="-122"/>
                <a:ea typeface="仿宋" panose="02010609060101010101" charset="-122"/>
                <a:cs typeface="仿宋" panose="02010609060101010101" charset="-122"/>
              </a:rPr>
              <a:t>动态语言</a:t>
            </a:r>
            <a:endParaRPr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lang="en-US" sz="2400" b="1" dirty="0">
                <a:latin typeface="仿宋" panose="02010609060101010101" charset="-122"/>
                <a:ea typeface="仿宋" panose="02010609060101010101" charset="-122"/>
                <a:cs typeface="仿宋" panose="02010609060101010101" charset="-122"/>
              </a:rPr>
              <a:t>...</a:t>
            </a:r>
            <a:endParaRPr lang="en-US" sz="2400" b="1" dirty="0">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0.1 Python简介</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4" name="内容占位符 3"/>
          <p:cNvSpPr/>
          <p:nvPr>
            <p:ph sz="half" idx="2"/>
          </p:nvPr>
        </p:nvSpPr>
        <p:spPr>
          <a:xfrm>
            <a:off x="554355" y="808355"/>
            <a:ext cx="7004050" cy="5241290"/>
          </a:xfrm>
        </p:spPr>
        <p:txBody>
          <a:bodyPr/>
          <a:p>
            <a:pPr algn="l">
              <a:lnSpc>
                <a:spcPct val="150000"/>
              </a:lnSpc>
              <a:buClrTx/>
              <a:buSzTx/>
              <a:buNone/>
            </a:pPr>
            <a:r>
              <a:rPr lang="en-US" altLang="zh-CN" sz="2400" smtClean="0">
                <a:sym typeface="+mn-ea"/>
              </a:rPr>
              <a:t>Python的用途非常广泛，它可以用在以下方面：</a:t>
            </a:r>
            <a:endParaRPr lang="en-US" altLang="zh-CN" sz="2400" dirty="0" smtClean="0">
              <a:solidFill>
                <a:schemeClr val="tx1">
                  <a:lumMod val="75000"/>
                  <a:lumOff val="25000"/>
                </a:schemeClr>
              </a:solidFill>
            </a:endParaRPr>
          </a:p>
          <a:p>
            <a:pPr algn="l">
              <a:lnSpc>
                <a:spcPct val="150000"/>
              </a:lnSpc>
              <a:buClrTx/>
              <a:buSzTx/>
              <a:buNone/>
            </a:pPr>
            <a:r>
              <a:rPr lang="en-US" altLang="zh-CN" smtClean="0">
                <a:sym typeface="+mn-ea"/>
              </a:rPr>
              <a:t>（1）网页开发；</a:t>
            </a:r>
            <a:endParaRPr lang="en-US" altLang="zh-CN" dirty="0" smtClean="0">
              <a:solidFill>
                <a:schemeClr val="tx1">
                  <a:lumMod val="75000"/>
                  <a:lumOff val="25000"/>
                </a:schemeClr>
              </a:solidFill>
            </a:endParaRPr>
          </a:p>
          <a:p>
            <a:pPr algn="l">
              <a:lnSpc>
                <a:spcPct val="150000"/>
              </a:lnSpc>
              <a:buClrTx/>
              <a:buSzTx/>
              <a:buNone/>
            </a:pPr>
            <a:r>
              <a:rPr lang="en-US" altLang="zh-CN" smtClean="0">
                <a:sym typeface="+mn-ea"/>
              </a:rPr>
              <a:t>（2）可视化（GUI）界面开发；</a:t>
            </a:r>
            <a:endParaRPr lang="en-US" altLang="zh-CN" dirty="0" smtClean="0">
              <a:solidFill>
                <a:schemeClr val="tx1">
                  <a:lumMod val="75000"/>
                  <a:lumOff val="25000"/>
                </a:schemeClr>
              </a:solidFill>
            </a:endParaRPr>
          </a:p>
          <a:p>
            <a:pPr algn="l">
              <a:lnSpc>
                <a:spcPct val="150000"/>
              </a:lnSpc>
              <a:buClrTx/>
              <a:buSzTx/>
              <a:buNone/>
            </a:pPr>
            <a:r>
              <a:rPr lang="en-US" altLang="zh-CN" smtClean="0">
                <a:sym typeface="+mn-ea"/>
              </a:rPr>
              <a:t>（3）网络（可用于网络方面的编程）；</a:t>
            </a:r>
            <a:endParaRPr lang="en-US" altLang="zh-CN" dirty="0" smtClean="0">
              <a:solidFill>
                <a:schemeClr val="tx1">
                  <a:lumMod val="75000"/>
                  <a:lumOff val="25000"/>
                </a:schemeClr>
              </a:solidFill>
            </a:endParaRPr>
          </a:p>
          <a:p>
            <a:pPr algn="l">
              <a:lnSpc>
                <a:spcPct val="150000"/>
              </a:lnSpc>
              <a:buClrTx/>
              <a:buSzTx/>
              <a:buNone/>
            </a:pPr>
            <a:r>
              <a:rPr lang="en-US" altLang="zh-CN" smtClean="0">
                <a:sym typeface="+mn-ea"/>
              </a:rPr>
              <a:t>（4）系统编程；</a:t>
            </a:r>
            <a:endParaRPr lang="en-US" altLang="zh-CN" dirty="0" smtClean="0">
              <a:solidFill>
                <a:schemeClr val="tx1">
                  <a:lumMod val="75000"/>
                  <a:lumOff val="25000"/>
                </a:schemeClr>
              </a:solidFill>
            </a:endParaRPr>
          </a:p>
          <a:p>
            <a:pPr algn="l">
              <a:lnSpc>
                <a:spcPct val="150000"/>
              </a:lnSpc>
              <a:buClrTx/>
              <a:buSzTx/>
              <a:buNone/>
            </a:pPr>
            <a:r>
              <a:rPr lang="en-US" altLang="zh-CN" smtClean="0">
                <a:sym typeface="+mn-ea"/>
              </a:rPr>
              <a:t>（5）数据分析；</a:t>
            </a:r>
            <a:endParaRPr lang="en-US" altLang="zh-CN" dirty="0" smtClean="0">
              <a:solidFill>
                <a:schemeClr val="tx1">
                  <a:lumMod val="75000"/>
                  <a:lumOff val="25000"/>
                </a:schemeClr>
              </a:solidFill>
            </a:endParaRPr>
          </a:p>
          <a:p>
            <a:pPr algn="l">
              <a:lnSpc>
                <a:spcPct val="150000"/>
              </a:lnSpc>
              <a:buClrTx/>
              <a:buSzTx/>
              <a:buNone/>
            </a:pPr>
            <a:r>
              <a:rPr lang="en-US" altLang="zh-CN" smtClean="0">
                <a:sym typeface="+mn-ea"/>
              </a:rPr>
              <a:t>（6）机器学习（Python有各种各样的库来支持）；</a:t>
            </a:r>
            <a:endParaRPr lang="en-US" altLang="zh-CN" dirty="0" smtClean="0">
              <a:solidFill>
                <a:schemeClr val="tx1">
                  <a:lumMod val="75000"/>
                  <a:lumOff val="25000"/>
                </a:schemeClr>
              </a:solidFill>
            </a:endParaRPr>
          </a:p>
          <a:p>
            <a:pPr algn="l">
              <a:lnSpc>
                <a:spcPct val="150000"/>
              </a:lnSpc>
              <a:buClrTx/>
              <a:buSzTx/>
              <a:buNone/>
            </a:pPr>
            <a:r>
              <a:rPr lang="en-US" altLang="zh-CN" smtClean="0">
                <a:sym typeface="+mn-ea"/>
              </a:rPr>
              <a:t>（7）</a:t>
            </a:r>
            <a:r>
              <a:rPr smtClean="0">
                <a:sym typeface="+mn-ea"/>
              </a:rPr>
              <a:t>网络安全、</a:t>
            </a:r>
            <a:r>
              <a:rPr lang="en-US" altLang="zh-CN" smtClean="0">
                <a:sym typeface="+mn-ea"/>
              </a:rPr>
              <a:t>网络爬虫（如谷歌使用的网络爬虫）；</a:t>
            </a:r>
            <a:endParaRPr lang="en-US" altLang="zh-CN" dirty="0" smtClean="0">
              <a:solidFill>
                <a:schemeClr val="tx1">
                  <a:lumMod val="75000"/>
                  <a:lumOff val="25000"/>
                </a:schemeClr>
              </a:solidFill>
            </a:endParaRPr>
          </a:p>
          <a:p>
            <a:pPr algn="l">
              <a:lnSpc>
                <a:spcPct val="150000"/>
              </a:lnSpc>
              <a:buClrTx/>
              <a:buSzTx/>
              <a:buNone/>
            </a:pPr>
            <a:r>
              <a:rPr lang="en-US" altLang="zh-CN" smtClean="0">
                <a:sym typeface="+mn-ea"/>
              </a:rPr>
              <a:t>（8）科学计算（很多方面的科学计算都用到了Python）。</a:t>
            </a:r>
            <a:endParaRPr lang="en-US" altLang="zh-CN" dirty="0" smtClean="0">
              <a:solidFill>
                <a:schemeClr val="tx1">
                  <a:lumMod val="75000"/>
                  <a:lumOff val="25000"/>
                </a:schemeClr>
              </a:solidFill>
            </a:endParaRPr>
          </a:p>
          <a:p>
            <a:pPr marL="0" indent="0">
              <a:buNone/>
            </a:pPr>
            <a:endParaRPr lang="zh-CN" altLang="en-US" b="1"/>
          </a:p>
        </p:txBody>
      </p:sp>
      <p:pic>
        <p:nvPicPr>
          <p:cNvPr id="7" name="图片 6"/>
          <p:cNvPicPr>
            <a:picLocks noChangeAspect="1"/>
          </p:cNvPicPr>
          <p:nvPr/>
        </p:nvPicPr>
        <p:blipFill>
          <a:blip r:embed="rId1"/>
          <a:stretch>
            <a:fillRect/>
          </a:stretch>
        </p:blipFill>
        <p:spPr>
          <a:xfrm>
            <a:off x="4632960" y="1331595"/>
            <a:ext cx="3724910" cy="2480945"/>
          </a:xfrm>
          <a:prstGeom prst="rect">
            <a:avLst/>
          </a:prstGeom>
        </p:spPr>
      </p:pic>
      <p:pic>
        <p:nvPicPr>
          <p:cNvPr id="8" name="图片 7" descr="u=3841383832,1097600657&amp;fm=26&amp;gp=0"/>
          <p:cNvPicPr>
            <a:picLocks noChangeAspect="1"/>
          </p:cNvPicPr>
          <p:nvPr/>
        </p:nvPicPr>
        <p:blipFill>
          <a:blip r:embed="rId2"/>
          <a:stretch>
            <a:fillRect/>
          </a:stretch>
        </p:blipFill>
        <p:spPr>
          <a:xfrm>
            <a:off x="6948170" y="1549400"/>
            <a:ext cx="4762500" cy="3362325"/>
          </a:xfrm>
          <a:prstGeom prst="rect">
            <a:avLst/>
          </a:prstGeom>
        </p:spPr>
      </p:pic>
      <p:pic>
        <p:nvPicPr>
          <p:cNvPr id="9" name="图片 8" descr="timg"/>
          <p:cNvPicPr>
            <a:picLocks noChangeAspect="1"/>
          </p:cNvPicPr>
          <p:nvPr/>
        </p:nvPicPr>
        <p:blipFill>
          <a:blip r:embed="rId3"/>
          <a:stretch>
            <a:fillRect/>
          </a:stretch>
        </p:blipFill>
        <p:spPr>
          <a:xfrm>
            <a:off x="8129905" y="3660140"/>
            <a:ext cx="3982720" cy="238950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0.1 Python简介</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4" name="内容占位符 3"/>
          <p:cNvSpPr/>
          <p:nvPr>
            <p:ph sz="half" idx="2"/>
          </p:nvPr>
        </p:nvSpPr>
        <p:spPr>
          <a:xfrm>
            <a:off x="1169035" y="2169160"/>
            <a:ext cx="10303510" cy="1941830"/>
          </a:xfrm>
        </p:spPr>
        <p:txBody>
          <a:bodyPr/>
          <a:p>
            <a:pPr marL="0" indent="0">
              <a:buNone/>
            </a:pPr>
            <a:r>
              <a:rPr lang="en-US" altLang="zh-CN" sz="6000" smtClean="0">
                <a:sym typeface="+mn-ea"/>
              </a:rPr>
              <a:t>Python</a:t>
            </a:r>
            <a:r>
              <a:rPr sz="6000" smtClean="0">
                <a:sym typeface="+mn-ea"/>
              </a:rPr>
              <a:t>科学计算</a:t>
            </a:r>
            <a:r>
              <a:rPr sz="6000" smtClean="0">
                <a:sym typeface="+mn-ea"/>
              </a:rPr>
              <a:t>的一些演示</a:t>
            </a:r>
            <a:endParaRPr sz="6000" b="1"/>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pPr algn="ctr"/>
            <a:r>
              <a:rPr lang="zh-CN" altLang="en-US" sz="1800" b="1"/>
              <a:t>安全人员常用的python库</a:t>
            </a:r>
            <a:endParaRPr lang="zh-CN" altLang="en-US" sz="1800" b="1"/>
          </a:p>
          <a:p>
            <a:r>
              <a:rPr lang="zh-CN" altLang="en-US" sz="1800" b="1"/>
              <a:t>Network（网络方面）</a:t>
            </a:r>
            <a:endParaRPr lang="zh-CN" altLang="en-US" sz="1800" b="1"/>
          </a:p>
          <a:p>
            <a:pPr algn="l">
              <a:buClrTx/>
              <a:buSzTx/>
            </a:pPr>
            <a:r>
              <a:rPr lang="zh-CN" altLang="en-US"/>
              <a:t>Scapy：一款强大的交互式数据报分析工具，可用作发送、嗅探、解析和伪造网络数据包。</a:t>
            </a:r>
            <a:endParaRPr lang="zh-CN" altLang="en-US"/>
          </a:p>
          <a:p>
            <a:pPr algn="l">
              <a:buClrTx/>
              <a:buSzTx/>
            </a:pPr>
            <a:r>
              <a:rPr lang="zh-CN" altLang="en-US"/>
              <a:t>pypcap、Pcapy和pylibpcap：配合libpcap一起使用的数据包捕获模块</a:t>
            </a:r>
            <a:endParaRPr lang="zh-CN" altLang="en-US"/>
          </a:p>
          <a:p>
            <a:pPr algn="l">
              <a:buClrTx/>
              <a:buSzTx/>
            </a:pPr>
            <a:r>
              <a:rPr lang="zh-CN" altLang="en-US"/>
              <a:t>libdnet：底层网络工具，含接口查询和以太网帧传输等功能</a:t>
            </a:r>
            <a:endParaRPr lang="zh-CN" altLang="en-US"/>
          </a:p>
          <a:p>
            <a:pPr algn="l">
              <a:buClrTx/>
              <a:buSzTx/>
            </a:pPr>
            <a:r>
              <a:rPr lang="zh-CN" altLang="en-US"/>
              <a:t>dpkt：可以快速简单地创建或解析数据包</a:t>
            </a:r>
            <a:endParaRPr lang="zh-CN" altLang="en-US"/>
          </a:p>
          <a:p>
            <a:pPr algn="l">
              <a:buClrTx/>
              <a:buSzTx/>
            </a:pPr>
            <a:r>
              <a:rPr lang="zh-CN" altLang="en-US"/>
              <a:t>Impacket：制作和解码网络数据包，支持NMB和SMB等高级协议</a:t>
            </a:r>
            <a:endParaRPr lang="zh-CN" altLang="en-US"/>
          </a:p>
          <a:p>
            <a:pPr algn="l">
              <a:buClrTx/>
              <a:buSzTx/>
            </a:pPr>
            <a:r>
              <a:rPr lang="zh-CN" altLang="en-US"/>
              <a:t>pynids：封装了libnids，可用于数据包嗅探、消除IP碎片、TCP流再封装和端口扫描检测</a:t>
            </a:r>
            <a:endParaRPr lang="zh-CN" altLang="en-US"/>
          </a:p>
          <a:p>
            <a:pPr algn="l">
              <a:buClrTx/>
              <a:buSzTx/>
            </a:pPr>
            <a:r>
              <a:rPr lang="zh-CN" altLang="en-US"/>
              <a:t>Dirtbags py-pcap：读取pcap文件</a:t>
            </a:r>
            <a:endParaRPr lang="zh-CN" altLang="en-US"/>
          </a:p>
          <a:p>
            <a:pPr algn="l">
              <a:buClrTx/>
              <a:buSzTx/>
            </a:pPr>
            <a:r>
              <a:rPr lang="zh-CN" altLang="en-US"/>
              <a:t>flowgrep：使用正则表达式检索数据包payload</a:t>
            </a:r>
            <a:endParaRPr lang="zh-CN" altLang="en-US"/>
          </a:p>
          <a:p>
            <a:pPr algn="l">
              <a:buClrTx/>
              <a:buSzTx/>
            </a:pPr>
            <a:r>
              <a:rPr lang="zh-CN" altLang="en-US"/>
              <a:t>Knock Subdomain Scan：使用字典（wordlist）对特定域名进行子域名枚举</a:t>
            </a:r>
            <a:endParaRPr lang="zh-CN" altLang="en-US"/>
          </a:p>
          <a:p>
            <a:endParaRPr lang="zh-CN" altLang="en-US"/>
          </a:p>
          <a:p>
            <a:r>
              <a:rPr lang="zh-CN" altLang="en-US"/>
              <a:t>l  Mallory：可扩展的TCP/UDP中间人代理，支持对非标准协议进行实时修改</a:t>
            </a:r>
            <a:endParaRPr lang="zh-CN" altLang="en-US"/>
          </a:p>
          <a:p>
            <a:endParaRPr lang="zh-CN" altLang="en-US"/>
          </a:p>
          <a:p>
            <a:r>
              <a:rPr lang="zh-CN" altLang="en-US"/>
              <a:t>l  Pytbull：灵活的IDS/IPS测试框架，包含300多种测试</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5680" cy="5053330"/>
          </a:xfrm>
        </p:spPr>
        <p:txBody>
          <a:bodyPr/>
          <a:p>
            <a:pPr algn="ctr"/>
            <a:r>
              <a:rPr lang="zh-CN" altLang="en-US" sz="1800" b="1"/>
              <a:t>安全人员常用的python库</a:t>
            </a:r>
            <a:endParaRPr lang="zh-CN" altLang="en-US" sz="1800" b="1"/>
          </a:p>
          <a:p>
            <a:r>
              <a:rPr lang="zh-CN" altLang="en-US" sz="1800" b="1"/>
              <a:t>Debugging and Reverse Engineering（调试和逆向工程分析方面）</a:t>
            </a:r>
            <a:endParaRPr lang="zh-CN" altLang="en-US" sz="1800" b="1"/>
          </a:p>
          <a:p>
            <a:pPr algn="l">
              <a:buClrTx/>
              <a:buSzTx/>
            </a:pPr>
            <a:r>
              <a:rPr lang="zh-CN" altLang="en-US"/>
              <a:t>Paimei：逆向分析框架，包含PyDBG、PIDA和pGRAPH</a:t>
            </a:r>
            <a:endParaRPr lang="zh-CN" altLang="en-US"/>
          </a:p>
          <a:p>
            <a:pPr algn="l">
              <a:buClrTx/>
              <a:buSzTx/>
            </a:pPr>
            <a:r>
              <a:rPr lang="zh-CN" altLang="en-US"/>
              <a:t>Immunity Debugger：用于加速漏洞利用程序的开发,辅助漏洞挖掘以及恶意软件分析，拥有完整的图形用户界面，并提供了命令行调试器</a:t>
            </a:r>
            <a:endParaRPr lang="zh-CN" altLang="en-US"/>
          </a:p>
          <a:p>
            <a:pPr algn="l">
              <a:buClrTx/>
              <a:buSzTx/>
            </a:pPr>
            <a:r>
              <a:rPr lang="zh-CN" altLang="en-US"/>
              <a:t>mona.py：一款挖洞插件</a:t>
            </a:r>
            <a:endParaRPr lang="zh-CN" altLang="en-US"/>
          </a:p>
          <a:p>
            <a:pPr algn="l">
              <a:buClrTx/>
              <a:buSzTx/>
            </a:pPr>
            <a:r>
              <a:rPr lang="zh-CN" altLang="en-US"/>
              <a:t>IDAPython：IDA Pro插件，整合了Python编程语言，并支持在IDA Pro中运行脚本</a:t>
            </a:r>
            <a:endParaRPr lang="zh-CN" altLang="en-US"/>
          </a:p>
          <a:p>
            <a:pPr algn="l">
              <a:buClrTx/>
              <a:buSzTx/>
            </a:pPr>
            <a:r>
              <a:rPr lang="zh-CN" altLang="en-US"/>
              <a:t>PyEMU：支持脚本的完整IA-32模拟器，用于恶意软件分析</a:t>
            </a:r>
            <a:endParaRPr lang="zh-CN" altLang="en-US"/>
          </a:p>
          <a:p>
            <a:pPr algn="l">
              <a:buClrTx/>
              <a:buSzTx/>
            </a:pPr>
            <a:r>
              <a:rPr lang="zh-CN" altLang="en-US"/>
              <a:t>pefile：读取并操作PE文件</a:t>
            </a:r>
            <a:endParaRPr lang="zh-CN" altLang="en-US"/>
          </a:p>
          <a:p>
            <a:pPr algn="l">
              <a:buClrTx/>
              <a:buSzTx/>
            </a:pPr>
            <a:r>
              <a:rPr lang="zh-CN" altLang="en-US"/>
              <a:t>pydasm：提供了libdasmx86反汇编库的访问接口</a:t>
            </a:r>
            <a:endParaRPr lang="zh-CN" altLang="en-US"/>
          </a:p>
          <a:p>
            <a:pPr algn="l">
              <a:buClrTx/>
              <a:buSzTx/>
            </a:pPr>
            <a:r>
              <a:rPr lang="zh-CN" altLang="en-US" sz="1600"/>
              <a:t>PyDbgEng：封装了微软WindowsDebugging引擎</a:t>
            </a:r>
            <a:endParaRPr lang="zh-CN" altLang="en-US" sz="1600"/>
          </a:p>
          <a:p>
            <a:pPr algn="l">
              <a:buClrTx/>
              <a:buSzTx/>
            </a:pPr>
            <a:r>
              <a:rPr lang="zh-CN" altLang="en-US" sz="1600"/>
              <a:t>uhooker：拦截DLL内部的API调用，查看内存中可执行文件的任意地址</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5680" cy="5053330"/>
          </a:xfrm>
        </p:spPr>
        <p:txBody>
          <a:bodyPr/>
          <a:p>
            <a:pPr algn="ctr"/>
            <a:r>
              <a:rPr lang="zh-CN" altLang="en-US" sz="1800" b="1"/>
              <a:t>安全人员常用的python库</a:t>
            </a:r>
            <a:endParaRPr lang="zh-CN" altLang="en-US" sz="1800" b="1"/>
          </a:p>
          <a:p>
            <a:r>
              <a:rPr lang="zh-CN" altLang="en-US" sz="1800" b="1"/>
              <a:t>Debugging and Reverse Engineering（调试和逆向工程分析方面）</a:t>
            </a:r>
            <a:endParaRPr lang="zh-CN" altLang="en-US" sz="1800" b="1"/>
          </a:p>
          <a:p>
            <a:pPr algn="l">
              <a:buClrTx/>
              <a:buSzTx/>
            </a:pPr>
            <a:r>
              <a:rPr lang="zh-CN" altLang="en-US" sz="1600"/>
              <a:t>diStorm：针对AMD64的反汇编库，遵循BSD许可协议</a:t>
            </a:r>
            <a:endParaRPr lang="zh-CN" altLang="en-US" sz="1600"/>
          </a:p>
          <a:p>
            <a:pPr algn="l">
              <a:buClrTx/>
              <a:buSzTx/>
            </a:pPr>
            <a:r>
              <a:rPr lang="zh-CN" altLang="en-US" sz="1600"/>
              <a:t>python-ptrace：使用ptrace的调试器</a:t>
            </a:r>
            <a:endParaRPr lang="zh-CN" altLang="en-US" sz="1600"/>
          </a:p>
          <a:p>
            <a:pPr algn="l">
              <a:buClrTx/>
              <a:buSzTx/>
            </a:pPr>
            <a:r>
              <a:rPr lang="zh-CN" altLang="en-US" sz="1600"/>
              <a:t>vdb/vtrace：vtrace是一款通过Python调试API的跨平台工具，vdb是vtrace所使用的调试器</a:t>
            </a:r>
            <a:endParaRPr lang="zh-CN" altLang="en-US" sz="1600"/>
          </a:p>
          <a:p>
            <a:pPr algn="l">
              <a:buClrTx/>
              <a:buSzTx/>
            </a:pPr>
            <a:r>
              <a:rPr lang="zh-CN" altLang="en-US" sz="1600"/>
              <a:t>Androguard：可用于对Android应用进行逆向分析</a:t>
            </a:r>
            <a:endParaRPr lang="zh-CN" altLang="en-US" sz="1600"/>
          </a:p>
          <a:p>
            <a:pPr algn="l">
              <a:buClrTx/>
              <a:buSzTx/>
            </a:pPr>
            <a:r>
              <a:rPr lang="zh-CN" altLang="en-US"/>
              <a:t>Mallory：可扩展的TCP/UDP中间人代理，支持对非标准协议进行实时修改</a:t>
            </a:r>
            <a:endParaRPr lang="zh-CN" altLang="en-US"/>
          </a:p>
          <a:p>
            <a:pPr algn="l">
              <a:buClrTx/>
              <a:buSzTx/>
            </a:pPr>
            <a:r>
              <a:rPr lang="zh-CN" altLang="en-US"/>
              <a:t>Pytbull：灵活的IDS/IPS测试框架，包含300多种测试</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6315" cy="5053330"/>
          </a:xfrm>
        </p:spPr>
        <p:txBody>
          <a:bodyPr/>
          <a:p>
            <a:pPr algn="ctr"/>
            <a:r>
              <a:rPr lang="zh-CN" altLang="en-US" sz="1800" b="1"/>
              <a:t>安全人员常用的python库</a:t>
            </a:r>
            <a:endParaRPr lang="zh-CN" altLang="en-US" sz="1800" b="1"/>
          </a:p>
          <a:p>
            <a:r>
              <a:rPr lang="zh-CN" altLang="en-US" sz="1800" b="1"/>
              <a:t>Fuzzing（模糊测试方面）</a:t>
            </a:r>
            <a:endParaRPr lang="zh-CN" altLang="en-US" sz="1800" b="1"/>
          </a:p>
          <a:p>
            <a:pPr algn="l">
              <a:buClrTx/>
              <a:buSzTx/>
            </a:pPr>
            <a:r>
              <a:rPr lang="zh-CN" altLang="en-US" sz="1600"/>
              <a:t>Sulley: 集合了大量可扩展组件的模糊测试开发框架</a:t>
            </a:r>
            <a:endParaRPr lang="zh-CN" altLang="en-US" sz="1600"/>
          </a:p>
          <a:p>
            <a:pPr algn="l">
              <a:buClrTx/>
              <a:buSzTx/>
            </a:pPr>
            <a:r>
              <a:rPr lang="zh-CN" altLang="en-US" sz="1600"/>
              <a:t>Peach Fuzzing Platform: 基于生成和变异的模糊测试框架（可扩展性强）</a:t>
            </a:r>
            <a:endParaRPr lang="zh-CN" altLang="en-US" sz="1600"/>
          </a:p>
          <a:p>
            <a:pPr algn="l">
              <a:buClrTx/>
              <a:buSzTx/>
            </a:pPr>
            <a:r>
              <a:rPr lang="zh-CN" altLang="en-US" sz="1600"/>
              <a:t>antiparser: 模糊测试工具，提供了故障注入API</a:t>
            </a:r>
            <a:endParaRPr lang="zh-CN" altLang="en-US" sz="1600"/>
          </a:p>
          <a:p>
            <a:pPr algn="l">
              <a:buClrTx/>
              <a:buSzTx/>
            </a:pPr>
            <a:r>
              <a:rPr lang="zh-CN" altLang="en-US" sz="1600"/>
              <a:t>TAOF：包含ProxyFuzz，一款中间人网络模糊测试器</a:t>
            </a:r>
            <a:endParaRPr lang="zh-CN" altLang="en-US" sz="1600"/>
          </a:p>
          <a:p>
            <a:pPr algn="l">
              <a:buClrTx/>
              <a:buSzTx/>
            </a:pPr>
            <a:r>
              <a:rPr lang="zh-CN" altLang="en-US" sz="1600"/>
              <a:t>untidy：通用的XML模糊测试器</a:t>
            </a:r>
            <a:endParaRPr lang="zh-CN" altLang="en-US" sz="1600"/>
          </a:p>
          <a:p>
            <a:pPr algn="l">
              <a:buClrTx/>
              <a:buSzTx/>
            </a:pPr>
            <a:r>
              <a:rPr lang="zh-CN" altLang="en-US" sz="1600"/>
              <a:t>Powerfuzzer：高度自动化和完全可定制的Web模糊测试器</a:t>
            </a:r>
            <a:endParaRPr lang="zh-CN" altLang="en-US" sz="1600"/>
          </a:p>
          <a:p>
            <a:pPr algn="l">
              <a:buClrTx/>
              <a:buSzTx/>
            </a:pPr>
            <a:r>
              <a:rPr lang="zh-CN" altLang="en-US" sz="1600"/>
              <a:t>Mistress：通过畸形数据测试文件格式和协议的工具，基于预定义模式</a:t>
            </a:r>
            <a:endParaRPr lang="zh-CN" altLang="en-US" sz="1600"/>
          </a:p>
          <a:p>
            <a:pPr algn="l">
              <a:buClrTx/>
              <a:buSzTx/>
            </a:pPr>
            <a:r>
              <a:rPr lang="zh-CN" altLang="en-US" sz="1600"/>
              <a:t>Fuzzbox：多媒体编解码模糊测试器</a:t>
            </a:r>
            <a:endParaRPr lang="zh-CN" altLang="en-US" sz="1600"/>
          </a:p>
          <a:p>
            <a:endParaRPr lang="zh-CN" altLang="en-US" sz="1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5680" cy="5053330"/>
          </a:xfrm>
        </p:spPr>
        <p:txBody>
          <a:bodyPr/>
          <a:p>
            <a:pPr algn="ctr"/>
            <a:r>
              <a:rPr lang="zh-CN" altLang="en-US" sz="1800" b="1"/>
              <a:t>安全人员常用的python库</a:t>
            </a:r>
            <a:endParaRPr lang="zh-CN" altLang="en-US" sz="1800" b="1"/>
          </a:p>
          <a:p>
            <a:r>
              <a:rPr lang="zh-CN" altLang="en-US" sz="1800" b="1"/>
              <a:t>Fuzzing（模糊测试方面）</a:t>
            </a:r>
            <a:endParaRPr lang="zh-CN" altLang="en-US" sz="1800" b="1"/>
          </a:p>
          <a:p>
            <a:pPr algn="l">
              <a:buClrTx/>
              <a:buSzTx/>
            </a:pPr>
            <a:r>
              <a:rPr sz="1600">
                <a:sym typeface="+mn-ea"/>
              </a:rPr>
              <a:t>Forensic Fuzzing Tools：可生成模糊测试文件和模糊测试文件系统，文件系统中包含取证工具测试系统</a:t>
            </a:r>
            <a:endParaRPr lang="zh-CN" altLang="en-US" sz="1600"/>
          </a:p>
          <a:p>
            <a:pPr algn="l">
              <a:buClrTx/>
              <a:buSzTx/>
            </a:pPr>
            <a:r>
              <a:rPr lang="zh-CN" altLang="en-US" sz="1600"/>
              <a:t>Windows IPC Fuzzing Tools：利用Windows进程间通信机制来对应用程序进行模糊测试的工具</a:t>
            </a:r>
            <a:endParaRPr lang="zh-CN" altLang="en-US" sz="1600"/>
          </a:p>
          <a:p>
            <a:pPr algn="l">
              <a:buClrTx/>
              <a:buSzTx/>
            </a:pPr>
            <a:r>
              <a:rPr lang="zh-CN" altLang="en-US" sz="1600"/>
              <a:t>WSBang：用于对Web服务进行自动化安全测试的Python工具</a:t>
            </a:r>
            <a:endParaRPr lang="zh-CN" altLang="en-US" sz="1600"/>
          </a:p>
          <a:p>
            <a:pPr algn="l">
              <a:buClrTx/>
              <a:buSzTx/>
            </a:pPr>
            <a:r>
              <a:rPr lang="zh-CN" altLang="en-US" sz="1600"/>
              <a:t>Construct：解析和构建数据结构的代码库</a:t>
            </a:r>
            <a:endParaRPr lang="zh-CN" altLang="en-US" sz="1600"/>
          </a:p>
          <a:p>
            <a:pPr algn="l">
              <a:buClrTx/>
              <a:buSzTx/>
            </a:pPr>
            <a:r>
              <a:rPr lang="zh-CN" altLang="en-US" sz="1600"/>
              <a:t>fuzzer.py (feliam)：FelipeAndres Manzano 设计的一款简单的模糊测试工具</a:t>
            </a:r>
            <a:endParaRPr lang="zh-CN" altLang="en-US" sz="1600"/>
          </a:p>
          <a:p>
            <a:pPr algn="l">
              <a:buClrTx/>
              <a:buSzTx/>
            </a:pPr>
            <a:r>
              <a:rPr lang="zh-CN" altLang="en-US" sz="1600"/>
              <a:t>Fusil：编写模糊测试程序的代码库</a:t>
            </a:r>
            <a:endParaRPr lang="zh-CN" altLang="en-US" sz="16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5680" cy="5053330"/>
          </a:xfrm>
        </p:spPr>
        <p:txBody>
          <a:bodyPr/>
          <a:p>
            <a:pPr algn="ctr"/>
            <a:r>
              <a:rPr lang="zh-CN" altLang="en-US" sz="1800" b="1"/>
              <a:t>安全人员常用的python库</a:t>
            </a:r>
            <a:endParaRPr lang="zh-CN" altLang="en-US" sz="1800" b="1"/>
          </a:p>
          <a:p>
            <a:r>
              <a:rPr lang="zh-CN" altLang="en-US" sz="1800" b="1"/>
              <a:t>Web方面</a:t>
            </a:r>
            <a:endParaRPr lang="zh-CN" altLang="en-US" sz="1800" b="1"/>
          </a:p>
          <a:p>
            <a:pPr algn="l">
              <a:buClrTx/>
              <a:buSzTx/>
            </a:pPr>
            <a:r>
              <a:rPr lang="zh-CN" altLang="en-US" sz="1600"/>
              <a:t>Requests：一个简单友好的HTTP库</a:t>
            </a:r>
            <a:endParaRPr lang="zh-CN" altLang="en-US" sz="1600"/>
          </a:p>
          <a:p>
            <a:pPr algn="l">
              <a:buClrTx/>
              <a:buSzTx/>
            </a:pPr>
            <a:r>
              <a:rPr lang="zh-CN" altLang="en-US" sz="1600"/>
              <a:t>HTTPie：有好的类cURL命令行HTTP客户端</a:t>
            </a:r>
            <a:endParaRPr lang="zh-CN" altLang="en-US" sz="1600"/>
          </a:p>
          <a:p>
            <a:pPr algn="l">
              <a:buClrTx/>
              <a:buSzTx/>
            </a:pPr>
            <a:r>
              <a:rPr lang="zh-CN" altLang="en-US" sz="1600"/>
              <a:t>ProxMon：处理代理日志，报告发现的问题</a:t>
            </a:r>
            <a:endParaRPr lang="zh-CN" altLang="en-US" sz="1600"/>
          </a:p>
          <a:p>
            <a:pPr algn="l">
              <a:buClrTx/>
              <a:buSzTx/>
            </a:pPr>
            <a:r>
              <a:rPr lang="zh-CN" altLang="en-US" sz="1600"/>
              <a:t>WSMap：寻找Web服务节点，扫描文件</a:t>
            </a:r>
            <a:endParaRPr lang="zh-CN" altLang="en-US" sz="1600"/>
          </a:p>
          <a:p>
            <a:pPr algn="l">
              <a:buClrTx/>
              <a:buSzTx/>
            </a:pPr>
            <a:r>
              <a:rPr lang="zh-CN" altLang="en-US" sz="1600"/>
              <a:t>Twill：通过命令行接口浏览Web，支持自动化Web测试</a:t>
            </a:r>
            <a:endParaRPr lang="zh-CN" altLang="en-US" sz="1600"/>
          </a:p>
          <a:p>
            <a:pPr algn="l">
              <a:buClrTx/>
              <a:buSzTx/>
            </a:pPr>
            <a:r>
              <a:rPr lang="zh-CN" altLang="en-US" sz="1600"/>
              <a:t>Ghost.py：Webkit Web客户端</a:t>
            </a:r>
            <a:endParaRPr lang="zh-CN" altLang="en-US" sz="1600"/>
          </a:p>
          <a:p>
            <a:pPr algn="l">
              <a:buClrTx/>
              <a:buSzTx/>
            </a:pPr>
            <a:r>
              <a:rPr lang="zh-CN" altLang="en-US" sz="1600"/>
              <a:t>Windmill：允许我们自动化测试和调试Web应用的Web测试工具</a:t>
            </a:r>
            <a:endParaRPr lang="zh-CN" altLang="en-US" sz="1600"/>
          </a:p>
          <a:p>
            <a:pPr algn="l">
              <a:buClrTx/>
              <a:buSzTx/>
            </a:pPr>
            <a:r>
              <a:rPr lang="zh-CN" altLang="en-US" sz="1600"/>
              <a:t>FunkLoad：该工具允许加载多功能的Web应用测试组件</a:t>
            </a:r>
            <a:endParaRPr lang="zh-CN" altLang="en-US" sz="16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占位符 5122"/>
          <p:cNvSpPr/>
          <p:nvPr>
            <p:ph idx="1"/>
          </p:nvPr>
        </p:nvSpPr>
        <p:spPr>
          <a:xfrm>
            <a:off x="295275" y="1511300"/>
            <a:ext cx="8026400" cy="4581525"/>
          </a:xfrm>
        </p:spPr>
        <p:txBody>
          <a:bodyPr anchor="t"/>
          <a:p>
            <a:pPr defTabSz="914400">
              <a:buNone/>
            </a:pPr>
            <a:r>
              <a:rPr lang="zh-CN" altLang="en-US" sz="2800" kern="1200" baseline="0" dirty="0">
                <a:latin typeface="微软雅黑" panose="020B0503020204020204" charset="-122"/>
                <a:ea typeface="微软雅黑" panose="020B0503020204020204" charset="-122"/>
                <a:cs typeface="+mn-cs"/>
              </a:rPr>
              <a:t>    </a:t>
            </a:r>
            <a:r>
              <a:rPr lang="zh-CN" altLang="en-US" sz="2000" kern="1200" baseline="0" dirty="0">
                <a:latin typeface="微软雅黑" panose="020B0503020204020204" charset="-122"/>
                <a:ea typeface="微软雅黑" panose="020B0503020204020204" charset="-122"/>
                <a:cs typeface="+mn-cs"/>
              </a:rPr>
              <a:t>佘维（拼音 </a:t>
            </a:r>
            <a:r>
              <a:rPr lang="en-US" altLang="zh-CN" sz="2000" kern="1200" baseline="0" dirty="0">
                <a:latin typeface="微软雅黑" panose="020B0503020204020204" charset="-122"/>
                <a:ea typeface="+mn-ea"/>
                <a:cs typeface="+mn-cs"/>
              </a:rPr>
              <a:t>She Wei</a:t>
            </a:r>
            <a:r>
              <a:rPr lang="zh-CN" altLang="en-US" sz="2000" kern="1200" baseline="0" dirty="0">
                <a:latin typeface="微软雅黑" panose="020B0503020204020204" charset="-122"/>
                <a:ea typeface="微软雅黑" panose="020B0503020204020204" charset="-122"/>
                <a:cs typeface="+mn-cs"/>
              </a:rPr>
              <a:t>），计算机软件与理论专业，工学博士，教授，博士生导师。系统分析师、信息系统项目监理师、系统集成项目管理师，中国系统分析员顾问团顾问。</a:t>
            </a:r>
            <a:r>
              <a:rPr lang="en-US" altLang="zh-CN" sz="2000" kern="1200" baseline="0" dirty="0">
                <a:latin typeface="微软雅黑" panose="020B0503020204020204" charset="-122"/>
                <a:ea typeface="+mn-ea"/>
                <a:cs typeface="+mn-cs"/>
              </a:rPr>
              <a:t>      </a:t>
            </a:r>
            <a:endParaRPr lang="en-US" altLang="zh-CN" sz="2000" kern="1200" baseline="0" dirty="0">
              <a:latin typeface="微软雅黑" panose="020B0503020204020204" charset="-122"/>
              <a:ea typeface="+mn-ea"/>
              <a:cs typeface="+mn-cs"/>
            </a:endParaRPr>
          </a:p>
          <a:p>
            <a:pPr defTabSz="914400">
              <a:buNone/>
            </a:pPr>
            <a:r>
              <a:rPr lang="en-US" altLang="zh-CN" sz="2000" kern="1200" baseline="0" dirty="0">
                <a:latin typeface="微软雅黑" panose="020B0503020204020204" charset="-122"/>
                <a:ea typeface="+mn-ea"/>
                <a:cs typeface="+mn-cs"/>
              </a:rPr>
              <a:t>      </a:t>
            </a:r>
            <a:r>
              <a:rPr lang="zh-CN" altLang="en-US" sz="2000" kern="1200" baseline="0" dirty="0">
                <a:latin typeface="微软雅黑" panose="020B0503020204020204" charset="-122"/>
                <a:ea typeface="微软雅黑" panose="020B0503020204020204" charset="-122"/>
                <a:cs typeface="+mn-cs"/>
              </a:rPr>
              <a:t>感兴趣的方向为：</a:t>
            </a:r>
            <a:r>
              <a:rPr sz="2000" dirty="0">
                <a:solidFill>
                  <a:srgbClr val="FF0000"/>
                </a:solidFill>
                <a:latin typeface="微软雅黑" panose="020B0503020204020204" charset="-122"/>
                <a:ea typeface="微软雅黑" panose="020B0503020204020204" charset="-122"/>
                <a:sym typeface="+mn-ea"/>
              </a:rPr>
              <a:t>区块链技术、复杂系统理论及系统仿真、</a:t>
            </a:r>
            <a:r>
              <a:rPr lang="zh-CN" altLang="en-US" sz="2000" kern="1200" baseline="0" dirty="0">
                <a:solidFill>
                  <a:srgbClr val="C00000"/>
                </a:solidFill>
                <a:latin typeface="微软雅黑" panose="020B0503020204020204" charset="-122"/>
                <a:ea typeface="微软雅黑" panose="020B0503020204020204" charset="-122"/>
                <a:cs typeface="+mn-cs"/>
              </a:rPr>
              <a:t>机器学习与人工智能</a:t>
            </a:r>
            <a:r>
              <a:rPr lang="zh-CN" altLang="en-US" sz="2000" kern="1200" baseline="0" dirty="0">
                <a:latin typeface="微软雅黑" panose="020B0503020204020204" charset="-122"/>
                <a:ea typeface="微软雅黑" panose="020B0503020204020204" charset="-122"/>
                <a:cs typeface="+mn-cs"/>
              </a:rPr>
              <a:t>、软件工程与项目管理。</a:t>
            </a:r>
            <a:r>
              <a:rPr lang="en-US" altLang="zh-CN" sz="2000" kern="1200" baseline="0" dirty="0">
                <a:latin typeface="微软雅黑" panose="020B0503020204020204" charset="-122"/>
                <a:ea typeface="+mn-ea"/>
                <a:cs typeface="+mn-cs"/>
              </a:rPr>
              <a:t>   </a:t>
            </a:r>
            <a:endParaRPr lang="en-US" altLang="zh-CN" sz="2000" kern="1200" baseline="0" dirty="0">
              <a:latin typeface="微软雅黑" panose="020B0503020204020204" charset="-122"/>
              <a:ea typeface="+mn-ea"/>
              <a:cs typeface="+mn-cs"/>
            </a:endParaRPr>
          </a:p>
          <a:p>
            <a:pPr defTabSz="914400">
              <a:buFont typeface="Wingdings" panose="05000000000000000000" charset="0"/>
              <a:buChar char="l"/>
            </a:pPr>
            <a:r>
              <a:rPr lang="zh-CN" altLang="en-US" sz="2000" kern="1200" baseline="0" dirty="0">
                <a:latin typeface="微软雅黑" panose="020B0503020204020204" charset="-122"/>
                <a:ea typeface="微软雅黑" panose="020B0503020204020204" charset="-122"/>
                <a:cs typeface="+mn-cs"/>
              </a:rPr>
              <a:t>办公室：北校区行政楼</a:t>
            </a:r>
            <a:r>
              <a:rPr lang="en-US" altLang="zh-CN" sz="2000" kern="1200" baseline="0" dirty="0">
                <a:latin typeface="微软雅黑" panose="020B0503020204020204" charset="-122"/>
                <a:ea typeface="+mn-ea"/>
                <a:cs typeface="+mn-cs"/>
              </a:rPr>
              <a:t>306</a:t>
            </a:r>
            <a:endParaRPr lang="en-US" altLang="zh-CN" sz="2000" kern="1200" baseline="0" dirty="0">
              <a:latin typeface="微软雅黑" panose="020B0503020204020204" charset="-122"/>
              <a:ea typeface="+mn-ea"/>
              <a:cs typeface="+mn-cs"/>
            </a:endParaRPr>
          </a:p>
          <a:p>
            <a:pPr defTabSz="914400">
              <a:buFont typeface="Wingdings" panose="05000000000000000000" charset="0"/>
              <a:buChar char="l"/>
            </a:pPr>
            <a:r>
              <a:rPr lang="zh-CN" altLang="en-US" sz="2000" kern="1200" baseline="0" dirty="0">
                <a:latin typeface="微软雅黑" panose="020B0503020204020204" charset="-122"/>
                <a:ea typeface="微软雅黑" panose="020B0503020204020204" charset="-122"/>
                <a:cs typeface="+mn-cs"/>
              </a:rPr>
              <a:t>办公电话：</a:t>
            </a:r>
            <a:r>
              <a:rPr lang="en-US" altLang="zh-CN" sz="2000" kern="1200" baseline="0" dirty="0">
                <a:latin typeface="微软雅黑" panose="020B0503020204020204" charset="-122"/>
                <a:ea typeface="+mn-ea"/>
                <a:cs typeface="+mn-cs"/>
              </a:rPr>
              <a:t>63886652</a:t>
            </a:r>
            <a:endParaRPr lang="en-US" altLang="zh-CN" sz="2000" kern="1200" baseline="0" dirty="0">
              <a:latin typeface="微软雅黑" panose="020B0503020204020204" charset="-122"/>
              <a:ea typeface="+mn-ea"/>
              <a:cs typeface="+mn-cs"/>
            </a:endParaRPr>
          </a:p>
          <a:p>
            <a:pPr defTabSz="914400">
              <a:buFont typeface="Wingdings" panose="05000000000000000000" charset="0"/>
              <a:buChar char="l"/>
            </a:pPr>
            <a:r>
              <a:rPr lang="zh-CN" altLang="en-US" sz="2000" kern="1200" baseline="0" dirty="0">
                <a:latin typeface="微软雅黑" panose="020B0503020204020204" charset="-122"/>
                <a:ea typeface="微软雅黑" panose="020B0503020204020204" charset="-122"/>
                <a:cs typeface="+mn-cs"/>
              </a:rPr>
              <a:t>移动电话：</a:t>
            </a:r>
            <a:r>
              <a:rPr lang="en-US" altLang="zh-CN" sz="2000" kern="1200" baseline="0" dirty="0">
                <a:latin typeface="微软雅黑" panose="020B0503020204020204" charset="-122"/>
                <a:ea typeface="+mn-ea"/>
                <a:cs typeface="+mn-cs"/>
              </a:rPr>
              <a:t>15237180268</a:t>
            </a:r>
            <a:endParaRPr lang="en-US" altLang="zh-CN" sz="2000" kern="1200" baseline="0" dirty="0">
              <a:latin typeface="微软雅黑" panose="020B0503020204020204" charset="-122"/>
              <a:ea typeface="+mn-ea"/>
              <a:cs typeface="+mn-cs"/>
            </a:endParaRPr>
          </a:p>
          <a:p>
            <a:pPr defTabSz="914400">
              <a:buFont typeface="Wingdings" panose="05000000000000000000" charset="0"/>
              <a:buChar char="l"/>
            </a:pPr>
            <a:r>
              <a:rPr lang="zh-CN" altLang="en-US" sz="2000" kern="1200" baseline="0" dirty="0">
                <a:latin typeface="微软雅黑" panose="020B0503020204020204" charset="-122"/>
                <a:ea typeface="微软雅黑" panose="020B0503020204020204" charset="-122"/>
                <a:cs typeface="+mn-cs"/>
              </a:rPr>
              <a:t>邮箱：</a:t>
            </a:r>
            <a:r>
              <a:rPr lang="en-US" altLang="zh-CN" sz="2000" kern="1200" baseline="0" dirty="0">
                <a:latin typeface="微软雅黑" panose="020B0503020204020204" charset="-122"/>
                <a:ea typeface="+mn-ea"/>
                <a:cs typeface="+mn-cs"/>
              </a:rPr>
              <a:t>wshe@zzu.edu.cn</a:t>
            </a:r>
            <a:endParaRPr lang="en-US" altLang="zh-CN" sz="2000" kern="1200" baseline="0" dirty="0">
              <a:latin typeface="微软雅黑" panose="020B0503020204020204" charset="-122"/>
              <a:ea typeface="+mn-ea"/>
              <a:cs typeface="+mn-cs"/>
            </a:endParaRPr>
          </a:p>
          <a:p>
            <a:pPr defTabSz="914400"/>
            <a:endParaRPr lang="en-US" altLang="zh-CN" sz="2000" kern="1200" baseline="0" dirty="0">
              <a:latin typeface="微软雅黑" panose="020B0503020204020204" charset="-122"/>
              <a:ea typeface="+mn-ea"/>
              <a:cs typeface="+mn-cs"/>
            </a:endParaRPr>
          </a:p>
        </p:txBody>
      </p:sp>
      <p:pic>
        <p:nvPicPr>
          <p:cNvPr id="8195" name="图片 1"/>
          <p:cNvPicPr>
            <a:picLocks noChangeAspect="1"/>
          </p:cNvPicPr>
          <p:nvPr/>
        </p:nvPicPr>
        <p:blipFill>
          <a:blip r:embed="rId1"/>
          <a:stretch>
            <a:fillRect/>
          </a:stretch>
        </p:blipFill>
        <p:spPr>
          <a:xfrm>
            <a:off x="8613458" y="1918335"/>
            <a:ext cx="2717800" cy="3624263"/>
          </a:xfrm>
          <a:prstGeom prst="rect">
            <a:avLst/>
          </a:prstGeom>
          <a:noFill/>
          <a:ln w="9525">
            <a:noFill/>
          </a:ln>
        </p:spPr>
      </p:pic>
      <p:sp>
        <p:nvSpPr>
          <p:cNvPr id="4" name="矩形 3"/>
          <p:cNvSpPr/>
          <p:nvPr/>
        </p:nvSpPr>
        <p:spPr>
          <a:xfrm>
            <a:off x="0" y="360680"/>
            <a:ext cx="12192635" cy="128968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a:solidFill>
                  <a:schemeClr val="accent1">
                    <a:lumMod val="75000"/>
                  </a:schemeClr>
                </a:solidFill>
              </a:rPr>
              <a:t>教师简介</a:t>
            </a:r>
            <a:endParaRPr lang="zh-CN" altLang="en-US" sz="3600">
              <a:solidFill>
                <a:schemeClr val="accent1">
                  <a:lumMod val="75000"/>
                </a:schemeClr>
              </a:solidFill>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5680" cy="5053330"/>
          </a:xfrm>
        </p:spPr>
        <p:txBody>
          <a:bodyPr/>
          <a:p>
            <a:pPr algn="ctr"/>
            <a:r>
              <a:rPr lang="zh-CN" altLang="en-US" sz="1800" b="1"/>
              <a:t>安全人员常用的python库</a:t>
            </a:r>
            <a:endParaRPr lang="zh-CN" altLang="en-US" sz="1800" b="1"/>
          </a:p>
          <a:p>
            <a:r>
              <a:rPr lang="zh-CN" altLang="en-US" sz="1800" b="1"/>
              <a:t>Web方面</a:t>
            </a:r>
            <a:endParaRPr lang="zh-CN" altLang="en-US" sz="1800" b="1"/>
          </a:p>
          <a:p>
            <a:r>
              <a:rPr lang="zh-CN" altLang="en-US"/>
              <a:t>spynner：支持Javascript/AJAX的可编程Web浏览模块</a:t>
            </a:r>
            <a:endParaRPr lang="zh-CN" altLang="en-US"/>
          </a:p>
          <a:p>
            <a:r>
              <a:rPr lang="zh-CN" altLang="en-US"/>
              <a:t>python-spidermonkey：桥接Mozilla SpiderMonkeyJavaScript引擎，允许对JavaScript脚本和函数进行测试和调用</a:t>
            </a:r>
            <a:endParaRPr lang="zh-CN" altLang="en-US"/>
          </a:p>
          <a:p>
            <a:r>
              <a:rPr lang="zh-CN" altLang="en-US"/>
              <a:t>mitmproxy：支持SSL的HTTP代理，可通过命令行接口实时拦截和编辑网络流量</a:t>
            </a:r>
            <a:endParaRPr lang="zh-CN" altLang="en-US"/>
          </a:p>
          <a:p>
            <a:r>
              <a:rPr lang="zh-CN" altLang="en-US"/>
              <a:t>pathod / pathoc：可向HTTP客户端和服务求提供畸形测试用例</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380470" cy="5053330"/>
          </a:xfrm>
        </p:spPr>
        <p:txBody>
          <a:bodyPr/>
          <a:p>
            <a:pPr algn="ctr"/>
            <a:r>
              <a:rPr lang="zh-CN" altLang="en-US" sz="1800" b="1"/>
              <a:t>安全人员常用的python库</a:t>
            </a:r>
            <a:endParaRPr lang="zh-CN" altLang="en-US" sz="1800" b="1"/>
          </a:p>
          <a:p>
            <a:r>
              <a:rPr lang="zh-CN" altLang="en-US" sz="1800" b="1"/>
              <a:t>Forensics（信息取证方面）</a:t>
            </a:r>
            <a:endParaRPr lang="zh-CN" altLang="en-US" sz="1800" b="1"/>
          </a:p>
          <a:p>
            <a:pPr algn="l">
              <a:buClrTx/>
              <a:buSzTx/>
            </a:pPr>
            <a:r>
              <a:rPr lang="zh-CN" altLang="en-US"/>
              <a:t>Volatility：从RAM样本中提取数据</a:t>
            </a:r>
            <a:endParaRPr lang="zh-CN" altLang="en-US"/>
          </a:p>
          <a:p>
            <a:pPr algn="l">
              <a:buClrTx/>
              <a:buSzTx/>
            </a:pPr>
            <a:r>
              <a:rPr lang="zh-CN" altLang="en-US"/>
              <a:t>LibForensics：开发数字取证应用的代码库</a:t>
            </a:r>
            <a:endParaRPr lang="zh-CN" altLang="en-US"/>
          </a:p>
          <a:p>
            <a:pPr algn="l">
              <a:buClrTx/>
              <a:buSzTx/>
            </a:pPr>
            <a:r>
              <a:rPr lang="zh-CN" altLang="en-US"/>
              <a:t>TrIDLib：通过代码签名识别文件类型</a:t>
            </a:r>
            <a:endParaRPr lang="zh-CN" altLang="en-US"/>
          </a:p>
          <a:p>
            <a:pPr algn="l">
              <a:buClrTx/>
              <a:buSzTx/>
            </a:pPr>
            <a:r>
              <a:rPr lang="zh-CN" altLang="en-US"/>
              <a:t>aft：Android取证工具</a:t>
            </a:r>
            <a:endParaRPr lang="zh-CN" altLang="en-US"/>
          </a:p>
          <a:p>
            <a:endParaRPr lang="zh-CN" altLang="en-US"/>
          </a:p>
          <a:p>
            <a:endParaRPr lang="zh-CN" altLang="en-US" sz="1800" b="1"/>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5680" cy="5053330"/>
          </a:xfrm>
        </p:spPr>
        <p:txBody>
          <a:bodyPr/>
          <a:p>
            <a:pPr algn="ctr"/>
            <a:r>
              <a:rPr lang="zh-CN" altLang="en-US" sz="1800" b="1"/>
              <a:t>安全人员常用的python库</a:t>
            </a:r>
            <a:endParaRPr lang="zh-CN" altLang="en-US" sz="1800" b="1"/>
          </a:p>
          <a:p>
            <a:r>
              <a:rPr sz="1800" b="1">
                <a:sym typeface="+mn-ea"/>
              </a:rPr>
              <a:t>Malware Analysis（恶意软件分析方面）</a:t>
            </a:r>
            <a:endParaRPr lang="zh-CN" altLang="en-US" sz="1800" b="1"/>
          </a:p>
          <a:p>
            <a:pPr algn="l">
              <a:buClrTx/>
              <a:buSzTx/>
            </a:pPr>
            <a:r>
              <a:rPr sz="1600">
                <a:sym typeface="+mn-ea"/>
              </a:rPr>
              <a:t>pyew：命令行十六进制编辑器和反汇编工具，主要用于分析恶意软件</a:t>
            </a:r>
            <a:endParaRPr lang="zh-CN" altLang="en-US" sz="1600"/>
          </a:p>
          <a:p>
            <a:pPr algn="l">
              <a:buClrTx/>
              <a:buSzTx/>
            </a:pPr>
            <a:r>
              <a:rPr sz="1600">
                <a:sym typeface="+mn-ea"/>
              </a:rPr>
              <a:t>Exefilter：过滤邮件、Web页面或文件中的文件格式，检测常见文件格式并能移除活动内容</a:t>
            </a:r>
            <a:endParaRPr lang="zh-CN" altLang="en-US" sz="1600"/>
          </a:p>
          <a:p>
            <a:pPr algn="l">
              <a:buClrTx/>
              <a:buSzTx/>
            </a:pPr>
            <a:r>
              <a:rPr sz="1600">
                <a:sym typeface="+mn-ea"/>
              </a:rPr>
              <a:t>pyClamAV：向Python软件中添加病毒检测功能</a:t>
            </a:r>
            <a:endParaRPr lang="zh-CN" altLang="en-US" sz="1600"/>
          </a:p>
          <a:p>
            <a:pPr algn="l">
              <a:buClrTx/>
              <a:buSzTx/>
            </a:pPr>
            <a:r>
              <a:rPr sz="1600">
                <a:sym typeface="+mn-ea"/>
              </a:rPr>
              <a:t>jsunpack-n：通用的JavaScript拆包工具，可枚举浏览器功能并检测漏洞，针对的是浏览器和浏览器插件漏洞</a:t>
            </a:r>
            <a:endParaRPr lang="zh-CN" altLang="en-US" sz="1600"/>
          </a:p>
          <a:p>
            <a:pPr algn="l">
              <a:buClrTx/>
              <a:buSzTx/>
            </a:pPr>
            <a:r>
              <a:rPr sz="1600">
                <a:sym typeface="+mn-ea"/>
              </a:rPr>
              <a:t>yara-python：识别和分类恶意软件样本</a:t>
            </a:r>
            <a:endParaRPr lang="zh-CN" altLang="en-US" sz="1600"/>
          </a:p>
          <a:p>
            <a:pPr algn="l">
              <a:buClrTx/>
              <a:buSzTx/>
            </a:pPr>
            <a:r>
              <a:rPr sz="1600">
                <a:sym typeface="+mn-ea"/>
              </a:rPr>
              <a:t>phoneyc：纯蜜罐系统</a:t>
            </a:r>
            <a:endParaRPr lang="zh-CN" altLang="en-US" sz="16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737235"/>
          </a:xfrm>
        </p:spPr>
        <p:txBody>
          <a:bodyPr/>
          <a:p>
            <a:r>
              <a:rPr lang="zh-CN" altLang="en-US">
                <a:sym typeface="+mn-ea"/>
              </a:rPr>
              <a:t>0.1 Python简介</a:t>
            </a:r>
            <a:br>
              <a:rPr lang="zh-CN" altLang="en-US"/>
            </a:b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990" y="887730"/>
            <a:ext cx="11155680" cy="5053330"/>
          </a:xfrm>
        </p:spPr>
        <p:txBody>
          <a:bodyPr/>
          <a:p>
            <a:pPr algn="ctr"/>
            <a:r>
              <a:rPr lang="zh-CN" altLang="en-US" sz="1800" b="1"/>
              <a:t>安全人员常用的python库</a:t>
            </a:r>
            <a:endParaRPr lang="zh-CN" altLang="en-US" sz="1800" b="1"/>
          </a:p>
          <a:p>
            <a:r>
              <a:rPr sz="1800" b="1">
                <a:sym typeface="+mn-ea"/>
              </a:rPr>
              <a:t>PDF方面</a:t>
            </a:r>
            <a:endParaRPr sz="1800" b="1">
              <a:sym typeface="+mn-ea"/>
            </a:endParaRPr>
          </a:p>
          <a:p>
            <a:r>
              <a:rPr>
                <a:sym typeface="+mn-ea"/>
              </a:rPr>
              <a:t>Didier Stevens’ PDF tools: 分析、识别和创建PDF文件，包括PDFiD、pdf-parser、make-pdf和mPDF</a:t>
            </a:r>
            <a:endParaRPr>
              <a:sym typeface="+mn-ea"/>
            </a:endParaRPr>
          </a:p>
          <a:p>
            <a:r>
              <a:rPr>
                <a:sym typeface="+mn-ea"/>
              </a:rPr>
              <a:t>Opaf：开源PDF分析框架，可将PDF转换成可分析和修改的XML树</a:t>
            </a:r>
            <a:endParaRPr>
              <a:sym typeface="+mn-ea"/>
            </a:endParaRPr>
          </a:p>
          <a:p>
            <a:r>
              <a:rPr>
                <a:sym typeface="+mn-ea"/>
              </a:rPr>
              <a:t>Origapy：封装了Origami Ruby模块，可对PDF文件进行安全审查</a:t>
            </a:r>
            <a:endParaRPr>
              <a:sym typeface="+mn-ea"/>
            </a:endParaRPr>
          </a:p>
          <a:p>
            <a:r>
              <a:rPr>
                <a:sym typeface="+mn-ea"/>
              </a:rPr>
              <a:t>pyPDF：纯PDF工具，可提取、合并、加密和解密PDF内容</a:t>
            </a:r>
            <a:endParaRPr>
              <a:sym typeface="+mn-ea"/>
            </a:endParaRPr>
          </a:p>
          <a:p>
            <a:r>
              <a:rPr>
                <a:sym typeface="+mn-ea"/>
              </a:rPr>
              <a:t>PDFMiner：从PDF文件中提取文字内容</a:t>
            </a:r>
            <a:endParaRPr>
              <a:sym typeface="+mn-ea"/>
            </a:endParaRPr>
          </a:p>
          <a:p>
            <a:r>
              <a:rPr>
                <a:sym typeface="+mn-ea"/>
              </a:rPr>
              <a:t>python-poppler-qt4：绑定了Poppler PDF库，支持Qt4</a:t>
            </a:r>
            <a:endParaRPr>
              <a:sym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第0章 入门和需知</a:t>
            </a:r>
            <a:endParaRPr lang="zh-CN" altLang="en-US"/>
          </a:p>
        </p:txBody>
      </p:sp>
      <p:sp>
        <p:nvSpPr>
          <p:cNvPr id="12" name="文本占位符 11"/>
          <p:cNvSpPr>
            <a:spLocks noGrp="1"/>
          </p:cNvSpPr>
          <p:nvPr>
            <p:ph type="body" idx="1"/>
          </p:nvPr>
        </p:nvSpPr>
        <p:spPr>
          <a:xfrm>
            <a:off x="3897630" y="1911350"/>
            <a:ext cx="5013960" cy="3758565"/>
          </a:xfrm>
        </p:spPr>
        <p:txBody>
          <a:bodyPr/>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0.1 Python简介</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rPr>
              <a:t>0.2 Python</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的特点</a:t>
            </a:r>
            <a:endParaRPr lang="zh-CN" altLang="en-US" sz="2400" b="1" kern="1200" baseline="0">
              <a:solidFill>
                <a:srgbClr val="FF0000"/>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0.3 Python</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优缺点比较</a:t>
            </a:r>
            <a:endPar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课</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程简介</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68" name="矩形 67"/>
          <p:cNvSpPr/>
          <p:nvPr/>
        </p:nvSpPr>
        <p:spPr>
          <a:xfrm>
            <a:off x="1172845" y="2482215"/>
            <a:ext cx="9161145" cy="2030095"/>
          </a:xfrm>
          <a:prstGeom prst="rect">
            <a:avLst/>
          </a:prstGeom>
        </p:spPr>
        <p:txBody>
          <a:bodyPr wrap="square">
            <a:spAutoFit/>
          </a:bodyPr>
          <a:p>
            <a:pPr algn="ctr">
              <a:lnSpc>
                <a:spcPct val="150000"/>
              </a:lnSpc>
              <a:buClrTx/>
              <a:buSzTx/>
              <a:buNone/>
            </a:pPr>
            <a:r>
              <a:rPr lang="en-US" altLang="zh-CN" sz="2800" b="1" dirty="0" smtClean="0">
                <a:solidFill>
                  <a:schemeClr val="accent1">
                    <a:lumMod val="75000"/>
                  </a:schemeClr>
                </a:solidFill>
                <a:effectLst>
                  <a:outerShdw blurRad="38100" dist="38100" dir="2700000" algn="tl">
                    <a:srgbClr val="000000">
                      <a:alpha val="43137"/>
                    </a:srgbClr>
                  </a:outerShdw>
                </a:effectLst>
              </a:rPr>
              <a:t>Python的设计哲学是“优雅、明确、简单、可读性强”</a:t>
            </a:r>
            <a:endParaRPr lang="en-US" altLang="zh-CN" sz="2800" b="1" dirty="0" smtClean="0">
              <a:solidFill>
                <a:schemeClr val="accent1">
                  <a:lumMod val="75000"/>
                </a:schemeClr>
              </a:solidFill>
              <a:effectLst>
                <a:outerShdw blurRad="38100" dist="38100" dir="2700000" algn="tl">
                  <a:srgbClr val="000000">
                    <a:alpha val="43137"/>
                  </a:srgbClr>
                </a:outerShdw>
              </a:effectLst>
            </a:endParaRPr>
          </a:p>
          <a:p>
            <a:pPr algn="ctr">
              <a:lnSpc>
                <a:spcPct val="150000"/>
              </a:lnSpc>
              <a:buClrTx/>
              <a:buSzTx/>
              <a:buNone/>
            </a:pPr>
            <a:r>
              <a:rPr lang="en-US" altLang="zh-CN" sz="2800" b="1" dirty="0" smtClean="0">
                <a:solidFill>
                  <a:schemeClr val="accent1">
                    <a:lumMod val="75000"/>
                  </a:schemeClr>
                </a:solidFill>
                <a:effectLst>
                  <a:outerShdw blurRad="38100" dist="38100" dir="2700000" algn="tl">
                    <a:srgbClr val="000000">
                      <a:alpha val="43137"/>
                    </a:srgbClr>
                  </a:outerShdw>
                </a:effectLst>
              </a:rPr>
              <a:t> </a:t>
            </a:r>
            <a:endParaRPr lang="en-US" altLang="zh-CN" sz="2800" b="1" dirty="0" smtClean="0">
              <a:solidFill>
                <a:schemeClr val="accent1">
                  <a:lumMod val="75000"/>
                </a:schemeClr>
              </a:solidFill>
              <a:effectLst>
                <a:outerShdw blurRad="38100" dist="38100" dir="2700000" algn="tl">
                  <a:srgbClr val="000000">
                    <a:alpha val="43137"/>
                  </a:srgbClr>
                </a:outerShdw>
              </a:effectLst>
            </a:endParaRPr>
          </a:p>
          <a:p>
            <a:pPr algn="ctr">
              <a:lnSpc>
                <a:spcPct val="150000"/>
              </a:lnSpc>
              <a:buClrTx/>
              <a:buSzTx/>
              <a:buNone/>
            </a:pPr>
            <a:r>
              <a:rPr lang="en-US" altLang="zh-CN" sz="2800" b="1" dirty="0" smtClean="0">
                <a:solidFill>
                  <a:schemeClr val="accent1">
                    <a:lumMod val="75000"/>
                  </a:schemeClr>
                </a:solidFill>
                <a:effectLst>
                  <a:outerShdw blurRad="38100" dist="38100" dir="2700000" algn="tl">
                    <a:srgbClr val="000000">
                      <a:alpha val="43137"/>
                    </a:srgbClr>
                  </a:outerShdw>
                </a:effectLst>
              </a:rPr>
              <a:t>Python是完全面向对象的语言，Python一切皆对象</a:t>
            </a:r>
            <a:endParaRPr lang="en-US" altLang="zh-CN" sz="2800" b="1" dirty="0" smtClean="0">
              <a:solidFill>
                <a:schemeClr val="accent1">
                  <a:lumMod val="75000"/>
                </a:schemeClr>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pPr>
              <a:buFont typeface="Wingdings" panose="05000000000000000000" charset="0"/>
              <a:buChar char="n"/>
            </a:pPr>
            <a:r>
              <a:rPr lang="zh-CN" altLang="en-US" sz="2400"/>
              <a:t>python属于解释型语言</a:t>
            </a:r>
            <a:endParaRPr lang="zh-CN" altLang="en-US" sz="2400"/>
          </a:p>
          <a:p>
            <a:pPr>
              <a:buFont typeface="Wingdings" panose="05000000000000000000" charset="0"/>
              <a:buChar char="n"/>
            </a:pPr>
            <a:r>
              <a:rPr lang="zh-CN" altLang="en-US" sz="2400"/>
              <a:t>python语言有两个特点：</a:t>
            </a:r>
            <a:endParaRPr lang="zh-CN" altLang="en-US" sz="2400"/>
          </a:p>
          <a:p>
            <a:pPr lvl="1">
              <a:buFont typeface="Wingdings" panose="05000000000000000000" charset="0"/>
              <a:buChar char="n"/>
            </a:pPr>
            <a:r>
              <a:rPr lang="zh-CN" altLang="en-US" sz="2400">
                <a:solidFill>
                  <a:srgbClr val="FF0000"/>
                </a:solidFill>
              </a:rPr>
              <a:t>1.胶水语言</a:t>
            </a:r>
            <a:r>
              <a:rPr lang="zh-CN" altLang="en-US" sz="2400"/>
              <a:t>（历史遗留问题，原来Perl语言作为Unix内置标准件，获得极大追捧，作为竞争者的pytho与shell语言以及Perl语言和谐共处来融入Linux家族，所以被称为胶水语言。但随着Unix的闭源，Perl热度消减，于是python开始“穿Perl的衣服”，最后登堂入室，获得了比Perl更高的市场占有率）</a:t>
            </a:r>
            <a:endParaRPr lang="zh-CN" altLang="en-US" sz="2400"/>
          </a:p>
          <a:p>
            <a:pPr lvl="1">
              <a:buFont typeface="Wingdings" panose="05000000000000000000" charset="0"/>
              <a:buChar char="n"/>
            </a:pPr>
            <a:r>
              <a:rPr lang="zh-CN" altLang="en-US" sz="2400">
                <a:solidFill>
                  <a:srgbClr val="FF0000"/>
                </a:solidFill>
              </a:rPr>
              <a:t>2.调包侠</a:t>
            </a:r>
            <a:r>
              <a:rPr lang="zh-CN" altLang="en-US" sz="2400"/>
              <a:t>（写python程序，面对需求时，很多时候的第一反应是去找是否有已经实现该功能的包可供调用）</a:t>
            </a:r>
            <a:endParaRPr lang="zh-CN" altLang="en-US" sz="24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pPr>
              <a:buFont typeface="Wingdings" panose="05000000000000000000" charset="0"/>
              <a:buChar char="n"/>
            </a:pPr>
            <a:r>
              <a:rPr lang="zh-CN" altLang="en-US" sz="2400"/>
              <a:t>Python适合开发哪些类型的应用呢？</a:t>
            </a:r>
            <a:endParaRPr lang="zh-CN" altLang="en-US" sz="2400"/>
          </a:p>
          <a:p>
            <a:pPr lvl="1">
              <a:buFont typeface="Wingdings" panose="05000000000000000000" charset="0"/>
              <a:buChar char="n"/>
            </a:pPr>
            <a:r>
              <a:rPr lang="zh-CN" altLang="en-US" sz="2400"/>
              <a:t>科学计算和智能分析相关算法模块</a:t>
            </a:r>
            <a:endParaRPr lang="zh-CN" altLang="en-US" sz="2400"/>
          </a:p>
          <a:p>
            <a:pPr lvl="1">
              <a:buFont typeface="Wingdings" panose="05000000000000000000" charset="0"/>
              <a:buChar char="n"/>
            </a:pPr>
            <a:r>
              <a:rPr lang="zh-CN" altLang="en-US" sz="2400"/>
              <a:t>网络应用，包括网站、后台服务等等；</a:t>
            </a:r>
            <a:endParaRPr lang="zh-CN" altLang="en-US" sz="2400"/>
          </a:p>
          <a:p>
            <a:pPr lvl="1">
              <a:buFont typeface="Wingdings" panose="05000000000000000000" charset="0"/>
              <a:buChar char="n"/>
            </a:pPr>
            <a:r>
              <a:rPr lang="zh-CN" altLang="en-US" sz="2400"/>
              <a:t>日常需要的小工具，包括系统管理员需要的脚本任务等等；</a:t>
            </a:r>
            <a:endParaRPr lang="zh-CN" altLang="en-US" sz="2400"/>
          </a:p>
          <a:p>
            <a:pPr lvl="1">
              <a:buFont typeface="Wingdings" panose="05000000000000000000" charset="0"/>
              <a:buChar char="n"/>
            </a:pPr>
            <a:r>
              <a:rPr lang="zh-CN" altLang="en-US" sz="2400"/>
              <a:t>其他语言开发程序的再包装，方便使用。</a:t>
            </a:r>
            <a:endParaRPr lang="zh-CN" altLang="en-US" sz="24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892810"/>
            <a:ext cx="11386820" cy="5053330"/>
          </a:xfrm>
        </p:spPr>
        <p:txBody>
          <a:bodyPr/>
          <a:p>
            <a:pPr>
              <a:buFont typeface="Wingdings" panose="05000000000000000000" charset="0"/>
              <a:buChar char="n"/>
            </a:pPr>
            <a:r>
              <a:rPr lang="zh-CN" altLang="en-US" sz="2400"/>
              <a:t>Python为我们提供了非常完善的基础代码库，覆盖了网络、文件、GUI、数据库、文本等大量内容，被形象地称作“内置电池（batteries included）”。用Python开发，许多功能不必从零编写，直接使用现成的即可。</a:t>
            </a:r>
            <a:endParaRPr lang="zh-CN" altLang="en-US" sz="2400"/>
          </a:p>
          <a:p>
            <a:pPr>
              <a:buFont typeface="Wingdings" panose="05000000000000000000" charset="0"/>
              <a:buChar char="n"/>
            </a:pPr>
            <a:r>
              <a:rPr lang="zh-CN" altLang="en-US" sz="2400"/>
              <a:t>除了内置的库外，Python还有大量的第三方库，也就是别人开发的，供你直接使用的东西。当然，如果你开发的代码通过很好的封装，也可以作为第三方库给别人使用。</a:t>
            </a:r>
            <a:endParaRPr lang="zh-CN" altLang="en-US" sz="2400"/>
          </a:p>
          <a:p>
            <a:pPr>
              <a:buFont typeface="Wingdings" panose="05000000000000000000" charset="0"/>
              <a:buChar char="n"/>
            </a:pPr>
            <a:r>
              <a:rPr lang="zh-CN" altLang="en-US" sz="2400"/>
              <a:t>许多大型网站就是用Python开发的，例如YouTube、Instagram，还有国内的豆瓣。很多大公司，包括Google、Yahoo等，甚至NASA（美国航空航天局）都大量地使用Python。</a:t>
            </a:r>
            <a:endParaRPr lang="zh-CN" altLang="en-US" sz="24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892810"/>
            <a:ext cx="11386820" cy="5053330"/>
          </a:xfrm>
        </p:spPr>
        <p:txBody>
          <a:bodyPr/>
          <a:p>
            <a:pPr marL="0" indent="0" fontAlgn="base">
              <a:lnSpc>
                <a:spcPct val="120000"/>
              </a:lnSpc>
              <a:spcBef>
                <a:spcPts val="600"/>
              </a:spcBef>
              <a:spcAft>
                <a:spcPts val="600"/>
              </a:spcAft>
              <a:buClr>
                <a:schemeClr val="folHlink"/>
              </a:buClr>
              <a:buNone/>
            </a:pPr>
            <a:r>
              <a:rPr sz="240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rPr>
              <a:t>编程语言概述</a:t>
            </a:r>
            <a:endParaRPr sz="2400" b="1">
              <a:latin typeface="仿宋" panose="02010609060101010101" charset="-122"/>
              <a:ea typeface="仿宋" panose="02010609060101010101" charset="-122"/>
              <a:cs typeface="仿宋" panose="02010609060101010101" charset="-122"/>
              <a:sym typeface="+mn-ea"/>
            </a:endParaRPr>
          </a:p>
          <a:p>
            <a:pPr marL="0" indent="0" fontAlgn="base">
              <a:lnSpc>
                <a:spcPct val="120000"/>
              </a:lnSpc>
              <a:spcBef>
                <a:spcPts val="600"/>
              </a:spcBef>
              <a:spcAft>
                <a:spcPts val="600"/>
              </a:spcAft>
              <a:buClr>
                <a:schemeClr val="folHlink"/>
              </a:buClr>
              <a:buNone/>
            </a:pPr>
            <a:r>
              <a:rPr sz="2000" b="1">
                <a:latin typeface="仿宋" panose="02010609060101010101" charset="-122"/>
                <a:ea typeface="仿宋" panose="02010609060101010101" charset="-122"/>
                <a:cs typeface="仿宋" panose="02010609060101010101" charset="-122"/>
                <a:sym typeface="+mn-ea"/>
              </a:rPr>
              <a:t>（</a:t>
            </a:r>
            <a:r>
              <a:rPr lang="en-US" altLang="zh-CN" sz="2000" b="1">
                <a:latin typeface="仿宋" panose="02010609060101010101" charset="-122"/>
                <a:ea typeface="仿宋" panose="02010609060101010101" charset="-122"/>
                <a:cs typeface="仿宋" panose="02010609060101010101" charset="-122"/>
                <a:sym typeface="+mn-ea"/>
              </a:rPr>
              <a:t>1</a:t>
            </a:r>
            <a:r>
              <a:rPr sz="2000" b="1">
                <a:latin typeface="仿宋" panose="02010609060101010101" charset="-122"/>
                <a:ea typeface="仿宋" panose="02010609060101010101" charset="-122"/>
                <a:cs typeface="仿宋" panose="02010609060101010101" charset="-122"/>
                <a:sym typeface="+mn-ea"/>
              </a:rPr>
              <a:t>）机器语言</a:t>
            </a:r>
            <a:endParaRPr lang="zh-CN" altLang="en-US" sz="2000" b="1" dirty="0">
              <a:latin typeface="仿宋" panose="02010609060101010101" charset="-122"/>
              <a:ea typeface="仿宋" panose="02010609060101010101" charset="-122"/>
              <a:cs typeface="仿宋" panose="02010609060101010101" charset="-122"/>
            </a:endParaRPr>
          </a:p>
          <a:p>
            <a:pPr marL="702310" indent="-342900" fontAlgn="base">
              <a:lnSpc>
                <a:spcPct val="120000"/>
              </a:lnSpc>
              <a:spcBef>
                <a:spcPts val="600"/>
              </a:spcBef>
              <a:spcAft>
                <a:spcPts val="600"/>
              </a:spcAft>
              <a:buClr>
                <a:schemeClr val="folHlink"/>
              </a:buClr>
              <a:buFont typeface="Wingdings" panose="05000000000000000000" pitchFamily="2" charset="2"/>
              <a:buChar char="Ø"/>
            </a:pPr>
            <a:r>
              <a:rPr sz="2000" b="1">
                <a:latin typeface="仿宋" panose="02010609060101010101" charset="-122"/>
                <a:ea typeface="仿宋" panose="02010609060101010101" charset="-122"/>
                <a:cs typeface="仿宋" panose="02010609060101010101" charset="-122"/>
                <a:sym typeface="+mn-ea"/>
              </a:rPr>
              <a:t>机器语言是一种指令集的体系，属于低级语言，是计算机中央处理器可直接解读的数据和指令。</a:t>
            </a:r>
            <a:endParaRPr lang="en-US" altLang="zh-CN" sz="2000" b="1" dirty="0">
              <a:latin typeface="仿宋" panose="02010609060101010101" charset="-122"/>
              <a:ea typeface="仿宋" panose="02010609060101010101" charset="-122"/>
              <a:cs typeface="仿宋" panose="02010609060101010101" charset="-122"/>
            </a:endParaRPr>
          </a:p>
          <a:p>
            <a:pPr marL="0" indent="0" fontAlgn="base">
              <a:lnSpc>
                <a:spcPct val="120000"/>
              </a:lnSpc>
              <a:spcBef>
                <a:spcPts val="600"/>
              </a:spcBef>
              <a:spcAft>
                <a:spcPts val="600"/>
              </a:spcAft>
              <a:buClr>
                <a:schemeClr val="folHlink"/>
              </a:buClr>
              <a:buNone/>
            </a:pPr>
            <a:r>
              <a:rPr sz="2000" b="1">
                <a:latin typeface="仿宋" panose="02010609060101010101" charset="-122"/>
                <a:ea typeface="仿宋" panose="02010609060101010101" charset="-122"/>
                <a:cs typeface="仿宋" panose="02010609060101010101" charset="-122"/>
                <a:sym typeface="+mn-ea"/>
              </a:rPr>
              <a:t>（</a:t>
            </a:r>
            <a:r>
              <a:rPr lang="en-US" altLang="zh-CN" sz="2000" b="1">
                <a:latin typeface="仿宋" panose="02010609060101010101" charset="-122"/>
                <a:ea typeface="仿宋" panose="02010609060101010101" charset="-122"/>
                <a:cs typeface="仿宋" panose="02010609060101010101" charset="-122"/>
                <a:sym typeface="+mn-ea"/>
              </a:rPr>
              <a:t>2</a:t>
            </a:r>
            <a:r>
              <a:rPr sz="2000" b="1">
                <a:latin typeface="仿宋" panose="02010609060101010101" charset="-122"/>
                <a:ea typeface="仿宋" panose="02010609060101010101" charset="-122"/>
                <a:cs typeface="仿宋" panose="02010609060101010101" charset="-122"/>
                <a:sym typeface="+mn-ea"/>
              </a:rPr>
              <a:t>）汇编语言</a:t>
            </a:r>
            <a:endParaRPr lang="zh-CN" altLang="en-US" sz="2000" b="1" dirty="0">
              <a:latin typeface="仿宋" panose="02010609060101010101" charset="-122"/>
              <a:ea typeface="仿宋" panose="02010609060101010101" charset="-122"/>
              <a:cs typeface="仿宋" panose="02010609060101010101" charset="-122"/>
            </a:endParaRPr>
          </a:p>
          <a:p>
            <a:pPr marL="702310" indent="-342900" algn="l" fontAlgn="base">
              <a:lnSpc>
                <a:spcPct val="120000"/>
              </a:lnSpc>
              <a:spcBef>
                <a:spcPts val="600"/>
              </a:spcBef>
              <a:spcAft>
                <a:spcPts val="600"/>
              </a:spcAft>
              <a:buClr>
                <a:schemeClr val="folHlink"/>
              </a:buClr>
              <a:buSzTx/>
              <a:buFont typeface="Wingdings" panose="05000000000000000000" pitchFamily="2" charset="2"/>
              <a:buChar char="Ø"/>
            </a:pPr>
            <a:r>
              <a:rPr sz="2000" b="1">
                <a:latin typeface="仿宋" panose="02010609060101010101" charset="-122"/>
                <a:ea typeface="仿宋" panose="02010609060101010101" charset="-122"/>
                <a:cs typeface="仿宋" panose="02010609060101010101" charset="-122"/>
                <a:sym typeface="+mn-ea"/>
              </a:rPr>
              <a:t>汇编语言是面向机器的程序设计语言。汇编语言亦称为符号语言。使用汇编语言编写的程序，机器不能直接识别，需要汇编程序将汇编语言翻译成机器语言。</a:t>
            </a:r>
            <a:endParaRPr lang="zh-CN" altLang="en-US" sz="2000" b="1" dirty="0">
              <a:latin typeface="仿宋" panose="02010609060101010101" charset="-122"/>
              <a:ea typeface="仿宋" panose="02010609060101010101" charset="-122"/>
              <a:cs typeface="仿宋" panose="02010609060101010101" charset="-122"/>
            </a:endParaRPr>
          </a:p>
          <a:p>
            <a:pPr marL="0" indent="0" fontAlgn="base">
              <a:lnSpc>
                <a:spcPct val="120000"/>
              </a:lnSpc>
              <a:spcBef>
                <a:spcPts val="600"/>
              </a:spcBef>
              <a:spcAft>
                <a:spcPts val="600"/>
              </a:spcAft>
              <a:buClr>
                <a:schemeClr val="folHlink"/>
              </a:buClr>
              <a:buNone/>
            </a:pPr>
            <a:r>
              <a:rPr sz="2000" b="1">
                <a:latin typeface="仿宋" panose="02010609060101010101" charset="-122"/>
                <a:ea typeface="仿宋" panose="02010609060101010101" charset="-122"/>
                <a:cs typeface="仿宋" panose="02010609060101010101" charset="-122"/>
                <a:sym typeface="+mn-ea"/>
              </a:rPr>
              <a:t>（</a:t>
            </a:r>
            <a:r>
              <a:rPr lang="en-US" altLang="zh-CN" sz="2000" b="1">
                <a:latin typeface="仿宋" panose="02010609060101010101" charset="-122"/>
                <a:ea typeface="仿宋" panose="02010609060101010101" charset="-122"/>
                <a:cs typeface="仿宋" panose="02010609060101010101" charset="-122"/>
                <a:sym typeface="+mn-ea"/>
              </a:rPr>
              <a:t>3</a:t>
            </a:r>
            <a:r>
              <a:rPr sz="2000" b="1">
                <a:latin typeface="仿宋" panose="02010609060101010101" charset="-122"/>
                <a:ea typeface="仿宋" panose="02010609060101010101" charset="-122"/>
                <a:cs typeface="仿宋" panose="02010609060101010101" charset="-122"/>
                <a:sym typeface="+mn-ea"/>
              </a:rPr>
              <a:t>）高级语言</a:t>
            </a:r>
            <a:endParaRPr lang="zh-CN" altLang="en-US" sz="2000" b="1" dirty="0">
              <a:latin typeface="仿宋" panose="02010609060101010101" charset="-122"/>
              <a:ea typeface="仿宋" panose="02010609060101010101" charset="-122"/>
              <a:cs typeface="仿宋" panose="02010609060101010101" charset="-122"/>
            </a:endParaRPr>
          </a:p>
          <a:p>
            <a:pPr marL="702310" indent="-342900" algn="l" fontAlgn="base">
              <a:lnSpc>
                <a:spcPct val="120000"/>
              </a:lnSpc>
              <a:spcBef>
                <a:spcPts val="600"/>
              </a:spcBef>
              <a:spcAft>
                <a:spcPts val="600"/>
              </a:spcAft>
              <a:buClr>
                <a:schemeClr val="folHlink"/>
              </a:buClr>
              <a:buSzTx/>
              <a:buFont typeface="Wingdings" panose="05000000000000000000" pitchFamily="2" charset="2"/>
              <a:buChar char="Ø"/>
            </a:pPr>
            <a:r>
              <a:rPr sz="2000" b="1">
                <a:latin typeface="仿宋" panose="02010609060101010101" charset="-122"/>
                <a:ea typeface="仿宋" panose="02010609060101010101" charset="-122"/>
                <a:cs typeface="仿宋" panose="02010609060101010101" charset="-122"/>
                <a:sym typeface="+mn-ea"/>
              </a:rPr>
              <a:t>高级语言主要是相对于汇编语言而言。高级语言所编制的程序源码也不能直接被计算机识别，需要进行转换，按转换方式不同通常将它们分为两类：编译型和解释型。</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2"/>
          <p:cNvSpPr txBox="1"/>
          <p:nvPr>
            <p:custDataLst>
              <p:tags r:id="rId1"/>
            </p:custDataLst>
          </p:nvPr>
        </p:nvSpPr>
        <p:spPr>
          <a:xfrm>
            <a:off x="1637665" y="635000"/>
            <a:ext cx="10101580" cy="2143125"/>
          </a:xfrm>
          <a:prstGeom prst="rect">
            <a:avLst/>
          </a:prstGeom>
          <a:noFill/>
          <a:ln w="9525">
            <a:noFill/>
          </a:ln>
        </p:spPr>
        <p:txBody>
          <a:bodyPr wrap="square" anchor="ctr"/>
          <a:p>
            <a:r>
              <a:rPr lang="zh-CN" altLang="en-US" sz="2600">
                <a:solidFill>
                  <a:srgbClr val="000000"/>
                </a:solidFill>
                <a:latin typeface="微软雅黑" panose="020B0503020204020204" charset="-122"/>
                <a:ea typeface="微软雅黑" panose="020B0503020204020204" charset="-122"/>
              </a:rPr>
              <a:t>以前了解过</a:t>
            </a:r>
            <a:r>
              <a:rPr lang="en-US" altLang="zh-CN" sz="2600">
                <a:solidFill>
                  <a:srgbClr val="000000"/>
                </a:solidFill>
                <a:latin typeface="微软雅黑" panose="020B0503020204020204" charset="-122"/>
                <a:ea typeface="微软雅黑" panose="020B0503020204020204" charset="-122"/>
              </a:rPr>
              <a:t>python</a:t>
            </a:r>
            <a:r>
              <a:rPr lang="zh-CN" altLang="en-US" sz="2600">
                <a:solidFill>
                  <a:srgbClr val="000000"/>
                </a:solidFill>
                <a:latin typeface="微软雅黑" panose="020B0503020204020204" charset="-122"/>
                <a:ea typeface="微软雅黑" panose="020B0503020204020204" charset="-122"/>
              </a:rPr>
              <a:t>吗？包括在百度上查过其特性、用途等</a:t>
            </a:r>
            <a:endParaRPr lang="zh-CN" altLang="en-US" sz="2600">
              <a:solidFill>
                <a:srgbClr val="000000"/>
              </a:solidFill>
              <a:latin typeface="微软雅黑" panose="020B0503020204020204" charset="-122"/>
              <a:ea typeface="微软雅黑" panose="020B0503020204020204" charset="-122"/>
            </a:endParaRPr>
          </a:p>
        </p:txBody>
      </p:sp>
      <p:sp>
        <p:nvSpPr>
          <p:cNvPr id="10242" name="文本框 3"/>
          <p:cNvSpPr txBox="1"/>
          <p:nvPr>
            <p:custDataLst>
              <p:tags r:id="rId2"/>
            </p:custDataLst>
          </p:nvPr>
        </p:nvSpPr>
        <p:spPr>
          <a:xfrm>
            <a:off x="2550160" y="2786063"/>
            <a:ext cx="6400800" cy="642937"/>
          </a:xfrm>
          <a:prstGeom prst="rect">
            <a:avLst/>
          </a:prstGeom>
          <a:noFill/>
          <a:ln w="9525">
            <a:noFill/>
          </a:ln>
        </p:spPr>
        <p:txBody>
          <a:bodyPr wrap="square" anchor="ctr"/>
          <a:p>
            <a:r>
              <a:rPr lang="zh-CN" altLang="en-US" sz="2600">
                <a:solidFill>
                  <a:srgbClr val="000000"/>
                </a:solidFill>
                <a:latin typeface="微软雅黑" panose="020B0503020204020204" charset="-122"/>
                <a:ea typeface="微软雅黑" panose="020B0503020204020204" charset="-122"/>
              </a:rPr>
              <a:t>了解过</a:t>
            </a:r>
            <a:endParaRPr lang="zh-CN" altLang="en-US" sz="2600">
              <a:solidFill>
                <a:srgbClr val="000000"/>
              </a:solidFill>
              <a:latin typeface="微软雅黑" panose="020B0503020204020204" charset="-122"/>
              <a:ea typeface="微软雅黑" panose="020B0503020204020204" charset="-122"/>
            </a:endParaRPr>
          </a:p>
        </p:txBody>
      </p:sp>
      <p:sp>
        <p:nvSpPr>
          <p:cNvPr id="10243" name="文本框 4"/>
          <p:cNvSpPr txBox="1"/>
          <p:nvPr>
            <p:custDataLst>
              <p:tags r:id="rId3"/>
            </p:custDataLst>
          </p:nvPr>
        </p:nvSpPr>
        <p:spPr>
          <a:xfrm>
            <a:off x="2550160" y="3643313"/>
            <a:ext cx="6400800" cy="642937"/>
          </a:xfrm>
          <a:prstGeom prst="rect">
            <a:avLst/>
          </a:prstGeom>
          <a:noFill/>
          <a:ln w="9525">
            <a:noFill/>
          </a:ln>
        </p:spPr>
        <p:txBody>
          <a:bodyPr wrap="square" anchor="ctr"/>
          <a:p>
            <a:r>
              <a:rPr lang="zh-CN" altLang="en-US" sz="2600">
                <a:solidFill>
                  <a:srgbClr val="000000"/>
                </a:solidFill>
                <a:latin typeface="微软雅黑" panose="020B0503020204020204" charset="-122"/>
                <a:ea typeface="微软雅黑" panose="020B0503020204020204" charset="-122"/>
              </a:rPr>
              <a:t>没有了解过</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835785" y="28495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A</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835785" y="37068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B</a:t>
            </a:r>
            <a:endParaRPr lang="zh-CN" altLang="en-US" sz="1600" strike="noStrike" noProof="1">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5324475" y="5434648"/>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600" strike="noStrike" noProof="1">
                <a:solidFill>
                  <a:srgbClr val="FFFFFF"/>
                </a:solidFill>
                <a:latin typeface="微软雅黑" panose="020B0503020204020204" charset="-122"/>
                <a:ea typeface="微软雅黑" panose="020B0503020204020204" charset="-122"/>
              </a:rPr>
              <a:t>提交</a:t>
            </a:r>
            <a:endParaRPr lang="zh-CN" altLang="en-US" sz="1600" strike="noStrike" noProof="1">
              <a:solidFill>
                <a:srgbClr val="FFFFFF"/>
              </a:solidFill>
              <a:latin typeface="微软雅黑" panose="020B0503020204020204" charset="-122"/>
              <a:ea typeface="微软雅黑" panose="020B0503020204020204" charset="-122"/>
            </a:endParaRPr>
          </a:p>
        </p:txBody>
      </p:sp>
      <p:grpSp>
        <p:nvGrpSpPr>
          <p:cNvPr id="10247" name="组合 16"/>
          <p:cNvGrpSpPr/>
          <p:nvPr/>
        </p:nvGrpSpPr>
        <p:grpSpPr>
          <a:xfrm>
            <a:off x="0" y="0"/>
            <a:ext cx="9144000" cy="635000"/>
            <a:chOff x="-2400" y="0"/>
            <a:chExt cx="14400" cy="1000"/>
          </a:xfrm>
        </p:grpSpPr>
        <p:sp>
          <p:nvSpPr>
            <p:cNvPr id="13" name="TitleBackground"/>
            <p:cNvSpPr/>
            <p:nvPr>
              <p:custDataLst>
                <p:tags r:id="rId7"/>
              </p:custDataLst>
            </p:nvPr>
          </p:nvSpPr>
          <p:spPr>
            <a:xfrm>
              <a:off x="-240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ColorBlock"/>
            <p:cNvSpPr/>
            <p:nvPr>
              <p:custDataLst>
                <p:tags r:id="rId8"/>
              </p:custDataLst>
            </p:nvPr>
          </p:nvSpPr>
          <p:spPr>
            <a:xfrm>
              <a:off x="-240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250" name="TypeText"/>
            <p:cNvSpPr txBox="1"/>
            <p:nvPr>
              <p:custDataLst>
                <p:tags r:id="rId9"/>
              </p:custDataLst>
            </p:nvPr>
          </p:nvSpPr>
          <p:spPr>
            <a:xfrm>
              <a:off x="-2000" y="0"/>
              <a:ext cx="3000" cy="1000"/>
            </a:xfrm>
            <a:prstGeom prst="rect">
              <a:avLst/>
            </a:prstGeom>
            <a:noFill/>
            <a:ln w="9525">
              <a:noFill/>
            </a:ln>
          </p:spPr>
          <p:txBody>
            <a:bodyPr wrap="none" anchor="ctr"/>
            <a:p>
              <a:r>
                <a:rPr lang="zh-CN" altLang="en-US" sz="2600">
                  <a:solidFill>
                    <a:srgbClr val="000000"/>
                  </a:solidFill>
                  <a:latin typeface="微软雅黑" panose="020B0503020204020204" charset="-122"/>
                  <a:ea typeface="微软雅黑" panose="020B0503020204020204" charset="-122"/>
                </a:rPr>
                <a:t>投票</a:t>
              </a:r>
              <a:endParaRPr lang="zh-CN" altLang="en-US" sz="2600">
                <a:solidFill>
                  <a:srgbClr val="000000"/>
                </a:solidFill>
                <a:latin typeface="微软雅黑" panose="020B0503020204020204" charset="-122"/>
                <a:ea typeface="微软雅黑" panose="020B0503020204020204" charset="-122"/>
              </a:endParaRPr>
            </a:p>
          </p:txBody>
        </p:sp>
        <p:sp>
          <p:nvSpPr>
            <p:cNvPr id="10251" name="TipText"/>
            <p:cNvSpPr txBox="1"/>
            <p:nvPr>
              <p:custDataLst>
                <p:tags r:id="rId10"/>
              </p:custDataLst>
            </p:nvPr>
          </p:nvSpPr>
          <p:spPr>
            <a:xfrm>
              <a:off x="-272" y="172"/>
              <a:ext cx="3600" cy="800"/>
            </a:xfrm>
            <a:prstGeom prst="rect">
              <a:avLst/>
            </a:prstGeom>
            <a:noFill/>
            <a:ln w="9525">
              <a:noFill/>
            </a:ln>
          </p:spPr>
          <p:txBody>
            <a:bodyPr wrap="none" anchor="ctr"/>
            <a:p>
              <a:r>
                <a:rPr lang="zh-CN" altLang="en-US" sz="2000">
                  <a:solidFill>
                    <a:srgbClr val="808080"/>
                  </a:solidFill>
                  <a:latin typeface="微软雅黑" panose="020B0503020204020204" charset="-122"/>
                  <a:ea typeface="微软雅黑" panose="020B0503020204020204" charset="-122"/>
                </a:rPr>
                <a:t>最多可选1项</a:t>
              </a:r>
              <a:endParaRPr lang="zh-CN" altLang="en-US" sz="2000">
                <a:solidFill>
                  <a:srgbClr val="808080"/>
                </a:solidFill>
                <a:latin typeface="微软雅黑" panose="020B0503020204020204" charset="-122"/>
                <a:ea typeface="微软雅黑" panose="020B0503020204020204" charset="-122"/>
              </a:endParaRPr>
            </a:p>
          </p:txBody>
        </p:sp>
      </p:grpSp>
      <p:pic>
        <p:nvPicPr>
          <p:cNvPr id="10252" name="图片 1" descr="tmp86D3"/>
          <p:cNvPicPr>
            <a:picLocks noChangeAspect="1"/>
          </p:cNvPicPr>
          <p:nvPr>
            <p:custDataLst>
              <p:tags r:id="rId11"/>
            </p:custDataLst>
          </p:nvPr>
        </p:nvPicPr>
        <p:blipFill>
          <a:blip r:embed="rId12"/>
          <a:stretch>
            <a:fillRect/>
          </a:stretch>
        </p:blipFill>
        <p:spPr>
          <a:xfrm>
            <a:off x="10642600" y="63500"/>
            <a:ext cx="1422400" cy="508000"/>
          </a:xfrm>
          <a:prstGeom prst="rect">
            <a:avLst/>
          </a:prstGeom>
          <a:noFill/>
          <a:ln w="9525">
            <a:noFill/>
          </a:ln>
        </p:spPr>
      </p:pic>
    </p:spTree>
    <p:custDataLst>
      <p:tags r:id="rId1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892810"/>
            <a:ext cx="11386820" cy="5053330"/>
          </a:xfrm>
        </p:spPr>
        <p:txBody>
          <a:bodyPr/>
          <a:p>
            <a:pPr marL="0" indent="0" fontAlgn="base">
              <a:lnSpc>
                <a:spcPct val="120000"/>
              </a:lnSpc>
              <a:spcBef>
                <a:spcPts val="600"/>
              </a:spcBef>
              <a:spcAft>
                <a:spcPts val="600"/>
              </a:spcAft>
              <a:buClr>
                <a:schemeClr val="folHlink"/>
              </a:buClr>
              <a:buNone/>
            </a:pPr>
            <a:r>
              <a:rPr sz="240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rPr>
              <a:t>编程语言概述</a:t>
            </a:r>
            <a:endParaRPr sz="2400" b="1">
              <a:latin typeface="仿宋" panose="02010609060101010101" charset="-122"/>
              <a:ea typeface="仿宋" panose="02010609060101010101" charset="-122"/>
              <a:cs typeface="仿宋" panose="02010609060101010101" charset="-122"/>
              <a:sym typeface="+mn-ea"/>
            </a:endParaRPr>
          </a:p>
          <a:p>
            <a:pPr marL="0" indent="0" fontAlgn="base">
              <a:lnSpc>
                <a:spcPct val="120000"/>
              </a:lnSpc>
              <a:spcBef>
                <a:spcPts val="600"/>
              </a:spcBef>
              <a:spcAft>
                <a:spcPts val="600"/>
              </a:spcAft>
              <a:buClr>
                <a:schemeClr val="folHlink"/>
              </a:buClr>
              <a:buNone/>
            </a:pPr>
            <a:r>
              <a:rPr sz="2000" b="1">
                <a:latin typeface="仿宋" panose="02010609060101010101" charset="-122"/>
                <a:ea typeface="仿宋" panose="02010609060101010101" charset="-122"/>
                <a:cs typeface="仿宋" panose="02010609060101010101" charset="-122"/>
                <a:sym typeface="+mn-ea"/>
              </a:rPr>
              <a:t>（</a:t>
            </a:r>
            <a:r>
              <a:rPr lang="en-US" altLang="zh-CN" sz="2000" b="1">
                <a:latin typeface="仿宋" panose="02010609060101010101" charset="-122"/>
                <a:ea typeface="仿宋" panose="02010609060101010101" charset="-122"/>
                <a:cs typeface="仿宋" panose="02010609060101010101" charset="-122"/>
                <a:sym typeface="+mn-ea"/>
              </a:rPr>
              <a:t>3</a:t>
            </a:r>
            <a:r>
              <a:rPr sz="2000" b="1">
                <a:latin typeface="仿宋" panose="02010609060101010101" charset="-122"/>
                <a:ea typeface="仿宋" panose="02010609060101010101" charset="-122"/>
                <a:cs typeface="仿宋" panose="02010609060101010101" charset="-122"/>
                <a:sym typeface="+mn-ea"/>
              </a:rPr>
              <a:t>）高级语言</a:t>
            </a:r>
            <a:endParaRPr lang="zh-CN" altLang="en-US" sz="20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000" b="1">
                <a:latin typeface="仿宋" panose="02010609060101010101" charset="-122"/>
                <a:ea typeface="仿宋" panose="02010609060101010101" charset="-122"/>
                <a:cs typeface="仿宋" panose="02010609060101010101" charset="-122"/>
                <a:sym typeface="+mn-ea"/>
              </a:rPr>
              <a:t>编译型：编译是指在应用程序执行之前，需将程序源代码“翻译”成目标程序（机器语言），目标程序可以脱离其语言环境独立执行。如果应用程序一旦需要修改，必须重新编译生成新的目标文件才能执行。</a:t>
            </a:r>
            <a:endParaRPr lang="zh-CN" altLang="en-US" sz="20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endParaRPr lang="zh-CN" altLang="en-US" sz="2000"/>
          </a:p>
        </p:txBody>
      </p:sp>
      <p:pic>
        <p:nvPicPr>
          <p:cNvPr id="6" name="图片 5"/>
          <p:cNvPicPr/>
          <p:nvPr/>
        </p:nvPicPr>
        <p:blipFill>
          <a:blip r:embed="rId1" cstate="print"/>
          <a:stretch>
            <a:fillRect/>
          </a:stretch>
        </p:blipFill>
        <p:spPr>
          <a:xfrm>
            <a:off x="855308" y="3843464"/>
            <a:ext cx="7526216" cy="1842868"/>
          </a:xfrm>
          <a:prstGeom prst="rect">
            <a:avLst/>
          </a:prstGeom>
          <a:noFill/>
          <a:ln w="9525">
            <a:noFill/>
          </a:ln>
        </p:spPr>
      </p:pic>
      <p:sp>
        <p:nvSpPr>
          <p:cNvPr id="8" name="圆角矩形 10"/>
          <p:cNvSpPr/>
          <p:nvPr/>
        </p:nvSpPr>
        <p:spPr>
          <a:xfrm>
            <a:off x="8610600" y="3659506"/>
            <a:ext cx="2872789" cy="2393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latin typeface="仿宋" panose="02010609060101010101" charset="-122"/>
                <a:ea typeface="仿宋" panose="02010609060101010101" charset="-122"/>
                <a:cs typeface="仿宋" panose="02010609060101010101" charset="-122"/>
              </a:rPr>
              <a:t>以</a:t>
            </a:r>
            <a:r>
              <a:rPr lang="en-US" altLang="zh-CN" sz="2400" b="1" dirty="0">
                <a:latin typeface="仿宋" panose="02010609060101010101" charset="-122"/>
                <a:ea typeface="仿宋" panose="02010609060101010101" charset="-122"/>
                <a:cs typeface="仿宋" panose="02010609060101010101" charset="-122"/>
              </a:rPr>
              <a:t>C</a:t>
            </a:r>
            <a:r>
              <a:rPr lang="zh-CN" altLang="en-US" sz="2400" b="1" dirty="0">
                <a:latin typeface="仿宋" panose="02010609060101010101" charset="-122"/>
                <a:ea typeface="仿宋" panose="02010609060101010101" charset="-122"/>
                <a:cs typeface="仿宋" panose="02010609060101010101" charset="-122"/>
              </a:rPr>
              <a:t>语言为例，编译型语言从编辑到输出结果的整个过程，如图所示。</a:t>
            </a:r>
            <a:endParaRPr lang="zh-CN" altLang="en-US" sz="2400" dirty="0">
              <a:latin typeface="仿宋" panose="02010609060101010101" charset="-122"/>
              <a:ea typeface="仿宋" panose="02010609060101010101"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892810"/>
            <a:ext cx="11386820" cy="5053330"/>
          </a:xfrm>
        </p:spPr>
        <p:txBody>
          <a:bodyPr/>
          <a:p>
            <a:pPr marL="0" indent="0" fontAlgn="base">
              <a:lnSpc>
                <a:spcPct val="120000"/>
              </a:lnSpc>
              <a:spcBef>
                <a:spcPts val="600"/>
              </a:spcBef>
              <a:spcAft>
                <a:spcPts val="600"/>
              </a:spcAft>
              <a:buClr>
                <a:schemeClr val="folHlink"/>
              </a:buClr>
              <a:buNone/>
            </a:pPr>
            <a:r>
              <a:rPr sz="240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rPr>
              <a:t>编程语言概述</a:t>
            </a:r>
            <a:endParaRPr sz="2400" b="1">
              <a:latin typeface="仿宋" panose="02010609060101010101" charset="-122"/>
              <a:ea typeface="仿宋" panose="02010609060101010101" charset="-122"/>
              <a:cs typeface="仿宋" panose="02010609060101010101" charset="-122"/>
              <a:sym typeface="+mn-ea"/>
            </a:endParaRPr>
          </a:p>
          <a:p>
            <a:pPr marL="0" indent="0" fontAlgn="base">
              <a:lnSpc>
                <a:spcPct val="120000"/>
              </a:lnSpc>
              <a:spcBef>
                <a:spcPts val="600"/>
              </a:spcBef>
              <a:spcAft>
                <a:spcPts val="600"/>
              </a:spcAft>
              <a:buClr>
                <a:schemeClr val="folHlink"/>
              </a:buClr>
              <a:buNone/>
            </a:pPr>
            <a:r>
              <a:rPr sz="2000" b="1">
                <a:latin typeface="仿宋" panose="02010609060101010101" charset="-122"/>
                <a:ea typeface="仿宋" panose="02010609060101010101" charset="-122"/>
                <a:cs typeface="仿宋" panose="02010609060101010101" charset="-122"/>
                <a:sym typeface="+mn-ea"/>
              </a:rPr>
              <a:t>（</a:t>
            </a:r>
            <a:r>
              <a:rPr lang="en-US" altLang="zh-CN" sz="2000" b="1">
                <a:latin typeface="仿宋" panose="02010609060101010101" charset="-122"/>
                <a:ea typeface="仿宋" panose="02010609060101010101" charset="-122"/>
                <a:cs typeface="仿宋" panose="02010609060101010101" charset="-122"/>
                <a:sym typeface="+mn-ea"/>
              </a:rPr>
              <a:t>3</a:t>
            </a:r>
            <a:r>
              <a:rPr sz="2000" b="1">
                <a:latin typeface="仿宋" panose="02010609060101010101" charset="-122"/>
                <a:ea typeface="仿宋" panose="02010609060101010101" charset="-122"/>
                <a:cs typeface="仿宋" panose="02010609060101010101" charset="-122"/>
                <a:sym typeface="+mn-ea"/>
              </a:rPr>
              <a:t>）高级语言</a:t>
            </a:r>
            <a:endParaRPr lang="zh-CN" altLang="en-US" sz="20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sz="2000" b="1">
                <a:latin typeface="仿宋" panose="02010609060101010101" charset="-122"/>
                <a:ea typeface="仿宋" panose="02010609060101010101" charset="-122"/>
                <a:cs typeface="仿宋" panose="02010609060101010101" charset="-122"/>
                <a:sym typeface="+mn-ea"/>
              </a:rPr>
              <a:t>解释型：解释型语言关键部分是解释器和虚拟机。解释器负责将源代码翻译为与平台无关的字节码文件，而虚拟机是解释型语言的运行引擎，负责实际代码指令执行，如图所示</a:t>
            </a:r>
            <a:endParaRPr lang="zh-CN" altLang="zh-CN" sz="20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endParaRPr lang="zh-CN" altLang="en-US" sz="2000"/>
          </a:p>
        </p:txBody>
      </p:sp>
      <p:sp>
        <p:nvSpPr>
          <p:cNvPr id="8" name="圆角矩形 10"/>
          <p:cNvSpPr/>
          <p:nvPr/>
        </p:nvSpPr>
        <p:spPr>
          <a:xfrm>
            <a:off x="8150225" y="3659505"/>
            <a:ext cx="3333115" cy="2393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latin typeface="仿宋" panose="02010609060101010101" charset="-122"/>
                <a:ea typeface="仿宋" panose="02010609060101010101" charset="-122"/>
                <a:cs typeface="仿宋" panose="02010609060101010101" charset="-122"/>
              </a:rPr>
              <a:t>python</a:t>
            </a:r>
            <a:r>
              <a:rPr lang="zh-CN" altLang="en-US" sz="2400" b="1" dirty="0">
                <a:latin typeface="仿宋" panose="02010609060101010101" charset="-122"/>
                <a:ea typeface="仿宋" panose="02010609060101010101" charset="-122"/>
                <a:cs typeface="仿宋" panose="02010609060101010101" charset="-122"/>
              </a:rPr>
              <a:t>是解释型语言</a:t>
            </a:r>
            <a:endParaRPr lang="zh-CN" altLang="en-US" sz="2400" b="1" dirty="0">
              <a:latin typeface="仿宋" panose="02010609060101010101" charset="-122"/>
              <a:ea typeface="仿宋" panose="02010609060101010101" charset="-122"/>
              <a:cs typeface="仿宋" panose="02010609060101010101" charset="-122"/>
            </a:endParaRPr>
          </a:p>
        </p:txBody>
      </p:sp>
      <p:pic>
        <p:nvPicPr>
          <p:cNvPr id="5" name="图片 4"/>
          <p:cNvPicPr/>
          <p:nvPr/>
        </p:nvPicPr>
        <p:blipFill>
          <a:blip r:embed="rId1" cstate="print"/>
          <a:stretch>
            <a:fillRect/>
          </a:stretch>
        </p:blipFill>
        <p:spPr>
          <a:xfrm>
            <a:off x="1068119" y="3768886"/>
            <a:ext cx="6738424" cy="1026941"/>
          </a:xfrm>
          <a:prstGeom prst="rect">
            <a:avLst/>
          </a:prstGeom>
          <a:noFill/>
          <a:ln w="9525">
            <a:noFill/>
          </a:ln>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Python的特点</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892810"/>
            <a:ext cx="11386820" cy="5053330"/>
          </a:xfrm>
        </p:spPr>
        <p:txBody>
          <a:bodyPr/>
          <a:p>
            <a:pPr marL="0" indent="0" fontAlgn="base">
              <a:lnSpc>
                <a:spcPct val="120000"/>
              </a:lnSpc>
              <a:spcBef>
                <a:spcPts val="600"/>
              </a:spcBef>
              <a:spcAft>
                <a:spcPts val="600"/>
              </a:spcAft>
              <a:buClr>
                <a:schemeClr val="folHlink"/>
              </a:buClr>
              <a:buNone/>
            </a:pPr>
            <a:r>
              <a:rPr lang="en-US" altLang="zh-CN" sz="240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rPr>
              <a:t>Python</a:t>
            </a:r>
            <a:r>
              <a:rPr sz="240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rPr>
              <a:t>常用解释器</a:t>
            </a:r>
            <a:endParaRPr sz="240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lang="en-US" altLang="zh-CN" sz="2400" b="1">
                <a:latin typeface="仿宋" panose="02010609060101010101" charset="-122"/>
                <a:ea typeface="仿宋" panose="02010609060101010101" charset="-122"/>
                <a:cs typeface="仿宋" panose="02010609060101010101" charset="-122"/>
                <a:sym typeface="+mn-ea"/>
              </a:rPr>
              <a:t>Python</a:t>
            </a:r>
            <a:r>
              <a:rPr sz="2400" b="1">
                <a:latin typeface="仿宋" panose="02010609060101010101" charset="-122"/>
                <a:ea typeface="仿宋" panose="02010609060101010101" charset="-122"/>
                <a:cs typeface="仿宋" panose="02010609060101010101" charset="-122"/>
                <a:sym typeface="+mn-ea"/>
              </a:rPr>
              <a:t>代码的成功运行依赖于一个设计良好的解释器。在具体实现上，</a:t>
            </a:r>
            <a:r>
              <a:rPr lang="en-US" altLang="zh-CN" sz="2400" b="1">
                <a:latin typeface="仿宋" panose="02010609060101010101" charset="-122"/>
                <a:ea typeface="仿宋" panose="02010609060101010101" charset="-122"/>
                <a:cs typeface="仿宋" panose="02010609060101010101" charset="-122"/>
                <a:sym typeface="+mn-ea"/>
              </a:rPr>
              <a:t>Python</a:t>
            </a:r>
            <a:r>
              <a:rPr sz="2400" b="1">
                <a:latin typeface="仿宋" panose="02010609060101010101" charset="-122"/>
                <a:ea typeface="仿宋" panose="02010609060101010101" charset="-122"/>
                <a:cs typeface="仿宋" panose="02010609060101010101" charset="-122"/>
                <a:sym typeface="+mn-ea"/>
              </a:rPr>
              <a:t>语言的解释器有多种不同版本。</a:t>
            </a:r>
            <a:endParaRPr lang="zh-CN" altLang="en-US"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endParaRPr lang="zh-CN" altLang="zh-CN" sz="2400" b="1" dirty="0">
              <a:latin typeface="仿宋" panose="02010609060101010101" charset="-122"/>
              <a:ea typeface="仿宋" panose="02010609060101010101" charset="-122"/>
              <a:cs typeface="仿宋" panose="02010609060101010101" charset="-122"/>
            </a:endParaRPr>
          </a:p>
          <a:p>
            <a:pPr marL="0" indent="0" fontAlgn="base">
              <a:lnSpc>
                <a:spcPct val="120000"/>
              </a:lnSpc>
              <a:spcBef>
                <a:spcPts val="600"/>
              </a:spcBef>
              <a:spcAft>
                <a:spcPts val="600"/>
              </a:spcAft>
              <a:buClr>
                <a:schemeClr val="folHlink"/>
              </a:buClr>
              <a:buNone/>
            </a:pPr>
            <a:endParaRPr lang="zh-CN" altLang="en-US" sz="24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endParaRPr lang="zh-CN" altLang="en-US" sz="2000"/>
          </a:p>
        </p:txBody>
      </p:sp>
      <p:graphicFrame>
        <p:nvGraphicFramePr>
          <p:cNvPr id="6" name="表格 5"/>
          <p:cNvGraphicFramePr>
            <a:graphicFrameLocks noGrp="1"/>
          </p:cNvGraphicFramePr>
          <p:nvPr>
            <p:custDataLst>
              <p:tags r:id="rId1"/>
            </p:custDataLst>
          </p:nvPr>
        </p:nvGraphicFramePr>
        <p:xfrm>
          <a:off x="1150906" y="2509577"/>
          <a:ext cx="9617075" cy="3556000"/>
        </p:xfrm>
        <a:graphic>
          <a:graphicData uri="http://schemas.openxmlformats.org/drawingml/2006/table">
            <a:tbl>
              <a:tblPr firstRow="1" firstCol="1" bandRow="1">
                <a:tableStyleId>{5940675A-B579-460E-94D1-54222C63F5DA}</a:tableStyleId>
              </a:tblPr>
              <a:tblGrid>
                <a:gridCol w="1299210"/>
                <a:gridCol w="8317865"/>
              </a:tblGrid>
              <a:tr h="374015">
                <a:tc>
                  <a:txBody>
                    <a:bodyPr/>
                    <a:p>
                      <a:pPr indent="127000" algn="ctr">
                        <a:lnSpc>
                          <a:spcPct val="125000"/>
                        </a:lnSpc>
                        <a:spcAft>
                          <a:spcPts val="0"/>
                        </a:spcAft>
                      </a:pPr>
                      <a:r>
                        <a:rPr lang="zh-CN" sz="1600" kern="100" dirty="0">
                          <a:effectLst/>
                        </a:rPr>
                        <a:t>名称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p>
                      <a:pPr indent="127000" algn="ctr">
                        <a:lnSpc>
                          <a:spcPct val="125000"/>
                        </a:lnSpc>
                        <a:spcAft>
                          <a:spcPts val="0"/>
                        </a:spcAft>
                      </a:pPr>
                      <a:r>
                        <a:rPr lang="zh-CN" sz="1600" kern="100" dirty="0">
                          <a:effectLst/>
                        </a:rPr>
                        <a:t>特点</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3540">
                <a:tc>
                  <a:txBody>
                    <a:bodyPr/>
                    <a:p>
                      <a:pPr indent="127000" algn="ctr">
                        <a:lnSpc>
                          <a:spcPct val="125000"/>
                        </a:lnSpc>
                        <a:spcAft>
                          <a:spcPts val="0"/>
                        </a:spcAft>
                      </a:pPr>
                      <a:r>
                        <a:rPr lang="en-US" sz="1600" kern="100" dirty="0" err="1">
                          <a:effectLst/>
                        </a:rPr>
                        <a:t>CPython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p>
                      <a:pPr indent="127000" algn="just">
                        <a:lnSpc>
                          <a:spcPct val="125000"/>
                        </a:lnSpc>
                        <a:spcAft>
                          <a:spcPts val="0"/>
                        </a:spcAft>
                      </a:pPr>
                      <a:r>
                        <a:rPr lang="zh-CN" sz="1600" kern="100" dirty="0">
                          <a:effectLst/>
                        </a:rPr>
                        <a:t>官方版本的解释器。使用</a:t>
                      </a:r>
                      <a:r>
                        <a:rPr lang="en-US" sz="1600" kern="100" dirty="0">
                          <a:effectLst/>
                        </a:rPr>
                        <a:t>C</a:t>
                      </a:r>
                      <a:r>
                        <a:rPr lang="zh-CN" sz="1600" kern="100" dirty="0">
                          <a:effectLst/>
                        </a:rPr>
                        <a:t>语言开发，是使用最广的</a:t>
                      </a:r>
                      <a:r>
                        <a:rPr lang="en-US" sz="1600" kern="100" dirty="0">
                          <a:effectLst/>
                        </a:rPr>
                        <a:t>Python</a:t>
                      </a:r>
                      <a:r>
                        <a:rPr lang="zh-CN" sz="1600" kern="100" dirty="0">
                          <a:effectLst/>
                        </a:rPr>
                        <a:t>解释器</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614680">
                <a:tc>
                  <a:txBody>
                    <a:bodyPr/>
                    <a:p>
                      <a:pPr indent="127000" algn="ctr">
                        <a:lnSpc>
                          <a:spcPct val="125000"/>
                        </a:lnSpc>
                        <a:spcAft>
                          <a:spcPts val="0"/>
                        </a:spcAft>
                      </a:pPr>
                      <a:r>
                        <a:rPr lang="en-US" sz="1600" kern="100" dirty="0" err="1">
                          <a:effectLst/>
                        </a:rPr>
                        <a:t>IPython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p>
                      <a:pPr indent="127000" algn="just">
                        <a:lnSpc>
                          <a:spcPct val="125000"/>
                        </a:lnSpc>
                        <a:spcAft>
                          <a:spcPts val="0"/>
                        </a:spcAft>
                      </a:pPr>
                      <a:r>
                        <a:rPr lang="zh-CN" sz="1600" kern="100" dirty="0">
                          <a:effectLst/>
                        </a:rPr>
                        <a:t>基于</a:t>
                      </a:r>
                      <a:r>
                        <a:rPr lang="en-US" sz="1600" kern="100" dirty="0" err="1">
                          <a:effectLst/>
                        </a:rPr>
                        <a:t>CPython</a:t>
                      </a:r>
                      <a:r>
                        <a:rPr lang="zh-CN" sz="1600" kern="100" dirty="0">
                          <a:effectLst/>
                        </a:rPr>
                        <a:t>，但在交互方式上有所增强，执行</a:t>
                      </a:r>
                      <a:r>
                        <a:rPr lang="en-US" sz="1600" kern="100" dirty="0">
                          <a:effectLst/>
                        </a:rPr>
                        <a:t>Python</a:t>
                      </a:r>
                      <a:r>
                        <a:rPr lang="zh-CN" sz="1600" kern="100" dirty="0">
                          <a:effectLst/>
                        </a:rPr>
                        <a:t>代码的功能和</a:t>
                      </a:r>
                      <a:r>
                        <a:rPr lang="en-US" sz="1600" kern="100" dirty="0" err="1">
                          <a:effectLst/>
                        </a:rPr>
                        <a:t>CPython</a:t>
                      </a:r>
                      <a:r>
                        <a:rPr lang="zh-CN" sz="1600" kern="100" dirty="0">
                          <a:effectLst/>
                        </a:rPr>
                        <a:t>完全一样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796290">
                <a:tc>
                  <a:txBody>
                    <a:bodyPr/>
                    <a:p>
                      <a:pPr indent="127000" algn="ctr">
                        <a:lnSpc>
                          <a:spcPct val="125000"/>
                        </a:lnSpc>
                        <a:spcAft>
                          <a:spcPts val="0"/>
                        </a:spcAft>
                      </a:pPr>
                      <a:r>
                        <a:rPr lang="en-US" sz="1600" kern="100" dirty="0" err="1">
                          <a:effectLst/>
                        </a:rPr>
                        <a:t>PyPy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p>
                      <a:pPr indent="127000" algn="just">
                        <a:lnSpc>
                          <a:spcPct val="125000"/>
                        </a:lnSpc>
                        <a:spcAft>
                          <a:spcPts val="0"/>
                        </a:spcAft>
                      </a:pPr>
                      <a:r>
                        <a:rPr lang="zh-CN" sz="1600" kern="100" dirty="0">
                          <a:effectLst/>
                        </a:rPr>
                        <a:t>一个追求执行速度的</a:t>
                      </a:r>
                      <a:r>
                        <a:rPr lang="en-US" sz="1600" kern="100" dirty="0">
                          <a:effectLst/>
                        </a:rPr>
                        <a:t>Python</a:t>
                      </a:r>
                      <a:r>
                        <a:rPr lang="zh-CN" sz="1600" kern="100" dirty="0">
                          <a:effectLst/>
                        </a:rPr>
                        <a:t>解释器。采用</a:t>
                      </a:r>
                      <a:r>
                        <a:rPr lang="en-US" sz="1600" kern="100" dirty="0">
                          <a:effectLst/>
                        </a:rPr>
                        <a:t>JIT</a:t>
                      </a:r>
                      <a:r>
                        <a:rPr lang="zh-CN" sz="1600" kern="100" dirty="0">
                          <a:effectLst/>
                        </a:rPr>
                        <a:t>技术，对</a:t>
                      </a:r>
                      <a:r>
                        <a:rPr lang="en-US" sz="1600" kern="100" dirty="0">
                          <a:effectLst/>
                        </a:rPr>
                        <a:t>Python</a:t>
                      </a:r>
                      <a:r>
                        <a:rPr lang="zh-CN" sz="1600" kern="100" dirty="0">
                          <a:effectLst/>
                        </a:rPr>
                        <a:t>代码进行动态编译，提升</a:t>
                      </a:r>
                      <a:r>
                        <a:rPr lang="en-US" sz="1600" kern="100" dirty="0">
                          <a:effectLst/>
                        </a:rPr>
                        <a:t>Python</a:t>
                      </a:r>
                      <a:r>
                        <a:rPr lang="zh-CN" sz="1600" kern="100" dirty="0">
                          <a:effectLst/>
                        </a:rPr>
                        <a:t>代码的执行速度</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586105">
                <a:tc>
                  <a:txBody>
                    <a:bodyPr/>
                    <a:p>
                      <a:pPr indent="127000" algn="ctr">
                        <a:lnSpc>
                          <a:spcPct val="125000"/>
                        </a:lnSpc>
                        <a:spcAft>
                          <a:spcPts val="0"/>
                        </a:spcAft>
                      </a:pPr>
                      <a:r>
                        <a:rPr lang="en-US" sz="1600" kern="100" dirty="0" err="1">
                          <a:effectLst/>
                        </a:rPr>
                        <a:t>Jython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p>
                      <a:pPr indent="127000" algn="just">
                        <a:lnSpc>
                          <a:spcPct val="125000"/>
                        </a:lnSpc>
                        <a:spcAft>
                          <a:spcPts val="0"/>
                        </a:spcAft>
                      </a:pPr>
                      <a:r>
                        <a:rPr lang="zh-CN" sz="1600" kern="100" dirty="0">
                          <a:effectLst/>
                        </a:rPr>
                        <a:t>运行在</a:t>
                      </a:r>
                      <a:r>
                        <a:rPr lang="en-US" sz="1600" kern="100" dirty="0">
                          <a:effectLst/>
                        </a:rPr>
                        <a:t>Java</a:t>
                      </a:r>
                      <a:r>
                        <a:rPr lang="zh-CN" sz="1600" kern="100" dirty="0">
                          <a:effectLst/>
                        </a:rPr>
                        <a:t>平台上的</a:t>
                      </a:r>
                      <a:r>
                        <a:rPr lang="en-US" sz="1600" kern="100" dirty="0">
                          <a:effectLst/>
                        </a:rPr>
                        <a:t>Python</a:t>
                      </a:r>
                      <a:r>
                        <a:rPr lang="zh-CN" sz="1600" kern="100" dirty="0">
                          <a:effectLst/>
                        </a:rPr>
                        <a:t>解释器，可以直接把</a:t>
                      </a:r>
                      <a:r>
                        <a:rPr lang="en-US" sz="1600" kern="100" dirty="0">
                          <a:effectLst/>
                        </a:rPr>
                        <a:t>Python</a:t>
                      </a:r>
                      <a:r>
                        <a:rPr lang="zh-CN" sz="1600" kern="100" dirty="0">
                          <a:effectLst/>
                        </a:rPr>
                        <a:t>代码编译成</a:t>
                      </a:r>
                      <a:r>
                        <a:rPr lang="en-US" sz="1600" kern="100" dirty="0">
                          <a:effectLst/>
                        </a:rPr>
                        <a:t>Java</a:t>
                      </a:r>
                      <a:r>
                        <a:rPr lang="zh-CN" sz="1600" kern="100" dirty="0">
                          <a:effectLst/>
                        </a:rPr>
                        <a:t>字节码</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801370">
                <a:tc>
                  <a:txBody>
                    <a:bodyPr/>
                    <a:p>
                      <a:pPr indent="127000" algn="ctr">
                        <a:lnSpc>
                          <a:spcPct val="125000"/>
                        </a:lnSpc>
                        <a:spcAft>
                          <a:spcPts val="0"/>
                        </a:spcAft>
                      </a:pPr>
                      <a:r>
                        <a:rPr lang="en-US" sz="1600" kern="100" dirty="0" err="1">
                          <a:effectLst/>
                        </a:rPr>
                        <a:t>IronPython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p>
                      <a:pPr indent="127000" algn="just">
                        <a:lnSpc>
                          <a:spcPct val="125000"/>
                        </a:lnSpc>
                        <a:spcAft>
                          <a:spcPts val="0"/>
                        </a:spcAft>
                      </a:pPr>
                      <a:r>
                        <a:rPr lang="zh-CN" sz="1600" kern="100" dirty="0">
                          <a:effectLst/>
                        </a:rPr>
                        <a:t>运行在微软</a:t>
                      </a:r>
                      <a:r>
                        <a:rPr lang="en-US" sz="1600" kern="100" dirty="0" err="1">
                          <a:effectLst/>
                        </a:rPr>
                        <a:t>.Net</a:t>
                      </a:r>
                      <a:r>
                        <a:rPr lang="zh-CN" sz="1600" kern="100" dirty="0">
                          <a:effectLst/>
                        </a:rPr>
                        <a:t>平台上的</a:t>
                      </a:r>
                      <a:r>
                        <a:rPr lang="en-US" sz="1600" kern="100" dirty="0">
                          <a:effectLst/>
                        </a:rPr>
                        <a:t>Python</a:t>
                      </a:r>
                      <a:r>
                        <a:rPr lang="zh-CN" sz="1600" kern="100" dirty="0">
                          <a:effectLst/>
                        </a:rPr>
                        <a:t>解释器，可以直接把</a:t>
                      </a:r>
                      <a:r>
                        <a:rPr lang="en-US" sz="1600" kern="100" dirty="0">
                          <a:effectLst/>
                        </a:rPr>
                        <a:t>Python</a:t>
                      </a:r>
                      <a:r>
                        <a:rPr lang="zh-CN" sz="1600" kern="100" dirty="0">
                          <a:effectLst/>
                        </a:rPr>
                        <a:t>代码编译成</a:t>
                      </a:r>
                      <a:r>
                        <a:rPr lang="en-US" sz="1600" kern="100" dirty="0" err="1">
                          <a:effectLst/>
                        </a:rPr>
                        <a:t>.Net</a:t>
                      </a:r>
                      <a:r>
                        <a:rPr lang="zh-CN" sz="1600" kern="100" dirty="0">
                          <a:effectLst/>
                        </a:rPr>
                        <a:t>的字节码</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33705"/>
          </a:xfrm>
        </p:spPr>
        <p:txBody>
          <a:bodyPr/>
          <a:p>
            <a:endParaRPr lang="zh-CN" altLang="en-US"/>
          </a:p>
        </p:txBody>
      </p:sp>
      <p:sp>
        <p:nvSpPr>
          <p:cNvPr id="19" name="文本占位符 18"/>
          <p:cNvSpPr>
            <a:spLocks noGrp="1"/>
          </p:cNvSpPr>
          <p:nvPr>
            <p:ph type="body" idx="1"/>
          </p:nvPr>
        </p:nvSpPr>
        <p:spPr/>
        <p:txBody>
          <a:bodyPr/>
          <a:p>
            <a:endParaRPr lang="zh-CN" altLang="en-US"/>
          </a:p>
        </p:txBody>
      </p:sp>
      <p:sp>
        <p:nvSpPr>
          <p:cNvPr id="4" name="文本框 3"/>
          <p:cNvSpPr txBox="1"/>
          <p:nvPr>
            <p:custDataLst>
              <p:tags r:id="rId1"/>
            </p:custDataLst>
          </p:nvPr>
        </p:nvSpPr>
        <p:spPr>
          <a:xfrm>
            <a:off x="1219200" y="635000"/>
            <a:ext cx="97536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是否安装过</a:t>
            </a:r>
            <a:r>
              <a:rPr lang="en-US" altLang="zh-CN" sz="2600">
                <a:solidFill>
                  <a:srgbClr val="000000"/>
                </a:solidFill>
                <a:latin typeface="微软雅黑" panose="020B0503020204020204" charset="-122"/>
                <a:ea typeface="微软雅黑" panose="020B0503020204020204" charset="-122"/>
              </a:rPr>
              <a:t>Python</a:t>
            </a:r>
            <a:r>
              <a:rPr lang="zh-CN" altLang="en-US" sz="2600">
                <a:solidFill>
                  <a:srgbClr val="000000"/>
                </a:solidFill>
                <a:latin typeface="微软雅黑" panose="020B0503020204020204" charset="-122"/>
                <a:ea typeface="微软雅黑" panose="020B0503020204020204" charset="-122"/>
              </a:rPr>
              <a:t>解释器或</a:t>
            </a:r>
            <a:r>
              <a:rPr lang="en-US" altLang="zh-CN" sz="2600">
                <a:solidFill>
                  <a:srgbClr val="000000"/>
                </a:solidFill>
                <a:latin typeface="微软雅黑" panose="020B0503020204020204" charset="-122"/>
                <a:ea typeface="微软雅黑" panose="020B0503020204020204" charset="-122"/>
              </a:rPr>
              <a:t>pycharm</a:t>
            </a:r>
            <a:r>
              <a:rPr lang="zh-CN" altLang="en-US" sz="2600">
                <a:solidFill>
                  <a:srgbClr val="000000"/>
                </a:solidFill>
                <a:latin typeface="微软雅黑" panose="020B0503020204020204" charset="-122"/>
                <a:ea typeface="微软雅黑" panose="020B0503020204020204" charset="-122"/>
              </a:rPr>
              <a:t>等</a:t>
            </a:r>
            <a:r>
              <a:rPr lang="en-US" altLang="zh-CN" sz="2600">
                <a:solidFill>
                  <a:srgbClr val="000000"/>
                </a:solidFill>
                <a:latin typeface="微软雅黑" panose="020B0503020204020204" charset="-122"/>
                <a:ea typeface="微软雅黑" panose="020B0503020204020204" charset="-122"/>
              </a:rPr>
              <a:t>Python</a:t>
            </a:r>
            <a:r>
              <a:rPr lang="zh-CN" altLang="en-US" sz="2600">
                <a:solidFill>
                  <a:srgbClr val="000000"/>
                </a:solidFill>
                <a:latin typeface="微软雅黑" panose="020B0503020204020204" charset="-122"/>
                <a:ea typeface="微软雅黑" panose="020B0503020204020204" charset="-122"/>
              </a:rPr>
              <a:t>开发环境？</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2438400" y="27857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windows</a:t>
            </a:r>
            <a:r>
              <a:rPr lang="zh-CN" altLang="en-US" sz="2600">
                <a:solidFill>
                  <a:srgbClr val="000000"/>
                </a:solidFill>
                <a:latin typeface="微软雅黑" panose="020B0503020204020204" charset="-122"/>
                <a:ea typeface="微软雅黑" panose="020B0503020204020204" charset="-122"/>
              </a:rPr>
              <a:t>平台</a:t>
            </a:r>
            <a:r>
              <a:rPr lang="zh-CN" altLang="en-US" sz="2600">
                <a:solidFill>
                  <a:srgbClr val="000000"/>
                </a:solidFill>
                <a:latin typeface="微软雅黑" panose="020B0503020204020204" charset="-122"/>
                <a:ea typeface="微软雅黑" panose="020B0503020204020204" charset="-122"/>
              </a:rPr>
              <a:t>安装过</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2438400" y="364299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Linxu</a:t>
            </a:r>
            <a:r>
              <a:rPr lang="zh-CN" altLang="en-US" sz="2600">
                <a:solidFill>
                  <a:srgbClr val="000000"/>
                </a:solidFill>
                <a:latin typeface="微软雅黑" panose="020B0503020204020204" charset="-122"/>
                <a:ea typeface="微软雅黑" panose="020B0503020204020204" charset="-122"/>
                <a:sym typeface="+mn-ea"/>
              </a:rPr>
              <a:t>平台安装过</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4"/>
            </p:custDataLst>
          </p:nvPr>
        </p:nvSpPr>
        <p:spPr>
          <a:xfrm>
            <a:off x="2438400" y="45002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sym typeface="+mn-ea"/>
              </a:rPr>
              <a:t>MAC</a:t>
            </a:r>
            <a:r>
              <a:rPr lang="zh-CN" altLang="en-US" sz="2600">
                <a:solidFill>
                  <a:srgbClr val="000000"/>
                </a:solidFill>
                <a:latin typeface="微软雅黑" panose="020B0503020204020204" charset="-122"/>
                <a:ea typeface="微软雅黑" panose="020B0503020204020204" charset="-122"/>
                <a:sym typeface="+mn-ea"/>
              </a:rPr>
              <a:t>平台安装过</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5"/>
            </p:custDataLst>
          </p:nvPr>
        </p:nvSpPr>
        <p:spPr>
          <a:xfrm>
            <a:off x="2438400" y="5357495"/>
            <a:ext cx="85344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没有安装过</a:t>
            </a:r>
            <a:endParaRPr lang="zh-CN" altLang="en-US" sz="2600">
              <a:solidFill>
                <a:srgbClr val="000000"/>
              </a:solidFill>
              <a:latin typeface="微软雅黑" panose="020B0503020204020204" charset="-122"/>
              <a:ea typeface="微软雅黑" panose="020B0503020204020204" charset="-122"/>
            </a:endParaRPr>
          </a:p>
        </p:txBody>
      </p:sp>
      <p:sp>
        <p:nvSpPr>
          <p:cNvPr id="9" name="椭圆 8"/>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3" name="圆角矩形 12"/>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8" name="组合 17"/>
          <p:cNvGrpSpPr/>
          <p:nvPr>
            <p:custDataLst>
              <p:tags r:id="rId11"/>
            </p:custDataLst>
          </p:nvPr>
        </p:nvGrpSpPr>
        <p:grpSpPr>
          <a:xfrm>
            <a:off x="0" y="0"/>
            <a:ext cx="12192000" cy="635000"/>
            <a:chOff x="0" y="0"/>
            <a:chExt cx="19200" cy="1000"/>
          </a:xfrm>
        </p:grpSpPr>
        <p:sp>
          <p:nvSpPr>
            <p:cNvPr id="14"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7"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3" name="图片 2" descr="tmp52A"/>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第0章 入门和需知</a:t>
            </a:r>
            <a:endParaRPr lang="zh-CN" altLang="en-US"/>
          </a:p>
        </p:txBody>
      </p:sp>
      <p:sp>
        <p:nvSpPr>
          <p:cNvPr id="12" name="文本占位符 11"/>
          <p:cNvSpPr>
            <a:spLocks noGrp="1"/>
          </p:cNvSpPr>
          <p:nvPr>
            <p:ph type="body" idx="1"/>
          </p:nvPr>
        </p:nvSpPr>
        <p:spPr>
          <a:xfrm>
            <a:off x="3897630" y="1911350"/>
            <a:ext cx="5013960" cy="3758565"/>
          </a:xfrm>
        </p:spPr>
        <p:txBody>
          <a:bodyPr/>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0.1 Python简介</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0.2 Python的特点</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0.3 Python</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优缺点比较</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课</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程简介</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3</a:t>
            </a:r>
            <a:r>
              <a:rPr lang="zh-CN" altLang="en-US">
                <a:sym typeface="+mn-ea"/>
              </a:rPr>
              <a:t> Python优缺点比较</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5" name="内容占位符 4"/>
          <p:cNvSpPr/>
          <p:nvPr>
            <p:ph sz="half" idx="2"/>
          </p:nvPr>
        </p:nvSpPr>
        <p:spPr/>
        <p:txBody>
          <a:bodyPr/>
          <a:p>
            <a:pPr algn="l">
              <a:lnSpc>
                <a:spcPct val="150000"/>
              </a:lnSpc>
              <a:buClrTx/>
              <a:buSzTx/>
              <a:buFont typeface="Wingdings" panose="05000000000000000000" charset="0"/>
              <a:buChar char="n"/>
            </a:pPr>
            <a:r>
              <a:rPr lang="en-US" altLang="zh-CN" sz="2400" smtClean="0">
                <a:sym typeface="+mn-ea"/>
              </a:rPr>
              <a:t>Python语言有以下主要的优势：</a:t>
            </a:r>
            <a:endParaRPr lang="en-US" altLang="zh-CN" sz="2400" dirty="0" smtClean="0">
              <a:solidFill>
                <a:schemeClr val="tx1">
                  <a:lumMod val="75000"/>
                  <a:lumOff val="25000"/>
                </a:schemeClr>
              </a:solidFill>
            </a:endParaRPr>
          </a:p>
          <a:p>
            <a:pPr marL="0" indent="0" algn="l">
              <a:lnSpc>
                <a:spcPct val="150000"/>
              </a:lnSpc>
              <a:buClrTx/>
              <a:buSzTx/>
              <a:buNone/>
            </a:pPr>
            <a:r>
              <a:rPr lang="en-US" altLang="zh-CN" sz="2400" smtClean="0">
                <a:sym typeface="+mn-ea"/>
              </a:rPr>
              <a:t>（1）语法简洁而清晰，代码的可读性高</a:t>
            </a:r>
            <a:endParaRPr lang="en-US" altLang="zh-CN" sz="2400" dirty="0" smtClean="0">
              <a:solidFill>
                <a:schemeClr val="tx1">
                  <a:lumMod val="75000"/>
                  <a:lumOff val="25000"/>
                </a:schemeClr>
              </a:solidFill>
            </a:endParaRPr>
          </a:p>
          <a:p>
            <a:pPr marL="0" indent="0" algn="l">
              <a:lnSpc>
                <a:spcPct val="150000"/>
              </a:lnSpc>
              <a:buClrTx/>
              <a:buSzTx/>
              <a:buNone/>
            </a:pPr>
            <a:r>
              <a:rPr lang="en-US" altLang="zh-CN" sz="2400" smtClean="0">
                <a:sym typeface="+mn-ea"/>
              </a:rPr>
              <a:t>（2）开发效率高</a:t>
            </a:r>
            <a:endParaRPr lang="en-US" altLang="zh-CN" sz="2400" dirty="0" smtClean="0">
              <a:solidFill>
                <a:schemeClr val="tx1">
                  <a:lumMod val="75000"/>
                  <a:lumOff val="25000"/>
                </a:schemeClr>
              </a:solidFill>
            </a:endParaRPr>
          </a:p>
          <a:p>
            <a:pPr marL="0" indent="0" algn="l">
              <a:lnSpc>
                <a:spcPct val="150000"/>
              </a:lnSpc>
              <a:buClrTx/>
              <a:buSzTx/>
              <a:buNone/>
            </a:pPr>
            <a:r>
              <a:rPr lang="en-US" altLang="zh-CN" sz="2400" smtClean="0">
                <a:sym typeface="+mn-ea"/>
              </a:rPr>
              <a:t>（3）跨平台特性。Python可以真正做到跨平台，开发的程序可以运行在Windows、Linux、MacOS系统下</a:t>
            </a:r>
            <a:endParaRPr lang="en-US" altLang="zh-CN" sz="2400" dirty="0" smtClean="0">
              <a:solidFill>
                <a:schemeClr val="tx1">
                  <a:lumMod val="75000"/>
                  <a:lumOff val="25000"/>
                </a:schemeClr>
              </a:solidFill>
            </a:endParaRPr>
          </a:p>
          <a:p>
            <a:pPr marL="0" indent="0" algn="l">
              <a:lnSpc>
                <a:spcPct val="150000"/>
              </a:lnSpc>
              <a:buClrTx/>
              <a:buSzTx/>
              <a:buNone/>
            </a:pPr>
            <a:r>
              <a:rPr lang="en-US" altLang="zh-CN" sz="2400" smtClean="0">
                <a:sym typeface="+mn-ea"/>
              </a:rPr>
              <a:t>（4）大量丰富的库或扩展。</a:t>
            </a:r>
            <a:endParaRPr lang="en-US" altLang="zh-CN" sz="2400" dirty="0" smtClean="0">
              <a:solidFill>
                <a:schemeClr val="tx1">
                  <a:lumMod val="75000"/>
                  <a:lumOff val="25000"/>
                </a:schemeClr>
              </a:solidFill>
            </a:endParaRPr>
          </a:p>
          <a:p>
            <a:pPr marL="0" indent="0" algn="l">
              <a:lnSpc>
                <a:spcPct val="150000"/>
              </a:lnSpc>
              <a:buClrTx/>
              <a:buSzTx/>
              <a:buNone/>
            </a:pPr>
            <a:r>
              <a:rPr lang="en-US" altLang="zh-CN" sz="2400" smtClean="0">
                <a:sym typeface="+mn-ea"/>
              </a:rPr>
              <a:t>（5）代码量少，一定程度上提高了软件质量</a:t>
            </a:r>
            <a:endParaRPr lang="en-US" altLang="zh-CN" sz="2400" dirty="0" smtClean="0">
              <a:solidFill>
                <a:schemeClr val="tx1">
                  <a:lumMod val="75000"/>
                  <a:lumOff val="25000"/>
                </a:schemeClr>
              </a:solidFill>
            </a:endParaRPr>
          </a:p>
          <a:p>
            <a:pPr marL="0" indent="0">
              <a:buNone/>
            </a:pPr>
            <a:endParaRPr lang="zh-CN" altLang="en-US" sz="24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3</a:t>
            </a:r>
            <a:r>
              <a:rPr lang="zh-CN" altLang="en-US">
                <a:sym typeface="+mn-ea"/>
              </a:rPr>
              <a:t> Python优缺点比较</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5" name="内容占位符 4"/>
          <p:cNvSpPr/>
          <p:nvPr>
            <p:ph sz="half" idx="2"/>
          </p:nvPr>
        </p:nvSpPr>
        <p:spPr/>
        <p:txBody>
          <a:bodyPr/>
          <a:p>
            <a:pPr algn="l">
              <a:lnSpc>
                <a:spcPct val="150000"/>
              </a:lnSpc>
              <a:buClrTx/>
              <a:buSzTx/>
              <a:buFont typeface="Wingdings" panose="05000000000000000000" charset="0"/>
              <a:buChar char="n"/>
            </a:pPr>
            <a:r>
              <a:rPr lang="en-US" altLang="zh-CN" sz="2400" smtClean="0">
                <a:sym typeface="+mn-ea"/>
              </a:rPr>
              <a:t>Python的</a:t>
            </a:r>
            <a:r>
              <a:rPr sz="2400" smtClean="0">
                <a:sym typeface="+mn-ea"/>
              </a:rPr>
              <a:t>缺点</a:t>
            </a:r>
            <a:r>
              <a:rPr lang="en-US" altLang="zh-CN" sz="2400" smtClean="0">
                <a:sym typeface="+mn-ea"/>
              </a:rPr>
              <a:t>：</a:t>
            </a:r>
            <a:endParaRPr lang="en-US" altLang="zh-CN" sz="2400" dirty="0" smtClean="0">
              <a:solidFill>
                <a:schemeClr val="tx1">
                  <a:lumMod val="75000"/>
                  <a:lumOff val="25000"/>
                </a:schemeClr>
              </a:solidFill>
            </a:endParaRPr>
          </a:p>
          <a:p>
            <a:pPr marL="0" indent="0" algn="l">
              <a:lnSpc>
                <a:spcPct val="150000"/>
              </a:lnSpc>
              <a:buClrTx/>
              <a:buSzTx/>
              <a:buNone/>
            </a:pPr>
            <a:r>
              <a:rPr lang="en-US" altLang="zh-CN" sz="2400" smtClean="0">
                <a:sym typeface="+mn-ea"/>
              </a:rPr>
              <a:t>（1）第一个缺点是运行速度慢，和C程序相比非常慢，因为Python是解释型语言，代码在执行时会一行一行地翻译成CPU能理解的机器码，这个翻译过程非常耗时，所以很慢。而C程序是运行前直接编译成CPU能执行的机器码，所以非常快。</a:t>
            </a:r>
            <a:endParaRPr lang="en-US" altLang="zh-CN" sz="2400" smtClean="0">
              <a:sym typeface="+mn-ea"/>
            </a:endParaRPr>
          </a:p>
          <a:p>
            <a:pPr marL="0" indent="0" algn="l">
              <a:lnSpc>
                <a:spcPct val="150000"/>
              </a:lnSpc>
              <a:buClrTx/>
              <a:buSzTx/>
              <a:buNone/>
            </a:pPr>
            <a:endParaRPr lang="en-US" altLang="zh-CN" sz="2400" smtClean="0">
              <a:sym typeface="+mn-ea"/>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3</a:t>
            </a:r>
            <a:r>
              <a:rPr lang="zh-CN" altLang="en-US">
                <a:sym typeface="+mn-ea"/>
              </a:rPr>
              <a:t> Python优缺点比较</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5" name="内容占位符 4"/>
          <p:cNvSpPr/>
          <p:nvPr>
            <p:ph sz="half" idx="2"/>
          </p:nvPr>
        </p:nvSpPr>
        <p:spPr>
          <a:xfrm>
            <a:off x="1435100" y="4790440"/>
            <a:ext cx="9554210" cy="2656840"/>
          </a:xfrm>
        </p:spPr>
        <p:txBody>
          <a:bodyPr/>
          <a:p>
            <a:pPr marL="0" indent="0" algn="l">
              <a:lnSpc>
                <a:spcPct val="150000"/>
              </a:lnSpc>
              <a:buClrTx/>
              <a:buSzTx/>
              <a:buNone/>
            </a:pPr>
            <a:r>
              <a:rPr lang="en-US" altLang="zh-CN" sz="2000" b="1" smtClean="0">
                <a:solidFill>
                  <a:srgbClr val="FF0000"/>
                </a:solidFill>
                <a:sym typeface="+mn-ea"/>
              </a:rPr>
              <a:t>但是大量的应用程序不需要这么快的运行速度，因为用户根本感觉不出来</a:t>
            </a:r>
            <a:r>
              <a:rPr lang="en-US" altLang="zh-CN" sz="2000" smtClean="0">
                <a:sym typeface="+mn-ea"/>
              </a:rPr>
              <a:t>。</a:t>
            </a:r>
            <a:endParaRPr lang="en-US" altLang="zh-CN" sz="2000" smtClean="0">
              <a:sym typeface="+mn-ea"/>
            </a:endParaRPr>
          </a:p>
        </p:txBody>
      </p:sp>
      <p:pic>
        <p:nvPicPr>
          <p:cNvPr id="4" name="图片 3"/>
          <p:cNvPicPr>
            <a:picLocks noChangeAspect="1"/>
          </p:cNvPicPr>
          <p:nvPr>
            <p:custDataLst>
              <p:tags r:id="rId1"/>
            </p:custDataLst>
          </p:nvPr>
        </p:nvPicPr>
        <p:blipFill>
          <a:blip r:embed="rId2"/>
          <a:stretch>
            <a:fillRect/>
          </a:stretch>
        </p:blipFill>
        <p:spPr>
          <a:xfrm>
            <a:off x="3005455" y="1447165"/>
            <a:ext cx="5755640" cy="2734945"/>
          </a:xfrm>
          <a:prstGeom prst="rect">
            <a:avLst/>
          </a:prstGeom>
        </p:spPr>
      </p:pic>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3</a:t>
            </a:r>
            <a:r>
              <a:rPr lang="zh-CN" altLang="en-US">
                <a:sym typeface="+mn-ea"/>
              </a:rPr>
              <a:t> Python优缺点比较</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5" name="内容占位符 4"/>
          <p:cNvSpPr/>
          <p:nvPr>
            <p:ph sz="half" idx="2"/>
          </p:nvPr>
        </p:nvSpPr>
        <p:spPr/>
        <p:txBody>
          <a:bodyPr/>
          <a:p>
            <a:pPr algn="l">
              <a:lnSpc>
                <a:spcPct val="150000"/>
              </a:lnSpc>
              <a:buClrTx/>
              <a:buSzTx/>
              <a:buFont typeface="Wingdings" panose="05000000000000000000" charset="0"/>
              <a:buChar char="n"/>
            </a:pPr>
            <a:r>
              <a:rPr lang="en-US" altLang="zh-CN" sz="2400" smtClean="0">
                <a:sym typeface="+mn-ea"/>
              </a:rPr>
              <a:t>Python的</a:t>
            </a:r>
            <a:r>
              <a:rPr sz="2400" smtClean="0">
                <a:sym typeface="+mn-ea"/>
              </a:rPr>
              <a:t>缺点</a:t>
            </a:r>
            <a:r>
              <a:rPr lang="en-US" altLang="zh-CN" sz="2400" smtClean="0">
                <a:sym typeface="+mn-ea"/>
              </a:rPr>
              <a:t>：</a:t>
            </a:r>
            <a:endParaRPr lang="en-US" altLang="zh-CN" sz="2400" dirty="0" smtClean="0">
              <a:solidFill>
                <a:schemeClr val="tx1">
                  <a:lumMod val="75000"/>
                  <a:lumOff val="25000"/>
                </a:schemeClr>
              </a:solidFill>
            </a:endParaRPr>
          </a:p>
          <a:p>
            <a:pPr marL="0" indent="0" algn="l">
              <a:lnSpc>
                <a:spcPct val="150000"/>
              </a:lnSpc>
              <a:buClrTx/>
              <a:buSzTx/>
              <a:buNone/>
            </a:pPr>
            <a:r>
              <a:rPr lang="en-US" altLang="zh-CN" sz="2400" smtClean="0">
                <a:sym typeface="+mn-ea"/>
              </a:rPr>
              <a:t>（2）第二个缺点是代码不能加密。如果要发布你的Python程序，实际上就是发布源代码，这一点跟C语言不同，C语言不用发布源代码，只需要把编译后的机器码（也就是你在Windows上常见的xxx.exe文件）发布出去。要从机器码反推出C代码是不可能的，所以，凡是编译型的语言，都没有这个问题，而解释型的语言，则必须把源码发布出去。</a:t>
            </a:r>
            <a:endParaRPr lang="en-US" altLang="zh-CN" sz="2400" smtClean="0">
              <a:sym typeface="+mn-ea"/>
            </a:endParaRPr>
          </a:p>
          <a:p>
            <a:pPr marL="0" indent="0" algn="l">
              <a:lnSpc>
                <a:spcPct val="150000"/>
              </a:lnSpc>
              <a:buClrTx/>
              <a:buSzTx/>
              <a:buNone/>
            </a:pPr>
            <a:endParaRPr lang="en-US" altLang="zh-CN" sz="2400" smtClean="0">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3</a:t>
            </a:r>
            <a:r>
              <a:rPr lang="zh-CN" altLang="en-US">
                <a:sym typeface="+mn-ea"/>
              </a:rPr>
              <a:t> Python优缺点比较</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5" name="内容占位符 4"/>
          <p:cNvSpPr/>
          <p:nvPr>
            <p:ph sz="half" idx="2"/>
          </p:nvPr>
        </p:nvSpPr>
        <p:spPr>
          <a:xfrm>
            <a:off x="381000" y="2186305"/>
            <a:ext cx="6889750" cy="3408045"/>
          </a:xfrm>
        </p:spPr>
        <p:txBody>
          <a:bodyPr/>
          <a:p>
            <a:pPr marL="0" indent="0" algn="l">
              <a:lnSpc>
                <a:spcPct val="150000"/>
              </a:lnSpc>
              <a:buClrTx/>
              <a:buSzTx/>
              <a:buNone/>
            </a:pPr>
            <a:r>
              <a:rPr lang="en-US" altLang="zh-CN" sz="2000" smtClean="0">
                <a:sym typeface="+mn-ea"/>
              </a:rPr>
              <a:t>这个缺点仅限于编写的软件需要</a:t>
            </a:r>
            <a:r>
              <a:rPr sz="2000" smtClean="0">
                <a:sym typeface="+mn-ea"/>
              </a:rPr>
              <a:t>用于商业用途</a:t>
            </a:r>
            <a:r>
              <a:rPr lang="en-US" altLang="zh-CN" sz="2000" smtClean="0">
                <a:sym typeface="+mn-ea"/>
              </a:rPr>
              <a:t>的时候。好消息是目前的</a:t>
            </a:r>
            <a:r>
              <a:rPr lang="en-US" altLang="zh-CN" sz="2000" b="1" smtClean="0">
                <a:solidFill>
                  <a:srgbClr val="FF0000"/>
                </a:solidFill>
                <a:sym typeface="+mn-ea"/>
              </a:rPr>
              <a:t>互联网时代，靠卖软件授权的商业模式越来越少了，靠网站和移动应用卖服务的模式越来越多</a:t>
            </a:r>
            <a:r>
              <a:rPr lang="en-US" altLang="zh-CN" sz="2000" smtClean="0">
                <a:sym typeface="+mn-ea"/>
              </a:rPr>
              <a:t>了，后一种模式不需要把源码给</a:t>
            </a:r>
            <a:r>
              <a:rPr sz="2000" smtClean="0">
                <a:sym typeface="+mn-ea"/>
              </a:rPr>
              <a:t>用户</a:t>
            </a:r>
            <a:r>
              <a:rPr lang="en-US" altLang="zh-CN" sz="2000" smtClean="0">
                <a:sym typeface="+mn-ea"/>
              </a:rPr>
              <a:t>。</a:t>
            </a:r>
            <a:endParaRPr lang="en-US" altLang="zh-CN" sz="2000" smtClean="0">
              <a:sym typeface="+mn-ea"/>
            </a:endParaRPr>
          </a:p>
          <a:p>
            <a:pPr marL="0" indent="0" algn="l">
              <a:lnSpc>
                <a:spcPct val="150000"/>
              </a:lnSpc>
              <a:buClrTx/>
              <a:buSzTx/>
              <a:buNone/>
            </a:pPr>
            <a:endParaRPr lang="en-US" altLang="zh-CN" sz="2000" smtClean="0">
              <a:sym typeface="+mn-ea"/>
            </a:endParaRPr>
          </a:p>
        </p:txBody>
      </p:sp>
      <p:pic>
        <p:nvPicPr>
          <p:cNvPr id="4" name="图片 3"/>
          <p:cNvPicPr>
            <a:picLocks noChangeAspect="1"/>
          </p:cNvPicPr>
          <p:nvPr>
            <p:custDataLst>
              <p:tags r:id="rId1"/>
            </p:custDataLst>
          </p:nvPr>
        </p:nvPicPr>
        <p:blipFill>
          <a:blip r:embed="rId2"/>
          <a:stretch>
            <a:fillRect/>
          </a:stretch>
        </p:blipFill>
        <p:spPr>
          <a:xfrm>
            <a:off x="7444105" y="2186305"/>
            <a:ext cx="4568825" cy="185928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第0章 入门和需知</a:t>
            </a:r>
            <a:endParaRPr lang="zh-CN" altLang="en-US"/>
          </a:p>
        </p:txBody>
      </p:sp>
      <p:sp>
        <p:nvSpPr>
          <p:cNvPr id="12" name="文本占位符 11"/>
          <p:cNvSpPr>
            <a:spLocks noGrp="1"/>
          </p:cNvSpPr>
          <p:nvPr>
            <p:ph type="body" idx="1"/>
          </p:nvPr>
        </p:nvSpPr>
        <p:spPr>
          <a:xfrm>
            <a:off x="3897630" y="1911350"/>
            <a:ext cx="5013960" cy="3758565"/>
          </a:xfrm>
        </p:spPr>
        <p:txBody>
          <a:bodyPr/>
          <a:p>
            <a:pPr algn="l"/>
            <a:r>
              <a:rPr lang="en-US" sz="2400" b="1">
                <a:solidFill>
                  <a:srgbClr val="FF0000"/>
                </a:solidFill>
                <a:latin typeface="微软雅黑" panose="020B0503020204020204" charset="-122"/>
                <a:ea typeface="微软雅黑" panose="020B0503020204020204" charset="-122"/>
                <a:cs typeface="微软雅黑" panose="020B0503020204020204" charset="-122"/>
                <a:sym typeface="+mn-ea"/>
              </a:rPr>
              <a:t>0.1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Python简介</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0.2 Python</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的特点</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0.3 Python</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优缺点比较</a:t>
            </a:r>
            <a:endPar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课</a:t>
            </a:r>
            <a:r>
              <a:rPr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程简介</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第0章 入门和需知</a:t>
            </a:r>
            <a:endParaRPr lang="zh-CN" altLang="en-US"/>
          </a:p>
        </p:txBody>
      </p:sp>
      <p:sp>
        <p:nvSpPr>
          <p:cNvPr id="12" name="文本占位符 11"/>
          <p:cNvSpPr>
            <a:spLocks noGrp="1"/>
          </p:cNvSpPr>
          <p:nvPr>
            <p:ph type="body" idx="1"/>
          </p:nvPr>
        </p:nvSpPr>
        <p:spPr>
          <a:xfrm>
            <a:off x="3897630" y="1911350"/>
            <a:ext cx="5013960" cy="3758565"/>
          </a:xfrm>
        </p:spPr>
        <p:txBody>
          <a:bodyPr/>
          <a:p>
            <a:pPr algn="l">
              <a:buClrTx/>
              <a:buSzTx/>
            </a:pPr>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0.1 Python简介</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0.2 Python的特点</a:t>
            </a:r>
            <a:endParaRPr lang="en-US" altLang="zh-CN" sz="2400" b="1" kern="1200" baseline="0" dirty="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0.3 Python优缺点比较</a:t>
            </a:r>
            <a:endParaRPr lang="en-US" altLang="zh-CN" sz="2400" b="1" dirty="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0.</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4</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 课</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程简介</a:t>
            </a:r>
            <a:endParaRPr lang="zh-CN" altLang="en-US" sz="2400" b="1" kern="1200" baseline="0"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a:t>
            </a:r>
            <a:r>
              <a:rPr>
                <a:ln>
                  <a:noFill/>
                </a:ln>
                <a:solidFill>
                  <a:schemeClr val="bg1"/>
                </a:solidFill>
                <a:latin typeface="微软雅黑" panose="020B0503020204020204" charset="-122"/>
                <a:ea typeface="微软雅黑" panose="020B0503020204020204" charset="-122"/>
                <a:sym typeface="+mn-ea"/>
              </a:rPr>
              <a:t>课程简介</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4" name="内容占位符 3"/>
          <p:cNvSpPr>
            <a:spLocks noGrp="1"/>
          </p:cNvSpPr>
          <p:nvPr>
            <p:ph sz="half" idx="2"/>
          </p:nvPr>
        </p:nvSpPr>
        <p:spPr>
          <a:xfrm>
            <a:off x="166370" y="1048385"/>
            <a:ext cx="7395210" cy="5036185"/>
          </a:xfrm>
        </p:spPr>
        <p:txBody>
          <a:bodyPr/>
          <a:p>
            <a:pPr algn="l">
              <a:lnSpc>
                <a:spcPct val="150000"/>
              </a:lnSpc>
              <a:buClrTx/>
              <a:buSzTx/>
              <a:buNone/>
            </a:pPr>
            <a:r>
              <a:rPr sz="2400">
                <a:latin typeface="微软雅黑" panose="020B0503020204020204" charset="-122"/>
                <a:ea typeface="微软雅黑" panose="020B0503020204020204" charset="-122"/>
                <a:sym typeface="+mn-ea"/>
              </a:rPr>
              <a:t>课程性质：专业选修课</a:t>
            </a:r>
            <a:endParaRPr lang="zh-CN" altLang="en-US" sz="2400">
              <a:latin typeface="微软雅黑" panose="020B0503020204020204" charset="-122"/>
              <a:ea typeface="微软雅黑" panose="020B0503020204020204" charset="-122"/>
            </a:endParaRPr>
          </a:p>
          <a:p>
            <a:pPr algn="l">
              <a:lnSpc>
                <a:spcPct val="150000"/>
              </a:lnSpc>
              <a:buClrTx/>
              <a:buSzTx/>
              <a:buNone/>
            </a:pPr>
            <a:r>
              <a:rPr sz="2400">
                <a:latin typeface="微软雅黑" panose="020B0503020204020204" charset="-122"/>
                <a:ea typeface="微软雅黑" panose="020B0503020204020204" charset="-122"/>
                <a:sym typeface="+mn-ea"/>
              </a:rPr>
              <a:t>课时安排：总学时</a:t>
            </a:r>
            <a:r>
              <a:rPr lang="en-US" altLang="zh-CN" sz="2400">
                <a:latin typeface="微软雅黑" panose="020B0503020204020204" charset="-122"/>
                <a:ea typeface="微软雅黑" panose="020B0503020204020204" charset="-122"/>
                <a:sym typeface="+mn-ea"/>
              </a:rPr>
              <a:t>56</a:t>
            </a:r>
            <a:r>
              <a:rPr sz="2400">
                <a:latin typeface="微软雅黑" panose="020B0503020204020204" charset="-122"/>
                <a:ea typeface="微软雅黑" panose="020B0503020204020204" charset="-122"/>
                <a:sym typeface="+mn-ea"/>
              </a:rPr>
              <a:t>（理论</a:t>
            </a:r>
            <a:r>
              <a:rPr lang="en-US" altLang="zh-CN" sz="2400">
                <a:latin typeface="微软雅黑" panose="020B0503020204020204" charset="-122"/>
                <a:sym typeface="+mn-ea"/>
              </a:rPr>
              <a:t>32</a:t>
            </a:r>
            <a:r>
              <a:rPr sz="2400">
                <a:latin typeface="微软雅黑" panose="020B0503020204020204" charset="-122"/>
                <a:ea typeface="微软雅黑" panose="020B0503020204020204" charset="-122"/>
                <a:sym typeface="+mn-ea"/>
              </a:rPr>
              <a:t>+实验</a:t>
            </a:r>
            <a:r>
              <a:rPr lang="en-US" altLang="zh-CN" sz="2400">
                <a:latin typeface="微软雅黑" panose="020B0503020204020204" charset="-122"/>
                <a:sym typeface="+mn-ea"/>
              </a:rPr>
              <a:t>24</a:t>
            </a:r>
            <a:r>
              <a:rPr sz="2400">
                <a:latin typeface="微软雅黑" panose="020B0503020204020204" charset="-122"/>
                <a:ea typeface="微软雅黑" panose="020B0503020204020204" charset="-122"/>
                <a:sym typeface="+mn-ea"/>
              </a:rPr>
              <a:t>）</a:t>
            </a:r>
            <a:endParaRPr lang="zh-CN" altLang="en-US" sz="2400">
              <a:latin typeface="微软雅黑" panose="020B0503020204020204" charset="-122"/>
              <a:ea typeface="微软雅黑" panose="020B0503020204020204" charset="-122"/>
            </a:endParaRPr>
          </a:p>
          <a:p>
            <a:pPr algn="l">
              <a:lnSpc>
                <a:spcPct val="150000"/>
              </a:lnSpc>
              <a:buClrTx/>
              <a:buSzTx/>
              <a:buNone/>
            </a:pPr>
            <a:r>
              <a:rPr sz="2400">
                <a:latin typeface="微软雅黑" panose="020B0503020204020204" charset="-122"/>
                <a:ea typeface="微软雅黑" panose="020B0503020204020204" charset="-122"/>
                <a:sym typeface="+mn-ea"/>
              </a:rPr>
              <a:t>教材：</a:t>
            </a:r>
            <a:endParaRPr sz="2400">
              <a:latin typeface="微软雅黑" panose="020B0503020204020204" charset="-122"/>
              <a:ea typeface="微软雅黑" panose="020B0503020204020204" charset="-122"/>
              <a:sym typeface="+mn-ea"/>
            </a:endParaRPr>
          </a:p>
          <a:p>
            <a:pPr algn="l">
              <a:lnSpc>
                <a:spcPct val="150000"/>
              </a:lnSpc>
              <a:buClrTx/>
              <a:buSzTx/>
              <a:buNone/>
            </a:pPr>
            <a:r>
              <a:rPr sz="2400">
                <a:latin typeface="微软雅黑" panose="020B0503020204020204" charset="-122"/>
                <a:ea typeface="微软雅黑" panose="020B0503020204020204" charset="-122"/>
                <a:sym typeface="+mn-ea"/>
              </a:rPr>
              <a:t>董付国编著，《Python程序设计（第2版）》，</a:t>
            </a:r>
            <a:endParaRPr sz="2400">
              <a:latin typeface="微软雅黑" panose="020B0503020204020204" charset="-122"/>
              <a:ea typeface="微软雅黑" panose="020B0503020204020204" charset="-122"/>
              <a:sym typeface="+mn-ea"/>
            </a:endParaRPr>
          </a:p>
          <a:p>
            <a:pPr algn="l">
              <a:lnSpc>
                <a:spcPct val="150000"/>
              </a:lnSpc>
              <a:buClrTx/>
              <a:buSzTx/>
              <a:buNone/>
            </a:pPr>
            <a:r>
              <a:rPr sz="2400">
                <a:latin typeface="微软雅黑" panose="020B0503020204020204" charset="-122"/>
                <a:ea typeface="微软雅黑" panose="020B0503020204020204" charset="-122"/>
                <a:sym typeface="+mn-ea"/>
              </a:rPr>
              <a:t>清华大学出版社</a:t>
            </a:r>
            <a:endParaRPr sz="2400">
              <a:sym typeface="+mn-ea"/>
            </a:endParaRPr>
          </a:p>
        </p:txBody>
      </p:sp>
      <p:pic>
        <p:nvPicPr>
          <p:cNvPr id="5" name="图片 4" descr="timg"/>
          <p:cNvPicPr>
            <a:picLocks noChangeAspect="1"/>
          </p:cNvPicPr>
          <p:nvPr/>
        </p:nvPicPr>
        <p:blipFill>
          <a:blip r:embed="rId1"/>
          <a:stretch>
            <a:fillRect/>
          </a:stretch>
        </p:blipFill>
        <p:spPr>
          <a:xfrm>
            <a:off x="7072630" y="1048385"/>
            <a:ext cx="4663440" cy="4663440"/>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a:t>
            </a:r>
            <a:r>
              <a:rPr>
                <a:ln>
                  <a:noFill/>
                </a:ln>
                <a:solidFill>
                  <a:schemeClr val="bg1"/>
                </a:solidFill>
                <a:latin typeface="微软雅黑" panose="020B0503020204020204" charset="-122"/>
                <a:ea typeface="微软雅黑" panose="020B0503020204020204" charset="-122"/>
                <a:sym typeface="+mn-ea"/>
              </a:rPr>
              <a:t>课程简介</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4" name="内容占位符 3"/>
          <p:cNvSpPr>
            <a:spLocks noGrp="1"/>
          </p:cNvSpPr>
          <p:nvPr>
            <p:ph sz="half" idx="2"/>
          </p:nvPr>
        </p:nvSpPr>
        <p:spPr>
          <a:xfrm>
            <a:off x="329565" y="911225"/>
            <a:ext cx="11505565" cy="5036185"/>
          </a:xfrm>
        </p:spPr>
        <p:txBody>
          <a:bodyPr/>
          <a:p>
            <a:pPr algn="ctr">
              <a:lnSpc>
                <a:spcPct val="150000"/>
              </a:lnSpc>
              <a:buClrTx/>
              <a:buSzTx/>
              <a:buNone/>
            </a:pPr>
            <a:r>
              <a:rPr sz="2400" b="1">
                <a:latin typeface="微软雅黑" panose="020B0503020204020204" charset="-122"/>
                <a:ea typeface="微软雅黑" panose="020B0503020204020204" charset="-122"/>
                <a:sym typeface="Arial" panose="020B0604020202020204" pitchFamily="34" charset="0"/>
              </a:rPr>
              <a:t>考核方式</a:t>
            </a:r>
            <a:endParaRPr sz="2400" b="1">
              <a:latin typeface="微软雅黑" panose="020B0503020204020204" charset="-122"/>
              <a:ea typeface="微软雅黑" panose="020B0503020204020204" charset="-122"/>
              <a:sym typeface="Arial" panose="020B0604020202020204" pitchFamily="34" charset="0"/>
            </a:endParaRPr>
          </a:p>
          <a:p>
            <a:pPr algn="l">
              <a:lnSpc>
                <a:spcPct val="150000"/>
              </a:lnSpc>
              <a:buClrTx/>
              <a:buSzTx/>
              <a:buNone/>
            </a:pPr>
            <a:r>
              <a:rPr sz="2400" b="1">
                <a:solidFill>
                  <a:schemeClr val="accent1">
                    <a:lumMod val="75000"/>
                  </a:schemeClr>
                </a:solidFill>
                <a:latin typeface="微软雅黑" panose="020B0503020204020204" charset="-122"/>
                <a:ea typeface="微软雅黑" panose="020B0503020204020204" charset="-122"/>
                <a:sym typeface="+mn-ea"/>
              </a:rPr>
              <a:t>总成绩</a:t>
            </a:r>
            <a:r>
              <a:rPr sz="2400">
                <a:latin typeface="微软雅黑" panose="020B0503020204020204" charset="-122"/>
                <a:ea typeface="微软雅黑" panose="020B0503020204020204" charset="-122"/>
                <a:sym typeface="+mn-ea"/>
              </a:rPr>
              <a:t> = 平时成绩*</a:t>
            </a:r>
            <a:r>
              <a:rPr lang="en-US" altLang="zh-CN" sz="2400">
                <a:latin typeface="微软雅黑" panose="020B0503020204020204" charset="-122"/>
                <a:sym typeface="+mn-ea"/>
              </a:rPr>
              <a:t>3</a:t>
            </a:r>
            <a:r>
              <a:rPr sz="2400">
                <a:latin typeface="微软雅黑" panose="020B0503020204020204" charset="-122"/>
                <a:ea typeface="微软雅黑" panose="020B0503020204020204" charset="-122"/>
                <a:sym typeface="+mn-ea"/>
              </a:rPr>
              <a:t>0% + 期末考试成绩*</a:t>
            </a:r>
            <a:r>
              <a:rPr lang="en-US" altLang="zh-CN" sz="2400">
                <a:latin typeface="微软雅黑" panose="020B0503020204020204" charset="-122"/>
                <a:sym typeface="+mn-ea"/>
              </a:rPr>
              <a:t>7</a:t>
            </a:r>
            <a:r>
              <a:rPr sz="2400">
                <a:latin typeface="微软雅黑" panose="020B0503020204020204" charset="-122"/>
                <a:ea typeface="微软雅黑" panose="020B0503020204020204" charset="-122"/>
                <a:sym typeface="+mn-ea"/>
              </a:rPr>
              <a:t>0%</a:t>
            </a:r>
            <a:endParaRPr lang="zh-CN" altLang="en-US" sz="2400">
              <a:latin typeface="微软雅黑" panose="020B0503020204020204" charset="-122"/>
              <a:ea typeface="微软雅黑" panose="020B0503020204020204" charset="-122"/>
            </a:endParaRPr>
          </a:p>
          <a:p>
            <a:pPr algn="l">
              <a:lnSpc>
                <a:spcPct val="150000"/>
              </a:lnSpc>
              <a:buClrTx/>
              <a:buSzTx/>
              <a:buNone/>
            </a:pPr>
            <a:r>
              <a:rPr sz="2400" b="1">
                <a:solidFill>
                  <a:schemeClr val="accent1">
                    <a:lumMod val="75000"/>
                  </a:schemeClr>
                </a:solidFill>
                <a:latin typeface="微软雅黑" panose="020B0503020204020204" charset="-122"/>
                <a:ea typeface="微软雅黑" panose="020B0503020204020204" charset="-122"/>
                <a:sym typeface="+mn-ea"/>
              </a:rPr>
              <a:t>平时成绩</a:t>
            </a:r>
            <a:r>
              <a:rPr sz="2400">
                <a:latin typeface="微软雅黑" panose="020B0503020204020204" charset="-122"/>
                <a:ea typeface="微软雅黑" panose="020B0503020204020204" charset="-122"/>
                <a:sym typeface="+mn-ea"/>
              </a:rPr>
              <a:t>：</a:t>
            </a:r>
            <a:endParaRPr lang="zh-CN" altLang="en-US" sz="2400">
              <a:latin typeface="微软雅黑" panose="020B0503020204020204" charset="-122"/>
              <a:ea typeface="微软雅黑" panose="020B0503020204020204" charset="-122"/>
            </a:endParaRPr>
          </a:p>
          <a:p>
            <a:pPr lvl="1"/>
            <a:r>
              <a:rPr sz="2400">
                <a:latin typeface="微软雅黑" panose="020B0503020204020204" charset="-122"/>
                <a:ea typeface="微软雅黑" panose="020B0503020204020204" charset="-122"/>
                <a:sym typeface="+mn-ea"/>
              </a:rPr>
              <a:t>考勤</a:t>
            </a:r>
            <a:r>
              <a:rPr lang="en-US" altLang="zh-CN" sz="2400">
                <a:latin typeface="微软雅黑" panose="020B0503020204020204" charset="-122"/>
                <a:sym typeface="+mn-ea"/>
              </a:rPr>
              <a:t>20</a:t>
            </a:r>
            <a:r>
              <a:rPr sz="2400">
                <a:latin typeface="微软雅黑" panose="020B0503020204020204" charset="-122"/>
                <a:ea typeface="微软雅黑" panose="020B0503020204020204" charset="-122"/>
                <a:sym typeface="+mn-ea"/>
              </a:rPr>
              <a:t>%，不定时点名，每次缺勤扣</a:t>
            </a:r>
            <a:r>
              <a:rPr lang="en-US" altLang="zh-CN" sz="2400">
                <a:latin typeface="微软雅黑" panose="020B0503020204020204" charset="-122"/>
                <a:sym typeface="+mn-ea"/>
              </a:rPr>
              <a:t>5</a:t>
            </a:r>
            <a:r>
              <a:rPr sz="2400">
                <a:latin typeface="微软雅黑" panose="020B0503020204020204" charset="-122"/>
                <a:ea typeface="微软雅黑" panose="020B0503020204020204" charset="-122"/>
                <a:sym typeface="+mn-ea"/>
              </a:rPr>
              <a:t>%</a:t>
            </a:r>
            <a:endParaRPr lang="zh-CN" altLang="en-US" sz="2400">
              <a:latin typeface="微软雅黑" panose="020B0503020204020204" charset="-122"/>
              <a:ea typeface="微软雅黑" panose="020B0503020204020204" charset="-122"/>
            </a:endParaRPr>
          </a:p>
          <a:p>
            <a:pPr lvl="1"/>
            <a:r>
              <a:rPr sz="2400">
                <a:latin typeface="微软雅黑" panose="020B0503020204020204" charset="-122"/>
                <a:ea typeface="微软雅黑" panose="020B0503020204020204" charset="-122"/>
                <a:sym typeface="+mn-ea"/>
              </a:rPr>
              <a:t>期末课程设计</a:t>
            </a:r>
            <a:r>
              <a:rPr lang="en-US" altLang="zh-CN" sz="2400">
                <a:latin typeface="微软雅黑" panose="020B0503020204020204" charset="-122"/>
                <a:sym typeface="+mn-ea"/>
              </a:rPr>
              <a:t>1</a:t>
            </a:r>
            <a:r>
              <a:rPr lang="en-US" altLang="zh-CN" sz="2400">
                <a:latin typeface="微软雅黑" panose="020B0503020204020204" charset="-122"/>
                <a:sym typeface="+mn-ea"/>
              </a:rPr>
              <a:t>0</a:t>
            </a:r>
            <a:r>
              <a:rPr sz="2400">
                <a:latin typeface="微软雅黑" panose="020B0503020204020204" charset="-122"/>
                <a:ea typeface="微软雅黑" panose="020B0503020204020204" charset="-122"/>
                <a:sym typeface="+mn-ea"/>
              </a:rPr>
              <a:t>%</a:t>
            </a:r>
            <a:endParaRPr lang="zh-CN" altLang="en-US" sz="2400">
              <a:latin typeface="微软雅黑" panose="020B0503020204020204" charset="-122"/>
              <a:ea typeface="微软雅黑" panose="020B0503020204020204" charset="-122"/>
            </a:endParaRPr>
          </a:p>
          <a:p>
            <a:pPr algn="l">
              <a:lnSpc>
                <a:spcPct val="150000"/>
              </a:lnSpc>
              <a:buClrTx/>
              <a:buSzTx/>
              <a:buNone/>
            </a:pPr>
            <a:r>
              <a:rPr sz="2400" b="1">
                <a:solidFill>
                  <a:schemeClr val="accent1">
                    <a:lumMod val="75000"/>
                  </a:schemeClr>
                </a:solidFill>
                <a:latin typeface="微软雅黑" panose="020B0503020204020204" charset="-122"/>
                <a:ea typeface="微软雅黑" panose="020B0503020204020204" charset="-122"/>
                <a:sym typeface="+mn-ea"/>
              </a:rPr>
              <a:t>期末考试成绩</a:t>
            </a:r>
            <a:r>
              <a:rPr sz="2400">
                <a:latin typeface="微软雅黑" panose="020B0503020204020204" charset="-122"/>
                <a:ea typeface="微软雅黑" panose="020B0503020204020204" charset="-122"/>
                <a:sym typeface="+mn-ea"/>
              </a:rPr>
              <a:t>：</a:t>
            </a:r>
            <a:endParaRPr lang="zh-CN" altLang="en-US" sz="2400">
              <a:latin typeface="微软雅黑" panose="020B0503020204020204" charset="-122"/>
              <a:ea typeface="微软雅黑" panose="020B0503020204020204" charset="-122"/>
            </a:endParaRPr>
          </a:p>
          <a:p>
            <a:pPr lvl="1"/>
            <a:r>
              <a:rPr sz="2400">
                <a:latin typeface="微软雅黑" panose="020B0503020204020204" charset="-122"/>
                <a:ea typeface="微软雅黑" panose="020B0503020204020204" charset="-122"/>
                <a:sym typeface="+mn-ea"/>
              </a:rPr>
              <a:t>闭卷（学院统一安排考试）</a:t>
            </a:r>
            <a:endParaRPr sz="2400">
              <a:sym typeface="+mn-ea"/>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33705"/>
          </a:xfrm>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5" name="内容占位符 4"/>
          <p:cNvPicPr>
            <a:picLocks noChangeAspect="1"/>
          </p:cNvPicPr>
          <p:nvPr>
            <p:ph sz="half" idx="2"/>
          </p:nvPr>
        </p:nvPicPr>
        <p:blipFill>
          <a:blip r:embed="rId1"/>
          <a:stretch>
            <a:fillRect/>
          </a:stretch>
        </p:blipFill>
        <p:spPr>
          <a:xfrm>
            <a:off x="554355" y="902335"/>
            <a:ext cx="6553200" cy="5053330"/>
          </a:xfrm>
          <a:prstGeom prst="rect">
            <a:avLst/>
          </a:prstGeom>
        </p:spPr>
      </p:pic>
      <p:sp>
        <p:nvSpPr>
          <p:cNvPr id="6" name="内容占位符 3"/>
          <p:cNvSpPr>
            <a:spLocks noGrp="1"/>
          </p:cNvSpPr>
          <p:nvPr/>
        </p:nvSpPr>
        <p:spPr>
          <a:xfrm>
            <a:off x="7107555" y="1805940"/>
            <a:ext cx="4726940" cy="324612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buClrTx/>
              <a:buSzTx/>
              <a:buNone/>
            </a:pPr>
            <a:r>
              <a:rPr sz="2400" b="1">
                <a:latin typeface="微软雅黑" panose="020B0503020204020204" charset="-122"/>
                <a:ea typeface="微软雅黑" panose="020B0503020204020204" charset="-122"/>
                <a:sym typeface="Arial" panose="020B0604020202020204" pitchFamily="34" charset="0"/>
              </a:rPr>
              <a:t>课程特点</a:t>
            </a:r>
            <a:r>
              <a:rPr lang="en-US" altLang="zh-CN" sz="2400" b="1">
                <a:latin typeface="微软雅黑" panose="020B0503020204020204" charset="-122"/>
                <a:ea typeface="微软雅黑" panose="020B0503020204020204" charset="-122"/>
                <a:sym typeface="Arial" panose="020B0604020202020204" pitchFamily="34" charset="0"/>
              </a:rPr>
              <a:t>:</a:t>
            </a:r>
            <a:endParaRPr sz="2400">
              <a:sym typeface="+mn-ea"/>
            </a:endParaRPr>
          </a:p>
          <a:p>
            <a:pPr algn="ctr">
              <a:lnSpc>
                <a:spcPct val="150000"/>
              </a:lnSpc>
              <a:buClrTx/>
              <a:buSzTx/>
              <a:buNone/>
            </a:pPr>
            <a:r>
              <a:rPr sz="2400">
                <a:sym typeface="+mn-ea"/>
              </a:rPr>
              <a:t>动手实践为主</a:t>
            </a:r>
            <a:endParaRPr sz="2400">
              <a:sym typeface="+mn-ea"/>
            </a:endParaRPr>
          </a:p>
          <a:p>
            <a:pPr algn="ctr">
              <a:lnSpc>
                <a:spcPct val="150000"/>
              </a:lnSpc>
              <a:buClrTx/>
              <a:buSzTx/>
              <a:buNone/>
            </a:pPr>
            <a:r>
              <a:rPr sz="2400">
                <a:sym typeface="+mn-ea"/>
              </a:rPr>
              <a:t>灵活运用工具</a:t>
            </a:r>
            <a:endParaRPr sz="2400">
              <a:sym typeface="+mn-ea"/>
            </a:endParaRPr>
          </a:p>
          <a:p>
            <a:pPr algn="ctr">
              <a:lnSpc>
                <a:spcPct val="150000"/>
              </a:lnSpc>
              <a:buClrTx/>
              <a:buSzTx/>
              <a:buNone/>
            </a:pPr>
            <a:r>
              <a:rPr sz="2400">
                <a:sym typeface="+mn-ea"/>
              </a:rPr>
              <a:t>学会使用资源</a:t>
            </a:r>
            <a:endParaRPr sz="2400">
              <a:sym typeface="+mn-ea"/>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0.</a:t>
            </a:r>
            <a:r>
              <a:rPr>
                <a:sym typeface="+mn-ea"/>
              </a:rPr>
              <a:t>2</a:t>
            </a:r>
            <a:r>
              <a:rPr lang="zh-CN" altLang="en-US">
                <a:sym typeface="+mn-ea"/>
              </a:rPr>
              <a:t> </a:t>
            </a:r>
            <a:r>
              <a:rPr>
                <a:ln>
                  <a:noFill/>
                </a:ln>
                <a:solidFill>
                  <a:schemeClr val="bg1"/>
                </a:solidFill>
                <a:latin typeface="微软雅黑" panose="020B0503020204020204" charset="-122"/>
                <a:ea typeface="微软雅黑" panose="020B0503020204020204" charset="-122"/>
                <a:sym typeface="+mn-ea"/>
              </a:rPr>
              <a:t>课程简介</a:t>
            </a:r>
            <a:endParaRPr lang="zh-CN" altLang="en-US"/>
          </a:p>
        </p:txBody>
      </p:sp>
      <p:sp>
        <p:nvSpPr>
          <p:cNvPr id="3" name="文本占位符 2"/>
          <p:cNvSpPr>
            <a:spLocks noGrp="1"/>
          </p:cNvSpPr>
          <p:nvPr>
            <p:ph type="body" idx="1"/>
          </p:nvPr>
        </p:nvSpPr>
        <p:spPr/>
        <p:txBody>
          <a:bodyPr/>
          <a:p>
            <a:r>
              <a:rPr lang="zh-CN" altLang="en-US">
                <a:sym typeface="+mn-ea"/>
              </a:rPr>
              <a:t>第0章 入门和需知</a:t>
            </a:r>
            <a:endParaRPr lang="zh-CN" altLang="en-US"/>
          </a:p>
        </p:txBody>
      </p:sp>
      <p:sp>
        <p:nvSpPr>
          <p:cNvPr id="4" name="内容占位符 3"/>
          <p:cNvSpPr>
            <a:spLocks noGrp="1"/>
          </p:cNvSpPr>
          <p:nvPr>
            <p:ph sz="half" idx="2"/>
          </p:nvPr>
        </p:nvSpPr>
        <p:spPr>
          <a:xfrm>
            <a:off x="668020" y="911225"/>
            <a:ext cx="10841990" cy="5036185"/>
          </a:xfrm>
        </p:spPr>
        <p:txBody>
          <a:bodyPr/>
          <a:p>
            <a:pPr algn="ctr">
              <a:lnSpc>
                <a:spcPct val="150000"/>
              </a:lnSpc>
              <a:buClrTx/>
              <a:buSzTx/>
              <a:buNone/>
            </a:pPr>
            <a:r>
              <a:rPr sz="2800">
                <a:latin typeface="微软雅黑" panose="020B0503020204020204" charset="-122"/>
                <a:ea typeface="微软雅黑" panose="020B0503020204020204" charset="-122"/>
                <a:sym typeface="+mn-ea"/>
              </a:rPr>
              <a:t>实验（王刚老师负责</a:t>
            </a:r>
            <a:r>
              <a:rPr sz="2800">
                <a:latin typeface="微软雅黑" panose="020B0503020204020204" charset="-122"/>
                <a:ea typeface="微软雅黑" panose="020B0503020204020204" charset="-122"/>
                <a:sym typeface="+mn-ea"/>
              </a:rPr>
              <a:t>）</a:t>
            </a:r>
            <a:endParaRPr sz="2800">
              <a:latin typeface="微软雅黑" panose="020B0503020204020204" charset="-122"/>
              <a:ea typeface="微软雅黑" panose="020B0503020204020204" charset="-122"/>
              <a:sym typeface="Arial" panose="020B0604020202020204" pitchFamily="34" charset="0"/>
            </a:endParaRPr>
          </a:p>
          <a:p>
            <a:pPr marL="342900" marR="0" indent="-342900" algn="l" defTabSz="914400" rtl="0" eaLnBrk="1" fontAlgn="auto" latinLnBrk="0" hangingPunct="1">
              <a:lnSpc>
                <a:spcPct val="100000"/>
              </a:lnSpc>
              <a:spcBef>
                <a:spcPct val="20000"/>
              </a:spcBef>
              <a:spcAft>
                <a:spcPct val="0"/>
              </a:spcAft>
              <a:buClrTx/>
              <a:buSzTx/>
              <a:buFontTx/>
              <a:buChar char="•"/>
            </a:pPr>
            <a:r>
              <a:rPr sz="2800" spc="0">
                <a:solidFill>
                  <a:schemeClr val="tx1"/>
                </a:solidFill>
                <a:latin typeface="微软雅黑" panose="020B0503020204020204" charset="-122"/>
                <a:ea typeface="微软雅黑" panose="020B0503020204020204" charset="-122"/>
                <a:sym typeface="+mn-ea"/>
              </a:rPr>
              <a:t>实验指导书位置：ftp://222.22.49.189</a:t>
            </a:r>
            <a:r>
              <a:rPr lang="en-US" altLang="zh-CN" sz="2800" spc="0">
                <a:solidFill>
                  <a:schemeClr val="tx1"/>
                </a:solidFill>
                <a:latin typeface="微软雅黑" panose="020B0503020204020204" charset="-122"/>
                <a:ea typeface="微软雅黑" panose="020B0503020204020204" charset="-122"/>
                <a:sym typeface="+mn-ea"/>
              </a:rPr>
              <a:t>/Python</a:t>
            </a:r>
            <a:r>
              <a:rPr sz="2800" spc="0">
                <a:solidFill>
                  <a:schemeClr val="tx1"/>
                </a:solidFill>
                <a:latin typeface="微软雅黑" panose="020B0503020204020204" charset="-122"/>
                <a:ea typeface="微软雅黑" panose="020B0503020204020204" charset="-122"/>
                <a:sym typeface="+mn-ea"/>
              </a:rPr>
              <a:t>程序设计</a:t>
            </a:r>
            <a:r>
              <a:rPr lang="en-US" altLang="zh-CN" sz="2800" spc="0">
                <a:solidFill>
                  <a:schemeClr val="tx1"/>
                </a:solidFill>
                <a:latin typeface="微软雅黑" panose="020B0503020204020204" charset="-122"/>
                <a:ea typeface="微软雅黑" panose="020B0503020204020204" charset="-122"/>
                <a:sym typeface="+mn-ea"/>
              </a:rPr>
              <a:t>/</a:t>
            </a:r>
            <a:r>
              <a:rPr sz="2800" spc="0">
                <a:solidFill>
                  <a:schemeClr val="tx1"/>
                </a:solidFill>
                <a:latin typeface="微软雅黑" panose="020B0503020204020204" charset="-122"/>
                <a:ea typeface="微软雅黑" panose="020B0503020204020204" charset="-122"/>
                <a:sym typeface="+mn-ea"/>
              </a:rPr>
              <a:t>佘维</a:t>
            </a:r>
            <a:endParaRPr kumimoji="0" lang="zh-CN" altLang="en-US" sz="2800" b="0" i="0" u="none" strike="noStrike" kern="1200" cap="none" spc="0" normalizeH="0" baseline="0" noProof="1">
              <a:solidFill>
                <a:schemeClr val="tx1"/>
              </a:solidFill>
              <a:latin typeface="微软雅黑" panose="020B0503020204020204" charset="-122"/>
              <a:ea typeface="微软雅黑" panose="020B0503020204020204" charset="-122"/>
              <a:cs typeface="+mn-cs"/>
            </a:endParaRPr>
          </a:p>
          <a:p>
            <a:pPr marL="342900" marR="0" indent="-342900" algn="l" defTabSz="914400" rtl="0" eaLnBrk="1" fontAlgn="auto" latinLnBrk="0" hangingPunct="1">
              <a:lnSpc>
                <a:spcPct val="100000"/>
              </a:lnSpc>
              <a:spcBef>
                <a:spcPct val="20000"/>
              </a:spcBef>
              <a:spcAft>
                <a:spcPct val="0"/>
              </a:spcAft>
              <a:buClrTx/>
              <a:buSzTx/>
              <a:buFontTx/>
              <a:buChar char="•"/>
            </a:pPr>
            <a:r>
              <a:rPr sz="2800" spc="0">
                <a:solidFill>
                  <a:schemeClr val="tx1"/>
                </a:solidFill>
                <a:latin typeface="微软雅黑" panose="020B0503020204020204" charset="-122"/>
                <a:ea typeface="微软雅黑" panose="020B0503020204020204" charset="-122"/>
                <a:sym typeface="+mn-ea"/>
              </a:rPr>
              <a:t>实验作业通过FTP提交：</a:t>
            </a:r>
            <a:endParaRPr kumimoji="0" lang="zh-CN" altLang="en-US" sz="2800" b="0" i="0" u="none" strike="noStrike" kern="1200" cap="none" spc="0" normalizeH="0" baseline="0" noProof="1">
              <a:solidFill>
                <a:schemeClr val="tx1"/>
              </a:solidFill>
              <a:latin typeface="微软雅黑" panose="020B0503020204020204" charset="-122"/>
              <a:ea typeface="微软雅黑" panose="020B0503020204020204" charset="-122"/>
              <a:cs typeface="+mn-cs"/>
            </a:endParaRPr>
          </a:p>
          <a:p>
            <a:pPr marL="742950" marR="0" lvl="1" indent="-285750" algn="l" defTabSz="914400" rtl="0" eaLnBrk="1" fontAlgn="auto" latinLnBrk="0" hangingPunct="1">
              <a:lnSpc>
                <a:spcPct val="100000"/>
              </a:lnSpc>
              <a:spcBef>
                <a:spcPct val="20000"/>
              </a:spcBef>
              <a:spcAft>
                <a:spcPct val="0"/>
              </a:spcAft>
              <a:buClrTx/>
              <a:buSzTx/>
              <a:buFontTx/>
              <a:buChar char="–"/>
            </a:pPr>
            <a:r>
              <a:rPr sz="2800" spc="0">
                <a:solidFill>
                  <a:schemeClr val="tx1"/>
                </a:solidFill>
                <a:latin typeface="微软雅黑" panose="020B0503020204020204" charset="-122"/>
                <a:ea typeface="微软雅黑" panose="020B0503020204020204" charset="-122"/>
                <a:sym typeface="+mn-ea"/>
              </a:rPr>
              <a:t>位置: ftp://</a:t>
            </a:r>
            <a:r>
              <a:rPr lang="en-US" altLang="zh-CN" sz="2800" spc="0">
                <a:solidFill>
                  <a:schemeClr val="tx1"/>
                </a:solidFill>
                <a:latin typeface="微软雅黑" panose="020B0503020204020204" charset="-122"/>
                <a:ea typeface="微软雅黑" panose="020B0503020204020204" charset="-122"/>
                <a:sym typeface="+mn-ea"/>
              </a:rPr>
              <a:t>222</a:t>
            </a:r>
            <a:r>
              <a:rPr sz="2800" spc="0">
                <a:solidFill>
                  <a:schemeClr val="tx1"/>
                </a:solidFill>
                <a:latin typeface="微软雅黑" panose="020B0503020204020204" charset="-122"/>
                <a:ea typeface="微软雅黑" panose="020B0503020204020204" charset="-122"/>
                <a:sym typeface="+mn-ea"/>
              </a:rPr>
              <a:t>.</a:t>
            </a:r>
            <a:r>
              <a:rPr lang="en-US" altLang="zh-CN" sz="2800" spc="0">
                <a:solidFill>
                  <a:schemeClr val="tx1"/>
                </a:solidFill>
                <a:latin typeface="微软雅黑" panose="020B0503020204020204" charset="-122"/>
                <a:ea typeface="微软雅黑" panose="020B0503020204020204" charset="-122"/>
                <a:sym typeface="+mn-ea"/>
              </a:rPr>
              <a:t>22</a:t>
            </a:r>
            <a:r>
              <a:rPr sz="2800" spc="0">
                <a:solidFill>
                  <a:schemeClr val="tx1"/>
                </a:solidFill>
                <a:latin typeface="微软雅黑" panose="020B0503020204020204" charset="-122"/>
                <a:ea typeface="微软雅黑" panose="020B0503020204020204" charset="-122"/>
                <a:sym typeface="+mn-ea"/>
              </a:rPr>
              <a:t>.</a:t>
            </a:r>
            <a:r>
              <a:rPr lang="en-US" altLang="zh-CN" sz="2800" spc="0">
                <a:solidFill>
                  <a:schemeClr val="tx1"/>
                </a:solidFill>
                <a:latin typeface="微软雅黑" panose="020B0503020204020204" charset="-122"/>
                <a:ea typeface="微软雅黑" panose="020B0503020204020204" charset="-122"/>
                <a:sym typeface="+mn-ea"/>
              </a:rPr>
              <a:t>49</a:t>
            </a:r>
            <a:r>
              <a:rPr sz="2800" spc="0">
                <a:solidFill>
                  <a:schemeClr val="tx1"/>
                </a:solidFill>
                <a:latin typeface="微软雅黑" panose="020B0503020204020204" charset="-122"/>
                <a:ea typeface="微软雅黑" panose="020B0503020204020204" charset="-122"/>
                <a:sym typeface="+mn-ea"/>
              </a:rPr>
              <a:t>.</a:t>
            </a:r>
            <a:r>
              <a:rPr lang="en-US" altLang="zh-CN" sz="2800" spc="0">
                <a:solidFill>
                  <a:schemeClr val="tx1"/>
                </a:solidFill>
                <a:latin typeface="微软雅黑" panose="020B0503020204020204" charset="-122"/>
                <a:ea typeface="微软雅黑" panose="020B0503020204020204" charset="-122"/>
                <a:sym typeface="+mn-ea"/>
              </a:rPr>
              <a:t>188</a:t>
            </a:r>
            <a:r>
              <a:rPr sz="2800" spc="0">
                <a:solidFill>
                  <a:schemeClr val="tx1"/>
                </a:solidFill>
                <a:latin typeface="微软雅黑" panose="020B0503020204020204" charset="-122"/>
                <a:ea typeface="微软雅黑" panose="020B0503020204020204" charset="-122"/>
                <a:sym typeface="+mn-ea"/>
              </a:rPr>
              <a:t> </a:t>
            </a:r>
            <a:endParaRPr kumimoji="0" lang="zh-CN" altLang="en-US" sz="2800" b="0" i="0" u="none" strike="noStrike" kern="1200" cap="none" spc="0" normalizeH="0" baseline="0" noProof="1">
              <a:solidFill>
                <a:schemeClr val="tx1"/>
              </a:solidFill>
              <a:latin typeface="微软雅黑" panose="020B0503020204020204" charset="-122"/>
              <a:ea typeface="微软雅黑" panose="020B0503020204020204" charset="-122"/>
              <a:cs typeface="+mn-cs"/>
            </a:endParaRPr>
          </a:p>
          <a:p>
            <a:pPr marL="742950" marR="0" lvl="1" indent="-285750" algn="l" defTabSz="914400" rtl="0" eaLnBrk="1" fontAlgn="auto" latinLnBrk="0" hangingPunct="1">
              <a:lnSpc>
                <a:spcPct val="100000"/>
              </a:lnSpc>
              <a:spcBef>
                <a:spcPct val="20000"/>
              </a:spcBef>
              <a:spcAft>
                <a:spcPct val="0"/>
              </a:spcAft>
              <a:buClrTx/>
              <a:buSzTx/>
              <a:buFontTx/>
              <a:buChar char="–"/>
            </a:pPr>
            <a:r>
              <a:rPr sz="2800" spc="0">
                <a:solidFill>
                  <a:schemeClr val="tx1"/>
                </a:solidFill>
                <a:latin typeface="微软雅黑" panose="020B0503020204020204" charset="-122"/>
                <a:ea typeface="微软雅黑" panose="020B0503020204020204" charset="-122"/>
                <a:sym typeface="+mn-ea"/>
              </a:rPr>
              <a:t>用户名：  </a:t>
            </a:r>
            <a:endParaRPr kumimoji="0" lang="zh-CN" altLang="en-US" sz="2800" b="0" i="0" u="none" strike="noStrike" kern="1200" cap="none" spc="0" normalizeH="0" baseline="0" noProof="1">
              <a:solidFill>
                <a:schemeClr val="tx1"/>
              </a:solidFill>
              <a:latin typeface="微软雅黑" panose="020B0503020204020204" charset="-122"/>
              <a:ea typeface="微软雅黑" panose="020B0503020204020204" charset="-122"/>
              <a:cs typeface="+mn-cs"/>
            </a:endParaRPr>
          </a:p>
          <a:p>
            <a:pPr marL="742950" marR="0" lvl="1" indent="-285750" algn="l" defTabSz="914400" rtl="0" eaLnBrk="1" fontAlgn="auto" latinLnBrk="0" hangingPunct="1">
              <a:lnSpc>
                <a:spcPct val="100000"/>
              </a:lnSpc>
              <a:spcBef>
                <a:spcPct val="20000"/>
              </a:spcBef>
              <a:spcAft>
                <a:spcPct val="0"/>
              </a:spcAft>
              <a:buClrTx/>
              <a:buSzTx/>
              <a:buFontTx/>
              <a:buChar char="–"/>
            </a:pPr>
            <a:r>
              <a:rPr sz="2800" spc="0">
                <a:solidFill>
                  <a:schemeClr val="tx1"/>
                </a:solidFill>
                <a:latin typeface="微软雅黑" panose="020B0503020204020204" charset="-122"/>
                <a:ea typeface="微软雅黑" panose="020B0503020204020204" charset="-122"/>
                <a:sym typeface="+mn-ea"/>
              </a:rPr>
              <a:t>密码：</a:t>
            </a:r>
            <a:endParaRPr sz="2800" spc="0">
              <a:solidFill>
                <a:schemeClr val="tx1"/>
              </a:solidFill>
              <a:latin typeface="微软雅黑" panose="020B0503020204020204" charset="-122"/>
              <a:ea typeface="微软雅黑" panose="020B0503020204020204" charset="-122"/>
              <a:sym typeface="+mn-ea"/>
            </a:endParaRPr>
          </a:p>
          <a:p>
            <a:pPr marL="742950" marR="0" lvl="1" indent="-285750" algn="l" defTabSz="914400" rtl="0" eaLnBrk="1" fontAlgn="auto" latinLnBrk="0" hangingPunct="1">
              <a:lnSpc>
                <a:spcPct val="100000"/>
              </a:lnSpc>
              <a:spcBef>
                <a:spcPct val="20000"/>
              </a:spcBef>
              <a:spcAft>
                <a:spcPct val="0"/>
              </a:spcAft>
              <a:buClrTx/>
              <a:buSzTx/>
              <a:buFontTx/>
              <a:buChar char="–"/>
            </a:pPr>
            <a:endParaRPr kumimoji="0" lang="zh-CN" altLang="en-US" sz="2800" b="0" i="0" u="none" strike="noStrike" kern="1200" cap="none" spc="0" normalizeH="0" baseline="0" noProof="1">
              <a:solidFill>
                <a:schemeClr val="tx1"/>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Tx/>
              <a:buSzTx/>
              <a:buFontTx/>
              <a:buNone/>
            </a:pPr>
            <a:r>
              <a:rPr sz="2800" spc="0">
                <a:solidFill>
                  <a:schemeClr val="tx1"/>
                </a:solidFill>
                <a:latin typeface="微软雅黑" panose="020B0503020204020204" charset="-122"/>
                <a:ea typeface="微软雅黑" panose="020B0503020204020204" charset="-122"/>
                <a:sym typeface="+mn-ea"/>
              </a:rPr>
              <a:t>每次实验结束，由学习委员统一清点作业，将未交作业同学的名单上报</a:t>
            </a:r>
            <a:endParaRPr sz="2400">
              <a:sym typeface="+mn-ea"/>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t>0.1 Python简介</a:t>
            </a:r>
            <a:endParaRPr lang="zh-CN" altLang="en-US"/>
          </a:p>
        </p:txBody>
      </p:sp>
      <p:sp>
        <p:nvSpPr>
          <p:cNvPr id="3" name="文本占位符 2"/>
          <p:cNvSpPr>
            <a:spLocks noGrp="1"/>
          </p:cNvSpPr>
          <p:nvPr>
            <p:ph type="body" idx="1"/>
          </p:nvPr>
        </p:nvSpPr>
        <p:spPr/>
        <p:txBody>
          <a:bodyPr/>
          <a:p>
            <a:r>
              <a:rPr lang="zh-CN" altLang="en-US"/>
              <a:t>第0章 入门和需知</a:t>
            </a:r>
            <a:endParaRPr lang="zh-CN" altLang="en-US"/>
          </a:p>
        </p:txBody>
      </p:sp>
      <p:sp>
        <p:nvSpPr>
          <p:cNvPr id="9" name="标题 5"/>
          <p:cNvSpPr>
            <a:spLocks noGrp="1"/>
          </p:cNvSpPr>
          <p:nvPr/>
        </p:nvSpPr>
        <p:spPr>
          <a:xfrm>
            <a:off x="838200" y="989979"/>
            <a:ext cx="11002010" cy="97282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000" b="1" kern="1200">
                <a:solidFill>
                  <a:schemeClr val="bg1"/>
                </a:solidFill>
                <a:latin typeface="微软雅黑" panose="020B0503020204020204" charset="-122"/>
                <a:ea typeface="微软雅黑" panose="020B0503020204020204" charset="-122"/>
                <a:cs typeface="+mj-cs"/>
              </a:defRPr>
            </a:lvl1pPr>
          </a:lstStyle>
          <a:p>
            <a:pPr fontAlgn="auto">
              <a:lnSpc>
                <a:spcPct val="120000"/>
              </a:lnSpc>
            </a:pPr>
            <a:r>
              <a:rPr lang="en-US" altLang="zh-CN" sz="28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1.1  </a:t>
            </a:r>
            <a:r>
              <a:rPr lang="zh-CN" altLang="en-US" sz="28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初识</a:t>
            </a:r>
            <a:r>
              <a:rPr lang="en-US" altLang="zh-CN" sz="28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Python</a:t>
            </a:r>
            <a:endParaRPr lang="zh-CN" altLang="en-US" sz="28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fontAlgn="auto">
              <a:lnSpc>
                <a:spcPct val="120000"/>
              </a:lnSpc>
            </a:pPr>
            <a:r>
              <a:rPr lang="en-US" altLang="zh-CN" sz="28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zh-CN" altLang="en-US" sz="2800" dirty="0">
              <a:solidFill>
                <a:schemeClr val="tx1"/>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
        <p:nvSpPr>
          <p:cNvPr id="4" name="内容占位符 7"/>
          <p:cNvSpPr txBox="1"/>
          <p:nvPr/>
        </p:nvSpPr>
        <p:spPr>
          <a:xfrm>
            <a:off x="1484630" y="1962785"/>
            <a:ext cx="9596755" cy="282067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lang="en-US" altLang="zh-CN" sz="2400" b="1" dirty="0">
                <a:latin typeface="仿宋" panose="02010609060101010101" charset="-122"/>
                <a:ea typeface="仿宋" panose="02010609060101010101" charset="-122"/>
                <a:cs typeface="仿宋" panose="02010609060101010101" charset="-122"/>
              </a:rPr>
              <a:t>Python</a:t>
            </a:r>
            <a:r>
              <a:rPr lang="zh-CN" altLang="en-US" sz="2400" b="1" dirty="0">
                <a:latin typeface="仿宋" panose="02010609060101010101" charset="-122"/>
                <a:ea typeface="仿宋" panose="02010609060101010101" charset="-122"/>
                <a:cs typeface="仿宋" panose="02010609060101010101" charset="-122"/>
              </a:rPr>
              <a:t>是一种易于学习、功能强大的编程语言。</a:t>
            </a:r>
            <a:endParaRPr lang="zh-CN" altLang="en-US"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endParaRPr lang="en-US" altLang="zh-CN"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lang="zh-CN" altLang="en-US" sz="2400" b="1" dirty="0">
                <a:latin typeface="仿宋" panose="02010609060101010101" charset="-122"/>
                <a:ea typeface="仿宋" panose="02010609060101010101" charset="-122"/>
                <a:cs typeface="仿宋" panose="02010609060101010101" charset="-122"/>
              </a:rPr>
              <a:t>高效的数据结构和简洁的面向对象编程方法，使得其成为许多领域的脚本编写和快速应用程序开发的理想语言。</a:t>
            </a:r>
            <a:endParaRPr lang="en-US" altLang="zh-CN" sz="2400" b="1"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r>
              <a:rPr lang="zh-CN" altLang="en-US" sz="2400" b="1" dirty="0">
                <a:latin typeface="仿宋" panose="02010609060101010101" charset="-122"/>
                <a:ea typeface="仿宋" panose="02010609060101010101" charset="-122"/>
                <a:cs typeface="仿宋" panose="02010609060101010101" charset="-122"/>
              </a:rPr>
              <a:t>强大且稳定的标准库及对第三方库的良好兼容能力使得其得以更广泛应用。</a:t>
            </a:r>
            <a:endParaRPr lang="zh-CN" altLang="zh-CN" sz="2400" b="1" dirty="0">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t>0.1 Python简介</a:t>
            </a:r>
            <a:endParaRPr lang="zh-CN" altLang="en-US"/>
          </a:p>
        </p:txBody>
      </p:sp>
      <p:sp>
        <p:nvSpPr>
          <p:cNvPr id="3" name="文本占位符 2"/>
          <p:cNvSpPr>
            <a:spLocks noGrp="1"/>
          </p:cNvSpPr>
          <p:nvPr>
            <p:ph type="body" idx="1"/>
          </p:nvPr>
        </p:nvSpPr>
        <p:spPr/>
        <p:txBody>
          <a:bodyPr/>
          <a:p>
            <a:r>
              <a:rPr lang="zh-CN" altLang="en-US"/>
              <a:t>第0章 入门和需知</a:t>
            </a:r>
            <a:endParaRPr lang="zh-CN" altLang="en-US"/>
          </a:p>
        </p:txBody>
      </p:sp>
      <p:sp>
        <p:nvSpPr>
          <p:cNvPr id="12" name="内容占位符 7"/>
          <p:cNvSpPr txBox="1"/>
          <p:nvPr/>
        </p:nvSpPr>
        <p:spPr>
          <a:xfrm>
            <a:off x="758190" y="972185"/>
            <a:ext cx="7851775" cy="49142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600"/>
              </a:spcAft>
              <a:buSzPct val="90000"/>
              <a:buFont typeface="Wingdings" panose="05000000000000000000" charset="0"/>
              <a:buChar char="§"/>
            </a:pPr>
            <a:r>
              <a:rPr lang="en-US" altLang="zh-CN" sz="2000" dirty="0" smtClean="0">
                <a:latin typeface="仿宋" panose="02010609060101010101" charset="-122"/>
                <a:ea typeface="仿宋" panose="02010609060101010101" charset="-122"/>
                <a:cs typeface="仿宋" panose="02010609060101010101" charset="-122"/>
                <a:sym typeface="+mn-ea"/>
              </a:rPr>
              <a:t>Python</a:t>
            </a:r>
            <a:r>
              <a:rPr lang="zh-CN" altLang="en-US" sz="2000" dirty="0">
                <a:latin typeface="仿宋" panose="02010609060101010101" charset="-122"/>
                <a:ea typeface="仿宋" panose="02010609060101010101" charset="-122"/>
                <a:cs typeface="仿宋" panose="02010609060101010101" charset="-122"/>
                <a:sym typeface="+mn-ea"/>
              </a:rPr>
              <a:t>的作者，</a:t>
            </a:r>
            <a:r>
              <a:rPr lang="en-US" altLang="zh-CN" sz="2000" dirty="0">
                <a:latin typeface="仿宋" panose="02010609060101010101" charset="-122"/>
                <a:ea typeface="仿宋" panose="02010609060101010101" charset="-122"/>
                <a:cs typeface="仿宋" panose="02010609060101010101" charset="-122"/>
                <a:sym typeface="+mn-ea"/>
              </a:rPr>
              <a:t>Guido von </a:t>
            </a:r>
            <a:r>
              <a:rPr lang="en-US" altLang="zh-CN" sz="2000" dirty="0" smtClean="0">
                <a:latin typeface="仿宋" panose="02010609060101010101" charset="-122"/>
                <a:ea typeface="仿宋" panose="02010609060101010101" charset="-122"/>
                <a:cs typeface="仿宋" panose="02010609060101010101" charset="-122"/>
                <a:sym typeface="+mn-ea"/>
              </a:rPr>
              <a:t>Rossum</a:t>
            </a:r>
            <a:r>
              <a:rPr lang="zh-CN" altLang="en-US" sz="2000" dirty="0" smtClean="0">
                <a:latin typeface="仿宋" panose="02010609060101010101" charset="-122"/>
                <a:ea typeface="仿宋" panose="02010609060101010101" charset="-122"/>
                <a:cs typeface="仿宋" panose="02010609060101010101" charset="-122"/>
                <a:sym typeface="+mn-ea"/>
              </a:rPr>
              <a:t>，也称龟叔，荷兰人</a:t>
            </a:r>
            <a:r>
              <a:rPr lang="zh-CN" altLang="en-US" sz="2000" dirty="0">
                <a:latin typeface="仿宋" panose="02010609060101010101" charset="-122"/>
                <a:ea typeface="仿宋" panose="02010609060101010101" charset="-122"/>
                <a:cs typeface="仿宋" panose="02010609060101010101" charset="-122"/>
                <a:sym typeface="+mn-ea"/>
              </a:rPr>
              <a:t>。</a:t>
            </a:r>
            <a:r>
              <a:rPr lang="en-US" altLang="zh-CN" sz="2000" dirty="0">
                <a:latin typeface="仿宋" panose="02010609060101010101" charset="-122"/>
                <a:ea typeface="仿宋" panose="02010609060101010101" charset="-122"/>
                <a:cs typeface="仿宋" panose="02010609060101010101" charset="-122"/>
                <a:sym typeface="+mn-ea"/>
              </a:rPr>
              <a:t>1982</a:t>
            </a:r>
            <a:r>
              <a:rPr lang="zh-CN" altLang="en-US" sz="2000" dirty="0">
                <a:latin typeface="仿宋" panose="02010609060101010101" charset="-122"/>
                <a:ea typeface="仿宋" panose="02010609060101010101" charset="-122"/>
                <a:cs typeface="仿宋" panose="02010609060101010101" charset="-122"/>
                <a:sym typeface="+mn-ea"/>
              </a:rPr>
              <a:t>年，</a:t>
            </a:r>
            <a:r>
              <a:rPr lang="en-US" altLang="zh-CN" sz="2000" dirty="0">
                <a:latin typeface="仿宋" panose="02010609060101010101" charset="-122"/>
                <a:ea typeface="仿宋" panose="02010609060101010101" charset="-122"/>
                <a:cs typeface="仿宋" panose="02010609060101010101" charset="-122"/>
                <a:sym typeface="+mn-ea"/>
              </a:rPr>
              <a:t>Guido</a:t>
            </a:r>
            <a:r>
              <a:rPr lang="zh-CN" altLang="en-US" sz="2000" dirty="0">
                <a:latin typeface="仿宋" panose="02010609060101010101" charset="-122"/>
                <a:ea typeface="仿宋" panose="02010609060101010101" charset="-122"/>
                <a:cs typeface="仿宋" panose="02010609060101010101" charset="-122"/>
                <a:sym typeface="+mn-ea"/>
              </a:rPr>
              <a:t>从阿姆斯特丹大学</a:t>
            </a:r>
            <a:r>
              <a:rPr lang="en-US" altLang="zh-CN" sz="2000" dirty="0">
                <a:latin typeface="仿宋" panose="02010609060101010101" charset="-122"/>
                <a:ea typeface="仿宋" panose="02010609060101010101" charset="-122"/>
                <a:cs typeface="仿宋" panose="02010609060101010101" charset="-122"/>
                <a:sym typeface="+mn-ea"/>
              </a:rPr>
              <a:t>(University of Amsterdam)</a:t>
            </a:r>
            <a:r>
              <a:rPr lang="zh-CN" altLang="en-US" sz="2000" dirty="0">
                <a:latin typeface="仿宋" panose="02010609060101010101" charset="-122"/>
                <a:ea typeface="仿宋" panose="02010609060101010101" charset="-122"/>
                <a:cs typeface="仿宋" panose="02010609060101010101" charset="-122"/>
                <a:sym typeface="+mn-ea"/>
              </a:rPr>
              <a:t>获得了数学和计算机硕士学位</a:t>
            </a:r>
            <a:r>
              <a:rPr lang="zh-CN" altLang="en-US" sz="2000" dirty="0" smtClean="0">
                <a:latin typeface="仿宋" panose="02010609060101010101" charset="-122"/>
                <a:ea typeface="仿宋" panose="02010609060101010101" charset="-122"/>
                <a:cs typeface="仿宋" panose="02010609060101010101" charset="-122"/>
                <a:sym typeface="+mn-ea"/>
              </a:rPr>
              <a:t>。</a:t>
            </a:r>
            <a:endParaRPr lang="en-US" altLang="zh-CN" sz="2000" dirty="0" smtClean="0">
              <a:latin typeface="仿宋" panose="02010609060101010101" charset="-122"/>
              <a:ea typeface="仿宋" panose="02010609060101010101" charset="-122"/>
              <a:cs typeface="仿宋" panose="02010609060101010101" charset="-122"/>
            </a:endParaRPr>
          </a:p>
          <a:p>
            <a:pPr>
              <a:lnSpc>
                <a:spcPct val="150000"/>
              </a:lnSpc>
              <a:spcBef>
                <a:spcPts val="0"/>
              </a:spcBef>
              <a:spcAft>
                <a:spcPts val="600"/>
              </a:spcAft>
              <a:buSzPct val="90000"/>
              <a:buFont typeface="Wingdings" panose="05000000000000000000" charset="0"/>
              <a:buChar char="§"/>
            </a:pPr>
            <a:r>
              <a:rPr lang="en-US" altLang="zh-CN" sz="2000" dirty="0">
                <a:latin typeface="仿宋" panose="02010609060101010101" charset="-122"/>
                <a:ea typeface="仿宋" panose="02010609060101010101" charset="-122"/>
                <a:cs typeface="仿宋" panose="02010609060101010101" charset="-122"/>
                <a:sym typeface="+mn-ea"/>
              </a:rPr>
              <a:t>1989</a:t>
            </a:r>
            <a:r>
              <a:rPr lang="zh-CN" altLang="en-US" sz="2000" dirty="0">
                <a:latin typeface="仿宋" panose="02010609060101010101" charset="-122"/>
                <a:ea typeface="仿宋" panose="02010609060101010101" charset="-122"/>
                <a:cs typeface="仿宋" panose="02010609060101010101" charset="-122"/>
                <a:sym typeface="+mn-ea"/>
              </a:rPr>
              <a:t>年，为了打发圣诞节假期，</a:t>
            </a:r>
            <a:r>
              <a:rPr lang="en-US" altLang="zh-CN" sz="2000" dirty="0">
                <a:latin typeface="仿宋" panose="02010609060101010101" charset="-122"/>
                <a:ea typeface="仿宋" panose="02010609060101010101" charset="-122"/>
                <a:cs typeface="仿宋" panose="02010609060101010101" charset="-122"/>
                <a:sym typeface="+mn-ea"/>
              </a:rPr>
              <a:t>Guido</a:t>
            </a:r>
            <a:r>
              <a:rPr lang="zh-CN" altLang="en-US" sz="2000" dirty="0">
                <a:latin typeface="仿宋" panose="02010609060101010101" charset="-122"/>
                <a:ea typeface="仿宋" panose="02010609060101010101" charset="-122"/>
                <a:cs typeface="仿宋" panose="02010609060101010101" charset="-122"/>
                <a:sym typeface="+mn-ea"/>
              </a:rPr>
              <a:t>开始写</a:t>
            </a:r>
            <a:r>
              <a:rPr lang="en-US" altLang="zh-CN" sz="2000" dirty="0">
                <a:latin typeface="仿宋" panose="02010609060101010101" charset="-122"/>
                <a:ea typeface="仿宋" panose="02010609060101010101" charset="-122"/>
                <a:cs typeface="仿宋" panose="02010609060101010101" charset="-122"/>
                <a:sym typeface="+mn-ea"/>
              </a:rPr>
              <a:t>Python</a:t>
            </a:r>
            <a:r>
              <a:rPr lang="zh-CN" altLang="en-US" sz="2000" dirty="0">
                <a:latin typeface="仿宋" panose="02010609060101010101" charset="-122"/>
                <a:ea typeface="仿宋" panose="02010609060101010101" charset="-122"/>
                <a:cs typeface="仿宋" panose="02010609060101010101" charset="-122"/>
                <a:sym typeface="+mn-ea"/>
              </a:rPr>
              <a:t>语言的编译</a:t>
            </a:r>
            <a:r>
              <a:rPr lang="en-US" altLang="zh-CN" sz="2000" dirty="0">
                <a:latin typeface="仿宋" panose="02010609060101010101" charset="-122"/>
                <a:ea typeface="仿宋" panose="02010609060101010101" charset="-122"/>
                <a:cs typeface="仿宋" panose="02010609060101010101" charset="-122"/>
                <a:sym typeface="+mn-ea"/>
              </a:rPr>
              <a:t>/</a:t>
            </a:r>
            <a:r>
              <a:rPr lang="zh-CN" altLang="en-US" sz="2000" dirty="0">
                <a:latin typeface="仿宋" panose="02010609060101010101" charset="-122"/>
                <a:ea typeface="仿宋" panose="02010609060101010101" charset="-122"/>
                <a:cs typeface="仿宋" panose="02010609060101010101" charset="-122"/>
                <a:sym typeface="+mn-ea"/>
              </a:rPr>
              <a:t>解释器。</a:t>
            </a:r>
            <a:r>
              <a:rPr lang="en-US" altLang="zh-CN" sz="2000" dirty="0">
                <a:latin typeface="仿宋" panose="02010609060101010101" charset="-122"/>
                <a:ea typeface="仿宋" panose="02010609060101010101" charset="-122"/>
                <a:cs typeface="仿宋" panose="02010609060101010101" charset="-122"/>
                <a:sym typeface="+mn-ea"/>
              </a:rPr>
              <a:t>Python</a:t>
            </a:r>
            <a:r>
              <a:rPr lang="zh-CN" altLang="en-US" sz="2000" dirty="0">
                <a:latin typeface="仿宋" panose="02010609060101010101" charset="-122"/>
                <a:ea typeface="仿宋" panose="02010609060101010101" charset="-122"/>
                <a:cs typeface="仿宋" panose="02010609060101010101" charset="-122"/>
                <a:sym typeface="+mn-ea"/>
              </a:rPr>
              <a:t>来自</a:t>
            </a:r>
            <a:r>
              <a:rPr lang="en-US" altLang="zh-CN" sz="2000" dirty="0">
                <a:latin typeface="仿宋" panose="02010609060101010101" charset="-122"/>
                <a:ea typeface="仿宋" panose="02010609060101010101" charset="-122"/>
                <a:cs typeface="仿宋" panose="02010609060101010101" charset="-122"/>
                <a:sym typeface="+mn-ea"/>
              </a:rPr>
              <a:t>Guido</a:t>
            </a:r>
            <a:r>
              <a:rPr lang="zh-CN" altLang="en-US" sz="2000" dirty="0">
                <a:latin typeface="仿宋" panose="02010609060101010101" charset="-122"/>
                <a:ea typeface="仿宋" panose="02010609060101010101" charset="-122"/>
                <a:cs typeface="仿宋" panose="02010609060101010101" charset="-122"/>
                <a:sym typeface="+mn-ea"/>
              </a:rPr>
              <a:t>所挚爱的电视剧</a:t>
            </a:r>
            <a:r>
              <a:rPr lang="en-US" altLang="zh-CN" sz="2000" dirty="0">
                <a:latin typeface="仿宋" panose="02010609060101010101" charset="-122"/>
                <a:ea typeface="仿宋" panose="02010609060101010101" charset="-122"/>
                <a:cs typeface="仿宋" panose="02010609060101010101" charset="-122"/>
                <a:sym typeface="+mn-ea"/>
              </a:rPr>
              <a:t>Monty Python's Flying Circus (BBC1960-1970</a:t>
            </a:r>
            <a:r>
              <a:rPr lang="zh-CN" altLang="en-US" sz="2000" dirty="0">
                <a:latin typeface="仿宋" panose="02010609060101010101" charset="-122"/>
                <a:ea typeface="仿宋" panose="02010609060101010101" charset="-122"/>
                <a:cs typeface="仿宋" panose="02010609060101010101" charset="-122"/>
                <a:sym typeface="+mn-ea"/>
              </a:rPr>
              <a:t>年代播放的室内情景幽默剧，以当时的英国生活为素材</a:t>
            </a:r>
            <a:r>
              <a:rPr lang="en-US" altLang="zh-CN" sz="2000" dirty="0">
                <a:latin typeface="仿宋" panose="02010609060101010101" charset="-122"/>
                <a:ea typeface="仿宋" panose="02010609060101010101" charset="-122"/>
                <a:cs typeface="仿宋" panose="02010609060101010101" charset="-122"/>
                <a:sym typeface="+mn-ea"/>
              </a:rPr>
              <a:t>)</a:t>
            </a:r>
            <a:r>
              <a:rPr lang="zh-CN" altLang="en-US" sz="2000" dirty="0">
                <a:latin typeface="仿宋" panose="02010609060101010101" charset="-122"/>
                <a:ea typeface="仿宋" panose="02010609060101010101" charset="-122"/>
                <a:cs typeface="仿宋" panose="02010609060101010101" charset="-122"/>
                <a:sym typeface="+mn-ea"/>
              </a:rPr>
              <a:t>。他希望这个新的叫做</a:t>
            </a:r>
            <a:r>
              <a:rPr lang="en-US" altLang="zh-CN" sz="2000" dirty="0">
                <a:latin typeface="仿宋" panose="02010609060101010101" charset="-122"/>
                <a:ea typeface="仿宋" panose="02010609060101010101" charset="-122"/>
                <a:cs typeface="仿宋" panose="02010609060101010101" charset="-122"/>
                <a:sym typeface="+mn-ea"/>
              </a:rPr>
              <a:t>Python</a:t>
            </a:r>
            <a:r>
              <a:rPr lang="zh-CN" altLang="en-US" sz="2000" dirty="0">
                <a:latin typeface="仿宋" panose="02010609060101010101" charset="-122"/>
                <a:ea typeface="仿宋" panose="02010609060101010101" charset="-122"/>
                <a:cs typeface="仿宋" panose="02010609060101010101" charset="-122"/>
                <a:sym typeface="+mn-ea"/>
              </a:rPr>
              <a:t>的语言，能实现他的理念</a:t>
            </a:r>
            <a:r>
              <a:rPr lang="en-US" altLang="zh-CN" sz="2000" dirty="0">
                <a:latin typeface="仿宋" panose="02010609060101010101" charset="-122"/>
                <a:ea typeface="仿宋" panose="02010609060101010101" charset="-122"/>
                <a:cs typeface="仿宋" panose="02010609060101010101" charset="-122"/>
                <a:sym typeface="+mn-ea"/>
              </a:rPr>
              <a:t>(</a:t>
            </a:r>
            <a:r>
              <a:rPr lang="zh-CN" altLang="en-US" sz="2000" dirty="0">
                <a:latin typeface="仿宋" panose="02010609060101010101" charset="-122"/>
                <a:ea typeface="仿宋" panose="02010609060101010101" charset="-122"/>
                <a:cs typeface="仿宋" panose="02010609060101010101" charset="-122"/>
                <a:sym typeface="+mn-ea"/>
              </a:rPr>
              <a:t>一种</a:t>
            </a:r>
            <a:r>
              <a:rPr lang="en-US" altLang="zh-CN" sz="2000" dirty="0">
                <a:latin typeface="仿宋" panose="02010609060101010101" charset="-122"/>
                <a:ea typeface="仿宋" panose="02010609060101010101" charset="-122"/>
                <a:cs typeface="仿宋" panose="02010609060101010101" charset="-122"/>
                <a:sym typeface="+mn-ea"/>
              </a:rPr>
              <a:t>C</a:t>
            </a:r>
            <a:r>
              <a:rPr lang="zh-CN" altLang="en-US" sz="2000" dirty="0">
                <a:latin typeface="仿宋" panose="02010609060101010101" charset="-122"/>
                <a:ea typeface="仿宋" panose="02010609060101010101" charset="-122"/>
                <a:cs typeface="仿宋" panose="02010609060101010101" charset="-122"/>
                <a:sym typeface="+mn-ea"/>
              </a:rPr>
              <a:t>和</a:t>
            </a:r>
            <a:r>
              <a:rPr lang="en-US" altLang="zh-CN" sz="2000" dirty="0">
                <a:latin typeface="仿宋" panose="02010609060101010101" charset="-122"/>
                <a:ea typeface="仿宋" panose="02010609060101010101" charset="-122"/>
                <a:cs typeface="仿宋" panose="02010609060101010101" charset="-122"/>
                <a:sym typeface="+mn-ea"/>
              </a:rPr>
              <a:t>shell</a:t>
            </a:r>
            <a:r>
              <a:rPr lang="zh-CN" altLang="en-US" sz="2000" dirty="0">
                <a:latin typeface="仿宋" panose="02010609060101010101" charset="-122"/>
                <a:ea typeface="仿宋" panose="02010609060101010101" charset="-122"/>
                <a:cs typeface="仿宋" panose="02010609060101010101" charset="-122"/>
                <a:sym typeface="+mn-ea"/>
              </a:rPr>
              <a:t>之间，功能全面，易学易用，可拓展的语言</a:t>
            </a:r>
            <a:r>
              <a:rPr lang="en-US" altLang="zh-CN" sz="2000" dirty="0">
                <a:latin typeface="仿宋" panose="02010609060101010101" charset="-122"/>
                <a:ea typeface="仿宋" panose="02010609060101010101" charset="-122"/>
                <a:cs typeface="仿宋" panose="02010609060101010101" charset="-122"/>
                <a:sym typeface="+mn-ea"/>
              </a:rPr>
              <a:t>)</a:t>
            </a:r>
            <a:r>
              <a:rPr lang="zh-CN" altLang="en-US" sz="2000" dirty="0" smtClean="0">
                <a:latin typeface="仿宋" panose="02010609060101010101" charset="-122"/>
                <a:ea typeface="仿宋" panose="02010609060101010101" charset="-122"/>
                <a:cs typeface="仿宋" panose="02010609060101010101" charset="-122"/>
                <a:sym typeface="+mn-ea"/>
              </a:rPr>
              <a:t>。</a:t>
            </a:r>
            <a:endParaRPr lang="en-US" altLang="zh-CN" sz="2000" dirty="0" smtClean="0">
              <a:latin typeface="仿宋" panose="02010609060101010101" charset="-122"/>
              <a:ea typeface="仿宋" panose="02010609060101010101" charset="-122"/>
              <a:cs typeface="仿宋" panose="02010609060101010101" charset="-122"/>
            </a:endParaRPr>
          </a:p>
          <a:p>
            <a:pPr>
              <a:lnSpc>
                <a:spcPct val="150000"/>
              </a:lnSpc>
              <a:spcBef>
                <a:spcPts val="0"/>
              </a:spcBef>
              <a:spcAft>
                <a:spcPts val="600"/>
              </a:spcAft>
              <a:buSzPct val="90000"/>
              <a:buFont typeface="Wingdings" panose="05000000000000000000" charset="0"/>
              <a:buChar char="§"/>
            </a:pPr>
            <a:r>
              <a:rPr lang="en-US" altLang="zh-CN" sz="2000" dirty="0">
                <a:latin typeface="仿宋" panose="02010609060101010101" charset="-122"/>
                <a:ea typeface="仿宋" panose="02010609060101010101" charset="-122"/>
                <a:cs typeface="仿宋" panose="02010609060101010101" charset="-122"/>
                <a:sym typeface="+mn-ea"/>
              </a:rPr>
              <a:t>1991</a:t>
            </a:r>
            <a:r>
              <a:rPr lang="zh-CN" altLang="en-US" sz="2000" dirty="0">
                <a:latin typeface="仿宋" panose="02010609060101010101" charset="-122"/>
                <a:ea typeface="仿宋" panose="02010609060101010101" charset="-122"/>
                <a:cs typeface="仿宋" panose="02010609060101010101" charset="-122"/>
                <a:sym typeface="+mn-ea"/>
              </a:rPr>
              <a:t>年，第一个</a:t>
            </a:r>
            <a:r>
              <a:rPr lang="en-US" altLang="zh-CN" sz="2000" dirty="0">
                <a:latin typeface="仿宋" panose="02010609060101010101" charset="-122"/>
                <a:ea typeface="仿宋" panose="02010609060101010101" charset="-122"/>
                <a:cs typeface="仿宋" panose="02010609060101010101" charset="-122"/>
                <a:sym typeface="+mn-ea"/>
              </a:rPr>
              <a:t>Python</a:t>
            </a:r>
            <a:r>
              <a:rPr lang="zh-CN" altLang="en-US" sz="2000" dirty="0">
                <a:latin typeface="仿宋" panose="02010609060101010101" charset="-122"/>
                <a:ea typeface="仿宋" panose="02010609060101010101" charset="-122"/>
                <a:cs typeface="仿宋" panose="02010609060101010101" charset="-122"/>
                <a:sym typeface="+mn-ea"/>
              </a:rPr>
              <a:t>编译器</a:t>
            </a:r>
            <a:r>
              <a:rPr lang="en-US" altLang="zh-CN" sz="2000" dirty="0">
                <a:latin typeface="仿宋" panose="02010609060101010101" charset="-122"/>
                <a:ea typeface="仿宋" panose="02010609060101010101" charset="-122"/>
                <a:cs typeface="仿宋" panose="02010609060101010101" charset="-122"/>
                <a:sym typeface="+mn-ea"/>
              </a:rPr>
              <a:t>(</a:t>
            </a:r>
            <a:r>
              <a:rPr lang="zh-CN" altLang="en-US" sz="2000" dirty="0">
                <a:latin typeface="仿宋" panose="02010609060101010101" charset="-122"/>
                <a:ea typeface="仿宋" panose="02010609060101010101" charset="-122"/>
                <a:cs typeface="仿宋" panose="02010609060101010101" charset="-122"/>
                <a:sym typeface="+mn-ea"/>
              </a:rPr>
              <a:t>同时也是解释器</a:t>
            </a:r>
            <a:r>
              <a:rPr lang="en-US" altLang="zh-CN" sz="2000" dirty="0">
                <a:latin typeface="仿宋" panose="02010609060101010101" charset="-122"/>
                <a:ea typeface="仿宋" panose="02010609060101010101" charset="-122"/>
                <a:cs typeface="仿宋" panose="02010609060101010101" charset="-122"/>
                <a:sym typeface="+mn-ea"/>
              </a:rPr>
              <a:t>)</a:t>
            </a:r>
            <a:r>
              <a:rPr lang="zh-CN" altLang="en-US" sz="2000" dirty="0">
                <a:latin typeface="仿宋" panose="02010609060101010101" charset="-122"/>
                <a:ea typeface="仿宋" panose="02010609060101010101" charset="-122"/>
                <a:cs typeface="仿宋" panose="02010609060101010101" charset="-122"/>
                <a:sym typeface="+mn-ea"/>
              </a:rPr>
              <a:t>诞生。它是用</a:t>
            </a:r>
            <a:r>
              <a:rPr lang="en-US" altLang="zh-CN" sz="2000" dirty="0">
                <a:latin typeface="仿宋" panose="02010609060101010101" charset="-122"/>
                <a:ea typeface="仿宋" panose="02010609060101010101" charset="-122"/>
                <a:cs typeface="仿宋" panose="02010609060101010101" charset="-122"/>
                <a:sym typeface="+mn-ea"/>
              </a:rPr>
              <a:t>C</a:t>
            </a:r>
            <a:r>
              <a:rPr lang="zh-CN" altLang="en-US" sz="2000" dirty="0">
                <a:latin typeface="仿宋" panose="02010609060101010101" charset="-122"/>
                <a:ea typeface="仿宋" panose="02010609060101010101" charset="-122"/>
                <a:cs typeface="仿宋" panose="02010609060101010101" charset="-122"/>
                <a:sym typeface="+mn-ea"/>
              </a:rPr>
              <a:t>语言实现的，并能够调用</a:t>
            </a:r>
            <a:r>
              <a:rPr lang="en-US" altLang="zh-CN" sz="2000" dirty="0">
                <a:latin typeface="仿宋" panose="02010609060101010101" charset="-122"/>
                <a:ea typeface="仿宋" panose="02010609060101010101" charset="-122"/>
                <a:cs typeface="仿宋" panose="02010609060101010101" charset="-122"/>
                <a:sym typeface="+mn-ea"/>
              </a:rPr>
              <a:t>C</a:t>
            </a:r>
            <a:r>
              <a:rPr lang="zh-CN" altLang="en-US" sz="2000" dirty="0">
                <a:latin typeface="仿宋" panose="02010609060101010101" charset="-122"/>
                <a:ea typeface="仿宋" panose="02010609060101010101" charset="-122"/>
                <a:cs typeface="仿宋" panose="02010609060101010101" charset="-122"/>
                <a:sym typeface="+mn-ea"/>
              </a:rPr>
              <a:t>库</a:t>
            </a:r>
            <a:r>
              <a:rPr lang="en-US" altLang="zh-CN" sz="2000" dirty="0">
                <a:latin typeface="仿宋" panose="02010609060101010101" charset="-122"/>
                <a:ea typeface="仿宋" panose="02010609060101010101" charset="-122"/>
                <a:cs typeface="仿宋" panose="02010609060101010101" charset="-122"/>
                <a:sym typeface="+mn-ea"/>
              </a:rPr>
              <a:t>(.so</a:t>
            </a:r>
            <a:r>
              <a:rPr lang="zh-CN" altLang="en-US" sz="2000" dirty="0">
                <a:latin typeface="仿宋" panose="02010609060101010101" charset="-122"/>
                <a:ea typeface="仿宋" panose="02010609060101010101" charset="-122"/>
                <a:cs typeface="仿宋" panose="02010609060101010101" charset="-122"/>
                <a:sym typeface="+mn-ea"/>
              </a:rPr>
              <a:t>文件</a:t>
            </a:r>
            <a:r>
              <a:rPr lang="en-US" altLang="zh-CN" sz="2000" dirty="0">
                <a:latin typeface="仿宋" panose="02010609060101010101" charset="-122"/>
                <a:ea typeface="仿宋" panose="02010609060101010101" charset="-122"/>
                <a:cs typeface="仿宋" panose="02010609060101010101" charset="-122"/>
                <a:sym typeface="+mn-ea"/>
              </a:rPr>
              <a:t>)</a:t>
            </a:r>
            <a:r>
              <a:rPr lang="zh-CN" altLang="en-US" sz="2000" dirty="0" smtClean="0">
                <a:latin typeface="仿宋" panose="02010609060101010101" charset="-122"/>
                <a:ea typeface="仿宋" panose="02010609060101010101" charset="-122"/>
                <a:cs typeface="仿宋" panose="02010609060101010101" charset="-122"/>
                <a:sym typeface="+mn-ea"/>
              </a:rPr>
              <a:t>。</a:t>
            </a:r>
            <a:endParaRPr lang="zh-CN" altLang="en-US" sz="2000" dirty="0">
              <a:latin typeface="仿宋" panose="02010609060101010101" charset="-122"/>
              <a:ea typeface="仿宋" panose="02010609060101010101" charset="-122"/>
              <a:cs typeface="仿宋" panose="02010609060101010101" charset="-122"/>
            </a:endParaRPr>
          </a:p>
          <a:p>
            <a:pPr marL="342900" indent="-342900" fontAlgn="base">
              <a:lnSpc>
                <a:spcPct val="120000"/>
              </a:lnSpc>
              <a:spcBef>
                <a:spcPts val="600"/>
              </a:spcBef>
              <a:spcAft>
                <a:spcPts val="600"/>
              </a:spcAft>
              <a:buClr>
                <a:schemeClr val="folHlink"/>
              </a:buClr>
              <a:buFont typeface="Wingdings" panose="05000000000000000000" pitchFamily="2" charset="2"/>
              <a:buChar char="Ø"/>
            </a:pPr>
            <a:endParaRPr lang="zh-CN" altLang="en-US" sz="2000" b="1" dirty="0">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custDataLst>
              <p:tags r:id="rId1"/>
            </p:custDataLst>
          </p:nvPr>
        </p:nvPicPr>
        <p:blipFill>
          <a:blip r:embed="rId2"/>
          <a:stretch>
            <a:fillRect/>
          </a:stretch>
        </p:blipFill>
        <p:spPr>
          <a:xfrm>
            <a:off x="8772129" y="1051582"/>
            <a:ext cx="3223055" cy="4834583"/>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t>0.1 Python简介</a:t>
            </a:r>
            <a:endParaRPr lang="zh-CN" altLang="en-US"/>
          </a:p>
        </p:txBody>
      </p:sp>
      <p:sp>
        <p:nvSpPr>
          <p:cNvPr id="3" name="文本占位符 2"/>
          <p:cNvSpPr>
            <a:spLocks noGrp="1"/>
          </p:cNvSpPr>
          <p:nvPr>
            <p:ph type="body" idx="1"/>
          </p:nvPr>
        </p:nvSpPr>
        <p:spPr/>
        <p:txBody>
          <a:bodyPr/>
          <a:p>
            <a:r>
              <a:rPr lang="zh-CN" altLang="en-US"/>
              <a:t>第0章 入门和需知</a:t>
            </a:r>
            <a:endParaRPr lang="zh-CN" altLang="en-US"/>
          </a:p>
        </p:txBody>
      </p:sp>
      <p:pic>
        <p:nvPicPr>
          <p:cNvPr id="4" name="图片 3"/>
          <p:cNvPicPr>
            <a:picLocks noChangeAspect="1"/>
          </p:cNvPicPr>
          <p:nvPr/>
        </p:nvPicPr>
        <p:blipFill>
          <a:blip r:embed="rId1"/>
          <a:stretch>
            <a:fillRect/>
          </a:stretch>
        </p:blipFill>
        <p:spPr>
          <a:xfrm>
            <a:off x="1541488" y="806132"/>
            <a:ext cx="8288119" cy="5247091"/>
          </a:xfrm>
          <a:prstGeom prst="rect">
            <a:avLst/>
          </a:prstGeom>
        </p:spPr>
      </p:pic>
      <p:sp>
        <p:nvSpPr>
          <p:cNvPr id="6" name="文本框 5"/>
          <p:cNvSpPr txBox="1"/>
          <p:nvPr/>
        </p:nvSpPr>
        <p:spPr>
          <a:xfrm>
            <a:off x="2799080" y="6160770"/>
            <a:ext cx="5774055" cy="521970"/>
          </a:xfrm>
          <a:prstGeom prst="rect">
            <a:avLst/>
          </a:prstGeom>
          <a:noFill/>
        </p:spPr>
        <p:txBody>
          <a:bodyPr wrap="square" rtlCol="0" anchor="t">
            <a:spAutoFit/>
          </a:bodyPr>
          <a:p>
            <a:r>
              <a:rPr lang="en-US" altLang="zh-CN" sz="2800" b="1" dirty="0">
                <a:solidFill>
                  <a:srgbClr val="FFFF00"/>
                </a:solidFill>
                <a:sym typeface="+mn-ea"/>
              </a:rPr>
              <a:t>TIOBE Index for September 2018</a:t>
            </a:r>
            <a:endParaRPr lang="en-US" altLang="zh-CN" sz="2800" b="1" dirty="0">
              <a:solidFill>
                <a:srgbClr val="FFFF00"/>
              </a:solidFill>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t>0.1 Python简介</a:t>
            </a:r>
            <a:endParaRPr lang="zh-CN" altLang="en-US"/>
          </a:p>
        </p:txBody>
      </p:sp>
      <p:sp>
        <p:nvSpPr>
          <p:cNvPr id="3" name="文本占位符 2"/>
          <p:cNvSpPr>
            <a:spLocks noGrp="1"/>
          </p:cNvSpPr>
          <p:nvPr>
            <p:ph type="body" idx="1"/>
          </p:nvPr>
        </p:nvSpPr>
        <p:spPr/>
        <p:txBody>
          <a:bodyPr/>
          <a:p>
            <a:r>
              <a:rPr lang="zh-CN" altLang="en-US"/>
              <a:t>第0章 入门和需知</a:t>
            </a:r>
            <a:endParaRPr lang="zh-CN" altLang="en-US"/>
          </a:p>
        </p:txBody>
      </p:sp>
      <p:sp>
        <p:nvSpPr>
          <p:cNvPr id="5" name="文本框 4"/>
          <p:cNvSpPr txBox="1"/>
          <p:nvPr/>
        </p:nvSpPr>
        <p:spPr>
          <a:xfrm>
            <a:off x="3208655" y="6167120"/>
            <a:ext cx="5774055" cy="521970"/>
          </a:xfrm>
          <a:prstGeom prst="rect">
            <a:avLst/>
          </a:prstGeom>
          <a:noFill/>
        </p:spPr>
        <p:txBody>
          <a:bodyPr wrap="square" rtlCol="0" anchor="t">
            <a:spAutoFit/>
          </a:bodyPr>
          <a:p>
            <a:r>
              <a:rPr lang="en-US" altLang="zh-CN" sz="2800" b="1" dirty="0">
                <a:solidFill>
                  <a:srgbClr val="FFFF00"/>
                </a:solidFill>
                <a:sym typeface="+mn-ea"/>
              </a:rPr>
              <a:t>TIOBE Index for September 2019</a:t>
            </a:r>
            <a:endParaRPr lang="en-US" altLang="zh-CN" sz="2800" b="1" dirty="0">
              <a:solidFill>
                <a:srgbClr val="FFFF00"/>
              </a:solidFill>
              <a:sym typeface="+mn-ea"/>
            </a:endParaRPr>
          </a:p>
        </p:txBody>
      </p:sp>
      <p:pic>
        <p:nvPicPr>
          <p:cNvPr id="7" name="Picture 2" descr="C:\Users\cc\Desktop\1.jpg"/>
          <p:cNvPicPr>
            <a:picLocks noGrp="1" noChangeAspect="1" noChangeArrowheads="1"/>
          </p:cNvPicPr>
          <p:nvPr/>
        </p:nvPicPr>
        <p:blipFill>
          <a:blip r:embed="rId1"/>
          <a:srcRect/>
          <a:stretch>
            <a:fillRect/>
          </a:stretch>
        </p:blipFill>
        <p:spPr bwMode="auto">
          <a:xfrm>
            <a:off x="1553707" y="684615"/>
            <a:ext cx="8615155" cy="5489433"/>
          </a:xfrm>
          <a:prstGeom prst="rect">
            <a:avLst/>
          </a:prstGeom>
          <a:noFill/>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t>0.1 Python简介</a:t>
            </a:r>
            <a:endParaRPr lang="zh-CN" altLang="en-US"/>
          </a:p>
        </p:txBody>
      </p:sp>
      <p:sp>
        <p:nvSpPr>
          <p:cNvPr id="3" name="文本占位符 2"/>
          <p:cNvSpPr>
            <a:spLocks noGrp="1"/>
          </p:cNvSpPr>
          <p:nvPr>
            <p:ph type="body" idx="1"/>
          </p:nvPr>
        </p:nvSpPr>
        <p:spPr/>
        <p:txBody>
          <a:bodyPr/>
          <a:p>
            <a:r>
              <a:rPr lang="zh-CN" altLang="en-US"/>
              <a:t>第0章 入门和需知</a:t>
            </a:r>
            <a:endParaRPr lang="zh-CN" altLang="en-US"/>
          </a:p>
        </p:txBody>
      </p:sp>
      <p:sp>
        <p:nvSpPr>
          <p:cNvPr id="4" name="文本框 3"/>
          <p:cNvSpPr txBox="1"/>
          <p:nvPr/>
        </p:nvSpPr>
        <p:spPr>
          <a:xfrm>
            <a:off x="3325495" y="6132830"/>
            <a:ext cx="5774055" cy="521970"/>
          </a:xfrm>
          <a:prstGeom prst="rect">
            <a:avLst/>
          </a:prstGeom>
          <a:noFill/>
        </p:spPr>
        <p:txBody>
          <a:bodyPr wrap="square" rtlCol="0" anchor="t">
            <a:spAutoFit/>
          </a:bodyPr>
          <a:p>
            <a:r>
              <a:rPr lang="en-US" altLang="zh-CN" sz="2800" b="1" dirty="0">
                <a:solidFill>
                  <a:srgbClr val="FFFF00"/>
                </a:solidFill>
                <a:sym typeface="+mn-ea"/>
              </a:rPr>
              <a:t>TIOBE Index for September 2020</a:t>
            </a:r>
            <a:endParaRPr lang="en-US" altLang="zh-CN" sz="2800" b="1" dirty="0">
              <a:solidFill>
                <a:srgbClr val="FFFF00"/>
              </a:solidFill>
              <a:sym typeface="+mn-ea"/>
            </a:endParaRPr>
          </a:p>
        </p:txBody>
      </p:sp>
      <p:pic>
        <p:nvPicPr>
          <p:cNvPr id="6" name="内容占位符 4"/>
          <p:cNvPicPr>
            <a:picLocks noChangeAspect="1"/>
          </p:cNvPicPr>
          <p:nvPr>
            <p:custDataLst>
              <p:tags r:id="rId1"/>
            </p:custDataLst>
          </p:nvPr>
        </p:nvPicPr>
        <p:blipFill>
          <a:blip r:embed="rId2"/>
          <a:stretch>
            <a:fillRect/>
          </a:stretch>
        </p:blipFill>
        <p:spPr>
          <a:xfrm>
            <a:off x="929640" y="1066165"/>
            <a:ext cx="10194925" cy="446468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p="http://schemas.openxmlformats.org/presentationml/2006/main">
  <p:tag name="RAINPROBLEM" val="ProblemItem"/>
</p:tagLst>
</file>

<file path=ppt/tags/tag101.xml><?xml version="1.0" encoding="utf-8"?>
<p:tagLst xmlns:p="http://schemas.openxmlformats.org/presentationml/2006/main">
  <p:tag name="RAINPROBLEM" val="ProblemItem"/>
</p:tagLst>
</file>

<file path=ppt/tags/tag102.xml><?xml version="1.0" encoding="utf-8"?>
<p:tagLst xmlns:p="http://schemas.openxmlformats.org/presentationml/2006/main">
  <p:tag name="RAINPROBLEM" val="ProblemItem"/>
</p:tagLst>
</file>

<file path=ppt/tags/tag103.xml><?xml version="1.0" encoding="utf-8"?>
<p:tagLst xmlns:p="http://schemas.openxmlformats.org/presentationml/2006/main">
  <p:tag name="RAINPROBLEM" val="ProblemBullet"/>
  <p:tag name="RAINPROBLEMTYPE" val="MultipleChoice"/>
  <p:tag name="RAINBULLET" val="Correct"/>
</p:tagLst>
</file>

<file path=ppt/tags/tag104.xml><?xml version="1.0" encoding="utf-8"?>
<p:tagLst xmlns:p="http://schemas.openxmlformats.org/presentationml/2006/main">
  <p:tag name="RAINPROBLEM" val="ProblemBullet"/>
  <p:tag name="RAINPROBLEMTYPE" val="MultipleChoice"/>
  <p:tag name="RAINBULLET" val="Wrong"/>
</p:tagLst>
</file>

<file path=ppt/tags/tag105.xml><?xml version="1.0" encoding="utf-8"?>
<p:tagLst xmlns:p="http://schemas.openxmlformats.org/presentationml/2006/main">
  <p:tag name="RAINPROBLEM" val="ProblemBullet"/>
  <p:tag name="RAINPROBLEMTYPE" val="MultipleChoice"/>
  <p:tag name="RAINBULLET" val="Wrong"/>
</p:tagLst>
</file>

<file path=ppt/tags/tag106.xml><?xml version="1.0" encoding="utf-8"?>
<p:tagLst xmlns:p="http://schemas.openxmlformats.org/presentationml/2006/main">
  <p:tag name="RAINPROBLEM" val="ProblemBullet"/>
  <p:tag name="RAINPROBLEMTYPE" val="MultipleChoice"/>
  <p:tag name="RAINBULLET" val="Wrong"/>
</p:tagLst>
</file>

<file path=ppt/tags/tag107.xml><?xml version="1.0" encoding="utf-8"?>
<p:tagLst xmlns:p="http://schemas.openxmlformats.org/presentationml/2006/main">
  <p:tag name="RAINPROBLEM" val="ProblemSubmit"/>
  <p:tag name="RAINPROBLEMTYPE" val="MultipleChoice"/>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 val="ProblemSetting"/>
  <p:tag name="RAINPROBLEMTYPE" val="MultipleChoice"/>
</p:tagLst>
</file>

<file path=ppt/tags/tag114.xml><?xml version="1.0" encoding="utf-8"?>
<p:tagLst xmlns:p="http://schemas.openxmlformats.org/presentationml/2006/main">
  <p:tag name="RAINPROBLEM" val="MultipleChoice"/>
  <p:tag name="PROBLEMSCORE" val="1.0"/>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16.xml><?xml version="1.0" encoding="utf-8"?>
<p:tagLst xmlns:p="http://schemas.openxmlformats.org/presentationml/2006/main">
  <p:tag name="KSO_WM_BEAUTIFY_FLAG" val="#wm#"/>
  <p:tag name="KSO_WM_TEMPLATE_CATEGORY" val="custom"/>
  <p:tag name="KSO_WM_TEMPLATE_INDEX" val="20187308"/>
</p:tagLst>
</file>

<file path=ppt/tags/tag117.xml><?xml version="1.0" encoding="utf-8"?>
<p:tagLst xmlns:p="http://schemas.openxmlformats.org/presentationml/2006/main">
  <p:tag name="KSO_WM_BEAUTIFY_FLAG" val="#wm#"/>
  <p:tag name="KSO_WM_TEMPLATE_CATEGORY" val="custom"/>
  <p:tag name="KSO_WM_TEMPLATE_INDEX" val="20187308"/>
</p:tagLst>
</file>

<file path=ppt/tags/tag118.xml><?xml version="1.0" encoding="utf-8"?>
<p:tagLst xmlns:p="http://schemas.openxmlformats.org/presentationml/2006/main">
  <p:tag name="KSO_WM_UNIT_PLACING_PICTURE_USER_VIEWPORT" val="{&quot;height&quot;:2865,&quot;width&quot;:6030}"/>
</p:tagLst>
</file>

<file path=ppt/tags/tag119.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7308"/>
</p:tagLst>
</file>

<file path=ppt/tags/tag121.xml><?xml version="1.0" encoding="utf-8"?>
<p:tagLst xmlns:p="http://schemas.openxmlformats.org/presentationml/2006/main">
  <p:tag name="KSO_WM_UNIT_PLACING_PICTURE_USER_VIEWPORT" val="{&quot;height&quot;:2820,&quot;width&quot;:6930}"/>
</p:tagLst>
</file>

<file path=ppt/tags/tag122.xml><?xml version="1.0" encoding="utf-8"?>
<p:tagLst xmlns:p="http://schemas.openxmlformats.org/presentationml/2006/main">
  <p:tag name="KSO_WM_BEAUTIFY_FLAG" val="#wm#"/>
  <p:tag name="KSO_WM_TEMPLATE_CATEGORY" val="custom"/>
  <p:tag name="KSO_WM_TEMPLATE_INDEX" val="20187308"/>
</p:tagLst>
</file>

<file path=ppt/tags/tag123.xml><?xml version="1.0" encoding="utf-8"?>
<p:tagLst xmlns:p="http://schemas.openxmlformats.org/presentationml/2006/main">
  <p:tag name="KSO_WM_BEAUTIFY_FLAG" val="#wm#"/>
  <p:tag name="KSO_WM_TEMPLATE_CATEGORY" val="custom"/>
  <p:tag name="KSO_WM_TEMPLATE_INDEX" val="20187308"/>
</p:tagLst>
</file>

<file path=ppt/tags/tag124.xml><?xml version="1.0" encoding="utf-8"?>
<p:tagLst xmlns:p="http://schemas.openxmlformats.org/presentationml/2006/main">
  <p:tag name="KSO_WM_BEAUTIFY_FLAG" val="#wm#"/>
  <p:tag name="KSO_WM_TEMPLATE_CATEGORY" val="custom"/>
  <p:tag name="KSO_WM_TEMPLATE_INDEX" val="20187308"/>
</p:tagLst>
</file>

<file path=ppt/tags/tag125.xml><?xml version="1.0" encoding="utf-8"?>
<p:tagLst xmlns:p="http://schemas.openxmlformats.org/presentationml/2006/main">
  <p:tag name="KSO_WM_BEAUTIFY_FLAG" val="#wm#"/>
  <p:tag name="KSO_WM_TEMPLATE_CATEGORY" val="custom"/>
  <p:tag name="KSO_WM_TEMPLATE_INDEX" val="20187308"/>
</p:tagLst>
</file>

<file path=ppt/tags/tag126.xml><?xml version="1.0" encoding="utf-8"?>
<p:tagLst xmlns:p="http://schemas.openxmlformats.org/presentationml/2006/main">
  <p:tag name="KSO_WM_BEAUTIFY_FLAG" val="#wm#"/>
  <p:tag name="KSO_WM_TEMPLATE_CATEGORY" val="custom"/>
  <p:tag name="KSO_WM_TEMPLATE_INDEX" val="20187308"/>
</p:tagLst>
</file>

<file path=ppt/tags/tag127.xml><?xml version="1.0" encoding="utf-8"?>
<p:tagLst xmlns:p="http://schemas.openxmlformats.org/presentationml/2006/main">
  <p:tag name="KSO_WM_BEAUTIFY_FLAG" val="#wm#"/>
  <p:tag name="KSO_WM_TEMPLATE_CATEGORY" val="custom"/>
  <p:tag name="KSO_WM_TEMPLATE_INDEX" val="20187308"/>
</p:tagLst>
</file>

<file path=ppt/tags/tag128.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RAINPROBLEM" val="ProblemBody"/>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Bullet"/>
  <p:tag name="RAINPROBLEMTYPE" val="Polling"/>
  <p:tag name="RAINBULLET" val="Wrong"/>
</p:tagLst>
</file>

<file path=ppt/tags/tag58.xml><?xml version="1.0" encoding="utf-8"?>
<p:tagLst xmlns:p="http://schemas.openxmlformats.org/presentationml/2006/main">
  <p:tag name="RAINPROBLEM" val="ProblemBullet"/>
  <p:tag name="RAINPROBLEMTYPE" val="Polling"/>
  <p:tag name="RAINBULLET" val="Wrong"/>
</p:tagLst>
</file>

<file path=ppt/tags/tag59.xml><?xml version="1.0" encoding="utf-8"?>
<p:tagLst xmlns:p="http://schemas.openxmlformats.org/presentationml/2006/main">
  <p:tag name="RAINPROBLEM" val="ProblemSubmit"/>
  <p:tag name="RAINPROBLEMTYPE" val="Polling"/>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TYPE" val="ProblemTypeMarker"/>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TYPE" val="ProblemTypeMarker"/>
  <p:tag name="RAINPROBLEM" val="PollingAnswer"/>
</p:tagLst>
</file>

<file path=ppt/tags/tag64.xml><?xml version="1.0" encoding="utf-8"?>
<p:tagLst xmlns:p="http://schemas.openxmlformats.org/presentationml/2006/main">
  <p:tag name="RAINPROBLEM" val="ProblemSetting"/>
  <p:tag name="RAINPROBLEMTYPE" val="Polling"/>
</p:tagLst>
</file>

<file path=ppt/tags/tag65.xml><?xml version="1.0" encoding="utf-8"?>
<p:tagLst xmlns:p="http://schemas.openxmlformats.org/presentationml/2006/main">
  <p:tag name="RAINPROBLEM" val="Polling"/>
  <p:tag name="PROBLEMSCORE" val="0.0"/>
  <p:tag name="ANONYMOUSPOLLING" val="False"/>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UNIT_PLACING_PICTURE_USER_VIEWPORT" val="{&quot;height&quot;:7613.5165354330711,&quot;width&quot;:5075.677165354331}"/>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UNIT_PLACING_PICTURE_USER_VIEWPORT" val="{&quot;height&quot;:4690,&quot;width&quot;:10710}"/>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UNIT_TABLE_BEAUTIFY" val="smartTable{31d907c7-005e-458d-914e-410462623956}"/>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RAINPROBLEM" val="ProblemBody"/>
</p:tagLst>
</file>

<file path=ppt/tags/tag99.xml><?xml version="1.0" encoding="utf-8"?>
<p:tagLst xmlns:p="http://schemas.openxmlformats.org/presentationml/2006/main">
  <p:tag name="RAINPROBLEM" val="ProblemIte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6980</Words>
  <Application>WPS 演示</Application>
  <PresentationFormat>宽屏</PresentationFormat>
  <Paragraphs>460</Paragraphs>
  <Slides>45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微软雅黑</vt:lpstr>
      <vt:lpstr>Wingdings</vt:lpstr>
      <vt:lpstr>Arial Unicode MS</vt:lpstr>
      <vt:lpstr>Helvetica Light</vt:lpstr>
      <vt:lpstr>Times New Roman</vt:lpstr>
      <vt:lpstr>仿宋</vt:lpstr>
      <vt:lpstr>Office 主题​​</vt:lpstr>
      <vt:lpstr>Python程序设计 </vt:lpstr>
      <vt:lpstr>PowerPoint 演示文稿</vt:lpstr>
      <vt:lpstr>PowerPoint 演示文稿</vt:lpstr>
      <vt:lpstr>第0章 入门和需知</vt:lpstr>
      <vt:lpstr>0.1 Python简介</vt:lpstr>
      <vt:lpstr>0.1 Python简介</vt:lpstr>
      <vt:lpstr>0.1 Python简介</vt:lpstr>
      <vt:lpstr>0.1 Python简介</vt:lpstr>
      <vt:lpstr>0.1 Python简介</vt:lpstr>
      <vt:lpstr>PowerPoint 演示文稿</vt:lpstr>
      <vt:lpstr>0.1 Python简介 </vt:lpstr>
      <vt:lpstr>0.1 Python简介</vt:lpstr>
      <vt:lpstr>0.1 Python简介</vt:lpstr>
      <vt:lpstr>PowerPoint 演示文稿</vt:lpstr>
      <vt:lpstr>0.1 Python简介 </vt:lpstr>
      <vt:lpstr>0.1 Python简介 </vt:lpstr>
      <vt:lpstr>0.1 Python简介 </vt:lpstr>
      <vt:lpstr>0.1 Python简介 </vt:lpstr>
      <vt:lpstr>0.1 Python简介 </vt:lpstr>
      <vt:lpstr>0.1 Python简介 </vt:lpstr>
      <vt:lpstr>0.1 Python简介 </vt:lpstr>
      <vt:lpstr>0.1 Python简介 </vt:lpstr>
      <vt:lpstr>0.1 Python简介 </vt:lpstr>
      <vt:lpstr>第0章 入门和需知</vt:lpstr>
      <vt:lpstr>0.1 Python简介</vt:lpstr>
      <vt:lpstr>0.2 Python的特点</vt:lpstr>
      <vt:lpstr>0.2 Python的特点</vt:lpstr>
      <vt:lpstr>0.2 Python的特点</vt:lpstr>
      <vt:lpstr>0.2 Python的特点</vt:lpstr>
      <vt:lpstr>0.2 Python的特点</vt:lpstr>
      <vt:lpstr>0.2 Python的特点</vt:lpstr>
      <vt:lpstr>0.2 Python的特点</vt:lpstr>
      <vt:lpstr>PowerPoint 演示文稿</vt:lpstr>
      <vt:lpstr>第0章 入门和需知</vt:lpstr>
      <vt:lpstr>0.3 Python优缺点比较</vt:lpstr>
      <vt:lpstr>0.3 Python优缺点比较</vt:lpstr>
      <vt:lpstr>0.3 Python优缺点比较</vt:lpstr>
      <vt:lpstr>0.3 Python优缺点比较</vt:lpstr>
      <vt:lpstr>0.3 Python优缺点比较</vt:lpstr>
      <vt:lpstr>第0章 入门和需知</vt:lpstr>
      <vt:lpstr>0.2 课程简介</vt:lpstr>
      <vt:lpstr>0.2 课程简介</vt:lpstr>
      <vt:lpstr>PowerPoint 演示文稿</vt:lpstr>
      <vt:lpstr>0.2 课程简介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wesley</cp:lastModifiedBy>
  <cp:revision>178</cp:revision>
  <dcterms:created xsi:type="dcterms:W3CDTF">2019-06-19T02:08:00Z</dcterms:created>
  <dcterms:modified xsi:type="dcterms:W3CDTF">2021-09-10T06:40:54Z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