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1370" r:id="rId3"/>
    <p:sldId id="1371" r:id="rId5"/>
    <p:sldId id="257" r:id="rId6"/>
    <p:sldId id="1374" r:id="rId7"/>
    <p:sldId id="258" r:id="rId8"/>
    <p:sldId id="1386" r:id="rId9"/>
    <p:sldId id="1375" r:id="rId10"/>
    <p:sldId id="259" r:id="rId11"/>
    <p:sldId id="715" r:id="rId12"/>
    <p:sldId id="1248" r:id="rId13"/>
    <p:sldId id="1249" r:id="rId14"/>
    <p:sldId id="1250" r:id="rId15"/>
    <p:sldId id="1251" r:id="rId16"/>
    <p:sldId id="1252" r:id="rId17"/>
    <p:sldId id="1253" r:id="rId18"/>
    <p:sldId id="1254" r:id="rId19"/>
    <p:sldId id="1255" r:id="rId20"/>
    <p:sldId id="1256" r:id="rId21"/>
    <p:sldId id="312" r:id="rId22"/>
    <p:sldId id="311" r:id="rId23"/>
    <p:sldId id="716" r:id="rId24"/>
    <p:sldId id="313" r:id="rId25"/>
    <p:sldId id="717" r:id="rId26"/>
    <p:sldId id="316" r:id="rId27"/>
    <p:sldId id="1377" r:id="rId28"/>
    <p:sldId id="260" r:id="rId29"/>
    <p:sldId id="1257" r:id="rId30"/>
    <p:sldId id="1259" r:id="rId31"/>
    <p:sldId id="1260" r:id="rId32"/>
    <p:sldId id="1261" r:id="rId33"/>
    <p:sldId id="1262" r:id="rId34"/>
    <p:sldId id="1263" r:id="rId35"/>
    <p:sldId id="1264" r:id="rId36"/>
    <p:sldId id="1265" r:id="rId37"/>
    <p:sldId id="1373" r:id="rId38"/>
    <p:sldId id="1378" r:id="rId39"/>
    <p:sldId id="261" r:id="rId40"/>
    <p:sldId id="718" r:id="rId41"/>
    <p:sldId id="719" r:id="rId42"/>
    <p:sldId id="263" r:id="rId43"/>
    <p:sldId id="264" r:id="rId44"/>
    <p:sldId id="266" r:id="rId45"/>
    <p:sldId id="317" r:id="rId46"/>
    <p:sldId id="318" r:id="rId47"/>
    <p:sldId id="320" r:id="rId48"/>
    <p:sldId id="321" r:id="rId49"/>
    <p:sldId id="322" r:id="rId50"/>
    <p:sldId id="268" r:id="rId51"/>
    <p:sldId id="269" r:id="rId52"/>
    <p:sldId id="270" r:id="rId53"/>
    <p:sldId id="271" r:id="rId54"/>
    <p:sldId id="1125" r:id="rId55"/>
    <p:sldId id="272" r:id="rId56"/>
    <p:sldId id="273" r:id="rId57"/>
    <p:sldId id="1008" r:id="rId58"/>
    <p:sldId id="274" r:id="rId59"/>
    <p:sldId id="720" r:id="rId60"/>
    <p:sldId id="378" r:id="rId61"/>
    <p:sldId id="721" r:id="rId62"/>
    <p:sldId id="801" r:id="rId63"/>
    <p:sldId id="326" r:id="rId64"/>
    <p:sldId id="323" r:id="rId65"/>
    <p:sldId id="325" r:id="rId66"/>
    <p:sldId id="802" r:id="rId67"/>
    <p:sldId id="803" r:id="rId68"/>
    <p:sldId id="804" r:id="rId69"/>
    <p:sldId id="1523" r:id="rId70"/>
    <p:sldId id="1524" r:id="rId71"/>
    <p:sldId id="805" r:id="rId72"/>
    <p:sldId id="806" r:id="rId73"/>
    <p:sldId id="807" r:id="rId74"/>
    <p:sldId id="379" r:id="rId75"/>
    <p:sldId id="328" r:id="rId76"/>
    <p:sldId id="1126" r:id="rId77"/>
    <p:sldId id="327" r:id="rId78"/>
    <p:sldId id="277" r:id="rId79"/>
    <p:sldId id="723" r:id="rId80"/>
    <p:sldId id="724" r:id="rId81"/>
    <p:sldId id="725" r:id="rId82"/>
    <p:sldId id="726" r:id="rId83"/>
    <p:sldId id="727" r:id="rId84"/>
    <p:sldId id="728" r:id="rId85"/>
    <p:sldId id="332" r:id="rId86"/>
    <p:sldId id="1127" r:id="rId87"/>
    <p:sldId id="330" r:id="rId88"/>
    <p:sldId id="331" r:id="rId89"/>
    <p:sldId id="424" r:id="rId90"/>
    <p:sldId id="868" r:id="rId91"/>
    <p:sldId id="867" r:id="rId92"/>
    <p:sldId id="808" r:id="rId93"/>
    <p:sldId id="809" r:id="rId94"/>
    <p:sldId id="1084" r:id="rId95"/>
    <p:sldId id="814" r:id="rId96"/>
    <p:sldId id="810" r:id="rId97"/>
    <p:sldId id="811" r:id="rId98"/>
    <p:sldId id="1085" r:id="rId99"/>
    <p:sldId id="969" r:id="rId100"/>
    <p:sldId id="970" r:id="rId101"/>
    <p:sldId id="812" r:id="rId102"/>
    <p:sldId id="971" r:id="rId103"/>
    <p:sldId id="813" r:id="rId104"/>
    <p:sldId id="815" r:id="rId105"/>
    <p:sldId id="968" r:id="rId106"/>
    <p:sldId id="333" r:id="rId107"/>
    <p:sldId id="279" r:id="rId108"/>
    <p:sldId id="334" r:id="rId109"/>
    <p:sldId id="280" r:id="rId110"/>
    <p:sldId id="337" r:id="rId111"/>
    <p:sldId id="281" r:id="rId112"/>
    <p:sldId id="338" r:id="rId113"/>
    <p:sldId id="1204" r:id="rId114"/>
    <p:sldId id="288" r:id="rId115"/>
    <p:sldId id="283" r:id="rId116"/>
    <p:sldId id="284" r:id="rId117"/>
    <p:sldId id="285" r:id="rId118"/>
    <p:sldId id="380" r:id="rId119"/>
    <p:sldId id="381" r:id="rId120"/>
    <p:sldId id="1379" r:id="rId121"/>
    <p:sldId id="287" r:id="rId122"/>
    <p:sldId id="289" r:id="rId123"/>
    <p:sldId id="290" r:id="rId124"/>
    <p:sldId id="1231" r:id="rId125"/>
    <p:sldId id="1232" r:id="rId126"/>
    <p:sldId id="1380" r:id="rId127"/>
    <p:sldId id="291" r:id="rId128"/>
    <p:sldId id="382" r:id="rId129"/>
    <p:sldId id="1381" r:id="rId130"/>
    <p:sldId id="292" r:id="rId131"/>
    <p:sldId id="340" r:id="rId132"/>
    <p:sldId id="1382" r:id="rId133"/>
    <p:sldId id="293" r:id="rId134"/>
    <p:sldId id="1383" r:id="rId135"/>
    <p:sldId id="295" r:id="rId136"/>
    <p:sldId id="620" r:id="rId137"/>
    <p:sldId id="621" r:id="rId138"/>
    <p:sldId id="296" r:id="rId139"/>
    <p:sldId id="298" r:id="rId140"/>
    <p:sldId id="1227" r:id="rId141"/>
    <p:sldId id="341" r:id="rId142"/>
    <p:sldId id="383" r:id="rId143"/>
    <p:sldId id="1384" r:id="rId144"/>
    <p:sldId id="294" r:id="rId145"/>
    <p:sldId id="1385" r:id="rId146"/>
    <p:sldId id="1388" r:id="rId147"/>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n how" initials="ch" lastIdx="5"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napToObjects="1" showGuides="1">
      <p:cViewPr varScale="1">
        <p:scale>
          <a:sx n="69" d="100"/>
          <a:sy n="69" d="100"/>
        </p:scale>
        <p:origin x="-138" y="-102"/>
      </p:cViewPr>
      <p:guideLst>
        <p:guide orient="horz" pos="2154"/>
        <p:guide pos="3840"/>
      </p:guideLst>
    </p:cSldViewPr>
  </p:slideViewPr>
  <p:gridSpacing cx="71999" cy="71999"/>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1" Type="http://schemas.openxmlformats.org/officeDocument/2006/relationships/commentAuthors" Target="commentAuthors.xml"/><Relationship Id="rId150" Type="http://schemas.openxmlformats.org/officeDocument/2006/relationships/tableStyles" Target="tableStyles.xml"/><Relationship Id="rId15" Type="http://schemas.openxmlformats.org/officeDocument/2006/relationships/slide" Target="slides/slide12.xml"/><Relationship Id="rId149" Type="http://schemas.openxmlformats.org/officeDocument/2006/relationships/viewProps" Target="viewProps.xml"/><Relationship Id="rId148" Type="http://schemas.openxmlformats.org/officeDocument/2006/relationships/presProps" Target="presProps.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image" Target="../media/image2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098" name="Rectangle 2"/>
          <p:cNvSpPr>
            <a:spLocks noGrp="1"/>
          </p:cNvSpPr>
          <p:nvPr>
            <p:ph type="hdr" sz="quarter"/>
          </p:nvPr>
        </p:nvSpPr>
        <p:spPr>
          <a:xfrm>
            <a:off x="0" y="0"/>
            <a:ext cx="2971800" cy="457200"/>
          </a:xfrm>
          <a:prstGeom prst="rect">
            <a:avLst/>
          </a:prstGeom>
          <a:noFill/>
          <a:ln w="9525">
            <a:noFill/>
            <a:miter/>
          </a:ln>
        </p:spPr>
        <p:txBody>
          <a:bodyPr/>
          <a:p>
            <a:pPr lvl="0" fontAlgn="base"/>
            <a:endParaRPr lang="zh-CN" altLang="en-US" sz="1200" strike="noStrike" noProof="1" dirty="0"/>
          </a:p>
        </p:txBody>
      </p:sp>
      <p:sp>
        <p:nvSpPr>
          <p:cNvPr id="4099" name="Rectangle 3"/>
          <p:cNvSpPr>
            <a:spLocks noGrp="1"/>
          </p:cNvSpPr>
          <p:nvPr>
            <p:ph type="dt" idx="1"/>
          </p:nvPr>
        </p:nvSpPr>
        <p:spPr>
          <a:xfrm>
            <a:off x="3884613" y="0"/>
            <a:ext cx="2971800" cy="457200"/>
          </a:xfrm>
          <a:prstGeom prst="rect">
            <a:avLst/>
          </a:prstGeom>
          <a:noFill/>
          <a:ln w="9525">
            <a:noFill/>
            <a:miter/>
          </a:ln>
        </p:spPr>
        <p:txBody>
          <a:bodyPr/>
          <a:p>
            <a:pPr lvl="0" algn="r" fontAlgn="base"/>
            <a:fld id="{BB962C8B-B14F-4D97-AF65-F5344CB8AC3E}" type="datetimeFigureOut">
              <a:rPr lang="zh-CN" altLang="en-US" sz="1200" strike="noStrike" noProof="1" dirty="0">
                <a:latin typeface="Arial" panose="020B0604020202020204" pitchFamily="34" charset="0"/>
                <a:ea typeface="宋体" panose="02010600030101010101" pitchFamily="2" charset="-122"/>
                <a:cs typeface="+mn-ea"/>
              </a:rPr>
            </a:fld>
            <a:endParaRPr lang="zh-CN" altLang="en-US" sz="1200" strike="noStrike" noProof="1" dirty="0">
              <a:latin typeface="Arial" panose="020B0604020202020204" pitchFamily="34" charset="0"/>
              <a:ea typeface="宋体" panose="02010600030101010101" pitchFamily="2" charset="-122"/>
              <a:cs typeface="+mn-ea"/>
            </a:endParaRPr>
          </a:p>
        </p:txBody>
      </p:sp>
      <p:sp>
        <p:nvSpPr>
          <p:cNvPr id="6148" name="Rectangle 4"/>
          <p:cNvSpPr>
            <a:spLocks noGrp="1"/>
          </p:cNvSpPr>
          <p:nvPr>
            <p:ph type="sldImg"/>
          </p:nvPr>
        </p:nvSpPr>
        <p:spPr>
          <a:xfrm>
            <a:off x="381000" y="685800"/>
            <a:ext cx="6096000" cy="3429000"/>
          </a:xfrm>
          <a:prstGeom prst="rect">
            <a:avLst/>
          </a:prstGeom>
          <a:noFill/>
          <a:ln w="9525">
            <a:noFill/>
          </a:ln>
        </p:spPr>
      </p:sp>
      <p:sp>
        <p:nvSpPr>
          <p:cNvPr id="6149" name="Rectangle 5"/>
          <p:cNvSpPr>
            <a:spLocks noGrp="1"/>
          </p:cNvSpPr>
          <p:nvPr>
            <p:ph type="body" sz="quarter"/>
          </p:nvPr>
        </p:nvSpPr>
        <p:spPr>
          <a:xfrm>
            <a:off x="685800" y="4343400"/>
            <a:ext cx="5486400" cy="4114800"/>
          </a:xfrm>
          <a:prstGeom prst="rect">
            <a:avLst/>
          </a:prstGeom>
          <a:noFill/>
          <a:ln w="9525">
            <a:noFill/>
          </a:ln>
        </p:spPr>
        <p:txBody>
          <a:bodyPr anchor="ctr"/>
          <a:p>
            <a:pPr lvl="0"/>
            <a:r>
              <a:rPr lang="zh-CN" altLang="en-US" dirty="0"/>
              <a:t>单击此处编辑母版文本样式</a:t>
            </a:r>
            <a:endParaRPr lang="zh-CN" altLang="en-US" dirty="0"/>
          </a:p>
          <a:p>
            <a:pPr lvl="1" indent="0"/>
            <a:r>
              <a:rPr lang="zh-CN" altLang="en-US" dirty="0"/>
              <a:t>第二级</a:t>
            </a:r>
            <a:endParaRPr lang="zh-CN" altLang="en-US" dirty="0"/>
          </a:p>
          <a:p>
            <a:pPr lvl="2" indent="0"/>
            <a:r>
              <a:rPr lang="zh-CN" altLang="en-US" dirty="0"/>
              <a:t>第三级</a:t>
            </a:r>
            <a:endParaRPr lang="zh-CN" altLang="en-US" dirty="0"/>
          </a:p>
          <a:p>
            <a:pPr lvl="3" indent="0"/>
            <a:r>
              <a:rPr lang="zh-CN" altLang="en-US" dirty="0"/>
              <a:t>第四级</a:t>
            </a:r>
            <a:endParaRPr lang="zh-CN" altLang="en-US" dirty="0"/>
          </a:p>
          <a:p>
            <a:pPr lvl="4" indent="0"/>
            <a:r>
              <a:rPr lang="zh-CN" altLang="en-US" dirty="0"/>
              <a:t>第五级</a:t>
            </a:r>
            <a:endParaRPr lang="zh-CN" altLang="en-US" dirty="0"/>
          </a:p>
        </p:txBody>
      </p:sp>
      <p:sp>
        <p:nvSpPr>
          <p:cNvPr id="4102" name="Rectangle 6"/>
          <p:cNvSpPr>
            <a:spLocks noGrp="1"/>
          </p:cNvSpPr>
          <p:nvPr>
            <p:ph type="ftr" sz="quarter" idx="4"/>
          </p:nvPr>
        </p:nvSpPr>
        <p:spPr>
          <a:xfrm>
            <a:off x="0" y="8685213"/>
            <a:ext cx="2971800" cy="457200"/>
          </a:xfrm>
          <a:prstGeom prst="rect">
            <a:avLst/>
          </a:prstGeom>
          <a:noFill/>
          <a:ln w="9525">
            <a:noFill/>
            <a:miter/>
          </a:ln>
        </p:spPr>
        <p:txBody>
          <a:bodyPr anchor="b"/>
          <a:p>
            <a:pPr lvl="0" fontAlgn="base"/>
            <a:endParaRPr lang="en-US" altLang="x-none" sz="1200" strike="noStrike" noProof="1" dirty="0"/>
          </a:p>
        </p:txBody>
      </p:sp>
      <p:sp>
        <p:nvSpPr>
          <p:cNvPr id="4103" name="Rectangle 7"/>
          <p:cNvSpPr>
            <a:spLocks noGrp="1"/>
          </p:cNvSpPr>
          <p:nvPr>
            <p:ph type="sldNum" sz="quarter" idx="5"/>
          </p:nvPr>
        </p:nvSpPr>
        <p:spPr>
          <a:xfrm>
            <a:off x="3884613" y="8685213"/>
            <a:ext cx="2971800" cy="457200"/>
          </a:xfrm>
          <a:prstGeom prst="rect">
            <a:avLst/>
          </a:prstGeom>
          <a:noFill/>
          <a:ln w="9525">
            <a:noFill/>
            <a:miter/>
          </a:ln>
        </p:spPr>
        <p:txBody>
          <a:bodyPr anchor="b"/>
          <a:p>
            <a:pPr lvl="0" algn="r" fontAlgn="base"/>
            <a:fld id="{9A0DB2DC-4C9A-4742-B13C-FB6460FD3503}" type="slidenum">
              <a:rPr lang="zh-CN" altLang="en-US" sz="1200" strike="noStrike" noProof="1" dirty="0">
                <a:latin typeface="Arial" panose="020B0604020202020204" pitchFamily="34" charset="0"/>
                <a:ea typeface="宋体" panose="02010600030101010101" pitchFamily="2" charset="-122"/>
                <a:cs typeface="+mn-ea"/>
              </a:rPr>
            </a:fld>
            <a:endParaRPr lang="en-US" altLang="x-none" sz="1200" strike="noStrike" noProof="1" dirty="0"/>
          </a:p>
        </p:txBody>
      </p:sp>
    </p:spTree>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1pPr>
    <a:lvl2pPr marL="457200" lvl="1"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2pPr>
    <a:lvl3pPr marL="914400" lvl="2"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3pPr>
    <a:lvl4pPr marL="1371600" lvl="3"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4pPr>
    <a:lvl5pPr marL="1828800" lvl="4"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5pPr>
    <a:lvl6pPr marL="2286000" lvl="5"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1.png"/><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43.xml"/><Relationship Id="rId4" Type="http://schemas.openxmlformats.org/officeDocument/2006/relationships/tags" Target="../tags/tag42.xml"/><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7" Type="http://schemas.openxmlformats.org/officeDocument/2006/relationships/tags" Target="../tags/tag13.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34.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39.xml"/><Relationship Id="rId5" Type="http://schemas.openxmlformats.org/officeDocument/2006/relationships/tags" Target="../tags/tag38.xml"/><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7734935" y="2585720"/>
            <a:ext cx="4007485" cy="33832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endParaRPr>
          </a:p>
        </p:txBody>
      </p:sp>
      <p:sp>
        <p:nvSpPr>
          <p:cNvPr id="2" name="标题 1"/>
          <p:cNvSpPr>
            <a:spLocks noGrp="1"/>
          </p:cNvSpPr>
          <p:nvPr>
            <p:ph type="ctrTitle" hasCustomPrompt="1"/>
            <p:custDataLst>
              <p:tags r:id="rId2"/>
            </p:custDataLst>
          </p:nvPr>
        </p:nvSpPr>
        <p:spPr>
          <a:xfrm>
            <a:off x="1664970" y="999490"/>
            <a:ext cx="7188200" cy="899160"/>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en-US" altLang="zh-CN" b="1" spc="300" dirty="0">
                <a:ln w="11430"/>
                <a:solidFill>
                  <a:srgbClr val="000066"/>
                </a:solidFill>
                <a:latin typeface="微软雅黑" panose="020B0503020204020204" charset="-122"/>
                <a:ea typeface="微软雅黑" panose="020B0503020204020204" charset="-122"/>
                <a:sym typeface="+mn-ea"/>
              </a:rPr>
              <a:t>Python</a:t>
            </a:r>
            <a:r>
              <a:rPr lang="zh-CN" altLang="en-US" b="1" spc="300" dirty="0">
                <a:ln w="11430"/>
                <a:solidFill>
                  <a:srgbClr val="000066"/>
                </a:solidFill>
                <a:latin typeface="微软雅黑" panose="020B0503020204020204" charset="-122"/>
                <a:ea typeface="微软雅黑" panose="020B0503020204020204" charset="-122"/>
                <a:sym typeface="+mn-ea"/>
              </a:rPr>
              <a:t>程序设计</a:t>
            </a:r>
            <a:endParaRPr lang="zh-CN" altLang="en-US" dirty="0"/>
          </a:p>
        </p:txBody>
      </p:sp>
      <p:sp>
        <p:nvSpPr>
          <p:cNvPr id="3" name="副标题 2"/>
          <p:cNvSpPr>
            <a:spLocks noGrp="1"/>
          </p:cNvSpPr>
          <p:nvPr>
            <p:ph type="subTitle" idx="1" hasCustomPrompt="1"/>
            <p:custDataLst>
              <p:tags r:id="rId3"/>
            </p:custDataLst>
          </p:nvPr>
        </p:nvSpPr>
        <p:spPr>
          <a:xfrm>
            <a:off x="7735570" y="2674620"/>
            <a:ext cx="4007485" cy="3225800"/>
          </a:xfrm>
        </p:spPr>
        <p:txBody>
          <a:bodyPr lIns="101600" tIns="38100" rIns="76200" bIns="38100">
            <a:noAutofit/>
          </a:bodyPr>
          <a:lstStyle>
            <a:lvl1pPr marL="0" indent="0" algn="l"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4" name="矩形 3"/>
          <p:cNvSpPr/>
          <p:nvPr/>
        </p:nvSpPr>
        <p:spPr>
          <a:xfrm>
            <a:off x="-6985" y="-8890"/>
            <a:ext cx="12198350" cy="38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prstClr val="white"/>
              </a:solidFill>
            </a:endParaRPr>
          </a:p>
        </p:txBody>
      </p:sp>
      <p:sp>
        <p:nvSpPr>
          <p:cNvPr id="8" name="矩形 7"/>
          <p:cNvSpPr/>
          <p:nvPr/>
        </p:nvSpPr>
        <p:spPr>
          <a:xfrm>
            <a:off x="11807190" y="1899285"/>
            <a:ext cx="368300" cy="406908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prstClr val="white"/>
              </a:solidFill>
            </a:endParaRPr>
          </a:p>
        </p:txBody>
      </p:sp>
      <p:sp>
        <p:nvSpPr>
          <p:cNvPr id="25" name="TextBox 2"/>
          <p:cNvSpPr txBox="1"/>
          <p:nvPr/>
        </p:nvSpPr>
        <p:spPr>
          <a:xfrm rot="16200000">
            <a:off x="8895080" y="934720"/>
            <a:ext cx="921385" cy="1005840"/>
          </a:xfrm>
          <a:prstGeom prst="rect">
            <a:avLst/>
          </a:prstGeom>
          <a:noFill/>
        </p:spPr>
        <p:txBody>
          <a:bodyPr vert="eaVert" wrap="square" rtlCol="0">
            <a:spAutoFit/>
          </a:bodyPr>
          <a:p>
            <a:r>
              <a:rPr lang="en-US" altLang="zh-CN" sz="2400" b="1" dirty="0">
                <a:solidFill>
                  <a:srgbClr val="000066"/>
                </a:solidFill>
              </a:rPr>
              <a:t>BIG </a:t>
            </a:r>
            <a:endParaRPr lang="en-US" altLang="zh-CN" sz="2400" b="1" dirty="0">
              <a:solidFill>
                <a:srgbClr val="000066"/>
              </a:solidFill>
            </a:endParaRPr>
          </a:p>
          <a:p>
            <a:r>
              <a:rPr lang="en-US" altLang="zh-CN" sz="2400" b="1" dirty="0">
                <a:solidFill>
                  <a:srgbClr val="000066"/>
                </a:solidFill>
              </a:rPr>
              <a:t>DATA</a:t>
            </a:r>
            <a:endParaRPr lang="en-US" altLang="zh-CN" sz="2400" b="1" dirty="0">
              <a:solidFill>
                <a:srgbClr val="000066"/>
              </a:solidFill>
            </a:endParaRPr>
          </a:p>
        </p:txBody>
      </p:sp>
      <p:pic>
        <p:nvPicPr>
          <p:cNvPr id="6" name="图片 5"/>
          <p:cNvPicPr>
            <a:picLocks noChangeAspect="1"/>
          </p:cNvPicPr>
          <p:nvPr/>
        </p:nvPicPr>
        <p:blipFill>
          <a:blip r:embed="rId4"/>
          <a:stretch>
            <a:fillRect/>
          </a:stretch>
        </p:blipFill>
        <p:spPr>
          <a:xfrm>
            <a:off x="399415" y="2586990"/>
            <a:ext cx="6816090" cy="3382645"/>
          </a:xfrm>
          <a:prstGeom prst="rect">
            <a:avLst/>
          </a:prstGeom>
        </p:spPr>
      </p:pic>
      <p:sp>
        <p:nvSpPr>
          <p:cNvPr id="9" name="矩形 8"/>
          <p:cNvSpPr/>
          <p:nvPr/>
        </p:nvSpPr>
        <p:spPr>
          <a:xfrm>
            <a:off x="7475855" y="2586990"/>
            <a:ext cx="259715" cy="338201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rgbClr val="000066"/>
              </a:solidFill>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8" name="组合 7"/>
          <p:cNvGrpSpPr/>
          <p:nvPr/>
        </p:nvGrpSpPr>
        <p:grpSpPr>
          <a:xfrm rot="0">
            <a:off x="690245" y="854075"/>
            <a:ext cx="10893425" cy="781050"/>
            <a:chOff x="3725790" y="847725"/>
            <a:chExt cx="3730770" cy="781050"/>
          </a:xfrm>
        </p:grpSpPr>
        <p:grpSp>
          <p:nvGrpSpPr>
            <p:cNvPr id="9" name="组合 8"/>
            <p:cNvGrpSpPr/>
            <p:nvPr/>
          </p:nvGrpSpPr>
          <p:grpSpPr>
            <a:xfrm>
              <a:off x="3725790" y="1019175"/>
              <a:ext cx="627135" cy="609600"/>
              <a:chOff x="3725790" y="1019175"/>
              <a:chExt cx="627135" cy="609600"/>
            </a:xfrm>
          </p:grpSpPr>
          <p:sp>
            <p:nvSpPr>
              <p:cNvPr id="12" name="任意多边形 11"/>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直角三角形 12"/>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0" name="组合 9"/>
            <p:cNvGrpSpPr/>
            <p:nvPr/>
          </p:nvGrpSpPr>
          <p:grpSpPr>
            <a:xfrm flipH="1">
              <a:off x="6829425" y="1019175"/>
              <a:ext cx="627135" cy="609600"/>
              <a:chOff x="3725790" y="1019175"/>
              <a:chExt cx="627135" cy="609600"/>
            </a:xfrm>
          </p:grpSpPr>
          <p:sp>
            <p:nvSpPr>
              <p:cNvPr id="11" name="任意多边形 10"/>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直角三角形 13"/>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5" name="矩形 14"/>
            <p:cNvSpPr/>
            <p:nvPr/>
          </p:nvSpPr>
          <p:spPr>
            <a:xfrm>
              <a:off x="4181475" y="847725"/>
              <a:ext cx="2819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 name="标题 1"/>
          <p:cNvSpPr txBox="1">
            <a:spLocks noGrp="1"/>
          </p:cNvSpPr>
          <p:nvPr>
            <p:ph type="title"/>
            <p:custDataLst>
              <p:tags r:id="rId2"/>
            </p:custDataLst>
          </p:nvPr>
        </p:nvSpPr>
        <p:spPr>
          <a:xfrm>
            <a:off x="2021205" y="854075"/>
            <a:ext cx="8231505" cy="521970"/>
          </a:xfrm>
          <a:noFill/>
        </p:spPr>
        <p:txBody>
          <a:bodyPr wrap="square" lIns="91440" tIns="45720" rIns="91440" bIns="45720" rtlCol="0" anchor="t" anchorCtr="0">
            <a:spAutoFit/>
          </a:bodyPr>
          <a:lstStyle>
            <a:lvl1pPr marL="0" marR="0" algn="ctr" defTabSz="914400" rtl="0" eaLnBrk="1" fontAlgn="auto" latinLnBrk="0" hangingPunct="1">
              <a:lnSpc>
                <a:spcPct val="100000"/>
              </a:lnSpc>
              <a:buClrTx/>
              <a:buSzTx/>
              <a:buFontTx/>
              <a:buNone/>
              <a:defRPr kumimoji="0" lang="zh-CN" sz="2800" b="0" i="0" u="none" strike="noStrike" kern="1200" cap="none" spc="0" normalizeH="0" baseline="0" noProof="1" dirty="0">
                <a:solidFill>
                  <a:schemeClr val="accent4"/>
                </a:solidFill>
                <a:effectLst>
                  <a:outerShdw blurRad="38100" dist="38100" dir="2700000" algn="tl">
                    <a:srgbClr val="000000">
                      <a:alpha val="43137"/>
                    </a:srgbClr>
                  </a:outerShdw>
                </a:effectLst>
                <a:uFillTx/>
                <a:latin typeface="+mn-lt"/>
                <a:ea typeface="+mn-ea"/>
                <a:cs typeface="+mn-cs"/>
              </a:defRPr>
            </a:lvl1pPr>
          </a:lstStyle>
          <a:p>
            <a:pPr lvl="0"/>
            <a:r>
              <a:rPr>
                <a:sym typeface="+mn-ea"/>
              </a:rPr>
              <a:t>单击此处编辑母版标题样式</a:t>
            </a:r>
            <a:endParaRPr>
              <a:sym typeface="+mn-ea"/>
            </a:endParaRPr>
          </a:p>
        </p:txBody>
      </p:sp>
      <p:sp>
        <p:nvSpPr>
          <p:cNvPr id="3" name="文本占位符 2"/>
          <p:cNvSpPr>
            <a:spLocks noGrp="1"/>
          </p:cNvSpPr>
          <p:nvPr>
            <p:ph type="body" idx="1"/>
            <p:custDataLst>
              <p:tags r:id="rId3"/>
            </p:custDataLst>
          </p:nvPr>
        </p:nvSpPr>
        <p:spPr>
          <a:xfrm>
            <a:off x="669925" y="1831340"/>
            <a:ext cx="10852150" cy="375856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
        <p:nvSpPr>
          <p:cNvPr id="32" name="矩形 31"/>
          <p:cNvSpPr/>
          <p:nvPr/>
        </p:nvSpPr>
        <p:spPr>
          <a:xfrm>
            <a:off x="-6985" y="-8890"/>
            <a:ext cx="12198350" cy="38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prstClr val="white"/>
              </a:solidFill>
            </a:endParaRPr>
          </a:p>
        </p:txBody>
      </p:sp>
      <p:sp>
        <p:nvSpPr>
          <p:cNvPr id="36" name="矩形 35"/>
          <p:cNvSpPr/>
          <p:nvPr/>
        </p:nvSpPr>
        <p:spPr>
          <a:xfrm>
            <a:off x="0" y="6669405"/>
            <a:ext cx="12190730" cy="18859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endParaRPr>
          </a:p>
        </p:txBody>
      </p:sp>
      <p:sp>
        <p:nvSpPr>
          <p:cNvPr id="35" name="矩形 34"/>
          <p:cNvSpPr/>
          <p:nvPr/>
        </p:nvSpPr>
        <p:spPr>
          <a:xfrm>
            <a:off x="-635" y="6123305"/>
            <a:ext cx="12192635" cy="5461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prstClr val="white"/>
              </a:solidFill>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grpSp>
        <p:nvGrpSpPr>
          <p:cNvPr id="11" name="组合 10"/>
          <p:cNvGrpSpPr/>
          <p:nvPr/>
        </p:nvGrpSpPr>
        <p:grpSpPr>
          <a:xfrm>
            <a:off x="0" y="-2540"/>
            <a:ext cx="12192000" cy="718185"/>
            <a:chOff x="-1" y="190175"/>
            <a:chExt cx="9145786" cy="525795"/>
          </a:xfrm>
        </p:grpSpPr>
        <p:sp>
          <p:nvSpPr>
            <p:cNvPr id="12" name="任意多边形 11"/>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3" name="任意多边形 12"/>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 name="任意多边形 13"/>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2" name="标题 1"/>
          <p:cNvSpPr txBox="1">
            <a:spLocks noGrp="1"/>
          </p:cNvSpPr>
          <p:nvPr>
            <p:ph type="title"/>
            <p:custDataLst>
              <p:tags r:id="rId2"/>
            </p:custDataLst>
          </p:nvPr>
        </p:nvSpPr>
        <p:spPr>
          <a:xfrm>
            <a:off x="554355" y="150495"/>
            <a:ext cx="5398770" cy="414020"/>
          </a:xfrm>
          <a:noFill/>
        </p:spPr>
        <p:txBody>
          <a:bodyPr vert="horz" wrap="square" lIns="91440" tIns="45720" rIns="91440" bIns="45720" rtlCol="0" anchor="t" anchorCtr="0">
            <a:spAutoFit/>
          </a:bodyPr>
          <a:lstStyle>
            <a:lvl1pPr marL="0" marR="0" algn="l" defTabSz="914400" rtl="0" eaLnBrk="1" fontAlgn="auto" latinLnBrk="0" hangingPunct="1">
              <a:lnSpc>
                <a:spcPct val="100000"/>
              </a:lnSpc>
              <a:buClrTx/>
              <a:buSzTx/>
              <a:buFontTx/>
              <a:buNone/>
              <a:defRPr kumimoji="0" lang="en-US" altLang="zh-CN" sz="2100" b="1" i="0" u="none" strike="noStrike" kern="1200" cap="none" spc="225" normalizeH="0" baseline="0" noProof="1" dirty="0" smtClean="0">
                <a:solidFill>
                  <a:prstClr val="white"/>
                </a:solidFill>
                <a:latin typeface="+mn-lt"/>
                <a:ea typeface="+mn-ea"/>
                <a:cs typeface="+mn-cs"/>
              </a:defRPr>
            </a:lvl1pPr>
          </a:lstStyle>
          <a:p>
            <a:pPr lvl="0"/>
            <a:r>
              <a:rPr>
                <a:sym typeface="+mn-ea"/>
              </a:rPr>
              <a:t>单击此处编辑母版标题样式</a:t>
            </a:r>
            <a:endParaRPr>
              <a:sym typeface="+mn-ea"/>
            </a:endParaRPr>
          </a:p>
        </p:txBody>
      </p:sp>
      <p:sp>
        <p:nvSpPr>
          <p:cNvPr id="10" name="矩形 9"/>
          <p:cNvSpPr/>
          <p:nvPr/>
        </p:nvSpPr>
        <p:spPr>
          <a:xfrm>
            <a:off x="0" y="6669405"/>
            <a:ext cx="12196445" cy="188595"/>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矩形 17"/>
          <p:cNvSpPr/>
          <p:nvPr/>
        </p:nvSpPr>
        <p:spPr>
          <a:xfrm>
            <a:off x="0" y="6123305"/>
            <a:ext cx="12196445" cy="5461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3" name="文本占位符 2"/>
          <p:cNvSpPr>
            <a:spLocks noGrp="1"/>
          </p:cNvSpPr>
          <p:nvPr>
            <p:ph type="body" idx="1" hasCustomPrompt="1"/>
            <p:custDataLst>
              <p:tags r:id="rId3"/>
            </p:custDataLst>
          </p:nvPr>
        </p:nvSpPr>
        <p:spPr>
          <a:xfrm>
            <a:off x="9099550" y="163830"/>
            <a:ext cx="2611120" cy="381000"/>
          </a:xfrm>
        </p:spPr>
        <p:txBody>
          <a:bodyPr lIns="101600" tIns="38100" rIns="76200" bIns="38100" anchor="t" anchorCtr="0">
            <a:noAutofit/>
          </a:bodyPr>
          <a:lstStyle>
            <a:lvl1pPr marL="0" indent="0" eaLnBrk="1" fontAlgn="auto" latinLnBrk="0" hangingPunct="1">
              <a:lnSpc>
                <a:spcPct val="100000"/>
              </a:lnSpc>
              <a:spcAft>
                <a:spcPts val="0"/>
              </a:spcAft>
              <a:buNone/>
              <a:defRPr kumimoji="0" lang="en-US" altLang="zh-CN" sz="1350" b="0" i="0" u="none" strike="noStrike" kern="1200" cap="none" spc="0" normalizeH="0" baseline="0" noProof="1" dirty="0" smtClean="0">
                <a:solidFill>
                  <a:prstClr val="white"/>
                </a:solidFill>
                <a:uFillTx/>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554355" y="892810"/>
            <a:ext cx="11155680" cy="505333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Wingdings" panose="05000000000000000000" charset="0"/>
              <a:buChar char="n"/>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Wingdings" panose="05000000000000000000" charset="0"/>
              <a:buChar char="n"/>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Wingdings" panose="05000000000000000000" charset="0"/>
              <a:buChar char="n"/>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Wingdings" panose="05000000000000000000" charset="0"/>
              <a:buChar char="n"/>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Wingdings" panose="05000000000000000000" charset="0"/>
              <a:buChar char="n"/>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6"/>
            </p:custDataLst>
          </p:nvPr>
        </p:nvSpPr>
        <p:spPr/>
        <p:txBody>
          <a:bodyPr/>
          <a:lstStyle/>
          <a:p>
            <a:endParaRPr lang="zh-CN" altLang="en-US"/>
          </a:p>
        </p:txBody>
      </p:sp>
      <p:sp>
        <p:nvSpPr>
          <p:cNvPr id="9" name="灯片编号占位符 8"/>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
        <p:nvSpPr>
          <p:cNvPr id="16"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grpSp>
        <p:nvGrpSpPr>
          <p:cNvPr id="5" name="组合 4"/>
          <p:cNvGrpSpPr/>
          <p:nvPr/>
        </p:nvGrpSpPr>
        <p:grpSpPr>
          <a:xfrm>
            <a:off x="635" y="1997075"/>
            <a:ext cx="10132060" cy="1791335"/>
            <a:chOff x="-1" y="2037922"/>
            <a:chExt cx="12192763" cy="1791128"/>
          </a:xfrm>
        </p:grpSpPr>
        <p:sp>
          <p:nvSpPr>
            <p:cNvPr id="6" name="矩形 5"/>
            <p:cNvSpPr/>
            <p:nvPr/>
          </p:nvSpPr>
          <p:spPr>
            <a:xfrm>
              <a:off x="762" y="2038350"/>
              <a:ext cx="12192000" cy="17907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762" y="2037922"/>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p:nvSpPr>
          <p:spPr>
            <a:xfrm>
              <a:off x="-1" y="3752264"/>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9" name="图片 8"/>
          <p:cNvPicPr>
            <a:picLocks noChangeAspect="1"/>
          </p:cNvPicPr>
          <p:nvPr/>
        </p:nvPicPr>
        <p:blipFill rotWithShape="1">
          <a:blip r:embed="rId2">
            <a:extLst>
              <a:ext uri="{28A0092B-C50C-407E-A947-70E740481C1C}">
                <a14:useLocalDpi xmlns:a14="http://schemas.microsoft.com/office/drawing/2010/main" val="0"/>
              </a:ext>
            </a:extLst>
          </a:blip>
          <a:srcRect r="75391"/>
          <a:stretch>
            <a:fillRect/>
          </a:stretch>
        </p:blipFill>
        <p:spPr>
          <a:xfrm flipH="1">
            <a:off x="9191625" y="0"/>
            <a:ext cx="3000375" cy="6858000"/>
          </a:xfrm>
          <a:prstGeom prst="rect">
            <a:avLst/>
          </a:prstGeom>
        </p:spPr>
      </p:pic>
      <p:sp>
        <p:nvSpPr>
          <p:cNvPr id="10" name="文本框 5"/>
          <p:cNvSpPr txBox="1"/>
          <p:nvPr/>
        </p:nvSpPr>
        <p:spPr>
          <a:xfrm>
            <a:off x="1938020" y="2293257"/>
            <a:ext cx="4145280" cy="1198880"/>
          </a:xfrm>
          <a:prstGeom prst="rect">
            <a:avLst/>
          </a:prstGeom>
          <a:noFill/>
        </p:spPr>
        <p:txBody>
          <a:bodyPr wrap="none" rtlCol="0">
            <a:spAutoFit/>
          </a:bodyPr>
          <a:p>
            <a:r>
              <a:rPr lang="zh-CN" altLang="en-US" sz="7200" spc="600" dirty="0" smtClean="0">
                <a:solidFill>
                  <a:schemeClr val="bg1"/>
                </a:solidFill>
              </a:rPr>
              <a:t>本章结束</a:t>
            </a:r>
            <a:endParaRPr lang="zh-CN" altLang="en-US" sz="7200" spc="600" dirty="0" smtClean="0">
              <a:solidFill>
                <a:schemeClr val="bg1"/>
              </a:solidFill>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custDataLst>
              <p:tags r:id="rId5"/>
            </p:custDataLst>
          </p:nvPr>
        </p:nvSpPr>
        <p:spPr/>
        <p:txBody>
          <a:bodyPr/>
          <a:lstStyle/>
          <a:p>
            <a:pPr fontAlgn="base"/>
            <a:endParaRPr lang="zh-CN" altLang="en-US" strike="noStrike" noProof="1" dirty="0"/>
          </a:p>
        </p:txBody>
      </p:sp>
      <p:sp>
        <p:nvSpPr>
          <p:cNvPr id="6" name="灯片编号占位符 5"/>
          <p:cNvSpPr>
            <a:spLocks noGrp="1"/>
          </p:cNvSpPr>
          <p:nvPr>
            <p:ph type="sldNum" sz="quarter" idx="12"/>
            <p:custDataLst>
              <p:tags r:id="rId6"/>
            </p:custDataLst>
          </p:nvPr>
        </p:nvSpPr>
        <p:spPr/>
        <p:txBody>
          <a:body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13"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cxnSp>
        <p:nvCxnSpPr>
          <p:cNvPr id="8" name="直接连接符 7"/>
          <p:cNvCxnSpPr/>
          <p:nvPr userDrawn="1"/>
        </p:nvCxnSpPr>
        <p:spPr>
          <a:xfrm>
            <a:off x="283633" y="989965"/>
            <a:ext cx="0" cy="4429125"/>
          </a:xfrm>
          <a:prstGeom prst="line">
            <a:avLst/>
          </a:prstGeom>
          <a:ln w="28575" cmpd="sng">
            <a:solidFill>
              <a:srgbClr val="002060"/>
            </a:solidFill>
            <a:prstDash val="solid"/>
          </a:ln>
          <a:effectLst>
            <a:glow>
              <a:schemeClr val="accent1">
                <a:alpha val="40000"/>
              </a:schemeClr>
            </a:glow>
          </a:effectLst>
        </p:spPr>
        <p:style>
          <a:lnRef idx="1">
            <a:schemeClr val="accent1"/>
          </a:lnRef>
          <a:fillRef idx="0">
            <a:schemeClr val="accent1"/>
          </a:fillRef>
          <a:effectRef idx="0">
            <a:schemeClr val="accent1"/>
          </a:effectRef>
          <a:fontRef idx="minor">
            <a:schemeClr val="tx1"/>
          </a:fontRef>
        </p:style>
      </p:cxnSp>
      <p:cxnSp>
        <p:nvCxnSpPr>
          <p:cNvPr id="9" name="直接连接符 6"/>
          <p:cNvCxnSpPr/>
          <p:nvPr userDrawn="1"/>
        </p:nvCxnSpPr>
        <p:spPr>
          <a:xfrm>
            <a:off x="59267" y="1319213"/>
            <a:ext cx="11049000" cy="0"/>
          </a:xfrm>
          <a:prstGeom prst="line">
            <a:avLst/>
          </a:prstGeom>
          <a:ln w="28575" cmpd="sng">
            <a:solidFill>
              <a:schemeClr val="accent6"/>
            </a:solidFill>
            <a:prstDash val="solid"/>
          </a:ln>
        </p:spPr>
        <p:style>
          <a:lnRef idx="3">
            <a:schemeClr val="accent6"/>
          </a:lnRef>
          <a:fillRef idx="0">
            <a:schemeClr val="accent6"/>
          </a:fillRef>
          <a:effectRef idx="2">
            <a:schemeClr val="accent6"/>
          </a:effectRef>
          <a:fontRef idx="minor">
            <a:schemeClr val="tx1"/>
          </a:fontRef>
        </p:style>
      </p:cxn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tags" Target="../tags/tag49.xml"/><Relationship Id="rId15" Type="http://schemas.openxmlformats.org/officeDocument/2006/relationships/tags" Target="../tags/tag48.xml"/><Relationship Id="rId14" Type="http://schemas.openxmlformats.org/officeDocument/2006/relationships/tags" Target="../tags/tag47.xml"/><Relationship Id="rId13" Type="http://schemas.openxmlformats.org/officeDocument/2006/relationships/tags" Target="../tags/tag46.xml"/><Relationship Id="rId12" Type="http://schemas.openxmlformats.org/officeDocument/2006/relationships/tags" Target="../tags/tag45.xml"/><Relationship Id="rId11" Type="http://schemas.openxmlformats.org/officeDocument/2006/relationships/tags" Target="../tags/tag44.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3"/>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3"/>
            <p:custDataLst>
              <p:tags r:id="rId14"/>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pPr lvl="0" fontAlgn="base"/>
            <a:endParaRPr lang="zh-CN" altLang="en-US" strike="noStrike" noProof="1" dirty="0"/>
          </a:p>
        </p:txBody>
      </p:sp>
      <p:sp>
        <p:nvSpPr>
          <p:cNvPr id="6" name="灯片编号占位符 5"/>
          <p:cNvSpPr>
            <a:spLocks noGrp="1"/>
          </p:cNvSpPr>
          <p:nvPr>
            <p:ph type="sldNum" sz="quarter" idx="4"/>
            <p:custDataLst>
              <p:tags r:id="rId15"/>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7" name="KSO_TEMPLATE" hidden="1"/>
          <p:cNvSpPr/>
          <p:nvPr>
            <p:custDataLst>
              <p:tags r:id="rId16"/>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52.xml"/><Relationship Id="rId3" Type="http://schemas.openxmlformats.org/officeDocument/2006/relationships/hyperlink" Target="mailto:wshe@zzu.edu.cn" TargetMode="External"/><Relationship Id="rId2" Type="http://schemas.openxmlformats.org/officeDocument/2006/relationships/tags" Target="../tags/tag51.xml"/><Relationship Id="rId1" Type="http://schemas.openxmlformats.org/officeDocument/2006/relationships/tags" Target="../tags/tag50.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tags" Target="../tags/tag5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3.png"/></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4.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9.xml"/></Relationships>
</file>

<file path=ppt/slides/_rels/slide11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12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6.png"/></Relationships>
</file>

<file path=ppt/slides/_rels/slide12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7.png"/></Relationships>
</file>

<file path=ppt/slides/_rels/slide12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8.png"/></Relationships>
</file>

<file path=ppt/slides/_rels/slide12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9.png"/></Relationships>
</file>

<file path=ppt/slides/_rels/slide1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0.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1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image" Target="../media/image40.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95.xml"/></Relationships>
</file>

<file path=ppt/slides/_rels/slide14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96.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7.png"/></Relationships>
</file>

<file path=ppt/slides/_rels/slide24.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tags" Target="../tags/tag5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5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2.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3.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5.png"/><Relationship Id="rId1"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61.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6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3.xml"/><Relationship Id="rId4" Type="http://schemas.openxmlformats.org/officeDocument/2006/relationships/image" Target="../media/image27.emf"/><Relationship Id="rId3" Type="http://schemas.openxmlformats.org/officeDocument/2006/relationships/oleObject" Target="../embeddings/oleObject2.bin"/><Relationship Id="rId2" Type="http://schemas.openxmlformats.org/officeDocument/2006/relationships/image" Target="../media/image26.emf"/><Relationship Id="rId1" Type="http://schemas.openxmlformats.org/officeDocument/2006/relationships/oleObject" Target="../embeddings/oleObject1.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6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6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9" Type="http://schemas.openxmlformats.org/officeDocument/2006/relationships/tags" Target="../tags/tag73.xml"/><Relationship Id="rId8" Type="http://schemas.openxmlformats.org/officeDocument/2006/relationships/tags" Target="../tags/tag72.xml"/><Relationship Id="rId7" Type="http://schemas.openxmlformats.org/officeDocument/2006/relationships/tags" Target="../tags/tag71.xml"/><Relationship Id="rId6" Type="http://schemas.openxmlformats.org/officeDocument/2006/relationships/tags" Target="../tags/tag70.xml"/><Relationship Id="rId5" Type="http://schemas.openxmlformats.org/officeDocument/2006/relationships/tags" Target="../tags/tag69.xml"/><Relationship Id="rId4" Type="http://schemas.openxmlformats.org/officeDocument/2006/relationships/tags" Target="../tags/tag68.xml"/><Relationship Id="rId3" Type="http://schemas.openxmlformats.org/officeDocument/2006/relationships/tags" Target="../tags/tag67.xml"/><Relationship Id="rId2" Type="http://schemas.openxmlformats.org/officeDocument/2006/relationships/tags" Target="../tags/tag66.xml"/><Relationship Id="rId19" Type="http://schemas.openxmlformats.org/officeDocument/2006/relationships/slideLayout" Target="../slideLayouts/slideLayout3.xml"/><Relationship Id="rId18" Type="http://schemas.openxmlformats.org/officeDocument/2006/relationships/tags" Target="../tags/tag81.xml"/><Relationship Id="rId17" Type="http://schemas.openxmlformats.org/officeDocument/2006/relationships/image" Target="../media/image28.png"/><Relationship Id="rId16" Type="http://schemas.openxmlformats.org/officeDocument/2006/relationships/tags" Target="../tags/tag80.xml"/><Relationship Id="rId15" Type="http://schemas.openxmlformats.org/officeDocument/2006/relationships/tags" Target="../tags/tag79.xml"/><Relationship Id="rId14" Type="http://schemas.openxmlformats.org/officeDocument/2006/relationships/tags" Target="../tags/tag78.xml"/><Relationship Id="rId13" Type="http://schemas.openxmlformats.org/officeDocument/2006/relationships/tags" Target="../tags/tag77.xml"/><Relationship Id="rId12" Type="http://schemas.openxmlformats.org/officeDocument/2006/relationships/tags" Target="../tags/tag76.xml"/><Relationship Id="rId11" Type="http://schemas.openxmlformats.org/officeDocument/2006/relationships/tags" Target="../tags/tag75.xml"/><Relationship Id="rId10" Type="http://schemas.openxmlformats.org/officeDocument/2006/relationships/tags" Target="../tags/tag74.xml"/><Relationship Id="rId1" Type="http://schemas.openxmlformats.org/officeDocument/2006/relationships/tags" Target="../tags/tag65.xml"/></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9.png"/><Relationship Id="rId1" Type="http://schemas.openxmlformats.org/officeDocument/2006/relationships/tags" Target="../tags/tag82.xml"/></Relationships>
</file>

<file path=ppt/slides/_rels/slide69.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3.xml"/><Relationship Id="rId2" Type="http://schemas.openxmlformats.org/officeDocument/2006/relationships/image" Target="../media/image30.wmf"/><Relationship Id="rId1" Type="http://schemas.openxmlformats.org/officeDocument/2006/relationships/oleObject" Target="../embeddings/oleObject3.bin"/></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83.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84.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8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86.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87.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8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3.xml"/><Relationship Id="rId2" Type="http://schemas.openxmlformats.org/officeDocument/2006/relationships/image" Target="../media/image31.wmf"/><Relationship Id="rId1" Type="http://schemas.openxmlformats.org/officeDocument/2006/relationships/oleObject" Target="../embeddings/oleObject4.bin"/></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3.xml"/><Relationship Id="rId2" Type="http://schemas.openxmlformats.org/officeDocument/2006/relationships/image" Target="../media/image32.emf"/><Relationship Id="rId1"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en-US" altLang="zh-CN" b="1" spc="300" dirty="0">
                <a:ln w="11430"/>
                <a:solidFill>
                  <a:srgbClr val="000066"/>
                </a:solidFill>
                <a:latin typeface="微软雅黑" panose="020B0503020204020204" charset="-122"/>
                <a:ea typeface="微软雅黑" panose="020B0503020204020204" charset="-122"/>
                <a:sym typeface="+mn-ea"/>
              </a:rPr>
              <a:t>Python</a:t>
            </a:r>
            <a:r>
              <a:rPr lang="zh-CN" altLang="en-US" b="1" spc="300" dirty="0">
                <a:ln w="11430"/>
                <a:solidFill>
                  <a:srgbClr val="000066"/>
                </a:solidFill>
                <a:latin typeface="微软雅黑" panose="020B0503020204020204" charset="-122"/>
                <a:ea typeface="微软雅黑" panose="020B0503020204020204" charset="-122"/>
                <a:sym typeface="+mn-ea"/>
              </a:rPr>
              <a:t>程序设计</a:t>
            </a:r>
            <a:br>
              <a:rPr lang="zh-CN" altLang="en-US" b="1" spc="300" dirty="0">
                <a:ln w="11430"/>
                <a:solidFill>
                  <a:srgbClr val="000066"/>
                </a:solidFill>
                <a:latin typeface="微软雅黑" panose="020B0503020204020204" charset="-122"/>
                <a:ea typeface="微软雅黑" panose="020B0503020204020204" charset="-122"/>
              </a:rPr>
            </a:br>
            <a:endParaRPr lang="zh-CN" altLang="en-US"/>
          </a:p>
        </p:txBody>
      </p:sp>
      <p:sp>
        <p:nvSpPr>
          <p:cNvPr id="3" name="副标题 2"/>
          <p:cNvSpPr>
            <a:spLocks noGrp="1"/>
          </p:cNvSpPr>
          <p:nvPr>
            <p:ph type="subTitle" idx="1"/>
            <p:custDataLst>
              <p:tags r:id="rId2"/>
            </p:custDataLst>
          </p:nvPr>
        </p:nvSpPr>
        <p:spPr>
          <a:xfrm>
            <a:off x="7735570" y="3327400"/>
            <a:ext cx="4007485" cy="2573020"/>
          </a:xfrm>
        </p:spPr>
        <p:txBody>
          <a:bodyPr/>
          <a:lstStyle/>
          <a:p>
            <a:pPr marL="0" marR="0" indent="0" algn="l" defTabSz="914400" rtl="0" eaLnBrk="1" fontAlgn="auto" latinLnBrk="0" hangingPunct="1">
              <a:lnSpc>
                <a:spcPct val="100000"/>
              </a:lnSpc>
              <a:spcBef>
                <a:spcPct val="20000"/>
              </a:spcBef>
              <a:spcAft>
                <a:spcPct val="0"/>
              </a:spcAft>
              <a:buClr>
                <a:schemeClr val="hlink"/>
              </a:buClr>
              <a:buSzTx/>
              <a:buFontTx/>
              <a:buNone/>
            </a:pPr>
            <a:r>
              <a:rPr lang="zh-CN" altLang="en-US" sz="1800" b="1" dirty="0" smtClean="0">
                <a:solidFill>
                  <a:schemeClr val="accent6">
                    <a:lumMod val="50000"/>
                  </a:schemeClr>
                </a:solidFill>
                <a:latin typeface="微软雅黑" panose="020B0503020204020204" charset="-122"/>
                <a:ea typeface="微软雅黑" panose="020B0503020204020204" charset="-122"/>
                <a:sym typeface="+mn-ea"/>
              </a:rPr>
              <a:t>任课教师：佘 维</a:t>
            </a:r>
            <a:endParaRPr kumimoji="0" lang="zh-CN" altLang="en-US" sz="1800" b="1" i="0" u="none" strike="noStrike" kern="1200" cap="none" spc="0" normalizeH="0" baseline="0" noProof="1" dirty="0">
              <a:solidFill>
                <a:schemeClr val="accent6">
                  <a:lumMod val="50000"/>
                </a:schemeClr>
              </a:solidFill>
              <a:latin typeface="微软雅黑" panose="020B0503020204020204" charset="-122"/>
              <a:ea typeface="微软雅黑" panose="020B0503020204020204" charset="-122"/>
              <a:cs typeface="+mn-cs"/>
            </a:endParaRPr>
          </a:p>
          <a:p>
            <a:pPr marL="0" marR="0" indent="0" algn="l" defTabSz="914400" rtl="0" eaLnBrk="1" fontAlgn="auto" latinLnBrk="0" hangingPunct="1">
              <a:lnSpc>
                <a:spcPct val="100000"/>
              </a:lnSpc>
              <a:spcBef>
                <a:spcPct val="20000"/>
              </a:spcBef>
              <a:spcAft>
                <a:spcPct val="0"/>
              </a:spcAft>
              <a:buClr>
                <a:schemeClr val="hlink"/>
              </a:buClr>
              <a:buSzTx/>
              <a:buFontTx/>
              <a:buNone/>
            </a:pPr>
            <a:r>
              <a:rPr lang="zh-CN" altLang="en-US" sz="1800" b="1" dirty="0" smtClean="0">
                <a:solidFill>
                  <a:schemeClr val="accent6">
                    <a:lumMod val="50000"/>
                  </a:schemeClr>
                </a:solidFill>
                <a:latin typeface="微软雅黑" panose="020B0503020204020204" charset="-122"/>
                <a:ea typeface="微软雅黑" panose="020B0503020204020204" charset="-122"/>
                <a:sym typeface="+mn-ea"/>
              </a:rPr>
              <a:t>办公室：北校区</a:t>
            </a:r>
            <a:r>
              <a:rPr lang="zh-CN" altLang="en-US" sz="1800" b="1" dirty="0">
                <a:solidFill>
                  <a:schemeClr val="accent6">
                    <a:lumMod val="50000"/>
                  </a:schemeClr>
                </a:solidFill>
                <a:latin typeface="微软雅黑" panose="020B0503020204020204" charset="-122"/>
                <a:ea typeface="微软雅黑" panose="020B0503020204020204" charset="-122"/>
                <a:sym typeface="+mn-ea"/>
              </a:rPr>
              <a:t>行政楼</a:t>
            </a:r>
            <a:r>
              <a:rPr lang="en-US" altLang="zh-CN" sz="1800" b="1" dirty="0">
                <a:solidFill>
                  <a:schemeClr val="accent6">
                    <a:lumMod val="50000"/>
                  </a:schemeClr>
                </a:solidFill>
                <a:latin typeface="微软雅黑" panose="020B0503020204020204" charset="-122"/>
                <a:ea typeface="微软雅黑" panose="020B0503020204020204" charset="-122"/>
                <a:sym typeface="+mn-ea"/>
              </a:rPr>
              <a:t>306</a:t>
            </a:r>
            <a:r>
              <a:rPr lang="zh-CN" altLang="en-US" sz="1800" b="1" dirty="0">
                <a:solidFill>
                  <a:schemeClr val="accent6">
                    <a:lumMod val="50000"/>
                  </a:schemeClr>
                </a:solidFill>
                <a:latin typeface="微软雅黑" panose="020B0503020204020204" charset="-122"/>
                <a:ea typeface="微软雅黑" panose="020B0503020204020204" charset="-122"/>
                <a:sym typeface="+mn-ea"/>
              </a:rPr>
              <a:t>（</a:t>
            </a:r>
            <a:r>
              <a:rPr lang="en-US" altLang="zh-CN" sz="1800" b="1" dirty="0">
                <a:solidFill>
                  <a:schemeClr val="accent6">
                    <a:lumMod val="50000"/>
                  </a:schemeClr>
                </a:solidFill>
                <a:latin typeface="微软雅黑" panose="020B0503020204020204" charset="-122"/>
                <a:ea typeface="微软雅黑" panose="020B0503020204020204" charset="-122"/>
                <a:sym typeface="+mn-ea"/>
              </a:rPr>
              <a:t>63886652</a:t>
            </a:r>
            <a:r>
              <a:rPr lang="zh-CN" altLang="en-US" sz="1800" b="1" dirty="0">
                <a:solidFill>
                  <a:schemeClr val="accent6">
                    <a:lumMod val="50000"/>
                  </a:schemeClr>
                </a:solidFill>
                <a:latin typeface="微软雅黑" panose="020B0503020204020204" charset="-122"/>
                <a:ea typeface="微软雅黑" panose="020B0503020204020204" charset="-122"/>
                <a:sym typeface="+mn-ea"/>
              </a:rPr>
              <a:t>）</a:t>
            </a:r>
            <a:endParaRPr kumimoji="0" lang="zh-CN" altLang="en-US" sz="1800" b="1" i="0" u="none" strike="noStrike" kern="1200" cap="none" spc="0" normalizeH="0" baseline="0" noProof="1" dirty="0">
              <a:solidFill>
                <a:schemeClr val="accent6">
                  <a:lumMod val="50000"/>
                </a:schemeClr>
              </a:solidFill>
              <a:latin typeface="微软雅黑" panose="020B0503020204020204" charset="-122"/>
              <a:ea typeface="微软雅黑" panose="020B0503020204020204" charset="-122"/>
              <a:cs typeface="+mn-cs"/>
            </a:endParaRPr>
          </a:p>
          <a:p>
            <a:pPr marL="0" marR="0" indent="0" algn="l" defTabSz="914400" rtl="0" eaLnBrk="1" fontAlgn="auto" latinLnBrk="0" hangingPunct="1">
              <a:lnSpc>
                <a:spcPct val="100000"/>
              </a:lnSpc>
              <a:spcBef>
                <a:spcPct val="20000"/>
              </a:spcBef>
              <a:spcAft>
                <a:spcPct val="0"/>
              </a:spcAft>
              <a:buClr>
                <a:schemeClr val="hlink"/>
              </a:buClr>
              <a:buSzTx/>
              <a:buFontTx/>
              <a:buNone/>
            </a:pPr>
            <a:r>
              <a:rPr lang="en-US" altLang="zh-CN" sz="1800" b="1" dirty="0" smtClean="0">
                <a:solidFill>
                  <a:schemeClr val="accent6">
                    <a:lumMod val="50000"/>
                  </a:schemeClr>
                </a:solidFill>
                <a:latin typeface="微软雅黑" panose="020B0503020204020204" charset="-122"/>
                <a:ea typeface="微软雅黑" panose="020B0503020204020204" charset="-122"/>
                <a:sym typeface="+mn-ea"/>
              </a:rPr>
              <a:t>Email</a:t>
            </a:r>
            <a:r>
              <a:rPr lang="zh-CN" altLang="en-US" sz="1800" b="1" dirty="0" smtClean="0">
                <a:solidFill>
                  <a:schemeClr val="accent6">
                    <a:lumMod val="50000"/>
                  </a:schemeClr>
                </a:solidFill>
                <a:latin typeface="微软雅黑" panose="020B0503020204020204" charset="-122"/>
                <a:ea typeface="微软雅黑" panose="020B0503020204020204" charset="-122"/>
                <a:sym typeface="+mn-ea"/>
              </a:rPr>
              <a:t>： </a:t>
            </a:r>
            <a:r>
              <a:rPr lang="en-US" altLang="zh-CN" sz="1800" b="1" dirty="0" smtClean="0">
                <a:solidFill>
                  <a:schemeClr val="accent6">
                    <a:lumMod val="50000"/>
                  </a:schemeClr>
                </a:solidFill>
                <a:latin typeface="微软雅黑" panose="020B0503020204020204" charset="-122"/>
                <a:ea typeface="微软雅黑" panose="020B0503020204020204" charset="-122"/>
                <a:sym typeface="+mn-ea"/>
                <a:hlinkClick r:id="rId3"/>
              </a:rPr>
              <a:t>wshe</a:t>
            </a:r>
            <a:r>
              <a:rPr lang="en-US" altLang="zh-CN" sz="1800" b="1" u="sng" dirty="0" smtClean="0">
                <a:solidFill>
                  <a:schemeClr val="accent6">
                    <a:lumMod val="50000"/>
                  </a:schemeClr>
                </a:solidFill>
                <a:latin typeface="微软雅黑" panose="020B0503020204020204" charset="-122"/>
                <a:ea typeface="微软雅黑" panose="020B0503020204020204" charset="-122"/>
                <a:sym typeface="+mn-ea"/>
                <a:hlinkClick r:id="rId3"/>
              </a:rPr>
              <a:t>@zzu.edu.cn</a:t>
            </a:r>
            <a:endParaRPr kumimoji="0" lang="en-US" altLang="zh-CN" sz="1800" b="1" i="0" u="sng" strike="noStrike" kern="1200" cap="none" spc="0" normalizeH="0" baseline="0" noProof="1" dirty="0" smtClean="0">
              <a:solidFill>
                <a:schemeClr val="accent6">
                  <a:lumMod val="50000"/>
                </a:schemeClr>
              </a:solidFill>
              <a:latin typeface="微软雅黑" panose="020B0503020204020204" charset="-122"/>
              <a:ea typeface="微软雅黑" panose="020B0503020204020204" charset="-122"/>
              <a:cs typeface="+mn-cs"/>
            </a:endParaRPr>
          </a:p>
          <a:p>
            <a:pPr marL="0" marR="0" indent="0" algn="l" defTabSz="914400" rtl="0" eaLnBrk="1" fontAlgn="auto" latinLnBrk="0" hangingPunct="1">
              <a:lnSpc>
                <a:spcPct val="100000"/>
              </a:lnSpc>
              <a:spcBef>
                <a:spcPct val="20000"/>
              </a:spcBef>
              <a:spcAft>
                <a:spcPct val="0"/>
              </a:spcAft>
              <a:buClr>
                <a:schemeClr val="hlink"/>
              </a:buClr>
              <a:buSzTx/>
              <a:buFontTx/>
              <a:buNone/>
            </a:pPr>
            <a:r>
              <a:rPr lang="zh-CN" altLang="en-US" sz="1800" b="1" dirty="0" smtClean="0">
                <a:solidFill>
                  <a:schemeClr val="accent6">
                    <a:lumMod val="50000"/>
                  </a:schemeClr>
                </a:solidFill>
                <a:latin typeface="微软雅黑" panose="020B0503020204020204" charset="-122"/>
                <a:ea typeface="微软雅黑" panose="020B0503020204020204" charset="-122"/>
                <a:sym typeface="+mn-ea"/>
              </a:rPr>
              <a:t>郑州大学软件学院</a:t>
            </a:r>
            <a:endParaRPr kumimoji="0" lang="en-US" altLang="zh-CN" sz="1800" b="1" i="0" u="none" strike="noStrike" kern="1200" cap="none" spc="0" normalizeH="0" baseline="0" noProof="1" dirty="0" smtClean="0">
              <a:solidFill>
                <a:schemeClr val="accent6">
                  <a:lumMod val="50000"/>
                </a:schemeClr>
              </a:solidFill>
              <a:latin typeface="微软雅黑" panose="020B0503020204020204" charset="-122"/>
              <a:ea typeface="微软雅黑" panose="020B0503020204020204" charset="-122"/>
              <a:cs typeface="+mn-cs"/>
            </a:endParaRPr>
          </a:p>
          <a:p>
            <a:endParaRPr lang="zh-CN" altLang="en-US" sz="1800"/>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anchor="ctr"/>
          <a:p>
            <a:pPr defTabSz="914400"/>
            <a:r>
              <a:rPr lang="zh-CN" altLang="en-US" kern="1200" baseline="0">
                <a:latin typeface="+mj-lt"/>
                <a:ea typeface="+mj-ea"/>
                <a:cs typeface="+mj-cs"/>
              </a:rPr>
              <a:t>Python</a:t>
            </a:r>
            <a:r>
              <a:rPr lang="en-US" altLang="zh-CN" kern="1200" baseline="0">
                <a:latin typeface="+mj-lt"/>
                <a:ea typeface="+mj-ea"/>
                <a:cs typeface="+mj-cs"/>
              </a:rPr>
              <a:t>3</a:t>
            </a:r>
            <a:r>
              <a:rPr lang="zh-CN" altLang="en-US" kern="1200" baseline="0">
                <a:latin typeface="+mj-lt"/>
                <a:ea typeface="+mj-ea"/>
                <a:cs typeface="+mj-cs"/>
              </a:rPr>
              <a:t>安装</a:t>
            </a:r>
            <a:endParaRPr lang="zh-CN" altLang="en-US" kern="1200" baseline="0">
              <a:latin typeface="+mj-lt"/>
              <a:ea typeface="+mj-ea"/>
              <a:cs typeface="+mj-cs"/>
            </a:endParaRPr>
          </a:p>
        </p:txBody>
      </p:sp>
      <p:sp>
        <p:nvSpPr>
          <p:cNvPr id="3" name="文本占位符 2"/>
          <p:cNvSpPr>
            <a:spLocks noGrp="1"/>
          </p:cNvSpPr>
          <p:nvPr>
            <p:ph type="body" idx="1"/>
          </p:nvPr>
        </p:nvSpPr>
        <p:spPr/>
        <p:txBody>
          <a:bodyPr/>
          <a:p>
            <a:endParaRPr lang="zh-CN" altLang="en-US"/>
          </a:p>
        </p:txBody>
      </p:sp>
      <p:sp>
        <p:nvSpPr>
          <p:cNvPr id="12290" name="内容占位符 2"/>
          <p:cNvSpPr>
            <a:spLocks noGrp="1"/>
          </p:cNvSpPr>
          <p:nvPr>
            <p:ph sz="half" idx="2"/>
          </p:nvPr>
        </p:nvSpPr>
        <p:spPr/>
        <p:txBody>
          <a:bodyPr anchor="t"/>
          <a:p>
            <a:pPr>
              <a:buFont typeface="Wingdings" panose="05000000000000000000" charset="0"/>
              <a:buChar char="n"/>
            </a:pPr>
            <a:r>
              <a:rPr lang="zh-CN" altLang="en-US" sz="2000"/>
              <a:t>1.浏览器打开网址:www.python.org</a:t>
            </a:r>
            <a:endParaRPr lang="zh-CN" altLang="en-US" sz="2000"/>
          </a:p>
        </p:txBody>
      </p:sp>
      <p:pic>
        <p:nvPicPr>
          <p:cNvPr id="12291" name="图片 3" descr="1730012-20190702161258136-1868874256"/>
          <p:cNvPicPr>
            <a:picLocks noChangeAspect="1"/>
          </p:cNvPicPr>
          <p:nvPr>
            <p:custDataLst>
              <p:tags r:id="rId1"/>
            </p:custDataLst>
          </p:nvPr>
        </p:nvPicPr>
        <p:blipFill>
          <a:blip r:embed="rId2"/>
          <a:stretch>
            <a:fillRect/>
          </a:stretch>
        </p:blipFill>
        <p:spPr>
          <a:xfrm>
            <a:off x="1318895" y="1352550"/>
            <a:ext cx="9626600" cy="4463415"/>
          </a:xfrm>
          <a:prstGeom prst="rect">
            <a:avLst/>
          </a:prstGeom>
          <a:noFill/>
          <a:ln w="9525">
            <a:noFill/>
          </a:ln>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29" name="内容占位符 2"/>
          <p:cNvSpPr>
            <a:spLocks noGrp="1"/>
          </p:cNvSpPr>
          <p:nvPr>
            <p:ph sz="half" idx="2"/>
          </p:nvPr>
        </p:nvSpPr>
        <p:spPr/>
        <p:txBody>
          <a:bodyPr anchor="t"/>
          <a:p>
            <a:pPr marL="0" indent="0">
              <a:lnSpc>
                <a:spcPct val="100000"/>
              </a:lnSpc>
              <a:buNone/>
            </a:pPr>
            <a:r>
              <a:rPr lang="zh-CN" altLang="en-US" sz="1600">
                <a:latin typeface="Consolas" panose="020B0609020204030204" charset="0"/>
                <a:ea typeface="宋体" panose="02010600030101010101" pitchFamily="2" charset="-122"/>
              </a:rPr>
              <a:t>&gt;&gt;&gt; import operator                         #标准库operator提供了大量运算</a:t>
            </a:r>
            <a:endParaRPr lang="zh-CN" altLang="en-US" sz="1600">
              <a:latin typeface="Consolas" panose="020B0609020204030204" charset="0"/>
              <a:ea typeface="宋体" panose="02010600030101010101" pitchFamily="2" charset="-122"/>
            </a:endParaRPr>
          </a:p>
          <a:p>
            <a:pPr marL="0" indent="0">
              <a:lnSpc>
                <a:spcPct val="100000"/>
              </a:lnSpc>
              <a:buNone/>
            </a:pPr>
            <a:r>
              <a:rPr lang="zh-CN" altLang="en-US" sz="1600">
                <a:latin typeface="Consolas" panose="020B0609020204030204" charset="0"/>
                <a:ea typeface="宋体" panose="02010600030101010101" pitchFamily="2" charset="-122"/>
              </a:rPr>
              <a:t>&gt;&gt;&gt; operator.add(3,5)                       #可以像普通函数一样直接调用</a:t>
            </a:r>
            <a:endParaRPr lang="zh-CN" altLang="en-US" sz="1600">
              <a:latin typeface="Consolas" panose="020B0609020204030204" charset="0"/>
              <a:ea typeface="宋体" panose="02010600030101010101" pitchFamily="2" charset="-122"/>
            </a:endParaRPr>
          </a:p>
          <a:p>
            <a:pPr marL="0" indent="0">
              <a:lnSpc>
                <a:spcPct val="100000"/>
              </a:lnSpc>
              <a:buNone/>
            </a:pPr>
            <a:r>
              <a:rPr lang="zh-CN" altLang="en-US" sz="1600">
                <a:solidFill>
                  <a:srgbClr val="00B0F0"/>
                </a:solidFill>
                <a:latin typeface="Consolas" panose="020B0609020204030204" charset="0"/>
                <a:ea typeface="宋体" panose="02010600030101010101" pitchFamily="2" charset="-122"/>
              </a:rPr>
              <a:t>8</a:t>
            </a:r>
            <a:endParaRPr lang="zh-CN" altLang="en-US" sz="1600">
              <a:solidFill>
                <a:srgbClr val="00B0F0"/>
              </a:solidFill>
              <a:latin typeface="Consolas" panose="020B0609020204030204" charset="0"/>
              <a:ea typeface="宋体" panose="02010600030101010101" pitchFamily="2" charset="-122"/>
            </a:endParaRPr>
          </a:p>
          <a:p>
            <a:pPr marL="0" indent="0">
              <a:lnSpc>
                <a:spcPct val="100000"/>
              </a:lnSpc>
              <a:buNone/>
            </a:pPr>
            <a:r>
              <a:rPr lang="zh-CN" altLang="en-US" sz="1600">
                <a:latin typeface="Consolas" panose="020B0609020204030204" charset="0"/>
                <a:ea typeface="宋体" panose="02010600030101010101" pitchFamily="2" charset="-122"/>
              </a:rPr>
              <a:t>&gt;&gt;&gt; reduce(operator.add, seq)               #使用add运算</a:t>
            </a:r>
            <a:endParaRPr lang="zh-CN" altLang="en-US" sz="1600">
              <a:latin typeface="Consolas" panose="020B0609020204030204" charset="0"/>
              <a:ea typeface="宋体" panose="02010600030101010101" pitchFamily="2" charset="-122"/>
            </a:endParaRPr>
          </a:p>
          <a:p>
            <a:pPr marL="0" indent="0">
              <a:lnSpc>
                <a:spcPct val="100000"/>
              </a:lnSpc>
              <a:buNone/>
            </a:pPr>
            <a:r>
              <a:rPr lang="zh-CN" altLang="en-US" sz="1600">
                <a:solidFill>
                  <a:srgbClr val="00B0F0"/>
                </a:solidFill>
                <a:latin typeface="Consolas" panose="020B0609020204030204" charset="0"/>
                <a:ea typeface="宋体" panose="02010600030101010101" pitchFamily="2" charset="-122"/>
              </a:rPr>
              <a:t>45</a:t>
            </a:r>
            <a:endParaRPr lang="zh-CN" altLang="en-US" sz="1600">
              <a:solidFill>
                <a:srgbClr val="00B0F0"/>
              </a:solidFill>
              <a:latin typeface="Consolas" panose="020B0609020204030204" charset="0"/>
              <a:ea typeface="宋体" panose="02010600030101010101" pitchFamily="2" charset="-122"/>
            </a:endParaRPr>
          </a:p>
          <a:p>
            <a:pPr marL="0" indent="0">
              <a:lnSpc>
                <a:spcPct val="100000"/>
              </a:lnSpc>
              <a:buNone/>
            </a:pPr>
            <a:r>
              <a:rPr lang="zh-CN" altLang="en-US" sz="1600">
                <a:latin typeface="Consolas" panose="020B0609020204030204" charset="0"/>
                <a:ea typeface="宋体" panose="02010600030101010101" pitchFamily="2" charset="-122"/>
              </a:rPr>
              <a:t>&gt;&gt;&gt; reduce(operator.mul, seq)               #乘法运算</a:t>
            </a:r>
            <a:endParaRPr lang="zh-CN" altLang="en-US" sz="1600">
              <a:latin typeface="Consolas" panose="020B0609020204030204" charset="0"/>
              <a:ea typeface="宋体" panose="02010600030101010101" pitchFamily="2" charset="-122"/>
            </a:endParaRPr>
          </a:p>
          <a:p>
            <a:pPr marL="0" indent="0">
              <a:lnSpc>
                <a:spcPct val="100000"/>
              </a:lnSpc>
              <a:buNone/>
            </a:pPr>
            <a:r>
              <a:rPr lang="zh-CN" altLang="en-US" sz="1600">
                <a:solidFill>
                  <a:srgbClr val="00B0F0"/>
                </a:solidFill>
                <a:latin typeface="Consolas" panose="020B0609020204030204" charset="0"/>
                <a:ea typeface="宋体" panose="02010600030101010101" pitchFamily="2" charset="-122"/>
              </a:rPr>
              <a:t>362880</a:t>
            </a:r>
            <a:endParaRPr lang="zh-CN" altLang="en-US" sz="1600">
              <a:solidFill>
                <a:srgbClr val="00B0F0"/>
              </a:solidFill>
              <a:latin typeface="Consolas" panose="020B0609020204030204" charset="0"/>
              <a:ea typeface="宋体" panose="02010600030101010101" pitchFamily="2" charset="-122"/>
            </a:endParaRPr>
          </a:p>
          <a:p>
            <a:pPr marL="0" indent="0">
              <a:lnSpc>
                <a:spcPct val="100000"/>
              </a:lnSpc>
              <a:buNone/>
            </a:pPr>
            <a:r>
              <a:rPr lang="zh-CN" altLang="en-US" sz="1600">
                <a:latin typeface="Consolas" panose="020B0609020204030204" charset="0"/>
                <a:ea typeface="宋体" panose="02010600030101010101" pitchFamily="2" charset="-122"/>
              </a:rPr>
              <a:t>&gt;&gt;&gt; reduce(operator.mul, range(1, 6))       #5的阶乘</a:t>
            </a:r>
            <a:endParaRPr lang="zh-CN" altLang="en-US" sz="1600">
              <a:latin typeface="Consolas" panose="020B0609020204030204" charset="0"/>
              <a:ea typeface="宋体" panose="02010600030101010101" pitchFamily="2" charset="-122"/>
            </a:endParaRPr>
          </a:p>
          <a:p>
            <a:pPr marL="0" indent="0">
              <a:lnSpc>
                <a:spcPct val="100000"/>
              </a:lnSpc>
              <a:buNone/>
            </a:pPr>
            <a:r>
              <a:rPr lang="zh-CN" altLang="en-US" sz="1600">
                <a:solidFill>
                  <a:srgbClr val="00B0F0"/>
                </a:solidFill>
                <a:latin typeface="Consolas" panose="020B0609020204030204" charset="0"/>
                <a:ea typeface="宋体" panose="02010600030101010101" pitchFamily="2" charset="-122"/>
              </a:rPr>
              <a:t>120</a:t>
            </a:r>
            <a:endParaRPr lang="zh-CN" altLang="en-US" sz="1600">
              <a:solidFill>
                <a:srgbClr val="00B0F0"/>
              </a:solidFill>
              <a:latin typeface="Consolas" panose="020B0609020204030204" charset="0"/>
              <a:ea typeface="宋体" panose="02010600030101010101" pitchFamily="2" charset="-122"/>
            </a:endParaRPr>
          </a:p>
          <a:p>
            <a:pPr marL="0" indent="0">
              <a:lnSpc>
                <a:spcPct val="100000"/>
              </a:lnSpc>
              <a:buNone/>
            </a:pPr>
            <a:r>
              <a:rPr lang="zh-CN" altLang="en-US" sz="1600">
                <a:latin typeface="Consolas" panose="020B0609020204030204" charset="0"/>
                <a:ea typeface="宋体" panose="02010600030101010101" pitchFamily="2" charset="-122"/>
              </a:rPr>
              <a:t>&gt;&gt;&gt; reduce(operator.add, map(str, seq))     #转换成字符串再累加</a:t>
            </a:r>
            <a:endParaRPr lang="zh-CN" altLang="en-US" sz="1600">
              <a:latin typeface="Consolas" panose="020B0609020204030204" charset="0"/>
              <a:ea typeface="宋体" panose="02010600030101010101" pitchFamily="2" charset="-122"/>
            </a:endParaRPr>
          </a:p>
          <a:p>
            <a:pPr marL="0" indent="0">
              <a:lnSpc>
                <a:spcPct val="100000"/>
              </a:lnSpc>
              <a:buNone/>
            </a:pPr>
            <a:r>
              <a:rPr lang="zh-CN" altLang="en-US" sz="1600">
                <a:solidFill>
                  <a:srgbClr val="00B0F0"/>
                </a:solidFill>
                <a:latin typeface="Consolas" panose="020B0609020204030204" charset="0"/>
                <a:ea typeface="宋体" panose="02010600030101010101" pitchFamily="2" charset="-122"/>
              </a:rPr>
              <a:t>'123456789'</a:t>
            </a:r>
            <a:endParaRPr lang="zh-CN" altLang="en-US" sz="1600">
              <a:solidFill>
                <a:srgbClr val="00B0F0"/>
              </a:solidFill>
              <a:latin typeface="Consolas" panose="020B0609020204030204" charset="0"/>
              <a:ea typeface="宋体" panose="02010600030101010101" pitchFamily="2" charset="-122"/>
            </a:endParaRPr>
          </a:p>
          <a:p>
            <a:pPr marL="0" indent="0">
              <a:lnSpc>
                <a:spcPct val="100000"/>
              </a:lnSpc>
              <a:buNone/>
            </a:pPr>
            <a:r>
              <a:rPr lang="zh-CN" altLang="en-US" sz="1600">
                <a:latin typeface="Consolas" panose="020B0609020204030204" charset="0"/>
                <a:ea typeface="宋体" panose="02010600030101010101" pitchFamily="2" charset="-122"/>
              </a:rPr>
              <a:t>&gt;&gt;&gt; reduce(operator.add, [[1, 2], [3]], []) #这个操作占用空间较大，慎用</a:t>
            </a:r>
            <a:endParaRPr lang="zh-CN" altLang="en-US" sz="1600">
              <a:latin typeface="Consolas" panose="020B0609020204030204" charset="0"/>
              <a:ea typeface="宋体" panose="02010600030101010101" pitchFamily="2" charset="-122"/>
            </a:endParaRPr>
          </a:p>
          <a:p>
            <a:pPr marL="0" indent="0">
              <a:lnSpc>
                <a:spcPct val="100000"/>
              </a:lnSpc>
              <a:buNone/>
            </a:pPr>
            <a:r>
              <a:rPr lang="zh-CN" altLang="en-US" sz="1600">
                <a:solidFill>
                  <a:srgbClr val="00B0F0"/>
                </a:solidFill>
                <a:latin typeface="Consolas" panose="020B0609020204030204" charset="0"/>
                <a:ea typeface="宋体" panose="02010600030101010101" pitchFamily="2" charset="-122"/>
              </a:rPr>
              <a:t>[1, 2, 3]</a:t>
            </a:r>
            <a:endParaRPr lang="zh-CN" altLang="en-US" sz="1600">
              <a:solidFill>
                <a:srgbClr val="00B0F0"/>
              </a:solidFill>
              <a:latin typeface="Consolas" panose="020B0609020204030204" charset="0"/>
              <a:ea typeface="宋体" panose="02010600030101010101" pitchFamily="2" charset="-122"/>
            </a:endParaRPr>
          </a:p>
        </p:txBody>
      </p:sp>
      <p:sp>
        <p:nvSpPr>
          <p:cNvPr id="3" name="文本占位符 2"/>
          <p:cNvSpPr>
            <a:spLocks noGrp="1"/>
          </p:cNvSpPr>
          <p:nvPr>
            <p:ph type="body" idx="1"/>
          </p:nvPr>
        </p:nvSpPr>
        <p:spPr/>
        <p:txBody>
          <a:bodyPr/>
          <a:p>
            <a:endParaRPr lang="zh-CN" altLang="en-US"/>
          </a:p>
        </p:txBody>
      </p:sp>
      <p:sp>
        <p:nvSpPr>
          <p:cNvPr id="99330" name="标题 1"/>
          <p:cNvSpPr>
            <a:spLocks noGrp="1"/>
          </p:cNvSpPr>
          <p:nvPr>
            <p:ph type="title"/>
          </p:nvPr>
        </p:nvSpPr>
        <p:spPr>
          <a:xfrm>
            <a:off x="554355" y="150495"/>
            <a:ext cx="5398770" cy="414020"/>
          </a:xfrm>
          <a:noFill/>
          <a:ln>
            <a:noFill/>
          </a:ln>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Arial" panose="020B0604020202020204" pitchFamily="34" charset="0"/>
              </a:rPr>
              <a:t>1.</a:t>
            </a:r>
            <a:r>
              <a:rPr>
                <a:latin typeface="+mj-lt"/>
                <a:ea typeface="+mj-ea"/>
                <a:cs typeface="+mj-cs"/>
                <a:sym typeface="Arial" panose="020B0604020202020204" pitchFamily="34" charset="0"/>
              </a:rPr>
              <a:t>4</a:t>
            </a:r>
            <a:r>
              <a:rPr>
                <a:latin typeface="+mj-lt"/>
                <a:ea typeface="+mj-ea"/>
                <a:cs typeface="+mj-cs"/>
                <a:sym typeface="Arial" panose="020B0604020202020204" pitchFamily="34" charset="0"/>
              </a:rPr>
              <a:t>.6  </a:t>
            </a:r>
            <a:r>
              <a:rPr>
                <a:latin typeface="+mj-lt"/>
                <a:ea typeface="+mj-ea"/>
                <a:cs typeface="+mj-cs"/>
                <a:sym typeface="Arial" panose="020B0604020202020204" pitchFamily="34" charset="0"/>
              </a:rPr>
              <a:t>常用内置函数</a:t>
            </a:r>
            <a:endParaRPr>
              <a:latin typeface="+mj-lt"/>
              <a:ea typeface="+mj-ea"/>
              <a:cs typeface="+mj-cs"/>
              <a:sym typeface="Arial" panose="020B0604020202020204" pitchFamily="34" charset="0"/>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3" name="Content Placeholder 2"/>
          <p:cNvSpPr>
            <a:spLocks noGrp="1"/>
          </p:cNvSpPr>
          <p:nvPr>
            <p:ph sz="half" idx="2"/>
          </p:nvPr>
        </p:nvSpPr>
        <p:spPr/>
        <p:txBody>
          <a:bodyPr anchor="t"/>
          <a:p>
            <a:pPr>
              <a:lnSpc>
                <a:spcPct val="150000"/>
              </a:lnSpc>
              <a:spcBef>
                <a:spcPct val="0"/>
              </a:spcBef>
              <a:buFont typeface="Wingdings" panose="05000000000000000000" charset="0"/>
              <a:buChar char="n"/>
            </a:pPr>
            <a:r>
              <a:rPr lang="en-US" altLang="en-US" sz="2400"/>
              <a:t>内置函数filter()将一个单参数函数作用到一个序列上，返回该序列中使得该函数返回值为True的那些元素组成的</a:t>
            </a:r>
            <a:r>
              <a:rPr lang="en-US" altLang="en-US" sz="2400">
                <a:solidFill>
                  <a:srgbClr val="FF0000"/>
                </a:solidFill>
              </a:rPr>
              <a:t>filter对象</a:t>
            </a:r>
            <a:r>
              <a:rPr lang="en-US" altLang="en-US" sz="2400"/>
              <a:t>，如果指定函数为None，则返回序列中等价于True的元素。</a:t>
            </a:r>
            <a:endParaRPr lang="en-US" altLang="en-US" sz="2400"/>
          </a:p>
          <a:p>
            <a:pPr>
              <a:lnSpc>
                <a:spcPct val="100000"/>
              </a:lnSpc>
              <a:buNone/>
            </a:pPr>
            <a:r>
              <a:rPr lang="en-US" altLang="en-US" sz="1800">
                <a:latin typeface="Consolas" panose="020B0609020204030204" charset="0"/>
              </a:rPr>
              <a:t>&gt;&gt;&gt; seq = ['foo', 'x41', '?!', '***']</a:t>
            </a:r>
            <a:endParaRPr lang="en-US" altLang="en-US" sz="1800">
              <a:latin typeface="Consolas" panose="020B0609020204030204" charset="0"/>
            </a:endParaRPr>
          </a:p>
          <a:p>
            <a:pPr>
              <a:lnSpc>
                <a:spcPct val="100000"/>
              </a:lnSpc>
              <a:buNone/>
            </a:pPr>
            <a:r>
              <a:rPr lang="en-US" altLang="en-US" sz="1800">
                <a:latin typeface="Consolas" panose="020B0609020204030204" charset="0"/>
              </a:rPr>
              <a:t>&gt;&gt;&gt; def func(x):</a:t>
            </a:r>
            <a:endParaRPr lang="en-US" altLang="en-US" sz="1800">
              <a:latin typeface="Consolas" panose="020B0609020204030204" charset="0"/>
            </a:endParaRPr>
          </a:p>
          <a:p>
            <a:pPr>
              <a:lnSpc>
                <a:spcPct val="100000"/>
              </a:lnSpc>
              <a:buNone/>
            </a:pPr>
            <a:r>
              <a:rPr lang="en-US" altLang="en-US" sz="1800">
                <a:latin typeface="Consolas" panose="020B0609020204030204" charset="0"/>
              </a:rPr>
              <a:t>    return x.isalnum()                  #测试是否为字母或数字</a:t>
            </a:r>
            <a:endParaRPr lang="en-US" altLang="en-US" sz="1800">
              <a:latin typeface="Consolas" panose="020B0609020204030204" charset="0"/>
            </a:endParaRPr>
          </a:p>
          <a:p>
            <a:pPr>
              <a:lnSpc>
                <a:spcPct val="100000"/>
              </a:lnSpc>
              <a:buNone/>
            </a:pPr>
            <a:endParaRPr lang="en-US" altLang="en-US" sz="1800">
              <a:latin typeface="Consolas" panose="020B0609020204030204" charset="0"/>
            </a:endParaRPr>
          </a:p>
          <a:p>
            <a:pPr>
              <a:lnSpc>
                <a:spcPct val="100000"/>
              </a:lnSpc>
              <a:buNone/>
            </a:pPr>
            <a:r>
              <a:rPr lang="en-US" altLang="en-US" sz="1800">
                <a:latin typeface="Consolas" panose="020B0609020204030204" charset="0"/>
              </a:rPr>
              <a:t>&gt;&gt;&gt; filter(func, seq)                   #返回filter对象</a:t>
            </a:r>
            <a:endParaRPr lang="en-US" altLang="en-US" sz="1800">
              <a:latin typeface="Consolas" panose="020B0609020204030204" charset="0"/>
            </a:endParaRPr>
          </a:p>
          <a:p>
            <a:pPr>
              <a:lnSpc>
                <a:spcPct val="100000"/>
              </a:lnSpc>
              <a:buNone/>
            </a:pPr>
            <a:r>
              <a:rPr lang="en-US" altLang="en-US" sz="1800">
                <a:solidFill>
                  <a:srgbClr val="00B0F0"/>
                </a:solidFill>
                <a:latin typeface="Consolas" panose="020B0609020204030204" charset="0"/>
              </a:rPr>
              <a:t>&lt;filter object at 0x000000000305D898&gt;</a:t>
            </a:r>
            <a:endParaRPr lang="en-US" altLang="en-US" sz="1800">
              <a:solidFill>
                <a:srgbClr val="00B0F0"/>
              </a:solidFill>
              <a:latin typeface="Consolas" panose="020B0609020204030204" charset="0"/>
            </a:endParaRPr>
          </a:p>
          <a:p>
            <a:pPr>
              <a:lnSpc>
                <a:spcPct val="100000"/>
              </a:lnSpc>
              <a:buNone/>
            </a:pPr>
            <a:r>
              <a:rPr lang="en-US" altLang="en-US" sz="1800">
                <a:latin typeface="Consolas" panose="020B0609020204030204" charset="0"/>
              </a:rPr>
              <a:t>&gt;&gt;&gt; list(filter(func, seq))             #把filter对象转换为列表</a:t>
            </a:r>
            <a:endParaRPr lang="en-US" altLang="en-US" sz="1800">
              <a:latin typeface="Consolas" panose="020B0609020204030204" charset="0"/>
            </a:endParaRPr>
          </a:p>
          <a:p>
            <a:pPr>
              <a:lnSpc>
                <a:spcPct val="100000"/>
              </a:lnSpc>
              <a:buNone/>
            </a:pPr>
            <a:r>
              <a:rPr lang="en-US" altLang="en-US" sz="1800">
                <a:solidFill>
                  <a:srgbClr val="00B0F0"/>
                </a:solidFill>
                <a:latin typeface="Consolas" panose="020B0609020204030204" charset="0"/>
              </a:rPr>
              <a:t>['foo', 'x41']</a:t>
            </a:r>
            <a:endParaRPr lang="en-US" altLang="en-US" sz="1800">
              <a:solidFill>
                <a:srgbClr val="00B0F0"/>
              </a:solidFill>
              <a:latin typeface="Consolas" panose="020B0609020204030204" charset="0"/>
            </a:endParaRPr>
          </a:p>
        </p:txBody>
      </p:sp>
      <p:sp>
        <p:nvSpPr>
          <p:cNvPr id="3" name="文本占位符 2"/>
          <p:cNvSpPr>
            <a:spLocks noGrp="1"/>
          </p:cNvSpPr>
          <p:nvPr>
            <p:ph type="body" idx="1"/>
          </p:nvPr>
        </p:nvSpPr>
        <p:spPr/>
        <p:txBody>
          <a:bodyPr/>
          <a:p>
            <a:endParaRPr lang="zh-CN" altLang="en-US"/>
          </a:p>
        </p:txBody>
      </p:sp>
      <p:sp>
        <p:nvSpPr>
          <p:cNvPr id="100354" name="标题 1"/>
          <p:cNvSpPr>
            <a:spLocks noGrp="1"/>
          </p:cNvSpPr>
          <p:nvPr>
            <p:ph type="title"/>
          </p:nvPr>
        </p:nvSpPr>
        <p:spPr>
          <a:xfrm>
            <a:off x="554355" y="150495"/>
            <a:ext cx="5398770" cy="414020"/>
          </a:xfrm>
          <a:noFill/>
          <a:ln>
            <a:noFill/>
          </a:ln>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Arial" panose="020B0604020202020204" pitchFamily="34" charset="0"/>
              </a:rPr>
              <a:t>1.</a:t>
            </a:r>
            <a:r>
              <a:rPr>
                <a:latin typeface="+mj-lt"/>
                <a:ea typeface="+mj-ea"/>
                <a:cs typeface="+mj-cs"/>
                <a:sym typeface="Arial" panose="020B0604020202020204" pitchFamily="34" charset="0"/>
              </a:rPr>
              <a:t>4</a:t>
            </a:r>
            <a:r>
              <a:rPr>
                <a:latin typeface="+mj-lt"/>
                <a:ea typeface="+mj-ea"/>
                <a:cs typeface="+mj-cs"/>
                <a:sym typeface="Arial" panose="020B0604020202020204" pitchFamily="34" charset="0"/>
              </a:rPr>
              <a:t>.6  </a:t>
            </a:r>
            <a:r>
              <a:rPr>
                <a:latin typeface="+mj-lt"/>
                <a:ea typeface="+mj-ea"/>
                <a:cs typeface="+mj-cs"/>
                <a:sym typeface="Arial" panose="020B0604020202020204" pitchFamily="34" charset="0"/>
              </a:rPr>
              <a:t>常用内置函数</a:t>
            </a:r>
            <a:endParaRPr>
              <a:latin typeface="+mj-lt"/>
              <a:ea typeface="+mj-ea"/>
              <a:cs typeface="+mj-cs"/>
              <a:sym typeface="Arial" panose="020B0604020202020204" pitchFamily="34" charset="0"/>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7" name="Content Placeholder 2"/>
          <p:cNvSpPr>
            <a:spLocks noGrp="1"/>
          </p:cNvSpPr>
          <p:nvPr>
            <p:ph sz="half" idx="2"/>
          </p:nvPr>
        </p:nvSpPr>
        <p:spPr/>
        <p:txBody>
          <a:bodyPr anchor="t"/>
          <a:p>
            <a:pPr>
              <a:lnSpc>
                <a:spcPct val="150000"/>
              </a:lnSpc>
              <a:spcBef>
                <a:spcPct val="0"/>
              </a:spcBef>
              <a:buFont typeface="Wingdings" panose="05000000000000000000" charset="0"/>
              <a:buChar char="n"/>
            </a:pPr>
            <a:r>
              <a:rPr lang="en-US" altLang="en-US" sz="2400"/>
              <a:t>zip()函数用来把多个可迭代对象中的元素压缩到一起，返回一个可迭代的</a:t>
            </a:r>
            <a:r>
              <a:rPr lang="en-US" altLang="en-US" sz="2400">
                <a:solidFill>
                  <a:srgbClr val="FF0000"/>
                </a:solidFill>
              </a:rPr>
              <a:t>zip对象</a:t>
            </a:r>
            <a:r>
              <a:rPr lang="en-US" altLang="en-US" sz="2400"/>
              <a:t>，其中每个元素都是包含原来的多个可迭代对象对应位置上元素的元组</a:t>
            </a:r>
            <a:r>
              <a:rPr lang="zh-CN" altLang="en-US" sz="2400"/>
              <a:t>，如同拉拉链一样</a:t>
            </a:r>
            <a:r>
              <a:rPr lang="en-US" altLang="en-US" sz="2400"/>
              <a:t>。</a:t>
            </a:r>
            <a:endParaRPr lang="en-US" altLang="en-US" sz="2400"/>
          </a:p>
          <a:p>
            <a:pPr>
              <a:buNone/>
            </a:pPr>
            <a:r>
              <a:rPr lang="en-US" altLang="en-US" sz="1800">
                <a:latin typeface="Consolas" panose="020B0609020204030204" charset="0"/>
              </a:rPr>
              <a:t>&gt;&gt;&gt; list(zip('abcd', [1, 2, 3]))             #压缩字符串和列表</a:t>
            </a:r>
            <a:endParaRPr lang="en-US" altLang="en-US" sz="1800">
              <a:latin typeface="Consolas" panose="020B0609020204030204" charset="0"/>
            </a:endParaRPr>
          </a:p>
          <a:p>
            <a:pPr>
              <a:buNone/>
            </a:pPr>
            <a:r>
              <a:rPr lang="en-US" altLang="en-US" sz="1800">
                <a:solidFill>
                  <a:srgbClr val="00B0F0"/>
                </a:solidFill>
                <a:latin typeface="Consolas" panose="020B0609020204030204" charset="0"/>
              </a:rPr>
              <a:t>[('a', 1), ('b', 2), ('c', 3)]</a:t>
            </a:r>
            <a:endParaRPr lang="en-US" altLang="en-US" sz="1800">
              <a:solidFill>
                <a:srgbClr val="00B0F0"/>
              </a:solidFill>
              <a:latin typeface="Consolas" panose="020B0609020204030204" charset="0"/>
            </a:endParaRPr>
          </a:p>
          <a:p>
            <a:pPr>
              <a:buNone/>
            </a:pPr>
            <a:r>
              <a:rPr lang="en-US" altLang="en-US" sz="1800">
                <a:latin typeface="Consolas" panose="020B0609020204030204" charset="0"/>
              </a:rPr>
              <a:t>&gt;&gt;&gt; list(zip('123', 'abc', ',.!'))           #压缩3个序列</a:t>
            </a:r>
            <a:endParaRPr lang="en-US" altLang="en-US" sz="1800">
              <a:latin typeface="Consolas" panose="020B0609020204030204" charset="0"/>
            </a:endParaRPr>
          </a:p>
          <a:p>
            <a:pPr>
              <a:buNone/>
            </a:pPr>
            <a:r>
              <a:rPr lang="en-US" altLang="en-US" sz="1800">
                <a:solidFill>
                  <a:srgbClr val="00B0F0"/>
                </a:solidFill>
                <a:latin typeface="Consolas" panose="020B0609020204030204" charset="0"/>
              </a:rPr>
              <a:t>[('1', 'a', ','), ('2', 'b', '.'), ('3', 'c', '!')]</a:t>
            </a:r>
            <a:endParaRPr lang="en-US" altLang="en-US" sz="1800">
              <a:solidFill>
                <a:srgbClr val="00B0F0"/>
              </a:solidFill>
              <a:latin typeface="Consolas" panose="020B0609020204030204" charset="0"/>
            </a:endParaRPr>
          </a:p>
          <a:p>
            <a:pPr>
              <a:buNone/>
            </a:pPr>
            <a:r>
              <a:rPr lang="en-US" altLang="en-US" sz="1800">
                <a:latin typeface="Consolas" panose="020B0609020204030204" charset="0"/>
              </a:rPr>
              <a:t>&gt;&gt;&gt; x = zip('abcd', '1234')</a:t>
            </a:r>
            <a:endParaRPr lang="en-US" altLang="en-US" sz="1800">
              <a:latin typeface="Consolas" panose="020B0609020204030204" charset="0"/>
            </a:endParaRPr>
          </a:p>
          <a:p>
            <a:pPr>
              <a:buNone/>
            </a:pPr>
            <a:r>
              <a:rPr lang="en-US" altLang="en-US" sz="1800">
                <a:latin typeface="Consolas" panose="020B0609020204030204" charset="0"/>
              </a:rPr>
              <a:t>&gt;&gt;&gt; list(x)</a:t>
            </a:r>
            <a:endParaRPr lang="en-US" altLang="en-US" sz="1800">
              <a:latin typeface="Consolas" panose="020B0609020204030204" charset="0"/>
            </a:endParaRPr>
          </a:p>
          <a:p>
            <a:pPr>
              <a:buNone/>
            </a:pPr>
            <a:r>
              <a:rPr lang="en-US" altLang="en-US" sz="1800">
                <a:solidFill>
                  <a:srgbClr val="00B0F0"/>
                </a:solidFill>
                <a:latin typeface="Consolas" panose="020B0609020204030204" charset="0"/>
              </a:rPr>
              <a:t>[('a', '1'), ('b', '2'), ('c', '3'), ('d', '4')]</a:t>
            </a:r>
            <a:endParaRPr lang="en-US" altLang="en-US" sz="1800">
              <a:solidFill>
                <a:srgbClr val="00B0F0"/>
              </a:solidFill>
              <a:latin typeface="Consolas" panose="020B0609020204030204" charset="0"/>
            </a:endParaRPr>
          </a:p>
        </p:txBody>
      </p:sp>
      <p:sp>
        <p:nvSpPr>
          <p:cNvPr id="3" name="文本占位符 2"/>
          <p:cNvSpPr>
            <a:spLocks noGrp="1"/>
          </p:cNvSpPr>
          <p:nvPr>
            <p:ph type="body" idx="1"/>
          </p:nvPr>
        </p:nvSpPr>
        <p:spPr/>
        <p:txBody>
          <a:bodyPr/>
          <a:p>
            <a:endParaRPr lang="zh-CN" altLang="en-US"/>
          </a:p>
        </p:txBody>
      </p:sp>
      <p:sp>
        <p:nvSpPr>
          <p:cNvPr id="101378" name="标题 1"/>
          <p:cNvSpPr>
            <a:spLocks noGrp="1"/>
          </p:cNvSpPr>
          <p:nvPr>
            <p:ph type="title"/>
          </p:nvPr>
        </p:nvSpPr>
        <p:spPr>
          <a:xfrm>
            <a:off x="554355" y="150495"/>
            <a:ext cx="5398770" cy="414020"/>
          </a:xfrm>
          <a:noFill/>
          <a:ln>
            <a:noFill/>
          </a:ln>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Arial" panose="020B0604020202020204" pitchFamily="34" charset="0"/>
              </a:rPr>
              <a:t>1.</a:t>
            </a:r>
            <a:r>
              <a:rPr>
                <a:latin typeface="+mj-lt"/>
                <a:ea typeface="+mj-ea"/>
                <a:cs typeface="+mj-cs"/>
                <a:sym typeface="Arial" panose="020B0604020202020204" pitchFamily="34" charset="0"/>
              </a:rPr>
              <a:t>4</a:t>
            </a:r>
            <a:r>
              <a:rPr>
                <a:latin typeface="+mj-lt"/>
                <a:ea typeface="+mj-ea"/>
                <a:cs typeface="+mj-cs"/>
                <a:sym typeface="Arial" panose="020B0604020202020204" pitchFamily="34" charset="0"/>
              </a:rPr>
              <a:t>.6  </a:t>
            </a:r>
            <a:r>
              <a:rPr>
                <a:latin typeface="+mj-lt"/>
                <a:ea typeface="+mj-ea"/>
                <a:cs typeface="+mj-cs"/>
                <a:sym typeface="Arial" panose="020B0604020202020204" pitchFamily="34" charset="0"/>
              </a:rPr>
              <a:t>常用内置函数</a:t>
            </a:r>
            <a:endParaRPr>
              <a:latin typeface="+mj-lt"/>
              <a:ea typeface="+mj-ea"/>
              <a:cs typeface="+mj-cs"/>
              <a:sym typeface="Arial" panose="020B0604020202020204" pitchFamily="34" charset="0"/>
            </a:endParaRPr>
          </a:p>
        </p:txBody>
      </p:sp>
      <p:pic>
        <p:nvPicPr>
          <p:cNvPr id="101379" name="Picture 188" descr="9G0%2{WS$J`AI1DQ_{M[A_R"/>
          <p:cNvPicPr>
            <a:picLocks noChangeAspect="1"/>
          </p:cNvPicPr>
          <p:nvPr/>
        </p:nvPicPr>
        <p:blipFill>
          <a:blip r:embed="rId1">
            <a:clrChange>
              <a:clrFrom>
                <a:srgbClr val="FFFFFF"/>
              </a:clrFrom>
              <a:clrTo>
                <a:srgbClr val="FFFFFF">
                  <a:alpha val="0"/>
                </a:srgbClr>
              </a:clrTo>
            </a:clrChange>
          </a:blip>
          <a:stretch>
            <a:fillRect/>
          </a:stretch>
        </p:blipFill>
        <p:spPr>
          <a:xfrm>
            <a:off x="8495665" y="3880803"/>
            <a:ext cx="2327275" cy="1730375"/>
          </a:xfrm>
          <a:prstGeom prst="rect">
            <a:avLst/>
          </a:prstGeom>
          <a:noFill/>
          <a:ln w="9525">
            <a:noFill/>
          </a:ln>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half" idx="2"/>
          </p:nvPr>
        </p:nvSpPr>
        <p:spPr/>
        <p:txBody>
          <a:bodyPr/>
          <a:p>
            <a:pPr marR="0" algn="l" defTabSz="914400" rtl="0" eaLnBrk="1" fontAlgn="base" latinLnBrk="0" hangingPunct="1">
              <a:lnSpc>
                <a:spcPct val="150000"/>
              </a:lnSpc>
              <a:spcBef>
                <a:spcPts val="0"/>
              </a:spcBef>
              <a:spcAft>
                <a:spcPct val="0"/>
              </a:spcAft>
              <a:buClrTx/>
              <a:buSzTx/>
              <a:buFont typeface="Wingdings" panose="05000000000000000000" charset="0"/>
              <a:buChar char="n"/>
            </a:pPr>
            <a:r>
              <a:rPr kumimoji="0" lang="en-US" altLang="zh-CN" sz="2400" b="0" i="0" u="none" strike="noStrike" kern="1200" cap="none" spc="0" normalizeH="0" baseline="0" noProof="1">
                <a:solidFill>
                  <a:schemeClr val="tx1"/>
                </a:solidFill>
                <a:latin typeface="+mn-lt"/>
                <a:ea typeface="+mn-ea"/>
                <a:cs typeface="+mn-cs"/>
              </a:rPr>
              <a:t>map</a:t>
            </a:r>
            <a:r>
              <a:rPr kumimoji="0" lang="zh-CN" altLang="en-US" sz="2400" b="0" i="0" u="none" strike="noStrike" kern="1200" cap="none" spc="0" normalizeH="0" baseline="0" noProof="1">
                <a:solidFill>
                  <a:schemeClr val="tx1"/>
                </a:solidFill>
                <a:latin typeface="+mn-lt"/>
                <a:ea typeface="宋体" panose="02010600030101010101" pitchFamily="2" charset="-122"/>
                <a:cs typeface="+mn-cs"/>
              </a:rPr>
              <a:t>、</a:t>
            </a:r>
            <a:r>
              <a:rPr kumimoji="0" lang="en-US" altLang="zh-CN" sz="2400" b="0" i="0" u="none" strike="noStrike" kern="1200" cap="none" spc="0" normalizeH="0" baseline="0" noProof="1">
                <a:solidFill>
                  <a:schemeClr val="tx1"/>
                </a:solidFill>
                <a:latin typeface="+mn-lt"/>
                <a:ea typeface="宋体" panose="02010600030101010101" pitchFamily="2" charset="-122"/>
                <a:cs typeface="+mn-cs"/>
              </a:rPr>
              <a:t>filter</a:t>
            </a:r>
            <a:r>
              <a:rPr kumimoji="0" lang="zh-CN" altLang="en-US" sz="2400" b="0" i="0" u="none" strike="noStrike" kern="1200" cap="none" spc="0" normalizeH="0" baseline="0" noProof="1">
                <a:solidFill>
                  <a:schemeClr val="tx1"/>
                </a:solidFill>
                <a:latin typeface="+mn-lt"/>
                <a:ea typeface="宋体" panose="02010600030101010101" pitchFamily="2" charset="-122"/>
                <a:cs typeface="+mn-cs"/>
              </a:rPr>
              <a:t>、</a:t>
            </a:r>
            <a:r>
              <a:rPr kumimoji="0" lang="en-US" altLang="zh-CN" sz="2400" b="0" i="0" u="none" strike="noStrike" kern="1200" cap="none" spc="0" normalizeH="0" baseline="0" noProof="1">
                <a:solidFill>
                  <a:schemeClr val="tx1"/>
                </a:solidFill>
                <a:latin typeface="+mn-lt"/>
                <a:ea typeface="宋体" panose="02010600030101010101" pitchFamily="2" charset="-122"/>
                <a:cs typeface="+mn-cs"/>
              </a:rPr>
              <a:t>enumerate</a:t>
            </a:r>
            <a:r>
              <a:rPr kumimoji="0" lang="zh-CN" altLang="en-US" sz="2400" b="0" i="0" u="none" strike="noStrike" kern="1200" cap="none" spc="0" normalizeH="0" baseline="0" noProof="1">
                <a:solidFill>
                  <a:schemeClr val="tx1"/>
                </a:solidFill>
                <a:latin typeface="+mn-lt"/>
                <a:ea typeface="宋体" panose="02010600030101010101" pitchFamily="2" charset="-122"/>
                <a:cs typeface="+mn-cs"/>
              </a:rPr>
              <a:t>、</a:t>
            </a:r>
            <a:r>
              <a:rPr kumimoji="0" lang="en-US" altLang="zh-CN" sz="2400" b="0" i="0" u="none" strike="noStrike" kern="1200" cap="none" spc="0" normalizeH="0" baseline="0" noProof="1">
                <a:solidFill>
                  <a:schemeClr val="tx1"/>
                </a:solidFill>
                <a:latin typeface="+mn-lt"/>
                <a:ea typeface="宋体" panose="02010600030101010101" pitchFamily="2" charset="-122"/>
                <a:cs typeface="+mn-cs"/>
              </a:rPr>
              <a:t>zip</a:t>
            </a:r>
            <a:r>
              <a:rPr kumimoji="0" lang="zh-CN" altLang="en-US" sz="2400" b="0" i="0" u="none" strike="noStrike" kern="1200" cap="none" spc="0" normalizeH="0" baseline="0" noProof="1">
                <a:solidFill>
                  <a:schemeClr val="tx1"/>
                </a:solidFill>
                <a:latin typeface="+mn-lt"/>
                <a:ea typeface="宋体" panose="02010600030101010101" pitchFamily="2" charset="-122"/>
                <a:cs typeface="+mn-cs"/>
              </a:rPr>
              <a:t>等对象不仅具有惰性求值的特点，还有另外一个特点：</a:t>
            </a:r>
            <a:r>
              <a:rPr kumimoji="0" lang="zh-CN" altLang="en-US" sz="2400" b="0" i="0" u="none" strike="noStrike" kern="1200" cap="none" spc="0" normalizeH="0" baseline="0" noProof="1">
                <a:solidFill>
                  <a:srgbClr val="FF0000"/>
                </a:solidFill>
                <a:latin typeface="+mn-lt"/>
                <a:ea typeface="宋体" panose="02010600030101010101" pitchFamily="2" charset="-122"/>
                <a:cs typeface="+mn-cs"/>
              </a:rPr>
              <a:t>访问过的元素不可再次访问</a:t>
            </a:r>
            <a:r>
              <a:rPr kumimoji="0" lang="zh-CN" altLang="en-US" sz="2400" b="0" i="0" u="none" strike="noStrike" kern="1200" cap="none" spc="0" normalizeH="0" baseline="0" noProof="1">
                <a:solidFill>
                  <a:schemeClr val="tx1"/>
                </a:solidFill>
                <a:latin typeface="+mn-lt"/>
                <a:ea typeface="宋体" panose="02010600030101010101" pitchFamily="2" charset="-122"/>
                <a:cs typeface="+mn-cs"/>
              </a:rPr>
              <a:t>。</a:t>
            </a:r>
            <a:endParaRPr kumimoji="0" lang="zh-CN" altLang="en-US" sz="2400" b="0" i="0" u="none" strike="noStrike" kern="1200" cap="none" spc="0" normalizeH="0" baseline="0" noProof="1">
              <a:solidFill>
                <a:schemeClr val="tx1"/>
              </a:solidFill>
              <a:latin typeface="+mn-lt"/>
              <a:ea typeface="宋体" panose="02010600030101010101" pitchFamily="2" charset="-122"/>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宋体" panose="02010600030101010101" pitchFamily="2" charset="-122"/>
                <a:cs typeface="+mn-cs"/>
              </a:rPr>
              <a:t>&gt;&gt;&gt; x = map(str, range(10))</a:t>
            </a:r>
            <a:endParaRPr kumimoji="0" lang="zh-CN" altLang="en-US" sz="1800" b="0" i="0" u="none" strike="noStrike" kern="1200" cap="none" spc="0" normalizeH="0" baseline="0" noProof="1">
              <a:solidFill>
                <a:schemeClr val="tx1"/>
              </a:solidFill>
              <a:latin typeface="Consolas" panose="020B0609020204030204" charset="0"/>
              <a:ea typeface="宋体" panose="02010600030101010101" pitchFamily="2" charset="-122"/>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宋体" panose="02010600030101010101" pitchFamily="2" charset="-122"/>
                <a:cs typeface="+mn-cs"/>
              </a:rPr>
              <a:t>&gt;&gt;&gt; list(x)</a:t>
            </a:r>
            <a:endParaRPr kumimoji="0" lang="zh-CN" altLang="en-US" sz="1800" b="0" i="0" u="none" strike="noStrike" kern="1200" cap="none" spc="0" normalizeH="0" baseline="0" noProof="1">
              <a:solidFill>
                <a:schemeClr val="tx1"/>
              </a:solidFill>
              <a:latin typeface="Consolas" panose="020B0609020204030204" charset="0"/>
              <a:ea typeface="宋体" panose="02010600030101010101" pitchFamily="2" charset="-122"/>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800" b="0" i="0" u="none" strike="noStrike" kern="1200" cap="none" spc="0" normalizeH="0" baseline="0" noProof="1">
                <a:solidFill>
                  <a:srgbClr val="00B0F0"/>
                </a:solidFill>
                <a:latin typeface="Consolas" panose="020B0609020204030204" charset="0"/>
                <a:ea typeface="宋体" panose="02010600030101010101" pitchFamily="2" charset="-122"/>
                <a:cs typeface="+mn-cs"/>
              </a:rPr>
              <a:t>['0', '1', '2', '3', '4', '5', '6', '7', '8', '9']</a:t>
            </a:r>
            <a:endParaRPr kumimoji="0" lang="zh-CN" altLang="en-US" sz="1800" b="0" i="0" u="none" strike="noStrike" kern="1200" cap="none" spc="0" normalizeH="0" baseline="0" noProof="1">
              <a:solidFill>
                <a:srgbClr val="00B0F0"/>
              </a:solidFill>
              <a:latin typeface="Consolas" panose="020B0609020204030204" charset="0"/>
              <a:ea typeface="宋体" panose="02010600030101010101" pitchFamily="2" charset="-122"/>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宋体" panose="02010600030101010101" pitchFamily="2" charset="-122"/>
                <a:cs typeface="+mn-cs"/>
              </a:rPr>
              <a:t>&gt;&gt;&gt; list(x)</a:t>
            </a:r>
            <a:endParaRPr kumimoji="0" lang="zh-CN" altLang="en-US" sz="1800" b="0" i="0" u="none" strike="noStrike" kern="1200" cap="none" spc="0" normalizeH="0" baseline="0" noProof="1">
              <a:solidFill>
                <a:schemeClr val="tx1"/>
              </a:solidFill>
              <a:latin typeface="Consolas" panose="020B0609020204030204" charset="0"/>
              <a:ea typeface="宋体" panose="02010600030101010101" pitchFamily="2" charset="-122"/>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800" b="0" i="0" u="none" strike="noStrike" kern="1200" cap="none" spc="0" normalizeH="0" baseline="0" noProof="1">
                <a:solidFill>
                  <a:srgbClr val="00B0F0"/>
                </a:solidFill>
                <a:latin typeface="Consolas" panose="020B0609020204030204" charset="0"/>
                <a:ea typeface="宋体" panose="02010600030101010101" pitchFamily="2" charset="-122"/>
                <a:cs typeface="+mn-cs"/>
              </a:rPr>
              <a:t>[]</a:t>
            </a:r>
            <a:endParaRPr kumimoji="0" lang="zh-CN" altLang="en-US" sz="1800" b="0" i="0" u="none" strike="noStrike" kern="1200" cap="none" spc="0" normalizeH="0" baseline="0" noProof="1">
              <a:solidFill>
                <a:srgbClr val="00B0F0"/>
              </a:solidFill>
              <a:latin typeface="Consolas" panose="020B0609020204030204" charset="0"/>
              <a:ea typeface="宋体" panose="02010600030101010101" pitchFamily="2" charset="-122"/>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宋体" panose="02010600030101010101" pitchFamily="2" charset="-122"/>
                <a:cs typeface="+mn-cs"/>
              </a:rPr>
              <a:t>&gt;&gt;&gt; x = map(str, range(10))</a:t>
            </a:r>
            <a:endParaRPr kumimoji="0" lang="zh-CN" altLang="en-US" sz="1800" b="0" i="0" u="none" strike="noStrike" kern="1200" cap="none" spc="0" normalizeH="0" baseline="0" noProof="1">
              <a:solidFill>
                <a:schemeClr val="tx1"/>
              </a:solidFill>
              <a:latin typeface="Consolas" panose="020B0609020204030204" charset="0"/>
              <a:ea typeface="宋体" panose="02010600030101010101" pitchFamily="2" charset="-122"/>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宋体" panose="02010600030101010101" pitchFamily="2" charset="-122"/>
                <a:cs typeface="+mn-cs"/>
              </a:rPr>
              <a:t>&gt;&gt;&gt; '2' in x</a:t>
            </a:r>
            <a:endParaRPr kumimoji="0" lang="zh-CN" altLang="en-US" sz="1800" b="0" i="0" u="none" strike="noStrike" kern="1200" cap="none" spc="0" normalizeH="0" baseline="0" noProof="1">
              <a:solidFill>
                <a:schemeClr val="tx1"/>
              </a:solidFill>
              <a:latin typeface="Consolas" panose="020B0609020204030204" charset="0"/>
              <a:ea typeface="宋体" panose="02010600030101010101" pitchFamily="2" charset="-122"/>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800" b="0" i="0" u="none" strike="noStrike" kern="1200" cap="none" spc="0" normalizeH="0" baseline="0" noProof="1">
                <a:solidFill>
                  <a:srgbClr val="00B0F0"/>
                </a:solidFill>
                <a:latin typeface="Consolas" panose="020B0609020204030204" charset="0"/>
                <a:ea typeface="宋体" panose="02010600030101010101" pitchFamily="2" charset="-122"/>
                <a:cs typeface="+mn-cs"/>
              </a:rPr>
              <a:t>True</a:t>
            </a:r>
            <a:endParaRPr kumimoji="0" lang="zh-CN" altLang="en-US" sz="1800" b="0" i="0" u="none" strike="noStrike" kern="1200" cap="none" spc="0" normalizeH="0" baseline="0" noProof="1">
              <a:solidFill>
                <a:srgbClr val="00B0F0"/>
              </a:solidFill>
              <a:latin typeface="Consolas" panose="020B0609020204030204" charset="0"/>
              <a:ea typeface="宋体" panose="02010600030101010101" pitchFamily="2" charset="-122"/>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宋体" panose="02010600030101010101" pitchFamily="2" charset="-122"/>
                <a:cs typeface="+mn-cs"/>
              </a:rPr>
              <a:t>&gt;&gt;&gt; '2' in x</a:t>
            </a:r>
            <a:endParaRPr kumimoji="0" lang="zh-CN" altLang="en-US" sz="1800" b="0" i="0" u="none" strike="noStrike" kern="1200" cap="none" spc="0" normalizeH="0" baseline="0" noProof="1">
              <a:solidFill>
                <a:schemeClr val="tx1"/>
              </a:solidFill>
              <a:latin typeface="Consolas" panose="020B0609020204030204" charset="0"/>
              <a:ea typeface="宋体" panose="02010600030101010101" pitchFamily="2" charset="-122"/>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800" b="0" i="0" u="none" strike="noStrike" kern="1200" cap="none" spc="0" normalizeH="0" baseline="0" noProof="1">
                <a:solidFill>
                  <a:srgbClr val="00B0F0"/>
                </a:solidFill>
                <a:latin typeface="Consolas" panose="020B0609020204030204" charset="0"/>
                <a:ea typeface="宋体" panose="02010600030101010101" pitchFamily="2" charset="-122"/>
                <a:cs typeface="+mn-cs"/>
              </a:rPr>
              <a:t>False</a:t>
            </a:r>
            <a:endParaRPr kumimoji="0" lang="zh-CN" altLang="en-US" sz="1800" b="0" i="0" u="none" strike="noStrike" kern="1200" cap="none" spc="0" normalizeH="0" baseline="0" noProof="1">
              <a:solidFill>
                <a:srgbClr val="00B0F0"/>
              </a:solidFill>
              <a:latin typeface="Consolas" panose="020B0609020204030204" charset="0"/>
              <a:ea typeface="宋体" panose="02010600030101010101" pitchFamily="2" charset="-122"/>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宋体" panose="02010600030101010101" pitchFamily="2" charset="-122"/>
                <a:cs typeface="+mn-cs"/>
              </a:rPr>
              <a:t>&gt;&gt;&gt; '8' in x</a:t>
            </a:r>
            <a:endParaRPr kumimoji="0" lang="zh-CN" altLang="en-US" sz="1800" b="0" i="0" u="none" strike="noStrike" kern="1200" cap="none" spc="0" normalizeH="0" baseline="0" noProof="1">
              <a:solidFill>
                <a:schemeClr val="tx1"/>
              </a:solidFill>
              <a:latin typeface="Consolas" panose="020B0609020204030204" charset="0"/>
              <a:ea typeface="宋体" panose="02010600030101010101" pitchFamily="2" charset="-122"/>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800" b="0" i="0" u="none" strike="noStrike" kern="1200" cap="none" spc="0" normalizeH="0" baseline="0" noProof="1">
                <a:solidFill>
                  <a:srgbClr val="00B0F0"/>
                </a:solidFill>
                <a:latin typeface="Consolas" panose="020B0609020204030204" charset="0"/>
                <a:ea typeface="宋体" panose="02010600030101010101" pitchFamily="2" charset="-122"/>
                <a:cs typeface="+mn-cs"/>
              </a:rPr>
              <a:t>False</a:t>
            </a:r>
            <a:endParaRPr kumimoji="0" lang="zh-CN" altLang="en-US" sz="1800" b="0" i="0" u="none" strike="noStrike" kern="1200" cap="none" spc="0" normalizeH="0" baseline="0" noProof="1">
              <a:solidFill>
                <a:srgbClr val="00B0F0"/>
              </a:solidFill>
              <a:latin typeface="Consolas" panose="020B0609020204030204" charset="0"/>
              <a:ea typeface="宋体" panose="02010600030101010101" pitchFamily="2" charset="-122"/>
              <a:cs typeface="+mn-cs"/>
            </a:endParaRPr>
          </a:p>
        </p:txBody>
      </p:sp>
      <p:sp>
        <p:nvSpPr>
          <p:cNvPr id="4" name="文本占位符 3"/>
          <p:cNvSpPr>
            <a:spLocks noGrp="1"/>
          </p:cNvSpPr>
          <p:nvPr>
            <p:ph type="body" idx="1"/>
          </p:nvPr>
        </p:nvSpPr>
        <p:spPr/>
        <p:txBody>
          <a:bodyPr/>
          <a:p>
            <a:endParaRPr lang="zh-CN" altLang="en-US"/>
          </a:p>
        </p:txBody>
      </p:sp>
      <p:sp>
        <p:nvSpPr>
          <p:cNvPr id="102402" name="标题 1"/>
          <p:cNvSpPr>
            <a:spLocks noGrp="1"/>
          </p:cNvSpPr>
          <p:nvPr>
            <p:ph type="title"/>
          </p:nvPr>
        </p:nvSpPr>
        <p:spPr>
          <a:xfrm>
            <a:off x="554355" y="150495"/>
            <a:ext cx="5398770" cy="414020"/>
          </a:xfrm>
          <a:noFill/>
          <a:ln>
            <a:noFill/>
          </a:ln>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Arial" panose="020B0604020202020204" pitchFamily="34" charset="0"/>
              </a:rPr>
              <a:t>1.</a:t>
            </a:r>
            <a:r>
              <a:rPr>
                <a:latin typeface="+mj-lt"/>
                <a:ea typeface="+mj-ea"/>
                <a:cs typeface="+mj-cs"/>
                <a:sym typeface="Arial" panose="020B0604020202020204" pitchFamily="34" charset="0"/>
              </a:rPr>
              <a:t>4</a:t>
            </a:r>
            <a:r>
              <a:rPr>
                <a:latin typeface="+mj-lt"/>
                <a:ea typeface="+mj-ea"/>
                <a:cs typeface="+mj-cs"/>
                <a:sym typeface="Arial" panose="020B0604020202020204" pitchFamily="34" charset="0"/>
              </a:rPr>
              <a:t>.6  </a:t>
            </a:r>
            <a:r>
              <a:rPr>
                <a:latin typeface="+mj-lt"/>
                <a:ea typeface="+mj-ea"/>
                <a:cs typeface="+mj-cs"/>
                <a:sym typeface="Arial" panose="020B0604020202020204" pitchFamily="34" charset="0"/>
              </a:rPr>
              <a:t>常用内置函数</a:t>
            </a:r>
            <a:endParaRPr>
              <a:latin typeface="+mj-lt"/>
              <a:ea typeface="+mj-ea"/>
              <a:cs typeface="+mj-cs"/>
              <a:sym typeface="Arial" panose="020B0604020202020204" pitchFamily="34" charset="0"/>
            </a:endParaRPr>
          </a:p>
        </p:txBody>
      </p:sp>
      <p:pic>
        <p:nvPicPr>
          <p:cNvPr id="102403" name="图片 3"/>
          <p:cNvPicPr>
            <a:picLocks noChangeAspect="1"/>
          </p:cNvPicPr>
          <p:nvPr/>
        </p:nvPicPr>
        <p:blipFill>
          <a:blip r:embed="rId1">
            <a:clrChange>
              <a:clrFrom>
                <a:srgbClr val="FFFFFF"/>
              </a:clrFrom>
              <a:clrTo>
                <a:srgbClr val="FFFFFF">
                  <a:alpha val="0"/>
                </a:srgbClr>
              </a:clrTo>
            </a:clrChange>
          </a:blip>
          <a:stretch>
            <a:fillRect/>
          </a:stretch>
        </p:blipFill>
        <p:spPr>
          <a:xfrm>
            <a:off x="5697220" y="1581785"/>
            <a:ext cx="5587365" cy="4364355"/>
          </a:xfrm>
          <a:prstGeom prst="rect">
            <a:avLst/>
          </a:prstGeom>
          <a:noFill/>
          <a:ln w="9525">
            <a:noFill/>
          </a:ln>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5" name="标题 53249"/>
          <p:cNvSpPr>
            <a:spLocks noGrp="1"/>
          </p:cNvSpPr>
          <p:nvPr>
            <p:ph type="title"/>
          </p:nvPr>
        </p:nvSpPr>
        <p:spPr>
          <a:xfrm>
            <a:off x="554355" y="150495"/>
            <a:ext cx="5398770" cy="414020"/>
          </a:xfrm>
          <a:noFill/>
          <a:ln>
            <a:noFill/>
          </a:ln>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1.</a:t>
            </a:r>
            <a:r>
              <a:rPr>
                <a:latin typeface="+mj-lt"/>
                <a:ea typeface="+mj-ea"/>
                <a:cs typeface="+mj-cs"/>
                <a:sym typeface="+mn-ea"/>
              </a:rPr>
              <a:t>4</a:t>
            </a:r>
            <a:r>
              <a:rPr>
                <a:latin typeface="+mj-lt"/>
                <a:ea typeface="+mj-ea"/>
                <a:cs typeface="+mj-cs"/>
                <a:sym typeface="+mn-ea"/>
              </a:rPr>
              <a:t>.7  </a:t>
            </a:r>
            <a:r>
              <a:rPr>
                <a:latin typeface="+mj-lt"/>
                <a:ea typeface="+mj-ea"/>
                <a:cs typeface="+mj-cs"/>
                <a:sym typeface="+mn-ea"/>
              </a:rPr>
              <a:t>对象的删除</a:t>
            </a:r>
            <a:endParaRPr>
              <a:latin typeface="+mj-lt"/>
              <a:ea typeface="+mj-ea"/>
              <a:cs typeface="+mj-cs"/>
              <a:sym typeface="+mn-ea"/>
            </a:endParaRPr>
          </a:p>
        </p:txBody>
      </p:sp>
      <p:sp>
        <p:nvSpPr>
          <p:cNvPr id="3" name="文本占位符 2"/>
          <p:cNvSpPr>
            <a:spLocks noGrp="1"/>
          </p:cNvSpPr>
          <p:nvPr>
            <p:ph type="body" idx="1"/>
          </p:nvPr>
        </p:nvSpPr>
        <p:spPr/>
        <p:txBody>
          <a:bodyPr/>
          <a:p>
            <a:endParaRPr lang="zh-CN" altLang="en-US"/>
          </a:p>
        </p:txBody>
      </p:sp>
      <p:sp>
        <p:nvSpPr>
          <p:cNvPr id="103426" name="文本占位符 53250"/>
          <p:cNvSpPr>
            <a:spLocks noGrp="1"/>
          </p:cNvSpPr>
          <p:nvPr>
            <p:ph sz="half" idx="2"/>
          </p:nvPr>
        </p:nvSpPr>
        <p:spPr/>
        <p:txBody>
          <a:bodyPr anchor="t"/>
          <a:p>
            <a:pPr>
              <a:lnSpc>
                <a:spcPct val="130000"/>
              </a:lnSpc>
              <a:spcBef>
                <a:spcPct val="0"/>
              </a:spcBef>
              <a:buSzPct val="90000"/>
              <a:buFont typeface="Wingdings" panose="05000000000000000000" charset="0"/>
              <a:buChar char="n"/>
            </a:pPr>
            <a:r>
              <a:rPr lang="zh-CN" altLang="en-US" sz="2400">
                <a:latin typeface="宋体" panose="02010600030101010101" pitchFamily="2" charset="-122"/>
              </a:rPr>
              <a:t>在</a:t>
            </a:r>
            <a:r>
              <a:rPr lang="en-US" altLang="zh-CN" sz="2400">
                <a:latin typeface="宋体" panose="02010600030101010101" pitchFamily="2" charset="-122"/>
              </a:rPr>
              <a:t>Python</a:t>
            </a:r>
            <a:r>
              <a:rPr lang="zh-CN" altLang="en-US" sz="2400">
                <a:latin typeface="宋体" panose="02010600030101010101" pitchFamily="2" charset="-122"/>
              </a:rPr>
              <a:t>中具有</a:t>
            </a:r>
            <a:r>
              <a:rPr lang="zh-CN" altLang="en-US" sz="2400" b="1">
                <a:solidFill>
                  <a:srgbClr val="FF0000"/>
                </a:solidFill>
                <a:latin typeface="宋体" panose="02010600030101010101" pitchFamily="2" charset="-122"/>
              </a:rPr>
              <a:t>自动内存管理功能</a:t>
            </a:r>
            <a:r>
              <a:rPr lang="zh-CN" altLang="en-US" sz="2400">
                <a:latin typeface="宋体" panose="02010600030101010101" pitchFamily="2" charset="-122"/>
              </a:rPr>
              <a:t>，</a:t>
            </a:r>
            <a:r>
              <a:rPr lang="en-US" altLang="zh-CN" sz="2400">
                <a:latin typeface="宋体" panose="02010600030101010101" pitchFamily="2" charset="-122"/>
              </a:rPr>
              <a:t>Python</a:t>
            </a:r>
            <a:r>
              <a:rPr lang="zh-CN" altLang="en-US" sz="2400">
                <a:latin typeface="宋体" panose="02010600030101010101" pitchFamily="2" charset="-122"/>
              </a:rPr>
              <a:t>解释器会跟踪所有的值，一旦发现某个值不再有任何变量指向，将会自动删除该值。</a:t>
            </a:r>
            <a:endParaRPr lang="zh-CN" altLang="en-US" sz="2400">
              <a:latin typeface="宋体" panose="02010600030101010101" pitchFamily="2" charset="-122"/>
            </a:endParaRPr>
          </a:p>
          <a:p>
            <a:pPr>
              <a:lnSpc>
                <a:spcPct val="130000"/>
              </a:lnSpc>
              <a:spcBef>
                <a:spcPct val="0"/>
              </a:spcBef>
              <a:buSzPct val="90000"/>
              <a:buFont typeface="Wingdings" panose="05000000000000000000" charset="0"/>
              <a:buChar char="n"/>
            </a:pPr>
            <a:r>
              <a:rPr lang="zh-CN" altLang="en-US" sz="2400">
                <a:latin typeface="宋体" panose="02010600030101010101" pitchFamily="2" charset="-122"/>
              </a:rPr>
              <a:t>显式释放自己申请的资源是程序员的好习惯之一，也是程序员素养的重要体现之一。</a:t>
            </a:r>
            <a:endParaRPr lang="zh-CN" altLang="en-US" sz="2400">
              <a:latin typeface="宋体" panose="02010600030101010101" pitchFamily="2" charset="-122"/>
            </a:endParaRPr>
          </a:p>
          <a:p>
            <a:pPr>
              <a:lnSpc>
                <a:spcPct val="130000"/>
              </a:lnSpc>
              <a:spcBef>
                <a:spcPct val="0"/>
              </a:spcBef>
              <a:buSzPct val="90000"/>
              <a:buFont typeface="Wingdings" panose="05000000000000000000" charset="0"/>
              <a:buChar char="n"/>
            </a:pPr>
            <a:r>
              <a:rPr lang="zh-CN" altLang="en-US" sz="2400">
                <a:latin typeface="宋体" panose="02010600030101010101" pitchFamily="2" charset="-122"/>
              </a:rPr>
              <a:t>在</a:t>
            </a:r>
            <a:r>
              <a:rPr lang="en-US" altLang="zh-CN" sz="2400">
                <a:latin typeface="宋体" panose="02010600030101010101" pitchFamily="2" charset="-122"/>
              </a:rPr>
              <a:t>Python</a:t>
            </a:r>
            <a:r>
              <a:rPr lang="zh-CN" altLang="en-US" sz="2400">
                <a:latin typeface="宋体" panose="02010600030101010101" pitchFamily="2" charset="-122"/>
              </a:rPr>
              <a:t>中，可以使用</a:t>
            </a:r>
            <a:r>
              <a:rPr lang="en-US" altLang="zh-CN" sz="2400" b="1">
                <a:solidFill>
                  <a:srgbClr val="FF0000"/>
                </a:solidFill>
                <a:latin typeface="宋体" panose="02010600030101010101" pitchFamily="2" charset="-122"/>
              </a:rPr>
              <a:t>del</a:t>
            </a:r>
            <a:r>
              <a:rPr lang="zh-CN" altLang="en-US" sz="2400" b="1">
                <a:solidFill>
                  <a:srgbClr val="FF0000"/>
                </a:solidFill>
                <a:latin typeface="宋体" panose="02010600030101010101" pitchFamily="2" charset="-122"/>
              </a:rPr>
              <a:t>命令</a:t>
            </a:r>
            <a:r>
              <a:rPr lang="zh-CN" altLang="en-US" sz="2400">
                <a:latin typeface="宋体" panose="02010600030101010101" pitchFamily="2" charset="-122"/>
              </a:rPr>
              <a:t>来显式删除对象并解除与值之间的指向关系。删除对象时，如果其指向的值还有别的变量指向则不删除该值，如果删除对象后该值不再有其他变量指向，则删除该值。</a:t>
            </a:r>
            <a:endParaRPr lang="zh-CN" altLang="en-US" sz="2400">
              <a:latin typeface="宋体" panose="02010600030101010101" pitchFamily="2" charset="-122"/>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49" name="标题 54273"/>
          <p:cNvSpPr>
            <a:spLocks noGrp="1"/>
          </p:cNvSpPr>
          <p:nvPr>
            <p:ph type="title"/>
          </p:nvPr>
        </p:nvSpPr>
        <p:spPr>
          <a:xfrm>
            <a:off x="554355" y="150495"/>
            <a:ext cx="5398770" cy="414020"/>
          </a:xfrm>
          <a:noFill/>
          <a:ln>
            <a:noFill/>
          </a:ln>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1.</a:t>
            </a:r>
            <a:r>
              <a:rPr>
                <a:latin typeface="+mj-lt"/>
                <a:ea typeface="+mj-ea"/>
                <a:cs typeface="+mj-cs"/>
                <a:sym typeface="+mn-ea"/>
              </a:rPr>
              <a:t>4</a:t>
            </a:r>
            <a:r>
              <a:rPr>
                <a:latin typeface="+mj-lt"/>
                <a:ea typeface="+mj-ea"/>
                <a:cs typeface="+mj-cs"/>
                <a:sym typeface="+mn-ea"/>
              </a:rPr>
              <a:t>.7  </a:t>
            </a:r>
            <a:r>
              <a:rPr>
                <a:latin typeface="+mj-lt"/>
                <a:ea typeface="+mj-ea"/>
                <a:cs typeface="+mj-cs"/>
                <a:sym typeface="+mn-ea"/>
              </a:rPr>
              <a:t>对象的删除</a:t>
            </a:r>
            <a:endParaRPr>
              <a:latin typeface="+mj-lt"/>
              <a:ea typeface="+mj-ea"/>
              <a:cs typeface="+mj-cs"/>
              <a:sym typeface="+mn-ea"/>
            </a:endParaRPr>
          </a:p>
        </p:txBody>
      </p:sp>
      <p:sp>
        <p:nvSpPr>
          <p:cNvPr id="3" name="文本占位符 2"/>
          <p:cNvSpPr>
            <a:spLocks noGrp="1"/>
          </p:cNvSpPr>
          <p:nvPr>
            <p:ph type="body" idx="1"/>
          </p:nvPr>
        </p:nvSpPr>
        <p:spPr/>
        <p:txBody>
          <a:bodyPr/>
          <a:p>
            <a:endParaRPr lang="zh-CN" altLang="en-US"/>
          </a:p>
        </p:txBody>
      </p:sp>
      <p:sp>
        <p:nvSpPr>
          <p:cNvPr id="104450" name="文本占位符 54274"/>
          <p:cNvSpPr>
            <a:spLocks noGrp="1"/>
          </p:cNvSpPr>
          <p:nvPr>
            <p:ph sz="half" idx="2"/>
          </p:nvPr>
        </p:nvSpPr>
        <p:spPr/>
        <p:txBody>
          <a:bodyPr anchor="t"/>
          <a:p>
            <a:pPr>
              <a:lnSpc>
                <a:spcPct val="100000"/>
              </a:lnSpc>
              <a:spcAft>
                <a:spcPts val="0"/>
              </a:spcAft>
              <a:buSzPct val="90000"/>
              <a:buFont typeface="Wingdings" panose="05000000000000000000" pitchFamily="2" charset="2"/>
              <a:buNone/>
            </a:pPr>
            <a:r>
              <a:rPr lang="en-US" altLang="zh-CN" sz="1600">
                <a:latin typeface="Consolas" panose="020B0609020204030204" charset="0"/>
              </a:rPr>
              <a:t>&gt;&gt;&gt; x = [1,2,3,4,5,6]</a:t>
            </a:r>
            <a:endParaRPr lang="en-US" altLang="zh-CN" sz="1600">
              <a:latin typeface="Consolas" panose="020B0609020204030204" charset="0"/>
            </a:endParaRPr>
          </a:p>
          <a:p>
            <a:pPr>
              <a:lnSpc>
                <a:spcPct val="100000"/>
              </a:lnSpc>
              <a:spcAft>
                <a:spcPts val="0"/>
              </a:spcAft>
              <a:buSzPct val="90000"/>
              <a:buFont typeface="Wingdings" panose="05000000000000000000" pitchFamily="2" charset="2"/>
              <a:buNone/>
            </a:pPr>
            <a:r>
              <a:rPr lang="en-US" altLang="zh-CN" sz="1600">
                <a:latin typeface="Consolas" panose="020B0609020204030204" charset="0"/>
              </a:rPr>
              <a:t>&gt;&gt;&gt; y = 3</a:t>
            </a:r>
            <a:endParaRPr lang="en-US" altLang="zh-CN" sz="1600">
              <a:latin typeface="Consolas" panose="020B0609020204030204" charset="0"/>
            </a:endParaRPr>
          </a:p>
          <a:p>
            <a:pPr>
              <a:lnSpc>
                <a:spcPct val="100000"/>
              </a:lnSpc>
              <a:spcAft>
                <a:spcPts val="0"/>
              </a:spcAft>
              <a:buSzPct val="90000"/>
              <a:buFont typeface="Wingdings" panose="05000000000000000000" pitchFamily="2" charset="2"/>
              <a:buNone/>
            </a:pPr>
            <a:r>
              <a:rPr lang="en-US" altLang="zh-CN" sz="1600">
                <a:latin typeface="Consolas" panose="020B0609020204030204" charset="0"/>
              </a:rPr>
              <a:t>&gt;&gt;&gt; z = y</a:t>
            </a:r>
            <a:endParaRPr lang="en-US" altLang="zh-CN" sz="1600">
              <a:latin typeface="Consolas" panose="020B0609020204030204" charset="0"/>
            </a:endParaRPr>
          </a:p>
          <a:p>
            <a:pPr>
              <a:lnSpc>
                <a:spcPct val="100000"/>
              </a:lnSpc>
              <a:spcAft>
                <a:spcPts val="0"/>
              </a:spcAft>
              <a:buSzPct val="90000"/>
              <a:buFont typeface="Wingdings" panose="05000000000000000000" pitchFamily="2" charset="2"/>
              <a:buNone/>
            </a:pPr>
            <a:r>
              <a:rPr lang="en-US" altLang="zh-CN" sz="1600">
                <a:latin typeface="Consolas" panose="020B0609020204030204" charset="0"/>
              </a:rPr>
              <a:t>&gt;&gt;&gt; print(y)</a:t>
            </a:r>
            <a:endParaRPr lang="en-US" altLang="zh-CN" sz="1600">
              <a:latin typeface="Consolas" panose="020B0609020204030204" charset="0"/>
            </a:endParaRPr>
          </a:p>
          <a:p>
            <a:pPr>
              <a:lnSpc>
                <a:spcPct val="100000"/>
              </a:lnSpc>
              <a:spcAft>
                <a:spcPts val="0"/>
              </a:spcAft>
              <a:buSzPct val="90000"/>
              <a:buFont typeface="Wingdings" panose="05000000000000000000" pitchFamily="2" charset="2"/>
              <a:buNone/>
            </a:pPr>
            <a:r>
              <a:rPr lang="en-US" altLang="zh-CN" sz="1600">
                <a:solidFill>
                  <a:srgbClr val="00B0F0"/>
                </a:solidFill>
                <a:latin typeface="Consolas" panose="020B0609020204030204" charset="0"/>
              </a:rPr>
              <a:t>3</a:t>
            </a:r>
            <a:endParaRPr lang="en-US" altLang="zh-CN" sz="1600">
              <a:solidFill>
                <a:srgbClr val="00B0F0"/>
              </a:solidFill>
              <a:latin typeface="Consolas" panose="020B0609020204030204" charset="0"/>
            </a:endParaRPr>
          </a:p>
          <a:p>
            <a:pPr>
              <a:lnSpc>
                <a:spcPct val="100000"/>
              </a:lnSpc>
              <a:spcAft>
                <a:spcPts val="0"/>
              </a:spcAft>
              <a:buSzPct val="90000"/>
              <a:buFont typeface="Wingdings" panose="05000000000000000000" pitchFamily="2" charset="2"/>
              <a:buNone/>
            </a:pPr>
            <a:r>
              <a:rPr lang="en-US" altLang="zh-CN" sz="1600">
                <a:latin typeface="Consolas" panose="020B0609020204030204" charset="0"/>
              </a:rPr>
              <a:t>&gt;&gt;&gt; del y             #</a:t>
            </a:r>
            <a:r>
              <a:rPr lang="zh-CN" altLang="en-US" sz="1600">
                <a:latin typeface="Consolas" panose="020B0609020204030204" charset="0"/>
              </a:rPr>
              <a:t>删除对象</a:t>
            </a:r>
            <a:endParaRPr lang="zh-CN" altLang="en-US" sz="1600">
              <a:latin typeface="Consolas" panose="020B0609020204030204" charset="0"/>
            </a:endParaRPr>
          </a:p>
          <a:p>
            <a:pPr>
              <a:lnSpc>
                <a:spcPct val="100000"/>
              </a:lnSpc>
              <a:spcAft>
                <a:spcPts val="0"/>
              </a:spcAft>
              <a:buSzPct val="90000"/>
              <a:buFont typeface="Wingdings" panose="05000000000000000000" pitchFamily="2" charset="2"/>
              <a:buNone/>
            </a:pPr>
            <a:r>
              <a:rPr lang="en-US" altLang="zh-CN" sz="1600">
                <a:latin typeface="Consolas" panose="020B0609020204030204" charset="0"/>
              </a:rPr>
              <a:t>&gt;&gt;&gt; print(y)</a:t>
            </a:r>
            <a:endParaRPr lang="en-US" altLang="zh-CN" sz="1600">
              <a:latin typeface="Consolas" panose="020B0609020204030204" charset="0"/>
            </a:endParaRPr>
          </a:p>
          <a:p>
            <a:pPr>
              <a:lnSpc>
                <a:spcPct val="100000"/>
              </a:lnSpc>
              <a:spcAft>
                <a:spcPts val="0"/>
              </a:spcAft>
              <a:buSzPct val="90000"/>
              <a:buFont typeface="Wingdings" panose="05000000000000000000" pitchFamily="2" charset="2"/>
              <a:buNone/>
            </a:pPr>
            <a:r>
              <a:rPr lang="en-US" altLang="zh-CN" sz="1600">
                <a:solidFill>
                  <a:srgbClr val="FF0000"/>
                </a:solidFill>
                <a:latin typeface="Consolas" panose="020B0609020204030204" charset="0"/>
              </a:rPr>
              <a:t>NameError: name 'y' is not defined</a:t>
            </a:r>
            <a:endParaRPr lang="en-US" altLang="zh-CN" sz="1600">
              <a:solidFill>
                <a:srgbClr val="FF0000"/>
              </a:solidFill>
              <a:latin typeface="Consolas" panose="020B0609020204030204" charset="0"/>
            </a:endParaRPr>
          </a:p>
          <a:p>
            <a:pPr>
              <a:lnSpc>
                <a:spcPct val="100000"/>
              </a:lnSpc>
              <a:spcAft>
                <a:spcPts val="0"/>
              </a:spcAft>
              <a:buSzPct val="90000"/>
              <a:buFont typeface="Wingdings" panose="05000000000000000000" pitchFamily="2" charset="2"/>
              <a:buNone/>
            </a:pPr>
            <a:r>
              <a:rPr lang="en-US" altLang="zh-CN" sz="1600">
                <a:latin typeface="Consolas" panose="020B0609020204030204" charset="0"/>
              </a:rPr>
              <a:t>&gt;&gt;&gt; print(z)</a:t>
            </a:r>
            <a:endParaRPr lang="en-US" altLang="zh-CN" sz="1600">
              <a:latin typeface="Consolas" panose="020B0609020204030204" charset="0"/>
            </a:endParaRPr>
          </a:p>
          <a:p>
            <a:pPr>
              <a:lnSpc>
                <a:spcPct val="100000"/>
              </a:lnSpc>
              <a:spcAft>
                <a:spcPts val="0"/>
              </a:spcAft>
              <a:buSzPct val="90000"/>
              <a:buFont typeface="Wingdings" panose="05000000000000000000" pitchFamily="2" charset="2"/>
              <a:buNone/>
            </a:pPr>
            <a:r>
              <a:rPr lang="en-US" altLang="zh-CN" sz="1600">
                <a:solidFill>
                  <a:srgbClr val="00B0F0"/>
                </a:solidFill>
                <a:latin typeface="Consolas" panose="020B0609020204030204" charset="0"/>
              </a:rPr>
              <a:t>3</a:t>
            </a:r>
            <a:endParaRPr lang="en-US" altLang="zh-CN" sz="1600">
              <a:solidFill>
                <a:srgbClr val="00B0F0"/>
              </a:solidFill>
              <a:latin typeface="Consolas" panose="020B0609020204030204" charset="0"/>
            </a:endParaRPr>
          </a:p>
          <a:p>
            <a:pPr>
              <a:lnSpc>
                <a:spcPct val="100000"/>
              </a:lnSpc>
              <a:spcAft>
                <a:spcPts val="0"/>
              </a:spcAft>
              <a:buSzPct val="90000"/>
              <a:buFont typeface="Wingdings" panose="05000000000000000000" pitchFamily="2" charset="2"/>
              <a:buNone/>
            </a:pPr>
            <a:r>
              <a:rPr lang="en-US" altLang="zh-CN" sz="1600">
                <a:latin typeface="Consolas" panose="020B0609020204030204" charset="0"/>
              </a:rPr>
              <a:t>&gt;&gt;&gt; del z</a:t>
            </a:r>
            <a:endParaRPr lang="en-US" altLang="zh-CN" sz="1600">
              <a:latin typeface="Consolas" panose="020B0609020204030204" charset="0"/>
            </a:endParaRPr>
          </a:p>
          <a:p>
            <a:pPr>
              <a:lnSpc>
                <a:spcPct val="100000"/>
              </a:lnSpc>
              <a:spcAft>
                <a:spcPts val="0"/>
              </a:spcAft>
              <a:buSzPct val="90000"/>
              <a:buFont typeface="Wingdings" panose="05000000000000000000" pitchFamily="2" charset="2"/>
              <a:buNone/>
            </a:pPr>
            <a:r>
              <a:rPr lang="en-US" altLang="zh-CN" sz="1600">
                <a:latin typeface="Consolas" panose="020B0609020204030204" charset="0"/>
              </a:rPr>
              <a:t>&gt;&gt;&gt; print(z)</a:t>
            </a:r>
            <a:endParaRPr lang="en-US" altLang="zh-CN" sz="1600">
              <a:latin typeface="Consolas" panose="020B0609020204030204" charset="0"/>
            </a:endParaRPr>
          </a:p>
          <a:p>
            <a:pPr>
              <a:lnSpc>
                <a:spcPct val="100000"/>
              </a:lnSpc>
              <a:spcAft>
                <a:spcPts val="0"/>
              </a:spcAft>
              <a:buSzPct val="90000"/>
              <a:buFont typeface="Wingdings" panose="05000000000000000000" pitchFamily="2" charset="2"/>
              <a:buNone/>
            </a:pPr>
            <a:r>
              <a:rPr lang="en-US" altLang="zh-CN" sz="1600">
                <a:solidFill>
                  <a:srgbClr val="FF0000"/>
                </a:solidFill>
                <a:latin typeface="Consolas" panose="020B0609020204030204" charset="0"/>
              </a:rPr>
              <a:t>NameError: name 'z' is not defined</a:t>
            </a:r>
            <a:endParaRPr lang="en-US" altLang="zh-CN" sz="1600">
              <a:solidFill>
                <a:srgbClr val="FF0000"/>
              </a:solidFill>
              <a:latin typeface="Consolas" panose="020B0609020204030204" charset="0"/>
            </a:endParaRPr>
          </a:p>
          <a:p>
            <a:pPr>
              <a:lnSpc>
                <a:spcPct val="100000"/>
              </a:lnSpc>
              <a:spcAft>
                <a:spcPts val="0"/>
              </a:spcAft>
              <a:buSzPct val="90000"/>
              <a:buFont typeface="Wingdings" panose="05000000000000000000" pitchFamily="2" charset="2"/>
              <a:buNone/>
            </a:pPr>
            <a:r>
              <a:rPr lang="en-US" altLang="zh-CN" sz="1600">
                <a:latin typeface="Consolas" panose="020B0609020204030204" charset="0"/>
              </a:rPr>
              <a:t>&gt;&gt;&gt; del x[1]          #</a:t>
            </a:r>
            <a:r>
              <a:rPr lang="zh-CN" altLang="en-US" sz="1600">
                <a:latin typeface="Consolas" panose="020B0609020204030204" charset="0"/>
              </a:rPr>
              <a:t>删除列表中指定元素</a:t>
            </a:r>
            <a:endParaRPr lang="zh-CN" altLang="en-US" sz="1600">
              <a:latin typeface="Consolas" panose="020B0609020204030204" charset="0"/>
            </a:endParaRPr>
          </a:p>
          <a:p>
            <a:pPr>
              <a:lnSpc>
                <a:spcPct val="100000"/>
              </a:lnSpc>
              <a:spcAft>
                <a:spcPts val="0"/>
              </a:spcAft>
              <a:buSzPct val="90000"/>
              <a:buFont typeface="Wingdings" panose="05000000000000000000" pitchFamily="2" charset="2"/>
              <a:buNone/>
            </a:pPr>
            <a:r>
              <a:rPr lang="en-US" altLang="zh-CN" sz="1600">
                <a:latin typeface="Consolas" panose="020B0609020204030204" charset="0"/>
              </a:rPr>
              <a:t>&gt;&gt;&gt; print(x)</a:t>
            </a:r>
            <a:endParaRPr lang="en-US" altLang="zh-CN" sz="1600">
              <a:latin typeface="Consolas" panose="020B0609020204030204" charset="0"/>
            </a:endParaRPr>
          </a:p>
          <a:p>
            <a:pPr>
              <a:lnSpc>
                <a:spcPct val="100000"/>
              </a:lnSpc>
              <a:spcAft>
                <a:spcPts val="0"/>
              </a:spcAft>
              <a:buSzPct val="90000"/>
              <a:buFont typeface="Wingdings" panose="05000000000000000000" pitchFamily="2" charset="2"/>
              <a:buNone/>
            </a:pPr>
            <a:r>
              <a:rPr lang="en-US" altLang="zh-CN" sz="1600">
                <a:solidFill>
                  <a:srgbClr val="00B0F0"/>
                </a:solidFill>
                <a:latin typeface="Consolas" panose="020B0609020204030204" charset="0"/>
              </a:rPr>
              <a:t>[1, 3, 4, 5, 6]</a:t>
            </a:r>
            <a:endParaRPr lang="en-US" altLang="zh-CN" sz="1600">
              <a:solidFill>
                <a:srgbClr val="00B0F0"/>
              </a:solidFill>
              <a:latin typeface="Consolas" panose="020B0609020204030204" charset="0"/>
            </a:endParaRPr>
          </a:p>
          <a:p>
            <a:pPr>
              <a:lnSpc>
                <a:spcPct val="100000"/>
              </a:lnSpc>
              <a:spcAft>
                <a:spcPts val="0"/>
              </a:spcAft>
              <a:buSzPct val="90000"/>
              <a:buFont typeface="Wingdings" panose="05000000000000000000" pitchFamily="2" charset="2"/>
              <a:buNone/>
            </a:pPr>
            <a:r>
              <a:rPr lang="en-US" altLang="zh-CN" sz="1600">
                <a:latin typeface="Consolas" panose="020B0609020204030204" charset="0"/>
              </a:rPr>
              <a:t>&gt;&gt;&gt; del x             #</a:t>
            </a:r>
            <a:r>
              <a:rPr lang="zh-CN" altLang="en-US" sz="1600">
                <a:latin typeface="Consolas" panose="020B0609020204030204" charset="0"/>
              </a:rPr>
              <a:t>删除整个列表</a:t>
            </a:r>
            <a:endParaRPr lang="zh-CN" altLang="en-US" sz="1600">
              <a:latin typeface="Consolas" panose="020B0609020204030204" charset="0"/>
            </a:endParaRPr>
          </a:p>
          <a:p>
            <a:pPr>
              <a:lnSpc>
                <a:spcPct val="100000"/>
              </a:lnSpc>
              <a:spcAft>
                <a:spcPts val="0"/>
              </a:spcAft>
              <a:buSzPct val="90000"/>
              <a:buFont typeface="Wingdings" panose="05000000000000000000" pitchFamily="2" charset="2"/>
              <a:buNone/>
            </a:pPr>
            <a:r>
              <a:rPr lang="en-US" altLang="zh-CN" sz="1600">
                <a:latin typeface="Consolas" panose="020B0609020204030204" charset="0"/>
              </a:rPr>
              <a:t>&gt;&gt;&gt; print(x)</a:t>
            </a:r>
            <a:endParaRPr lang="en-US" altLang="zh-CN" sz="1600">
              <a:latin typeface="Consolas" panose="020B0609020204030204" charset="0"/>
            </a:endParaRPr>
          </a:p>
          <a:p>
            <a:pPr>
              <a:lnSpc>
                <a:spcPct val="100000"/>
              </a:lnSpc>
              <a:spcAft>
                <a:spcPts val="0"/>
              </a:spcAft>
              <a:buSzPct val="90000"/>
              <a:buFont typeface="Wingdings" panose="05000000000000000000" pitchFamily="2" charset="2"/>
              <a:buNone/>
            </a:pPr>
            <a:r>
              <a:rPr lang="en-US" altLang="zh-CN" sz="1600">
                <a:solidFill>
                  <a:srgbClr val="FF0000"/>
                </a:solidFill>
                <a:latin typeface="Consolas" panose="020B0609020204030204" charset="0"/>
              </a:rPr>
              <a:t>NameError: name 'x' is not defined</a:t>
            </a:r>
            <a:endParaRPr lang="en-US" altLang="zh-CN" sz="1600">
              <a:solidFill>
                <a:srgbClr val="FF0000"/>
              </a:solidFill>
              <a:latin typeface="Consolas" panose="020B0609020204030204" charset="0"/>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3" name="标题 55297"/>
          <p:cNvSpPr>
            <a:spLocks noGrp="1"/>
          </p:cNvSpPr>
          <p:nvPr>
            <p:ph type="title"/>
          </p:nvPr>
        </p:nvSpPr>
        <p:spPr>
          <a:xfrm>
            <a:off x="554355" y="150495"/>
            <a:ext cx="5398770" cy="414020"/>
          </a:xfrm>
          <a:noFill/>
          <a:ln>
            <a:noFill/>
          </a:ln>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1.</a:t>
            </a:r>
            <a:r>
              <a:rPr>
                <a:latin typeface="+mj-lt"/>
                <a:ea typeface="+mj-ea"/>
                <a:cs typeface="+mj-cs"/>
                <a:sym typeface="+mn-ea"/>
              </a:rPr>
              <a:t>4</a:t>
            </a:r>
            <a:r>
              <a:rPr>
                <a:latin typeface="+mj-lt"/>
                <a:ea typeface="+mj-ea"/>
                <a:cs typeface="+mj-cs"/>
                <a:sym typeface="+mn-ea"/>
              </a:rPr>
              <a:t>.7  </a:t>
            </a:r>
            <a:r>
              <a:rPr>
                <a:latin typeface="+mj-lt"/>
                <a:ea typeface="+mj-ea"/>
                <a:cs typeface="+mj-cs"/>
                <a:sym typeface="+mn-ea"/>
              </a:rPr>
              <a:t>对象的删除</a:t>
            </a:r>
            <a:endParaRPr>
              <a:latin typeface="+mj-lt"/>
              <a:ea typeface="+mj-ea"/>
              <a:cs typeface="+mj-cs"/>
              <a:sym typeface="+mn-ea"/>
            </a:endParaRPr>
          </a:p>
        </p:txBody>
      </p:sp>
      <p:sp>
        <p:nvSpPr>
          <p:cNvPr id="3" name="文本占位符 2"/>
          <p:cNvSpPr>
            <a:spLocks noGrp="1"/>
          </p:cNvSpPr>
          <p:nvPr>
            <p:ph type="body" idx="1"/>
          </p:nvPr>
        </p:nvSpPr>
        <p:spPr/>
        <p:txBody>
          <a:bodyPr/>
          <a:p>
            <a:endParaRPr lang="zh-CN" altLang="en-US"/>
          </a:p>
        </p:txBody>
      </p:sp>
      <p:sp>
        <p:nvSpPr>
          <p:cNvPr id="105474" name="文本占位符 55298"/>
          <p:cNvSpPr>
            <a:spLocks noGrp="1"/>
          </p:cNvSpPr>
          <p:nvPr>
            <p:ph sz="half" idx="2"/>
          </p:nvPr>
        </p:nvSpPr>
        <p:spPr/>
        <p:txBody>
          <a:bodyPr anchor="t"/>
          <a:p>
            <a:pPr>
              <a:spcBef>
                <a:spcPct val="0"/>
              </a:spcBef>
              <a:buFont typeface="Wingdings" panose="05000000000000000000" charset="0"/>
              <a:buChar char="n"/>
            </a:pPr>
            <a:r>
              <a:rPr lang="en-US" altLang="zh-CN" sz="2400">
                <a:latin typeface="宋体" panose="02010600030101010101" pitchFamily="2" charset="-122"/>
              </a:rPr>
              <a:t>del</a:t>
            </a:r>
            <a:r>
              <a:rPr lang="zh-CN" altLang="en-US" sz="2400">
                <a:latin typeface="宋体" panose="02010600030101010101" pitchFamily="2" charset="-122"/>
              </a:rPr>
              <a:t>命令无法删除元组或字符串中的元素，只可以删除整个元组或字符串，因为这两者均属于不可变序列。</a:t>
            </a:r>
            <a:endParaRPr lang="zh-CN" altLang="en-US" sz="2400">
              <a:latin typeface="宋体" panose="02010600030101010101" pitchFamily="2" charset="-122"/>
            </a:endParaRPr>
          </a:p>
          <a:p>
            <a:pPr>
              <a:lnSpc>
                <a:spcPct val="80000"/>
              </a:lnSpc>
              <a:buNone/>
            </a:pPr>
            <a:r>
              <a:rPr lang="en-US" altLang="zh-CN" sz="1800">
                <a:latin typeface="Consolas" panose="020B0609020204030204" charset="0"/>
              </a:rPr>
              <a:t>&gt;&gt;&gt; x = (1,2,3)</a:t>
            </a:r>
            <a:endParaRPr lang="en-US" altLang="zh-CN" sz="1800">
              <a:latin typeface="Consolas" panose="020B0609020204030204" charset="0"/>
            </a:endParaRPr>
          </a:p>
          <a:p>
            <a:pPr>
              <a:lnSpc>
                <a:spcPct val="80000"/>
              </a:lnSpc>
              <a:buNone/>
            </a:pPr>
            <a:r>
              <a:rPr lang="en-US" altLang="zh-CN" sz="1800">
                <a:latin typeface="Consolas" panose="020B0609020204030204" charset="0"/>
              </a:rPr>
              <a:t>&gt;&gt;&gt; del x[1]</a:t>
            </a:r>
            <a:endParaRPr lang="en-US" altLang="zh-CN" sz="1800">
              <a:latin typeface="Consolas" panose="020B0609020204030204" charset="0"/>
            </a:endParaRPr>
          </a:p>
          <a:p>
            <a:pPr>
              <a:lnSpc>
                <a:spcPct val="80000"/>
              </a:lnSpc>
              <a:buNone/>
            </a:pPr>
            <a:r>
              <a:rPr lang="en-US" altLang="zh-CN" sz="1800">
                <a:solidFill>
                  <a:srgbClr val="FF0000"/>
                </a:solidFill>
                <a:latin typeface="Consolas" panose="020B0609020204030204" charset="0"/>
              </a:rPr>
              <a:t>Traceback (most recent call last):</a:t>
            </a:r>
            <a:endParaRPr lang="en-US" altLang="zh-CN" sz="1800">
              <a:solidFill>
                <a:srgbClr val="FF0000"/>
              </a:solidFill>
              <a:latin typeface="Consolas" panose="020B0609020204030204" charset="0"/>
            </a:endParaRPr>
          </a:p>
          <a:p>
            <a:pPr>
              <a:lnSpc>
                <a:spcPct val="80000"/>
              </a:lnSpc>
              <a:buNone/>
            </a:pPr>
            <a:r>
              <a:rPr lang="en-US" altLang="zh-CN" sz="1800">
                <a:solidFill>
                  <a:srgbClr val="FF0000"/>
                </a:solidFill>
                <a:latin typeface="Consolas" panose="020B0609020204030204" charset="0"/>
              </a:rPr>
              <a:t>  File "&lt;pyshell#62&gt;", line 1, in &lt;module&gt;</a:t>
            </a:r>
            <a:endParaRPr lang="en-US" altLang="zh-CN" sz="1800">
              <a:solidFill>
                <a:srgbClr val="FF0000"/>
              </a:solidFill>
              <a:latin typeface="Consolas" panose="020B0609020204030204" charset="0"/>
            </a:endParaRPr>
          </a:p>
          <a:p>
            <a:pPr>
              <a:lnSpc>
                <a:spcPct val="80000"/>
              </a:lnSpc>
              <a:buNone/>
            </a:pPr>
            <a:r>
              <a:rPr lang="en-US" altLang="zh-CN" sz="1800">
                <a:solidFill>
                  <a:srgbClr val="FF0000"/>
                </a:solidFill>
                <a:latin typeface="Consolas" panose="020B0609020204030204" charset="0"/>
              </a:rPr>
              <a:t>    del x[1]</a:t>
            </a:r>
            <a:endParaRPr lang="en-US" altLang="zh-CN" sz="1800">
              <a:solidFill>
                <a:srgbClr val="FF0000"/>
              </a:solidFill>
              <a:latin typeface="Consolas" panose="020B0609020204030204" charset="0"/>
            </a:endParaRPr>
          </a:p>
          <a:p>
            <a:pPr>
              <a:lnSpc>
                <a:spcPct val="80000"/>
              </a:lnSpc>
              <a:buNone/>
            </a:pPr>
            <a:r>
              <a:rPr lang="en-US" altLang="zh-CN" sz="1800">
                <a:solidFill>
                  <a:srgbClr val="FF0000"/>
                </a:solidFill>
                <a:latin typeface="Consolas" panose="020B0609020204030204" charset="0"/>
              </a:rPr>
              <a:t>TypeError: 'tuple' object doesn't support item deletion</a:t>
            </a:r>
            <a:endParaRPr lang="en-US" altLang="zh-CN" sz="1800">
              <a:solidFill>
                <a:srgbClr val="FF0000"/>
              </a:solidFill>
              <a:latin typeface="Consolas" panose="020B0609020204030204" charset="0"/>
            </a:endParaRPr>
          </a:p>
          <a:p>
            <a:pPr>
              <a:lnSpc>
                <a:spcPct val="80000"/>
              </a:lnSpc>
              <a:buNone/>
            </a:pPr>
            <a:r>
              <a:rPr lang="en-US" altLang="zh-CN" sz="1800">
                <a:latin typeface="Consolas" panose="020B0609020204030204" charset="0"/>
              </a:rPr>
              <a:t>&gt;&gt;&gt; del x</a:t>
            </a:r>
            <a:endParaRPr lang="en-US" altLang="zh-CN" sz="1800">
              <a:latin typeface="Consolas" panose="020B0609020204030204" charset="0"/>
            </a:endParaRPr>
          </a:p>
          <a:p>
            <a:pPr>
              <a:lnSpc>
                <a:spcPct val="80000"/>
              </a:lnSpc>
              <a:buNone/>
            </a:pPr>
            <a:r>
              <a:rPr lang="en-US" altLang="zh-CN" sz="1800">
                <a:latin typeface="Consolas" panose="020B0609020204030204" charset="0"/>
              </a:rPr>
              <a:t>&gt;&gt;&gt; print(x)</a:t>
            </a:r>
            <a:endParaRPr lang="en-US" altLang="zh-CN" sz="1800">
              <a:latin typeface="Consolas" panose="020B0609020204030204" charset="0"/>
            </a:endParaRPr>
          </a:p>
          <a:p>
            <a:pPr>
              <a:lnSpc>
                <a:spcPct val="80000"/>
              </a:lnSpc>
              <a:buNone/>
            </a:pPr>
            <a:r>
              <a:rPr lang="en-US" altLang="zh-CN" sz="1800">
                <a:solidFill>
                  <a:srgbClr val="FF0000"/>
                </a:solidFill>
                <a:latin typeface="Consolas" panose="020B0609020204030204" charset="0"/>
              </a:rPr>
              <a:t>Traceback (most recent call last):</a:t>
            </a:r>
            <a:endParaRPr lang="en-US" altLang="zh-CN" sz="1800">
              <a:solidFill>
                <a:srgbClr val="FF0000"/>
              </a:solidFill>
              <a:latin typeface="Consolas" panose="020B0609020204030204" charset="0"/>
            </a:endParaRPr>
          </a:p>
          <a:p>
            <a:pPr>
              <a:lnSpc>
                <a:spcPct val="80000"/>
              </a:lnSpc>
              <a:buNone/>
            </a:pPr>
            <a:r>
              <a:rPr lang="en-US" altLang="zh-CN" sz="1800">
                <a:solidFill>
                  <a:srgbClr val="FF0000"/>
                </a:solidFill>
                <a:latin typeface="Consolas" panose="020B0609020204030204" charset="0"/>
              </a:rPr>
              <a:t>  File "&lt;pyshell#64&gt;", line 1, in &lt;module&gt;</a:t>
            </a:r>
            <a:endParaRPr lang="en-US" altLang="zh-CN" sz="1800">
              <a:solidFill>
                <a:srgbClr val="FF0000"/>
              </a:solidFill>
              <a:latin typeface="Consolas" panose="020B0609020204030204" charset="0"/>
            </a:endParaRPr>
          </a:p>
          <a:p>
            <a:pPr>
              <a:lnSpc>
                <a:spcPct val="80000"/>
              </a:lnSpc>
              <a:buNone/>
            </a:pPr>
            <a:r>
              <a:rPr lang="en-US" altLang="zh-CN" sz="1800">
                <a:solidFill>
                  <a:srgbClr val="FF0000"/>
                </a:solidFill>
                <a:latin typeface="Consolas" panose="020B0609020204030204" charset="0"/>
              </a:rPr>
              <a:t>    print(x)</a:t>
            </a:r>
            <a:endParaRPr lang="en-US" altLang="zh-CN" sz="1800">
              <a:solidFill>
                <a:srgbClr val="FF0000"/>
              </a:solidFill>
              <a:latin typeface="Consolas" panose="020B0609020204030204" charset="0"/>
            </a:endParaRPr>
          </a:p>
          <a:p>
            <a:pPr>
              <a:lnSpc>
                <a:spcPct val="80000"/>
              </a:lnSpc>
              <a:buNone/>
            </a:pPr>
            <a:r>
              <a:rPr lang="en-US" altLang="zh-CN" sz="1800">
                <a:solidFill>
                  <a:srgbClr val="FF0000"/>
                </a:solidFill>
                <a:latin typeface="Consolas" panose="020B0609020204030204" charset="0"/>
              </a:rPr>
              <a:t>NameError: name 'x' is not defined</a:t>
            </a:r>
            <a:endParaRPr lang="en-US" altLang="zh-CN" sz="1800">
              <a:solidFill>
                <a:srgbClr val="FF0000"/>
              </a:solidFill>
              <a:latin typeface="Consolas" panose="020B0609020204030204" charset="0"/>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7" name="标题 56321"/>
          <p:cNvSpPr>
            <a:spLocks noGrp="1"/>
          </p:cNvSpPr>
          <p:nvPr>
            <p:ph type="title"/>
          </p:nvPr>
        </p:nvSpPr>
        <p:spPr>
          <a:xfrm>
            <a:off x="554355" y="150495"/>
            <a:ext cx="5398770" cy="414020"/>
          </a:xfrm>
          <a:noFill/>
          <a:ln>
            <a:noFill/>
          </a:ln>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1.</a:t>
            </a:r>
            <a:r>
              <a:rPr>
                <a:latin typeface="+mj-lt"/>
                <a:ea typeface="+mj-ea"/>
                <a:cs typeface="+mj-cs"/>
                <a:sym typeface="+mn-ea"/>
              </a:rPr>
              <a:t>4</a:t>
            </a:r>
            <a:r>
              <a:rPr>
                <a:latin typeface="+mj-lt"/>
                <a:ea typeface="+mj-ea"/>
                <a:cs typeface="+mj-cs"/>
                <a:sym typeface="+mn-ea"/>
              </a:rPr>
              <a:t>.8 </a:t>
            </a:r>
            <a:r>
              <a:rPr>
                <a:latin typeface="+mj-lt"/>
                <a:ea typeface="+mj-ea"/>
                <a:cs typeface="+mj-cs"/>
                <a:sym typeface="+mn-ea"/>
              </a:rPr>
              <a:t>基本输入输出</a:t>
            </a:r>
            <a:endParaRPr>
              <a:latin typeface="+mj-lt"/>
              <a:ea typeface="+mj-ea"/>
              <a:cs typeface="+mj-cs"/>
              <a:sym typeface="+mn-ea"/>
            </a:endParaRPr>
          </a:p>
        </p:txBody>
      </p:sp>
      <p:sp>
        <p:nvSpPr>
          <p:cNvPr id="3" name="文本占位符 2"/>
          <p:cNvSpPr>
            <a:spLocks noGrp="1"/>
          </p:cNvSpPr>
          <p:nvPr>
            <p:ph type="body" idx="1"/>
          </p:nvPr>
        </p:nvSpPr>
        <p:spPr/>
        <p:txBody>
          <a:bodyPr/>
          <a:p>
            <a:endParaRPr lang="zh-CN" altLang="en-US"/>
          </a:p>
        </p:txBody>
      </p:sp>
      <p:sp>
        <p:nvSpPr>
          <p:cNvPr id="106498" name="文本占位符 56322"/>
          <p:cNvSpPr>
            <a:spLocks noGrp="1"/>
          </p:cNvSpPr>
          <p:nvPr>
            <p:ph sz="half" idx="2"/>
          </p:nvPr>
        </p:nvSpPr>
        <p:spPr/>
        <p:txBody>
          <a:bodyPr anchor="t"/>
          <a:p>
            <a:pPr>
              <a:buSzPct val="90000"/>
              <a:buFont typeface="Wingdings" panose="05000000000000000000" charset="0"/>
              <a:buChar char="n"/>
            </a:pPr>
            <a:r>
              <a:rPr lang="zh-CN" altLang="en-US" sz="2400" dirty="0"/>
              <a:t>用</a:t>
            </a:r>
            <a:r>
              <a:rPr lang="en-US" altLang="zh-CN" sz="2400" dirty="0"/>
              <a:t>Python</a:t>
            </a:r>
            <a:r>
              <a:rPr lang="zh-CN" altLang="en-US" sz="2400" dirty="0"/>
              <a:t>进行程序设计，输入是通过</a:t>
            </a:r>
            <a:r>
              <a:rPr lang="en-US" altLang="zh-CN" sz="2400" dirty="0"/>
              <a:t>input( )</a:t>
            </a:r>
            <a:r>
              <a:rPr lang="zh-CN" altLang="en-US" sz="2400" dirty="0"/>
              <a:t>函数来实现的，</a:t>
            </a:r>
            <a:r>
              <a:rPr lang="en-US" altLang="zh-CN" sz="2400" dirty="0"/>
              <a:t>input( )</a:t>
            </a:r>
            <a:r>
              <a:rPr lang="zh-CN" altLang="en-US" sz="2400" dirty="0"/>
              <a:t>的一般格式为：</a:t>
            </a:r>
            <a:endParaRPr lang="zh-CN" altLang="en-US" sz="2400" dirty="0"/>
          </a:p>
          <a:p>
            <a:pPr>
              <a:buSzPct val="90000"/>
              <a:buFont typeface="Wingdings" panose="05000000000000000000" pitchFamily="2" charset="2"/>
              <a:buNone/>
            </a:pPr>
            <a:endParaRPr lang="en-US" altLang="zh-CN" sz="1800" dirty="0"/>
          </a:p>
          <a:p>
            <a:pPr>
              <a:buSzPct val="90000"/>
              <a:buFont typeface="Wingdings" panose="05000000000000000000" pitchFamily="2" charset="2"/>
              <a:buNone/>
            </a:pPr>
            <a:r>
              <a:rPr lang="en-US" altLang="zh-CN" sz="1800" dirty="0">
                <a:latin typeface="Consolas" panose="020B0609020204030204" charset="0"/>
              </a:rPr>
              <a:t>x = input('</a:t>
            </a:r>
            <a:r>
              <a:rPr lang="zh-CN" altLang="en-US" sz="1800" dirty="0">
                <a:latin typeface="Consolas" panose="020B0609020204030204" charset="0"/>
              </a:rPr>
              <a:t>提示：</a:t>
            </a:r>
            <a:r>
              <a:rPr lang="en-US" altLang="zh-CN" sz="1800" dirty="0">
                <a:latin typeface="Consolas" panose="020B0609020204030204" charset="0"/>
              </a:rPr>
              <a:t>')</a:t>
            </a:r>
            <a:endParaRPr lang="en-US" altLang="zh-CN" sz="1800" dirty="0">
              <a:latin typeface="Consolas" panose="020B0609020204030204" charset="0"/>
            </a:endParaRPr>
          </a:p>
          <a:p>
            <a:pPr>
              <a:buSzPct val="90000"/>
              <a:buFont typeface="Wingdings" panose="05000000000000000000" pitchFamily="2" charset="2"/>
              <a:buNone/>
            </a:pPr>
            <a:endParaRPr lang="zh-CN" altLang="en-US" sz="1800" dirty="0"/>
          </a:p>
          <a:p>
            <a:pPr>
              <a:buSzPct val="90000"/>
              <a:buFont typeface="Wingdings" panose="05000000000000000000" pitchFamily="2" charset="2"/>
              <a:buNone/>
            </a:pPr>
            <a:r>
              <a:rPr lang="zh-CN" altLang="en-US" sz="2400" dirty="0"/>
              <a:t>该函数返回输入的对象。可输入数字、字符串和其它任意类型对象。</a:t>
            </a:r>
            <a:endParaRPr lang="zh-CN" altLang="en-US" sz="2400"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1" name="标题 59393"/>
          <p:cNvSpPr>
            <a:spLocks noGrp="1"/>
          </p:cNvSpPr>
          <p:nvPr>
            <p:ph type="title"/>
          </p:nvPr>
        </p:nvSpPr>
        <p:spPr>
          <a:xfrm>
            <a:off x="554355" y="150495"/>
            <a:ext cx="5398770" cy="414020"/>
          </a:xfrm>
          <a:noFill/>
          <a:ln>
            <a:noFill/>
          </a:ln>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1.</a:t>
            </a:r>
            <a:r>
              <a:rPr>
                <a:latin typeface="+mj-lt"/>
                <a:ea typeface="+mj-ea"/>
                <a:cs typeface="+mj-cs"/>
                <a:sym typeface="+mn-ea"/>
              </a:rPr>
              <a:t>4</a:t>
            </a:r>
            <a:r>
              <a:rPr>
                <a:latin typeface="+mj-lt"/>
                <a:ea typeface="+mj-ea"/>
                <a:cs typeface="+mj-cs"/>
                <a:sym typeface="+mn-ea"/>
              </a:rPr>
              <a:t>.8 </a:t>
            </a:r>
            <a:r>
              <a:rPr>
                <a:latin typeface="+mj-lt"/>
                <a:ea typeface="+mj-ea"/>
                <a:cs typeface="+mj-cs"/>
                <a:sym typeface="+mn-ea"/>
              </a:rPr>
              <a:t>基本输入输出</a:t>
            </a:r>
            <a:endParaRPr>
              <a:latin typeface="+mj-lt"/>
              <a:ea typeface="+mj-ea"/>
              <a:cs typeface="+mj-cs"/>
              <a:sym typeface="+mn-ea"/>
            </a:endParaRPr>
          </a:p>
        </p:txBody>
      </p:sp>
      <p:sp>
        <p:nvSpPr>
          <p:cNvPr id="3" name="文本占位符 2"/>
          <p:cNvSpPr>
            <a:spLocks noGrp="1"/>
          </p:cNvSpPr>
          <p:nvPr>
            <p:ph type="body" idx="1"/>
          </p:nvPr>
        </p:nvSpPr>
        <p:spPr/>
        <p:txBody>
          <a:bodyPr/>
          <a:p>
            <a:endParaRPr lang="zh-CN" altLang="en-US"/>
          </a:p>
        </p:txBody>
      </p:sp>
      <p:sp>
        <p:nvSpPr>
          <p:cNvPr id="107522" name="文本占位符 59394"/>
          <p:cNvSpPr>
            <a:spLocks noGrp="1"/>
          </p:cNvSpPr>
          <p:nvPr>
            <p:ph sz="half" idx="2"/>
          </p:nvPr>
        </p:nvSpPr>
        <p:spPr/>
        <p:txBody>
          <a:bodyPr anchor="t"/>
          <a:p>
            <a:pPr>
              <a:spcBef>
                <a:spcPct val="0"/>
              </a:spcBef>
              <a:buFont typeface="Wingdings" panose="05000000000000000000" charset="0"/>
              <a:buChar char="n"/>
            </a:pPr>
            <a:r>
              <a:rPr lang="zh-CN" altLang="en-US" sz="2400">
                <a:latin typeface="宋体" panose="02010600030101010101" pitchFamily="2" charset="-122"/>
                <a:ea typeface="宋体" panose="02010600030101010101" pitchFamily="2" charset="-122"/>
              </a:rPr>
              <a:t>在</a:t>
            </a:r>
            <a:r>
              <a:rPr lang="en-US" altLang="zh-CN" sz="2400">
                <a:latin typeface="宋体" panose="02010600030101010101" pitchFamily="2" charset="-122"/>
                <a:ea typeface="宋体" panose="02010600030101010101" pitchFamily="2" charset="-122"/>
              </a:rPr>
              <a:t>Python 3.x</a:t>
            </a:r>
            <a:r>
              <a:rPr lang="zh-CN" altLang="en-US" sz="2400">
                <a:latin typeface="宋体" panose="02010600030101010101" pitchFamily="2" charset="-122"/>
                <a:ea typeface="宋体" panose="02010600030101010101" pitchFamily="2" charset="-122"/>
              </a:rPr>
              <a:t>中，</a:t>
            </a:r>
            <a:r>
              <a:rPr lang="en-US" altLang="zh-CN" sz="2400">
                <a:latin typeface="宋体" panose="02010600030101010101" pitchFamily="2" charset="-122"/>
                <a:ea typeface="宋体" panose="02010600030101010101" pitchFamily="2" charset="-122"/>
              </a:rPr>
              <a:t>input()</a:t>
            </a:r>
            <a:r>
              <a:rPr lang="zh-CN" altLang="en-US" sz="2400">
                <a:latin typeface="宋体" panose="02010600030101010101" pitchFamily="2" charset="-122"/>
                <a:ea typeface="宋体" panose="02010600030101010101" pitchFamily="2" charset="-122"/>
              </a:rPr>
              <a:t>函数用来接收用户的键盘输入，不论用户输入数据时使用什么界定符，</a:t>
            </a:r>
            <a:r>
              <a:rPr lang="en-US" altLang="zh-CN" sz="2400" b="1">
                <a:solidFill>
                  <a:srgbClr val="FF0000"/>
                </a:solidFill>
                <a:latin typeface="宋体" panose="02010600030101010101" pitchFamily="2" charset="-122"/>
                <a:ea typeface="宋体" panose="02010600030101010101" pitchFamily="2" charset="-122"/>
              </a:rPr>
              <a:t>input()</a:t>
            </a:r>
            <a:r>
              <a:rPr lang="zh-CN" altLang="en-US" sz="2400" b="1">
                <a:solidFill>
                  <a:srgbClr val="FF0000"/>
                </a:solidFill>
                <a:latin typeface="宋体" panose="02010600030101010101" pitchFamily="2" charset="-122"/>
                <a:ea typeface="宋体" panose="02010600030101010101" pitchFamily="2" charset="-122"/>
              </a:rPr>
              <a:t>函数的返回结果都是字符串</a:t>
            </a:r>
            <a:r>
              <a:rPr lang="zh-CN" altLang="en-US" sz="2400">
                <a:latin typeface="宋体" panose="02010600030101010101" pitchFamily="2" charset="-122"/>
                <a:ea typeface="宋体" panose="02010600030101010101" pitchFamily="2" charset="-122"/>
              </a:rPr>
              <a:t>，需要将其转换为相应的类型再处理。</a:t>
            </a:r>
            <a:endParaRPr lang="zh-CN" altLang="en-US" sz="2400">
              <a:latin typeface="宋体" panose="02010600030101010101" pitchFamily="2" charset="-122"/>
              <a:ea typeface="宋体" panose="02010600030101010101" pitchFamily="2" charset="-122"/>
            </a:endParaRPr>
          </a:p>
          <a:p>
            <a:pPr>
              <a:lnSpc>
                <a:spcPct val="100000"/>
              </a:lnSpc>
              <a:spcAft>
                <a:spcPts val="0"/>
              </a:spcAft>
              <a:buNone/>
            </a:pPr>
            <a:r>
              <a:rPr lang="en-US" altLang="zh-CN" sz="1800">
                <a:latin typeface="Consolas" panose="020B0609020204030204" charset="0"/>
              </a:rPr>
              <a:t>&gt;&gt;&gt; x = input('Please input:')</a:t>
            </a:r>
            <a:endParaRPr lang="en-US" altLang="zh-CN" sz="1800">
              <a:latin typeface="Consolas" panose="020B0609020204030204" charset="0"/>
            </a:endParaRPr>
          </a:p>
          <a:p>
            <a:pPr>
              <a:lnSpc>
                <a:spcPct val="100000"/>
              </a:lnSpc>
              <a:spcAft>
                <a:spcPts val="0"/>
              </a:spcAft>
              <a:buNone/>
            </a:pPr>
            <a:r>
              <a:rPr lang="en-US" altLang="zh-CN" sz="1800">
                <a:solidFill>
                  <a:srgbClr val="00B0F0"/>
                </a:solidFill>
                <a:latin typeface="Consolas" panose="020B0609020204030204" charset="0"/>
              </a:rPr>
              <a:t>Please input:3</a:t>
            </a:r>
            <a:endParaRPr lang="en-US" altLang="zh-CN" sz="1800">
              <a:solidFill>
                <a:srgbClr val="00B0F0"/>
              </a:solidFill>
              <a:latin typeface="Consolas" panose="020B0609020204030204" charset="0"/>
            </a:endParaRPr>
          </a:p>
          <a:p>
            <a:pPr>
              <a:lnSpc>
                <a:spcPct val="100000"/>
              </a:lnSpc>
              <a:spcAft>
                <a:spcPts val="0"/>
              </a:spcAft>
              <a:buNone/>
            </a:pPr>
            <a:r>
              <a:rPr lang="en-US" altLang="zh-CN" sz="1800">
                <a:latin typeface="Consolas" panose="020B0609020204030204" charset="0"/>
              </a:rPr>
              <a:t>&gt;&gt;&gt; print(type(x))</a:t>
            </a:r>
            <a:endParaRPr lang="en-US" altLang="zh-CN" sz="1800">
              <a:latin typeface="Consolas" panose="020B0609020204030204" charset="0"/>
            </a:endParaRPr>
          </a:p>
          <a:p>
            <a:pPr>
              <a:lnSpc>
                <a:spcPct val="100000"/>
              </a:lnSpc>
              <a:spcAft>
                <a:spcPts val="0"/>
              </a:spcAft>
              <a:buNone/>
            </a:pPr>
            <a:r>
              <a:rPr lang="en-US" altLang="zh-CN" sz="1800">
                <a:solidFill>
                  <a:srgbClr val="00B0F0"/>
                </a:solidFill>
                <a:latin typeface="Consolas" panose="020B0609020204030204" charset="0"/>
              </a:rPr>
              <a:t>&lt;class 'str'&gt;</a:t>
            </a:r>
            <a:endParaRPr lang="en-US" altLang="zh-CN" sz="1800">
              <a:solidFill>
                <a:srgbClr val="00B0F0"/>
              </a:solidFill>
              <a:latin typeface="Consolas" panose="020B0609020204030204" charset="0"/>
            </a:endParaRPr>
          </a:p>
          <a:p>
            <a:pPr>
              <a:lnSpc>
                <a:spcPct val="100000"/>
              </a:lnSpc>
              <a:spcAft>
                <a:spcPts val="0"/>
              </a:spcAft>
              <a:buNone/>
            </a:pPr>
            <a:r>
              <a:rPr lang="en-US" altLang="zh-CN" sz="1800">
                <a:latin typeface="Consolas" panose="020B0609020204030204" charset="0"/>
              </a:rPr>
              <a:t>&gt;&gt;&gt; x = input('Please input:')</a:t>
            </a:r>
            <a:endParaRPr lang="en-US" altLang="zh-CN" sz="1800">
              <a:latin typeface="Consolas" panose="020B0609020204030204" charset="0"/>
            </a:endParaRPr>
          </a:p>
          <a:p>
            <a:pPr>
              <a:lnSpc>
                <a:spcPct val="100000"/>
              </a:lnSpc>
              <a:spcAft>
                <a:spcPts val="0"/>
              </a:spcAft>
              <a:buNone/>
            </a:pPr>
            <a:r>
              <a:rPr lang="en-US" altLang="zh-CN" sz="1800">
                <a:solidFill>
                  <a:srgbClr val="00B0F0"/>
                </a:solidFill>
                <a:latin typeface="Consolas" panose="020B0609020204030204" charset="0"/>
              </a:rPr>
              <a:t>Please input:'1'</a:t>
            </a:r>
            <a:endParaRPr lang="en-US" altLang="zh-CN" sz="1800">
              <a:solidFill>
                <a:srgbClr val="00B0F0"/>
              </a:solidFill>
              <a:latin typeface="Consolas" panose="020B0609020204030204" charset="0"/>
            </a:endParaRPr>
          </a:p>
          <a:p>
            <a:pPr>
              <a:lnSpc>
                <a:spcPct val="100000"/>
              </a:lnSpc>
              <a:spcAft>
                <a:spcPts val="0"/>
              </a:spcAft>
              <a:buNone/>
            </a:pPr>
            <a:r>
              <a:rPr lang="en-US" altLang="zh-CN" sz="1800">
                <a:latin typeface="Consolas" panose="020B0609020204030204" charset="0"/>
              </a:rPr>
              <a:t>&gt;&gt;&gt; print(type(x))</a:t>
            </a:r>
            <a:endParaRPr lang="en-US" altLang="zh-CN" sz="1800">
              <a:latin typeface="Consolas" panose="020B0609020204030204" charset="0"/>
            </a:endParaRPr>
          </a:p>
          <a:p>
            <a:pPr>
              <a:lnSpc>
                <a:spcPct val="100000"/>
              </a:lnSpc>
              <a:spcAft>
                <a:spcPts val="0"/>
              </a:spcAft>
              <a:buNone/>
            </a:pPr>
            <a:r>
              <a:rPr lang="en-US" altLang="zh-CN" sz="1800">
                <a:solidFill>
                  <a:srgbClr val="00B0F0"/>
                </a:solidFill>
                <a:latin typeface="Consolas" panose="020B0609020204030204" charset="0"/>
              </a:rPr>
              <a:t>&lt;class 'str'&gt;</a:t>
            </a:r>
            <a:endParaRPr lang="en-US" altLang="zh-CN" sz="1800">
              <a:solidFill>
                <a:srgbClr val="00B0F0"/>
              </a:solidFill>
              <a:latin typeface="Consolas" panose="020B0609020204030204" charset="0"/>
            </a:endParaRPr>
          </a:p>
          <a:p>
            <a:pPr>
              <a:lnSpc>
                <a:spcPct val="100000"/>
              </a:lnSpc>
              <a:spcAft>
                <a:spcPts val="0"/>
              </a:spcAft>
              <a:buNone/>
            </a:pPr>
            <a:r>
              <a:rPr lang="en-US" altLang="zh-CN" sz="1800">
                <a:latin typeface="Consolas" panose="020B0609020204030204" charset="0"/>
              </a:rPr>
              <a:t>&gt;&gt;&gt; x = input('Please input:')</a:t>
            </a:r>
            <a:endParaRPr lang="en-US" altLang="zh-CN" sz="1800">
              <a:latin typeface="Consolas" panose="020B0609020204030204" charset="0"/>
            </a:endParaRPr>
          </a:p>
          <a:p>
            <a:pPr>
              <a:lnSpc>
                <a:spcPct val="100000"/>
              </a:lnSpc>
              <a:spcAft>
                <a:spcPts val="0"/>
              </a:spcAft>
              <a:buNone/>
            </a:pPr>
            <a:r>
              <a:rPr lang="en-US" altLang="zh-CN" sz="1800">
                <a:solidFill>
                  <a:srgbClr val="00B0F0"/>
                </a:solidFill>
                <a:latin typeface="Consolas" panose="020B0609020204030204" charset="0"/>
              </a:rPr>
              <a:t>Please input:[1,2,3]</a:t>
            </a:r>
            <a:endParaRPr lang="en-US" altLang="zh-CN" sz="1800">
              <a:solidFill>
                <a:srgbClr val="00B0F0"/>
              </a:solidFill>
              <a:latin typeface="Consolas" panose="020B0609020204030204" charset="0"/>
            </a:endParaRPr>
          </a:p>
          <a:p>
            <a:pPr>
              <a:lnSpc>
                <a:spcPct val="100000"/>
              </a:lnSpc>
              <a:spcAft>
                <a:spcPts val="0"/>
              </a:spcAft>
              <a:buNone/>
            </a:pPr>
            <a:r>
              <a:rPr lang="en-US" altLang="zh-CN" sz="1800">
                <a:latin typeface="Consolas" panose="020B0609020204030204" charset="0"/>
              </a:rPr>
              <a:t>&gt;&gt;&gt; print(type(x))</a:t>
            </a:r>
            <a:endParaRPr lang="en-US" altLang="zh-CN" sz="1800">
              <a:latin typeface="Consolas" panose="020B0609020204030204" charset="0"/>
            </a:endParaRPr>
          </a:p>
          <a:p>
            <a:pPr>
              <a:lnSpc>
                <a:spcPct val="100000"/>
              </a:lnSpc>
              <a:spcAft>
                <a:spcPts val="0"/>
              </a:spcAft>
              <a:buNone/>
            </a:pPr>
            <a:r>
              <a:rPr lang="en-US" altLang="zh-CN" sz="1800">
                <a:solidFill>
                  <a:srgbClr val="00B0F0"/>
                </a:solidFill>
                <a:latin typeface="Consolas" panose="020B0609020204030204" charset="0"/>
              </a:rPr>
              <a:t>&lt;class 'str'&gt;</a:t>
            </a:r>
            <a:endParaRPr lang="en-US" altLang="zh-CN" sz="1800">
              <a:solidFill>
                <a:srgbClr val="00B0F0"/>
              </a:solidFill>
              <a:latin typeface="Consolas" panose="020B0609020204030204" charset="0"/>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5" name="标题 60417"/>
          <p:cNvSpPr>
            <a:spLocks noGrp="1"/>
          </p:cNvSpPr>
          <p:nvPr>
            <p:ph type="title"/>
          </p:nvPr>
        </p:nvSpPr>
        <p:spPr>
          <a:xfrm>
            <a:off x="554355" y="150495"/>
            <a:ext cx="5398770" cy="414020"/>
          </a:xfrm>
          <a:noFill/>
          <a:ln>
            <a:noFill/>
          </a:ln>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1.</a:t>
            </a:r>
            <a:r>
              <a:rPr>
                <a:latin typeface="+mj-lt"/>
                <a:ea typeface="+mj-ea"/>
                <a:cs typeface="+mj-cs"/>
                <a:sym typeface="+mn-ea"/>
              </a:rPr>
              <a:t>4</a:t>
            </a:r>
            <a:r>
              <a:rPr>
                <a:latin typeface="+mj-lt"/>
                <a:ea typeface="+mj-ea"/>
                <a:cs typeface="+mj-cs"/>
                <a:sym typeface="+mn-ea"/>
              </a:rPr>
              <a:t>.8 </a:t>
            </a:r>
            <a:r>
              <a:rPr>
                <a:latin typeface="+mj-lt"/>
                <a:ea typeface="+mj-ea"/>
                <a:cs typeface="+mj-cs"/>
                <a:sym typeface="+mn-ea"/>
              </a:rPr>
              <a:t>基本输入输出</a:t>
            </a:r>
            <a:endParaRPr>
              <a:latin typeface="+mj-lt"/>
              <a:ea typeface="+mj-ea"/>
              <a:cs typeface="+mj-cs"/>
              <a:sym typeface="+mn-ea"/>
            </a:endParaRPr>
          </a:p>
        </p:txBody>
      </p:sp>
      <p:sp>
        <p:nvSpPr>
          <p:cNvPr id="3" name="文本占位符 2"/>
          <p:cNvSpPr>
            <a:spLocks noGrp="1"/>
          </p:cNvSpPr>
          <p:nvPr>
            <p:ph type="body" idx="1"/>
          </p:nvPr>
        </p:nvSpPr>
        <p:spPr/>
        <p:txBody>
          <a:bodyPr/>
          <a:p>
            <a:endParaRPr lang="zh-CN" altLang="en-US"/>
          </a:p>
        </p:txBody>
      </p:sp>
      <p:sp>
        <p:nvSpPr>
          <p:cNvPr id="108546" name="文本占位符 60418"/>
          <p:cNvSpPr>
            <a:spLocks noGrp="1"/>
          </p:cNvSpPr>
          <p:nvPr>
            <p:ph sz="half" idx="2"/>
          </p:nvPr>
        </p:nvSpPr>
        <p:spPr/>
        <p:txBody>
          <a:bodyPr anchor="t"/>
          <a:p>
            <a:pPr>
              <a:spcBef>
                <a:spcPts val="1200"/>
              </a:spcBef>
              <a:spcAft>
                <a:spcPts val="1200"/>
              </a:spcAft>
              <a:buSzPct val="90000"/>
              <a:buFont typeface="Wingdings" panose="05000000000000000000" charset="0"/>
              <a:buChar char=""/>
            </a:pPr>
            <a:r>
              <a:rPr lang="zh-CN" altLang="en-US" sz="2400" dirty="0"/>
              <a:t>Python 3.x中使用print()函数进行输出。</a:t>
            </a:r>
            <a:endParaRPr lang="zh-CN" altLang="en-US" sz="2400" dirty="0"/>
          </a:p>
          <a:p>
            <a:pPr>
              <a:buSzPct val="90000"/>
              <a:buFont typeface="Wingdings" panose="05000000000000000000" pitchFamily="2" charset="2"/>
              <a:buNone/>
            </a:pPr>
            <a:endParaRPr lang="zh-CN" altLang="en-US" sz="1800" dirty="0">
              <a:latin typeface="Consolas" panose="020B0609020204030204" charset="0"/>
            </a:endParaRPr>
          </a:p>
          <a:p>
            <a:pPr>
              <a:lnSpc>
                <a:spcPct val="100000"/>
              </a:lnSpc>
              <a:buSzPct val="90000"/>
              <a:buFont typeface="Wingdings" panose="05000000000000000000" pitchFamily="2" charset="2"/>
              <a:buNone/>
            </a:pPr>
            <a:r>
              <a:rPr lang="zh-CN" altLang="en-US" sz="1800" dirty="0">
                <a:latin typeface="Consolas" panose="020B0609020204030204" charset="0"/>
              </a:rPr>
              <a:t>&gt;&gt;&gt; print(3, 5, 7)</a:t>
            </a:r>
            <a:endParaRPr lang="zh-CN" altLang="en-US" sz="1800" dirty="0">
              <a:latin typeface="Consolas" panose="020B0609020204030204" charset="0"/>
            </a:endParaRPr>
          </a:p>
          <a:p>
            <a:pPr>
              <a:lnSpc>
                <a:spcPct val="100000"/>
              </a:lnSpc>
              <a:buSzPct val="90000"/>
              <a:buFont typeface="Wingdings" panose="05000000000000000000" pitchFamily="2" charset="2"/>
              <a:buNone/>
            </a:pPr>
            <a:r>
              <a:rPr lang="zh-CN" altLang="en-US" sz="1800" dirty="0">
                <a:solidFill>
                  <a:srgbClr val="00B0F0"/>
                </a:solidFill>
                <a:latin typeface="Consolas" panose="020B0609020204030204" charset="0"/>
              </a:rPr>
              <a:t>3 5 7</a:t>
            </a:r>
            <a:endParaRPr lang="zh-CN" altLang="en-US" sz="1800" dirty="0">
              <a:solidFill>
                <a:srgbClr val="00B0F0"/>
              </a:solidFill>
              <a:latin typeface="Consolas" panose="020B0609020204030204" charset="0"/>
            </a:endParaRPr>
          </a:p>
          <a:p>
            <a:pPr>
              <a:lnSpc>
                <a:spcPct val="100000"/>
              </a:lnSpc>
              <a:buSzPct val="90000"/>
              <a:buFont typeface="Wingdings" panose="05000000000000000000" pitchFamily="2" charset="2"/>
              <a:buNone/>
            </a:pPr>
            <a:r>
              <a:rPr lang="zh-CN" altLang="en-US" sz="1800" dirty="0">
                <a:latin typeface="Consolas" panose="020B0609020204030204" charset="0"/>
              </a:rPr>
              <a:t>&gt;&gt;&gt; print(3, 5, 7, sep=',')    </a:t>
            </a:r>
            <a:r>
              <a:rPr lang="en-US" altLang="zh-CN" sz="1800" dirty="0">
                <a:latin typeface="Consolas" panose="020B0609020204030204" charset="0"/>
              </a:rPr>
              <a:t>#</a:t>
            </a:r>
            <a:r>
              <a:rPr lang="zh-CN" altLang="en-US" sz="1800" dirty="0">
                <a:latin typeface="Consolas" panose="020B0609020204030204" charset="0"/>
                <a:ea typeface="宋体" panose="02010600030101010101" pitchFamily="2" charset="-122"/>
              </a:rPr>
              <a:t>指定分隔符</a:t>
            </a:r>
            <a:endParaRPr lang="zh-CN" altLang="en-US" sz="1800" dirty="0">
              <a:latin typeface="Consolas" panose="020B0609020204030204" charset="0"/>
              <a:ea typeface="宋体" panose="02010600030101010101" pitchFamily="2" charset="-122"/>
            </a:endParaRPr>
          </a:p>
          <a:p>
            <a:pPr>
              <a:lnSpc>
                <a:spcPct val="100000"/>
              </a:lnSpc>
              <a:buSzPct val="90000"/>
              <a:buFont typeface="Wingdings" panose="05000000000000000000" pitchFamily="2" charset="2"/>
              <a:buNone/>
            </a:pPr>
            <a:r>
              <a:rPr lang="zh-CN" altLang="en-US" sz="1800" dirty="0">
                <a:solidFill>
                  <a:srgbClr val="00B0F0"/>
                </a:solidFill>
                <a:latin typeface="Consolas" panose="020B0609020204030204" charset="0"/>
              </a:rPr>
              <a:t>3,5,7</a:t>
            </a:r>
            <a:endParaRPr lang="zh-CN" altLang="en-US" sz="1800" dirty="0">
              <a:solidFill>
                <a:srgbClr val="00B0F0"/>
              </a:solidFill>
              <a:latin typeface="Consolas" panose="020B0609020204030204" charset="0"/>
            </a:endParaRPr>
          </a:p>
          <a:p>
            <a:pPr>
              <a:lnSpc>
                <a:spcPct val="100000"/>
              </a:lnSpc>
              <a:buSzPct val="90000"/>
              <a:buFont typeface="Wingdings" panose="05000000000000000000" pitchFamily="2" charset="2"/>
              <a:buNone/>
            </a:pPr>
            <a:r>
              <a:rPr lang="zh-CN" altLang="en-US" sz="1800" dirty="0">
                <a:latin typeface="Consolas" panose="020B0609020204030204" charset="0"/>
              </a:rPr>
              <a:t>&gt;&gt;&gt; print(3, 5, 7, sep=':')</a:t>
            </a:r>
            <a:endParaRPr lang="zh-CN" altLang="en-US" sz="1800" dirty="0">
              <a:latin typeface="Consolas" panose="020B0609020204030204" charset="0"/>
            </a:endParaRPr>
          </a:p>
          <a:p>
            <a:pPr>
              <a:lnSpc>
                <a:spcPct val="100000"/>
              </a:lnSpc>
              <a:buSzPct val="90000"/>
              <a:buFont typeface="Wingdings" panose="05000000000000000000" pitchFamily="2" charset="2"/>
              <a:buNone/>
            </a:pPr>
            <a:r>
              <a:rPr lang="zh-CN" altLang="en-US" sz="1800" dirty="0">
                <a:solidFill>
                  <a:srgbClr val="00B0F0"/>
                </a:solidFill>
                <a:latin typeface="Consolas" panose="020B0609020204030204" charset="0"/>
              </a:rPr>
              <a:t>3:5:7</a:t>
            </a:r>
            <a:endParaRPr lang="zh-CN" altLang="en-US" sz="1800" dirty="0">
              <a:solidFill>
                <a:srgbClr val="00B0F0"/>
              </a:solidFill>
              <a:latin typeface="Consolas" panose="020B0609020204030204" charset="0"/>
            </a:endParaRPr>
          </a:p>
          <a:p>
            <a:pPr>
              <a:lnSpc>
                <a:spcPct val="100000"/>
              </a:lnSpc>
              <a:buNone/>
            </a:pPr>
            <a:r>
              <a:rPr lang="en-US" altLang="zh-CN" sz="1800">
                <a:latin typeface="Consolas" panose="020B0609020204030204" charset="0"/>
              </a:rPr>
              <a:t>&gt;&gt;&gt; for i in range(10,20):</a:t>
            </a:r>
            <a:endParaRPr lang="en-US" altLang="zh-CN" sz="1800">
              <a:latin typeface="Consolas" panose="020B0609020204030204" charset="0"/>
            </a:endParaRPr>
          </a:p>
          <a:p>
            <a:pPr>
              <a:lnSpc>
                <a:spcPct val="100000"/>
              </a:lnSpc>
              <a:buNone/>
            </a:pPr>
            <a:r>
              <a:rPr lang="en-US" altLang="zh-CN" sz="1800">
                <a:latin typeface="Consolas" panose="020B0609020204030204" charset="0"/>
              </a:rPr>
              <a:t>    print(i, end=' ')          #</a:t>
            </a:r>
            <a:r>
              <a:rPr lang="zh-CN" altLang="en-US" sz="1800">
                <a:latin typeface="Consolas" panose="020B0609020204030204" charset="0"/>
                <a:ea typeface="宋体" panose="02010600030101010101" pitchFamily="2" charset="-122"/>
              </a:rPr>
              <a:t>不换行</a:t>
            </a:r>
            <a:endParaRPr lang="zh-CN" altLang="en-US" sz="1800">
              <a:latin typeface="Consolas" panose="020B0609020204030204" charset="0"/>
              <a:ea typeface="宋体" panose="02010600030101010101" pitchFamily="2" charset="-122"/>
            </a:endParaRPr>
          </a:p>
          <a:p>
            <a:pPr>
              <a:lnSpc>
                <a:spcPct val="100000"/>
              </a:lnSpc>
              <a:buNone/>
            </a:pPr>
            <a:endParaRPr lang="en-US" altLang="zh-CN" sz="1800">
              <a:latin typeface="Consolas" panose="020B0609020204030204" charset="0"/>
            </a:endParaRPr>
          </a:p>
          <a:p>
            <a:pPr>
              <a:lnSpc>
                <a:spcPct val="100000"/>
              </a:lnSpc>
              <a:buNone/>
            </a:pPr>
            <a:r>
              <a:rPr lang="en-US" altLang="zh-CN" sz="1800">
                <a:solidFill>
                  <a:srgbClr val="00B0F0"/>
                </a:solidFill>
                <a:latin typeface="Consolas" panose="020B0609020204030204" charset="0"/>
              </a:rPr>
              <a:t>10 11 12 13 14 15 16 17 18 19</a:t>
            </a:r>
            <a:endParaRPr lang="en-US" altLang="zh-CN" sz="1800" dirty="0">
              <a:solidFill>
                <a:srgbClr val="00B0F0"/>
              </a:solidFill>
              <a:latin typeface="Consolas" panose="020B060902020403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标题 6"/>
          <p:cNvSpPr>
            <a:spLocks noGrp="1"/>
          </p:cNvSpPr>
          <p:nvPr>
            <p:ph type="title"/>
          </p:nvPr>
        </p:nvSpPr>
        <p:spPr>
          <a:xfrm>
            <a:off x="554355" y="150495"/>
            <a:ext cx="5398770" cy="414020"/>
          </a:xfrm>
        </p:spPr>
        <p:txBody>
          <a:bodyPr/>
          <a:p>
            <a:r>
              <a:rPr lang="zh-CN" altLang="en-US">
                <a:latin typeface="+mj-lt"/>
                <a:ea typeface="+mj-ea"/>
                <a:cs typeface="+mj-cs"/>
                <a:sym typeface="+mn-ea"/>
              </a:rPr>
              <a:t>Python</a:t>
            </a:r>
            <a:r>
              <a:rPr>
                <a:latin typeface="+mj-lt"/>
                <a:ea typeface="+mj-ea"/>
                <a:cs typeface="+mj-cs"/>
                <a:sym typeface="+mn-ea"/>
              </a:rPr>
              <a:t>3</a:t>
            </a:r>
            <a:r>
              <a:rPr lang="zh-CN" altLang="en-US">
                <a:latin typeface="+mj-lt"/>
                <a:ea typeface="+mj-ea"/>
                <a:cs typeface="+mj-cs"/>
                <a:sym typeface="+mn-ea"/>
              </a:rPr>
              <a:t>安装</a:t>
            </a:r>
            <a:endParaRPr lang="zh-CN" altLang="en-US"/>
          </a:p>
        </p:txBody>
      </p:sp>
      <p:sp>
        <p:nvSpPr>
          <p:cNvPr id="8" name="文本占位符 7"/>
          <p:cNvSpPr>
            <a:spLocks noGrp="1"/>
          </p:cNvSpPr>
          <p:nvPr>
            <p:ph type="body" idx="1"/>
          </p:nvPr>
        </p:nvSpPr>
        <p:spPr/>
        <p:txBody>
          <a:bodyPr/>
          <a:p>
            <a:endParaRPr lang="zh-CN" altLang="en-US"/>
          </a:p>
        </p:txBody>
      </p:sp>
      <p:sp>
        <p:nvSpPr>
          <p:cNvPr id="13314" name="内容占位符 2"/>
          <p:cNvSpPr>
            <a:spLocks noGrp="1"/>
          </p:cNvSpPr>
          <p:nvPr>
            <p:ph sz="half" idx="2"/>
          </p:nvPr>
        </p:nvSpPr>
        <p:spPr/>
        <p:txBody>
          <a:bodyPr vert="horz" lIns="101600" tIns="0" rIns="82550" bIns="0" rtlCol="0" anchor="t">
            <a:noAutofit/>
          </a:bodyPr>
          <a:p>
            <a:pPr lvl="0" algn="l">
              <a:buClrTx/>
              <a:buSzTx/>
              <a:buFont typeface="Wingdings" panose="05000000000000000000" charset="0"/>
              <a:buChar char="n"/>
            </a:pPr>
            <a:r>
              <a:rPr sz="2000">
                <a:sym typeface="+mn-ea"/>
              </a:rPr>
              <a:t>2.根据电脑系统选择下载</a:t>
            </a:r>
            <a:endParaRPr sz="2000">
              <a:sym typeface="+mn-ea"/>
            </a:endParaRPr>
          </a:p>
        </p:txBody>
      </p:sp>
      <p:pic>
        <p:nvPicPr>
          <p:cNvPr id="13315" name="图片 3" descr="1730012-20190702161321873-1558364329"/>
          <p:cNvPicPr>
            <a:picLocks noChangeAspect="1"/>
          </p:cNvPicPr>
          <p:nvPr/>
        </p:nvPicPr>
        <p:blipFill>
          <a:blip r:embed="rId1"/>
          <a:stretch>
            <a:fillRect/>
          </a:stretch>
        </p:blipFill>
        <p:spPr>
          <a:xfrm>
            <a:off x="728345" y="1453515"/>
            <a:ext cx="10807700" cy="3950970"/>
          </a:xfrm>
          <a:prstGeom prst="rect">
            <a:avLst/>
          </a:prstGeom>
          <a:noFill/>
          <a:ln w="9525">
            <a:noFill/>
          </a:ln>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69" name="标题 61441"/>
          <p:cNvSpPr>
            <a:spLocks noGrp="1"/>
          </p:cNvSpPr>
          <p:nvPr>
            <p:ph type="title"/>
          </p:nvPr>
        </p:nvSpPr>
        <p:spPr>
          <a:xfrm>
            <a:off x="554355" y="150495"/>
            <a:ext cx="5398770" cy="414020"/>
          </a:xfrm>
          <a:noFill/>
          <a:ln>
            <a:noFill/>
          </a:ln>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1.</a:t>
            </a:r>
            <a:r>
              <a:rPr>
                <a:latin typeface="+mj-lt"/>
                <a:ea typeface="+mj-ea"/>
                <a:cs typeface="+mj-cs"/>
                <a:sym typeface="+mn-ea"/>
              </a:rPr>
              <a:t>4</a:t>
            </a:r>
            <a:r>
              <a:rPr>
                <a:latin typeface="+mj-lt"/>
                <a:ea typeface="+mj-ea"/>
                <a:cs typeface="+mj-cs"/>
                <a:sym typeface="+mn-ea"/>
              </a:rPr>
              <a:t>.8 </a:t>
            </a:r>
            <a:r>
              <a:rPr>
                <a:latin typeface="+mj-lt"/>
                <a:ea typeface="+mj-ea"/>
                <a:cs typeface="+mj-cs"/>
                <a:sym typeface="+mn-ea"/>
              </a:rPr>
              <a:t>基本输入输出</a:t>
            </a:r>
            <a:endParaRPr>
              <a:latin typeface="+mj-lt"/>
              <a:ea typeface="+mj-ea"/>
              <a:cs typeface="+mj-cs"/>
              <a:sym typeface="+mn-ea"/>
            </a:endParaRPr>
          </a:p>
        </p:txBody>
      </p:sp>
      <p:sp>
        <p:nvSpPr>
          <p:cNvPr id="3" name="文本占位符 2"/>
          <p:cNvSpPr>
            <a:spLocks noGrp="1"/>
          </p:cNvSpPr>
          <p:nvPr>
            <p:ph type="body" idx="1"/>
          </p:nvPr>
        </p:nvSpPr>
        <p:spPr/>
        <p:txBody>
          <a:bodyPr/>
          <a:p>
            <a:endParaRPr lang="zh-CN" altLang="en-US"/>
          </a:p>
        </p:txBody>
      </p:sp>
      <p:sp>
        <p:nvSpPr>
          <p:cNvPr id="109570" name="文本占位符 61442"/>
          <p:cNvSpPr>
            <a:spLocks noGrp="1"/>
          </p:cNvSpPr>
          <p:nvPr>
            <p:ph sz="half" idx="2"/>
          </p:nvPr>
        </p:nvSpPr>
        <p:spPr/>
        <p:txBody>
          <a:bodyPr anchor="t"/>
          <a:p>
            <a:pPr>
              <a:lnSpc>
                <a:spcPct val="80000"/>
              </a:lnSpc>
              <a:buFont typeface="Wingdings" panose="05000000000000000000" charset="0"/>
              <a:buChar char=""/>
            </a:pPr>
            <a:r>
              <a:rPr lang="zh-CN" altLang="en-US" sz="2400">
                <a:latin typeface="微软雅黑" panose="020B0503020204020204" charset="-122"/>
                <a:ea typeface="微软雅黑" panose="020B0503020204020204" charset="-122"/>
                <a:cs typeface="微软雅黑" panose="020B0503020204020204" charset="-122"/>
              </a:rPr>
              <a:t>在</a:t>
            </a:r>
            <a:r>
              <a:rPr lang="en-US" altLang="zh-CN" sz="2400">
                <a:latin typeface="微软雅黑" panose="020B0503020204020204" charset="-122"/>
                <a:ea typeface="微软雅黑" panose="020B0503020204020204" charset="-122"/>
                <a:cs typeface="微软雅黑" panose="020B0503020204020204" charset="-122"/>
              </a:rPr>
              <a:t>Python 3.x</a:t>
            </a:r>
            <a:r>
              <a:rPr lang="zh-CN" altLang="en-US" sz="2400">
                <a:latin typeface="微软雅黑" panose="020B0503020204020204" charset="-122"/>
                <a:ea typeface="微软雅黑" panose="020B0503020204020204" charset="-122"/>
                <a:cs typeface="微软雅黑" panose="020B0503020204020204" charset="-122"/>
              </a:rPr>
              <a:t>中则需</a:t>
            </a:r>
            <a:r>
              <a:rPr lang="zh-CN" altLang="en-US" sz="2400">
                <a:latin typeface="宋体" panose="02010600030101010101" pitchFamily="2" charset="-122"/>
              </a:rPr>
              <a:t>要使用下面的方法进行重定向：</a:t>
            </a:r>
            <a:endParaRPr lang="zh-CN" altLang="en-US" sz="2400">
              <a:latin typeface="宋体" panose="02010600030101010101" pitchFamily="2" charset="-122"/>
            </a:endParaRPr>
          </a:p>
          <a:p>
            <a:pPr>
              <a:lnSpc>
                <a:spcPct val="80000"/>
              </a:lnSpc>
              <a:buNone/>
            </a:pPr>
            <a:endParaRPr lang="en-US" altLang="zh-CN" sz="1800">
              <a:latin typeface="Consolas" panose="020B0609020204030204" charset="0"/>
            </a:endParaRPr>
          </a:p>
          <a:p>
            <a:pPr>
              <a:lnSpc>
                <a:spcPct val="80000"/>
              </a:lnSpc>
              <a:buNone/>
            </a:pPr>
            <a:r>
              <a:rPr lang="en-US" altLang="zh-CN" sz="1800">
                <a:latin typeface="Consolas" panose="020B0609020204030204" charset="0"/>
              </a:rPr>
              <a:t>&gt;&gt;&gt; fp = open(r'D:\mytest.txt', 'a+')</a:t>
            </a:r>
            <a:endParaRPr lang="en-US" altLang="zh-CN" sz="1800">
              <a:latin typeface="Consolas" panose="020B0609020204030204" charset="0"/>
            </a:endParaRPr>
          </a:p>
          <a:p>
            <a:pPr>
              <a:lnSpc>
                <a:spcPct val="80000"/>
              </a:lnSpc>
              <a:buNone/>
            </a:pPr>
            <a:r>
              <a:rPr lang="en-US" altLang="zh-CN" sz="1800">
                <a:latin typeface="Consolas" panose="020B0609020204030204" charset="0"/>
              </a:rPr>
              <a:t>&gt;&gt;&gt; print('Hello,world!', file = fp)</a:t>
            </a:r>
            <a:endParaRPr lang="en-US" altLang="zh-CN" sz="1800">
              <a:latin typeface="Consolas" panose="020B0609020204030204" charset="0"/>
            </a:endParaRPr>
          </a:p>
          <a:p>
            <a:pPr>
              <a:lnSpc>
                <a:spcPct val="80000"/>
              </a:lnSpc>
              <a:buNone/>
            </a:pPr>
            <a:r>
              <a:rPr lang="en-US" altLang="zh-CN" sz="1800">
                <a:latin typeface="Consolas" panose="020B0609020204030204" charset="0"/>
              </a:rPr>
              <a:t>&gt;&gt;&gt; fp.close()</a:t>
            </a:r>
            <a:endParaRPr lang="en-US" altLang="zh-CN" sz="1800">
              <a:latin typeface="Consolas" panose="020B0609020204030204" charset="0"/>
            </a:endParaRPr>
          </a:p>
          <a:p>
            <a:pPr>
              <a:lnSpc>
                <a:spcPct val="80000"/>
              </a:lnSpc>
              <a:buNone/>
            </a:pPr>
            <a:endParaRPr lang="en-US" altLang="zh-CN" sz="1800">
              <a:latin typeface="Consolas" panose="020B0609020204030204" charset="0"/>
            </a:endParaRPr>
          </a:p>
          <a:p>
            <a:pPr>
              <a:lnSpc>
                <a:spcPct val="80000"/>
              </a:lnSpc>
              <a:buNone/>
            </a:pPr>
            <a:r>
              <a:rPr lang="zh-CN" altLang="en-US" sz="2400">
                <a:latin typeface="Consolas" panose="020B0609020204030204" charset="0"/>
                <a:ea typeface="宋体" panose="02010600030101010101" pitchFamily="2" charset="-122"/>
              </a:rPr>
              <a:t>或</a:t>
            </a:r>
            <a:endParaRPr lang="zh-CN" altLang="en-US" sz="2400">
              <a:latin typeface="Consolas" panose="020B0609020204030204" charset="0"/>
              <a:ea typeface="宋体" panose="02010600030101010101" pitchFamily="2" charset="-122"/>
            </a:endParaRPr>
          </a:p>
          <a:p>
            <a:pPr>
              <a:lnSpc>
                <a:spcPct val="80000"/>
              </a:lnSpc>
              <a:buNone/>
            </a:pPr>
            <a:endParaRPr lang="zh-CN" altLang="en-US" sz="1800">
              <a:latin typeface="Consolas" panose="020B0609020204030204" charset="0"/>
              <a:ea typeface="宋体" panose="02010600030101010101" pitchFamily="2" charset="-122"/>
            </a:endParaRPr>
          </a:p>
          <a:p>
            <a:pPr>
              <a:lnSpc>
                <a:spcPct val="80000"/>
              </a:lnSpc>
              <a:buNone/>
            </a:pPr>
            <a:r>
              <a:rPr lang="zh-CN" altLang="en-US" sz="1800">
                <a:latin typeface="Consolas" panose="020B0609020204030204" charset="0"/>
                <a:ea typeface="宋体" panose="02010600030101010101" pitchFamily="2" charset="-122"/>
              </a:rPr>
              <a:t>&gt;&gt;&gt; with open(r'D:\mytest.txt', 'a+') as fp:</a:t>
            </a:r>
            <a:endParaRPr lang="zh-CN" altLang="en-US" sz="1800">
              <a:latin typeface="Consolas" panose="020B0609020204030204" charset="0"/>
              <a:ea typeface="宋体" panose="02010600030101010101" pitchFamily="2" charset="-122"/>
            </a:endParaRPr>
          </a:p>
          <a:p>
            <a:pPr>
              <a:lnSpc>
                <a:spcPct val="80000"/>
              </a:lnSpc>
              <a:buNone/>
            </a:pPr>
            <a:r>
              <a:rPr lang="zh-CN" altLang="en-US" sz="1800">
                <a:latin typeface="Consolas" panose="020B0609020204030204" charset="0"/>
                <a:ea typeface="宋体" panose="02010600030101010101" pitchFamily="2" charset="-122"/>
              </a:rPr>
              <a:t>    print('Hello,world!', file=fp)</a:t>
            </a:r>
            <a:endParaRPr lang="zh-CN" altLang="en-US" sz="1800">
              <a:latin typeface="Consolas" panose="020B0609020204030204" charset="0"/>
              <a:ea typeface="宋体" panose="02010600030101010101" pitchFamily="2" charset="-122"/>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half" idx="2"/>
          </p:nvPr>
        </p:nvSpPr>
        <p:spPr/>
        <p:txBody>
          <a:bodyPr/>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Char char=""/>
            </a:pPr>
            <a:r>
              <a:rPr kumimoji="0" lang="zh-CN" altLang="en-US" sz="2400" b="0" i="0" u="none" strike="noStrike" kern="1200" cap="none" spc="0" normalizeH="0" baseline="0" noProof="1">
                <a:solidFill>
                  <a:schemeClr val="tx1"/>
                </a:solidFill>
                <a:latin typeface="Consolas" panose="020B0609020204030204" charset="0"/>
                <a:ea typeface="+mn-ea"/>
                <a:cs typeface="+mn-cs"/>
              </a:rPr>
              <a:t>试试下面的代码在命令提示符环境会有什么样的运行效果：</a:t>
            </a:r>
            <a:endParaRPr kumimoji="0" lang="zh-CN" altLang="en-US" sz="24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from time import sleep</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for i in range(10):</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    print(i, end=':')</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    sleep(0.05)</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p:txBody>
      </p:sp>
      <p:sp>
        <p:nvSpPr>
          <p:cNvPr id="4" name="文本占位符 3"/>
          <p:cNvSpPr>
            <a:spLocks noGrp="1"/>
          </p:cNvSpPr>
          <p:nvPr>
            <p:ph type="body" idx="1"/>
          </p:nvPr>
        </p:nvSpPr>
        <p:spPr/>
        <p:txBody>
          <a:bodyPr/>
          <a:p>
            <a:endParaRPr lang="zh-CN" altLang="en-US"/>
          </a:p>
        </p:txBody>
      </p:sp>
      <p:sp>
        <p:nvSpPr>
          <p:cNvPr id="110594" name="标题 61441"/>
          <p:cNvSpPr>
            <a:spLocks noGrp="1"/>
          </p:cNvSpPr>
          <p:nvPr>
            <p:ph type="title"/>
          </p:nvPr>
        </p:nvSpPr>
        <p:spPr>
          <a:xfrm>
            <a:off x="554355" y="150495"/>
            <a:ext cx="5398770" cy="414020"/>
          </a:xfrm>
          <a:noFill/>
          <a:ln>
            <a:noFill/>
          </a:ln>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1.</a:t>
            </a:r>
            <a:r>
              <a:rPr>
                <a:latin typeface="+mj-lt"/>
                <a:ea typeface="+mj-ea"/>
                <a:cs typeface="+mj-cs"/>
                <a:sym typeface="+mn-ea"/>
              </a:rPr>
              <a:t>4</a:t>
            </a:r>
            <a:r>
              <a:rPr>
                <a:latin typeface="+mj-lt"/>
                <a:ea typeface="+mj-ea"/>
                <a:cs typeface="+mj-cs"/>
                <a:sym typeface="+mn-ea"/>
              </a:rPr>
              <a:t>.8 </a:t>
            </a:r>
            <a:r>
              <a:rPr>
                <a:latin typeface="+mj-lt"/>
                <a:ea typeface="+mj-ea"/>
                <a:cs typeface="+mj-cs"/>
                <a:sym typeface="+mn-ea"/>
              </a:rPr>
              <a:t>基本输入输出</a:t>
            </a:r>
            <a:endParaRPr>
              <a:latin typeface="+mj-lt"/>
              <a:ea typeface="+mj-ea"/>
              <a:cs typeface="+mj-cs"/>
              <a:sym typeface="+mn-ea"/>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7" name="标题 63489"/>
          <p:cNvSpPr>
            <a:spLocks noGrp="1"/>
          </p:cNvSpPr>
          <p:nvPr>
            <p:ph type="title"/>
          </p:nvPr>
        </p:nvSpPr>
        <p:spPr>
          <a:xfrm>
            <a:off x="554355" y="150495"/>
            <a:ext cx="5398770" cy="414020"/>
          </a:xfrm>
          <a:noFill/>
          <a:ln>
            <a:noFill/>
          </a:ln>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1.</a:t>
            </a:r>
            <a:r>
              <a:rPr>
                <a:latin typeface="+mj-lt"/>
                <a:ea typeface="+mj-ea"/>
                <a:cs typeface="+mj-cs"/>
                <a:sym typeface="+mn-ea"/>
              </a:rPr>
              <a:t>4</a:t>
            </a:r>
            <a:r>
              <a:rPr>
                <a:latin typeface="+mj-lt"/>
                <a:ea typeface="+mj-ea"/>
                <a:cs typeface="+mj-cs"/>
                <a:sym typeface="+mn-ea"/>
              </a:rPr>
              <a:t>.9  </a:t>
            </a:r>
            <a:r>
              <a:rPr>
                <a:latin typeface="+mj-lt"/>
                <a:ea typeface="+mj-ea"/>
                <a:cs typeface="+mj-cs"/>
                <a:sym typeface="+mn-ea"/>
              </a:rPr>
              <a:t>模块导入与使用</a:t>
            </a:r>
            <a:endParaRPr>
              <a:latin typeface="+mj-lt"/>
              <a:ea typeface="+mj-ea"/>
              <a:cs typeface="+mj-cs"/>
              <a:sym typeface="+mn-ea"/>
            </a:endParaRPr>
          </a:p>
        </p:txBody>
      </p:sp>
      <p:sp>
        <p:nvSpPr>
          <p:cNvPr id="3" name="文本占位符 2"/>
          <p:cNvSpPr>
            <a:spLocks noGrp="1"/>
          </p:cNvSpPr>
          <p:nvPr>
            <p:ph type="body" idx="1"/>
          </p:nvPr>
        </p:nvSpPr>
        <p:spPr/>
        <p:txBody>
          <a:bodyPr/>
          <a:p>
            <a:endParaRPr lang="zh-CN" altLang="en-US"/>
          </a:p>
        </p:txBody>
      </p:sp>
      <p:sp>
        <p:nvSpPr>
          <p:cNvPr id="111618" name="文本占位符 63490"/>
          <p:cNvSpPr>
            <a:spLocks noGrp="1"/>
          </p:cNvSpPr>
          <p:nvPr>
            <p:ph sz="half" idx="2"/>
          </p:nvPr>
        </p:nvSpPr>
        <p:spPr/>
        <p:txBody>
          <a:bodyPr anchor="t"/>
          <a:p>
            <a:pPr>
              <a:spcBef>
                <a:spcPts val="1200"/>
              </a:spcBef>
              <a:spcAft>
                <a:spcPts val="600"/>
              </a:spcAft>
              <a:buSzPct val="90000"/>
              <a:buFont typeface="Wingdings" panose="05000000000000000000" charset="0"/>
              <a:buChar char="n"/>
            </a:pPr>
            <a:r>
              <a:rPr lang="en-US" altLang="zh-CN" sz="2400" dirty="0"/>
              <a:t>Python</a:t>
            </a:r>
            <a:r>
              <a:rPr lang="zh-CN" altLang="en-US" sz="2400" dirty="0"/>
              <a:t>默认安装仅包含部分基本或核心模块，但用户可以安装大量的扩展模块，</a:t>
            </a:r>
            <a:r>
              <a:rPr lang="en-US" altLang="zh-CN" sz="2400" dirty="0"/>
              <a:t>pip</a:t>
            </a:r>
            <a:r>
              <a:rPr lang="zh-CN" altLang="en-US" sz="2400" dirty="0"/>
              <a:t>是管理模块的重要工具。</a:t>
            </a:r>
            <a:endParaRPr lang="zh-CN" altLang="en-US" sz="2400" dirty="0"/>
          </a:p>
          <a:p>
            <a:pPr>
              <a:spcBef>
                <a:spcPts val="1200"/>
              </a:spcBef>
              <a:spcAft>
                <a:spcPts val="600"/>
              </a:spcAft>
              <a:buSzPct val="90000"/>
              <a:buFont typeface="Wingdings" panose="05000000000000000000" charset="0"/>
              <a:buChar char="n"/>
            </a:pPr>
            <a:r>
              <a:rPr lang="zh-CN" altLang="en-US" sz="2400" dirty="0"/>
              <a:t>在</a:t>
            </a:r>
            <a:r>
              <a:rPr lang="en-US" altLang="zh-CN" sz="2400" dirty="0"/>
              <a:t>Python</a:t>
            </a:r>
            <a:r>
              <a:rPr lang="zh-CN" altLang="en-US" sz="2400" dirty="0"/>
              <a:t>启动时，仅加载了很少的一部分模块，在需要时由程序员显式地加载（可能需要先安装）其他模块。</a:t>
            </a:r>
            <a:endParaRPr lang="zh-CN" altLang="en-US" sz="2400" dirty="0"/>
          </a:p>
          <a:p>
            <a:pPr>
              <a:spcBef>
                <a:spcPts val="1200"/>
              </a:spcBef>
              <a:spcAft>
                <a:spcPts val="600"/>
              </a:spcAft>
              <a:buSzPct val="90000"/>
              <a:buFont typeface="Wingdings" panose="05000000000000000000" charset="0"/>
              <a:buChar char="n"/>
            </a:pPr>
            <a:r>
              <a:rPr lang="zh-CN" altLang="en-US" sz="2400" dirty="0"/>
              <a:t>减小运行的压力，仅加载真正需要的模块和功能，且具有很强的可扩展性。</a:t>
            </a:r>
            <a:endParaRPr lang="zh-CN" altLang="en-US" sz="2400" dirty="0"/>
          </a:p>
          <a:p>
            <a:pPr>
              <a:spcBef>
                <a:spcPts val="1200"/>
              </a:spcBef>
              <a:spcAft>
                <a:spcPts val="600"/>
              </a:spcAft>
              <a:buSzPct val="90000"/>
              <a:buFont typeface="Wingdings" panose="05000000000000000000" charset="0"/>
              <a:buChar char="n"/>
            </a:pPr>
            <a:r>
              <a:rPr lang="zh-CN" altLang="en-US" sz="2400" dirty="0"/>
              <a:t>可以使用sys.modules.items()显示所有预加载模块的相关信息。</a:t>
            </a:r>
            <a:endParaRPr lang="zh-CN" altLang="en-US" sz="2400"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1" name="标题 64513"/>
          <p:cNvSpPr>
            <a:spLocks noGrp="1"/>
          </p:cNvSpPr>
          <p:nvPr>
            <p:ph type="title"/>
          </p:nvPr>
        </p:nvSpPr>
        <p:spPr>
          <a:xfrm>
            <a:off x="554355" y="150495"/>
            <a:ext cx="5398770" cy="414020"/>
          </a:xfrm>
          <a:noFill/>
          <a:ln>
            <a:noFill/>
          </a:ln>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1.</a:t>
            </a:r>
            <a:r>
              <a:rPr>
                <a:latin typeface="+mj-lt"/>
                <a:ea typeface="+mj-ea"/>
                <a:cs typeface="+mj-cs"/>
                <a:sym typeface="+mn-ea"/>
              </a:rPr>
              <a:t>4</a:t>
            </a:r>
            <a:r>
              <a:rPr>
                <a:latin typeface="+mj-lt"/>
                <a:ea typeface="+mj-ea"/>
                <a:cs typeface="+mj-cs"/>
                <a:sym typeface="+mn-ea"/>
              </a:rPr>
              <a:t>.9  </a:t>
            </a:r>
            <a:r>
              <a:rPr>
                <a:latin typeface="+mj-lt"/>
                <a:ea typeface="+mj-ea"/>
                <a:cs typeface="+mj-cs"/>
                <a:sym typeface="+mn-ea"/>
              </a:rPr>
              <a:t>模块</a:t>
            </a:r>
            <a:r>
              <a:rPr>
                <a:latin typeface="+mj-lt"/>
                <a:ea typeface="+mj-ea"/>
                <a:cs typeface="+mj-cs"/>
                <a:sym typeface="Arial" panose="020B0604020202020204" pitchFamily="34" charset="0"/>
              </a:rPr>
              <a:t>导入与</a:t>
            </a:r>
            <a:r>
              <a:rPr>
                <a:latin typeface="+mj-lt"/>
                <a:ea typeface="+mj-ea"/>
                <a:cs typeface="+mj-cs"/>
                <a:sym typeface="+mn-ea"/>
              </a:rPr>
              <a:t>使用</a:t>
            </a:r>
            <a:endParaRPr>
              <a:latin typeface="+mj-lt"/>
              <a:ea typeface="+mj-ea"/>
              <a:cs typeface="+mj-cs"/>
              <a:sym typeface="+mn-ea"/>
            </a:endParaRPr>
          </a:p>
        </p:txBody>
      </p:sp>
      <p:sp>
        <p:nvSpPr>
          <p:cNvPr id="3" name="文本占位符 2"/>
          <p:cNvSpPr>
            <a:spLocks noGrp="1"/>
          </p:cNvSpPr>
          <p:nvPr>
            <p:ph type="body" idx="1"/>
          </p:nvPr>
        </p:nvSpPr>
        <p:spPr/>
        <p:txBody>
          <a:bodyPr/>
          <a:p>
            <a:endParaRPr lang="zh-CN" altLang="en-US"/>
          </a:p>
        </p:txBody>
      </p:sp>
      <p:sp>
        <p:nvSpPr>
          <p:cNvPr id="112642" name="文本占位符 64514"/>
          <p:cNvSpPr>
            <a:spLocks noGrp="1"/>
          </p:cNvSpPr>
          <p:nvPr>
            <p:ph sz="half" idx="2"/>
          </p:nvPr>
        </p:nvSpPr>
        <p:spPr/>
        <p:txBody>
          <a:bodyPr anchor="t"/>
          <a:p>
            <a:pPr>
              <a:buSzPct val="90000"/>
              <a:buFont typeface="Wingdings" panose="05000000000000000000" charset="0"/>
              <a:buChar char="n"/>
            </a:pPr>
            <a:r>
              <a:rPr lang="en-US" altLang="zh-CN" sz="2400" dirty="0">
                <a:latin typeface="Times New Roman" panose="02020603050405020304" pitchFamily="2" charset="0"/>
              </a:rPr>
              <a:t>import </a:t>
            </a:r>
            <a:r>
              <a:rPr lang="zh-CN" altLang="en-US" sz="2400" dirty="0">
                <a:latin typeface="Times New Roman" panose="02020603050405020304" pitchFamily="2" charset="0"/>
              </a:rPr>
              <a:t>模块名</a:t>
            </a:r>
            <a:endParaRPr lang="en-US" altLang="zh-CN" sz="2400" dirty="0">
              <a:latin typeface="Times New Roman" panose="02020603050405020304" pitchFamily="2" charset="0"/>
            </a:endParaRPr>
          </a:p>
          <a:p>
            <a:pPr>
              <a:buSzPct val="90000"/>
              <a:buFont typeface="Wingdings" panose="05000000000000000000" pitchFamily="2" charset="2"/>
              <a:buNone/>
            </a:pPr>
            <a:r>
              <a:rPr lang="en-US" altLang="zh-CN" sz="1800" dirty="0">
                <a:latin typeface="Consolas" panose="020B0609020204030204" charset="0"/>
              </a:rPr>
              <a:t>&gt;&gt;&gt; import math</a:t>
            </a:r>
            <a:endParaRPr lang="en-US" altLang="zh-CN" sz="1800" dirty="0">
              <a:latin typeface="Consolas" panose="020B0609020204030204" charset="0"/>
            </a:endParaRPr>
          </a:p>
          <a:p>
            <a:pPr>
              <a:buSzPct val="90000"/>
              <a:buFont typeface="Wingdings" panose="05000000000000000000" pitchFamily="2" charset="2"/>
              <a:buNone/>
            </a:pPr>
            <a:r>
              <a:rPr lang="en-US" altLang="zh-CN" sz="1800" dirty="0">
                <a:latin typeface="Consolas" panose="020B0609020204030204" charset="0"/>
              </a:rPr>
              <a:t>&gt;&gt;&gt; math.sin(0.5)               #</a:t>
            </a:r>
            <a:r>
              <a:rPr lang="zh-CN" altLang="en-US" sz="1800" dirty="0">
                <a:latin typeface="Consolas" panose="020B0609020204030204" charset="0"/>
              </a:rPr>
              <a:t>求</a:t>
            </a:r>
            <a:r>
              <a:rPr lang="en-US" altLang="zh-CN" sz="1800" dirty="0">
                <a:latin typeface="Consolas" panose="020B0609020204030204" charset="0"/>
              </a:rPr>
              <a:t>0.5</a:t>
            </a:r>
            <a:r>
              <a:rPr lang="zh-CN" altLang="en-US" sz="1800" dirty="0">
                <a:latin typeface="Consolas" panose="020B0609020204030204" charset="0"/>
              </a:rPr>
              <a:t>的正弦</a:t>
            </a:r>
            <a:endParaRPr lang="en-US" altLang="zh-CN" sz="1800" dirty="0">
              <a:latin typeface="Consolas" panose="020B0609020204030204" charset="0"/>
            </a:endParaRPr>
          </a:p>
          <a:p>
            <a:pPr>
              <a:buSzPct val="90000"/>
              <a:buFont typeface="Wingdings" panose="05000000000000000000" pitchFamily="2" charset="2"/>
              <a:buNone/>
            </a:pPr>
            <a:r>
              <a:rPr lang="en-US" altLang="zh-CN" sz="1800" dirty="0">
                <a:latin typeface="Consolas" panose="020B0609020204030204" charset="0"/>
              </a:rPr>
              <a:t>&gt;&gt;&gt; import random</a:t>
            </a:r>
            <a:endParaRPr lang="en-US" altLang="zh-CN" sz="1800" dirty="0">
              <a:latin typeface="Consolas" panose="020B0609020204030204" charset="0"/>
            </a:endParaRPr>
          </a:p>
          <a:p>
            <a:pPr>
              <a:buSzPct val="90000"/>
              <a:buFont typeface="Wingdings" panose="05000000000000000000" pitchFamily="2" charset="2"/>
              <a:buNone/>
            </a:pPr>
            <a:r>
              <a:rPr lang="en-US" altLang="zh-CN" sz="1800" dirty="0">
                <a:latin typeface="Consolas" panose="020B0609020204030204" charset="0"/>
              </a:rPr>
              <a:t>&gt;&gt;&gt; x = random.random( )        #</a:t>
            </a:r>
            <a:r>
              <a:rPr lang="zh-CN" altLang="en-US" sz="1800" dirty="0">
                <a:latin typeface="Consolas" panose="020B0609020204030204" charset="0"/>
              </a:rPr>
              <a:t>获得</a:t>
            </a:r>
            <a:r>
              <a:rPr lang="en-US" altLang="zh-CN" sz="1800" dirty="0">
                <a:latin typeface="Consolas" panose="020B0609020204030204" charset="0"/>
              </a:rPr>
              <a:t>[0,1) </a:t>
            </a:r>
            <a:r>
              <a:rPr lang="zh-CN" altLang="en-US" sz="1800" dirty="0">
                <a:latin typeface="Consolas" panose="020B0609020204030204" charset="0"/>
              </a:rPr>
              <a:t>内的随机小数</a:t>
            </a:r>
            <a:endParaRPr lang="en-US" altLang="zh-CN" sz="1800" dirty="0">
              <a:latin typeface="Consolas" panose="020B0609020204030204" charset="0"/>
            </a:endParaRPr>
          </a:p>
          <a:p>
            <a:pPr>
              <a:buSzPct val="90000"/>
              <a:buFont typeface="Wingdings" panose="05000000000000000000" pitchFamily="2" charset="2"/>
              <a:buNone/>
            </a:pPr>
            <a:r>
              <a:rPr lang="en-US" altLang="zh-CN" sz="1800" dirty="0">
                <a:latin typeface="Consolas" panose="020B0609020204030204" charset="0"/>
              </a:rPr>
              <a:t>&gt;&gt;&gt; y = random.random( )</a:t>
            </a:r>
            <a:endParaRPr lang="en-US" altLang="zh-CN" sz="1800" dirty="0">
              <a:latin typeface="Consolas" panose="020B0609020204030204" charset="0"/>
            </a:endParaRPr>
          </a:p>
          <a:p>
            <a:pPr>
              <a:buSzPct val="90000"/>
              <a:buFont typeface="Wingdings" panose="05000000000000000000" pitchFamily="2" charset="2"/>
              <a:buNone/>
            </a:pPr>
            <a:r>
              <a:rPr lang="en-US" altLang="zh-CN" sz="1800" dirty="0">
                <a:latin typeface="Consolas" panose="020B0609020204030204" charset="0"/>
              </a:rPr>
              <a:t>&gt;&gt;&gt; n = random.randint(1,100)   #</a:t>
            </a:r>
            <a:r>
              <a:rPr lang="zh-CN" altLang="en-US" sz="1800" dirty="0">
                <a:latin typeface="Consolas" panose="020B0609020204030204" charset="0"/>
              </a:rPr>
              <a:t>获得</a:t>
            </a:r>
            <a:r>
              <a:rPr lang="en-US" altLang="zh-CN" sz="1800" dirty="0">
                <a:latin typeface="Consolas" panose="020B0609020204030204" charset="0"/>
              </a:rPr>
              <a:t>[1,100]</a:t>
            </a:r>
            <a:r>
              <a:rPr lang="zh-CN" altLang="en-US" sz="1800" dirty="0">
                <a:latin typeface="Consolas" panose="020B0609020204030204" charset="0"/>
              </a:rPr>
              <a:t>上的随机整数</a:t>
            </a:r>
            <a:endParaRPr lang="zh-CN" altLang="en-US" sz="1800" dirty="0">
              <a:latin typeface="Consolas" panose="020B0609020204030204" charset="0"/>
            </a:endParaRPr>
          </a:p>
          <a:p>
            <a:pPr>
              <a:spcBef>
                <a:spcPts val="1200"/>
              </a:spcBef>
              <a:spcAft>
                <a:spcPts val="600"/>
              </a:spcAft>
              <a:buSzPct val="90000"/>
              <a:buFont typeface="Wingdings" panose="05000000000000000000" charset="0"/>
              <a:buChar char="ü"/>
            </a:pPr>
            <a:r>
              <a:rPr lang="zh-CN" altLang="en-US" sz="2000" dirty="0"/>
              <a:t>可以使用</a:t>
            </a:r>
            <a:r>
              <a:rPr lang="en-US" altLang="zh-CN" sz="2000" dirty="0"/>
              <a:t>dir()</a:t>
            </a:r>
            <a:r>
              <a:rPr lang="zh-CN" altLang="en-US" sz="2000" dirty="0"/>
              <a:t>函数查看任意模块中所有的对象列表，如果调用不带参数的</a:t>
            </a:r>
            <a:r>
              <a:rPr lang="en-US" altLang="zh-CN" sz="2000" dirty="0"/>
              <a:t>dir()</a:t>
            </a:r>
            <a:r>
              <a:rPr lang="zh-CN" altLang="en-US" sz="2000" dirty="0"/>
              <a:t>函数，则返回当前作用域所有名字列表。</a:t>
            </a:r>
            <a:endParaRPr lang="zh-CN" altLang="en-US" sz="2000" dirty="0"/>
          </a:p>
          <a:p>
            <a:pPr>
              <a:spcBef>
                <a:spcPts val="1200"/>
              </a:spcBef>
              <a:spcAft>
                <a:spcPts val="600"/>
              </a:spcAft>
              <a:buSzPct val="90000"/>
              <a:buFont typeface="Wingdings" panose="05000000000000000000" charset="0"/>
              <a:buChar char="ü"/>
            </a:pPr>
            <a:r>
              <a:rPr lang="zh-CN" altLang="en-US" sz="2000" dirty="0"/>
              <a:t>可以使用</a:t>
            </a:r>
            <a:r>
              <a:rPr lang="en-US" altLang="zh-CN" sz="2000" dirty="0"/>
              <a:t>help()</a:t>
            </a:r>
            <a:r>
              <a:rPr lang="zh-CN" altLang="en-US" sz="2000" dirty="0"/>
              <a:t>函数查看任意模块或函数的使用帮助。</a:t>
            </a:r>
            <a:endParaRPr lang="zh-CN" altLang="en-US" sz="2000"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5" name="标题 65537"/>
          <p:cNvSpPr>
            <a:spLocks noGrp="1"/>
          </p:cNvSpPr>
          <p:nvPr>
            <p:ph type="title"/>
          </p:nvPr>
        </p:nvSpPr>
        <p:spPr>
          <a:xfrm>
            <a:off x="554355" y="150495"/>
            <a:ext cx="5398770" cy="414020"/>
          </a:xfrm>
          <a:noFill/>
          <a:ln>
            <a:noFill/>
          </a:ln>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1.</a:t>
            </a:r>
            <a:r>
              <a:rPr>
                <a:latin typeface="+mj-lt"/>
                <a:ea typeface="+mj-ea"/>
                <a:cs typeface="+mj-cs"/>
                <a:sym typeface="+mn-ea"/>
              </a:rPr>
              <a:t>4</a:t>
            </a:r>
            <a:r>
              <a:rPr>
                <a:latin typeface="+mj-lt"/>
                <a:ea typeface="+mj-ea"/>
                <a:cs typeface="+mj-cs"/>
                <a:sym typeface="+mn-ea"/>
              </a:rPr>
              <a:t>.9  </a:t>
            </a:r>
            <a:r>
              <a:rPr>
                <a:latin typeface="+mj-lt"/>
                <a:ea typeface="+mj-ea"/>
                <a:cs typeface="+mj-cs"/>
                <a:sym typeface="+mn-ea"/>
              </a:rPr>
              <a:t>模块</a:t>
            </a:r>
            <a:r>
              <a:rPr>
                <a:latin typeface="+mj-lt"/>
                <a:ea typeface="+mj-ea"/>
                <a:cs typeface="+mj-cs"/>
                <a:sym typeface="Arial" panose="020B0604020202020204" pitchFamily="34" charset="0"/>
              </a:rPr>
              <a:t>导入与</a:t>
            </a:r>
            <a:r>
              <a:rPr>
                <a:latin typeface="+mj-lt"/>
                <a:ea typeface="+mj-ea"/>
                <a:cs typeface="+mj-cs"/>
                <a:sym typeface="+mn-ea"/>
              </a:rPr>
              <a:t>使用</a:t>
            </a:r>
            <a:endParaRPr>
              <a:latin typeface="+mj-lt"/>
              <a:ea typeface="+mj-ea"/>
              <a:cs typeface="+mj-cs"/>
              <a:sym typeface="+mn-ea"/>
            </a:endParaRPr>
          </a:p>
        </p:txBody>
      </p:sp>
      <p:sp>
        <p:nvSpPr>
          <p:cNvPr id="3" name="文本占位符 2"/>
          <p:cNvSpPr>
            <a:spLocks noGrp="1"/>
          </p:cNvSpPr>
          <p:nvPr>
            <p:ph type="body" idx="1"/>
          </p:nvPr>
        </p:nvSpPr>
        <p:spPr/>
        <p:txBody>
          <a:bodyPr/>
          <a:p>
            <a:endParaRPr lang="zh-CN" altLang="en-US"/>
          </a:p>
        </p:txBody>
      </p:sp>
      <p:sp>
        <p:nvSpPr>
          <p:cNvPr id="113666" name="文本占位符 65538"/>
          <p:cNvSpPr>
            <a:spLocks noGrp="1"/>
          </p:cNvSpPr>
          <p:nvPr>
            <p:ph sz="half" idx="2"/>
          </p:nvPr>
        </p:nvSpPr>
        <p:spPr/>
        <p:txBody>
          <a:bodyPr anchor="t"/>
          <a:p>
            <a:pPr>
              <a:buSzPct val="90000"/>
              <a:buFont typeface="Wingdings" panose="05000000000000000000" charset="0"/>
              <a:buChar char="n"/>
            </a:pPr>
            <a:r>
              <a:rPr lang="zh-CN" altLang="en-US" sz="2400" dirty="0">
                <a:latin typeface="宋体" panose="02010600030101010101" pitchFamily="2" charset="-122"/>
              </a:rPr>
              <a:t>from 模块名 import 对象名[ as 别名] </a:t>
            </a:r>
            <a:r>
              <a:rPr lang="en-US" altLang="zh-CN" sz="2400" dirty="0">
                <a:latin typeface="宋体" panose="02010600030101010101" pitchFamily="2" charset="-122"/>
              </a:rPr>
              <a:t>#</a:t>
            </a:r>
            <a:r>
              <a:rPr lang="zh-CN" altLang="en-US" sz="2400" dirty="0">
                <a:latin typeface="宋体" panose="02010600030101010101" pitchFamily="2" charset="-122"/>
              </a:rPr>
              <a:t>可以减少查询次数，提高执行速度</a:t>
            </a:r>
            <a:endParaRPr lang="zh-CN" altLang="en-US" sz="2400" dirty="0">
              <a:latin typeface="宋体" panose="02010600030101010101" pitchFamily="2" charset="-122"/>
            </a:endParaRPr>
          </a:p>
          <a:p>
            <a:pPr>
              <a:buSzPct val="90000"/>
              <a:buFont typeface="Wingdings" panose="05000000000000000000" charset="0"/>
              <a:buChar char="n"/>
            </a:pPr>
            <a:r>
              <a:rPr lang="zh-CN" altLang="en-US" sz="2400" dirty="0">
                <a:latin typeface="宋体" panose="02010600030101010101" pitchFamily="2" charset="-122"/>
              </a:rPr>
              <a:t>from math import *    #谨慎使用</a:t>
            </a:r>
            <a:endParaRPr lang="zh-CN" altLang="en-US" sz="2400" dirty="0">
              <a:latin typeface="宋体" panose="02010600030101010101" pitchFamily="2" charset="-122"/>
            </a:endParaRPr>
          </a:p>
          <a:p>
            <a:pPr>
              <a:buSzPct val="90000"/>
              <a:buFont typeface="Wingdings" panose="05000000000000000000" pitchFamily="2" charset="2"/>
              <a:buNone/>
            </a:pPr>
            <a:endParaRPr lang="en-US" altLang="zh-CN" sz="2000" dirty="0">
              <a:latin typeface="宋体" panose="02010600030101010101" pitchFamily="2" charset="-122"/>
            </a:endParaRPr>
          </a:p>
          <a:p>
            <a:pPr>
              <a:buSzPct val="90000"/>
              <a:buFont typeface="Wingdings" panose="05000000000000000000" pitchFamily="2" charset="2"/>
              <a:buNone/>
            </a:pPr>
            <a:r>
              <a:rPr lang="en-US" altLang="zh-CN" sz="1800" dirty="0">
                <a:latin typeface="Consolas" panose="020B0609020204030204" charset="0"/>
              </a:rPr>
              <a:t>&gt;&gt;&gt; from math import sin</a:t>
            </a:r>
            <a:endParaRPr lang="en-US" altLang="zh-CN" sz="1800" dirty="0">
              <a:latin typeface="Consolas" panose="020B0609020204030204" charset="0"/>
            </a:endParaRPr>
          </a:p>
          <a:p>
            <a:pPr>
              <a:buSzPct val="90000"/>
              <a:buFont typeface="Wingdings" panose="05000000000000000000" pitchFamily="2" charset="2"/>
              <a:buNone/>
            </a:pPr>
            <a:r>
              <a:rPr lang="en-US" altLang="zh-CN" sz="1800" dirty="0">
                <a:latin typeface="Consolas" panose="020B0609020204030204" charset="0"/>
              </a:rPr>
              <a:t>&gt;&gt;&gt; sin(3)</a:t>
            </a:r>
            <a:endParaRPr lang="en-US" altLang="zh-CN" sz="1800" dirty="0">
              <a:latin typeface="Consolas" panose="020B0609020204030204" charset="0"/>
            </a:endParaRPr>
          </a:p>
          <a:p>
            <a:pPr>
              <a:buSzPct val="90000"/>
              <a:buFont typeface="Wingdings" panose="05000000000000000000" pitchFamily="2" charset="2"/>
              <a:buNone/>
            </a:pPr>
            <a:r>
              <a:rPr lang="en-US" altLang="zh-CN" sz="1800" dirty="0">
                <a:solidFill>
                  <a:srgbClr val="00B0F0"/>
                </a:solidFill>
                <a:latin typeface="Consolas" panose="020B0609020204030204" charset="0"/>
              </a:rPr>
              <a:t>0.1411200080598672</a:t>
            </a:r>
            <a:endParaRPr lang="en-US" altLang="zh-CN" sz="1800" dirty="0">
              <a:solidFill>
                <a:srgbClr val="00B0F0"/>
              </a:solidFill>
              <a:latin typeface="Consolas" panose="020B0609020204030204" charset="0"/>
            </a:endParaRPr>
          </a:p>
          <a:p>
            <a:pPr>
              <a:buSzPct val="90000"/>
              <a:buFont typeface="Wingdings" panose="05000000000000000000" pitchFamily="2" charset="2"/>
              <a:buNone/>
            </a:pPr>
            <a:r>
              <a:rPr lang="en-US" altLang="zh-CN" sz="1800" dirty="0">
                <a:latin typeface="Consolas" panose="020B0609020204030204" charset="0"/>
              </a:rPr>
              <a:t>&gt;&gt;&gt; from math import sin as f #</a:t>
            </a:r>
            <a:r>
              <a:rPr lang="zh-CN" altLang="en-US" sz="1800" dirty="0">
                <a:latin typeface="Consolas" panose="020B0609020204030204" charset="0"/>
              </a:rPr>
              <a:t>别名</a:t>
            </a:r>
            <a:endParaRPr lang="zh-CN" altLang="en-US" sz="1800" dirty="0">
              <a:latin typeface="Consolas" panose="020B0609020204030204" charset="0"/>
            </a:endParaRPr>
          </a:p>
          <a:p>
            <a:pPr>
              <a:buSzPct val="90000"/>
              <a:buFont typeface="Wingdings" panose="05000000000000000000" pitchFamily="2" charset="2"/>
              <a:buNone/>
            </a:pPr>
            <a:r>
              <a:rPr lang="en-US" altLang="zh-CN" sz="1800" dirty="0">
                <a:latin typeface="Consolas" panose="020B0609020204030204" charset="0"/>
              </a:rPr>
              <a:t>&gt;&gt;&gt; f(3)</a:t>
            </a:r>
            <a:endParaRPr lang="en-US" altLang="zh-CN" sz="1800" dirty="0">
              <a:latin typeface="Consolas" panose="020B0609020204030204" charset="0"/>
            </a:endParaRPr>
          </a:p>
          <a:p>
            <a:pPr>
              <a:buSzPct val="90000"/>
              <a:buFont typeface="Wingdings" panose="05000000000000000000" pitchFamily="2" charset="2"/>
              <a:buNone/>
            </a:pPr>
            <a:r>
              <a:rPr lang="en-US" altLang="zh-CN" sz="1800" dirty="0">
                <a:solidFill>
                  <a:srgbClr val="00B0F0"/>
                </a:solidFill>
                <a:latin typeface="Consolas" panose="020B0609020204030204" charset="0"/>
              </a:rPr>
              <a:t>0.141120008059867</a:t>
            </a:r>
            <a:endParaRPr lang="en-US" altLang="zh-CN" sz="1800" dirty="0">
              <a:solidFill>
                <a:srgbClr val="00B0F0"/>
              </a:solidFill>
              <a:latin typeface="Consolas" panose="020B0609020204030204" charset="0"/>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89" name="标题 66561"/>
          <p:cNvSpPr>
            <a:spLocks noGrp="1"/>
          </p:cNvSpPr>
          <p:nvPr>
            <p:ph type="title"/>
          </p:nvPr>
        </p:nvSpPr>
        <p:spPr>
          <a:xfrm>
            <a:off x="554355" y="150495"/>
            <a:ext cx="5398770" cy="414020"/>
          </a:xfrm>
          <a:noFill/>
          <a:ln>
            <a:noFill/>
          </a:ln>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1.</a:t>
            </a:r>
            <a:r>
              <a:rPr>
                <a:latin typeface="+mj-lt"/>
                <a:ea typeface="+mj-ea"/>
                <a:cs typeface="+mj-cs"/>
                <a:sym typeface="+mn-ea"/>
              </a:rPr>
              <a:t>4</a:t>
            </a:r>
            <a:r>
              <a:rPr>
                <a:latin typeface="+mj-lt"/>
                <a:ea typeface="+mj-ea"/>
                <a:cs typeface="+mj-cs"/>
                <a:sym typeface="+mn-ea"/>
              </a:rPr>
              <a:t>.9  </a:t>
            </a:r>
            <a:r>
              <a:rPr>
                <a:latin typeface="+mj-lt"/>
                <a:ea typeface="+mj-ea"/>
                <a:cs typeface="+mj-cs"/>
                <a:sym typeface="+mn-ea"/>
              </a:rPr>
              <a:t>模块</a:t>
            </a:r>
            <a:r>
              <a:rPr>
                <a:latin typeface="+mj-lt"/>
                <a:ea typeface="+mj-ea"/>
                <a:cs typeface="+mj-cs"/>
                <a:sym typeface="Arial" panose="020B0604020202020204" pitchFamily="34" charset="0"/>
              </a:rPr>
              <a:t>导入与</a:t>
            </a:r>
            <a:r>
              <a:rPr>
                <a:latin typeface="+mj-lt"/>
                <a:ea typeface="+mj-ea"/>
                <a:cs typeface="+mj-cs"/>
                <a:sym typeface="+mn-ea"/>
              </a:rPr>
              <a:t>使用</a:t>
            </a:r>
            <a:endParaRPr>
              <a:latin typeface="+mj-lt"/>
              <a:ea typeface="+mj-ea"/>
              <a:cs typeface="+mj-cs"/>
              <a:sym typeface="+mn-ea"/>
            </a:endParaRPr>
          </a:p>
        </p:txBody>
      </p:sp>
      <p:sp>
        <p:nvSpPr>
          <p:cNvPr id="3" name="文本占位符 2"/>
          <p:cNvSpPr>
            <a:spLocks noGrp="1"/>
          </p:cNvSpPr>
          <p:nvPr>
            <p:ph type="body" idx="1"/>
          </p:nvPr>
        </p:nvSpPr>
        <p:spPr/>
        <p:txBody>
          <a:bodyPr/>
          <a:p>
            <a:endParaRPr lang="zh-CN" altLang="en-US"/>
          </a:p>
        </p:txBody>
      </p:sp>
      <p:sp>
        <p:nvSpPr>
          <p:cNvPr id="114690" name="文本占位符 66562"/>
          <p:cNvSpPr>
            <a:spLocks noGrp="1"/>
          </p:cNvSpPr>
          <p:nvPr>
            <p:ph sz="half" idx="2"/>
          </p:nvPr>
        </p:nvSpPr>
        <p:spPr/>
        <p:txBody>
          <a:bodyPr anchor="t"/>
          <a:p>
            <a:pPr>
              <a:lnSpc>
                <a:spcPct val="150000"/>
              </a:lnSpc>
              <a:spcBef>
                <a:spcPts val="600"/>
              </a:spcBef>
              <a:spcAft>
                <a:spcPts val="600"/>
              </a:spcAft>
              <a:buSzPct val="90000"/>
              <a:buFont typeface="Wingdings" panose="05000000000000000000" charset="0"/>
              <a:buChar char="n"/>
            </a:pPr>
            <a:r>
              <a:rPr lang="zh-CN" altLang="en-US" sz="2000" dirty="0"/>
              <a:t>在</a:t>
            </a:r>
            <a:r>
              <a:rPr lang="en-US" altLang="zh-CN" sz="2000" dirty="0"/>
              <a:t>2.x</a:t>
            </a:r>
            <a:r>
              <a:rPr lang="zh-CN" altLang="en-US" sz="2000" dirty="0"/>
              <a:t>中可以使用</a:t>
            </a:r>
            <a:r>
              <a:rPr lang="en-US" altLang="zh-CN" sz="2000" dirty="0"/>
              <a:t>reload</a:t>
            </a:r>
            <a:r>
              <a:rPr lang="zh-CN" altLang="en-US" sz="2000" dirty="0"/>
              <a:t>函数重新导入一个模块，在</a:t>
            </a:r>
            <a:r>
              <a:rPr lang="en-US" altLang="zh-CN" sz="2000" dirty="0"/>
              <a:t>3.x</a:t>
            </a:r>
            <a:r>
              <a:rPr lang="zh-CN" altLang="en-US" sz="2000" dirty="0"/>
              <a:t>中，需要使用</a:t>
            </a:r>
            <a:r>
              <a:rPr lang="en-US" altLang="zh-CN" sz="2000" dirty="0">
                <a:solidFill>
                  <a:srgbClr val="FF0000"/>
                </a:solidFill>
              </a:rPr>
              <a:t>imp</a:t>
            </a:r>
            <a:r>
              <a:rPr lang="zh-CN" altLang="en-US" sz="2000" dirty="0">
                <a:solidFill>
                  <a:srgbClr val="FF0000"/>
                </a:solidFill>
              </a:rPr>
              <a:t>模块的</a:t>
            </a:r>
            <a:r>
              <a:rPr lang="en-US" altLang="zh-CN" sz="2000" dirty="0">
                <a:solidFill>
                  <a:srgbClr val="FF0000"/>
                </a:solidFill>
              </a:rPr>
              <a:t>reload</a:t>
            </a:r>
            <a:r>
              <a:rPr lang="zh-CN" altLang="en-US" sz="2000" dirty="0">
                <a:solidFill>
                  <a:srgbClr val="FF0000"/>
                </a:solidFill>
              </a:rPr>
              <a:t>函数</a:t>
            </a:r>
            <a:r>
              <a:rPr lang="zh-CN" altLang="en-US" sz="2000" dirty="0"/>
              <a:t>。</a:t>
            </a:r>
            <a:endParaRPr lang="en-US" altLang="zh-CN" sz="2000" dirty="0"/>
          </a:p>
          <a:p>
            <a:pPr>
              <a:lnSpc>
                <a:spcPct val="150000"/>
              </a:lnSpc>
              <a:spcBef>
                <a:spcPts val="600"/>
              </a:spcBef>
              <a:spcAft>
                <a:spcPts val="600"/>
              </a:spcAft>
              <a:buSzPct val="90000"/>
              <a:buFont typeface="Wingdings" panose="05000000000000000000" charset="0"/>
              <a:buChar char="n"/>
            </a:pPr>
            <a:r>
              <a:rPr lang="en-US" altLang="zh-CN" sz="2000" dirty="0"/>
              <a:t>Python</a:t>
            </a:r>
            <a:r>
              <a:rPr lang="zh-CN" altLang="en-US" sz="2000" dirty="0"/>
              <a:t>首先在当前目录中查找需要导入的模块文件，如果没有找到则从</a:t>
            </a:r>
            <a:r>
              <a:rPr lang="en-US" altLang="zh-CN" sz="2000" dirty="0">
                <a:solidFill>
                  <a:srgbClr val="FF0000"/>
                </a:solidFill>
              </a:rPr>
              <a:t>sys</a:t>
            </a:r>
            <a:r>
              <a:rPr lang="zh-CN" altLang="en-US" sz="2000" dirty="0">
                <a:solidFill>
                  <a:srgbClr val="FF0000"/>
                </a:solidFill>
              </a:rPr>
              <a:t>模块的</a:t>
            </a:r>
            <a:r>
              <a:rPr lang="en-US" altLang="zh-CN" sz="2000" dirty="0">
                <a:solidFill>
                  <a:srgbClr val="FF0000"/>
                </a:solidFill>
              </a:rPr>
              <a:t>path</a:t>
            </a:r>
            <a:r>
              <a:rPr lang="zh-CN" altLang="en-US" sz="2000" dirty="0">
                <a:solidFill>
                  <a:srgbClr val="FF0000"/>
                </a:solidFill>
              </a:rPr>
              <a:t>变量</a:t>
            </a:r>
            <a:r>
              <a:rPr lang="zh-CN" altLang="en-US" sz="2000" dirty="0"/>
              <a:t>所指定的目录中查找。可以使用</a:t>
            </a:r>
            <a:r>
              <a:rPr lang="en-US" altLang="zh-CN" sz="2000" dirty="0"/>
              <a:t>sys</a:t>
            </a:r>
            <a:r>
              <a:rPr lang="zh-CN" altLang="en-US" sz="2000" dirty="0"/>
              <a:t>模块的</a:t>
            </a:r>
            <a:r>
              <a:rPr lang="en-US" altLang="zh-CN" sz="2000" dirty="0"/>
              <a:t>path</a:t>
            </a:r>
            <a:r>
              <a:rPr lang="zh-CN" altLang="en-US" sz="2000" dirty="0"/>
              <a:t>变量查看</a:t>
            </a:r>
            <a:r>
              <a:rPr lang="en-US" altLang="zh-CN" sz="2000" dirty="0"/>
              <a:t>python</a:t>
            </a:r>
            <a:r>
              <a:rPr lang="zh-CN" altLang="en-US" sz="2000" dirty="0"/>
              <a:t>导入模块时搜索模块的路径，也可以向其中</a:t>
            </a:r>
            <a:r>
              <a:rPr lang="en-US" altLang="zh-CN" sz="2000" dirty="0"/>
              <a:t>append</a:t>
            </a:r>
            <a:r>
              <a:rPr lang="zh-CN" altLang="en-US" sz="2000" dirty="0"/>
              <a:t>自定义的目录以扩展搜索路径。</a:t>
            </a:r>
            <a:endParaRPr lang="zh-CN" altLang="en-US" sz="2000" dirty="0"/>
          </a:p>
          <a:p>
            <a:pPr>
              <a:lnSpc>
                <a:spcPct val="150000"/>
              </a:lnSpc>
              <a:spcBef>
                <a:spcPts val="600"/>
              </a:spcBef>
              <a:spcAft>
                <a:spcPts val="600"/>
              </a:spcAft>
              <a:buSzPct val="90000"/>
              <a:buFont typeface="Wingdings" panose="05000000000000000000" charset="0"/>
              <a:buChar char="n"/>
            </a:pPr>
            <a:r>
              <a:rPr lang="zh-CN" altLang="en-US" sz="2000" dirty="0"/>
              <a:t>在导入模块时，</a:t>
            </a:r>
            <a:r>
              <a:rPr lang="zh-CN" altLang="en-US" sz="2000" dirty="0">
                <a:solidFill>
                  <a:srgbClr val="FF0000"/>
                </a:solidFill>
              </a:rPr>
              <a:t>会优先导入相应的</a:t>
            </a:r>
            <a:r>
              <a:rPr lang="en-US" altLang="zh-CN" sz="2000" dirty="0">
                <a:solidFill>
                  <a:srgbClr val="FF0000"/>
                </a:solidFill>
              </a:rPr>
              <a:t>pyc</a:t>
            </a:r>
            <a:r>
              <a:rPr lang="zh-CN" altLang="en-US" sz="2000" dirty="0">
                <a:solidFill>
                  <a:srgbClr val="FF0000"/>
                </a:solidFill>
              </a:rPr>
              <a:t>文件</a:t>
            </a:r>
            <a:r>
              <a:rPr lang="zh-CN" altLang="en-US" sz="2000" dirty="0"/>
              <a:t>，如果相应的</a:t>
            </a:r>
            <a:r>
              <a:rPr lang="en-US" altLang="zh-CN" sz="2000" dirty="0"/>
              <a:t>pyc</a:t>
            </a:r>
            <a:r>
              <a:rPr lang="zh-CN" altLang="en-US" sz="2000" dirty="0"/>
              <a:t>文件与</a:t>
            </a:r>
            <a:r>
              <a:rPr lang="en-US" altLang="zh-CN" sz="2000" dirty="0"/>
              <a:t>py</a:t>
            </a:r>
            <a:r>
              <a:rPr lang="zh-CN" altLang="en-US" sz="2000" dirty="0"/>
              <a:t>文件时间不相符，则导入</a:t>
            </a:r>
            <a:r>
              <a:rPr lang="en-US" altLang="zh-CN" sz="2000" dirty="0"/>
              <a:t>py</a:t>
            </a:r>
            <a:r>
              <a:rPr lang="zh-CN" altLang="en-US" sz="2000" dirty="0"/>
              <a:t>文件并重新编译该模块。</a:t>
            </a:r>
            <a:endParaRPr lang="zh-CN" altLang="en-US" sz="2000"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3" name="标题 1"/>
          <p:cNvSpPr>
            <a:spLocks noGrp="1"/>
          </p:cNvSpPr>
          <p:nvPr>
            <p:ph type="title"/>
          </p:nvPr>
        </p:nvSpPr>
        <p:spPr>
          <a:xfrm>
            <a:off x="554355" y="150495"/>
            <a:ext cx="5398770" cy="414020"/>
          </a:xfrm>
          <a:noFill/>
          <a:ln>
            <a:noFill/>
          </a:ln>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Arial" panose="020B0604020202020204" pitchFamily="34" charset="0"/>
              </a:rPr>
              <a:t>1.</a:t>
            </a:r>
            <a:r>
              <a:rPr>
                <a:latin typeface="+mj-lt"/>
                <a:ea typeface="+mj-ea"/>
                <a:cs typeface="+mj-cs"/>
                <a:sym typeface="Arial" panose="020B0604020202020204" pitchFamily="34" charset="0"/>
              </a:rPr>
              <a:t>4</a:t>
            </a:r>
            <a:r>
              <a:rPr>
                <a:latin typeface="+mj-lt"/>
                <a:ea typeface="+mj-ea"/>
                <a:cs typeface="+mj-cs"/>
                <a:sym typeface="Arial" panose="020B0604020202020204" pitchFamily="34" charset="0"/>
              </a:rPr>
              <a:t>.9  </a:t>
            </a:r>
            <a:r>
              <a:rPr>
                <a:latin typeface="+mj-lt"/>
                <a:ea typeface="+mj-ea"/>
                <a:cs typeface="+mj-cs"/>
                <a:sym typeface="Arial" panose="020B0604020202020204" pitchFamily="34" charset="0"/>
              </a:rPr>
              <a:t>模块</a:t>
            </a:r>
            <a:r>
              <a:rPr>
                <a:latin typeface="+mj-lt"/>
                <a:ea typeface="+mj-ea"/>
                <a:cs typeface="+mj-cs"/>
                <a:sym typeface="宋体" panose="02010600030101010101" pitchFamily="2" charset="-122"/>
              </a:rPr>
              <a:t>导入与</a:t>
            </a:r>
            <a:r>
              <a:rPr>
                <a:latin typeface="+mj-lt"/>
                <a:ea typeface="+mj-ea"/>
                <a:cs typeface="+mj-cs"/>
                <a:sym typeface="Arial" panose="020B0604020202020204" pitchFamily="34" charset="0"/>
              </a:rPr>
              <a:t>使用</a:t>
            </a:r>
            <a:endParaRPr>
              <a:latin typeface="+mj-lt"/>
              <a:ea typeface="+mj-ea"/>
              <a:cs typeface="+mj-cs"/>
              <a:sym typeface="Arial" panose="020B0604020202020204" pitchFamily="34" charset="0"/>
            </a:endParaRPr>
          </a:p>
        </p:txBody>
      </p:sp>
      <p:sp>
        <p:nvSpPr>
          <p:cNvPr id="3" name="文本占位符 2"/>
          <p:cNvSpPr>
            <a:spLocks noGrp="1"/>
          </p:cNvSpPr>
          <p:nvPr>
            <p:ph type="body" idx="1"/>
          </p:nvPr>
        </p:nvSpPr>
        <p:spPr/>
        <p:txBody>
          <a:bodyPr/>
          <a:p>
            <a:endParaRPr lang="zh-CN" altLang="en-US"/>
          </a:p>
        </p:txBody>
      </p:sp>
      <p:sp>
        <p:nvSpPr>
          <p:cNvPr id="115714" name="内容占位符 2"/>
          <p:cNvSpPr>
            <a:spLocks noGrp="1"/>
          </p:cNvSpPr>
          <p:nvPr>
            <p:ph sz="half" idx="2"/>
          </p:nvPr>
        </p:nvSpPr>
        <p:spPr/>
        <p:txBody>
          <a:bodyPr anchor="t"/>
          <a:p>
            <a:pPr>
              <a:buSzPct val="90000"/>
              <a:buFont typeface="Wingdings" panose="05000000000000000000" charset="0"/>
              <a:buChar char="n"/>
            </a:pPr>
            <a:r>
              <a:rPr lang="zh-CN" altLang="en-US" sz="2400"/>
              <a:t>导入模块时的文件搜索顺序</a:t>
            </a:r>
            <a:endParaRPr lang="zh-CN" altLang="en-US" sz="2400"/>
          </a:p>
          <a:p>
            <a:pPr>
              <a:spcBef>
                <a:spcPts val="1200"/>
              </a:spcBef>
              <a:spcAft>
                <a:spcPts val="600"/>
              </a:spcAft>
              <a:buSzPct val="90000"/>
              <a:buFont typeface="Wingdings" panose="05000000000000000000" charset="0"/>
              <a:buChar char="ü"/>
            </a:pPr>
            <a:r>
              <a:rPr lang="zh-CN" altLang="en-US" sz="2000"/>
              <a:t>当前文件夹</a:t>
            </a:r>
            <a:endParaRPr lang="zh-CN" altLang="en-US" sz="2000"/>
          </a:p>
          <a:p>
            <a:pPr>
              <a:spcBef>
                <a:spcPts val="1200"/>
              </a:spcBef>
              <a:spcAft>
                <a:spcPts val="600"/>
              </a:spcAft>
              <a:buSzPct val="90000"/>
              <a:buFont typeface="Wingdings" panose="05000000000000000000" charset="0"/>
              <a:buChar char="ü"/>
            </a:pPr>
            <a:r>
              <a:rPr lang="en-US" altLang="zh-CN" sz="2000"/>
              <a:t>sys.path</a:t>
            </a:r>
            <a:r>
              <a:rPr lang="zh-CN" altLang="en-US" sz="2000"/>
              <a:t>变量指定的文件夹</a:t>
            </a:r>
            <a:endParaRPr lang="zh-CN" altLang="en-US" sz="2000"/>
          </a:p>
          <a:p>
            <a:pPr>
              <a:spcBef>
                <a:spcPts val="1200"/>
              </a:spcBef>
              <a:spcAft>
                <a:spcPts val="600"/>
              </a:spcAft>
              <a:buSzPct val="90000"/>
              <a:buFont typeface="Wingdings" panose="05000000000000000000" charset="0"/>
              <a:buChar char="ü"/>
            </a:pPr>
            <a:r>
              <a:rPr lang="zh-CN" altLang="en-US" sz="2000"/>
              <a:t>优先导入</a:t>
            </a:r>
            <a:r>
              <a:rPr lang="en-US" altLang="zh-CN" sz="2000"/>
              <a:t>pyc</a:t>
            </a:r>
            <a:r>
              <a:rPr lang="zh-CN" altLang="en-US" sz="2000"/>
              <a:t>文件</a:t>
            </a:r>
            <a:endParaRPr lang="zh-CN" altLang="en-US" sz="200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7" name="标题 1"/>
          <p:cNvSpPr>
            <a:spLocks noGrp="1"/>
          </p:cNvSpPr>
          <p:nvPr>
            <p:ph type="title"/>
          </p:nvPr>
        </p:nvSpPr>
        <p:spPr>
          <a:xfrm>
            <a:off x="554355" y="150495"/>
            <a:ext cx="5398770" cy="414020"/>
          </a:xfrm>
          <a:noFill/>
          <a:ln>
            <a:noFill/>
          </a:ln>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Arial" panose="020B0604020202020204" pitchFamily="34" charset="0"/>
              </a:rPr>
              <a:t>1.</a:t>
            </a:r>
            <a:r>
              <a:rPr>
                <a:latin typeface="+mj-lt"/>
                <a:ea typeface="+mj-ea"/>
                <a:cs typeface="+mj-cs"/>
                <a:sym typeface="Arial" panose="020B0604020202020204" pitchFamily="34" charset="0"/>
              </a:rPr>
              <a:t>4</a:t>
            </a:r>
            <a:r>
              <a:rPr>
                <a:latin typeface="+mj-lt"/>
                <a:ea typeface="+mj-ea"/>
                <a:cs typeface="+mj-cs"/>
                <a:sym typeface="Arial" panose="020B0604020202020204" pitchFamily="34" charset="0"/>
              </a:rPr>
              <a:t>.9  </a:t>
            </a:r>
            <a:r>
              <a:rPr>
                <a:latin typeface="+mj-lt"/>
                <a:ea typeface="+mj-ea"/>
                <a:cs typeface="+mj-cs"/>
                <a:sym typeface="Arial" panose="020B0604020202020204" pitchFamily="34" charset="0"/>
              </a:rPr>
              <a:t>模块</a:t>
            </a:r>
            <a:r>
              <a:rPr>
                <a:latin typeface="+mj-lt"/>
                <a:ea typeface="+mj-ea"/>
                <a:cs typeface="+mj-cs"/>
                <a:sym typeface="宋体" panose="02010600030101010101" pitchFamily="2" charset="-122"/>
              </a:rPr>
              <a:t>导入与</a:t>
            </a:r>
            <a:r>
              <a:rPr>
                <a:latin typeface="+mj-lt"/>
                <a:ea typeface="+mj-ea"/>
                <a:cs typeface="+mj-cs"/>
                <a:sym typeface="Arial" panose="020B0604020202020204" pitchFamily="34" charset="0"/>
              </a:rPr>
              <a:t>使用</a:t>
            </a:r>
            <a:endParaRPr>
              <a:latin typeface="+mj-lt"/>
              <a:ea typeface="+mj-ea"/>
              <a:cs typeface="+mj-cs"/>
              <a:sym typeface="Arial" panose="020B0604020202020204" pitchFamily="34" charset="0"/>
            </a:endParaRPr>
          </a:p>
        </p:txBody>
      </p:sp>
      <p:sp>
        <p:nvSpPr>
          <p:cNvPr id="3" name="文本占位符 2"/>
          <p:cNvSpPr>
            <a:spLocks noGrp="1"/>
          </p:cNvSpPr>
          <p:nvPr>
            <p:ph type="body" idx="1"/>
          </p:nvPr>
        </p:nvSpPr>
        <p:spPr/>
        <p:txBody>
          <a:bodyPr/>
          <a:p>
            <a:endParaRPr lang="zh-CN" altLang="en-US"/>
          </a:p>
        </p:txBody>
      </p:sp>
      <p:sp>
        <p:nvSpPr>
          <p:cNvPr id="116738" name="内容占位符 2"/>
          <p:cNvSpPr>
            <a:spLocks noGrp="1"/>
          </p:cNvSpPr>
          <p:nvPr>
            <p:ph sz="half" idx="2"/>
          </p:nvPr>
        </p:nvSpPr>
        <p:spPr/>
        <p:txBody>
          <a:bodyPr anchor="t"/>
          <a:p>
            <a:pPr>
              <a:buSzPct val="90000"/>
              <a:buFont typeface="Wingdings" panose="05000000000000000000" charset="0"/>
              <a:buChar char="n"/>
            </a:pPr>
            <a:r>
              <a:rPr lang="zh-CN" altLang="en-US" sz="2400"/>
              <a:t>如果需要导入多个模块，一般建议按如下顺序进行导入：</a:t>
            </a:r>
            <a:endParaRPr lang="zh-CN" altLang="en-US" sz="2400"/>
          </a:p>
          <a:p>
            <a:pPr>
              <a:spcBef>
                <a:spcPts val="1200"/>
              </a:spcBef>
              <a:spcAft>
                <a:spcPts val="600"/>
              </a:spcAft>
              <a:buSzPct val="90000"/>
              <a:buFont typeface="Wingdings" panose="05000000000000000000" charset="0"/>
              <a:buChar char="ü"/>
            </a:pPr>
            <a:r>
              <a:rPr lang="zh-CN" altLang="en-US" sz="2000"/>
              <a:t>标准库</a:t>
            </a:r>
            <a:endParaRPr lang="zh-CN" altLang="en-US" sz="2000"/>
          </a:p>
          <a:p>
            <a:pPr>
              <a:spcBef>
                <a:spcPts val="1200"/>
              </a:spcBef>
              <a:spcAft>
                <a:spcPts val="600"/>
              </a:spcAft>
              <a:buSzPct val="90000"/>
              <a:buFont typeface="Wingdings" panose="05000000000000000000" charset="0"/>
              <a:buChar char="ü"/>
            </a:pPr>
            <a:r>
              <a:rPr lang="zh-CN" altLang="en-US" sz="2000"/>
              <a:t>成熟的第三方扩展库</a:t>
            </a:r>
            <a:endParaRPr lang="zh-CN" altLang="en-US" sz="2000"/>
          </a:p>
          <a:p>
            <a:pPr>
              <a:spcBef>
                <a:spcPts val="1200"/>
              </a:spcBef>
              <a:spcAft>
                <a:spcPts val="600"/>
              </a:spcAft>
              <a:buSzPct val="90000"/>
              <a:buFont typeface="Wingdings" panose="05000000000000000000" charset="0"/>
              <a:buChar char="ü"/>
            </a:pPr>
            <a:r>
              <a:rPr lang="zh-CN" altLang="en-US" sz="2000"/>
              <a:t>自己开发的库</a:t>
            </a:r>
            <a:endParaRPr lang="zh-CN" altLang="en-US" sz="200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021205" y="854075"/>
            <a:ext cx="8231505" cy="521970"/>
          </a:xfrm>
        </p:spPr>
        <p:txBody>
          <a:bodyPr/>
          <a:p>
            <a:r>
              <a:rPr lang="zh-CN" altLang="en-US"/>
              <a:t>第1章　基础知识</a:t>
            </a:r>
            <a:endParaRPr lang="zh-CN" altLang="en-US"/>
          </a:p>
        </p:txBody>
      </p:sp>
      <p:sp>
        <p:nvSpPr>
          <p:cNvPr id="3" name="文本占位符 2"/>
          <p:cNvSpPr>
            <a:spLocks noGrp="1"/>
          </p:cNvSpPr>
          <p:nvPr>
            <p:ph type="body" idx="1"/>
          </p:nvPr>
        </p:nvSpPr>
        <p:spPr>
          <a:xfrm>
            <a:off x="669925" y="1831340"/>
            <a:ext cx="5013960" cy="3758565"/>
          </a:xfrm>
        </p:spPr>
        <p:txBody>
          <a:bodyPr/>
          <a:p>
            <a:pPr algn="l">
              <a:buClrTx/>
              <a:buSzTx/>
            </a:pPr>
            <a:r>
              <a:rPr lang="en-US" altLang="zh-CN"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1.0 Python是一种怎样的语言</a:t>
            </a:r>
            <a:endParaRPr lang="en-US" altLang="zh-CN" sz="2400" b="1">
              <a:solidFill>
                <a:schemeClr val="accent5">
                  <a:lumMod val="75000"/>
                </a:schemeClr>
              </a:solidFill>
              <a:latin typeface="微软雅黑" panose="020B0503020204020204" charset="-122"/>
              <a:ea typeface="微软雅黑" panose="020B0503020204020204" charset="-122"/>
              <a:cs typeface="微软雅黑" panose="020B0503020204020204" charset="-122"/>
            </a:endParaRPr>
          </a:p>
          <a:p>
            <a:pPr algn="l"/>
            <a:r>
              <a:rPr lang="en-US" altLang="zh-CN"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1.1 如何选择Python版本</a:t>
            </a:r>
            <a:endParaRPr lang="en-US" altLang="zh-CN"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1.2 Python安装与简单使用</a:t>
            </a:r>
            <a:endParaRPr lang="en-US" altLang="zh-CN" sz="2400" b="1" kern="1200" baseline="0" dirty="0">
              <a:solidFill>
                <a:schemeClr val="accent5">
                  <a:lumMod val="75000"/>
                </a:schemeClr>
              </a:solidFill>
              <a:latin typeface="微软雅黑" panose="020B0503020204020204" charset="-122"/>
              <a:ea typeface="微软雅黑" panose="020B0503020204020204" charset="-122"/>
              <a:cs typeface="微软雅黑" panose="020B0503020204020204" charset="-122"/>
            </a:endParaRPr>
          </a:p>
          <a:p>
            <a:pPr algn="l">
              <a:buClrTx/>
              <a:buSzTx/>
            </a:pP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1.3 使用pip管理第三方包</a:t>
            </a:r>
            <a:endPar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1.4  python基础知识</a:t>
            </a:r>
            <a:endPar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buClrTx/>
              <a:buSzTx/>
            </a:pP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sym typeface="+mn-ea"/>
              </a:rPr>
              <a:t>1.5 python代码编写规范</a:t>
            </a:r>
            <a:endParaRPr lang="en-US" altLang="zh-CN" sz="2400" b="1" kern="1200" baseline="0" dirty="0">
              <a:solidFill>
                <a:srgbClr val="FF0000"/>
              </a:solidFill>
              <a:latin typeface="微软雅黑" panose="020B0503020204020204" charset="-122"/>
              <a:ea typeface="微软雅黑" panose="020B0503020204020204" charset="-122"/>
              <a:cs typeface="微软雅黑" panose="020B0503020204020204" charset="-122"/>
            </a:endParaRPr>
          </a:p>
          <a:p>
            <a:endParaRPr lang="en-US" altLang="zh-CN" sz="2400" b="1" kern="1200" baseline="0" dirty="0">
              <a:solidFill>
                <a:srgbClr val="FF0000"/>
              </a:solidFill>
              <a:latin typeface="微软雅黑" panose="020B0503020204020204" charset="-122"/>
              <a:ea typeface="微软雅黑" panose="020B0503020204020204" charset="-122"/>
              <a:cs typeface="微软雅黑" panose="020B0503020204020204" charset="-122"/>
            </a:endParaRPr>
          </a:p>
        </p:txBody>
      </p:sp>
      <p:sp>
        <p:nvSpPr>
          <p:cNvPr id="7" name="文本占位符 2"/>
          <p:cNvSpPr>
            <a:spLocks noGrp="1"/>
          </p:cNvSpPr>
          <p:nvPr/>
        </p:nvSpPr>
        <p:spPr>
          <a:xfrm>
            <a:off x="5683885" y="1831340"/>
            <a:ext cx="5318760" cy="3758565"/>
          </a:xfrm>
          <a:prstGeom prst="rect">
            <a:avLst/>
          </a:prstGeom>
        </p:spPr>
        <p:txBody>
          <a:bodyPr vert="horz" lIns="101600" tIns="38100" rIns="76200" bIns="381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tint val="75000"/>
                  </a:schemeClr>
                </a:solidFill>
                <a:uFillTx/>
                <a:latin typeface="+mn-lt"/>
                <a:ea typeface="+mn-ea"/>
                <a:cs typeface="+mn-cs"/>
              </a:defRPr>
            </a:lvl2pPr>
            <a:lvl3pPr marL="914400" indent="0" algn="l"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tint val="75000"/>
                  </a:schemeClr>
                </a:solidFill>
                <a:uFillTx/>
                <a:latin typeface="+mn-lt"/>
                <a:ea typeface="+mn-ea"/>
                <a:cs typeface="+mn-cs"/>
              </a:defRPr>
            </a:lvl3pPr>
            <a:lvl4pPr marL="137160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tint val="75000"/>
                  </a:schemeClr>
                </a:solidFill>
                <a:uFillTx/>
                <a:latin typeface="+mn-lt"/>
                <a:ea typeface="+mn-ea"/>
                <a:cs typeface="+mn-cs"/>
              </a:defRPr>
            </a:lvl4pPr>
            <a:lvl5pPr marL="182880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tint val="75000"/>
                  </a:schemeClr>
                </a:solidFill>
                <a:uFillTx/>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lvl="0" algn="l">
              <a:buClrTx/>
              <a:buSzTx/>
            </a:pP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1.6 python</a:t>
            </a: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文件名</a:t>
            </a:r>
            <a:endPar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lvl="0" algn="l">
              <a:buClrTx/>
              <a:buSzTx/>
            </a:pP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1.7 python</a:t>
            </a: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脚本的</a:t>
            </a: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__name__</a:t>
            </a: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属性</a:t>
            </a:r>
            <a:endPar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lvl="0" algn="l">
              <a:buClrTx/>
              <a:buSzTx/>
            </a:pP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1.8 </a:t>
            </a: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编写自己的包</a:t>
            </a:r>
            <a:endPar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lvl="0" algn="l">
              <a:buClrTx/>
              <a:buSzTx/>
            </a:pP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1.9 python</a:t>
            </a: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编程快速入门</a:t>
            </a:r>
            <a:endPar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lvl="0" algn="l">
              <a:buClrTx/>
              <a:buSzTx/>
            </a:pP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1.10 The Zen of Python</a:t>
            </a:r>
            <a:endPar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lvl="0" algn="l">
              <a:buClrTx/>
              <a:buSzTx/>
            </a:pPr>
            <a:endPar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p:txBody>
      </p:sp>
    </p:spTree>
    <p:custDataLst>
      <p:tags r:id="rId1"/>
    </p:custData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1" name="标题 67585"/>
          <p:cNvSpPr>
            <a:spLocks noGrp="1"/>
          </p:cNvSpPr>
          <p:nvPr>
            <p:ph type="title"/>
          </p:nvPr>
        </p:nvSpPr>
        <p:spPr>
          <a:xfrm>
            <a:off x="554355" y="150495"/>
            <a:ext cx="5398770" cy="414020"/>
          </a:xfrm>
          <a:noFill/>
          <a:ln>
            <a:noFill/>
          </a:ln>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1.</a:t>
            </a:r>
            <a:r>
              <a:rPr>
                <a:latin typeface="+mj-lt"/>
                <a:ea typeface="+mj-ea"/>
                <a:cs typeface="+mj-cs"/>
                <a:sym typeface="+mn-ea"/>
              </a:rPr>
              <a:t>5</a:t>
            </a:r>
            <a:r>
              <a:rPr>
                <a:latin typeface="+mj-lt"/>
                <a:ea typeface="+mj-ea"/>
                <a:cs typeface="+mj-cs"/>
                <a:sym typeface="+mn-ea"/>
              </a:rPr>
              <a:t>  Python</a:t>
            </a:r>
            <a:r>
              <a:rPr>
                <a:latin typeface="+mj-lt"/>
                <a:ea typeface="+mj-ea"/>
                <a:cs typeface="+mj-cs"/>
                <a:sym typeface="+mn-ea"/>
              </a:rPr>
              <a:t>代码规范</a:t>
            </a:r>
            <a:endParaRPr>
              <a:latin typeface="+mj-lt"/>
              <a:ea typeface="+mj-ea"/>
              <a:cs typeface="+mj-cs"/>
              <a:sym typeface="+mn-ea"/>
            </a:endParaRPr>
          </a:p>
        </p:txBody>
      </p:sp>
      <p:sp>
        <p:nvSpPr>
          <p:cNvPr id="3" name="文本占位符 2"/>
          <p:cNvSpPr>
            <a:spLocks noGrp="1"/>
          </p:cNvSpPr>
          <p:nvPr>
            <p:ph type="body" idx="1"/>
          </p:nvPr>
        </p:nvSpPr>
        <p:spPr/>
        <p:txBody>
          <a:bodyPr/>
          <a:p>
            <a:endParaRPr lang="zh-CN" altLang="en-US"/>
          </a:p>
        </p:txBody>
      </p:sp>
      <p:sp>
        <p:nvSpPr>
          <p:cNvPr id="117762" name="文本占位符 67586"/>
          <p:cNvSpPr>
            <a:spLocks noGrp="1"/>
          </p:cNvSpPr>
          <p:nvPr>
            <p:ph sz="half" idx="2"/>
          </p:nvPr>
        </p:nvSpPr>
        <p:spPr/>
        <p:txBody>
          <a:bodyPr anchor="t"/>
          <a:p>
            <a:pPr>
              <a:buSzPct val="90000"/>
              <a:buFont typeface="Wingdings" panose="05000000000000000000" pitchFamily="2" charset="2"/>
              <a:buNone/>
            </a:pPr>
            <a:r>
              <a:rPr lang="zh-CN" altLang="en-US" sz="2400" dirty="0"/>
              <a:t>（</a:t>
            </a:r>
            <a:r>
              <a:rPr lang="en-US" altLang="zh-CN" sz="2400" dirty="0"/>
              <a:t>1</a:t>
            </a:r>
            <a:r>
              <a:rPr lang="zh-CN" altLang="en-US" sz="2400" dirty="0"/>
              <a:t>）缩进</a:t>
            </a:r>
            <a:endParaRPr lang="en-US" altLang="zh-CN" sz="2400" dirty="0"/>
          </a:p>
          <a:p>
            <a:pPr>
              <a:spcBef>
                <a:spcPts val="1200"/>
              </a:spcBef>
              <a:spcAft>
                <a:spcPts val="600"/>
              </a:spcAft>
              <a:buSzPct val="90000"/>
              <a:buFont typeface="Wingdings" panose="05000000000000000000" charset="0"/>
              <a:buChar char="ü"/>
            </a:pPr>
            <a:r>
              <a:rPr lang="zh-CN" altLang="en-US" sz="2000" dirty="0"/>
              <a:t>类定义、函数定义、选择结构、循环结构、</a:t>
            </a:r>
            <a:r>
              <a:rPr lang="en-US" altLang="zh-CN" sz="2000" dirty="0"/>
              <a:t>with</a:t>
            </a:r>
            <a:r>
              <a:rPr lang="zh-CN" altLang="en-US" sz="2000" dirty="0">
                <a:ea typeface="宋体" panose="02010600030101010101" pitchFamily="2" charset="-122"/>
              </a:rPr>
              <a:t>块</a:t>
            </a:r>
            <a:r>
              <a:rPr lang="zh-CN" altLang="en-US" sz="2000" dirty="0"/>
              <a:t>，行尾的冒号表示缩进的开始。</a:t>
            </a:r>
            <a:endParaRPr lang="zh-CN" altLang="en-US" sz="2000" dirty="0"/>
          </a:p>
          <a:p>
            <a:pPr>
              <a:spcBef>
                <a:spcPts val="1200"/>
              </a:spcBef>
              <a:spcAft>
                <a:spcPts val="600"/>
              </a:spcAft>
              <a:buSzPct val="90000"/>
              <a:buFont typeface="Wingdings" panose="05000000000000000000" charset="0"/>
              <a:buChar char="ü"/>
            </a:pPr>
            <a:r>
              <a:rPr lang="en-US" altLang="zh-CN" sz="2000" dirty="0"/>
              <a:t> python</a:t>
            </a:r>
            <a:r>
              <a:rPr lang="zh-CN" altLang="en-US" sz="2000" dirty="0"/>
              <a:t>程序是依靠代码块的缩进来体现代码之间的逻辑关系的，缩进结束就表示一个代码块结束了。</a:t>
            </a:r>
            <a:endParaRPr lang="zh-CN" altLang="en-US" sz="2000" dirty="0"/>
          </a:p>
          <a:p>
            <a:pPr>
              <a:spcBef>
                <a:spcPts val="1200"/>
              </a:spcBef>
              <a:spcAft>
                <a:spcPts val="600"/>
              </a:spcAft>
              <a:buSzPct val="90000"/>
              <a:buFont typeface="Wingdings" panose="05000000000000000000" charset="0"/>
              <a:buChar char="ü"/>
            </a:pPr>
            <a:r>
              <a:rPr lang="en-US" altLang="zh-CN" sz="2000" dirty="0"/>
              <a:t> </a:t>
            </a:r>
            <a:r>
              <a:rPr lang="zh-CN" altLang="en-US" sz="2000" dirty="0"/>
              <a:t>同一个级别的代码块的缩进量必须相同。</a:t>
            </a:r>
            <a:endParaRPr lang="zh-CN" altLang="en-US" sz="2000" dirty="0"/>
          </a:p>
          <a:p>
            <a:pPr>
              <a:spcBef>
                <a:spcPts val="1200"/>
              </a:spcBef>
              <a:spcAft>
                <a:spcPts val="600"/>
              </a:spcAft>
              <a:buSzPct val="90000"/>
              <a:buFont typeface="Wingdings" panose="05000000000000000000" charset="0"/>
              <a:buChar char="ü"/>
            </a:pPr>
            <a:r>
              <a:rPr lang="zh-CN" altLang="en-US" sz="2000" dirty="0"/>
              <a:t>一般而言，以</a:t>
            </a:r>
            <a:r>
              <a:rPr lang="en-US" altLang="zh-CN" sz="2000" dirty="0"/>
              <a:t>4</a:t>
            </a:r>
            <a:r>
              <a:rPr lang="zh-CN" altLang="en-US" sz="2000" dirty="0"/>
              <a:t>个空格为基本缩进单位。</a:t>
            </a:r>
            <a:endParaRPr lang="en-US" altLang="zh-CN" sz="2000" dirty="0">
              <a:sym typeface="Wingdings" panose="05000000000000000000" pitchFamily="2" charset="2"/>
            </a:endParaRPr>
          </a:p>
        </p:txBody>
      </p:sp>
      <p:pic>
        <p:nvPicPr>
          <p:cNvPr id="117763" name="图片 4"/>
          <p:cNvPicPr>
            <a:picLocks noChangeAspect="1"/>
          </p:cNvPicPr>
          <p:nvPr/>
        </p:nvPicPr>
        <p:blipFill>
          <a:blip r:embed="rId1"/>
          <a:stretch>
            <a:fillRect/>
          </a:stretch>
        </p:blipFill>
        <p:spPr>
          <a:xfrm>
            <a:off x="3412490" y="4457700"/>
            <a:ext cx="5949315" cy="1488440"/>
          </a:xfrm>
          <a:prstGeom prst="rect">
            <a:avLst/>
          </a:prstGeom>
          <a:noFill/>
          <a:ln w="9525" cap="flat" cmpd="sng">
            <a:solidFill>
              <a:schemeClr val="accent1"/>
            </a:solidFill>
            <a:prstDash val="solid"/>
            <a:round/>
            <a:headEnd type="none" w="med" len="med"/>
            <a:tailEnd type="none" w="med" len="me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标题 6"/>
          <p:cNvSpPr>
            <a:spLocks noGrp="1"/>
          </p:cNvSpPr>
          <p:nvPr>
            <p:ph type="title"/>
          </p:nvPr>
        </p:nvSpPr>
        <p:spPr>
          <a:xfrm>
            <a:off x="554355" y="150495"/>
            <a:ext cx="5398770" cy="414020"/>
          </a:xfrm>
        </p:spPr>
        <p:txBody>
          <a:bodyPr/>
          <a:p>
            <a:r>
              <a:rPr lang="zh-CN" altLang="en-US">
                <a:latin typeface="+mj-lt"/>
                <a:ea typeface="+mj-ea"/>
                <a:cs typeface="+mj-cs"/>
                <a:sym typeface="+mn-ea"/>
              </a:rPr>
              <a:t>Python</a:t>
            </a:r>
            <a:r>
              <a:rPr>
                <a:latin typeface="+mj-lt"/>
                <a:ea typeface="+mj-ea"/>
                <a:cs typeface="+mj-cs"/>
                <a:sym typeface="+mn-ea"/>
              </a:rPr>
              <a:t>3</a:t>
            </a:r>
            <a:r>
              <a:rPr lang="zh-CN" altLang="en-US">
                <a:latin typeface="+mj-lt"/>
                <a:ea typeface="+mj-ea"/>
                <a:cs typeface="+mj-cs"/>
                <a:sym typeface="+mn-ea"/>
              </a:rPr>
              <a:t>安装</a:t>
            </a:r>
            <a:endParaRPr lang="zh-CN" altLang="en-US"/>
          </a:p>
        </p:txBody>
      </p:sp>
      <p:sp>
        <p:nvSpPr>
          <p:cNvPr id="8" name="文本占位符 7"/>
          <p:cNvSpPr>
            <a:spLocks noGrp="1"/>
          </p:cNvSpPr>
          <p:nvPr>
            <p:ph type="body" idx="1"/>
          </p:nvPr>
        </p:nvSpPr>
        <p:spPr/>
        <p:txBody>
          <a:bodyPr/>
          <a:p>
            <a:endParaRPr lang="zh-CN" altLang="en-US"/>
          </a:p>
        </p:txBody>
      </p:sp>
      <p:sp>
        <p:nvSpPr>
          <p:cNvPr id="14338" name="内容占位符 2"/>
          <p:cNvSpPr>
            <a:spLocks noGrp="1"/>
          </p:cNvSpPr>
          <p:nvPr>
            <p:ph sz="half" idx="2"/>
          </p:nvPr>
        </p:nvSpPr>
        <p:spPr/>
        <p:txBody>
          <a:bodyPr vert="horz" lIns="101600" tIns="0" rIns="82550" bIns="0" rtlCol="0" anchor="t">
            <a:noAutofit/>
          </a:bodyPr>
          <a:p>
            <a:pPr lvl="0" algn="l">
              <a:buClrTx/>
              <a:buSzTx/>
              <a:buFont typeface="Wingdings" panose="05000000000000000000" charset="0"/>
              <a:buChar char="n"/>
            </a:pPr>
            <a:r>
              <a:rPr sz="2000">
                <a:sym typeface="+mn-ea"/>
              </a:rPr>
              <a:t>3.确定电脑系统属性，此处我们以win10的64位操作系统为例</a:t>
            </a:r>
            <a:endParaRPr sz="2000">
              <a:sym typeface="+mn-ea"/>
            </a:endParaRPr>
          </a:p>
        </p:txBody>
      </p:sp>
      <p:pic>
        <p:nvPicPr>
          <p:cNvPr id="14339" name="图片 3" descr="1730012-20190702161346795-1320005852"/>
          <p:cNvPicPr>
            <a:picLocks noChangeAspect="1"/>
          </p:cNvPicPr>
          <p:nvPr/>
        </p:nvPicPr>
        <p:blipFill>
          <a:blip r:embed="rId1"/>
          <a:stretch>
            <a:fillRect/>
          </a:stretch>
        </p:blipFill>
        <p:spPr>
          <a:xfrm>
            <a:off x="1028065" y="1506855"/>
            <a:ext cx="10557510" cy="4325620"/>
          </a:xfrm>
          <a:prstGeom prst="rect">
            <a:avLst/>
          </a:prstGeom>
          <a:noFill/>
          <a:ln w="9525">
            <a:noFill/>
          </a:ln>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5" name="标题 68609"/>
          <p:cNvSpPr>
            <a:spLocks noGrp="1"/>
          </p:cNvSpPr>
          <p:nvPr>
            <p:ph type="title"/>
          </p:nvPr>
        </p:nvSpPr>
        <p:spPr>
          <a:xfrm>
            <a:off x="554355" y="150495"/>
            <a:ext cx="5398770" cy="414020"/>
          </a:xfrm>
          <a:noFill/>
          <a:ln>
            <a:noFill/>
          </a:ln>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1.</a:t>
            </a:r>
            <a:r>
              <a:rPr>
                <a:latin typeface="+mj-lt"/>
                <a:ea typeface="+mj-ea"/>
                <a:cs typeface="+mj-cs"/>
                <a:sym typeface="+mn-ea"/>
              </a:rPr>
              <a:t>5</a:t>
            </a:r>
            <a:r>
              <a:rPr>
                <a:latin typeface="+mj-lt"/>
                <a:ea typeface="+mj-ea"/>
                <a:cs typeface="+mj-cs"/>
                <a:sym typeface="+mn-ea"/>
              </a:rPr>
              <a:t>  Python</a:t>
            </a:r>
            <a:r>
              <a:rPr>
                <a:latin typeface="+mj-lt"/>
                <a:ea typeface="+mj-ea"/>
                <a:cs typeface="+mj-cs"/>
                <a:sym typeface="+mn-ea"/>
              </a:rPr>
              <a:t>代码规范</a:t>
            </a:r>
            <a:endParaRPr>
              <a:latin typeface="+mj-lt"/>
              <a:ea typeface="+mj-ea"/>
              <a:cs typeface="+mj-cs"/>
              <a:sym typeface="+mn-ea"/>
            </a:endParaRPr>
          </a:p>
        </p:txBody>
      </p:sp>
      <p:sp>
        <p:nvSpPr>
          <p:cNvPr id="3" name="文本占位符 2"/>
          <p:cNvSpPr>
            <a:spLocks noGrp="1"/>
          </p:cNvSpPr>
          <p:nvPr>
            <p:ph type="body" idx="1"/>
          </p:nvPr>
        </p:nvSpPr>
        <p:spPr/>
        <p:txBody>
          <a:bodyPr/>
          <a:p>
            <a:endParaRPr lang="zh-CN" altLang="en-US"/>
          </a:p>
        </p:txBody>
      </p:sp>
      <p:sp>
        <p:nvSpPr>
          <p:cNvPr id="103426" name="文本占位符 68610"/>
          <p:cNvSpPr>
            <a:spLocks noGrp="1"/>
          </p:cNvSpPr>
          <p:nvPr>
            <p:ph sz="half" idx="2"/>
          </p:nvPr>
        </p:nvSpPr>
        <p:spPr/>
        <p:txBody>
          <a:bodyPr anchor="t"/>
          <a:p>
            <a:pPr marL="342900" marR="0" indent="-342900" algn="l" defTabSz="914400" rtl="0" eaLnBrk="1" fontAlgn="base" latinLnBrk="0" hangingPunct="1">
              <a:lnSpc>
                <a:spcPct val="100000"/>
              </a:lnSpc>
              <a:spcBef>
                <a:spcPct val="20000"/>
              </a:spcBef>
              <a:spcAft>
                <a:spcPct val="0"/>
              </a:spcAft>
              <a:buClrTx/>
              <a:buSzPct val="90000"/>
              <a:buFont typeface="Wingdings" panose="05000000000000000000" pitchFamily="2" charset="2"/>
              <a:buNone/>
            </a:pPr>
            <a:r>
              <a:rPr kumimoji="0" lang="zh-CN" altLang="en-US" sz="2400" b="0" i="0" u="none" strike="noStrike" kern="1200" cap="none" spc="0" normalizeH="0" baseline="0" noProof="1" dirty="0">
                <a:solidFill>
                  <a:schemeClr val="tx1"/>
                </a:solidFill>
                <a:latin typeface="+mn-lt"/>
                <a:ea typeface="+mn-ea"/>
                <a:cs typeface="+mn-cs"/>
              </a:rPr>
              <a:t>（</a:t>
            </a:r>
            <a:r>
              <a:rPr kumimoji="0" lang="en-US" altLang="x-none" sz="2400" b="0" i="0" u="none" strike="noStrike" kern="1200" cap="none" spc="0" normalizeH="0" baseline="0" noProof="1" dirty="0">
                <a:solidFill>
                  <a:schemeClr val="tx1"/>
                </a:solidFill>
                <a:latin typeface="+mn-lt"/>
                <a:ea typeface="+mn-ea"/>
                <a:cs typeface="+mn-cs"/>
              </a:rPr>
              <a:t>2</a:t>
            </a:r>
            <a:r>
              <a:rPr kumimoji="0" lang="zh-CN" altLang="en-US" sz="2400" b="0" i="0" u="none" strike="noStrike" kern="1200" cap="none" spc="0" normalizeH="0" baseline="0" noProof="1" dirty="0">
                <a:solidFill>
                  <a:schemeClr val="tx1"/>
                </a:solidFill>
                <a:latin typeface="+mn-lt"/>
                <a:ea typeface="+mn-ea"/>
                <a:cs typeface="+mn-cs"/>
              </a:rPr>
              <a:t>）注释</a:t>
            </a:r>
            <a:endParaRPr kumimoji="0" lang="zh-CN" altLang="en-US" sz="2400" b="0" i="0" u="none" strike="noStrike" kern="1200" cap="none" spc="0" normalizeH="0" baseline="0" noProof="1" dirty="0">
              <a:solidFill>
                <a:schemeClr val="tx1"/>
              </a:solidFill>
              <a:latin typeface="+mn-lt"/>
              <a:ea typeface="+mn-ea"/>
              <a:cs typeface="+mn-cs"/>
            </a:endParaRPr>
          </a:p>
          <a:p>
            <a:pPr marL="342900" marR="0" indent="-342900" algn="l" defTabSz="914400" rtl="0" eaLnBrk="1" fontAlgn="base" latinLnBrk="0" hangingPunct="1">
              <a:lnSpc>
                <a:spcPct val="100000"/>
              </a:lnSpc>
              <a:spcBef>
                <a:spcPts val="1200"/>
              </a:spcBef>
              <a:spcAft>
                <a:spcPts val="600"/>
              </a:spcAft>
              <a:buClrTx/>
              <a:buSzPct val="90000"/>
              <a:buFont typeface="Wingdings" panose="05000000000000000000" charset="0"/>
              <a:buChar char=""/>
            </a:pPr>
            <a:r>
              <a:rPr kumimoji="0" lang="zh-CN" altLang="en-US" sz="2000" b="0" i="0" u="none" strike="noStrike" kern="1200" cap="none" spc="0" normalizeH="0" baseline="0" noProof="1" dirty="0">
                <a:solidFill>
                  <a:schemeClr val="tx1"/>
                </a:solidFill>
                <a:latin typeface="+mn-lt"/>
                <a:ea typeface="+mn-ea"/>
                <a:cs typeface="+mn-cs"/>
              </a:rPr>
              <a:t> 以#开始，表示本行#之后的内容为注释。</a:t>
            </a:r>
            <a:endParaRPr kumimoji="0" lang="zh-CN" altLang="en-US" sz="2000" b="0" i="0" u="none" strike="noStrike" kern="1200" cap="none" spc="0" normalizeH="0" baseline="0" noProof="1" dirty="0">
              <a:solidFill>
                <a:schemeClr val="tx1"/>
              </a:solidFill>
              <a:latin typeface="+mn-lt"/>
              <a:ea typeface="+mn-ea"/>
              <a:cs typeface="+mn-cs"/>
            </a:endParaRPr>
          </a:p>
          <a:p>
            <a:pPr marL="342900" marR="0" indent="-342900" algn="l" defTabSz="914400" rtl="0" eaLnBrk="1" fontAlgn="base" latinLnBrk="0" hangingPunct="1">
              <a:lnSpc>
                <a:spcPct val="100000"/>
              </a:lnSpc>
              <a:spcBef>
                <a:spcPts val="1200"/>
              </a:spcBef>
              <a:spcAft>
                <a:spcPts val="600"/>
              </a:spcAft>
              <a:buClrTx/>
              <a:buSzPct val="90000"/>
              <a:buFont typeface="Wingdings" panose="05000000000000000000" charset="0"/>
              <a:buChar char="ü"/>
            </a:pPr>
            <a:r>
              <a:rPr kumimoji="0" lang="zh-CN" altLang="en-US" sz="2000" b="0" i="0" u="none" strike="noStrike" kern="1200" cap="none" spc="0" normalizeH="0" baseline="0" noProof="1" dirty="0">
                <a:solidFill>
                  <a:schemeClr val="tx1"/>
                </a:solidFill>
                <a:latin typeface="+mn-lt"/>
                <a:ea typeface="+mn-ea"/>
                <a:cs typeface="+mn-cs"/>
              </a:rPr>
              <a:t> 包含在一对三引号'''...'''或"""..."""之间且不属于任何语句的内容将被解释器认为是注释。</a:t>
            </a:r>
            <a:endParaRPr kumimoji="0" lang="zh-CN" altLang="en-US" sz="2000" b="0" i="0" u="none" strike="noStrike" kern="1200" cap="none" spc="0" normalizeH="0" baseline="0" noProof="1" dirty="0">
              <a:solidFill>
                <a:schemeClr val="tx1"/>
              </a:solidFill>
              <a:latin typeface="+mn-lt"/>
              <a:ea typeface="+mn-ea"/>
              <a:cs typeface="+mn-cs"/>
            </a:endParaRPr>
          </a:p>
          <a:p>
            <a:pPr marL="0" marR="0" indent="0" algn="l" defTabSz="914400" rtl="0" eaLnBrk="1" fontAlgn="base" latinLnBrk="0" hangingPunct="1">
              <a:lnSpc>
                <a:spcPct val="100000"/>
              </a:lnSpc>
              <a:spcBef>
                <a:spcPts val="1200"/>
              </a:spcBef>
              <a:spcAft>
                <a:spcPts val="600"/>
              </a:spcAft>
              <a:buClrTx/>
              <a:buSzPct val="90000"/>
              <a:buFont typeface="Wingdings" panose="05000000000000000000" charset="0"/>
              <a:buNone/>
            </a:pPr>
            <a:endParaRPr kumimoji="0" lang="zh-CN" altLang="en-US" sz="2000" b="0" i="0" u="none" strike="noStrike" kern="1200" cap="none" spc="0" normalizeH="0" baseline="0" noProof="1" dirty="0">
              <a:solidFill>
                <a:schemeClr val="tx1"/>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Pct val="90000"/>
              <a:buFont typeface="Wingdings" panose="05000000000000000000" pitchFamily="2" charset="2"/>
              <a:buChar char="•"/>
            </a:pPr>
            <a:endParaRPr kumimoji="0" lang="zh-CN" altLang="en-US" sz="2400" b="0" i="0" u="none" strike="noStrike" kern="1200" cap="none" spc="0" normalizeH="0" baseline="0" noProof="1" dirty="0">
              <a:solidFill>
                <a:schemeClr val="tx1"/>
              </a:solidFill>
              <a:latin typeface="+mn-lt"/>
              <a:ea typeface="+mn-ea"/>
              <a:cs typeface="+mn-cs"/>
            </a:endParaRPr>
          </a:p>
        </p:txBody>
      </p:sp>
      <p:pic>
        <p:nvPicPr>
          <p:cNvPr id="118787" name="图片 4"/>
          <p:cNvPicPr>
            <a:picLocks noChangeAspect="1"/>
          </p:cNvPicPr>
          <p:nvPr/>
        </p:nvPicPr>
        <p:blipFill>
          <a:blip r:embed="rId1"/>
          <a:stretch>
            <a:fillRect/>
          </a:stretch>
        </p:blipFill>
        <p:spPr>
          <a:xfrm>
            <a:off x="2728595" y="3359150"/>
            <a:ext cx="6370955" cy="1833880"/>
          </a:xfrm>
          <a:prstGeom prst="rect">
            <a:avLst/>
          </a:prstGeom>
          <a:noFill/>
          <a:ln w="9525" cap="flat" cmpd="sng">
            <a:solidFill>
              <a:schemeClr val="accent1"/>
            </a:solidFill>
            <a:prstDash val="solid"/>
            <a:round/>
            <a:headEnd type="none" w="med" len="med"/>
            <a:tailEnd type="none" w="med" len="med"/>
          </a:ln>
        </p:spPr>
      </p:pic>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09" name="标题 69633"/>
          <p:cNvSpPr>
            <a:spLocks noGrp="1"/>
          </p:cNvSpPr>
          <p:nvPr>
            <p:ph type="title"/>
          </p:nvPr>
        </p:nvSpPr>
        <p:spPr>
          <a:xfrm>
            <a:off x="554355" y="150495"/>
            <a:ext cx="5398770" cy="414020"/>
          </a:xfrm>
          <a:noFill/>
          <a:ln>
            <a:noFill/>
          </a:ln>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1.</a:t>
            </a:r>
            <a:r>
              <a:rPr>
                <a:latin typeface="+mj-lt"/>
                <a:ea typeface="+mj-ea"/>
                <a:cs typeface="+mj-cs"/>
                <a:sym typeface="+mn-ea"/>
              </a:rPr>
              <a:t>5</a:t>
            </a:r>
            <a:r>
              <a:rPr>
                <a:latin typeface="+mj-lt"/>
                <a:ea typeface="+mj-ea"/>
                <a:cs typeface="+mj-cs"/>
                <a:sym typeface="+mn-ea"/>
              </a:rPr>
              <a:t>  Python</a:t>
            </a:r>
            <a:r>
              <a:rPr>
                <a:latin typeface="+mj-lt"/>
                <a:ea typeface="+mj-ea"/>
                <a:cs typeface="+mj-cs"/>
                <a:sym typeface="+mn-ea"/>
              </a:rPr>
              <a:t>代码规范</a:t>
            </a:r>
            <a:endParaRPr>
              <a:latin typeface="+mj-lt"/>
              <a:ea typeface="+mj-ea"/>
              <a:cs typeface="+mj-cs"/>
              <a:sym typeface="+mn-ea"/>
            </a:endParaRPr>
          </a:p>
        </p:txBody>
      </p:sp>
      <p:sp>
        <p:nvSpPr>
          <p:cNvPr id="3" name="文本占位符 2"/>
          <p:cNvSpPr>
            <a:spLocks noGrp="1"/>
          </p:cNvSpPr>
          <p:nvPr>
            <p:ph type="body" idx="1"/>
          </p:nvPr>
        </p:nvSpPr>
        <p:spPr/>
        <p:txBody>
          <a:bodyPr/>
          <a:p>
            <a:endParaRPr lang="zh-CN" altLang="en-US"/>
          </a:p>
        </p:txBody>
      </p:sp>
      <p:sp>
        <p:nvSpPr>
          <p:cNvPr id="119810" name="文本占位符 69634"/>
          <p:cNvSpPr>
            <a:spLocks noGrp="1"/>
          </p:cNvSpPr>
          <p:nvPr>
            <p:ph sz="half" idx="2"/>
          </p:nvPr>
        </p:nvSpPr>
        <p:spPr/>
        <p:txBody>
          <a:bodyPr anchor="t"/>
          <a:p>
            <a:pPr>
              <a:spcBef>
                <a:spcPts val="600"/>
              </a:spcBef>
              <a:spcAft>
                <a:spcPts val="600"/>
              </a:spcAft>
              <a:buSzPct val="90000"/>
              <a:buFont typeface="Wingdings" panose="05000000000000000000" pitchFamily="2" charset="2"/>
              <a:buNone/>
            </a:pPr>
            <a:r>
              <a:rPr lang="zh-CN" altLang="en-US" sz="2400" dirty="0">
                <a:latin typeface="Times New Roman" panose="02020603050405020304" pitchFamily="2" charset="0"/>
              </a:rPr>
              <a:t>（</a:t>
            </a:r>
            <a:r>
              <a:rPr lang="en-US" altLang="zh-CN" sz="2400" dirty="0">
                <a:latin typeface="Times New Roman" panose="02020603050405020304" pitchFamily="2" charset="0"/>
              </a:rPr>
              <a:t>3</a:t>
            </a:r>
            <a:r>
              <a:rPr lang="zh-CN" altLang="en-US" sz="2400" dirty="0">
                <a:latin typeface="Times New Roman" panose="02020603050405020304" pitchFamily="2" charset="0"/>
              </a:rPr>
              <a:t>）</a:t>
            </a:r>
            <a:r>
              <a:rPr lang="zh-CN" altLang="en-US" sz="2400"/>
              <a:t>每个import语句只导入一个模块，最好按标准库、扩展库、自定义库的顺序依次导入。</a:t>
            </a:r>
            <a:endParaRPr lang="zh-CN" altLang="en-US" sz="2400"/>
          </a:p>
          <a:p>
            <a:pPr>
              <a:spcBef>
                <a:spcPts val="600"/>
              </a:spcBef>
              <a:spcAft>
                <a:spcPts val="600"/>
              </a:spcAft>
              <a:buSzPct val="90000"/>
              <a:buFont typeface="Wingdings" panose="05000000000000000000" pitchFamily="2" charset="2"/>
              <a:buNone/>
            </a:pPr>
            <a:endParaRPr lang="zh-CN" altLang="en-US" sz="2400" dirty="0"/>
          </a:p>
          <a:p>
            <a:pPr>
              <a:spcBef>
                <a:spcPts val="600"/>
              </a:spcBef>
              <a:spcAft>
                <a:spcPts val="600"/>
              </a:spcAft>
              <a:buSzPct val="90000"/>
              <a:buFont typeface="Wingdings" panose="05000000000000000000" pitchFamily="2" charset="2"/>
              <a:buNone/>
            </a:pPr>
            <a:endParaRPr lang="zh-CN" altLang="en-US" sz="2400" dirty="0"/>
          </a:p>
        </p:txBody>
      </p:sp>
      <p:pic>
        <p:nvPicPr>
          <p:cNvPr id="119811" name="图片 4"/>
          <p:cNvPicPr>
            <a:picLocks noChangeAspect="1"/>
          </p:cNvPicPr>
          <p:nvPr/>
        </p:nvPicPr>
        <p:blipFill>
          <a:blip r:embed="rId1"/>
          <a:stretch>
            <a:fillRect/>
          </a:stretch>
        </p:blipFill>
        <p:spPr>
          <a:xfrm>
            <a:off x="2656205" y="2880360"/>
            <a:ext cx="5915660" cy="1894205"/>
          </a:xfrm>
          <a:prstGeom prst="rect">
            <a:avLst/>
          </a:prstGeom>
          <a:noFill/>
          <a:ln w="9525" cap="flat" cmpd="sng">
            <a:solidFill>
              <a:schemeClr val="accent1"/>
            </a:solidFill>
            <a:prstDash val="solid"/>
            <a:round/>
            <a:headEnd type="none" w="med" len="med"/>
            <a:tailEnd type="none" w="med" len="med"/>
          </a:ln>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标题 6"/>
          <p:cNvSpPr>
            <a:spLocks noGrp="1"/>
          </p:cNvSpPr>
          <p:nvPr>
            <p:ph type="title"/>
          </p:nvPr>
        </p:nvSpPr>
        <p:spPr>
          <a:xfrm>
            <a:off x="554355" y="160338"/>
            <a:ext cx="5398770" cy="414020"/>
          </a:xfrm>
          <a:noFill/>
          <a:ln>
            <a:noFill/>
          </a:ln>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1.5  Python代码规范</a:t>
            </a:r>
            <a:endParaRPr>
              <a:latin typeface="+mj-lt"/>
              <a:ea typeface="+mj-ea"/>
              <a:cs typeface="+mj-cs"/>
              <a:sym typeface="+mn-ea"/>
            </a:endParaRPr>
          </a:p>
        </p:txBody>
      </p:sp>
      <p:sp>
        <p:nvSpPr>
          <p:cNvPr id="8" name="文本占位符 7"/>
          <p:cNvSpPr>
            <a:spLocks noGrp="1"/>
          </p:cNvSpPr>
          <p:nvPr>
            <p:ph type="body" idx="1"/>
          </p:nvPr>
        </p:nvSpPr>
        <p:spPr/>
        <p:txBody>
          <a:bodyPr/>
          <a:p>
            <a:endParaRPr lang="zh-CN" altLang="en-US"/>
          </a:p>
        </p:txBody>
      </p:sp>
      <p:sp>
        <p:nvSpPr>
          <p:cNvPr id="120834" name="内容占位符 2"/>
          <p:cNvSpPr>
            <a:spLocks noGrp="1"/>
          </p:cNvSpPr>
          <p:nvPr>
            <p:ph sz="half" idx="2"/>
          </p:nvPr>
        </p:nvSpPr>
        <p:spPr/>
        <p:txBody>
          <a:bodyPr anchor="t"/>
          <a:p>
            <a:pPr>
              <a:spcBef>
                <a:spcPts val="600"/>
              </a:spcBef>
              <a:spcAft>
                <a:spcPts val="600"/>
              </a:spcAft>
              <a:buSzPct val="90000"/>
              <a:buFont typeface="Wingdings" panose="05000000000000000000" pitchFamily="2" charset="2"/>
              <a:buNone/>
            </a:pPr>
            <a:r>
              <a:rPr lang="zh-CN" altLang="en-US" sz="2400" dirty="0"/>
              <a:t>（</a:t>
            </a:r>
            <a:r>
              <a:rPr lang="en-US" altLang="zh-CN" sz="2400" dirty="0"/>
              <a:t>4</a:t>
            </a:r>
            <a:r>
              <a:rPr lang="zh-CN" altLang="en-US" sz="2400" dirty="0"/>
              <a:t>）如果一行语句太长，可以在行尾加上续行符</a:t>
            </a:r>
            <a:r>
              <a:rPr lang="en-US" altLang="zh-CN" sz="2400" dirty="0"/>
              <a:t>\</a:t>
            </a:r>
            <a:r>
              <a:rPr lang="zh-CN" altLang="en-US" sz="2400" dirty="0"/>
              <a:t>来换行分成多行，但是更建议使用括号来包含多行内容。</a:t>
            </a:r>
            <a:endParaRPr lang="zh-CN" altLang="en-US" sz="2400" dirty="0"/>
          </a:p>
          <a:p>
            <a:pPr>
              <a:spcBef>
                <a:spcPts val="600"/>
              </a:spcBef>
              <a:spcAft>
                <a:spcPts val="600"/>
              </a:spcAft>
              <a:buSzPct val="90000"/>
              <a:buFont typeface="Wingdings" panose="05000000000000000000" pitchFamily="2" charset="2"/>
              <a:buNone/>
            </a:pPr>
            <a:endParaRPr lang="zh-CN" altLang="en-US" sz="2400" dirty="0"/>
          </a:p>
          <a:p>
            <a:endParaRPr lang="zh-CN" altLang="en-US" sz="2400"/>
          </a:p>
        </p:txBody>
      </p:sp>
      <p:pic>
        <p:nvPicPr>
          <p:cNvPr id="120835" name="Picture 3"/>
          <p:cNvPicPr>
            <a:picLocks noChangeAspect="1"/>
          </p:cNvPicPr>
          <p:nvPr/>
        </p:nvPicPr>
        <p:blipFill>
          <a:blip r:embed="rId1"/>
          <a:stretch>
            <a:fillRect/>
          </a:stretch>
        </p:blipFill>
        <p:spPr>
          <a:xfrm>
            <a:off x="4437063" y="3146425"/>
            <a:ext cx="2722562" cy="2349500"/>
          </a:xfrm>
          <a:prstGeom prst="rect">
            <a:avLst/>
          </a:prstGeom>
          <a:noFill/>
          <a:ln w="9525" cap="flat" cmpd="sng">
            <a:solidFill>
              <a:schemeClr val="accent1"/>
            </a:solidFill>
            <a:prstDash val="solid"/>
            <a:round/>
            <a:headEnd type="none" w="med" len="med"/>
            <a:tailEnd type="none" w="med" len="med"/>
          </a:ln>
        </p:spPr>
      </p:pic>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标题 6"/>
          <p:cNvSpPr>
            <a:spLocks noGrp="1"/>
          </p:cNvSpPr>
          <p:nvPr>
            <p:ph type="title"/>
          </p:nvPr>
        </p:nvSpPr>
        <p:spPr>
          <a:xfrm>
            <a:off x="554355" y="150495"/>
            <a:ext cx="5398770" cy="414020"/>
          </a:xfrm>
        </p:spPr>
        <p:txBody>
          <a:bodyPr/>
          <a:p>
            <a:r>
              <a:rPr>
                <a:latin typeface="+mj-lt"/>
                <a:ea typeface="+mj-ea"/>
                <a:cs typeface="+mj-cs"/>
                <a:sym typeface="+mn-ea"/>
              </a:rPr>
              <a:t>1.5  Python代码规范</a:t>
            </a:r>
            <a:endParaRPr lang="zh-CN" altLang="en-US"/>
          </a:p>
        </p:txBody>
      </p:sp>
      <p:sp>
        <p:nvSpPr>
          <p:cNvPr id="8" name="文本占位符 7"/>
          <p:cNvSpPr>
            <a:spLocks noGrp="1"/>
          </p:cNvSpPr>
          <p:nvPr>
            <p:ph type="body" idx="1"/>
          </p:nvPr>
        </p:nvSpPr>
        <p:spPr/>
        <p:txBody>
          <a:bodyPr/>
          <a:p>
            <a:endParaRPr lang="zh-CN" altLang="en-US"/>
          </a:p>
        </p:txBody>
      </p:sp>
      <p:sp>
        <p:nvSpPr>
          <p:cNvPr id="121858" name="内容占位符 2"/>
          <p:cNvSpPr>
            <a:spLocks noGrp="1"/>
          </p:cNvSpPr>
          <p:nvPr>
            <p:ph sz="half" idx="2"/>
          </p:nvPr>
        </p:nvSpPr>
        <p:spPr>
          <a:xfrm>
            <a:off x="554355" y="892810"/>
            <a:ext cx="4528820" cy="5053330"/>
          </a:xfrm>
        </p:spPr>
        <p:txBody>
          <a:bodyPr anchor="t"/>
          <a:p>
            <a:pPr>
              <a:spcBef>
                <a:spcPts val="600"/>
              </a:spcBef>
              <a:spcAft>
                <a:spcPts val="600"/>
              </a:spcAft>
              <a:buSzPct val="90000"/>
              <a:buFont typeface="Wingdings" panose="05000000000000000000" pitchFamily="2" charset="2"/>
              <a:buNone/>
            </a:pPr>
            <a:r>
              <a:rPr lang="zh-CN" altLang="en-US" sz="2400" dirty="0">
                <a:sym typeface="Arial" panose="020B0604020202020204" pitchFamily="34" charset="0"/>
              </a:rPr>
              <a:t>（</a:t>
            </a:r>
            <a:r>
              <a:rPr lang="en-US" altLang="zh-CN" sz="2400" dirty="0">
                <a:sym typeface="Arial" panose="020B0604020202020204" pitchFamily="34" charset="0"/>
              </a:rPr>
              <a:t>5</a:t>
            </a:r>
            <a:r>
              <a:rPr lang="zh-CN" altLang="en-US" sz="2400" dirty="0">
                <a:sym typeface="Arial" panose="020B0604020202020204" pitchFamily="34" charset="0"/>
              </a:rPr>
              <a:t>）必要的空格与空行</a:t>
            </a:r>
            <a:endParaRPr lang="zh-CN" altLang="en-US" sz="2400" dirty="0"/>
          </a:p>
          <a:p>
            <a:pPr>
              <a:spcBef>
                <a:spcPts val="600"/>
              </a:spcBef>
              <a:spcAft>
                <a:spcPts val="600"/>
              </a:spcAft>
              <a:buSzPct val="90000"/>
              <a:buFont typeface="Wingdings" panose="05000000000000000000" charset="0"/>
              <a:buChar char="ü"/>
            </a:pPr>
            <a:r>
              <a:rPr lang="zh-CN" altLang="en-US" sz="2000" dirty="0">
                <a:sym typeface="Arial" panose="020B0604020202020204" pitchFamily="34" charset="0"/>
              </a:rPr>
              <a:t>运算符两侧、逗号后面建议增加一个空格。</a:t>
            </a:r>
            <a:endParaRPr lang="zh-CN" altLang="en-US" sz="2000" dirty="0"/>
          </a:p>
          <a:p>
            <a:pPr>
              <a:spcBef>
                <a:spcPts val="600"/>
              </a:spcBef>
              <a:spcAft>
                <a:spcPts val="600"/>
              </a:spcAft>
              <a:buSzPct val="90000"/>
              <a:buFont typeface="Wingdings" panose="05000000000000000000" charset="0"/>
              <a:buChar char="ü"/>
            </a:pPr>
            <a:r>
              <a:rPr lang="zh-CN" altLang="en-US" sz="2000" dirty="0">
                <a:sym typeface="Arial" panose="020B0604020202020204" pitchFamily="34" charset="0"/>
              </a:rPr>
              <a:t>不同功能的代码块之间、不同的函数定义之间建议增加一个空行以增加可读性。</a:t>
            </a:r>
            <a:endParaRPr lang="zh-CN" altLang="en-US" sz="2000" dirty="0"/>
          </a:p>
          <a:p>
            <a:pPr>
              <a:spcBef>
                <a:spcPts val="600"/>
              </a:spcBef>
              <a:spcAft>
                <a:spcPts val="600"/>
              </a:spcAft>
              <a:buSzPct val="90000"/>
              <a:buFont typeface="Wingdings" panose="05000000000000000000" pitchFamily="2" charset="2"/>
              <a:buNone/>
            </a:pPr>
            <a:endParaRPr lang="zh-CN" altLang="en-US" sz="2400"/>
          </a:p>
        </p:txBody>
      </p:sp>
      <p:pic>
        <p:nvPicPr>
          <p:cNvPr id="121859" name="图片 4"/>
          <p:cNvPicPr>
            <a:picLocks noChangeAspect="1"/>
          </p:cNvPicPr>
          <p:nvPr/>
        </p:nvPicPr>
        <p:blipFill>
          <a:blip r:embed="rId1"/>
          <a:stretch>
            <a:fillRect/>
          </a:stretch>
        </p:blipFill>
        <p:spPr>
          <a:xfrm>
            <a:off x="5083175" y="1059180"/>
            <a:ext cx="6997700" cy="4719955"/>
          </a:xfrm>
          <a:prstGeom prst="rect">
            <a:avLst/>
          </a:prstGeom>
          <a:noFill/>
          <a:ln w="9525">
            <a:noFill/>
          </a:ln>
        </p:spPr>
      </p:pic>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021205" y="854075"/>
            <a:ext cx="8231505" cy="521970"/>
          </a:xfrm>
        </p:spPr>
        <p:txBody>
          <a:bodyPr/>
          <a:p>
            <a:r>
              <a:rPr lang="zh-CN" altLang="en-US"/>
              <a:t>第1章　基础知识</a:t>
            </a:r>
            <a:endParaRPr lang="zh-CN" altLang="en-US"/>
          </a:p>
        </p:txBody>
      </p:sp>
      <p:sp>
        <p:nvSpPr>
          <p:cNvPr id="3" name="文本占位符 2"/>
          <p:cNvSpPr>
            <a:spLocks noGrp="1"/>
          </p:cNvSpPr>
          <p:nvPr>
            <p:ph type="body" idx="1"/>
          </p:nvPr>
        </p:nvSpPr>
        <p:spPr>
          <a:xfrm>
            <a:off x="669925" y="1831340"/>
            <a:ext cx="5013960" cy="3758565"/>
          </a:xfrm>
        </p:spPr>
        <p:txBody>
          <a:bodyPr/>
          <a:p>
            <a:pPr algn="l">
              <a:buClrTx/>
              <a:buSzTx/>
            </a:pPr>
            <a:r>
              <a:rPr lang="en-US" altLang="zh-CN"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1.0 Python是一种怎样的语言</a:t>
            </a:r>
            <a:endParaRPr lang="en-US" altLang="zh-CN" sz="2400" b="1">
              <a:solidFill>
                <a:schemeClr val="accent5">
                  <a:lumMod val="75000"/>
                </a:schemeClr>
              </a:solidFill>
              <a:latin typeface="微软雅黑" panose="020B0503020204020204" charset="-122"/>
              <a:ea typeface="微软雅黑" panose="020B0503020204020204" charset="-122"/>
              <a:cs typeface="微软雅黑" panose="020B0503020204020204" charset="-122"/>
            </a:endParaRPr>
          </a:p>
          <a:p>
            <a:pPr algn="l"/>
            <a:r>
              <a:rPr lang="en-US" altLang="zh-CN"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1.1 如何选择Python版本</a:t>
            </a:r>
            <a:endParaRPr lang="en-US" altLang="zh-CN"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1.2 Python安装与简单使用</a:t>
            </a:r>
            <a:endParaRPr lang="en-US" altLang="zh-CN" sz="2400" b="1" kern="1200" baseline="0" dirty="0">
              <a:solidFill>
                <a:schemeClr val="accent5">
                  <a:lumMod val="75000"/>
                </a:schemeClr>
              </a:solidFill>
              <a:latin typeface="微软雅黑" panose="020B0503020204020204" charset="-122"/>
              <a:ea typeface="微软雅黑" panose="020B0503020204020204" charset="-122"/>
              <a:cs typeface="微软雅黑" panose="020B0503020204020204" charset="-122"/>
            </a:endParaRPr>
          </a:p>
          <a:p>
            <a:pPr algn="l">
              <a:buClrTx/>
              <a:buSzTx/>
            </a:pP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1.3 使用pip管理第三方包</a:t>
            </a:r>
            <a:endPar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1.4  python基础知识</a:t>
            </a:r>
            <a:endPar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buClrTx/>
              <a:buSzTx/>
            </a:pP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1.5 python代码编写规范</a:t>
            </a:r>
            <a:endParaRPr lang="en-US" altLang="zh-CN" sz="2400" b="1" kern="1200" baseline="0" dirty="0">
              <a:solidFill>
                <a:schemeClr val="accent5">
                  <a:lumMod val="75000"/>
                </a:schemeClr>
              </a:solidFill>
              <a:latin typeface="微软雅黑" panose="020B0503020204020204" charset="-122"/>
              <a:ea typeface="微软雅黑" panose="020B0503020204020204" charset="-122"/>
              <a:cs typeface="微软雅黑" panose="020B0503020204020204" charset="-122"/>
            </a:endParaRPr>
          </a:p>
          <a:p>
            <a:endParaRPr lang="en-US" altLang="zh-CN" sz="2400" b="1" kern="1200" baseline="0" dirty="0">
              <a:solidFill>
                <a:schemeClr val="accent1"/>
              </a:solidFill>
              <a:latin typeface="微软雅黑" panose="020B0503020204020204" charset="-122"/>
              <a:ea typeface="微软雅黑" panose="020B0503020204020204" charset="-122"/>
              <a:cs typeface="微软雅黑" panose="020B0503020204020204" charset="-122"/>
            </a:endParaRPr>
          </a:p>
        </p:txBody>
      </p:sp>
      <p:sp>
        <p:nvSpPr>
          <p:cNvPr id="7" name="文本占位符 2"/>
          <p:cNvSpPr>
            <a:spLocks noGrp="1"/>
          </p:cNvSpPr>
          <p:nvPr/>
        </p:nvSpPr>
        <p:spPr>
          <a:xfrm>
            <a:off x="5683885" y="1831340"/>
            <a:ext cx="5318760" cy="3758565"/>
          </a:xfrm>
          <a:prstGeom prst="rect">
            <a:avLst/>
          </a:prstGeom>
        </p:spPr>
        <p:txBody>
          <a:bodyPr vert="horz" lIns="101600" tIns="38100" rIns="76200" bIns="381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tint val="75000"/>
                  </a:schemeClr>
                </a:solidFill>
                <a:uFillTx/>
                <a:latin typeface="+mn-lt"/>
                <a:ea typeface="+mn-ea"/>
                <a:cs typeface="+mn-cs"/>
              </a:defRPr>
            </a:lvl2pPr>
            <a:lvl3pPr marL="914400" indent="0" algn="l"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tint val="75000"/>
                  </a:schemeClr>
                </a:solidFill>
                <a:uFillTx/>
                <a:latin typeface="+mn-lt"/>
                <a:ea typeface="+mn-ea"/>
                <a:cs typeface="+mn-cs"/>
              </a:defRPr>
            </a:lvl3pPr>
            <a:lvl4pPr marL="137160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tint val="75000"/>
                  </a:schemeClr>
                </a:solidFill>
                <a:uFillTx/>
                <a:latin typeface="+mn-lt"/>
                <a:ea typeface="+mn-ea"/>
                <a:cs typeface="+mn-cs"/>
              </a:defRPr>
            </a:lvl4pPr>
            <a:lvl5pPr marL="182880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tint val="75000"/>
                  </a:schemeClr>
                </a:solidFill>
                <a:uFillTx/>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lvl="0" algn="l">
              <a:buClrTx/>
              <a:buSzTx/>
            </a:pP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sym typeface="+mn-ea"/>
              </a:rPr>
              <a:t>1.6 python文件名</a:t>
            </a:r>
            <a:endParaRPr lang="en-US" altLang="zh-CN" sz="2400" b="1" dirty="0">
              <a:solidFill>
                <a:srgbClr val="FF0000"/>
              </a:solidFill>
              <a:latin typeface="微软雅黑" panose="020B0503020204020204" charset="-122"/>
              <a:ea typeface="微软雅黑" panose="020B0503020204020204" charset="-122"/>
              <a:cs typeface="微软雅黑" panose="020B0503020204020204" charset="-122"/>
              <a:sym typeface="+mn-ea"/>
            </a:endParaRPr>
          </a:p>
          <a:p>
            <a:pPr lvl="0" algn="l">
              <a:buClrTx/>
              <a:buSzTx/>
            </a:pP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1.7 python</a:t>
            </a: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脚本的</a:t>
            </a: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__name__</a:t>
            </a: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属性</a:t>
            </a:r>
            <a:endPar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lvl="0" algn="l">
              <a:buClrTx/>
              <a:buSzTx/>
            </a:pP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1.8 </a:t>
            </a: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编写自己的包</a:t>
            </a:r>
            <a:endPar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lvl="0" algn="l">
              <a:buClrTx/>
              <a:buSzTx/>
            </a:pP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1.9 python</a:t>
            </a: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编程快速入门</a:t>
            </a:r>
            <a:endPar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lvl="0" algn="l">
              <a:buClrTx/>
              <a:buSzTx/>
            </a:pP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1.10 The Zen of Python</a:t>
            </a:r>
            <a:endPar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lvl="0" algn="l">
              <a:buClrTx/>
              <a:buSzTx/>
            </a:pPr>
            <a:endPar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p:txBody>
      </p:sp>
    </p:spTree>
    <p:custDataLst>
      <p:tags r:id="rId1"/>
    </p:custData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1" name="标题 70657"/>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a:r>
              <a:rPr>
                <a:latin typeface="+mj-lt"/>
                <a:ea typeface="+mj-ea"/>
                <a:cs typeface="+mj-cs"/>
                <a:sym typeface="+mn-ea"/>
              </a:rPr>
              <a:t>1.</a:t>
            </a:r>
            <a:r>
              <a:rPr>
                <a:latin typeface="+mj-lt"/>
                <a:ea typeface="+mj-ea"/>
                <a:cs typeface="+mj-cs"/>
                <a:sym typeface="+mn-ea"/>
              </a:rPr>
              <a:t>6 Python</a:t>
            </a:r>
            <a:r>
              <a:rPr>
                <a:latin typeface="+mj-lt"/>
                <a:ea typeface="+mj-ea"/>
                <a:cs typeface="+mj-cs"/>
                <a:sym typeface="+mn-ea"/>
              </a:rPr>
              <a:t>文件名</a:t>
            </a:r>
            <a:endParaRPr>
              <a:latin typeface="+mj-lt"/>
              <a:ea typeface="+mj-ea"/>
              <a:cs typeface="+mj-cs"/>
              <a:sym typeface="+mn-ea"/>
            </a:endParaRPr>
          </a:p>
        </p:txBody>
      </p:sp>
      <p:sp>
        <p:nvSpPr>
          <p:cNvPr id="3" name="文本占位符 2"/>
          <p:cNvSpPr>
            <a:spLocks noGrp="1"/>
          </p:cNvSpPr>
          <p:nvPr>
            <p:ph type="body" idx="1"/>
          </p:nvPr>
        </p:nvSpPr>
        <p:spPr/>
        <p:txBody>
          <a:bodyPr/>
          <a:p>
            <a:endParaRPr lang="zh-CN" altLang="en-US"/>
          </a:p>
        </p:txBody>
      </p:sp>
      <p:sp>
        <p:nvSpPr>
          <p:cNvPr id="122882" name="文本占位符 70658"/>
          <p:cNvSpPr>
            <a:spLocks noGrp="1"/>
          </p:cNvSpPr>
          <p:nvPr>
            <p:ph sz="half" idx="2"/>
          </p:nvPr>
        </p:nvSpPr>
        <p:spPr/>
        <p:txBody>
          <a:bodyPr anchor="t"/>
          <a:p>
            <a:pPr>
              <a:spcBef>
                <a:spcPts val="1200"/>
              </a:spcBef>
              <a:spcAft>
                <a:spcPts val="600"/>
              </a:spcAft>
              <a:buSzPct val="90000"/>
              <a:buFont typeface="Wingdings" panose="05000000000000000000" charset="0"/>
              <a:buChar char="n"/>
            </a:pPr>
            <a:r>
              <a:rPr lang="en-US" altLang="zh-CN" sz="2000">
                <a:latin typeface="宋体" panose="02010600030101010101" pitchFamily="2" charset="-122"/>
              </a:rPr>
              <a:t>.py</a:t>
            </a:r>
            <a:r>
              <a:rPr lang="zh-CN" altLang="en-US" sz="2000">
                <a:latin typeface="宋体" panose="02010600030101010101" pitchFamily="2" charset="-122"/>
              </a:rPr>
              <a:t>：</a:t>
            </a:r>
            <a:r>
              <a:rPr lang="en-US" altLang="zh-CN" sz="2000">
                <a:latin typeface="宋体" panose="02010600030101010101" pitchFamily="2" charset="-122"/>
              </a:rPr>
              <a:t>Python</a:t>
            </a:r>
            <a:r>
              <a:rPr lang="zh-CN" altLang="en-US" sz="2000">
                <a:latin typeface="宋体" panose="02010600030101010101" pitchFamily="2" charset="-122"/>
              </a:rPr>
              <a:t>源文件，由</a:t>
            </a:r>
            <a:r>
              <a:rPr lang="en-US" altLang="zh-CN" sz="2000">
                <a:latin typeface="宋体" panose="02010600030101010101" pitchFamily="2" charset="-122"/>
              </a:rPr>
              <a:t>Python</a:t>
            </a:r>
            <a:r>
              <a:rPr lang="zh-CN" altLang="en-US" sz="2000">
                <a:latin typeface="宋体" panose="02010600030101010101" pitchFamily="2" charset="-122"/>
              </a:rPr>
              <a:t>解释器负责解释执行。</a:t>
            </a:r>
            <a:endParaRPr lang="zh-CN" altLang="en-US" sz="2000">
              <a:latin typeface="宋体" panose="02010600030101010101" pitchFamily="2" charset="-122"/>
            </a:endParaRPr>
          </a:p>
          <a:p>
            <a:pPr>
              <a:spcBef>
                <a:spcPts val="1200"/>
              </a:spcBef>
              <a:spcAft>
                <a:spcPts val="600"/>
              </a:spcAft>
              <a:buSzPct val="90000"/>
              <a:buFont typeface="Wingdings" panose="05000000000000000000" charset="0"/>
              <a:buChar char="n"/>
            </a:pPr>
            <a:r>
              <a:rPr lang="en-US" altLang="zh-CN" sz="2000">
                <a:latin typeface="宋体" panose="02010600030101010101" pitchFamily="2" charset="-122"/>
              </a:rPr>
              <a:t>.pyw</a:t>
            </a:r>
            <a:r>
              <a:rPr lang="zh-CN" altLang="en-US" sz="2000">
                <a:latin typeface="宋体" panose="02010600030101010101" pitchFamily="2" charset="-122"/>
              </a:rPr>
              <a:t>：</a:t>
            </a:r>
            <a:r>
              <a:rPr lang="en-US" altLang="zh-CN" sz="2000">
                <a:latin typeface="宋体" panose="02010600030101010101" pitchFamily="2" charset="-122"/>
              </a:rPr>
              <a:t>Python</a:t>
            </a:r>
            <a:r>
              <a:rPr lang="zh-CN" altLang="en-US" sz="2000">
                <a:latin typeface="宋体" panose="02010600030101010101" pitchFamily="2" charset="-122"/>
              </a:rPr>
              <a:t>源文件，常用于图形界面程序文件。</a:t>
            </a:r>
            <a:endParaRPr lang="zh-CN" altLang="en-US" sz="2000">
              <a:latin typeface="宋体" panose="02010600030101010101" pitchFamily="2" charset="-122"/>
            </a:endParaRPr>
          </a:p>
          <a:p>
            <a:pPr>
              <a:lnSpc>
                <a:spcPct val="130000"/>
              </a:lnSpc>
              <a:spcBef>
                <a:spcPts val="1200"/>
              </a:spcBef>
              <a:spcAft>
                <a:spcPts val="600"/>
              </a:spcAft>
              <a:buSzPct val="90000"/>
              <a:buFont typeface="Wingdings" panose="05000000000000000000" charset="0"/>
              <a:buChar char="n"/>
            </a:pPr>
            <a:r>
              <a:rPr lang="en-US" altLang="zh-CN" sz="2000">
                <a:latin typeface="宋体" panose="02010600030101010101" pitchFamily="2" charset="-122"/>
              </a:rPr>
              <a:t>.pyc</a:t>
            </a:r>
            <a:r>
              <a:rPr lang="zh-CN" altLang="en-US" sz="2000">
                <a:latin typeface="宋体" panose="02010600030101010101" pitchFamily="2" charset="-122"/>
              </a:rPr>
              <a:t>：</a:t>
            </a:r>
            <a:r>
              <a:rPr lang="en-US" altLang="zh-CN" sz="2000">
                <a:latin typeface="宋体" panose="02010600030101010101" pitchFamily="2" charset="-122"/>
              </a:rPr>
              <a:t>Python</a:t>
            </a:r>
            <a:r>
              <a:rPr lang="zh-CN" altLang="en-US" sz="2000">
                <a:latin typeface="宋体" panose="02010600030101010101" pitchFamily="2" charset="-122"/>
              </a:rPr>
              <a:t>字节码文件，无法使用文本编辑器直接查看该类型文件内容，可用于隐藏</a:t>
            </a:r>
            <a:r>
              <a:rPr lang="en-US" altLang="zh-CN" sz="2000">
                <a:latin typeface="宋体" panose="02010600030101010101" pitchFamily="2" charset="-122"/>
              </a:rPr>
              <a:t>Python</a:t>
            </a:r>
            <a:r>
              <a:rPr lang="zh-CN" altLang="en-US" sz="2000">
                <a:latin typeface="宋体" panose="02010600030101010101" pitchFamily="2" charset="-122"/>
              </a:rPr>
              <a:t>源代码和提高运行速度。对于</a:t>
            </a:r>
            <a:r>
              <a:rPr lang="en-US" altLang="zh-CN" sz="2000">
                <a:latin typeface="宋体" panose="02010600030101010101" pitchFamily="2" charset="-122"/>
              </a:rPr>
              <a:t>Python</a:t>
            </a:r>
            <a:r>
              <a:rPr lang="zh-CN" altLang="en-US" sz="2000">
                <a:latin typeface="宋体" panose="02010600030101010101" pitchFamily="2" charset="-122"/>
              </a:rPr>
              <a:t>模块，第一次被导入时将被编译成字节码的形式，并在以后再次导入时优先使用“</a:t>
            </a:r>
            <a:r>
              <a:rPr lang="en-US" altLang="zh-CN" sz="2000">
                <a:latin typeface="宋体" panose="02010600030101010101" pitchFamily="2" charset="-122"/>
              </a:rPr>
              <a:t>.pyc”</a:t>
            </a:r>
            <a:r>
              <a:rPr lang="zh-CN" altLang="en-US" sz="2000">
                <a:latin typeface="宋体" panose="02010600030101010101" pitchFamily="2" charset="-122"/>
              </a:rPr>
              <a:t>文件，以提高模块的加载和运行速度。对于非模块文件，直接执行时并不生成“</a:t>
            </a:r>
            <a:r>
              <a:rPr lang="en-US" altLang="zh-CN" sz="2000">
                <a:latin typeface="宋体" panose="02010600030101010101" pitchFamily="2" charset="-122"/>
              </a:rPr>
              <a:t>.pyc”</a:t>
            </a:r>
            <a:r>
              <a:rPr lang="zh-CN" altLang="en-US" sz="2000">
                <a:latin typeface="宋体" panose="02010600030101010101" pitchFamily="2" charset="-122"/>
              </a:rPr>
              <a:t>文件，但可以使用</a:t>
            </a:r>
            <a:r>
              <a:rPr lang="en-US" altLang="zh-CN" sz="2000">
                <a:latin typeface="宋体" panose="02010600030101010101" pitchFamily="2" charset="-122"/>
              </a:rPr>
              <a:t>py_compile</a:t>
            </a:r>
            <a:r>
              <a:rPr lang="zh-CN" altLang="en-US" sz="2000">
                <a:latin typeface="宋体" panose="02010600030101010101" pitchFamily="2" charset="-122"/>
              </a:rPr>
              <a:t>模块的</a:t>
            </a:r>
            <a:r>
              <a:rPr lang="en-US" altLang="zh-CN" sz="2000">
                <a:latin typeface="宋体" panose="02010600030101010101" pitchFamily="2" charset="-122"/>
              </a:rPr>
              <a:t>compile()</a:t>
            </a:r>
            <a:r>
              <a:rPr lang="zh-CN" altLang="en-US" sz="2000">
                <a:latin typeface="宋体" panose="02010600030101010101" pitchFamily="2" charset="-122"/>
              </a:rPr>
              <a:t>函数进行编译以提高加载和运行速度。另外，</a:t>
            </a:r>
            <a:r>
              <a:rPr lang="en-US" altLang="zh-CN" sz="2000">
                <a:latin typeface="宋体" panose="02010600030101010101" pitchFamily="2" charset="-122"/>
              </a:rPr>
              <a:t>Python</a:t>
            </a:r>
            <a:r>
              <a:rPr lang="zh-CN" altLang="en-US" sz="2000">
                <a:latin typeface="宋体" panose="02010600030101010101" pitchFamily="2" charset="-122"/>
              </a:rPr>
              <a:t>还提供了</a:t>
            </a:r>
            <a:r>
              <a:rPr lang="en-US" altLang="zh-CN" sz="2000">
                <a:latin typeface="宋体" panose="02010600030101010101" pitchFamily="2" charset="-122"/>
              </a:rPr>
              <a:t>compileall</a:t>
            </a:r>
            <a:r>
              <a:rPr lang="zh-CN" altLang="en-US" sz="2000">
                <a:latin typeface="宋体" panose="02010600030101010101" pitchFamily="2" charset="-122"/>
              </a:rPr>
              <a:t>模块，其中包含</a:t>
            </a:r>
            <a:r>
              <a:rPr lang="en-US" altLang="zh-CN" sz="2000">
                <a:latin typeface="宋体" panose="02010600030101010101" pitchFamily="2" charset="-122"/>
              </a:rPr>
              <a:t>compile_dir()</a:t>
            </a:r>
            <a:r>
              <a:rPr lang="zh-CN" altLang="en-US" sz="2000">
                <a:latin typeface="宋体" panose="02010600030101010101" pitchFamily="2" charset="-122"/>
              </a:rPr>
              <a:t>、</a:t>
            </a:r>
            <a:r>
              <a:rPr lang="en-US" altLang="zh-CN" sz="2000">
                <a:latin typeface="宋体" panose="02010600030101010101" pitchFamily="2" charset="-122"/>
              </a:rPr>
              <a:t>compile_file()</a:t>
            </a:r>
            <a:r>
              <a:rPr lang="zh-CN" altLang="en-US" sz="2000">
                <a:latin typeface="宋体" panose="02010600030101010101" pitchFamily="2" charset="-122"/>
              </a:rPr>
              <a:t>和</a:t>
            </a:r>
            <a:r>
              <a:rPr lang="en-US" altLang="zh-CN" sz="2000">
                <a:latin typeface="宋体" panose="02010600030101010101" pitchFamily="2" charset="-122"/>
              </a:rPr>
              <a:t>compile_path()</a:t>
            </a:r>
            <a:r>
              <a:rPr lang="zh-CN" altLang="en-US" sz="2000">
                <a:latin typeface="宋体" panose="02010600030101010101" pitchFamily="2" charset="-122"/>
              </a:rPr>
              <a:t>等方法，用来支持批量</a:t>
            </a:r>
            <a:r>
              <a:rPr lang="en-US" altLang="zh-CN" sz="2000">
                <a:latin typeface="宋体" panose="02010600030101010101" pitchFamily="2" charset="-122"/>
              </a:rPr>
              <a:t>Python</a:t>
            </a:r>
            <a:r>
              <a:rPr lang="zh-CN" altLang="en-US" sz="2000">
                <a:latin typeface="宋体" panose="02010600030101010101" pitchFamily="2" charset="-122"/>
              </a:rPr>
              <a:t>源程序文件的编译。</a:t>
            </a:r>
            <a:endParaRPr lang="zh-CN" altLang="en-US" sz="2000">
              <a:latin typeface="宋体" panose="02010600030101010101" pitchFamily="2" charset="-122"/>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5" name="标题 1"/>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a:r>
              <a:rPr>
                <a:latin typeface="+mj-lt"/>
                <a:ea typeface="+mj-ea"/>
                <a:cs typeface="+mj-cs"/>
                <a:sym typeface="Arial" panose="020B0604020202020204" pitchFamily="34" charset="0"/>
              </a:rPr>
              <a:t>1.</a:t>
            </a:r>
            <a:r>
              <a:rPr>
                <a:latin typeface="+mj-lt"/>
                <a:ea typeface="+mj-ea"/>
                <a:cs typeface="+mj-cs"/>
                <a:sym typeface="Arial" panose="020B0604020202020204" pitchFamily="34" charset="0"/>
              </a:rPr>
              <a:t>6 Python</a:t>
            </a:r>
            <a:r>
              <a:rPr>
                <a:latin typeface="+mj-lt"/>
                <a:ea typeface="+mj-ea"/>
                <a:cs typeface="+mj-cs"/>
                <a:sym typeface="Arial" panose="020B0604020202020204" pitchFamily="34" charset="0"/>
              </a:rPr>
              <a:t>文件名</a:t>
            </a:r>
            <a:endParaRPr>
              <a:latin typeface="+mj-lt"/>
              <a:ea typeface="+mj-ea"/>
              <a:cs typeface="+mj-cs"/>
              <a:sym typeface="Arial" panose="020B0604020202020204" pitchFamily="34" charset="0"/>
            </a:endParaRPr>
          </a:p>
        </p:txBody>
      </p:sp>
      <p:sp>
        <p:nvSpPr>
          <p:cNvPr id="3" name="文本占位符 2"/>
          <p:cNvSpPr>
            <a:spLocks noGrp="1"/>
          </p:cNvSpPr>
          <p:nvPr>
            <p:ph type="body" idx="1"/>
          </p:nvPr>
        </p:nvSpPr>
        <p:spPr/>
        <p:txBody>
          <a:bodyPr/>
          <a:p>
            <a:endParaRPr lang="zh-CN" altLang="en-US"/>
          </a:p>
        </p:txBody>
      </p:sp>
      <p:sp>
        <p:nvSpPr>
          <p:cNvPr id="123906" name="内容占位符 2"/>
          <p:cNvSpPr>
            <a:spLocks noGrp="1"/>
          </p:cNvSpPr>
          <p:nvPr>
            <p:ph sz="half" idx="2"/>
          </p:nvPr>
        </p:nvSpPr>
        <p:spPr/>
        <p:txBody>
          <a:bodyPr anchor="t"/>
          <a:p>
            <a:pPr>
              <a:lnSpc>
                <a:spcPct val="130000"/>
              </a:lnSpc>
              <a:spcBef>
                <a:spcPts val="600"/>
              </a:spcBef>
              <a:spcAft>
                <a:spcPts val="600"/>
              </a:spcAft>
              <a:buSzPct val="90000"/>
              <a:buFont typeface="Wingdings" panose="05000000000000000000" charset="0"/>
              <a:buChar char="n"/>
            </a:pPr>
            <a:r>
              <a:rPr lang="en-US" altLang="zh-CN" sz="2000">
                <a:latin typeface="宋体" panose="02010600030101010101" pitchFamily="2" charset="-122"/>
                <a:sym typeface="Arial" panose="020B0604020202020204" pitchFamily="34" charset="0"/>
              </a:rPr>
              <a:t>.pyo</a:t>
            </a:r>
            <a:r>
              <a:rPr lang="zh-CN" altLang="en-US" sz="2000">
                <a:latin typeface="宋体" panose="02010600030101010101" pitchFamily="2" charset="-122"/>
                <a:sym typeface="Arial" panose="020B0604020202020204" pitchFamily="34" charset="0"/>
              </a:rPr>
              <a:t>：优化的</a:t>
            </a:r>
            <a:r>
              <a:rPr lang="en-US" altLang="zh-CN" sz="2000">
                <a:latin typeface="宋体" panose="02010600030101010101" pitchFamily="2" charset="-122"/>
                <a:sym typeface="Arial" panose="020B0604020202020204" pitchFamily="34" charset="0"/>
              </a:rPr>
              <a:t>Python</a:t>
            </a:r>
            <a:r>
              <a:rPr lang="zh-CN" altLang="en-US" sz="2000">
                <a:latin typeface="宋体" panose="02010600030101010101" pitchFamily="2" charset="-122"/>
                <a:sym typeface="Arial" panose="020B0604020202020204" pitchFamily="34" charset="0"/>
              </a:rPr>
              <a:t>字节码文件，同样无法使用文本编辑器直接查看其内容。可以使用“</a:t>
            </a:r>
            <a:r>
              <a:rPr lang="en-US" altLang="zh-CN" sz="2000">
                <a:latin typeface="宋体" panose="02010600030101010101" pitchFamily="2" charset="-122"/>
                <a:sym typeface="Arial" panose="020B0604020202020204" pitchFamily="34" charset="0"/>
              </a:rPr>
              <a:t>python –O -m py_compile file.py”</a:t>
            </a:r>
            <a:r>
              <a:rPr lang="zh-CN" altLang="en-US" sz="2000">
                <a:latin typeface="宋体" panose="02010600030101010101" pitchFamily="2" charset="-122"/>
                <a:sym typeface="Arial" panose="020B0604020202020204" pitchFamily="34" charset="0"/>
              </a:rPr>
              <a:t>或“</a:t>
            </a:r>
            <a:r>
              <a:rPr lang="en-US" altLang="zh-CN" sz="2000">
                <a:latin typeface="宋体" panose="02010600030101010101" pitchFamily="2" charset="-122"/>
                <a:sym typeface="Arial" panose="020B0604020202020204" pitchFamily="34" charset="0"/>
              </a:rPr>
              <a:t>python –OO -m py_compile file.py”</a:t>
            </a:r>
            <a:r>
              <a:rPr lang="zh-CN" altLang="en-US" sz="2000">
                <a:latin typeface="宋体" panose="02010600030101010101" pitchFamily="2" charset="-122"/>
                <a:sym typeface="Arial" panose="020B0604020202020204" pitchFamily="34" charset="0"/>
              </a:rPr>
              <a:t>进行优化编译。</a:t>
            </a:r>
            <a:r>
              <a:rPr lang="en-US" altLang="zh-CN" sz="2000">
                <a:latin typeface="宋体" panose="02010600030101010101" pitchFamily="2" charset="-122"/>
                <a:sym typeface="Arial" panose="020B0604020202020204" pitchFamily="34" charset="0"/>
              </a:rPr>
              <a:t>Python 3.5</a:t>
            </a:r>
            <a:r>
              <a:rPr lang="zh-CN" altLang="en-US" sz="2000">
                <a:latin typeface="宋体" panose="02010600030101010101" pitchFamily="2" charset="-122"/>
                <a:sym typeface="Arial" panose="020B0604020202020204" pitchFamily="34" charset="0"/>
              </a:rPr>
              <a:t>不再支持</a:t>
            </a:r>
            <a:r>
              <a:rPr lang="en-US" altLang="zh-CN" sz="2000">
                <a:latin typeface="宋体" panose="02010600030101010101" pitchFamily="2" charset="-122"/>
                <a:sym typeface="Arial" panose="020B0604020202020204" pitchFamily="34" charset="0"/>
              </a:rPr>
              <a:t>.pyo</a:t>
            </a:r>
            <a:r>
              <a:rPr lang="zh-CN" altLang="en-US" sz="2000">
                <a:latin typeface="宋体" panose="02010600030101010101" pitchFamily="2" charset="-122"/>
                <a:sym typeface="Arial" panose="020B0604020202020204" pitchFamily="34" charset="0"/>
              </a:rPr>
              <a:t>文件。</a:t>
            </a:r>
            <a:endParaRPr lang="zh-CN" altLang="en-US" sz="2000">
              <a:latin typeface="宋体" panose="02010600030101010101" pitchFamily="2" charset="-122"/>
              <a:sym typeface="Arial" panose="020B0604020202020204" pitchFamily="34" charset="0"/>
            </a:endParaRPr>
          </a:p>
          <a:p>
            <a:pPr>
              <a:lnSpc>
                <a:spcPct val="130000"/>
              </a:lnSpc>
              <a:spcBef>
                <a:spcPts val="600"/>
              </a:spcBef>
              <a:spcAft>
                <a:spcPts val="600"/>
              </a:spcAft>
              <a:buSzPct val="90000"/>
              <a:buFont typeface="Wingdings" panose="05000000000000000000" charset="0"/>
              <a:buChar char="n"/>
            </a:pPr>
            <a:r>
              <a:rPr lang="en-US" altLang="zh-CN" sz="2000">
                <a:latin typeface="宋体" panose="02010600030101010101" pitchFamily="2" charset="-122"/>
                <a:sym typeface="Arial" panose="020B0604020202020204" pitchFamily="34" charset="0"/>
              </a:rPr>
              <a:t>.pyd</a:t>
            </a:r>
            <a:r>
              <a:rPr lang="zh-CN" altLang="en-US" sz="2000">
                <a:latin typeface="宋体" panose="02010600030101010101" pitchFamily="2" charset="-122"/>
                <a:sym typeface="Arial" panose="020B0604020202020204" pitchFamily="34" charset="0"/>
              </a:rPr>
              <a:t>：一般是由其他语言编写并编译的二进制文件，常用于实现某些软件工具的</a:t>
            </a:r>
            <a:r>
              <a:rPr lang="en-US" altLang="zh-CN" sz="2000">
                <a:latin typeface="宋体" panose="02010600030101010101" pitchFamily="2" charset="-122"/>
                <a:sym typeface="Arial" panose="020B0604020202020204" pitchFamily="34" charset="0"/>
              </a:rPr>
              <a:t>Python</a:t>
            </a:r>
            <a:r>
              <a:rPr lang="zh-CN" altLang="en-US" sz="2000">
                <a:latin typeface="宋体" panose="02010600030101010101" pitchFamily="2" charset="-122"/>
                <a:sym typeface="Arial" panose="020B0604020202020204" pitchFamily="34" charset="0"/>
              </a:rPr>
              <a:t>编程接口插件或</a:t>
            </a:r>
            <a:r>
              <a:rPr lang="en-US" altLang="zh-CN" sz="2000">
                <a:latin typeface="宋体" panose="02010600030101010101" pitchFamily="2" charset="-122"/>
                <a:sym typeface="Arial" panose="020B0604020202020204" pitchFamily="34" charset="0"/>
              </a:rPr>
              <a:t>Python</a:t>
            </a:r>
            <a:r>
              <a:rPr lang="zh-CN" altLang="en-US" sz="2000">
                <a:latin typeface="宋体" panose="02010600030101010101" pitchFamily="2" charset="-122"/>
                <a:sym typeface="Arial" panose="020B0604020202020204" pitchFamily="34" charset="0"/>
              </a:rPr>
              <a:t>动态链接库。</a:t>
            </a:r>
            <a:endParaRPr lang="zh-CN" altLang="en-US" sz="200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021205" y="854075"/>
            <a:ext cx="8231505" cy="521970"/>
          </a:xfrm>
        </p:spPr>
        <p:txBody>
          <a:bodyPr/>
          <a:p>
            <a:r>
              <a:rPr lang="zh-CN" altLang="en-US"/>
              <a:t>第1章　基础知识</a:t>
            </a:r>
            <a:endParaRPr lang="zh-CN" altLang="en-US"/>
          </a:p>
        </p:txBody>
      </p:sp>
      <p:sp>
        <p:nvSpPr>
          <p:cNvPr id="3" name="文本占位符 2"/>
          <p:cNvSpPr>
            <a:spLocks noGrp="1"/>
          </p:cNvSpPr>
          <p:nvPr>
            <p:ph type="body" idx="1"/>
          </p:nvPr>
        </p:nvSpPr>
        <p:spPr>
          <a:xfrm>
            <a:off x="669925" y="1831340"/>
            <a:ext cx="5013960" cy="3758565"/>
          </a:xfrm>
        </p:spPr>
        <p:txBody>
          <a:bodyPr/>
          <a:p>
            <a:pPr algn="l">
              <a:buClrTx/>
              <a:buSzTx/>
            </a:pPr>
            <a:r>
              <a:rPr lang="en-US" altLang="zh-CN"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1.0 Python是一种怎样的语言</a:t>
            </a:r>
            <a:endParaRPr lang="en-US" altLang="zh-CN" sz="2400" b="1">
              <a:solidFill>
                <a:schemeClr val="accent5">
                  <a:lumMod val="75000"/>
                </a:schemeClr>
              </a:solidFill>
              <a:latin typeface="微软雅黑" panose="020B0503020204020204" charset="-122"/>
              <a:ea typeface="微软雅黑" panose="020B0503020204020204" charset="-122"/>
              <a:cs typeface="微软雅黑" panose="020B0503020204020204" charset="-122"/>
            </a:endParaRPr>
          </a:p>
          <a:p>
            <a:pPr algn="l"/>
            <a:r>
              <a:rPr lang="en-US" altLang="zh-CN"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1.1 如何选择Python版本</a:t>
            </a:r>
            <a:endParaRPr lang="en-US" altLang="zh-CN"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1.2 Python安装与简单使用</a:t>
            </a:r>
            <a:endParaRPr lang="en-US" altLang="zh-CN" sz="2400" b="1" kern="1200" baseline="0" dirty="0">
              <a:solidFill>
                <a:schemeClr val="accent5">
                  <a:lumMod val="75000"/>
                </a:schemeClr>
              </a:solidFill>
              <a:latin typeface="微软雅黑" panose="020B0503020204020204" charset="-122"/>
              <a:ea typeface="微软雅黑" panose="020B0503020204020204" charset="-122"/>
              <a:cs typeface="微软雅黑" panose="020B0503020204020204" charset="-122"/>
            </a:endParaRPr>
          </a:p>
          <a:p>
            <a:pPr algn="l">
              <a:buClrTx/>
              <a:buSzTx/>
            </a:pP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1.3 使用pip管理第三方包</a:t>
            </a:r>
            <a:endPar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1.4  python基础知识</a:t>
            </a:r>
            <a:endPar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buClrTx/>
              <a:buSzTx/>
            </a:pP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1.5 python代码编写规范</a:t>
            </a:r>
            <a:endParaRPr lang="en-US" altLang="zh-CN" sz="2400" b="1" kern="1200" baseline="0" dirty="0">
              <a:solidFill>
                <a:schemeClr val="accent5">
                  <a:lumMod val="75000"/>
                </a:schemeClr>
              </a:solidFill>
              <a:latin typeface="微软雅黑" panose="020B0503020204020204" charset="-122"/>
              <a:ea typeface="微软雅黑" panose="020B0503020204020204" charset="-122"/>
              <a:cs typeface="微软雅黑" panose="020B0503020204020204" charset="-122"/>
            </a:endParaRPr>
          </a:p>
          <a:p>
            <a:endParaRPr lang="en-US" altLang="zh-CN" sz="2400" b="1" kern="1200" baseline="0" dirty="0">
              <a:solidFill>
                <a:schemeClr val="accent1"/>
              </a:solidFill>
              <a:latin typeface="微软雅黑" panose="020B0503020204020204" charset="-122"/>
              <a:ea typeface="微软雅黑" panose="020B0503020204020204" charset="-122"/>
              <a:cs typeface="微软雅黑" panose="020B0503020204020204" charset="-122"/>
            </a:endParaRPr>
          </a:p>
        </p:txBody>
      </p:sp>
      <p:sp>
        <p:nvSpPr>
          <p:cNvPr id="7" name="文本占位符 2"/>
          <p:cNvSpPr>
            <a:spLocks noGrp="1"/>
          </p:cNvSpPr>
          <p:nvPr/>
        </p:nvSpPr>
        <p:spPr>
          <a:xfrm>
            <a:off x="5683885" y="1831340"/>
            <a:ext cx="5318760" cy="3758565"/>
          </a:xfrm>
          <a:prstGeom prst="rect">
            <a:avLst/>
          </a:prstGeom>
        </p:spPr>
        <p:txBody>
          <a:bodyPr vert="horz" lIns="101600" tIns="38100" rIns="76200" bIns="381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tint val="75000"/>
                  </a:schemeClr>
                </a:solidFill>
                <a:uFillTx/>
                <a:latin typeface="+mn-lt"/>
                <a:ea typeface="+mn-ea"/>
                <a:cs typeface="+mn-cs"/>
              </a:defRPr>
            </a:lvl2pPr>
            <a:lvl3pPr marL="914400" indent="0" algn="l"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tint val="75000"/>
                  </a:schemeClr>
                </a:solidFill>
                <a:uFillTx/>
                <a:latin typeface="+mn-lt"/>
                <a:ea typeface="+mn-ea"/>
                <a:cs typeface="+mn-cs"/>
              </a:defRPr>
            </a:lvl3pPr>
            <a:lvl4pPr marL="137160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tint val="75000"/>
                  </a:schemeClr>
                </a:solidFill>
                <a:uFillTx/>
                <a:latin typeface="+mn-lt"/>
                <a:ea typeface="+mn-ea"/>
                <a:cs typeface="+mn-cs"/>
              </a:defRPr>
            </a:lvl4pPr>
            <a:lvl5pPr marL="182880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tint val="75000"/>
                  </a:schemeClr>
                </a:solidFill>
                <a:uFillTx/>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lvl="0" algn="l">
              <a:buClrTx/>
              <a:buSzTx/>
            </a:pP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1.6 python文件名</a:t>
            </a:r>
            <a:endPar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lvl="0" algn="l">
              <a:buClrTx/>
              <a:buSzTx/>
            </a:pP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sym typeface="+mn-ea"/>
              </a:rPr>
              <a:t>1.7 python脚本的__name__属性</a:t>
            </a:r>
            <a:endParaRPr lang="en-US" altLang="zh-CN" sz="2400" b="1" dirty="0">
              <a:solidFill>
                <a:srgbClr val="FF0000"/>
              </a:solidFill>
              <a:latin typeface="微软雅黑" panose="020B0503020204020204" charset="-122"/>
              <a:ea typeface="微软雅黑" panose="020B0503020204020204" charset="-122"/>
              <a:cs typeface="微软雅黑" panose="020B0503020204020204" charset="-122"/>
              <a:sym typeface="+mn-ea"/>
            </a:endParaRPr>
          </a:p>
          <a:p>
            <a:pPr lvl="0" algn="l">
              <a:buClrTx/>
              <a:buSzTx/>
            </a:pP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1.8 </a:t>
            </a: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编写自己的包</a:t>
            </a:r>
            <a:endPar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lvl="0" algn="l">
              <a:buClrTx/>
              <a:buSzTx/>
            </a:pP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1.9 python</a:t>
            </a: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编程快速入门</a:t>
            </a:r>
            <a:endPar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lvl="0" algn="l">
              <a:buClrTx/>
              <a:buSzTx/>
            </a:pP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1.10 The Zen of Python</a:t>
            </a:r>
            <a:endPar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lvl="0" algn="l">
              <a:buClrTx/>
              <a:buSzTx/>
            </a:pPr>
            <a:endPar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p:txBody>
      </p:sp>
    </p:spTree>
    <p:custDataLst>
      <p:tags r:id="rId1"/>
    </p:custData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29" name="标题 71681"/>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a:r>
              <a:rPr>
                <a:latin typeface="+mj-lt"/>
                <a:ea typeface="+mj-ea"/>
                <a:cs typeface="+mj-cs"/>
                <a:sym typeface="+mn-ea"/>
              </a:rPr>
              <a:t>1.7 Python</a:t>
            </a:r>
            <a:r>
              <a:rPr>
                <a:latin typeface="+mj-lt"/>
                <a:ea typeface="+mj-ea"/>
                <a:cs typeface="+mj-cs"/>
                <a:sym typeface="+mn-ea"/>
              </a:rPr>
              <a:t>脚本的“</a:t>
            </a:r>
            <a:r>
              <a:rPr>
                <a:latin typeface="+mj-lt"/>
                <a:ea typeface="+mj-ea"/>
                <a:cs typeface="+mj-cs"/>
                <a:sym typeface="+mn-ea"/>
              </a:rPr>
              <a:t>__name__”</a:t>
            </a:r>
            <a:r>
              <a:rPr>
                <a:latin typeface="+mj-lt"/>
                <a:ea typeface="+mj-ea"/>
                <a:cs typeface="+mj-cs"/>
                <a:sym typeface="+mn-ea"/>
              </a:rPr>
              <a:t>属性</a:t>
            </a:r>
            <a:endParaRPr>
              <a:latin typeface="+mj-lt"/>
              <a:ea typeface="+mj-ea"/>
              <a:cs typeface="+mj-cs"/>
              <a:sym typeface="+mn-ea"/>
            </a:endParaRPr>
          </a:p>
        </p:txBody>
      </p:sp>
      <p:sp>
        <p:nvSpPr>
          <p:cNvPr id="3" name="文本占位符 2"/>
          <p:cNvSpPr>
            <a:spLocks noGrp="1"/>
          </p:cNvSpPr>
          <p:nvPr>
            <p:ph type="body" idx="1"/>
          </p:nvPr>
        </p:nvSpPr>
        <p:spPr/>
        <p:txBody>
          <a:bodyPr/>
          <a:p>
            <a:endParaRPr lang="zh-CN" altLang="en-US"/>
          </a:p>
        </p:txBody>
      </p:sp>
      <p:sp>
        <p:nvSpPr>
          <p:cNvPr id="71683" name="文本占位符 71682"/>
          <p:cNvSpPr>
            <a:spLocks noGrp="1"/>
          </p:cNvSpPr>
          <p:nvPr>
            <p:ph sz="half" idx="2"/>
          </p:nvPr>
        </p:nvSpPr>
        <p:spPr/>
        <p:txBody>
          <a:bodyPr/>
          <a:p>
            <a:pPr marR="0" algn="l" defTabSz="914400" rtl="0" eaLnBrk="1" fontAlgn="base" latinLnBrk="0" hangingPunct="1">
              <a:lnSpc>
                <a:spcPct val="100000"/>
              </a:lnSpc>
              <a:spcBef>
                <a:spcPct val="0"/>
              </a:spcBef>
              <a:spcAft>
                <a:spcPts val="1200"/>
              </a:spcAft>
              <a:buClrTx/>
              <a:buSzTx/>
              <a:buFont typeface="Wingdings" panose="05000000000000000000" charset="0"/>
              <a:buChar char="n"/>
            </a:pPr>
            <a:r>
              <a:rPr kumimoji="0" lang="zh-CN" altLang="en-US" sz="2400" b="0" i="0" u="none" strike="noStrike" kern="1200" cap="none" spc="0" normalizeH="0" baseline="0" noProof="1">
                <a:solidFill>
                  <a:schemeClr val="tx1"/>
                </a:solidFill>
                <a:latin typeface="宋体" panose="02010600030101010101" pitchFamily="2" charset="-122"/>
                <a:ea typeface="+mn-ea"/>
                <a:cs typeface="+mn-cs"/>
              </a:rPr>
              <a:t>每个</a:t>
            </a:r>
            <a:r>
              <a:rPr kumimoji="0" lang="en-US" altLang="zh-CN" sz="2400" b="0" i="0" u="none" strike="noStrike" kern="1200" cap="none" spc="0" normalizeH="0" baseline="0" noProof="1">
                <a:solidFill>
                  <a:schemeClr val="tx1"/>
                </a:solidFill>
                <a:latin typeface="宋体" panose="02010600030101010101" pitchFamily="2" charset="-122"/>
                <a:ea typeface="+mn-ea"/>
                <a:cs typeface="+mn-cs"/>
              </a:rPr>
              <a:t>Python</a:t>
            </a:r>
            <a:r>
              <a:rPr kumimoji="0" lang="zh-CN" altLang="en-US" sz="2400" b="0" i="0" u="none" strike="noStrike" kern="1200" cap="none" spc="0" normalizeH="0" baseline="0" noProof="1">
                <a:solidFill>
                  <a:schemeClr val="tx1"/>
                </a:solidFill>
                <a:latin typeface="宋体" panose="02010600030101010101" pitchFamily="2" charset="-122"/>
                <a:ea typeface="+mn-ea"/>
                <a:cs typeface="+mn-cs"/>
              </a:rPr>
              <a:t>脚本在运行时都有一个“</a:t>
            </a:r>
            <a:r>
              <a:rPr kumimoji="0" lang="en-US" altLang="zh-CN" sz="2400" b="0" i="0" u="none" strike="noStrike" kern="1200" cap="none" spc="0" normalizeH="0" baseline="0" noProof="1">
                <a:solidFill>
                  <a:schemeClr val="tx1"/>
                </a:solidFill>
                <a:latin typeface="宋体" panose="02010600030101010101" pitchFamily="2" charset="-122"/>
                <a:ea typeface="+mn-ea"/>
                <a:cs typeface="+mn-cs"/>
              </a:rPr>
              <a:t>__name__”</a:t>
            </a:r>
            <a:r>
              <a:rPr kumimoji="0" lang="zh-CN" altLang="en-US" sz="2400" b="0" i="0" u="none" strike="noStrike" kern="1200" cap="none" spc="0" normalizeH="0" baseline="0" noProof="1">
                <a:solidFill>
                  <a:schemeClr val="tx1"/>
                </a:solidFill>
                <a:latin typeface="宋体" panose="02010600030101010101" pitchFamily="2" charset="-122"/>
                <a:ea typeface="+mn-ea"/>
                <a:cs typeface="+mn-cs"/>
              </a:rPr>
              <a:t>属性。</a:t>
            </a:r>
            <a:endParaRPr kumimoji="0" lang="zh-CN" altLang="en-US" sz="2400" b="0" i="0" u="none" strike="noStrike" kern="1200" cap="none" spc="0" normalizeH="0" baseline="0" noProof="1">
              <a:solidFill>
                <a:schemeClr val="tx1"/>
              </a:solidFill>
              <a:latin typeface="宋体" panose="02010600030101010101" pitchFamily="2" charset="-122"/>
              <a:ea typeface="+mn-ea"/>
              <a:cs typeface="+mn-cs"/>
            </a:endParaRPr>
          </a:p>
          <a:p>
            <a:pPr marL="800100" marR="0" lvl="1" indent="-342900" algn="l" defTabSz="914400" rtl="0" eaLnBrk="1" fontAlgn="base" latinLnBrk="0" hangingPunct="1">
              <a:lnSpc>
                <a:spcPct val="100000"/>
              </a:lnSpc>
              <a:spcBef>
                <a:spcPct val="0"/>
              </a:spcBef>
              <a:spcAft>
                <a:spcPts val="1200"/>
              </a:spcAft>
              <a:buClrTx/>
              <a:buSzTx/>
              <a:buFont typeface="Wingdings" panose="05000000000000000000" charset="0"/>
              <a:buChar char=""/>
            </a:pPr>
            <a:r>
              <a:rPr kumimoji="0" lang="zh-CN" altLang="en-US" sz="2000" b="0" i="0" u="none" strike="noStrike" kern="1200" cap="none" spc="0" normalizeH="0" baseline="0" noProof="1">
                <a:solidFill>
                  <a:schemeClr val="tx1"/>
                </a:solidFill>
                <a:latin typeface="宋体" panose="02010600030101010101" pitchFamily="2" charset="-122"/>
                <a:ea typeface="+mn-ea"/>
                <a:cs typeface="+mn-cs"/>
              </a:rPr>
              <a:t>如果脚本作为模块被导入，则其“</a:t>
            </a:r>
            <a:r>
              <a:rPr kumimoji="0" lang="en-US" altLang="zh-CN" sz="2000" b="0" i="0" u="none" strike="noStrike" kern="1200" cap="none" spc="0" normalizeH="0" baseline="0" noProof="1">
                <a:solidFill>
                  <a:schemeClr val="tx1"/>
                </a:solidFill>
                <a:latin typeface="宋体" panose="02010600030101010101" pitchFamily="2" charset="-122"/>
                <a:ea typeface="+mn-ea"/>
                <a:cs typeface="+mn-cs"/>
              </a:rPr>
              <a:t>__name__”</a:t>
            </a:r>
            <a:r>
              <a:rPr kumimoji="0" lang="zh-CN" altLang="en-US" sz="2000" b="0" i="0" u="none" strike="noStrike" kern="1200" cap="none" spc="0" normalizeH="0" baseline="0" noProof="1">
                <a:solidFill>
                  <a:schemeClr val="tx1"/>
                </a:solidFill>
                <a:latin typeface="宋体" panose="02010600030101010101" pitchFamily="2" charset="-122"/>
                <a:ea typeface="+mn-ea"/>
                <a:cs typeface="+mn-cs"/>
              </a:rPr>
              <a:t>属性的值被自动设置为模块名；</a:t>
            </a:r>
            <a:endParaRPr kumimoji="0" lang="zh-CN" altLang="en-US" sz="2000" b="0" i="0" u="none" strike="noStrike" kern="1200" cap="none" spc="0" normalizeH="0" baseline="0" noProof="1">
              <a:solidFill>
                <a:schemeClr val="tx1"/>
              </a:solidFill>
              <a:latin typeface="宋体" panose="02010600030101010101" pitchFamily="2" charset="-122"/>
              <a:ea typeface="+mn-ea"/>
              <a:cs typeface="+mn-cs"/>
            </a:endParaRPr>
          </a:p>
          <a:p>
            <a:pPr marL="800100" marR="0" lvl="1" indent="-342900" algn="l" defTabSz="914400" rtl="0" eaLnBrk="1" fontAlgn="base" latinLnBrk="0" hangingPunct="1">
              <a:lnSpc>
                <a:spcPct val="100000"/>
              </a:lnSpc>
              <a:spcBef>
                <a:spcPct val="0"/>
              </a:spcBef>
              <a:spcAft>
                <a:spcPts val="1200"/>
              </a:spcAft>
              <a:buClrTx/>
              <a:buSzTx/>
              <a:buFont typeface="Wingdings" panose="05000000000000000000" charset="0"/>
              <a:buChar char=""/>
            </a:pPr>
            <a:r>
              <a:rPr kumimoji="0" lang="zh-CN" altLang="en-US" sz="2000" b="0" i="0" u="none" strike="noStrike" kern="1200" cap="none" spc="0" normalizeH="0" baseline="0" noProof="1">
                <a:solidFill>
                  <a:schemeClr val="tx1"/>
                </a:solidFill>
                <a:latin typeface="宋体" panose="02010600030101010101" pitchFamily="2" charset="-122"/>
                <a:ea typeface="+mn-ea"/>
                <a:cs typeface="+mn-cs"/>
              </a:rPr>
              <a:t>如果脚本独立运行，则其“</a:t>
            </a:r>
            <a:r>
              <a:rPr kumimoji="0" lang="en-US" altLang="zh-CN" sz="2000" b="0" i="0" u="none" strike="noStrike" kern="1200" cap="none" spc="0" normalizeH="0" baseline="0" noProof="1">
                <a:solidFill>
                  <a:schemeClr val="tx1"/>
                </a:solidFill>
                <a:latin typeface="宋体" panose="02010600030101010101" pitchFamily="2" charset="-122"/>
                <a:ea typeface="+mn-ea"/>
                <a:cs typeface="+mn-cs"/>
              </a:rPr>
              <a:t>__name__”</a:t>
            </a:r>
            <a:r>
              <a:rPr kumimoji="0" lang="zh-CN" altLang="en-US" sz="2000" b="0" i="0" u="none" strike="noStrike" kern="1200" cap="none" spc="0" normalizeH="0" baseline="0" noProof="1">
                <a:solidFill>
                  <a:schemeClr val="tx1"/>
                </a:solidFill>
                <a:latin typeface="宋体" panose="02010600030101010101" pitchFamily="2" charset="-122"/>
                <a:ea typeface="+mn-ea"/>
                <a:cs typeface="+mn-cs"/>
              </a:rPr>
              <a:t>属性值被自动设置为“</a:t>
            </a:r>
            <a:r>
              <a:rPr kumimoji="0" lang="en-US" altLang="zh-CN" sz="2000" b="0" i="0" u="none" strike="noStrike" kern="1200" cap="none" spc="0" normalizeH="0" baseline="0" noProof="1">
                <a:solidFill>
                  <a:schemeClr val="tx1"/>
                </a:solidFill>
                <a:latin typeface="宋体" panose="02010600030101010101" pitchFamily="2" charset="-122"/>
                <a:ea typeface="+mn-ea"/>
                <a:cs typeface="+mn-cs"/>
              </a:rPr>
              <a:t>__main__”</a:t>
            </a:r>
            <a:r>
              <a:rPr kumimoji="0" lang="zh-CN" altLang="en-US" sz="2000" b="0" i="0" u="none" strike="noStrike" kern="1200" cap="none" spc="0" normalizeH="0" baseline="0" noProof="1">
                <a:solidFill>
                  <a:schemeClr val="tx1"/>
                </a:solidFill>
                <a:latin typeface="宋体" panose="02010600030101010101" pitchFamily="2" charset="-122"/>
                <a:ea typeface="+mn-ea"/>
                <a:cs typeface="+mn-cs"/>
              </a:rPr>
              <a:t>。</a:t>
            </a:r>
            <a:endParaRPr kumimoji="0" lang="zh-CN" altLang="en-US" sz="2000" b="0" i="0" u="none" strike="noStrike" kern="1200" cap="none" spc="0" normalizeH="0" baseline="0" noProof="1">
              <a:solidFill>
                <a:schemeClr val="tx1"/>
              </a:solidFill>
              <a:latin typeface="宋体" panose="02010600030101010101" pitchFamily="2" charset="-122"/>
              <a:ea typeface="+mn-ea"/>
              <a:cs typeface="+mn-cs"/>
            </a:endParaRPr>
          </a:p>
          <a:p>
            <a:pPr marR="0" algn="l" defTabSz="914400" rtl="0" eaLnBrk="1" fontAlgn="base" latinLnBrk="0" hangingPunct="1">
              <a:lnSpc>
                <a:spcPct val="100000"/>
              </a:lnSpc>
              <a:spcBef>
                <a:spcPct val="0"/>
              </a:spcBef>
              <a:spcAft>
                <a:spcPts val="1200"/>
              </a:spcAft>
              <a:buClrTx/>
              <a:buSzTx/>
              <a:buFont typeface="Wingdings" panose="05000000000000000000" charset="0"/>
              <a:buChar char="n"/>
            </a:pPr>
            <a:r>
              <a:rPr kumimoji="0" lang="zh-CN" altLang="en-US" sz="2400" b="0" i="0" u="none" strike="noStrike" kern="1200" cap="none" spc="0" normalizeH="0" baseline="0" noProof="1">
                <a:solidFill>
                  <a:schemeClr val="tx1"/>
                </a:solidFill>
                <a:latin typeface="宋体" panose="02010600030101010101" pitchFamily="2" charset="-122"/>
                <a:ea typeface="+mn-ea"/>
                <a:cs typeface="+mn-cs"/>
              </a:rPr>
              <a:t>例如，假设文件</a:t>
            </a:r>
            <a:r>
              <a:rPr kumimoji="0" lang="en-US" altLang="zh-CN" sz="2400" b="0" i="0" u="none" strike="noStrike" kern="1200" cap="none" spc="0" normalizeH="0" baseline="0" noProof="1">
                <a:solidFill>
                  <a:schemeClr val="tx1"/>
                </a:solidFill>
                <a:latin typeface="宋体" panose="02010600030101010101" pitchFamily="2" charset="-122"/>
                <a:ea typeface="+mn-ea"/>
                <a:cs typeface="+mn-cs"/>
              </a:rPr>
              <a:t>nametest.py</a:t>
            </a:r>
            <a:r>
              <a:rPr kumimoji="0" lang="zh-CN" altLang="en-US" sz="2400" b="0" i="0" u="none" strike="noStrike" kern="1200" cap="none" spc="0" normalizeH="0" baseline="0" noProof="1">
                <a:solidFill>
                  <a:schemeClr val="tx1"/>
                </a:solidFill>
                <a:latin typeface="宋体" panose="02010600030101010101" pitchFamily="2" charset="-122"/>
                <a:ea typeface="+mn-ea"/>
                <a:cs typeface="+mn-cs"/>
              </a:rPr>
              <a:t>中只包含下面一行代码：</a:t>
            </a:r>
            <a:endParaRPr kumimoji="0" lang="zh-CN" altLang="en-US" sz="2400" b="0" i="0" u="none" strike="noStrike" kern="1200" cap="none" spc="0" normalizeH="0" baseline="0" noProof="1">
              <a:solidFill>
                <a:schemeClr val="tx1"/>
              </a:solidFill>
              <a:latin typeface="宋体" panose="02010600030101010101" pitchFamily="2" charset="-122"/>
              <a:ea typeface="+mn-ea"/>
              <a:cs typeface="+mn-cs"/>
            </a:endParaRPr>
          </a:p>
          <a:p>
            <a:pPr marR="0"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latin typeface="Consolas" panose="020B0609020204030204" charset="0"/>
                <a:ea typeface="+mn-ea"/>
                <a:cs typeface="+mn-cs"/>
              </a:rPr>
              <a:t>print(__name__)</a:t>
            </a:r>
            <a:endParaRPr kumimoji="0" lang="en-US" altLang="zh-CN"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1200"/>
              </a:spcBef>
              <a:spcAft>
                <a:spcPts val="1200"/>
              </a:spcAft>
              <a:buClrTx/>
              <a:buSzTx/>
              <a:buFont typeface="Wingdings" panose="05000000000000000000" charset="0"/>
              <a:buNone/>
            </a:pPr>
            <a:r>
              <a:rPr kumimoji="0" lang="zh-CN" altLang="en-US" sz="2000" b="0" i="0" u="none" strike="noStrike" kern="1200" cap="none" spc="0" normalizeH="0" baseline="0" noProof="1">
                <a:solidFill>
                  <a:schemeClr val="tx1"/>
                </a:solidFill>
                <a:latin typeface="宋体" panose="02010600030101010101" pitchFamily="2" charset="-122"/>
                <a:ea typeface="+mn-ea"/>
                <a:cs typeface="+mn-cs"/>
              </a:rPr>
              <a:t>在</a:t>
            </a:r>
            <a:r>
              <a:rPr kumimoji="0" lang="en-US" altLang="zh-CN" sz="2000" b="0" i="0" u="none" strike="noStrike" kern="1200" cap="none" spc="0" normalizeH="0" baseline="0" noProof="1">
                <a:solidFill>
                  <a:schemeClr val="tx1"/>
                </a:solidFill>
                <a:latin typeface="宋体" panose="02010600030101010101" pitchFamily="2" charset="-122"/>
                <a:ea typeface="+mn-ea"/>
                <a:cs typeface="+mn-cs"/>
              </a:rPr>
              <a:t>IDLE</a:t>
            </a:r>
            <a:r>
              <a:rPr kumimoji="0" lang="zh-CN" altLang="en-US" sz="2000" b="0" i="0" u="none" strike="noStrike" kern="1200" cap="none" spc="0" normalizeH="0" baseline="0" noProof="1">
                <a:solidFill>
                  <a:schemeClr val="tx1"/>
                </a:solidFill>
                <a:latin typeface="宋体" panose="02010600030101010101" pitchFamily="2" charset="-122"/>
                <a:ea typeface="+mn-ea"/>
                <a:cs typeface="+mn-cs"/>
              </a:rPr>
              <a:t>中直接运行该程序时，或者在命令行提示符环境中运行该程序文件时，运行结果如下：</a:t>
            </a:r>
            <a:endParaRPr kumimoji="0" lang="zh-CN" altLang="en-US" sz="2000" b="0" i="0" u="none" strike="noStrike" kern="1200" cap="none" spc="0" normalizeH="0" baseline="0" noProof="1">
              <a:solidFill>
                <a:schemeClr val="tx1"/>
              </a:solidFill>
              <a:latin typeface="宋体" panose="02010600030101010101" pitchFamily="2" charset="-122"/>
              <a:ea typeface="+mn-ea"/>
              <a:cs typeface="+mn-cs"/>
            </a:endParaRPr>
          </a:p>
          <a:p>
            <a:pPr marL="342900" marR="0" indent="-342900"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rgbClr val="00B0F0"/>
                </a:solidFill>
                <a:latin typeface="Consolas" panose="020B0609020204030204" charset="0"/>
                <a:ea typeface="+mn-ea"/>
                <a:cs typeface="+mn-cs"/>
              </a:rPr>
              <a:t>__main__</a:t>
            </a:r>
            <a:endParaRPr kumimoji="0" lang="en-US" altLang="zh-CN" sz="1800" b="0" i="0" u="none" strike="noStrike" kern="1200" cap="none" spc="0" normalizeH="0" baseline="0" noProof="1">
              <a:solidFill>
                <a:srgbClr val="00B0F0"/>
              </a:solidFill>
              <a:latin typeface="Consolas" panose="020B0609020204030204" charset="0"/>
              <a:ea typeface="+mn-ea"/>
              <a:cs typeface="+mn-cs"/>
            </a:endParaRPr>
          </a:p>
          <a:p>
            <a:pPr marL="0" marR="0" indent="0" algn="l" defTabSz="914400" rtl="0" eaLnBrk="1" fontAlgn="base" latinLnBrk="0" hangingPunct="1">
              <a:lnSpc>
                <a:spcPct val="80000"/>
              </a:lnSpc>
              <a:spcBef>
                <a:spcPts val="600"/>
              </a:spcBef>
              <a:spcAft>
                <a:spcPts val="600"/>
              </a:spcAft>
              <a:buClrTx/>
              <a:buSzTx/>
              <a:buFont typeface="Wingdings" panose="05000000000000000000" charset="0"/>
              <a:buNone/>
            </a:pPr>
            <a:r>
              <a:rPr kumimoji="0" lang="zh-CN" altLang="en-US" sz="2000" b="0" i="0" u="none" strike="noStrike" kern="1200" cap="none" spc="0" normalizeH="0" baseline="0" noProof="1">
                <a:solidFill>
                  <a:schemeClr val="tx1"/>
                </a:solidFill>
                <a:latin typeface="宋体" panose="02010600030101010101" pitchFamily="2" charset="-122"/>
                <a:ea typeface="+mn-ea"/>
                <a:cs typeface="+mn-cs"/>
              </a:rPr>
              <a:t>而将该文件作为模块导入时得到如下执行结果：</a:t>
            </a:r>
            <a:endParaRPr kumimoji="0" lang="zh-CN" altLang="en-US" sz="2000" b="0" i="0" u="none" strike="noStrike" kern="1200" cap="none" spc="0" normalizeH="0" baseline="0" noProof="1">
              <a:solidFill>
                <a:schemeClr val="tx1"/>
              </a:solidFill>
              <a:latin typeface="宋体" panose="02010600030101010101" pitchFamily="2" charset="-122"/>
              <a:ea typeface="+mn-ea"/>
              <a:cs typeface="+mn-cs"/>
            </a:endParaRPr>
          </a:p>
          <a:p>
            <a:pPr marL="342900" marR="0" indent="-342900"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latin typeface="Consolas" panose="020B0609020204030204" charset="0"/>
                <a:ea typeface="+mn-ea"/>
                <a:cs typeface="+mn-cs"/>
              </a:rPr>
              <a:t>&gt;&gt;&gt; import nametest</a:t>
            </a:r>
            <a:endParaRPr kumimoji="0" lang="en-US" altLang="zh-CN" sz="1800" b="0" i="0" u="none" strike="noStrike" kern="1200" cap="none" spc="0" normalizeH="0" baseline="0" noProof="1">
              <a:solidFill>
                <a:schemeClr val="tx1"/>
              </a:solidFill>
              <a:latin typeface="Consolas" panose="020B0609020204030204" charset="0"/>
              <a:ea typeface="+mn-ea"/>
              <a:cs typeface="+mn-cs"/>
            </a:endParaRPr>
          </a:p>
          <a:p>
            <a:pPr marL="342900" marR="0" indent="-342900"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rgbClr val="00B0F0"/>
                </a:solidFill>
                <a:latin typeface="Consolas" panose="020B0609020204030204" charset="0"/>
                <a:ea typeface="+mn-ea"/>
                <a:cs typeface="+mn-cs"/>
              </a:rPr>
              <a:t>nametest</a:t>
            </a:r>
            <a:endParaRPr kumimoji="0" lang="en-US" altLang="zh-CN" sz="1800" b="0" i="0" u="none" strike="noStrike" kern="1200" cap="none" spc="0" normalizeH="0" baseline="0" noProof="1">
              <a:solidFill>
                <a:srgbClr val="00B0F0"/>
              </a:solidFill>
              <a:latin typeface="Consolas" panose="020B0609020204030204" charset="0"/>
              <a:ea typeface="+mn-ea"/>
              <a:cs typeface="+mn-cs"/>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3" name="标题 72705"/>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a:r>
              <a:rPr>
                <a:latin typeface="+mj-lt"/>
                <a:ea typeface="+mj-ea"/>
                <a:cs typeface="+mj-cs"/>
                <a:sym typeface="+mn-ea"/>
              </a:rPr>
              <a:t>1.7 Python</a:t>
            </a:r>
            <a:r>
              <a:rPr>
                <a:latin typeface="+mj-lt"/>
                <a:ea typeface="+mj-ea"/>
                <a:cs typeface="+mj-cs"/>
                <a:sym typeface="+mn-ea"/>
              </a:rPr>
              <a:t>脚本的“</a:t>
            </a:r>
            <a:r>
              <a:rPr>
                <a:latin typeface="+mj-lt"/>
                <a:ea typeface="+mj-ea"/>
                <a:cs typeface="+mj-cs"/>
                <a:sym typeface="+mn-ea"/>
              </a:rPr>
              <a:t>__name__”</a:t>
            </a:r>
            <a:r>
              <a:rPr>
                <a:latin typeface="+mj-lt"/>
                <a:ea typeface="+mj-ea"/>
                <a:cs typeface="+mj-cs"/>
                <a:sym typeface="+mn-ea"/>
              </a:rPr>
              <a:t>属性</a:t>
            </a:r>
            <a:endParaRPr>
              <a:latin typeface="+mj-lt"/>
              <a:ea typeface="+mj-ea"/>
              <a:cs typeface="+mj-cs"/>
              <a:sym typeface="+mn-ea"/>
            </a:endParaRPr>
          </a:p>
        </p:txBody>
      </p:sp>
      <p:sp>
        <p:nvSpPr>
          <p:cNvPr id="3" name="文本占位符 2"/>
          <p:cNvSpPr>
            <a:spLocks noGrp="1"/>
          </p:cNvSpPr>
          <p:nvPr>
            <p:ph type="body" idx="1"/>
          </p:nvPr>
        </p:nvSpPr>
        <p:spPr/>
        <p:txBody>
          <a:bodyPr/>
          <a:p>
            <a:endParaRPr lang="zh-CN" altLang="en-US"/>
          </a:p>
        </p:txBody>
      </p:sp>
      <p:sp>
        <p:nvSpPr>
          <p:cNvPr id="125954" name="文本占位符 72706"/>
          <p:cNvSpPr>
            <a:spLocks noGrp="1"/>
          </p:cNvSpPr>
          <p:nvPr>
            <p:ph sz="half" idx="2"/>
          </p:nvPr>
        </p:nvSpPr>
        <p:spPr/>
        <p:txBody>
          <a:bodyPr anchor="t"/>
          <a:p>
            <a:pPr>
              <a:lnSpc>
                <a:spcPct val="150000"/>
              </a:lnSpc>
              <a:buFont typeface="Wingdings" panose="05000000000000000000" charset="0"/>
              <a:buChar char="n"/>
            </a:pPr>
            <a:r>
              <a:rPr lang="zh-CN" altLang="en-US" sz="2400" dirty="0">
                <a:latin typeface="宋体" panose="02010600030101010101" pitchFamily="2" charset="-122"/>
              </a:rPr>
              <a:t>利用“__name__”属性即可控制Python程序的运行方式。例如，编写一个包含大量可被其他程序利用的函数的模块，而不希望该模块可以直接运行，则可以在程序文件中添加以下代码：</a:t>
            </a:r>
            <a:endParaRPr lang="zh-CN" altLang="en-US" sz="2400" dirty="0">
              <a:latin typeface="宋体" panose="02010600030101010101" pitchFamily="2" charset="-122"/>
            </a:endParaRPr>
          </a:p>
          <a:p>
            <a:pPr>
              <a:spcBef>
                <a:spcPct val="0"/>
              </a:spcBef>
              <a:buNone/>
            </a:pPr>
            <a:r>
              <a:rPr lang="zh-CN" altLang="en-US" sz="1800" dirty="0">
                <a:latin typeface="Consolas" panose="020B0609020204030204" charset="0"/>
              </a:rPr>
              <a:t>if __name__ == '__main__':</a:t>
            </a:r>
            <a:endParaRPr lang="zh-CN" altLang="en-US" sz="1800" dirty="0">
              <a:latin typeface="Consolas" panose="020B0609020204030204" charset="0"/>
            </a:endParaRPr>
          </a:p>
          <a:p>
            <a:pPr>
              <a:spcBef>
                <a:spcPct val="0"/>
              </a:spcBef>
              <a:buNone/>
            </a:pPr>
            <a:r>
              <a:rPr lang="zh-CN" altLang="en-US" sz="1800" dirty="0">
                <a:latin typeface="Consolas" panose="020B0609020204030204" charset="0"/>
              </a:rPr>
              <a:t>    print('Please use me as a module.')</a:t>
            </a:r>
            <a:endParaRPr lang="zh-CN" altLang="en-US" sz="1800" dirty="0">
              <a:latin typeface="Consolas" panose="020B0609020204030204" charset="0"/>
            </a:endParaRPr>
          </a:p>
          <a:p>
            <a:pPr>
              <a:lnSpc>
                <a:spcPct val="150000"/>
              </a:lnSpc>
              <a:spcBef>
                <a:spcPts val="600"/>
              </a:spcBef>
              <a:spcAft>
                <a:spcPts val="600"/>
              </a:spcAft>
              <a:buFont typeface="Wingdings" panose="05000000000000000000" charset="0"/>
              <a:buChar char="n"/>
            </a:pPr>
            <a:r>
              <a:rPr lang="zh-CN" altLang="en-US" sz="2400" dirty="0">
                <a:latin typeface="宋体" panose="02010600030101010101" pitchFamily="2" charset="-122"/>
              </a:rPr>
              <a:t>这样一来，程序直接执行时将会得到提示“Please use me as a module.”，而使用import语句将其作为模块导入后可以使用其中的类、方法、常量或其他成员。</a:t>
            </a:r>
            <a:endParaRPr lang="zh-CN" altLang="en-US" sz="2400" dirty="0">
              <a:latin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标题 7"/>
          <p:cNvSpPr>
            <a:spLocks noGrp="1"/>
          </p:cNvSpPr>
          <p:nvPr>
            <p:ph type="title"/>
          </p:nvPr>
        </p:nvSpPr>
        <p:spPr>
          <a:xfrm>
            <a:off x="554355" y="150495"/>
            <a:ext cx="5398770" cy="414020"/>
          </a:xfrm>
        </p:spPr>
        <p:txBody>
          <a:bodyPr/>
          <a:p>
            <a:r>
              <a:rPr lang="zh-CN" altLang="en-US">
                <a:latin typeface="+mj-lt"/>
                <a:ea typeface="+mj-ea"/>
                <a:cs typeface="+mj-cs"/>
                <a:sym typeface="+mn-ea"/>
              </a:rPr>
              <a:t>Python</a:t>
            </a:r>
            <a:r>
              <a:rPr>
                <a:latin typeface="+mj-lt"/>
                <a:ea typeface="+mj-ea"/>
                <a:cs typeface="+mj-cs"/>
                <a:sym typeface="+mn-ea"/>
              </a:rPr>
              <a:t>3</a:t>
            </a:r>
            <a:r>
              <a:rPr lang="zh-CN" altLang="en-US">
                <a:latin typeface="+mj-lt"/>
                <a:ea typeface="+mj-ea"/>
                <a:cs typeface="+mj-cs"/>
                <a:sym typeface="+mn-ea"/>
              </a:rPr>
              <a:t>安装</a:t>
            </a:r>
            <a:endParaRPr lang="zh-CN" altLang="en-US"/>
          </a:p>
        </p:txBody>
      </p:sp>
      <p:sp>
        <p:nvSpPr>
          <p:cNvPr id="9" name="文本占位符 8"/>
          <p:cNvSpPr>
            <a:spLocks noGrp="1"/>
          </p:cNvSpPr>
          <p:nvPr>
            <p:ph type="body" idx="1"/>
          </p:nvPr>
        </p:nvSpPr>
        <p:spPr/>
        <p:txBody>
          <a:bodyPr/>
          <a:p>
            <a:endParaRPr lang="zh-CN" altLang="en-US"/>
          </a:p>
        </p:txBody>
      </p:sp>
      <p:sp>
        <p:nvSpPr>
          <p:cNvPr id="3" name="内容占位符 2"/>
          <p:cNvSpPr>
            <a:spLocks noGrp="1"/>
          </p:cNvSpPr>
          <p:nvPr>
            <p:ph sz="half" idx="2"/>
          </p:nvPr>
        </p:nvSpPr>
        <p:spPr>
          <a:xfrm>
            <a:off x="554355" y="892810"/>
            <a:ext cx="4159885" cy="5053330"/>
          </a:xfrm>
        </p:spPr>
        <p:txBody>
          <a:bodyPr vert="horz" lIns="101600" tIns="0" rIns="82550" bIns="0" rtlCol="0" anchor="t">
            <a:noAutofit/>
          </a:bodyPr>
          <a:p>
            <a:pPr lvl="0" algn="l">
              <a:buClrTx/>
              <a:buSzTx/>
              <a:buFont typeface="Wingdings" panose="05000000000000000000" charset="0"/>
              <a:buChar char="n"/>
            </a:pPr>
            <a:r>
              <a:rPr sz="2000">
                <a:sym typeface="+mn-ea"/>
              </a:rPr>
              <a:t>4.安装python 3.6.3</a:t>
            </a:r>
            <a:endParaRPr sz="2000">
              <a:sym typeface="+mn-ea"/>
            </a:endParaRPr>
          </a:p>
          <a:p>
            <a:pPr lvl="0" algn="l">
              <a:buClrTx/>
              <a:buSzTx/>
              <a:buFont typeface="Wingdings" panose="05000000000000000000" charset="0"/>
              <a:buChar char="n"/>
            </a:pPr>
            <a:r>
              <a:rPr sz="2000">
                <a:sym typeface="+mn-ea"/>
              </a:rPr>
              <a:t>双击下载的安装包 python-3.6.3.exe</a:t>
            </a:r>
            <a:endParaRPr sz="2000">
              <a:sym typeface="+mn-ea"/>
            </a:endParaRPr>
          </a:p>
          <a:p>
            <a:pPr lvl="0" algn="l">
              <a:buClrTx/>
              <a:buSzTx/>
              <a:buFont typeface="Wingdings" panose="05000000000000000000" charset="0"/>
              <a:buChar char="n"/>
            </a:pPr>
            <a:r>
              <a:rPr sz="2000" b="1">
                <a:solidFill>
                  <a:srgbClr val="FF0000"/>
                </a:solidFill>
                <a:sym typeface="+mn-ea"/>
              </a:rPr>
              <a:t>注意要勾选：Add Python 3.6 to PATH</a:t>
            </a:r>
            <a:endParaRPr sz="2000" b="1">
              <a:solidFill>
                <a:srgbClr val="FF0000"/>
              </a:solidFill>
              <a:sym typeface="+mn-ea"/>
            </a:endParaRPr>
          </a:p>
          <a:p>
            <a:pPr lvl="0" algn="l">
              <a:buClrTx/>
              <a:buSzTx/>
              <a:buFont typeface="Wingdings" panose="05000000000000000000" charset="0"/>
              <a:buChar char="n"/>
            </a:pPr>
            <a:r>
              <a:rPr sz="2000" b="1">
                <a:solidFill>
                  <a:srgbClr val="FF0000"/>
                </a:solidFill>
                <a:sym typeface="+mn-ea"/>
              </a:rPr>
              <a:t>点击 Customize installation进入一步（方便我们自定义安装路径）</a:t>
            </a:r>
            <a:endParaRPr sz="2000" b="1">
              <a:solidFill>
                <a:srgbClr val="FF0000"/>
              </a:solidFill>
              <a:sym typeface="+mn-ea"/>
            </a:endParaRPr>
          </a:p>
        </p:txBody>
      </p:sp>
      <p:pic>
        <p:nvPicPr>
          <p:cNvPr id="15363" name="图片 3" descr="1730012-20190702161422909-257449123"/>
          <p:cNvPicPr>
            <a:picLocks noChangeAspect="1"/>
          </p:cNvPicPr>
          <p:nvPr/>
        </p:nvPicPr>
        <p:blipFill>
          <a:blip r:embed="rId1"/>
          <a:stretch>
            <a:fillRect/>
          </a:stretch>
        </p:blipFill>
        <p:spPr>
          <a:xfrm>
            <a:off x="4714240" y="1221740"/>
            <a:ext cx="7146290" cy="4395470"/>
          </a:xfrm>
          <a:prstGeom prst="rect">
            <a:avLst/>
          </a:prstGeom>
          <a:noFill/>
          <a:ln w="9525">
            <a:noFill/>
          </a:ln>
        </p:spPr>
      </p:pic>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021205" y="854075"/>
            <a:ext cx="8231505" cy="521970"/>
          </a:xfrm>
        </p:spPr>
        <p:txBody>
          <a:bodyPr/>
          <a:p>
            <a:r>
              <a:rPr lang="zh-CN" altLang="en-US"/>
              <a:t>第1章　基础知识</a:t>
            </a:r>
            <a:endParaRPr lang="zh-CN" altLang="en-US"/>
          </a:p>
        </p:txBody>
      </p:sp>
      <p:sp>
        <p:nvSpPr>
          <p:cNvPr id="3" name="文本占位符 2"/>
          <p:cNvSpPr>
            <a:spLocks noGrp="1"/>
          </p:cNvSpPr>
          <p:nvPr>
            <p:ph type="body" idx="1"/>
          </p:nvPr>
        </p:nvSpPr>
        <p:spPr>
          <a:xfrm>
            <a:off x="669925" y="1831340"/>
            <a:ext cx="5013960" cy="3758565"/>
          </a:xfrm>
        </p:spPr>
        <p:txBody>
          <a:bodyPr/>
          <a:p>
            <a:pPr algn="l">
              <a:buClrTx/>
              <a:buSzTx/>
            </a:pPr>
            <a:r>
              <a:rPr lang="en-US" altLang="zh-CN"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1.0 Python是一种怎样的语言</a:t>
            </a:r>
            <a:endParaRPr lang="en-US" altLang="zh-CN" sz="2400" b="1">
              <a:solidFill>
                <a:schemeClr val="accent5">
                  <a:lumMod val="75000"/>
                </a:schemeClr>
              </a:solidFill>
              <a:latin typeface="微软雅黑" panose="020B0503020204020204" charset="-122"/>
              <a:ea typeface="微软雅黑" panose="020B0503020204020204" charset="-122"/>
              <a:cs typeface="微软雅黑" panose="020B0503020204020204" charset="-122"/>
            </a:endParaRPr>
          </a:p>
          <a:p>
            <a:pPr algn="l"/>
            <a:r>
              <a:rPr lang="en-US" altLang="zh-CN"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1.1 如何选择Python版本</a:t>
            </a:r>
            <a:endParaRPr lang="en-US" altLang="zh-CN"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1.2 Python安装与简单使用</a:t>
            </a:r>
            <a:endParaRPr lang="en-US" altLang="zh-CN" sz="2400" b="1" kern="1200" baseline="0" dirty="0">
              <a:solidFill>
                <a:schemeClr val="accent5">
                  <a:lumMod val="75000"/>
                </a:schemeClr>
              </a:solidFill>
              <a:latin typeface="微软雅黑" panose="020B0503020204020204" charset="-122"/>
              <a:ea typeface="微软雅黑" panose="020B0503020204020204" charset="-122"/>
              <a:cs typeface="微软雅黑" panose="020B0503020204020204" charset="-122"/>
            </a:endParaRPr>
          </a:p>
          <a:p>
            <a:pPr algn="l">
              <a:buClrTx/>
              <a:buSzTx/>
            </a:pP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1.3 使用pip管理第三方包</a:t>
            </a:r>
            <a:endPar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1.4  python基础知识</a:t>
            </a:r>
            <a:endPar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buClrTx/>
              <a:buSzTx/>
            </a:pP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1.5 python代码编写规范</a:t>
            </a:r>
            <a:endParaRPr lang="en-US" altLang="zh-CN" sz="2400" b="1" kern="1200" baseline="0" dirty="0">
              <a:solidFill>
                <a:schemeClr val="accent5">
                  <a:lumMod val="75000"/>
                </a:schemeClr>
              </a:solidFill>
              <a:latin typeface="微软雅黑" panose="020B0503020204020204" charset="-122"/>
              <a:ea typeface="微软雅黑" panose="020B0503020204020204" charset="-122"/>
              <a:cs typeface="微软雅黑" panose="020B0503020204020204" charset="-122"/>
            </a:endParaRPr>
          </a:p>
          <a:p>
            <a:endParaRPr lang="en-US" altLang="zh-CN" sz="2400" b="1" kern="1200" baseline="0" dirty="0">
              <a:solidFill>
                <a:schemeClr val="accent1"/>
              </a:solidFill>
              <a:latin typeface="微软雅黑" panose="020B0503020204020204" charset="-122"/>
              <a:ea typeface="微软雅黑" panose="020B0503020204020204" charset="-122"/>
              <a:cs typeface="微软雅黑" panose="020B0503020204020204" charset="-122"/>
            </a:endParaRPr>
          </a:p>
        </p:txBody>
      </p:sp>
      <p:sp>
        <p:nvSpPr>
          <p:cNvPr id="7" name="文本占位符 2"/>
          <p:cNvSpPr>
            <a:spLocks noGrp="1"/>
          </p:cNvSpPr>
          <p:nvPr/>
        </p:nvSpPr>
        <p:spPr>
          <a:xfrm>
            <a:off x="5683885" y="1831340"/>
            <a:ext cx="5318760" cy="3758565"/>
          </a:xfrm>
          <a:prstGeom prst="rect">
            <a:avLst/>
          </a:prstGeom>
        </p:spPr>
        <p:txBody>
          <a:bodyPr vert="horz" lIns="101600" tIns="38100" rIns="76200" bIns="381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tint val="75000"/>
                  </a:schemeClr>
                </a:solidFill>
                <a:uFillTx/>
                <a:latin typeface="+mn-lt"/>
                <a:ea typeface="+mn-ea"/>
                <a:cs typeface="+mn-cs"/>
              </a:defRPr>
            </a:lvl2pPr>
            <a:lvl3pPr marL="914400" indent="0" algn="l"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tint val="75000"/>
                  </a:schemeClr>
                </a:solidFill>
                <a:uFillTx/>
                <a:latin typeface="+mn-lt"/>
                <a:ea typeface="+mn-ea"/>
                <a:cs typeface="+mn-cs"/>
              </a:defRPr>
            </a:lvl3pPr>
            <a:lvl4pPr marL="137160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tint val="75000"/>
                  </a:schemeClr>
                </a:solidFill>
                <a:uFillTx/>
                <a:latin typeface="+mn-lt"/>
                <a:ea typeface="+mn-ea"/>
                <a:cs typeface="+mn-cs"/>
              </a:defRPr>
            </a:lvl4pPr>
            <a:lvl5pPr marL="182880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tint val="75000"/>
                  </a:schemeClr>
                </a:solidFill>
                <a:uFillTx/>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lvl="0" algn="l">
              <a:buClrTx/>
              <a:buSzTx/>
            </a:pP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1.6 python文件名</a:t>
            </a:r>
            <a:endPar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lvl="0" algn="l">
              <a:buClrTx/>
              <a:buSzTx/>
            </a:pP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1.7 python脚本的__name__属性</a:t>
            </a:r>
            <a:endPar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lvl="0" algn="l">
              <a:buClrTx/>
              <a:buSzTx/>
            </a:pP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sym typeface="+mn-ea"/>
              </a:rPr>
              <a:t>1.8 编写自己的包</a:t>
            </a:r>
            <a:endParaRPr lang="en-US" altLang="zh-CN" sz="2400" b="1" dirty="0">
              <a:solidFill>
                <a:srgbClr val="FF0000"/>
              </a:solidFill>
              <a:latin typeface="微软雅黑" panose="020B0503020204020204" charset="-122"/>
              <a:ea typeface="微软雅黑" panose="020B0503020204020204" charset="-122"/>
              <a:cs typeface="微软雅黑" panose="020B0503020204020204" charset="-122"/>
              <a:sym typeface="+mn-ea"/>
            </a:endParaRPr>
          </a:p>
          <a:p>
            <a:pPr lvl="0" algn="l">
              <a:buClrTx/>
              <a:buSzTx/>
            </a:pP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1.9 python</a:t>
            </a: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编程快速入门</a:t>
            </a:r>
            <a:endPar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lvl="0" algn="l">
              <a:buClrTx/>
              <a:buSzTx/>
            </a:pP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1.10 The Zen of Python</a:t>
            </a:r>
            <a:endPar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lvl="0" algn="l">
              <a:buClrTx/>
              <a:buSzTx/>
            </a:pPr>
            <a:endPar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p:txBody>
      </p:sp>
    </p:spTree>
    <p:custDataLst>
      <p:tags r:id="rId1"/>
    </p:custData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7" name="标题 73729"/>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a:r>
              <a:rPr>
                <a:latin typeface="+mj-lt"/>
                <a:ea typeface="+mj-ea"/>
                <a:cs typeface="+mj-cs"/>
                <a:sym typeface="+mn-ea"/>
              </a:rPr>
              <a:t>1.8 </a:t>
            </a:r>
            <a:r>
              <a:rPr>
                <a:latin typeface="+mj-lt"/>
                <a:ea typeface="+mj-ea"/>
                <a:cs typeface="+mj-cs"/>
                <a:sym typeface="+mn-ea"/>
              </a:rPr>
              <a:t>编写自己的包与模块</a:t>
            </a:r>
            <a:endParaRPr>
              <a:latin typeface="+mj-lt"/>
              <a:ea typeface="+mj-ea"/>
              <a:cs typeface="+mj-cs"/>
              <a:sym typeface="+mn-ea"/>
            </a:endParaRPr>
          </a:p>
        </p:txBody>
      </p:sp>
      <p:sp>
        <p:nvSpPr>
          <p:cNvPr id="3" name="文本占位符 2"/>
          <p:cNvSpPr>
            <a:spLocks noGrp="1"/>
          </p:cNvSpPr>
          <p:nvPr>
            <p:ph type="body" idx="1"/>
          </p:nvPr>
        </p:nvSpPr>
        <p:spPr/>
        <p:txBody>
          <a:bodyPr/>
          <a:p>
            <a:endParaRPr lang="zh-CN" altLang="en-US"/>
          </a:p>
        </p:txBody>
      </p:sp>
      <p:sp>
        <p:nvSpPr>
          <p:cNvPr id="126978" name="文本占位符 73730"/>
          <p:cNvSpPr>
            <a:spLocks noGrp="1"/>
          </p:cNvSpPr>
          <p:nvPr>
            <p:ph sz="half" idx="2"/>
          </p:nvPr>
        </p:nvSpPr>
        <p:spPr/>
        <p:txBody>
          <a:bodyPr anchor="t"/>
          <a:p>
            <a:pPr>
              <a:lnSpc>
                <a:spcPct val="150000"/>
              </a:lnSpc>
              <a:spcBef>
                <a:spcPts val="600"/>
              </a:spcBef>
              <a:spcAft>
                <a:spcPts val="600"/>
              </a:spcAft>
              <a:buSzPct val="90000"/>
              <a:buFont typeface="Wingdings" panose="05000000000000000000" charset="0"/>
              <a:buChar char="n"/>
            </a:pPr>
            <a:r>
              <a:rPr lang="zh-CN" altLang="en-US" sz="2400" dirty="0"/>
              <a:t>在包的每个目录中都必须包含一个</a:t>
            </a:r>
            <a:r>
              <a:rPr lang="en-US" altLang="zh-CN" sz="2400" dirty="0"/>
              <a:t>__init__.py</a:t>
            </a:r>
            <a:r>
              <a:rPr lang="zh-CN" altLang="en-US" sz="2400" dirty="0"/>
              <a:t>文件，该文件可以是一个空文件，仅用于表示该目录是一个包。</a:t>
            </a:r>
            <a:endParaRPr lang="zh-CN" altLang="en-US" sz="2400" dirty="0"/>
          </a:p>
          <a:p>
            <a:pPr>
              <a:lnSpc>
                <a:spcPct val="150000"/>
              </a:lnSpc>
              <a:spcBef>
                <a:spcPts val="600"/>
              </a:spcBef>
              <a:spcAft>
                <a:spcPts val="600"/>
              </a:spcAft>
              <a:buSzPct val="90000"/>
              <a:buFont typeface="Wingdings" panose="05000000000000000000" charset="0"/>
              <a:buChar char="n"/>
            </a:pPr>
            <a:r>
              <a:rPr lang="en-US" altLang="zh-CN" sz="2400" dirty="0"/>
              <a:t>__init__.py</a:t>
            </a:r>
            <a:r>
              <a:rPr lang="zh-CN" altLang="en-US" sz="2400" dirty="0"/>
              <a:t>文件的主要用途是设置</a:t>
            </a:r>
            <a:r>
              <a:rPr lang="en-US" altLang="zh-CN" sz="2400" dirty="0"/>
              <a:t>__all__</a:t>
            </a:r>
            <a:r>
              <a:rPr lang="zh-CN" altLang="en-US" sz="2400" dirty="0"/>
              <a:t>变量以及所包含的包初始化所需的代码。其中</a:t>
            </a:r>
            <a:r>
              <a:rPr lang="en-US" altLang="zh-CN" sz="2400" dirty="0"/>
              <a:t>__all__</a:t>
            </a:r>
            <a:r>
              <a:rPr lang="zh-CN" altLang="en-US" sz="2400" dirty="0"/>
              <a:t>变量中定义的对象可以在使用</a:t>
            </a:r>
            <a:r>
              <a:rPr lang="en-US" altLang="zh-CN" sz="2400" dirty="0"/>
              <a:t>from …import *</a:t>
            </a:r>
            <a:r>
              <a:rPr lang="zh-CN" altLang="en-US" sz="2400" dirty="0"/>
              <a:t>时全部正确导入。</a:t>
            </a:r>
            <a:endParaRPr lang="zh-CN" altLang="en-US" sz="2400"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021205" y="854075"/>
            <a:ext cx="8231505" cy="521970"/>
          </a:xfrm>
        </p:spPr>
        <p:txBody>
          <a:bodyPr/>
          <a:p>
            <a:r>
              <a:rPr lang="zh-CN" altLang="en-US"/>
              <a:t>第1章　基础知识</a:t>
            </a:r>
            <a:endParaRPr lang="zh-CN" altLang="en-US"/>
          </a:p>
        </p:txBody>
      </p:sp>
      <p:sp>
        <p:nvSpPr>
          <p:cNvPr id="3" name="文本占位符 2"/>
          <p:cNvSpPr>
            <a:spLocks noGrp="1"/>
          </p:cNvSpPr>
          <p:nvPr>
            <p:ph type="body" idx="1"/>
          </p:nvPr>
        </p:nvSpPr>
        <p:spPr>
          <a:xfrm>
            <a:off x="669925" y="1831340"/>
            <a:ext cx="5013960" cy="3758565"/>
          </a:xfrm>
        </p:spPr>
        <p:txBody>
          <a:bodyPr/>
          <a:p>
            <a:pPr algn="l">
              <a:buClrTx/>
              <a:buSzTx/>
            </a:pPr>
            <a:r>
              <a:rPr lang="en-US" altLang="zh-CN"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1.0 Python是一种怎样的语言</a:t>
            </a:r>
            <a:endParaRPr lang="en-US" altLang="zh-CN" sz="2400" b="1">
              <a:solidFill>
                <a:schemeClr val="accent5">
                  <a:lumMod val="75000"/>
                </a:schemeClr>
              </a:solidFill>
              <a:latin typeface="微软雅黑" panose="020B0503020204020204" charset="-122"/>
              <a:ea typeface="微软雅黑" panose="020B0503020204020204" charset="-122"/>
              <a:cs typeface="微软雅黑" panose="020B0503020204020204" charset="-122"/>
            </a:endParaRPr>
          </a:p>
          <a:p>
            <a:pPr algn="l"/>
            <a:r>
              <a:rPr lang="en-US" altLang="zh-CN"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1.1 如何选择Python版本</a:t>
            </a:r>
            <a:endParaRPr lang="en-US" altLang="zh-CN"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1.2 Python安装与简单使用</a:t>
            </a:r>
            <a:endParaRPr lang="en-US" altLang="zh-CN" sz="2400" b="1" kern="1200" baseline="0" dirty="0">
              <a:solidFill>
                <a:schemeClr val="accent5">
                  <a:lumMod val="75000"/>
                </a:schemeClr>
              </a:solidFill>
              <a:latin typeface="微软雅黑" panose="020B0503020204020204" charset="-122"/>
              <a:ea typeface="微软雅黑" panose="020B0503020204020204" charset="-122"/>
              <a:cs typeface="微软雅黑" panose="020B0503020204020204" charset="-122"/>
            </a:endParaRPr>
          </a:p>
          <a:p>
            <a:pPr algn="l">
              <a:buClrTx/>
              <a:buSzTx/>
            </a:pP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1.3 使用pip管理第三方包</a:t>
            </a:r>
            <a:endPar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1.4  python基础知识</a:t>
            </a:r>
            <a:endPar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buClrTx/>
              <a:buSzTx/>
            </a:pP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1.5 python代码编写规范</a:t>
            </a:r>
            <a:endParaRPr lang="en-US" altLang="zh-CN" sz="2400" b="1" kern="1200" baseline="0" dirty="0">
              <a:solidFill>
                <a:schemeClr val="accent5">
                  <a:lumMod val="75000"/>
                </a:schemeClr>
              </a:solidFill>
              <a:latin typeface="微软雅黑" panose="020B0503020204020204" charset="-122"/>
              <a:ea typeface="微软雅黑" panose="020B0503020204020204" charset="-122"/>
              <a:cs typeface="微软雅黑" panose="020B0503020204020204" charset="-122"/>
            </a:endParaRPr>
          </a:p>
          <a:p>
            <a:endParaRPr lang="en-US" altLang="zh-CN" sz="2400" b="1" kern="1200" baseline="0" dirty="0">
              <a:solidFill>
                <a:schemeClr val="accent1"/>
              </a:solidFill>
              <a:latin typeface="微软雅黑" panose="020B0503020204020204" charset="-122"/>
              <a:ea typeface="微软雅黑" panose="020B0503020204020204" charset="-122"/>
              <a:cs typeface="微软雅黑" panose="020B0503020204020204" charset="-122"/>
            </a:endParaRPr>
          </a:p>
        </p:txBody>
      </p:sp>
      <p:sp>
        <p:nvSpPr>
          <p:cNvPr id="7" name="文本占位符 2"/>
          <p:cNvSpPr>
            <a:spLocks noGrp="1"/>
          </p:cNvSpPr>
          <p:nvPr/>
        </p:nvSpPr>
        <p:spPr>
          <a:xfrm>
            <a:off x="5683885" y="1831340"/>
            <a:ext cx="5318760" cy="3758565"/>
          </a:xfrm>
          <a:prstGeom prst="rect">
            <a:avLst/>
          </a:prstGeom>
        </p:spPr>
        <p:txBody>
          <a:bodyPr vert="horz" lIns="101600" tIns="38100" rIns="76200" bIns="381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tint val="75000"/>
                  </a:schemeClr>
                </a:solidFill>
                <a:uFillTx/>
                <a:latin typeface="+mn-lt"/>
                <a:ea typeface="+mn-ea"/>
                <a:cs typeface="+mn-cs"/>
              </a:defRPr>
            </a:lvl2pPr>
            <a:lvl3pPr marL="914400" indent="0" algn="l"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tint val="75000"/>
                  </a:schemeClr>
                </a:solidFill>
                <a:uFillTx/>
                <a:latin typeface="+mn-lt"/>
                <a:ea typeface="+mn-ea"/>
                <a:cs typeface="+mn-cs"/>
              </a:defRPr>
            </a:lvl3pPr>
            <a:lvl4pPr marL="137160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tint val="75000"/>
                  </a:schemeClr>
                </a:solidFill>
                <a:uFillTx/>
                <a:latin typeface="+mn-lt"/>
                <a:ea typeface="+mn-ea"/>
                <a:cs typeface="+mn-cs"/>
              </a:defRPr>
            </a:lvl4pPr>
            <a:lvl5pPr marL="182880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tint val="75000"/>
                  </a:schemeClr>
                </a:solidFill>
                <a:uFillTx/>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lvl="0" algn="l">
              <a:buClrTx/>
              <a:buSzTx/>
            </a:pP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1.6 python文件名</a:t>
            </a:r>
            <a:endPar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lvl="0" algn="l">
              <a:buClrTx/>
              <a:buSzTx/>
            </a:pP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1.7 python脚本的__name__属性</a:t>
            </a:r>
            <a:endPar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lvl="0" algn="l">
              <a:buClrTx/>
              <a:buSzTx/>
            </a:pP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1.8 编写自己的包</a:t>
            </a:r>
            <a:endPar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lvl="0" algn="l">
              <a:buClrTx/>
              <a:buSzTx/>
            </a:pP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sym typeface="+mn-ea"/>
              </a:rPr>
              <a:t>1.9 python编程快速入门</a:t>
            </a:r>
            <a:endParaRPr lang="en-US" altLang="zh-CN" sz="2400" b="1" dirty="0">
              <a:solidFill>
                <a:srgbClr val="FF0000"/>
              </a:solidFill>
              <a:latin typeface="微软雅黑" panose="020B0503020204020204" charset="-122"/>
              <a:ea typeface="微软雅黑" panose="020B0503020204020204" charset="-122"/>
              <a:cs typeface="微软雅黑" panose="020B0503020204020204" charset="-122"/>
              <a:sym typeface="+mn-ea"/>
            </a:endParaRPr>
          </a:p>
          <a:p>
            <a:pPr lvl="0" algn="l">
              <a:buClrTx/>
              <a:buSzTx/>
            </a:pP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1.10 The Zen of Python</a:t>
            </a:r>
            <a:endPar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lvl="0" algn="l">
              <a:buClrTx/>
              <a:buSzTx/>
            </a:pPr>
            <a:endPar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p:txBody>
      </p:sp>
    </p:spTree>
    <p:custDataLst>
      <p:tags r:id="rId1"/>
    </p:custData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1" name="标题 74753"/>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a:r>
              <a:rPr>
                <a:latin typeface="+mj-lt"/>
                <a:ea typeface="+mj-ea"/>
                <a:cs typeface="+mj-cs"/>
                <a:sym typeface="+mn-ea"/>
              </a:rPr>
              <a:t>1.9 Python</a:t>
            </a:r>
            <a:r>
              <a:rPr>
                <a:latin typeface="+mj-lt"/>
                <a:ea typeface="+mj-ea"/>
                <a:cs typeface="+mj-cs"/>
                <a:sym typeface="+mn-ea"/>
              </a:rPr>
              <a:t>快速入门</a:t>
            </a:r>
            <a:endParaRPr>
              <a:latin typeface="+mj-lt"/>
              <a:ea typeface="+mj-ea"/>
              <a:cs typeface="+mj-cs"/>
              <a:sym typeface="+mn-ea"/>
            </a:endParaRPr>
          </a:p>
        </p:txBody>
      </p:sp>
      <p:sp>
        <p:nvSpPr>
          <p:cNvPr id="3" name="文本占位符 2"/>
          <p:cNvSpPr>
            <a:spLocks noGrp="1"/>
          </p:cNvSpPr>
          <p:nvPr>
            <p:ph type="body" idx="1"/>
          </p:nvPr>
        </p:nvSpPr>
        <p:spPr/>
        <p:txBody>
          <a:bodyPr/>
          <a:p>
            <a:endParaRPr lang="zh-CN" altLang="en-US"/>
          </a:p>
        </p:txBody>
      </p:sp>
      <p:sp>
        <p:nvSpPr>
          <p:cNvPr id="128002" name="文本占位符 74754"/>
          <p:cNvSpPr>
            <a:spLocks noGrp="1"/>
          </p:cNvSpPr>
          <p:nvPr>
            <p:ph sz="half" idx="2"/>
          </p:nvPr>
        </p:nvSpPr>
        <p:spPr/>
        <p:txBody>
          <a:bodyPr anchor="t"/>
          <a:p>
            <a:pPr>
              <a:lnSpc>
                <a:spcPct val="90000"/>
              </a:lnSpc>
              <a:buSzPct val="90000"/>
              <a:buFont typeface="Wingdings" panose="05000000000000000000" charset="0"/>
              <a:buChar char="n"/>
            </a:pPr>
            <a:r>
              <a:rPr lang="zh-CN" altLang="en-US" sz="2400"/>
              <a:t>例</a:t>
            </a:r>
            <a:r>
              <a:rPr lang="en-US" altLang="zh-CN" sz="2400"/>
              <a:t>1-1</a:t>
            </a:r>
            <a:r>
              <a:rPr lang="zh-CN" altLang="en-US" sz="2400"/>
              <a:t>：用户输入一个三位自然数，计算并输出其佰位、十位和个位上的数字。</a:t>
            </a:r>
            <a:endParaRPr lang="zh-CN" altLang="en-US" sz="2400"/>
          </a:p>
          <a:p>
            <a:pPr>
              <a:lnSpc>
                <a:spcPct val="90000"/>
              </a:lnSpc>
              <a:buSzPct val="90000"/>
              <a:buFont typeface="Wingdings" panose="05000000000000000000" pitchFamily="2" charset="2"/>
              <a:buNone/>
            </a:pPr>
            <a:endParaRPr lang="en-US" altLang="zh-CN" sz="2000"/>
          </a:p>
          <a:p>
            <a:pPr>
              <a:lnSpc>
                <a:spcPct val="90000"/>
              </a:lnSpc>
              <a:buSzPct val="90000"/>
              <a:buFont typeface="Wingdings" panose="05000000000000000000" pitchFamily="2" charset="2"/>
              <a:buNone/>
            </a:pPr>
            <a:r>
              <a:rPr lang="en-US" altLang="zh-CN" sz="1800">
                <a:latin typeface="Consolas" panose="020B0609020204030204" charset="0"/>
              </a:rPr>
              <a:t>x = input('</a:t>
            </a:r>
            <a:r>
              <a:rPr lang="zh-CN" altLang="en-US" sz="1800">
                <a:latin typeface="Consolas" panose="020B0609020204030204" charset="0"/>
              </a:rPr>
              <a:t>请输入一个三位数：</a:t>
            </a:r>
            <a:r>
              <a:rPr lang="en-US" altLang="zh-CN" sz="1800">
                <a:latin typeface="Consolas" panose="020B0609020204030204" charset="0"/>
              </a:rPr>
              <a:t>')</a:t>
            </a:r>
            <a:endParaRPr lang="en-US" altLang="zh-CN" sz="1800">
              <a:latin typeface="Consolas" panose="020B0609020204030204" charset="0"/>
            </a:endParaRPr>
          </a:p>
          <a:p>
            <a:pPr>
              <a:lnSpc>
                <a:spcPct val="90000"/>
              </a:lnSpc>
              <a:buSzPct val="90000"/>
              <a:buFont typeface="Wingdings" panose="05000000000000000000" pitchFamily="2" charset="2"/>
              <a:buNone/>
            </a:pPr>
            <a:r>
              <a:rPr lang="en-US" altLang="zh-CN" sz="1800">
                <a:latin typeface="Consolas" panose="020B0609020204030204" charset="0"/>
              </a:rPr>
              <a:t>x = int(x)</a:t>
            </a:r>
            <a:endParaRPr lang="en-US" altLang="zh-CN" sz="1800">
              <a:latin typeface="Consolas" panose="020B0609020204030204" charset="0"/>
            </a:endParaRPr>
          </a:p>
          <a:p>
            <a:pPr>
              <a:lnSpc>
                <a:spcPct val="90000"/>
              </a:lnSpc>
              <a:buSzPct val="90000"/>
              <a:buFont typeface="Wingdings" panose="05000000000000000000" pitchFamily="2" charset="2"/>
              <a:buNone/>
            </a:pPr>
            <a:r>
              <a:rPr lang="en-US" altLang="zh-CN" sz="1800">
                <a:latin typeface="Consolas" panose="020B0609020204030204" charset="0"/>
              </a:rPr>
              <a:t>a = x // 100</a:t>
            </a:r>
            <a:endParaRPr lang="en-US" altLang="zh-CN" sz="1800">
              <a:latin typeface="Consolas" panose="020B0609020204030204" charset="0"/>
            </a:endParaRPr>
          </a:p>
          <a:p>
            <a:pPr>
              <a:lnSpc>
                <a:spcPct val="90000"/>
              </a:lnSpc>
              <a:buSzPct val="90000"/>
              <a:buFont typeface="Wingdings" panose="05000000000000000000" pitchFamily="2" charset="2"/>
              <a:buNone/>
            </a:pPr>
            <a:r>
              <a:rPr lang="en-US" altLang="zh-CN" sz="1800">
                <a:latin typeface="Consolas" panose="020B0609020204030204" charset="0"/>
              </a:rPr>
              <a:t>b = x // 10 % 10</a:t>
            </a:r>
            <a:endParaRPr lang="en-US" altLang="zh-CN" sz="1800">
              <a:latin typeface="Consolas" panose="020B0609020204030204" charset="0"/>
            </a:endParaRPr>
          </a:p>
          <a:p>
            <a:pPr>
              <a:lnSpc>
                <a:spcPct val="90000"/>
              </a:lnSpc>
              <a:buSzPct val="90000"/>
              <a:buFont typeface="Wingdings" panose="05000000000000000000" pitchFamily="2" charset="2"/>
              <a:buNone/>
            </a:pPr>
            <a:r>
              <a:rPr lang="en-US" altLang="zh-CN" sz="1800">
                <a:latin typeface="Consolas" panose="020B0609020204030204" charset="0"/>
              </a:rPr>
              <a:t>c = x % 10</a:t>
            </a:r>
            <a:endParaRPr lang="en-US" altLang="zh-CN" sz="1800">
              <a:latin typeface="Consolas" panose="020B0609020204030204" charset="0"/>
            </a:endParaRPr>
          </a:p>
          <a:p>
            <a:pPr>
              <a:lnSpc>
                <a:spcPct val="90000"/>
              </a:lnSpc>
              <a:buSzPct val="90000"/>
              <a:buFont typeface="Wingdings" panose="05000000000000000000" pitchFamily="2" charset="2"/>
              <a:buNone/>
            </a:pPr>
            <a:r>
              <a:rPr lang="en-US" altLang="zh-CN" sz="1800">
                <a:latin typeface="Consolas" panose="020B0609020204030204" charset="0"/>
              </a:rPr>
              <a:t>print(a, b, c)</a:t>
            </a:r>
            <a:endParaRPr lang="en-US" altLang="zh-CN" sz="1800">
              <a:latin typeface="Consolas" panose="020B0609020204030204" charset="0"/>
            </a:endParaRPr>
          </a:p>
          <a:p>
            <a:pPr>
              <a:lnSpc>
                <a:spcPct val="90000"/>
              </a:lnSpc>
              <a:buSzPct val="90000"/>
              <a:buFont typeface="Wingdings" panose="05000000000000000000" pitchFamily="2" charset="2"/>
              <a:buNone/>
            </a:pPr>
            <a:endParaRPr lang="en-US" altLang="zh-CN" sz="2000"/>
          </a:p>
          <a:p>
            <a:pPr>
              <a:lnSpc>
                <a:spcPct val="90000"/>
              </a:lnSpc>
              <a:buSzPct val="90000"/>
              <a:buFont typeface="Wingdings" panose="05000000000000000000" pitchFamily="2" charset="2"/>
              <a:buNone/>
            </a:pPr>
            <a:r>
              <a:rPr lang="zh-CN" altLang="zh-CN" sz="2400"/>
              <a:t>想一想，还有别的办法吗？</a:t>
            </a:r>
            <a:endParaRPr lang="zh-CN" altLang="zh-CN" sz="240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5" name="标题 1"/>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a:r>
              <a:rPr>
                <a:latin typeface="+mj-lt"/>
                <a:ea typeface="+mj-ea"/>
                <a:cs typeface="+mj-cs"/>
                <a:sym typeface="+mn-ea"/>
              </a:rPr>
              <a:t>1.9 Python</a:t>
            </a:r>
            <a:r>
              <a:rPr>
                <a:latin typeface="+mj-lt"/>
                <a:ea typeface="+mj-ea"/>
                <a:cs typeface="+mj-cs"/>
                <a:sym typeface="+mn-ea"/>
              </a:rPr>
              <a:t>快速入门</a:t>
            </a:r>
            <a:endParaRPr>
              <a:latin typeface="+mj-lt"/>
              <a:ea typeface="+mj-ea"/>
              <a:cs typeface="+mj-cs"/>
              <a:sym typeface="+mn-ea"/>
            </a:endParaRPr>
          </a:p>
        </p:txBody>
      </p:sp>
      <p:sp>
        <p:nvSpPr>
          <p:cNvPr id="3" name="文本占位符 2"/>
          <p:cNvSpPr>
            <a:spLocks noGrp="1"/>
          </p:cNvSpPr>
          <p:nvPr>
            <p:ph type="body" idx="1"/>
          </p:nvPr>
        </p:nvSpPr>
        <p:spPr/>
        <p:txBody>
          <a:bodyPr/>
          <a:p>
            <a:endParaRPr lang="zh-CN" altLang="en-US"/>
          </a:p>
        </p:txBody>
      </p:sp>
      <p:sp>
        <p:nvSpPr>
          <p:cNvPr id="129026" name="内容占位符 2"/>
          <p:cNvSpPr>
            <a:spLocks noGrp="1"/>
          </p:cNvSpPr>
          <p:nvPr>
            <p:ph sz="half" idx="2"/>
          </p:nvPr>
        </p:nvSpPr>
        <p:spPr/>
        <p:txBody>
          <a:bodyPr anchor="t"/>
          <a:p>
            <a:pPr>
              <a:buFont typeface="Wingdings" panose="05000000000000000000" charset="0"/>
              <a:buChar char="n"/>
            </a:pPr>
            <a:r>
              <a:rPr lang="zh-CN" altLang="en-US" sz="2400"/>
              <a:t>还可以这样写</a:t>
            </a:r>
            <a:endParaRPr lang="zh-CN" altLang="en-US" sz="2400"/>
          </a:p>
          <a:p>
            <a:pPr>
              <a:buNone/>
            </a:pPr>
            <a:endParaRPr lang="zh-CN" altLang="en-US" sz="2000"/>
          </a:p>
          <a:p>
            <a:pPr>
              <a:buNone/>
            </a:pPr>
            <a:r>
              <a:rPr lang="zh-CN" altLang="en-US" sz="1800">
                <a:latin typeface="Consolas" panose="020B0609020204030204" charset="0"/>
              </a:rPr>
              <a:t>x = input('请输入一个三位数：')</a:t>
            </a:r>
            <a:endParaRPr lang="zh-CN" altLang="en-US" sz="1800">
              <a:latin typeface="Consolas" panose="020B0609020204030204" charset="0"/>
            </a:endParaRPr>
          </a:p>
          <a:p>
            <a:pPr>
              <a:buNone/>
            </a:pPr>
            <a:r>
              <a:rPr lang="zh-CN" altLang="en-US" sz="1800">
                <a:latin typeface="Consolas" panose="020B0609020204030204" charset="0"/>
              </a:rPr>
              <a:t>x = int(x)</a:t>
            </a:r>
            <a:endParaRPr lang="zh-CN" altLang="en-US" sz="1800">
              <a:latin typeface="Consolas" panose="020B0609020204030204" charset="0"/>
            </a:endParaRPr>
          </a:p>
          <a:p>
            <a:pPr>
              <a:buNone/>
            </a:pPr>
            <a:r>
              <a:rPr lang="zh-CN" altLang="en-US" sz="1800">
                <a:latin typeface="Consolas" panose="020B0609020204030204" charset="0"/>
              </a:rPr>
              <a:t>a, b = divmod(x, 100)</a:t>
            </a:r>
            <a:endParaRPr lang="zh-CN" altLang="en-US" sz="1800">
              <a:latin typeface="Consolas" panose="020B0609020204030204" charset="0"/>
            </a:endParaRPr>
          </a:p>
          <a:p>
            <a:pPr>
              <a:buNone/>
            </a:pPr>
            <a:r>
              <a:rPr lang="zh-CN" altLang="en-US" sz="1800">
                <a:latin typeface="Consolas" panose="020B0609020204030204" charset="0"/>
              </a:rPr>
              <a:t>b, c = divmod(b, 10)</a:t>
            </a:r>
            <a:endParaRPr lang="zh-CN" altLang="en-US" sz="1800">
              <a:latin typeface="Consolas" panose="020B0609020204030204" charset="0"/>
            </a:endParaRPr>
          </a:p>
          <a:p>
            <a:pPr>
              <a:buNone/>
            </a:pPr>
            <a:r>
              <a:rPr lang="zh-CN" altLang="en-US" sz="1800">
                <a:latin typeface="Consolas" panose="020B0609020204030204" charset="0"/>
              </a:rPr>
              <a:t>print(a, b, c)</a:t>
            </a:r>
            <a:endParaRPr lang="zh-CN" altLang="en-US" sz="1800">
              <a:latin typeface="Consolas" panose="020B0609020204030204" charset="0"/>
            </a:endParaRPr>
          </a:p>
          <a:p>
            <a:pPr>
              <a:buNone/>
            </a:pPr>
            <a:endParaRPr lang="zh-CN" altLang="en-US" sz="2400"/>
          </a:p>
          <a:p>
            <a:pPr>
              <a:buNone/>
            </a:pPr>
            <a:r>
              <a:rPr lang="zh-CN" altLang="en-US" sz="2400"/>
              <a:t>还可以再简单些吗？</a:t>
            </a:r>
            <a:endParaRPr lang="zh-CN" altLang="en-US" sz="240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49" name="标题 1"/>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a:r>
              <a:rPr>
                <a:latin typeface="+mj-lt"/>
                <a:ea typeface="+mj-ea"/>
                <a:cs typeface="+mj-cs"/>
                <a:sym typeface="宋体" panose="02010600030101010101" pitchFamily="2" charset="-122"/>
              </a:rPr>
              <a:t>1.9 Python</a:t>
            </a:r>
            <a:r>
              <a:rPr>
                <a:latin typeface="+mj-lt"/>
                <a:ea typeface="+mj-ea"/>
                <a:cs typeface="+mj-cs"/>
                <a:sym typeface="宋体" panose="02010600030101010101" pitchFamily="2" charset="-122"/>
              </a:rPr>
              <a:t>快速入门</a:t>
            </a:r>
            <a:endParaRPr>
              <a:latin typeface="+mj-lt"/>
              <a:ea typeface="+mj-ea"/>
              <a:cs typeface="+mj-cs"/>
              <a:sym typeface="宋体" panose="02010600030101010101" pitchFamily="2" charset="-122"/>
            </a:endParaRPr>
          </a:p>
        </p:txBody>
      </p:sp>
      <p:sp>
        <p:nvSpPr>
          <p:cNvPr id="3" name="文本占位符 2"/>
          <p:cNvSpPr>
            <a:spLocks noGrp="1"/>
          </p:cNvSpPr>
          <p:nvPr>
            <p:ph type="body" idx="1"/>
          </p:nvPr>
        </p:nvSpPr>
        <p:spPr/>
        <p:txBody>
          <a:bodyPr/>
          <a:p>
            <a:endParaRPr lang="zh-CN" altLang="en-US"/>
          </a:p>
        </p:txBody>
      </p:sp>
      <p:sp>
        <p:nvSpPr>
          <p:cNvPr id="130050" name="内容占位符 2"/>
          <p:cNvSpPr>
            <a:spLocks noGrp="1"/>
          </p:cNvSpPr>
          <p:nvPr>
            <p:ph sz="half" idx="2"/>
          </p:nvPr>
        </p:nvSpPr>
        <p:spPr/>
        <p:txBody>
          <a:bodyPr anchor="t"/>
          <a:p>
            <a:pPr>
              <a:buFont typeface="Wingdings" panose="05000000000000000000" charset="0"/>
              <a:buChar char="n"/>
            </a:pPr>
            <a:r>
              <a:rPr lang="zh-CN" altLang="en-US" sz="2400"/>
              <a:t>居然可以这样？</a:t>
            </a:r>
            <a:r>
              <a:rPr lang="en-US" altLang="zh-CN" sz="2400"/>
              <a:t>OMG</a:t>
            </a:r>
            <a:endParaRPr lang="en-US" altLang="zh-CN" sz="2400"/>
          </a:p>
          <a:p>
            <a:pPr>
              <a:buNone/>
            </a:pPr>
            <a:endParaRPr lang="zh-CN" altLang="en-US" sz="2400"/>
          </a:p>
          <a:p>
            <a:pPr>
              <a:buNone/>
            </a:pPr>
            <a:r>
              <a:rPr lang="zh-CN" altLang="en-US" sz="1800">
                <a:latin typeface="Consolas" panose="020B0609020204030204" charset="0"/>
              </a:rPr>
              <a:t>x = input('请输入一个三位数：')</a:t>
            </a:r>
            <a:endParaRPr lang="zh-CN" altLang="en-US" sz="1800">
              <a:latin typeface="Consolas" panose="020B0609020204030204" charset="0"/>
            </a:endParaRPr>
          </a:p>
          <a:p>
            <a:pPr>
              <a:buNone/>
            </a:pPr>
            <a:r>
              <a:rPr lang="zh-CN" altLang="en-US" sz="1800">
                <a:latin typeface="Consolas" panose="020B0609020204030204" charset="0"/>
              </a:rPr>
              <a:t>a, b, c = map(int, x)</a:t>
            </a:r>
            <a:endParaRPr lang="zh-CN" altLang="en-US" sz="1800">
              <a:latin typeface="Consolas" panose="020B0609020204030204" charset="0"/>
            </a:endParaRPr>
          </a:p>
          <a:p>
            <a:pPr>
              <a:buNone/>
            </a:pPr>
            <a:r>
              <a:rPr lang="zh-CN" altLang="en-US" sz="1800">
                <a:latin typeface="Consolas" panose="020B0609020204030204" charset="0"/>
              </a:rPr>
              <a:t>print(a, b, c)</a:t>
            </a:r>
            <a:endParaRPr lang="zh-CN" altLang="en-US" sz="1800">
              <a:latin typeface="Consolas" panose="020B0609020204030204" charset="0"/>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3" name="标题 75777"/>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a:r>
              <a:rPr>
                <a:latin typeface="+mj-lt"/>
                <a:ea typeface="+mj-ea"/>
                <a:cs typeface="+mj-cs"/>
                <a:sym typeface="+mn-ea"/>
              </a:rPr>
              <a:t>1.9 Python</a:t>
            </a:r>
            <a:r>
              <a:rPr>
                <a:latin typeface="+mj-lt"/>
                <a:ea typeface="+mj-ea"/>
                <a:cs typeface="+mj-cs"/>
                <a:sym typeface="+mn-ea"/>
              </a:rPr>
              <a:t>快速入门</a:t>
            </a:r>
            <a:endParaRPr>
              <a:latin typeface="+mj-lt"/>
              <a:ea typeface="+mj-ea"/>
              <a:cs typeface="+mj-cs"/>
              <a:sym typeface="+mn-ea"/>
            </a:endParaRPr>
          </a:p>
        </p:txBody>
      </p:sp>
      <p:sp>
        <p:nvSpPr>
          <p:cNvPr id="3" name="文本占位符 2"/>
          <p:cNvSpPr>
            <a:spLocks noGrp="1"/>
          </p:cNvSpPr>
          <p:nvPr>
            <p:ph type="body" idx="1"/>
          </p:nvPr>
        </p:nvSpPr>
        <p:spPr/>
        <p:txBody>
          <a:bodyPr/>
          <a:p>
            <a:endParaRPr lang="zh-CN" altLang="en-US"/>
          </a:p>
        </p:txBody>
      </p:sp>
      <p:sp>
        <p:nvSpPr>
          <p:cNvPr id="131074" name="文本占位符 75778"/>
          <p:cNvSpPr>
            <a:spLocks noGrp="1"/>
          </p:cNvSpPr>
          <p:nvPr>
            <p:ph sz="half" idx="2"/>
          </p:nvPr>
        </p:nvSpPr>
        <p:spPr/>
        <p:txBody>
          <a:bodyPr anchor="t"/>
          <a:p>
            <a:pPr>
              <a:buSzPct val="90000"/>
              <a:buFont typeface="Wingdings" panose="05000000000000000000" charset="0"/>
              <a:buChar char="n"/>
            </a:pPr>
            <a:r>
              <a:rPr lang="zh-CN" altLang="en-US" sz="2400" dirty="0"/>
              <a:t>例</a:t>
            </a:r>
            <a:r>
              <a:rPr lang="en-US" altLang="zh-CN" sz="2400" dirty="0"/>
              <a:t>1-</a:t>
            </a:r>
            <a:r>
              <a:rPr lang="zh-CN" altLang="en-US" sz="2400" dirty="0"/>
              <a:t>2：已知三角形的两边长及其夹角，求第三边长。</a:t>
            </a:r>
            <a:endParaRPr lang="zh-CN" altLang="en-US" sz="2400" dirty="0"/>
          </a:p>
          <a:p>
            <a:pPr>
              <a:buSzPct val="90000"/>
              <a:buFont typeface="Wingdings" panose="05000000000000000000" pitchFamily="2" charset="2"/>
              <a:buNone/>
            </a:pPr>
            <a:endParaRPr lang="en-US" altLang="zh-CN" sz="2000" dirty="0"/>
          </a:p>
          <a:p>
            <a:pPr>
              <a:spcBef>
                <a:spcPct val="0"/>
              </a:spcBef>
              <a:buSzPct val="90000"/>
              <a:buFont typeface="Wingdings" panose="05000000000000000000" pitchFamily="2" charset="2"/>
              <a:buNone/>
            </a:pPr>
            <a:r>
              <a:rPr lang="en-US" altLang="zh-CN" sz="1800" dirty="0">
                <a:latin typeface="Consolas" panose="020B0609020204030204" charset="0"/>
              </a:rPr>
              <a:t>import math</a:t>
            </a:r>
            <a:endParaRPr lang="en-US" altLang="zh-CN" sz="1800" dirty="0">
              <a:latin typeface="Consolas" panose="020B0609020204030204" charset="0"/>
            </a:endParaRPr>
          </a:p>
          <a:p>
            <a:pPr>
              <a:spcBef>
                <a:spcPct val="0"/>
              </a:spcBef>
              <a:buSzPct val="90000"/>
              <a:buFont typeface="Wingdings" panose="05000000000000000000" pitchFamily="2" charset="2"/>
              <a:buNone/>
            </a:pPr>
            <a:r>
              <a:rPr lang="en-US" altLang="zh-CN" sz="1800" dirty="0">
                <a:latin typeface="Consolas" panose="020B0609020204030204" charset="0"/>
              </a:rPr>
              <a:t>x = input('输入两边长及夹角（度）：')</a:t>
            </a:r>
            <a:endParaRPr lang="en-US" altLang="zh-CN" sz="1800" dirty="0">
              <a:latin typeface="Consolas" panose="020B0609020204030204" charset="0"/>
            </a:endParaRPr>
          </a:p>
          <a:p>
            <a:pPr>
              <a:spcBef>
                <a:spcPct val="0"/>
              </a:spcBef>
              <a:buSzPct val="90000"/>
              <a:buFont typeface="Wingdings" panose="05000000000000000000" pitchFamily="2" charset="2"/>
              <a:buNone/>
            </a:pPr>
            <a:r>
              <a:rPr lang="en-US" altLang="zh-CN" sz="1800" dirty="0">
                <a:latin typeface="Consolas" panose="020B0609020204030204" charset="0"/>
              </a:rPr>
              <a:t>a, b, theta = map(float, x.split())</a:t>
            </a:r>
            <a:endParaRPr lang="en-US" altLang="zh-CN" sz="1800" dirty="0">
              <a:latin typeface="Consolas" panose="020B0609020204030204" charset="0"/>
            </a:endParaRPr>
          </a:p>
          <a:p>
            <a:pPr>
              <a:spcBef>
                <a:spcPct val="0"/>
              </a:spcBef>
              <a:buSzPct val="90000"/>
              <a:buFont typeface="Wingdings" panose="05000000000000000000" pitchFamily="2" charset="2"/>
              <a:buNone/>
            </a:pPr>
            <a:r>
              <a:rPr lang="en-US" altLang="zh-CN" sz="1800" dirty="0">
                <a:latin typeface="Consolas" panose="020B0609020204030204" charset="0"/>
              </a:rPr>
              <a:t>c = math.sqrt(a**2 + b**2 - 2*a*b*math.cos(theta*math.pi/180))</a:t>
            </a:r>
            <a:endParaRPr lang="en-US" altLang="zh-CN" sz="1800" dirty="0">
              <a:latin typeface="Consolas" panose="020B0609020204030204" charset="0"/>
            </a:endParaRPr>
          </a:p>
          <a:p>
            <a:pPr>
              <a:spcBef>
                <a:spcPct val="0"/>
              </a:spcBef>
              <a:buSzPct val="90000"/>
              <a:buFont typeface="Wingdings" panose="05000000000000000000" pitchFamily="2" charset="2"/>
              <a:buNone/>
            </a:pPr>
            <a:r>
              <a:rPr lang="en-US" altLang="zh-CN" sz="1800" dirty="0">
                <a:latin typeface="Consolas" panose="020B0609020204030204" charset="0"/>
              </a:rPr>
              <a:t>print('c=', c)</a:t>
            </a:r>
            <a:endParaRPr lang="en-US" altLang="zh-CN" sz="1800" dirty="0">
              <a:latin typeface="Consolas" panose="020B0609020204030204" charset="0"/>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7" name="标题 76801"/>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a:r>
              <a:rPr>
                <a:latin typeface="+mj-lt"/>
                <a:ea typeface="+mj-ea"/>
                <a:cs typeface="+mj-cs"/>
                <a:sym typeface="+mn-ea"/>
              </a:rPr>
              <a:t>1.9 Python</a:t>
            </a:r>
            <a:r>
              <a:rPr>
                <a:latin typeface="+mj-lt"/>
                <a:ea typeface="+mj-ea"/>
                <a:cs typeface="+mj-cs"/>
                <a:sym typeface="+mn-ea"/>
              </a:rPr>
              <a:t>快速入门</a:t>
            </a:r>
            <a:endParaRPr>
              <a:latin typeface="+mj-lt"/>
              <a:ea typeface="+mj-ea"/>
              <a:cs typeface="+mj-cs"/>
              <a:sym typeface="+mn-ea"/>
            </a:endParaRPr>
          </a:p>
        </p:txBody>
      </p:sp>
      <p:sp>
        <p:nvSpPr>
          <p:cNvPr id="3" name="文本占位符 2"/>
          <p:cNvSpPr>
            <a:spLocks noGrp="1"/>
          </p:cNvSpPr>
          <p:nvPr>
            <p:ph type="body" idx="1"/>
          </p:nvPr>
        </p:nvSpPr>
        <p:spPr/>
        <p:txBody>
          <a:bodyPr/>
          <a:p>
            <a:endParaRPr lang="zh-CN" altLang="en-US"/>
          </a:p>
        </p:txBody>
      </p:sp>
      <p:sp>
        <p:nvSpPr>
          <p:cNvPr id="132098" name="文本占位符 76802"/>
          <p:cNvSpPr>
            <a:spLocks noGrp="1"/>
          </p:cNvSpPr>
          <p:nvPr>
            <p:ph sz="half" idx="2"/>
          </p:nvPr>
        </p:nvSpPr>
        <p:spPr/>
        <p:txBody>
          <a:bodyPr anchor="t"/>
          <a:p>
            <a:pPr>
              <a:lnSpc>
                <a:spcPct val="100000"/>
              </a:lnSpc>
              <a:spcAft>
                <a:spcPts val="0"/>
              </a:spcAft>
              <a:buSzPct val="90000"/>
              <a:buFont typeface="Wingdings" panose="05000000000000000000" charset="0"/>
              <a:buChar char="n"/>
            </a:pPr>
            <a:r>
              <a:rPr lang="zh-CN" altLang="en-US" sz="2400"/>
              <a:t>例</a:t>
            </a:r>
            <a:r>
              <a:rPr lang="en-US" altLang="zh-CN" sz="2400"/>
              <a:t>1-3</a:t>
            </a:r>
            <a:r>
              <a:rPr lang="zh-CN" altLang="en-US" sz="2400"/>
              <a:t>：任意输入三个英文单词，按字典顺序输出。</a:t>
            </a:r>
            <a:endParaRPr lang="zh-CN" altLang="en-US" sz="2400"/>
          </a:p>
          <a:p>
            <a:pPr>
              <a:lnSpc>
                <a:spcPct val="100000"/>
              </a:lnSpc>
              <a:spcAft>
                <a:spcPts val="0"/>
              </a:spcAft>
              <a:buSzPct val="90000"/>
              <a:buFont typeface="Wingdings" panose="05000000000000000000" pitchFamily="2" charset="2"/>
              <a:buNone/>
            </a:pPr>
            <a:r>
              <a:rPr lang="en-US" altLang="zh-CN" sz="1800">
                <a:latin typeface="Consolas" panose="020B0609020204030204" charset="0"/>
              </a:rPr>
              <a:t>s = input('x,y,z=')</a:t>
            </a:r>
            <a:endParaRPr lang="en-US" altLang="zh-CN" sz="1800">
              <a:latin typeface="Consolas" panose="020B0609020204030204" charset="0"/>
            </a:endParaRPr>
          </a:p>
          <a:p>
            <a:pPr>
              <a:lnSpc>
                <a:spcPct val="100000"/>
              </a:lnSpc>
              <a:spcAft>
                <a:spcPts val="0"/>
              </a:spcAft>
              <a:buSzPct val="90000"/>
              <a:buFont typeface="Wingdings" panose="05000000000000000000" pitchFamily="2" charset="2"/>
              <a:buNone/>
            </a:pPr>
            <a:r>
              <a:rPr lang="en-US" altLang="zh-CN" sz="1800">
                <a:latin typeface="Consolas" panose="020B0609020204030204" charset="0"/>
              </a:rPr>
              <a:t>x, y, z = s.split(',') </a:t>
            </a:r>
            <a:endParaRPr lang="en-US" altLang="zh-CN" sz="1800">
              <a:latin typeface="Consolas" panose="020B0609020204030204" charset="0"/>
            </a:endParaRPr>
          </a:p>
          <a:p>
            <a:pPr>
              <a:lnSpc>
                <a:spcPct val="100000"/>
              </a:lnSpc>
              <a:spcAft>
                <a:spcPts val="0"/>
              </a:spcAft>
              <a:buSzPct val="90000"/>
              <a:buFont typeface="Wingdings" panose="05000000000000000000" pitchFamily="2" charset="2"/>
              <a:buNone/>
            </a:pPr>
            <a:r>
              <a:rPr lang="en-US" altLang="zh-CN" sz="1800">
                <a:latin typeface="Consolas" panose="020B0609020204030204" charset="0"/>
              </a:rPr>
              <a:t>if x &gt; y:</a:t>
            </a:r>
            <a:endParaRPr lang="en-US" altLang="zh-CN" sz="1800">
              <a:latin typeface="Consolas" panose="020B0609020204030204" charset="0"/>
            </a:endParaRPr>
          </a:p>
          <a:p>
            <a:pPr>
              <a:lnSpc>
                <a:spcPct val="100000"/>
              </a:lnSpc>
              <a:spcAft>
                <a:spcPts val="0"/>
              </a:spcAft>
              <a:buSzPct val="90000"/>
              <a:buFont typeface="Wingdings" panose="05000000000000000000" pitchFamily="2" charset="2"/>
              <a:buNone/>
            </a:pPr>
            <a:r>
              <a:rPr lang="en-US" altLang="zh-CN" sz="1800">
                <a:latin typeface="Consolas" panose="020B0609020204030204" charset="0"/>
              </a:rPr>
              <a:t> 	x, y = y, x </a:t>
            </a:r>
            <a:endParaRPr lang="en-US" altLang="zh-CN" sz="1800">
              <a:latin typeface="Consolas" panose="020B0609020204030204" charset="0"/>
            </a:endParaRPr>
          </a:p>
          <a:p>
            <a:pPr>
              <a:lnSpc>
                <a:spcPct val="100000"/>
              </a:lnSpc>
              <a:spcAft>
                <a:spcPts val="0"/>
              </a:spcAft>
              <a:buSzPct val="90000"/>
              <a:buFont typeface="Wingdings" panose="05000000000000000000" pitchFamily="2" charset="2"/>
              <a:buNone/>
            </a:pPr>
            <a:r>
              <a:rPr lang="en-US" altLang="zh-CN" sz="1800">
                <a:latin typeface="Consolas" panose="020B0609020204030204" charset="0"/>
              </a:rPr>
              <a:t>if x &gt; z:</a:t>
            </a:r>
            <a:endParaRPr lang="en-US" altLang="zh-CN" sz="1800">
              <a:latin typeface="Consolas" panose="020B0609020204030204" charset="0"/>
            </a:endParaRPr>
          </a:p>
          <a:p>
            <a:pPr>
              <a:lnSpc>
                <a:spcPct val="100000"/>
              </a:lnSpc>
              <a:spcAft>
                <a:spcPts val="0"/>
              </a:spcAft>
              <a:buSzPct val="90000"/>
              <a:buFont typeface="Wingdings" panose="05000000000000000000" pitchFamily="2" charset="2"/>
              <a:buNone/>
            </a:pPr>
            <a:r>
              <a:rPr lang="en-US" altLang="zh-CN" sz="1800">
                <a:latin typeface="Consolas" panose="020B0609020204030204" charset="0"/>
              </a:rPr>
              <a:t>    x, z = z, x</a:t>
            </a:r>
            <a:endParaRPr lang="en-US" altLang="zh-CN" sz="1800">
              <a:latin typeface="Consolas" panose="020B0609020204030204" charset="0"/>
            </a:endParaRPr>
          </a:p>
          <a:p>
            <a:pPr>
              <a:lnSpc>
                <a:spcPct val="100000"/>
              </a:lnSpc>
              <a:spcAft>
                <a:spcPts val="0"/>
              </a:spcAft>
              <a:buSzPct val="90000"/>
              <a:buFont typeface="Wingdings" panose="05000000000000000000" pitchFamily="2" charset="2"/>
              <a:buNone/>
            </a:pPr>
            <a:r>
              <a:rPr lang="en-US" altLang="zh-CN" sz="1800">
                <a:latin typeface="Consolas" panose="020B0609020204030204" charset="0"/>
              </a:rPr>
              <a:t>if y &gt; z:</a:t>
            </a:r>
            <a:endParaRPr lang="en-US" altLang="zh-CN" sz="1800">
              <a:latin typeface="Consolas" panose="020B0609020204030204" charset="0"/>
            </a:endParaRPr>
          </a:p>
          <a:p>
            <a:pPr>
              <a:lnSpc>
                <a:spcPct val="100000"/>
              </a:lnSpc>
              <a:spcAft>
                <a:spcPts val="0"/>
              </a:spcAft>
              <a:buSzPct val="90000"/>
              <a:buFont typeface="Wingdings" panose="05000000000000000000" pitchFamily="2" charset="2"/>
              <a:buNone/>
            </a:pPr>
            <a:r>
              <a:rPr lang="en-US" altLang="zh-CN" sz="1800">
                <a:latin typeface="Consolas" panose="020B0609020204030204" charset="0"/>
              </a:rPr>
              <a:t>    y, z = z, y</a:t>
            </a:r>
            <a:endParaRPr lang="en-US" altLang="zh-CN" sz="1800">
              <a:latin typeface="Consolas" panose="020B0609020204030204" charset="0"/>
            </a:endParaRPr>
          </a:p>
          <a:p>
            <a:pPr>
              <a:lnSpc>
                <a:spcPct val="100000"/>
              </a:lnSpc>
              <a:spcAft>
                <a:spcPts val="0"/>
              </a:spcAft>
              <a:buSzPct val="90000"/>
              <a:buFont typeface="Wingdings" panose="05000000000000000000" pitchFamily="2" charset="2"/>
              <a:buNone/>
            </a:pPr>
            <a:r>
              <a:rPr lang="en-US" altLang="zh-CN" sz="1800">
                <a:latin typeface="Consolas" panose="020B0609020204030204" charset="0"/>
              </a:rPr>
              <a:t>print(x, y, z)</a:t>
            </a:r>
            <a:endParaRPr lang="en-US" altLang="zh-CN" sz="1800">
              <a:latin typeface="Consolas" panose="020B0609020204030204" charset="0"/>
            </a:endParaRPr>
          </a:p>
          <a:p>
            <a:pPr>
              <a:lnSpc>
                <a:spcPct val="100000"/>
              </a:lnSpc>
              <a:spcAft>
                <a:spcPts val="0"/>
              </a:spcAft>
              <a:buSzPct val="90000"/>
              <a:buFont typeface="Wingdings" panose="05000000000000000000" pitchFamily="2" charset="2"/>
              <a:buNone/>
            </a:pPr>
            <a:endParaRPr lang="en-US" altLang="zh-CN" sz="2000">
              <a:latin typeface="Times New Roman" panose="02020603050405020304" pitchFamily="2" charset="0"/>
            </a:endParaRPr>
          </a:p>
          <a:p>
            <a:pPr>
              <a:lnSpc>
                <a:spcPct val="100000"/>
              </a:lnSpc>
              <a:spcAft>
                <a:spcPts val="0"/>
              </a:spcAft>
              <a:buSzPct val="90000"/>
              <a:buFont typeface="Wingdings" panose="05000000000000000000" charset="0"/>
              <a:buChar char="n"/>
            </a:pPr>
            <a:r>
              <a:rPr lang="zh-CN" altLang="en-US" sz="2400">
                <a:latin typeface="Times New Roman" panose="02020603050405020304" pitchFamily="2" charset="0"/>
              </a:rPr>
              <a:t>或直接写为：</a:t>
            </a:r>
            <a:endParaRPr lang="zh-CN" altLang="en-US" sz="2400">
              <a:latin typeface="Times New Roman" panose="02020603050405020304" pitchFamily="2" charset="0"/>
            </a:endParaRPr>
          </a:p>
          <a:p>
            <a:pPr>
              <a:lnSpc>
                <a:spcPct val="100000"/>
              </a:lnSpc>
              <a:spcAft>
                <a:spcPts val="0"/>
              </a:spcAft>
              <a:buSzPct val="90000"/>
              <a:buFont typeface="Wingdings" panose="05000000000000000000" pitchFamily="2" charset="2"/>
              <a:buNone/>
            </a:pPr>
            <a:r>
              <a:rPr lang="en-US" altLang="zh-CN" sz="1800">
                <a:latin typeface="Consolas" panose="020B0609020204030204" charset="0"/>
                <a:sym typeface="Arial" panose="020B0604020202020204" pitchFamily="34" charset="0"/>
              </a:rPr>
              <a:t>s = input('x,y,z=')</a:t>
            </a:r>
            <a:endParaRPr lang="en-US" altLang="zh-CN" sz="1800">
              <a:latin typeface="Consolas" panose="020B0609020204030204" charset="0"/>
              <a:sym typeface="Arial" panose="020B0604020202020204" pitchFamily="34" charset="0"/>
            </a:endParaRPr>
          </a:p>
          <a:p>
            <a:pPr>
              <a:lnSpc>
                <a:spcPct val="100000"/>
              </a:lnSpc>
              <a:spcAft>
                <a:spcPts val="0"/>
              </a:spcAft>
              <a:buSzPct val="90000"/>
              <a:buFont typeface="Wingdings" panose="05000000000000000000" pitchFamily="2" charset="2"/>
              <a:buNone/>
            </a:pPr>
            <a:r>
              <a:rPr lang="en-US" altLang="zh-CN" sz="1800">
                <a:latin typeface="Consolas" panose="020B0609020204030204" charset="0"/>
                <a:sym typeface="Arial" panose="020B0604020202020204" pitchFamily="34" charset="0"/>
              </a:rPr>
              <a:t>x, y, z = sorted(s.split(','))</a:t>
            </a:r>
            <a:endParaRPr lang="en-US" altLang="zh-CN" sz="1800">
              <a:latin typeface="Consolas" panose="020B0609020204030204" charset="0"/>
              <a:sym typeface="Arial" panose="020B0604020202020204" pitchFamily="34" charset="0"/>
            </a:endParaRPr>
          </a:p>
          <a:p>
            <a:pPr>
              <a:lnSpc>
                <a:spcPct val="100000"/>
              </a:lnSpc>
              <a:spcAft>
                <a:spcPts val="0"/>
              </a:spcAft>
              <a:buSzPct val="90000"/>
              <a:buFont typeface="Wingdings" panose="05000000000000000000" pitchFamily="2" charset="2"/>
              <a:buNone/>
            </a:pPr>
            <a:r>
              <a:rPr lang="en-US" altLang="zh-CN" sz="1800">
                <a:latin typeface="Consolas" panose="020B0609020204030204" charset="0"/>
                <a:sym typeface="Arial" panose="020B0604020202020204" pitchFamily="34" charset="0"/>
              </a:rPr>
              <a:t>print(x, y, z)</a:t>
            </a:r>
            <a:endParaRPr lang="en-US" altLang="zh-CN" sz="1800">
              <a:latin typeface="Consolas" panose="020B0609020204030204" charset="0"/>
              <a:sym typeface="Arial" panose="020B0604020202020204" pitchFamily="34" charset="0"/>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2"/>
          </p:nvPr>
        </p:nvSpPr>
        <p:spPr/>
        <p:txBody>
          <a:bodyPr/>
          <a:p>
            <a:pPr marR="0" algn="l" defTabSz="914400" rtl="0" eaLnBrk="1" fontAlgn="base" latinLnBrk="0" hangingPunct="1">
              <a:lnSpc>
                <a:spcPct val="100000"/>
              </a:lnSpc>
              <a:spcBef>
                <a:spcPct val="20000"/>
              </a:spcBef>
              <a:spcAft>
                <a:spcPct val="0"/>
              </a:spcAft>
              <a:buClrTx/>
              <a:buSzTx/>
              <a:buFont typeface="Wingdings" panose="05000000000000000000" charset="0"/>
              <a:buChar char="n"/>
            </a:pPr>
            <a:r>
              <a:rPr kumimoji="0" lang="zh-CN" altLang="en-US" sz="2400" b="0" i="0" u="none" strike="noStrike" kern="1200" cap="none" spc="0" normalizeH="0" baseline="0" noProof="1">
                <a:solidFill>
                  <a:schemeClr val="tx1"/>
                </a:solidFill>
                <a:latin typeface="+mn-lt"/>
                <a:ea typeface="+mn-ea"/>
                <a:cs typeface="+mn-cs"/>
              </a:rPr>
              <a:t>例</a:t>
            </a:r>
            <a:r>
              <a:rPr kumimoji="0" lang="en-US" altLang="zh-CN" sz="2400" b="0" i="0" u="none" strike="noStrike" kern="1200" cap="none" spc="0" normalizeH="0" baseline="0" noProof="1">
                <a:solidFill>
                  <a:schemeClr val="tx1"/>
                </a:solidFill>
                <a:latin typeface="+mn-lt"/>
                <a:ea typeface="+mn-ea"/>
                <a:cs typeface="+mn-cs"/>
              </a:rPr>
              <a:t>1-4  </a:t>
            </a:r>
            <a:r>
              <a:rPr kumimoji="0" lang="zh-CN" altLang="en-US" sz="2400" b="0" i="0" u="none" strike="noStrike" kern="1200" cap="none" spc="0" normalizeH="0" baseline="0" noProof="1">
                <a:solidFill>
                  <a:schemeClr val="tx1"/>
                </a:solidFill>
                <a:latin typeface="+mn-lt"/>
                <a:ea typeface="+mn-ea"/>
                <a:cs typeface="+mn-cs"/>
              </a:rPr>
              <a:t>计算两点间曼哈顿距离。</a:t>
            </a:r>
            <a:endParaRPr kumimoji="0" lang="zh-CN" alt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def manhattanDistance(x, y):</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    return sum(map(lambda i, j: abs(i-j), x, y))</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print(manhattanDistance([1,2], [3,4]))</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print(manhattanDistance([1,2,3], [4,5,6]))</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print(manhattanDistance([1,2,3,4], [5,6,7,8]))</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p:txBody>
      </p:sp>
      <p:sp>
        <p:nvSpPr>
          <p:cNvPr id="4" name="文本占位符 3"/>
          <p:cNvSpPr>
            <a:spLocks noGrp="1"/>
          </p:cNvSpPr>
          <p:nvPr>
            <p:ph type="body" idx="1"/>
          </p:nvPr>
        </p:nvSpPr>
        <p:spPr/>
        <p:txBody>
          <a:bodyPr/>
          <a:p>
            <a:endParaRPr lang="zh-CN" altLang="en-US"/>
          </a:p>
        </p:txBody>
      </p:sp>
      <p:sp>
        <p:nvSpPr>
          <p:cNvPr id="133122" name="标题 76801"/>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a:r>
              <a:rPr>
                <a:latin typeface="+mj-lt"/>
                <a:ea typeface="+mj-ea"/>
                <a:cs typeface="+mj-cs"/>
                <a:sym typeface="+mn-ea"/>
              </a:rPr>
              <a:t>1.9 Python</a:t>
            </a:r>
            <a:r>
              <a:rPr>
                <a:latin typeface="+mj-lt"/>
                <a:ea typeface="+mj-ea"/>
                <a:cs typeface="+mj-cs"/>
                <a:sym typeface="+mn-ea"/>
              </a:rPr>
              <a:t>快速入门</a:t>
            </a:r>
            <a:endParaRPr>
              <a:latin typeface="+mj-lt"/>
              <a:ea typeface="+mj-ea"/>
              <a:cs typeface="+mj-cs"/>
              <a:sym typeface="+mn-ea"/>
            </a:endParaRPr>
          </a:p>
        </p:txBody>
      </p:sp>
      <p:pic>
        <p:nvPicPr>
          <p:cNvPr id="133123" name="Picture 3" descr="640[1]"/>
          <p:cNvPicPr>
            <a:picLocks noChangeAspect="1"/>
          </p:cNvPicPr>
          <p:nvPr/>
        </p:nvPicPr>
        <p:blipFill>
          <a:blip r:embed="rId1"/>
          <a:stretch>
            <a:fillRect/>
          </a:stretch>
        </p:blipFill>
        <p:spPr>
          <a:xfrm>
            <a:off x="2003743" y="3445510"/>
            <a:ext cx="2500312" cy="2500313"/>
          </a:xfrm>
          <a:prstGeom prst="rect">
            <a:avLst/>
          </a:prstGeom>
          <a:noFill/>
          <a:ln w="9525">
            <a:noFill/>
          </a:ln>
        </p:spPr>
      </p:pic>
      <p:sp>
        <p:nvSpPr>
          <p:cNvPr id="133124" name="Text Box 4"/>
          <p:cNvSpPr txBox="1"/>
          <p:nvPr/>
        </p:nvSpPr>
        <p:spPr>
          <a:xfrm>
            <a:off x="5332095" y="3601720"/>
            <a:ext cx="4259263" cy="1753235"/>
          </a:xfrm>
          <a:prstGeom prst="rect">
            <a:avLst/>
          </a:prstGeom>
          <a:noFill/>
          <a:ln w="9525">
            <a:noFill/>
          </a:ln>
        </p:spPr>
        <p:txBody>
          <a:bodyPr wrap="square" anchor="t">
            <a:spAutoFit/>
          </a:bodyPr>
          <a:p>
            <a:r>
              <a:rPr lang="en-US" altLang="zh-CN">
                <a:latin typeface="Arial" panose="020B0604020202020204" pitchFamily="34" charset="0"/>
                <a:ea typeface="宋体" panose="02010600030101010101" pitchFamily="2" charset="-122"/>
              </a:rPr>
              <a:t>对于平面上的两个点(x1,y1)和(x2,y2)，曼哈顿距离的定义如下：</a:t>
            </a:r>
            <a:endParaRPr lang="en-US" altLang="zh-CN">
              <a:latin typeface="Arial" panose="020B0604020202020204" pitchFamily="34" charset="0"/>
              <a:ea typeface="宋体" panose="02010600030101010101" pitchFamily="2" charset="-122"/>
            </a:endParaRPr>
          </a:p>
          <a:p>
            <a:endParaRPr lang="en-US" altLang="zh-CN">
              <a:latin typeface="Arial" panose="020B0604020202020204" pitchFamily="34" charset="0"/>
              <a:ea typeface="宋体" panose="02010600030101010101" pitchFamily="2" charset="-122"/>
            </a:endParaRPr>
          </a:p>
          <a:p>
            <a:endParaRPr lang="en-US" altLang="zh-CN">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对于空间向量(x1,x2,x3,...,xn)和(y1,y2,y3,...,yn)，曼哈顿距离的定义为：</a:t>
            </a:r>
            <a:endParaRPr lang="en-US" altLang="zh-CN">
              <a:latin typeface="Arial" panose="020B0604020202020204" pitchFamily="34" charset="0"/>
              <a:ea typeface="宋体" panose="02010600030101010101" pitchFamily="2" charset="-122"/>
            </a:endParaRPr>
          </a:p>
        </p:txBody>
      </p:sp>
      <p:pic>
        <p:nvPicPr>
          <p:cNvPr id="133125" name="Picture 5" descr="640[2]"/>
          <p:cNvPicPr>
            <a:picLocks noChangeAspect="1"/>
          </p:cNvPicPr>
          <p:nvPr/>
        </p:nvPicPr>
        <p:blipFill>
          <a:blip r:embed="rId2"/>
          <a:stretch>
            <a:fillRect/>
          </a:stretch>
        </p:blipFill>
        <p:spPr>
          <a:xfrm>
            <a:off x="5911850" y="4245293"/>
            <a:ext cx="2109788" cy="465137"/>
          </a:xfrm>
          <a:prstGeom prst="rect">
            <a:avLst/>
          </a:prstGeom>
          <a:noFill/>
          <a:ln w="9525">
            <a:noFill/>
          </a:ln>
        </p:spPr>
      </p:pic>
      <p:pic>
        <p:nvPicPr>
          <p:cNvPr id="133126" name="Picture 6" descr="640[1]"/>
          <p:cNvPicPr>
            <a:picLocks noChangeAspect="1"/>
          </p:cNvPicPr>
          <p:nvPr/>
        </p:nvPicPr>
        <p:blipFill>
          <a:blip r:embed="rId3"/>
          <a:stretch>
            <a:fillRect/>
          </a:stretch>
        </p:blipFill>
        <p:spPr>
          <a:xfrm>
            <a:off x="6247130" y="5354955"/>
            <a:ext cx="1439863" cy="636588"/>
          </a:xfrm>
          <a:prstGeom prst="rect">
            <a:avLst/>
          </a:prstGeom>
          <a:noFill/>
          <a:ln w="9525">
            <a:noFill/>
          </a:ln>
        </p:spPr>
      </p:pic>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5" name="标题 77825"/>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a:r>
              <a:rPr>
                <a:latin typeface="+mj-lt"/>
                <a:ea typeface="+mj-ea"/>
                <a:cs typeface="+mj-cs"/>
                <a:sym typeface="+mn-ea"/>
              </a:rPr>
              <a:t>1.9 Python</a:t>
            </a:r>
            <a:r>
              <a:rPr>
                <a:latin typeface="+mj-lt"/>
                <a:ea typeface="+mj-ea"/>
                <a:cs typeface="+mj-cs"/>
                <a:sym typeface="+mn-ea"/>
              </a:rPr>
              <a:t>快速入门</a:t>
            </a:r>
            <a:endParaRPr>
              <a:latin typeface="+mj-lt"/>
              <a:ea typeface="+mj-ea"/>
              <a:cs typeface="+mj-cs"/>
              <a:sym typeface="+mn-ea"/>
            </a:endParaRPr>
          </a:p>
        </p:txBody>
      </p:sp>
      <p:sp>
        <p:nvSpPr>
          <p:cNvPr id="3" name="文本占位符 2"/>
          <p:cNvSpPr>
            <a:spLocks noGrp="1"/>
          </p:cNvSpPr>
          <p:nvPr>
            <p:ph type="body" idx="1"/>
          </p:nvPr>
        </p:nvSpPr>
        <p:spPr/>
        <p:txBody>
          <a:bodyPr/>
          <a:p>
            <a:endParaRPr lang="zh-CN" altLang="en-US"/>
          </a:p>
        </p:txBody>
      </p:sp>
      <p:sp>
        <p:nvSpPr>
          <p:cNvPr id="134146" name="文本占位符 77826"/>
          <p:cNvSpPr>
            <a:spLocks noGrp="1"/>
          </p:cNvSpPr>
          <p:nvPr>
            <p:ph sz="half" idx="2"/>
          </p:nvPr>
        </p:nvSpPr>
        <p:spPr/>
        <p:txBody>
          <a:bodyPr anchor="t"/>
          <a:p>
            <a:pPr marL="1905" indent="-344805">
              <a:lnSpc>
                <a:spcPct val="80000"/>
              </a:lnSpc>
              <a:buSzPct val="90000"/>
              <a:buFont typeface="Wingdings" panose="05000000000000000000" charset="0"/>
              <a:buChar char="n"/>
            </a:pPr>
            <a:r>
              <a:rPr lang="zh-CN" altLang="en-US" sz="2400">
                <a:latin typeface="宋体" panose="02010600030101010101" pitchFamily="2" charset="-122"/>
              </a:rPr>
              <a:t>例</a:t>
            </a:r>
            <a:r>
              <a:rPr lang="en-US" altLang="zh-CN" sz="2400">
                <a:latin typeface="宋体" panose="02010600030101010101" pitchFamily="2" charset="-122"/>
              </a:rPr>
              <a:t>1-5</a:t>
            </a:r>
            <a:r>
              <a:rPr lang="zh-CN" altLang="en-US" sz="2400">
                <a:latin typeface="宋体" panose="02010600030101010101" pitchFamily="2" charset="-122"/>
              </a:rPr>
              <a:t>：</a:t>
            </a:r>
            <a:r>
              <a:rPr lang="en-US" altLang="zh-CN" sz="2400">
                <a:latin typeface="宋体" panose="02010600030101010101" pitchFamily="2" charset="-122"/>
              </a:rPr>
              <a:t>Python</a:t>
            </a:r>
            <a:r>
              <a:rPr lang="zh-CN" altLang="en-US" sz="2400">
                <a:latin typeface="宋体" panose="02010600030101010101" pitchFamily="2" charset="-122"/>
              </a:rPr>
              <a:t>程序框架生成器。</a:t>
            </a:r>
            <a:endParaRPr lang="zh-CN" altLang="en-US" sz="2400">
              <a:latin typeface="宋体" panose="02010600030101010101" pitchFamily="2" charset="-122"/>
            </a:endParaRPr>
          </a:p>
          <a:p>
            <a:pPr marL="1905" indent="-344805">
              <a:lnSpc>
                <a:spcPct val="80000"/>
              </a:lnSpc>
              <a:buSzPct val="90000"/>
              <a:buFont typeface="Wingdings" panose="05000000000000000000" pitchFamily="2" charset="2"/>
              <a:buNone/>
            </a:pPr>
            <a:r>
              <a:rPr lang="en-US" altLang="zh-CN" sz="1800">
                <a:latin typeface="Consolas" panose="020B0609020204030204" charset="0"/>
              </a:rPr>
              <a:t>import os</a:t>
            </a:r>
            <a:endParaRPr lang="en-US" altLang="zh-CN" sz="1800">
              <a:latin typeface="Consolas" panose="020B0609020204030204" charset="0"/>
            </a:endParaRPr>
          </a:p>
          <a:p>
            <a:pPr marL="1905" indent="-344805">
              <a:lnSpc>
                <a:spcPct val="80000"/>
              </a:lnSpc>
              <a:buSzPct val="90000"/>
              <a:buFont typeface="Wingdings" panose="05000000000000000000" pitchFamily="2" charset="2"/>
              <a:buNone/>
            </a:pPr>
            <a:r>
              <a:rPr lang="en-US" altLang="zh-CN" sz="1800">
                <a:latin typeface="Consolas" panose="020B0609020204030204" charset="0"/>
              </a:rPr>
              <a:t>import sys</a:t>
            </a:r>
            <a:endParaRPr lang="en-US" altLang="zh-CN" sz="1800">
              <a:latin typeface="Consolas" panose="020B0609020204030204" charset="0"/>
            </a:endParaRPr>
          </a:p>
          <a:p>
            <a:pPr marL="1905" indent="-344805">
              <a:lnSpc>
                <a:spcPct val="80000"/>
              </a:lnSpc>
              <a:buSzPct val="90000"/>
              <a:buFont typeface="Wingdings" panose="05000000000000000000" pitchFamily="2" charset="2"/>
              <a:buNone/>
            </a:pPr>
            <a:r>
              <a:rPr lang="en-US" altLang="zh-CN" sz="1800">
                <a:latin typeface="Consolas" panose="020B0609020204030204" charset="0"/>
              </a:rPr>
              <a:t>import datetime</a:t>
            </a:r>
            <a:endParaRPr lang="en-US" altLang="zh-CN" sz="1800">
              <a:latin typeface="Consolas" panose="020B0609020204030204" charset="0"/>
            </a:endParaRPr>
          </a:p>
          <a:p>
            <a:pPr marL="1905" indent="-344805">
              <a:lnSpc>
                <a:spcPct val="80000"/>
              </a:lnSpc>
              <a:buSzPct val="90000"/>
              <a:buFont typeface="Wingdings" panose="05000000000000000000" pitchFamily="2" charset="2"/>
              <a:buNone/>
            </a:pPr>
            <a:endParaRPr lang="en-US" altLang="zh-CN" sz="1800">
              <a:latin typeface="Consolas" panose="020B0609020204030204" charset="0"/>
            </a:endParaRPr>
          </a:p>
          <a:p>
            <a:pPr marL="1905" indent="-344805">
              <a:lnSpc>
                <a:spcPct val="80000"/>
              </a:lnSpc>
              <a:buSzPct val="90000"/>
              <a:buFont typeface="Wingdings" panose="05000000000000000000" pitchFamily="2" charset="2"/>
              <a:buNone/>
            </a:pPr>
            <a:r>
              <a:rPr lang="en-US" altLang="zh-CN" sz="1800">
                <a:latin typeface="Consolas" panose="020B0609020204030204" charset="0"/>
              </a:rPr>
              <a:t>head = '# '+'-'*20+'\n'+\</a:t>
            </a:r>
            <a:endParaRPr lang="en-US" altLang="zh-CN" sz="1800">
              <a:latin typeface="Consolas" panose="020B0609020204030204" charset="0"/>
            </a:endParaRPr>
          </a:p>
          <a:p>
            <a:pPr marL="1905" indent="-344805">
              <a:lnSpc>
                <a:spcPct val="80000"/>
              </a:lnSpc>
              <a:buSzPct val="90000"/>
              <a:buFont typeface="Wingdings" panose="05000000000000000000" pitchFamily="2" charset="2"/>
              <a:buNone/>
            </a:pPr>
            <a:r>
              <a:rPr lang="en-US" altLang="zh-CN" sz="1800">
                <a:latin typeface="Consolas" panose="020B0609020204030204" charset="0"/>
              </a:rPr>
              <a:t>      '# Function description:\n'+\</a:t>
            </a:r>
            <a:endParaRPr lang="en-US" altLang="zh-CN" sz="1800">
              <a:latin typeface="Consolas" panose="020B0609020204030204" charset="0"/>
            </a:endParaRPr>
          </a:p>
          <a:p>
            <a:pPr marL="1905" indent="-344805">
              <a:lnSpc>
                <a:spcPct val="80000"/>
              </a:lnSpc>
              <a:buSzPct val="90000"/>
              <a:buFont typeface="Wingdings" panose="05000000000000000000" pitchFamily="2" charset="2"/>
              <a:buNone/>
            </a:pPr>
            <a:r>
              <a:rPr lang="en-US" altLang="zh-CN" sz="1800">
                <a:latin typeface="Consolas" panose="020B0609020204030204" charset="0"/>
              </a:rPr>
              <a:t>      '# '+'-'*20+'\n'+\</a:t>
            </a:r>
            <a:endParaRPr lang="en-US" altLang="zh-CN" sz="1800">
              <a:latin typeface="Consolas" panose="020B0609020204030204" charset="0"/>
            </a:endParaRPr>
          </a:p>
          <a:p>
            <a:pPr marL="1905" indent="-344805">
              <a:lnSpc>
                <a:spcPct val="80000"/>
              </a:lnSpc>
              <a:buSzPct val="90000"/>
              <a:buFont typeface="Wingdings" panose="05000000000000000000" pitchFamily="2" charset="2"/>
              <a:buNone/>
            </a:pPr>
            <a:r>
              <a:rPr lang="en-US" altLang="zh-CN" sz="1800">
                <a:latin typeface="Consolas" panose="020B0609020204030204" charset="0"/>
              </a:rPr>
              <a:t>      '# Author: Dong Fuguo\n'+\</a:t>
            </a:r>
            <a:endParaRPr lang="en-US" altLang="zh-CN" sz="1800">
              <a:latin typeface="Consolas" panose="020B0609020204030204" charset="0"/>
            </a:endParaRPr>
          </a:p>
          <a:p>
            <a:pPr marL="1905" indent="-344805">
              <a:lnSpc>
                <a:spcPct val="80000"/>
              </a:lnSpc>
              <a:buSzPct val="90000"/>
              <a:buFont typeface="Wingdings" panose="05000000000000000000" pitchFamily="2" charset="2"/>
              <a:buNone/>
            </a:pPr>
            <a:r>
              <a:rPr lang="en-US" altLang="zh-CN" sz="1800">
                <a:latin typeface="Consolas" panose="020B0609020204030204" charset="0"/>
              </a:rPr>
              <a:t>      '# QQ: 306467355\n'+\</a:t>
            </a:r>
            <a:endParaRPr lang="en-US" altLang="zh-CN" sz="1800">
              <a:latin typeface="Consolas" panose="020B0609020204030204" charset="0"/>
            </a:endParaRPr>
          </a:p>
          <a:p>
            <a:pPr marL="1905" indent="-344805">
              <a:lnSpc>
                <a:spcPct val="80000"/>
              </a:lnSpc>
              <a:buSzPct val="90000"/>
              <a:buFont typeface="Wingdings" panose="05000000000000000000" pitchFamily="2" charset="2"/>
              <a:buNone/>
            </a:pPr>
            <a:r>
              <a:rPr lang="en-US" altLang="zh-CN" sz="1800">
                <a:latin typeface="Consolas" panose="020B0609020204030204" charset="0"/>
              </a:rPr>
              <a:t>      '# Email: dongfuguo2005@126.com\n'+\</a:t>
            </a:r>
            <a:endParaRPr lang="en-US" altLang="zh-CN" sz="1800">
              <a:latin typeface="Consolas" panose="020B0609020204030204" charset="0"/>
            </a:endParaRPr>
          </a:p>
          <a:p>
            <a:pPr marL="1905" indent="-344805">
              <a:lnSpc>
                <a:spcPct val="80000"/>
              </a:lnSpc>
              <a:buSzPct val="90000"/>
              <a:buFont typeface="Wingdings" panose="05000000000000000000" pitchFamily="2" charset="2"/>
              <a:buNone/>
            </a:pPr>
            <a:r>
              <a:rPr lang="en-US" altLang="zh-CN" sz="1800">
                <a:latin typeface="Consolas" panose="020B0609020204030204" charset="0"/>
              </a:rPr>
              <a:t>      '#'+'-'*20+'\n'</a:t>
            </a:r>
            <a:endParaRPr lang="en-US" altLang="zh-CN" sz="1800">
              <a:latin typeface="Consolas" panose="020B06090202040302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标题 6"/>
          <p:cNvSpPr>
            <a:spLocks noGrp="1"/>
          </p:cNvSpPr>
          <p:nvPr>
            <p:ph type="title"/>
          </p:nvPr>
        </p:nvSpPr>
        <p:spPr>
          <a:xfrm>
            <a:off x="554355" y="150495"/>
            <a:ext cx="5398770" cy="414020"/>
          </a:xfrm>
        </p:spPr>
        <p:txBody>
          <a:bodyPr/>
          <a:p>
            <a:r>
              <a:rPr lang="zh-CN" altLang="en-US">
                <a:latin typeface="+mj-lt"/>
                <a:ea typeface="+mj-ea"/>
                <a:cs typeface="+mj-cs"/>
                <a:sym typeface="+mn-ea"/>
              </a:rPr>
              <a:t>Python</a:t>
            </a:r>
            <a:r>
              <a:rPr>
                <a:latin typeface="+mj-lt"/>
                <a:ea typeface="+mj-ea"/>
                <a:cs typeface="+mj-cs"/>
                <a:sym typeface="+mn-ea"/>
              </a:rPr>
              <a:t>3</a:t>
            </a:r>
            <a:r>
              <a:rPr lang="zh-CN" altLang="en-US">
                <a:latin typeface="+mj-lt"/>
                <a:ea typeface="+mj-ea"/>
                <a:cs typeface="+mj-cs"/>
                <a:sym typeface="+mn-ea"/>
              </a:rPr>
              <a:t>安装</a:t>
            </a:r>
            <a:endParaRPr lang="zh-CN" altLang="en-US"/>
          </a:p>
        </p:txBody>
      </p:sp>
      <p:sp>
        <p:nvSpPr>
          <p:cNvPr id="8" name="文本占位符 7"/>
          <p:cNvSpPr>
            <a:spLocks noGrp="1"/>
          </p:cNvSpPr>
          <p:nvPr>
            <p:ph type="body" idx="1"/>
          </p:nvPr>
        </p:nvSpPr>
        <p:spPr/>
        <p:txBody>
          <a:bodyPr/>
          <a:p>
            <a:endParaRPr lang="zh-CN" altLang="en-US"/>
          </a:p>
        </p:txBody>
      </p:sp>
      <p:sp>
        <p:nvSpPr>
          <p:cNvPr id="16386" name="内容占位符 2"/>
          <p:cNvSpPr>
            <a:spLocks noGrp="1"/>
          </p:cNvSpPr>
          <p:nvPr>
            <p:ph sz="half" idx="2"/>
          </p:nvPr>
        </p:nvSpPr>
        <p:spPr/>
        <p:txBody>
          <a:bodyPr anchor="t"/>
          <a:p>
            <a:pPr>
              <a:buFont typeface="Wingdings" panose="05000000000000000000" charset="0"/>
              <a:buChar char="n"/>
            </a:pPr>
            <a:r>
              <a:rPr lang="zh-CN" altLang="en-US" sz="2000"/>
              <a:t>5.点击Next</a:t>
            </a:r>
            <a:endParaRPr lang="zh-CN" altLang="en-US" sz="2000"/>
          </a:p>
          <a:p>
            <a:endParaRPr lang="zh-CN" altLang="en-US" sz="2000"/>
          </a:p>
        </p:txBody>
      </p:sp>
      <p:pic>
        <p:nvPicPr>
          <p:cNvPr id="16387" name="图片 3" descr="1730012-20190702161449944-482893624"/>
          <p:cNvPicPr>
            <a:picLocks noChangeAspect="1"/>
          </p:cNvPicPr>
          <p:nvPr/>
        </p:nvPicPr>
        <p:blipFill>
          <a:blip r:embed="rId1"/>
          <a:stretch>
            <a:fillRect/>
          </a:stretch>
        </p:blipFill>
        <p:spPr>
          <a:xfrm>
            <a:off x="2007870" y="1359535"/>
            <a:ext cx="7458710" cy="4586605"/>
          </a:xfrm>
          <a:prstGeom prst="rect">
            <a:avLst/>
          </a:prstGeom>
          <a:noFill/>
          <a:ln w="9525">
            <a:noFill/>
          </a:ln>
        </p:spPr>
      </p:pic>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69" name="标题 1"/>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a:r>
              <a:rPr>
                <a:latin typeface="+mj-lt"/>
                <a:ea typeface="+mj-ea"/>
                <a:cs typeface="+mj-cs"/>
                <a:sym typeface="Arial" panose="020B0604020202020204" pitchFamily="34" charset="0"/>
              </a:rPr>
              <a:t>1.9 Python</a:t>
            </a:r>
            <a:r>
              <a:rPr>
                <a:latin typeface="+mj-lt"/>
                <a:ea typeface="+mj-ea"/>
                <a:cs typeface="+mj-cs"/>
                <a:sym typeface="Arial" panose="020B0604020202020204" pitchFamily="34" charset="0"/>
              </a:rPr>
              <a:t>快速入门</a:t>
            </a:r>
            <a:endParaRPr>
              <a:latin typeface="+mj-lt"/>
              <a:ea typeface="+mj-ea"/>
              <a:cs typeface="+mj-cs"/>
              <a:sym typeface="Arial" panose="020B0604020202020204" pitchFamily="34" charset="0"/>
            </a:endParaRPr>
          </a:p>
        </p:txBody>
      </p:sp>
      <p:sp>
        <p:nvSpPr>
          <p:cNvPr id="3" name="文本占位符 2"/>
          <p:cNvSpPr>
            <a:spLocks noGrp="1"/>
          </p:cNvSpPr>
          <p:nvPr>
            <p:ph type="body" idx="1"/>
          </p:nvPr>
        </p:nvSpPr>
        <p:spPr/>
        <p:txBody>
          <a:bodyPr/>
          <a:p>
            <a:endParaRPr lang="zh-CN" altLang="en-US"/>
          </a:p>
        </p:txBody>
      </p:sp>
      <p:sp>
        <p:nvSpPr>
          <p:cNvPr id="135170" name="内容占位符 2"/>
          <p:cNvSpPr>
            <a:spLocks noGrp="1"/>
          </p:cNvSpPr>
          <p:nvPr>
            <p:ph sz="half" idx="2"/>
          </p:nvPr>
        </p:nvSpPr>
        <p:spPr/>
        <p:txBody>
          <a:bodyPr anchor="t"/>
          <a:p>
            <a:pPr marL="1905" indent="-344805">
              <a:lnSpc>
                <a:spcPct val="100000"/>
              </a:lnSpc>
              <a:spcBef>
                <a:spcPct val="0"/>
              </a:spcBef>
              <a:buSzPct val="90000"/>
              <a:buFont typeface="Wingdings" panose="05000000000000000000" pitchFamily="2" charset="2"/>
              <a:buNone/>
            </a:pPr>
            <a:r>
              <a:rPr lang="en-US" altLang="zh-CN" sz="1600">
                <a:latin typeface="Consolas" panose="020B0609020204030204" charset="0"/>
                <a:sym typeface="Arial" panose="020B0604020202020204" charset="-122"/>
              </a:rPr>
              <a:t>desFile = sys.argv[1]</a:t>
            </a:r>
            <a:endParaRPr lang="en-US" altLang="zh-CN" sz="1600">
              <a:latin typeface="Consolas" panose="020B0609020204030204" charset="0"/>
              <a:sym typeface="Arial" panose="020B0604020202020204" charset="-122"/>
            </a:endParaRPr>
          </a:p>
          <a:p>
            <a:pPr marL="1905" indent="-344805">
              <a:lnSpc>
                <a:spcPct val="100000"/>
              </a:lnSpc>
              <a:spcBef>
                <a:spcPct val="0"/>
              </a:spcBef>
              <a:buSzPct val="90000"/>
              <a:buFont typeface="Wingdings" panose="05000000000000000000" pitchFamily="2" charset="2"/>
              <a:buNone/>
            </a:pPr>
            <a:endParaRPr lang="en-US" altLang="zh-CN" sz="1600">
              <a:latin typeface="Consolas" panose="020B0609020204030204" charset="0"/>
            </a:endParaRPr>
          </a:p>
          <a:p>
            <a:pPr marL="1905" indent="-344805">
              <a:lnSpc>
                <a:spcPct val="100000"/>
              </a:lnSpc>
              <a:spcBef>
                <a:spcPct val="0"/>
              </a:spcBef>
              <a:buSzPct val="90000"/>
              <a:buFont typeface="Wingdings" panose="05000000000000000000" pitchFamily="2" charset="2"/>
              <a:buNone/>
            </a:pPr>
            <a:r>
              <a:rPr lang="en-US" altLang="zh-CN" sz="1600">
                <a:latin typeface="Consolas" panose="020B0609020204030204" charset="0"/>
                <a:sym typeface="Arial" panose="020B0604020202020204" charset="-122"/>
              </a:rPr>
              <a:t>if os.path.exists(desFile) or not desFile.endswith('.py'):</a:t>
            </a:r>
            <a:endParaRPr lang="en-US" altLang="zh-CN" sz="1600">
              <a:latin typeface="Consolas" panose="020B0609020204030204" charset="0"/>
            </a:endParaRPr>
          </a:p>
          <a:p>
            <a:pPr marL="1905" indent="-344805">
              <a:lnSpc>
                <a:spcPct val="100000"/>
              </a:lnSpc>
              <a:spcBef>
                <a:spcPct val="0"/>
              </a:spcBef>
              <a:buSzPct val="90000"/>
              <a:buFont typeface="Wingdings" panose="05000000000000000000" pitchFamily="2" charset="2"/>
              <a:buNone/>
            </a:pPr>
            <a:r>
              <a:rPr lang="en-US" altLang="zh-CN" sz="1600">
                <a:latin typeface="Consolas" panose="020B0609020204030204" charset="0"/>
                <a:sym typeface="Arial" panose="020B0604020202020204" charset="-122"/>
              </a:rPr>
              <a:t>    print('%s already exist or is not a Python code file.!'%desFile)</a:t>
            </a:r>
            <a:endParaRPr lang="en-US" altLang="zh-CN" sz="1600">
              <a:latin typeface="Consolas" panose="020B0609020204030204" charset="0"/>
            </a:endParaRPr>
          </a:p>
          <a:p>
            <a:pPr marL="1905" indent="-344805">
              <a:lnSpc>
                <a:spcPct val="100000"/>
              </a:lnSpc>
              <a:spcBef>
                <a:spcPct val="0"/>
              </a:spcBef>
              <a:buSzPct val="90000"/>
              <a:buFont typeface="Wingdings" panose="05000000000000000000" pitchFamily="2" charset="2"/>
              <a:buNone/>
            </a:pPr>
            <a:r>
              <a:rPr lang="en-US" altLang="zh-CN" sz="1600">
                <a:latin typeface="Consolas" panose="020B0609020204030204" charset="0"/>
                <a:sym typeface="Arial" panose="020B0604020202020204" charset="-122"/>
              </a:rPr>
              <a:t>    sys.exit()</a:t>
            </a:r>
            <a:endParaRPr lang="en-US" altLang="zh-CN" sz="1600">
              <a:latin typeface="Consolas" panose="020B0609020204030204" charset="0"/>
              <a:sym typeface="Arial" panose="020B0604020202020204" charset="-122"/>
            </a:endParaRPr>
          </a:p>
          <a:p>
            <a:pPr marL="1905" indent="-344805">
              <a:lnSpc>
                <a:spcPct val="100000"/>
              </a:lnSpc>
              <a:spcBef>
                <a:spcPct val="0"/>
              </a:spcBef>
              <a:buSzPct val="90000"/>
              <a:buFont typeface="Wingdings" panose="05000000000000000000" pitchFamily="2" charset="2"/>
              <a:buNone/>
            </a:pPr>
            <a:endParaRPr lang="en-US" altLang="zh-CN" sz="1600">
              <a:latin typeface="Consolas" panose="020B0609020204030204" charset="0"/>
            </a:endParaRPr>
          </a:p>
          <a:p>
            <a:pPr marL="1905" indent="-344805">
              <a:lnSpc>
                <a:spcPct val="100000"/>
              </a:lnSpc>
              <a:spcBef>
                <a:spcPct val="0"/>
              </a:spcBef>
              <a:buSzPct val="90000"/>
              <a:buFont typeface="Wingdings" panose="05000000000000000000" pitchFamily="2" charset="2"/>
              <a:buNone/>
            </a:pPr>
            <a:r>
              <a:rPr lang="en-US" altLang="zh-CN" sz="1600">
                <a:latin typeface="Consolas" panose="020B0609020204030204" charset="0"/>
                <a:sym typeface="Arial" panose="020B0604020202020204" charset="-122"/>
              </a:rPr>
              <a:t>fp = open(desFile, 'w')</a:t>
            </a:r>
            <a:endParaRPr lang="en-US" altLang="zh-CN" sz="1600">
              <a:latin typeface="Consolas" panose="020B0609020204030204" charset="0"/>
            </a:endParaRPr>
          </a:p>
          <a:p>
            <a:pPr marL="1905" indent="-344805">
              <a:lnSpc>
                <a:spcPct val="100000"/>
              </a:lnSpc>
              <a:spcBef>
                <a:spcPct val="0"/>
              </a:spcBef>
              <a:buSzPct val="90000"/>
              <a:buFont typeface="Wingdings" panose="05000000000000000000" pitchFamily="2" charset="2"/>
              <a:buNone/>
            </a:pPr>
            <a:r>
              <a:rPr lang="en-US" altLang="zh-CN" sz="1600">
                <a:latin typeface="Consolas" panose="020B0609020204030204" charset="0"/>
                <a:sym typeface="Arial" panose="020B0604020202020204" charset="-122"/>
              </a:rPr>
              <a:t>today = str(datetime.date.today())</a:t>
            </a:r>
            <a:endParaRPr lang="en-US" altLang="zh-CN" sz="1600">
              <a:latin typeface="Consolas" panose="020B0609020204030204" charset="0"/>
            </a:endParaRPr>
          </a:p>
          <a:p>
            <a:pPr marL="1905" indent="-344805">
              <a:lnSpc>
                <a:spcPct val="100000"/>
              </a:lnSpc>
              <a:spcBef>
                <a:spcPct val="0"/>
              </a:spcBef>
              <a:buSzPct val="90000"/>
              <a:buFont typeface="Wingdings" panose="05000000000000000000" pitchFamily="2" charset="2"/>
              <a:buNone/>
            </a:pPr>
            <a:r>
              <a:rPr lang="en-US" altLang="zh-CN" sz="1600">
                <a:latin typeface="Consolas" panose="020B0609020204030204" charset="0"/>
                <a:sym typeface="Arial" panose="020B0604020202020204" charset="-122"/>
              </a:rPr>
              <a:t>fp.write('# -*- coding:utf-8 -*-\n')</a:t>
            </a:r>
            <a:endParaRPr lang="en-US" altLang="zh-CN" sz="1600">
              <a:latin typeface="Consolas" panose="020B0609020204030204" charset="0"/>
            </a:endParaRPr>
          </a:p>
          <a:p>
            <a:pPr marL="1905" indent="-344805">
              <a:lnSpc>
                <a:spcPct val="100000"/>
              </a:lnSpc>
              <a:spcBef>
                <a:spcPct val="0"/>
              </a:spcBef>
              <a:buSzPct val="90000"/>
              <a:buFont typeface="Wingdings" panose="05000000000000000000" pitchFamily="2" charset="2"/>
              <a:buNone/>
            </a:pPr>
            <a:r>
              <a:rPr lang="en-US" altLang="zh-CN" sz="1600">
                <a:latin typeface="Consolas" panose="020B0609020204030204" charset="0"/>
                <a:sym typeface="Arial" panose="020B0604020202020204" charset="-122"/>
              </a:rPr>
              <a:t>fp.write('# Filename: '+desFile+'\n')</a:t>
            </a:r>
            <a:endParaRPr lang="en-US" altLang="zh-CN" sz="1600">
              <a:latin typeface="Consolas" panose="020B0609020204030204" charset="0"/>
            </a:endParaRPr>
          </a:p>
          <a:p>
            <a:pPr marL="1905" indent="-344805">
              <a:lnSpc>
                <a:spcPct val="100000"/>
              </a:lnSpc>
              <a:spcBef>
                <a:spcPct val="0"/>
              </a:spcBef>
              <a:buSzPct val="90000"/>
              <a:buFont typeface="Wingdings" panose="05000000000000000000" pitchFamily="2" charset="2"/>
              <a:buNone/>
            </a:pPr>
            <a:r>
              <a:rPr lang="en-US" altLang="zh-CN" sz="1600">
                <a:latin typeface="Consolas" panose="020B0609020204030204" charset="0"/>
                <a:sym typeface="Arial" panose="020B0604020202020204" charset="-122"/>
              </a:rPr>
              <a:t>fp.write(head)</a:t>
            </a:r>
            <a:endParaRPr lang="en-US" altLang="zh-CN" sz="1600">
              <a:latin typeface="Consolas" panose="020B0609020204030204" charset="0"/>
            </a:endParaRPr>
          </a:p>
          <a:p>
            <a:pPr marL="1905" indent="-344805">
              <a:lnSpc>
                <a:spcPct val="100000"/>
              </a:lnSpc>
              <a:spcBef>
                <a:spcPct val="0"/>
              </a:spcBef>
              <a:buSzPct val="90000"/>
              <a:buFont typeface="Wingdings" panose="05000000000000000000" pitchFamily="2" charset="2"/>
              <a:buNone/>
            </a:pPr>
            <a:r>
              <a:rPr lang="en-US" altLang="zh-CN" sz="1600">
                <a:latin typeface="Consolas" panose="020B0609020204030204" charset="0"/>
                <a:sym typeface="Arial" panose="020B0604020202020204" charset="-122"/>
              </a:rPr>
              <a:t>fp.write('# Date: '+today+'\n')</a:t>
            </a:r>
            <a:endParaRPr lang="en-US" altLang="zh-CN" sz="1600">
              <a:latin typeface="Consolas" panose="020B0609020204030204" charset="0"/>
            </a:endParaRPr>
          </a:p>
          <a:p>
            <a:pPr marL="1905" indent="-344805">
              <a:lnSpc>
                <a:spcPct val="100000"/>
              </a:lnSpc>
              <a:spcBef>
                <a:spcPct val="0"/>
              </a:spcBef>
              <a:buSzPct val="90000"/>
              <a:buFont typeface="Wingdings" panose="05000000000000000000" pitchFamily="2" charset="2"/>
              <a:buNone/>
            </a:pPr>
            <a:r>
              <a:rPr lang="en-US" altLang="zh-CN" sz="1600">
                <a:latin typeface="Consolas" panose="020B0609020204030204" charset="0"/>
                <a:sym typeface="Arial" panose="020B0604020202020204" charset="-122"/>
              </a:rPr>
              <a:t>fp.write('# '+'-'*20+'\n')</a:t>
            </a:r>
            <a:endParaRPr lang="en-US" altLang="zh-CN" sz="1600">
              <a:latin typeface="Consolas" panose="020B0609020204030204" charset="0"/>
            </a:endParaRPr>
          </a:p>
          <a:p>
            <a:pPr marL="1905" indent="-344805">
              <a:lnSpc>
                <a:spcPct val="100000"/>
              </a:lnSpc>
              <a:spcBef>
                <a:spcPct val="0"/>
              </a:spcBef>
              <a:buSzPct val="90000"/>
              <a:buFont typeface="Wingdings" panose="05000000000000000000" pitchFamily="2" charset="2"/>
              <a:buNone/>
            </a:pPr>
            <a:r>
              <a:rPr lang="en-US" altLang="zh-CN" sz="1600">
                <a:latin typeface="Consolas" panose="020B0609020204030204" charset="0"/>
                <a:sym typeface="Arial" panose="020B0604020202020204" charset="-122"/>
              </a:rPr>
              <a:t>fp.close()</a:t>
            </a:r>
            <a:endParaRPr lang="en-US" altLang="zh-CN" sz="1600">
              <a:latin typeface="Consolas" panose="020B0609020204030204" charset="0"/>
            </a:endParaRPr>
          </a:p>
          <a:p>
            <a:pPr marL="1905" indent="-344805">
              <a:buNone/>
            </a:pPr>
            <a:endParaRPr lang="zh-CN" altLang="en-US" sz="200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021205" y="854075"/>
            <a:ext cx="8231505" cy="521970"/>
          </a:xfrm>
        </p:spPr>
        <p:txBody>
          <a:bodyPr/>
          <a:p>
            <a:r>
              <a:rPr lang="zh-CN" altLang="en-US"/>
              <a:t>第1章　基础知识</a:t>
            </a:r>
            <a:endParaRPr lang="zh-CN" altLang="en-US"/>
          </a:p>
        </p:txBody>
      </p:sp>
      <p:sp>
        <p:nvSpPr>
          <p:cNvPr id="3" name="文本占位符 2"/>
          <p:cNvSpPr>
            <a:spLocks noGrp="1"/>
          </p:cNvSpPr>
          <p:nvPr>
            <p:ph type="body" idx="1"/>
          </p:nvPr>
        </p:nvSpPr>
        <p:spPr>
          <a:xfrm>
            <a:off x="669925" y="1831340"/>
            <a:ext cx="5013960" cy="3758565"/>
          </a:xfrm>
        </p:spPr>
        <p:txBody>
          <a:bodyPr/>
          <a:p>
            <a:pPr algn="l">
              <a:buClrTx/>
              <a:buSzTx/>
            </a:pPr>
            <a:r>
              <a:rPr lang="en-US" altLang="zh-CN"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1.0 Python是一种怎样的语言</a:t>
            </a:r>
            <a:endParaRPr lang="en-US" altLang="zh-CN" sz="2400" b="1">
              <a:solidFill>
                <a:schemeClr val="accent5">
                  <a:lumMod val="75000"/>
                </a:schemeClr>
              </a:solidFill>
              <a:latin typeface="微软雅黑" panose="020B0503020204020204" charset="-122"/>
              <a:ea typeface="微软雅黑" panose="020B0503020204020204" charset="-122"/>
              <a:cs typeface="微软雅黑" panose="020B0503020204020204" charset="-122"/>
            </a:endParaRPr>
          </a:p>
          <a:p>
            <a:pPr algn="l"/>
            <a:r>
              <a:rPr lang="en-US" altLang="zh-CN"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1.1 如何选择Python版本</a:t>
            </a:r>
            <a:endParaRPr lang="en-US" altLang="zh-CN"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1.2 Python安装与简单使用</a:t>
            </a:r>
            <a:endParaRPr lang="en-US" altLang="zh-CN" sz="2400" b="1" kern="1200" baseline="0" dirty="0">
              <a:solidFill>
                <a:schemeClr val="accent5">
                  <a:lumMod val="75000"/>
                </a:schemeClr>
              </a:solidFill>
              <a:latin typeface="微软雅黑" panose="020B0503020204020204" charset="-122"/>
              <a:ea typeface="微软雅黑" panose="020B0503020204020204" charset="-122"/>
              <a:cs typeface="微软雅黑" panose="020B0503020204020204" charset="-122"/>
            </a:endParaRPr>
          </a:p>
          <a:p>
            <a:pPr algn="l">
              <a:buClrTx/>
              <a:buSzTx/>
            </a:pP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1.3 使用pip管理第三方包</a:t>
            </a:r>
            <a:endPar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1.4  python基础知识</a:t>
            </a:r>
            <a:endPar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buClrTx/>
              <a:buSzTx/>
            </a:pP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1.5 python代码编写规范</a:t>
            </a:r>
            <a:endParaRPr lang="en-US" altLang="zh-CN" sz="2400" b="1" kern="1200" baseline="0" dirty="0">
              <a:solidFill>
                <a:schemeClr val="accent5">
                  <a:lumMod val="75000"/>
                </a:schemeClr>
              </a:solidFill>
              <a:latin typeface="微软雅黑" panose="020B0503020204020204" charset="-122"/>
              <a:ea typeface="微软雅黑" panose="020B0503020204020204" charset="-122"/>
              <a:cs typeface="微软雅黑" panose="020B0503020204020204" charset="-122"/>
            </a:endParaRPr>
          </a:p>
          <a:p>
            <a:endParaRPr lang="en-US" altLang="zh-CN" sz="2400" b="1" kern="1200" baseline="0" dirty="0">
              <a:solidFill>
                <a:schemeClr val="accent1"/>
              </a:solidFill>
              <a:latin typeface="微软雅黑" panose="020B0503020204020204" charset="-122"/>
              <a:ea typeface="微软雅黑" panose="020B0503020204020204" charset="-122"/>
              <a:cs typeface="微软雅黑" panose="020B0503020204020204" charset="-122"/>
            </a:endParaRPr>
          </a:p>
        </p:txBody>
      </p:sp>
      <p:sp>
        <p:nvSpPr>
          <p:cNvPr id="7" name="文本占位符 2"/>
          <p:cNvSpPr>
            <a:spLocks noGrp="1"/>
          </p:cNvSpPr>
          <p:nvPr/>
        </p:nvSpPr>
        <p:spPr>
          <a:xfrm>
            <a:off x="5683885" y="1831340"/>
            <a:ext cx="5318760" cy="3758565"/>
          </a:xfrm>
          <a:prstGeom prst="rect">
            <a:avLst/>
          </a:prstGeom>
        </p:spPr>
        <p:txBody>
          <a:bodyPr vert="horz" lIns="101600" tIns="38100" rIns="76200" bIns="381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tint val="75000"/>
                  </a:schemeClr>
                </a:solidFill>
                <a:uFillTx/>
                <a:latin typeface="+mn-lt"/>
                <a:ea typeface="+mn-ea"/>
                <a:cs typeface="+mn-cs"/>
              </a:defRPr>
            </a:lvl2pPr>
            <a:lvl3pPr marL="914400" indent="0" algn="l"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tint val="75000"/>
                  </a:schemeClr>
                </a:solidFill>
                <a:uFillTx/>
                <a:latin typeface="+mn-lt"/>
                <a:ea typeface="+mn-ea"/>
                <a:cs typeface="+mn-cs"/>
              </a:defRPr>
            </a:lvl3pPr>
            <a:lvl4pPr marL="137160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tint val="75000"/>
                  </a:schemeClr>
                </a:solidFill>
                <a:uFillTx/>
                <a:latin typeface="+mn-lt"/>
                <a:ea typeface="+mn-ea"/>
                <a:cs typeface="+mn-cs"/>
              </a:defRPr>
            </a:lvl4pPr>
            <a:lvl5pPr marL="182880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tint val="75000"/>
                  </a:schemeClr>
                </a:solidFill>
                <a:uFillTx/>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lvl="0" algn="l">
              <a:buClrTx/>
              <a:buSzTx/>
            </a:pP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1.6 python文件名</a:t>
            </a:r>
            <a:endPar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lvl="0" algn="l">
              <a:buClrTx/>
              <a:buSzTx/>
            </a:pP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1.7 python脚本的__name__属性</a:t>
            </a:r>
            <a:endPar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lvl="0" algn="l">
              <a:buClrTx/>
              <a:buSzTx/>
            </a:pP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1.8 编写自己的包</a:t>
            </a:r>
            <a:endPar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lvl="0" algn="l">
              <a:buClrTx/>
              <a:buSzTx/>
            </a:pP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1.9 python编程快速入门</a:t>
            </a:r>
            <a:endPar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lvl="0" algn="l">
              <a:buClrTx/>
              <a:buSzTx/>
            </a:pP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sym typeface="+mn-ea"/>
              </a:rPr>
              <a:t>1.10 The Zen of Python</a:t>
            </a:r>
            <a:endParaRPr lang="en-US" altLang="zh-CN" sz="2400" b="1" dirty="0">
              <a:solidFill>
                <a:srgbClr val="FF0000"/>
              </a:solidFill>
              <a:latin typeface="微软雅黑" panose="020B0503020204020204" charset="-122"/>
              <a:ea typeface="微软雅黑" panose="020B0503020204020204" charset="-122"/>
              <a:cs typeface="微软雅黑" panose="020B0503020204020204" charset="-122"/>
              <a:sym typeface="+mn-ea"/>
            </a:endParaRPr>
          </a:p>
          <a:p>
            <a:pPr lvl="0" algn="l">
              <a:buClrTx/>
              <a:buSzTx/>
            </a:pPr>
            <a:endParaRPr lang="en-US" altLang="zh-CN" sz="2400" b="1" dirty="0">
              <a:solidFill>
                <a:srgbClr val="FF0000"/>
              </a:solidFill>
              <a:latin typeface="微软雅黑" panose="020B0503020204020204" charset="-122"/>
              <a:ea typeface="微软雅黑" panose="020B0503020204020204" charset="-122"/>
              <a:cs typeface="微软雅黑" panose="020B0503020204020204" charset="-122"/>
              <a:sym typeface="+mn-ea"/>
            </a:endParaRPr>
          </a:p>
        </p:txBody>
      </p:sp>
    </p:spTree>
    <p:custDataLst>
      <p:tags r:id="rId1"/>
    </p:custData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3" name="标题 78849"/>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a:r>
              <a:rPr>
                <a:latin typeface="+mj-lt"/>
                <a:ea typeface="+mj-ea"/>
                <a:cs typeface="+mj-cs"/>
                <a:sym typeface="+mn-ea"/>
              </a:rPr>
              <a:t>1.10 The Zen of Python</a:t>
            </a:r>
            <a:endParaRPr>
              <a:latin typeface="+mj-lt"/>
              <a:ea typeface="+mj-ea"/>
              <a:cs typeface="+mj-cs"/>
              <a:sym typeface="+mn-ea"/>
            </a:endParaRPr>
          </a:p>
        </p:txBody>
      </p:sp>
      <p:sp>
        <p:nvSpPr>
          <p:cNvPr id="3" name="文本占位符 2"/>
          <p:cNvSpPr>
            <a:spLocks noGrp="1"/>
          </p:cNvSpPr>
          <p:nvPr>
            <p:ph type="body" idx="1"/>
          </p:nvPr>
        </p:nvSpPr>
        <p:spPr/>
        <p:txBody>
          <a:bodyPr/>
          <a:p>
            <a:endParaRPr lang="zh-CN" altLang="en-US"/>
          </a:p>
        </p:txBody>
      </p:sp>
      <p:sp>
        <p:nvSpPr>
          <p:cNvPr id="136194" name="文本占位符 78850"/>
          <p:cNvSpPr>
            <a:spLocks noGrp="1"/>
          </p:cNvSpPr>
          <p:nvPr>
            <p:ph sz="half" idx="2"/>
          </p:nvPr>
        </p:nvSpPr>
        <p:spPr>
          <a:xfrm>
            <a:off x="377825" y="1014730"/>
            <a:ext cx="11155680" cy="5053330"/>
          </a:xfrm>
        </p:spPr>
        <p:txBody>
          <a:bodyPr anchor="t"/>
          <a:p>
            <a:pPr>
              <a:lnSpc>
                <a:spcPct val="100000"/>
              </a:lnSpc>
              <a:spcAft>
                <a:spcPts val="0"/>
              </a:spcAft>
              <a:buSzPct val="90000"/>
              <a:buFont typeface="Wingdings" panose="05000000000000000000" charset="0"/>
              <a:buChar char="Ø"/>
            </a:pPr>
            <a:r>
              <a:rPr lang="en-US" altLang="zh-CN" sz="1600" dirty="0"/>
              <a:t>Beautiful is better than ugly.</a:t>
            </a:r>
            <a:endParaRPr lang="en-US" altLang="zh-CN" sz="1600" dirty="0"/>
          </a:p>
          <a:p>
            <a:pPr>
              <a:lnSpc>
                <a:spcPct val="100000"/>
              </a:lnSpc>
              <a:spcAft>
                <a:spcPts val="0"/>
              </a:spcAft>
              <a:buSzPct val="90000"/>
              <a:buFont typeface="Wingdings" panose="05000000000000000000" charset="0"/>
              <a:buChar char="Ø"/>
            </a:pPr>
            <a:r>
              <a:rPr lang="en-US" altLang="zh-CN" sz="1600" dirty="0"/>
              <a:t>Explicit is better than implicit.</a:t>
            </a:r>
            <a:endParaRPr lang="en-US" altLang="zh-CN" sz="1600" dirty="0"/>
          </a:p>
          <a:p>
            <a:pPr>
              <a:lnSpc>
                <a:spcPct val="100000"/>
              </a:lnSpc>
              <a:spcAft>
                <a:spcPts val="0"/>
              </a:spcAft>
              <a:buSzPct val="90000"/>
              <a:buFont typeface="Wingdings" panose="05000000000000000000" charset="0"/>
              <a:buChar char="Ø"/>
            </a:pPr>
            <a:r>
              <a:rPr lang="en-US" altLang="zh-CN" sz="1600" dirty="0"/>
              <a:t>Simple is better than complex.</a:t>
            </a:r>
            <a:endParaRPr lang="en-US" altLang="zh-CN" sz="1600" dirty="0"/>
          </a:p>
          <a:p>
            <a:pPr>
              <a:lnSpc>
                <a:spcPct val="100000"/>
              </a:lnSpc>
              <a:spcAft>
                <a:spcPts val="0"/>
              </a:spcAft>
              <a:buSzPct val="90000"/>
              <a:buFont typeface="Wingdings" panose="05000000000000000000" charset="0"/>
              <a:buChar char="Ø"/>
            </a:pPr>
            <a:r>
              <a:rPr lang="en-US" altLang="zh-CN" sz="1600" dirty="0"/>
              <a:t>Complex is better than complicated.</a:t>
            </a:r>
            <a:endParaRPr lang="en-US" altLang="zh-CN" sz="1600" dirty="0"/>
          </a:p>
          <a:p>
            <a:pPr>
              <a:lnSpc>
                <a:spcPct val="100000"/>
              </a:lnSpc>
              <a:spcAft>
                <a:spcPts val="0"/>
              </a:spcAft>
              <a:buSzPct val="90000"/>
              <a:buFont typeface="Wingdings" panose="05000000000000000000" charset="0"/>
              <a:buChar char="Ø"/>
            </a:pPr>
            <a:r>
              <a:rPr lang="en-US" altLang="zh-CN" sz="1600" dirty="0"/>
              <a:t>Flat is better than nested.</a:t>
            </a:r>
            <a:endParaRPr lang="en-US" altLang="zh-CN" sz="1600" dirty="0"/>
          </a:p>
          <a:p>
            <a:pPr>
              <a:lnSpc>
                <a:spcPct val="100000"/>
              </a:lnSpc>
              <a:spcAft>
                <a:spcPts val="0"/>
              </a:spcAft>
              <a:buSzPct val="90000"/>
              <a:buFont typeface="Wingdings" panose="05000000000000000000" charset="0"/>
              <a:buChar char="Ø"/>
            </a:pPr>
            <a:r>
              <a:rPr lang="en-US" altLang="zh-CN" sz="1600" dirty="0"/>
              <a:t>Sparse is better than dense.</a:t>
            </a:r>
            <a:endParaRPr lang="en-US" altLang="zh-CN" sz="1600" dirty="0"/>
          </a:p>
          <a:p>
            <a:pPr>
              <a:lnSpc>
                <a:spcPct val="100000"/>
              </a:lnSpc>
              <a:spcAft>
                <a:spcPts val="0"/>
              </a:spcAft>
              <a:buSzPct val="90000"/>
              <a:buFont typeface="Wingdings" panose="05000000000000000000" charset="0"/>
              <a:buChar char="Ø"/>
            </a:pPr>
            <a:r>
              <a:rPr lang="en-US" altLang="zh-CN" sz="1600" dirty="0"/>
              <a:t>Readability counts.</a:t>
            </a:r>
            <a:endParaRPr lang="en-US" altLang="zh-CN" sz="1600" dirty="0"/>
          </a:p>
          <a:p>
            <a:pPr>
              <a:lnSpc>
                <a:spcPct val="100000"/>
              </a:lnSpc>
              <a:spcAft>
                <a:spcPts val="0"/>
              </a:spcAft>
              <a:buSzPct val="90000"/>
              <a:buFont typeface="Wingdings" panose="05000000000000000000" charset="0"/>
              <a:buChar char="Ø"/>
            </a:pPr>
            <a:r>
              <a:rPr lang="en-US" altLang="zh-CN" sz="1600" dirty="0"/>
              <a:t>Special cases aren't special enough to break the rules.</a:t>
            </a:r>
            <a:endParaRPr lang="en-US" altLang="zh-CN" sz="1600" dirty="0"/>
          </a:p>
          <a:p>
            <a:pPr>
              <a:lnSpc>
                <a:spcPct val="100000"/>
              </a:lnSpc>
              <a:spcAft>
                <a:spcPts val="0"/>
              </a:spcAft>
              <a:buSzPct val="90000"/>
              <a:buFont typeface="Wingdings" panose="05000000000000000000" charset="0"/>
              <a:buChar char="Ø"/>
            </a:pPr>
            <a:r>
              <a:rPr lang="en-US" altLang="zh-CN" sz="1600" dirty="0"/>
              <a:t>Although practicality beats purity.</a:t>
            </a:r>
            <a:endParaRPr lang="en-US" altLang="zh-CN" sz="1600" dirty="0"/>
          </a:p>
          <a:p>
            <a:pPr>
              <a:lnSpc>
                <a:spcPct val="100000"/>
              </a:lnSpc>
              <a:spcAft>
                <a:spcPts val="0"/>
              </a:spcAft>
              <a:buSzPct val="90000"/>
              <a:buFont typeface="Wingdings" panose="05000000000000000000" charset="0"/>
              <a:buChar char="Ø"/>
            </a:pPr>
            <a:r>
              <a:rPr lang="en-US" altLang="zh-CN" sz="1600" dirty="0"/>
              <a:t>Errors should never pass silently.</a:t>
            </a:r>
            <a:endParaRPr lang="en-US" altLang="zh-CN" sz="1600" dirty="0"/>
          </a:p>
          <a:p>
            <a:pPr>
              <a:lnSpc>
                <a:spcPct val="100000"/>
              </a:lnSpc>
              <a:spcAft>
                <a:spcPts val="0"/>
              </a:spcAft>
              <a:buSzPct val="90000"/>
              <a:buFont typeface="Wingdings" panose="05000000000000000000" charset="0"/>
              <a:buChar char="Ø"/>
            </a:pPr>
            <a:r>
              <a:rPr lang="en-US" altLang="zh-CN" sz="1600" dirty="0"/>
              <a:t>Unless explicitly silenced.</a:t>
            </a:r>
            <a:endParaRPr lang="en-US" altLang="zh-CN" sz="1600" dirty="0"/>
          </a:p>
          <a:p>
            <a:pPr>
              <a:lnSpc>
                <a:spcPct val="100000"/>
              </a:lnSpc>
              <a:spcAft>
                <a:spcPts val="0"/>
              </a:spcAft>
              <a:buSzPct val="90000"/>
              <a:buFont typeface="Wingdings" panose="05000000000000000000" charset="0"/>
              <a:buChar char="Ø"/>
            </a:pPr>
            <a:r>
              <a:rPr lang="en-US" altLang="zh-CN" sz="1600" dirty="0"/>
              <a:t>In the face of ambiguity, refuse the temptation to guess.</a:t>
            </a:r>
            <a:endParaRPr lang="en-US" altLang="zh-CN" sz="1600" dirty="0"/>
          </a:p>
          <a:p>
            <a:pPr>
              <a:lnSpc>
                <a:spcPct val="100000"/>
              </a:lnSpc>
              <a:spcAft>
                <a:spcPts val="0"/>
              </a:spcAft>
              <a:buSzPct val="90000"/>
              <a:buFont typeface="Wingdings" panose="05000000000000000000" charset="0"/>
              <a:buChar char="Ø"/>
            </a:pPr>
            <a:r>
              <a:rPr lang="en-US" altLang="zh-CN" sz="1600" dirty="0"/>
              <a:t>There should be one-- and preferably only one --obvious way to do it.</a:t>
            </a:r>
            <a:endParaRPr lang="en-US" altLang="zh-CN" sz="1600" dirty="0"/>
          </a:p>
          <a:p>
            <a:pPr>
              <a:lnSpc>
                <a:spcPct val="100000"/>
              </a:lnSpc>
              <a:spcAft>
                <a:spcPts val="0"/>
              </a:spcAft>
              <a:buSzPct val="90000"/>
              <a:buFont typeface="Wingdings" panose="05000000000000000000" charset="0"/>
              <a:buChar char="Ø"/>
            </a:pPr>
            <a:r>
              <a:rPr lang="en-US" altLang="zh-CN" sz="1600" dirty="0"/>
              <a:t>Although that way may not be obvious at first unless you're Dutch.</a:t>
            </a:r>
            <a:endParaRPr lang="en-US" altLang="zh-CN" sz="1600" dirty="0"/>
          </a:p>
          <a:p>
            <a:pPr>
              <a:lnSpc>
                <a:spcPct val="100000"/>
              </a:lnSpc>
              <a:spcAft>
                <a:spcPts val="0"/>
              </a:spcAft>
              <a:buSzPct val="90000"/>
              <a:buFont typeface="Wingdings" panose="05000000000000000000" charset="0"/>
              <a:buChar char="Ø"/>
            </a:pPr>
            <a:r>
              <a:rPr lang="en-US" altLang="zh-CN" sz="1600" dirty="0"/>
              <a:t>Now is better than never.</a:t>
            </a:r>
            <a:endParaRPr lang="en-US" altLang="zh-CN" sz="1600" dirty="0"/>
          </a:p>
          <a:p>
            <a:pPr>
              <a:lnSpc>
                <a:spcPct val="100000"/>
              </a:lnSpc>
              <a:spcAft>
                <a:spcPts val="0"/>
              </a:spcAft>
              <a:buSzPct val="90000"/>
              <a:buFont typeface="Wingdings" panose="05000000000000000000" charset="0"/>
              <a:buChar char="Ø"/>
            </a:pPr>
            <a:r>
              <a:rPr lang="en-US" altLang="zh-CN" sz="1600" dirty="0"/>
              <a:t>Although never is often better than </a:t>
            </a:r>
            <a:r>
              <a:rPr lang="en-US" altLang="zh-CN" sz="1600" i="1" dirty="0"/>
              <a:t>right</a:t>
            </a:r>
            <a:r>
              <a:rPr lang="en-US" altLang="zh-CN" sz="1600" dirty="0"/>
              <a:t> now.</a:t>
            </a:r>
            <a:endParaRPr lang="en-US" altLang="zh-CN" sz="1600" dirty="0"/>
          </a:p>
          <a:p>
            <a:pPr>
              <a:lnSpc>
                <a:spcPct val="100000"/>
              </a:lnSpc>
              <a:spcAft>
                <a:spcPts val="0"/>
              </a:spcAft>
              <a:buSzPct val="90000"/>
              <a:buFont typeface="Wingdings" panose="05000000000000000000" charset="0"/>
              <a:buChar char="Ø"/>
            </a:pPr>
            <a:r>
              <a:rPr lang="en-US" altLang="zh-CN" sz="1600" dirty="0"/>
              <a:t>If the implementation is hard to explain, it's a bad idea.</a:t>
            </a:r>
            <a:endParaRPr lang="en-US" altLang="zh-CN" sz="1600" dirty="0"/>
          </a:p>
          <a:p>
            <a:pPr>
              <a:lnSpc>
                <a:spcPct val="100000"/>
              </a:lnSpc>
              <a:spcAft>
                <a:spcPts val="0"/>
              </a:spcAft>
              <a:buSzPct val="90000"/>
              <a:buFont typeface="Wingdings" panose="05000000000000000000" charset="0"/>
              <a:buChar char="Ø"/>
            </a:pPr>
            <a:r>
              <a:rPr lang="en-US" altLang="zh-CN" sz="1600" dirty="0"/>
              <a:t>If the implementation is easy to explain, it may be a good idea.</a:t>
            </a:r>
            <a:endParaRPr lang="en-US" altLang="zh-CN" sz="1600" dirty="0"/>
          </a:p>
          <a:p>
            <a:pPr>
              <a:lnSpc>
                <a:spcPct val="100000"/>
              </a:lnSpc>
              <a:spcAft>
                <a:spcPts val="0"/>
              </a:spcAft>
              <a:buSzPct val="90000"/>
              <a:buFont typeface="Wingdings" panose="05000000000000000000" charset="0"/>
              <a:buChar char="Ø"/>
            </a:pPr>
            <a:r>
              <a:rPr lang="en-US" altLang="zh-CN" sz="1600" dirty="0"/>
              <a:t>Namespaces are one honking great idea -- let's do more of those!</a:t>
            </a:r>
            <a:endParaRPr lang="zh-CN" altLang="en-US" sz="1600"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54355" y="150495"/>
            <a:ext cx="5398770" cy="414020"/>
          </a:xfrm>
        </p:spPr>
        <p:txBody>
          <a:bodyPr/>
          <a:p>
            <a:r>
              <a:rPr>
                <a:latin typeface="+mj-lt"/>
                <a:ea typeface="+mj-ea"/>
                <a:cs typeface="+mj-cs"/>
                <a:sym typeface="+mn-ea"/>
              </a:rPr>
              <a:t>1.10 The Zen of Python</a:t>
            </a:r>
            <a:endParaRPr lang="zh-CN" altLang="en-US"/>
          </a:p>
        </p:txBody>
      </p:sp>
      <p:sp>
        <p:nvSpPr>
          <p:cNvPr id="3" name="文本占位符 2"/>
          <p:cNvSpPr>
            <a:spLocks noGrp="1"/>
          </p:cNvSpPr>
          <p:nvPr>
            <p:ph type="body" idx="1"/>
          </p:nvPr>
        </p:nvSpPr>
        <p:spPr/>
        <p:txBody>
          <a:bodyPr/>
          <a:p>
            <a:endParaRPr lang="zh-CN" altLang="en-US"/>
          </a:p>
        </p:txBody>
      </p:sp>
      <p:sp>
        <p:nvSpPr>
          <p:cNvPr id="4" name="内容占位符 3"/>
          <p:cNvSpPr>
            <a:spLocks noGrp="1"/>
          </p:cNvSpPr>
          <p:nvPr>
            <p:ph sz="half" idx="2"/>
          </p:nvPr>
        </p:nvSpPr>
        <p:spPr>
          <a:xfrm>
            <a:off x="166370" y="1048385"/>
            <a:ext cx="11544935" cy="5036185"/>
          </a:xfrm>
        </p:spPr>
        <p:txBody>
          <a:bodyPr/>
          <a:p>
            <a:pPr marL="0" indent="0" algn="ctr">
              <a:lnSpc>
                <a:spcPct val="100000"/>
              </a:lnSpc>
              <a:spcAft>
                <a:spcPts val="0"/>
              </a:spcAft>
              <a:buNone/>
            </a:pPr>
            <a:r>
              <a:rPr>
                <a:sym typeface="+mn-ea"/>
              </a:rPr>
              <a:t>Python之禅</a:t>
            </a:r>
            <a:r>
              <a:rPr>
                <a:sym typeface="+mn-ea"/>
              </a:rPr>
              <a:t>, Tim Peters</a:t>
            </a:r>
            <a:endParaRPr>
              <a:sym typeface="+mn-ea"/>
            </a:endParaRPr>
          </a:p>
          <a:p>
            <a:pPr marL="0" indent="0" algn="ctr">
              <a:lnSpc>
                <a:spcPct val="100000"/>
              </a:lnSpc>
              <a:spcAft>
                <a:spcPts val="0"/>
              </a:spcAft>
              <a:buNone/>
            </a:pPr>
            <a:endParaRPr lang="zh-CN" altLang="en-US"/>
          </a:p>
          <a:p>
            <a:pPr marL="0" indent="0" algn="ctr">
              <a:lnSpc>
                <a:spcPct val="100000"/>
              </a:lnSpc>
              <a:spcAft>
                <a:spcPts val="0"/>
              </a:spcAft>
              <a:buNone/>
            </a:pPr>
            <a:endParaRPr lang="zh-CN" altLang="en-US"/>
          </a:p>
          <a:p>
            <a:pPr>
              <a:lnSpc>
                <a:spcPct val="100000"/>
              </a:lnSpc>
              <a:spcAft>
                <a:spcPts val="0"/>
              </a:spcAft>
              <a:buFont typeface="Wingdings" panose="05000000000000000000" charset="0"/>
              <a:buChar char="n"/>
            </a:pPr>
            <a:r>
              <a:rPr>
                <a:sym typeface="+mn-ea"/>
              </a:rPr>
              <a:t>优美胜于丑陋（Python 以编写优美的代码为目标）</a:t>
            </a:r>
            <a:endParaRPr>
              <a:sym typeface="+mn-ea"/>
            </a:endParaRPr>
          </a:p>
          <a:p>
            <a:pPr>
              <a:lnSpc>
                <a:spcPct val="100000"/>
              </a:lnSpc>
              <a:spcAft>
                <a:spcPts val="0"/>
              </a:spcAft>
              <a:buFont typeface="Wingdings" panose="05000000000000000000" charset="0"/>
              <a:buChar char="n"/>
            </a:pPr>
            <a:r>
              <a:rPr>
                <a:sym typeface="+mn-ea"/>
              </a:rPr>
              <a:t>明了胜于晦涩（优美的代码应当是明了的，命名规范，风格相似）</a:t>
            </a:r>
            <a:endParaRPr>
              <a:sym typeface="+mn-ea"/>
            </a:endParaRPr>
          </a:p>
          <a:p>
            <a:pPr>
              <a:lnSpc>
                <a:spcPct val="100000"/>
              </a:lnSpc>
              <a:spcAft>
                <a:spcPts val="0"/>
              </a:spcAft>
              <a:buFont typeface="Wingdings" panose="05000000000000000000" charset="0"/>
              <a:buChar char="n"/>
            </a:pPr>
            <a:r>
              <a:rPr>
                <a:sym typeface="+mn-ea"/>
              </a:rPr>
              <a:t>简洁胜于复杂（优美的代码应当是简洁的，不要有复杂的内部实现）</a:t>
            </a:r>
            <a:endParaRPr>
              <a:sym typeface="+mn-ea"/>
            </a:endParaRPr>
          </a:p>
          <a:p>
            <a:pPr>
              <a:lnSpc>
                <a:spcPct val="100000"/>
              </a:lnSpc>
              <a:spcAft>
                <a:spcPts val="0"/>
              </a:spcAft>
              <a:buFont typeface="Wingdings" panose="05000000000000000000" charset="0"/>
              <a:buChar char="n"/>
            </a:pPr>
            <a:r>
              <a:rPr>
                <a:sym typeface="+mn-ea"/>
              </a:rPr>
              <a:t>复杂胜于凌乱（如果复杂不可避免，那代码间也不能有难懂的关系，要保持接口简洁）</a:t>
            </a:r>
            <a:endParaRPr>
              <a:sym typeface="+mn-ea"/>
            </a:endParaRPr>
          </a:p>
          <a:p>
            <a:pPr>
              <a:lnSpc>
                <a:spcPct val="100000"/>
              </a:lnSpc>
              <a:spcAft>
                <a:spcPts val="0"/>
              </a:spcAft>
              <a:buFont typeface="Wingdings" panose="05000000000000000000" charset="0"/>
              <a:buChar char="n"/>
            </a:pPr>
            <a:r>
              <a:rPr>
                <a:sym typeface="+mn-ea"/>
              </a:rPr>
              <a:t>扁平胜于嵌套（优美的代码应当是扁平的，不能有太多的嵌套）</a:t>
            </a:r>
            <a:endParaRPr>
              <a:sym typeface="+mn-ea"/>
            </a:endParaRPr>
          </a:p>
          <a:p>
            <a:pPr>
              <a:lnSpc>
                <a:spcPct val="100000"/>
              </a:lnSpc>
              <a:spcAft>
                <a:spcPts val="0"/>
              </a:spcAft>
              <a:buFont typeface="Wingdings" panose="05000000000000000000" charset="0"/>
              <a:buChar char="n"/>
            </a:pPr>
            <a:r>
              <a:rPr>
                <a:sym typeface="+mn-ea"/>
              </a:rPr>
              <a:t>间隔胜于紧凑（优美的代码有适当的间隔，不要奢望一行代码解决问题）</a:t>
            </a:r>
            <a:endParaRPr>
              <a:sym typeface="+mn-ea"/>
            </a:endParaRPr>
          </a:p>
          <a:p>
            <a:pPr>
              <a:lnSpc>
                <a:spcPct val="100000"/>
              </a:lnSpc>
              <a:spcAft>
                <a:spcPts val="0"/>
              </a:spcAft>
              <a:buFont typeface="Wingdings" panose="05000000000000000000" charset="0"/>
              <a:buChar char="n"/>
            </a:pPr>
            <a:r>
              <a:rPr>
                <a:sym typeface="+mn-ea"/>
              </a:rPr>
              <a:t>可读性很重要（优美的代码是可读的）</a:t>
            </a:r>
            <a:endParaRPr>
              <a:sym typeface="+mn-ea"/>
            </a:endParaRPr>
          </a:p>
          <a:p>
            <a:pPr>
              <a:lnSpc>
                <a:spcPct val="100000"/>
              </a:lnSpc>
              <a:spcAft>
                <a:spcPts val="0"/>
              </a:spcAft>
              <a:buFont typeface="Wingdings" panose="05000000000000000000" charset="0"/>
              <a:buChar char="n"/>
            </a:pPr>
            <a:r>
              <a:rPr>
                <a:sym typeface="+mn-ea"/>
              </a:rPr>
              <a:t>即便假借特例的实用性之名，也不可违背这些规则（这些规则至高无上）</a:t>
            </a:r>
            <a:endParaRPr>
              <a:sym typeface="+mn-ea"/>
            </a:endParaRPr>
          </a:p>
          <a:p>
            <a:pPr>
              <a:lnSpc>
                <a:spcPct val="100000"/>
              </a:lnSpc>
              <a:spcAft>
                <a:spcPts val="0"/>
              </a:spcAft>
              <a:buFont typeface="Wingdings" panose="05000000000000000000" charset="0"/>
              <a:buChar char="n"/>
            </a:pPr>
            <a:r>
              <a:rPr>
                <a:sym typeface="+mn-ea"/>
              </a:rPr>
              <a:t>不要包容所有错误，除非你确定需要这样做（精准地捕获异常，不写 except:pass 风格的代码）</a:t>
            </a:r>
            <a:endParaRPr>
              <a:sym typeface="+mn-ea"/>
            </a:endParaRPr>
          </a:p>
          <a:p>
            <a:pPr>
              <a:lnSpc>
                <a:spcPct val="100000"/>
              </a:lnSpc>
              <a:spcAft>
                <a:spcPts val="0"/>
              </a:spcAft>
              <a:buFont typeface="Wingdings" panose="05000000000000000000" charset="0"/>
              <a:buChar char="n"/>
            </a:pPr>
            <a:r>
              <a:rPr>
                <a:sym typeface="+mn-ea"/>
              </a:rPr>
              <a:t>当存在多种可能，不要尝试去猜测</a:t>
            </a:r>
            <a:endParaRPr>
              <a:sym typeface="+mn-ea"/>
            </a:endParaRPr>
          </a:p>
          <a:p>
            <a:pPr>
              <a:lnSpc>
                <a:spcPct val="100000"/>
              </a:lnSpc>
              <a:spcAft>
                <a:spcPts val="0"/>
              </a:spcAft>
              <a:buFont typeface="Wingdings" panose="05000000000000000000" charset="0"/>
              <a:buChar char="n"/>
            </a:pPr>
            <a:r>
              <a:rPr>
                <a:sym typeface="+mn-ea"/>
              </a:rPr>
              <a:t>而是尽量找一种，最好是唯一一种明显的解决方案（如果不确定，就用穷举法）</a:t>
            </a:r>
            <a:endParaRPr>
              <a:sym typeface="+mn-ea"/>
            </a:endParaRPr>
          </a:p>
          <a:p>
            <a:pPr>
              <a:lnSpc>
                <a:spcPct val="100000"/>
              </a:lnSpc>
              <a:spcAft>
                <a:spcPts val="0"/>
              </a:spcAft>
              <a:buFont typeface="Wingdings" panose="05000000000000000000" charset="0"/>
              <a:buChar char="n"/>
            </a:pPr>
            <a:r>
              <a:rPr>
                <a:sym typeface="+mn-ea"/>
              </a:rPr>
              <a:t>虽然这并不容易，因为你不是 Python 之父（这里的 Dutch 是指 Guido ）</a:t>
            </a:r>
            <a:endParaRPr>
              <a:sym typeface="+mn-ea"/>
            </a:endParaRPr>
          </a:p>
          <a:p>
            <a:pPr>
              <a:lnSpc>
                <a:spcPct val="100000"/>
              </a:lnSpc>
              <a:spcAft>
                <a:spcPts val="0"/>
              </a:spcAft>
              <a:buFont typeface="Wingdings" panose="05000000000000000000" charset="0"/>
              <a:buChar char="n"/>
            </a:pPr>
            <a:r>
              <a:rPr>
                <a:sym typeface="+mn-ea"/>
              </a:rPr>
              <a:t>做也许好过不做，但不假思索就动手还不如不做（动手之前要细思量）</a:t>
            </a:r>
            <a:endParaRPr>
              <a:sym typeface="+mn-ea"/>
            </a:endParaRPr>
          </a:p>
          <a:p>
            <a:pPr>
              <a:lnSpc>
                <a:spcPct val="100000"/>
              </a:lnSpc>
              <a:spcAft>
                <a:spcPts val="0"/>
              </a:spcAft>
              <a:buFont typeface="Wingdings" panose="05000000000000000000" charset="0"/>
              <a:buChar char="n"/>
            </a:pPr>
            <a:r>
              <a:rPr>
                <a:sym typeface="+mn-ea"/>
              </a:rPr>
              <a:t>如果你无法向人描述你的方案，那肯定不是一个好方案；反之亦然（方案测评标准）</a:t>
            </a:r>
            <a:endParaRPr>
              <a:sym typeface="+mn-ea"/>
            </a:endParaRPr>
          </a:p>
          <a:p>
            <a:pPr>
              <a:lnSpc>
                <a:spcPct val="100000"/>
              </a:lnSpc>
              <a:spcAft>
                <a:spcPts val="0"/>
              </a:spcAft>
              <a:buFont typeface="Wingdings" panose="05000000000000000000" charset="0"/>
              <a:buChar char="n"/>
            </a:pPr>
            <a:r>
              <a:rPr>
                <a:sym typeface="+mn-ea"/>
              </a:rPr>
              <a:t>命名空间是一种绝妙的理念，我们应当多加利用（倡导与号召）</a:t>
            </a:r>
            <a:endParaRPr>
              <a:sym typeface="+mn-ea"/>
            </a:endParaRPr>
          </a:p>
        </p:txBody>
      </p:sp>
    </p:spTree>
    <p:custDataLst>
      <p:tags r:id="rId1"/>
    </p:custData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标题 6"/>
          <p:cNvSpPr>
            <a:spLocks noGrp="1"/>
          </p:cNvSpPr>
          <p:nvPr>
            <p:ph type="title"/>
          </p:nvPr>
        </p:nvSpPr>
        <p:spPr>
          <a:xfrm>
            <a:off x="554355" y="150495"/>
            <a:ext cx="5398770" cy="414020"/>
          </a:xfrm>
        </p:spPr>
        <p:txBody>
          <a:bodyPr/>
          <a:p>
            <a:r>
              <a:rPr lang="zh-CN" altLang="en-US">
                <a:latin typeface="+mj-lt"/>
                <a:ea typeface="+mj-ea"/>
                <a:cs typeface="+mj-cs"/>
                <a:sym typeface="+mn-ea"/>
              </a:rPr>
              <a:t>Python</a:t>
            </a:r>
            <a:r>
              <a:rPr>
                <a:latin typeface="+mj-lt"/>
                <a:ea typeface="+mj-ea"/>
                <a:cs typeface="+mj-cs"/>
                <a:sym typeface="+mn-ea"/>
              </a:rPr>
              <a:t>3</a:t>
            </a:r>
            <a:r>
              <a:rPr lang="zh-CN" altLang="en-US">
                <a:latin typeface="+mj-lt"/>
                <a:ea typeface="+mj-ea"/>
                <a:cs typeface="+mj-cs"/>
                <a:sym typeface="+mn-ea"/>
              </a:rPr>
              <a:t>安装</a:t>
            </a:r>
            <a:endParaRPr lang="zh-CN" altLang="en-US"/>
          </a:p>
        </p:txBody>
      </p:sp>
      <p:sp>
        <p:nvSpPr>
          <p:cNvPr id="8" name="文本占位符 7"/>
          <p:cNvSpPr>
            <a:spLocks noGrp="1"/>
          </p:cNvSpPr>
          <p:nvPr>
            <p:ph type="body" idx="1"/>
          </p:nvPr>
        </p:nvSpPr>
        <p:spPr/>
        <p:txBody>
          <a:bodyPr/>
          <a:p>
            <a:endParaRPr lang="zh-CN" altLang="en-US"/>
          </a:p>
        </p:txBody>
      </p:sp>
      <p:sp>
        <p:nvSpPr>
          <p:cNvPr id="17410" name="内容占位符 2"/>
          <p:cNvSpPr>
            <a:spLocks noGrp="1"/>
          </p:cNvSpPr>
          <p:nvPr>
            <p:ph sz="half" idx="2"/>
          </p:nvPr>
        </p:nvSpPr>
        <p:spPr/>
        <p:txBody>
          <a:bodyPr anchor="t"/>
          <a:p>
            <a:pPr>
              <a:buFont typeface="Wingdings" panose="05000000000000000000" charset="0"/>
              <a:buChar char="n"/>
            </a:pPr>
            <a:r>
              <a:rPr lang="zh-CN" altLang="en-US" sz="2000"/>
              <a:t>6.选择自己想要存储的文件夹，点击Install</a:t>
            </a:r>
            <a:endParaRPr lang="zh-CN" altLang="en-US" sz="2000"/>
          </a:p>
        </p:txBody>
      </p:sp>
      <p:pic>
        <p:nvPicPr>
          <p:cNvPr id="17411" name="图片 4" descr="1730012-20190702161527603-1571849395"/>
          <p:cNvPicPr>
            <a:picLocks noChangeAspect="1"/>
          </p:cNvPicPr>
          <p:nvPr/>
        </p:nvPicPr>
        <p:blipFill>
          <a:blip r:embed="rId1"/>
          <a:stretch>
            <a:fillRect/>
          </a:stretch>
        </p:blipFill>
        <p:spPr>
          <a:xfrm>
            <a:off x="2167255" y="1322705"/>
            <a:ext cx="7439660" cy="4623435"/>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标题 6"/>
          <p:cNvSpPr>
            <a:spLocks noGrp="1"/>
          </p:cNvSpPr>
          <p:nvPr>
            <p:ph type="title"/>
          </p:nvPr>
        </p:nvSpPr>
        <p:spPr>
          <a:xfrm>
            <a:off x="554355" y="150495"/>
            <a:ext cx="5398770" cy="414020"/>
          </a:xfrm>
        </p:spPr>
        <p:txBody>
          <a:bodyPr/>
          <a:p>
            <a:r>
              <a:rPr lang="zh-CN" altLang="en-US">
                <a:latin typeface="+mj-lt"/>
                <a:ea typeface="+mj-ea"/>
                <a:cs typeface="+mj-cs"/>
                <a:sym typeface="+mn-ea"/>
              </a:rPr>
              <a:t>Python</a:t>
            </a:r>
            <a:r>
              <a:rPr>
                <a:latin typeface="+mj-lt"/>
                <a:ea typeface="+mj-ea"/>
                <a:cs typeface="+mj-cs"/>
                <a:sym typeface="+mn-ea"/>
              </a:rPr>
              <a:t>3</a:t>
            </a:r>
            <a:r>
              <a:rPr lang="zh-CN" altLang="en-US">
                <a:latin typeface="+mj-lt"/>
                <a:ea typeface="+mj-ea"/>
                <a:cs typeface="+mj-cs"/>
                <a:sym typeface="+mn-ea"/>
              </a:rPr>
              <a:t>安装</a:t>
            </a:r>
            <a:endParaRPr lang="zh-CN" altLang="en-US"/>
          </a:p>
        </p:txBody>
      </p:sp>
      <p:sp>
        <p:nvSpPr>
          <p:cNvPr id="8" name="文本占位符 7"/>
          <p:cNvSpPr>
            <a:spLocks noGrp="1"/>
          </p:cNvSpPr>
          <p:nvPr>
            <p:ph type="body" idx="1"/>
          </p:nvPr>
        </p:nvSpPr>
        <p:spPr/>
        <p:txBody>
          <a:bodyPr/>
          <a:p>
            <a:endParaRPr lang="zh-CN" altLang="en-US"/>
          </a:p>
        </p:txBody>
      </p:sp>
      <p:sp>
        <p:nvSpPr>
          <p:cNvPr id="18434" name="内容占位符 2"/>
          <p:cNvSpPr>
            <a:spLocks noGrp="1"/>
          </p:cNvSpPr>
          <p:nvPr>
            <p:ph sz="half" idx="2"/>
          </p:nvPr>
        </p:nvSpPr>
        <p:spPr/>
        <p:txBody>
          <a:bodyPr anchor="t"/>
          <a:p>
            <a:pPr>
              <a:buFont typeface="Wingdings" panose="05000000000000000000" charset="0"/>
              <a:buChar char="n"/>
            </a:pPr>
            <a:r>
              <a:rPr lang="en-US" altLang="zh-CN" sz="2000"/>
              <a:t>7</a:t>
            </a:r>
            <a:r>
              <a:rPr lang="zh-CN" altLang="en-US" sz="2000"/>
              <a:t>.点击Close结束安装</a:t>
            </a:r>
            <a:endParaRPr lang="zh-CN" altLang="en-US" sz="2000"/>
          </a:p>
        </p:txBody>
      </p:sp>
      <p:pic>
        <p:nvPicPr>
          <p:cNvPr id="18435" name="图片 3" descr="1730012-20190702161601852-51184993"/>
          <p:cNvPicPr>
            <a:picLocks noChangeAspect="1"/>
          </p:cNvPicPr>
          <p:nvPr/>
        </p:nvPicPr>
        <p:blipFill>
          <a:blip r:embed="rId1"/>
          <a:stretch>
            <a:fillRect/>
          </a:stretch>
        </p:blipFill>
        <p:spPr>
          <a:xfrm>
            <a:off x="2545080" y="1400175"/>
            <a:ext cx="7528560" cy="4660265"/>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标题 6"/>
          <p:cNvSpPr>
            <a:spLocks noGrp="1"/>
          </p:cNvSpPr>
          <p:nvPr>
            <p:ph type="title"/>
          </p:nvPr>
        </p:nvSpPr>
        <p:spPr>
          <a:xfrm>
            <a:off x="554355" y="150495"/>
            <a:ext cx="5398770" cy="414020"/>
          </a:xfrm>
        </p:spPr>
        <p:txBody>
          <a:bodyPr/>
          <a:p>
            <a:r>
              <a:rPr lang="zh-CN" altLang="en-US">
                <a:latin typeface="+mj-lt"/>
                <a:ea typeface="+mj-ea"/>
                <a:cs typeface="+mj-cs"/>
                <a:sym typeface="+mn-ea"/>
              </a:rPr>
              <a:t>Python</a:t>
            </a:r>
            <a:r>
              <a:rPr>
                <a:latin typeface="+mj-lt"/>
                <a:ea typeface="+mj-ea"/>
                <a:cs typeface="+mj-cs"/>
                <a:sym typeface="+mn-ea"/>
              </a:rPr>
              <a:t>3</a:t>
            </a:r>
            <a:r>
              <a:rPr lang="zh-CN" altLang="en-US">
                <a:latin typeface="+mj-lt"/>
                <a:ea typeface="+mj-ea"/>
                <a:cs typeface="+mj-cs"/>
                <a:sym typeface="+mn-ea"/>
              </a:rPr>
              <a:t>安装</a:t>
            </a:r>
            <a:endParaRPr lang="zh-CN" altLang="en-US"/>
          </a:p>
        </p:txBody>
      </p:sp>
      <p:sp>
        <p:nvSpPr>
          <p:cNvPr id="8" name="文本占位符 7"/>
          <p:cNvSpPr>
            <a:spLocks noGrp="1"/>
          </p:cNvSpPr>
          <p:nvPr>
            <p:ph type="body" idx="1"/>
          </p:nvPr>
        </p:nvSpPr>
        <p:spPr/>
        <p:txBody>
          <a:bodyPr/>
          <a:p>
            <a:endParaRPr lang="zh-CN" altLang="en-US"/>
          </a:p>
        </p:txBody>
      </p:sp>
      <p:sp>
        <p:nvSpPr>
          <p:cNvPr id="19458" name="内容占位符 2"/>
          <p:cNvSpPr>
            <a:spLocks noGrp="1"/>
          </p:cNvSpPr>
          <p:nvPr>
            <p:ph sz="half" idx="2"/>
          </p:nvPr>
        </p:nvSpPr>
        <p:spPr/>
        <p:txBody>
          <a:bodyPr anchor="t"/>
          <a:p>
            <a:pPr>
              <a:buFont typeface="Wingdings" panose="05000000000000000000" charset="0"/>
              <a:buChar char="n"/>
            </a:pPr>
            <a:r>
              <a:rPr lang="en-US" altLang="zh-CN" sz="2000"/>
              <a:t>8</a:t>
            </a:r>
            <a:r>
              <a:rPr lang="zh-CN" altLang="en-US" sz="2000"/>
              <a:t>.开始——搜索框中输入“cmd”——回车，启动命令提示符——输入Python</a:t>
            </a:r>
            <a:endParaRPr lang="zh-CN" altLang="en-US" sz="2000"/>
          </a:p>
        </p:txBody>
      </p:sp>
      <p:pic>
        <p:nvPicPr>
          <p:cNvPr id="19459" name="图片 3" descr="1730012-20190702161616647-508891638"/>
          <p:cNvPicPr>
            <a:picLocks noChangeAspect="1"/>
          </p:cNvPicPr>
          <p:nvPr/>
        </p:nvPicPr>
        <p:blipFill>
          <a:blip r:embed="rId1"/>
          <a:stretch>
            <a:fillRect/>
          </a:stretch>
        </p:blipFill>
        <p:spPr>
          <a:xfrm>
            <a:off x="667385" y="1668145"/>
            <a:ext cx="11283315" cy="2595245"/>
          </a:xfrm>
          <a:prstGeom prst="rect">
            <a:avLst/>
          </a:prstGeom>
          <a:noFill/>
          <a:ln w="9525">
            <a:noFill/>
          </a:ln>
        </p:spPr>
      </p:pic>
      <p:sp>
        <p:nvSpPr>
          <p:cNvPr id="19460" name="文本框 4"/>
          <p:cNvSpPr txBox="1"/>
          <p:nvPr/>
        </p:nvSpPr>
        <p:spPr>
          <a:xfrm>
            <a:off x="4445000" y="5046663"/>
            <a:ext cx="2540000" cy="368300"/>
          </a:xfrm>
          <a:prstGeom prst="rect">
            <a:avLst/>
          </a:prstGeom>
          <a:noFill/>
          <a:ln w="9525">
            <a:noFill/>
          </a:ln>
        </p:spPr>
        <p:txBody>
          <a:bodyPr wrap="square" anchor="t">
            <a:spAutoFit/>
          </a:bodyPr>
          <a:p>
            <a:r>
              <a:rPr lang="zh-CN" altLang="en-US" b="1">
                <a:solidFill>
                  <a:srgbClr val="FF0000"/>
                </a:solidFill>
                <a:latin typeface="Arial" panose="020B0604020202020204" pitchFamily="34" charset="0"/>
                <a:ea typeface="宋体" panose="02010600030101010101" pitchFamily="2" charset="-122"/>
              </a:rPr>
              <a:t>这样就代表安装成功了</a:t>
            </a:r>
            <a:endParaRPr lang="zh-CN" altLang="en-US" b="1">
              <a:solidFill>
                <a:srgbClr val="FF0000"/>
              </a:solidFill>
              <a:latin typeface="Arial" panose="020B0604020202020204" pitchFamily="34" charset="0"/>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标题 6"/>
          <p:cNvSpPr>
            <a:spLocks noGrp="1"/>
          </p:cNvSpPr>
          <p:nvPr>
            <p:ph type="title"/>
          </p:nvPr>
        </p:nvSpPr>
        <p:spPr>
          <a:xfrm>
            <a:off x="554355" y="150495"/>
            <a:ext cx="5398770" cy="414020"/>
          </a:xfrm>
        </p:spPr>
        <p:txBody>
          <a:bodyPr/>
          <a:p>
            <a:r>
              <a:rPr lang="zh-CN" altLang="en-US">
                <a:latin typeface="+mj-lt"/>
                <a:ea typeface="+mj-ea"/>
                <a:cs typeface="+mj-cs"/>
                <a:sym typeface="+mn-ea"/>
              </a:rPr>
              <a:t>Python</a:t>
            </a:r>
            <a:r>
              <a:rPr>
                <a:latin typeface="+mj-lt"/>
                <a:ea typeface="+mj-ea"/>
                <a:cs typeface="+mj-cs"/>
                <a:sym typeface="+mn-ea"/>
              </a:rPr>
              <a:t>3</a:t>
            </a:r>
            <a:r>
              <a:rPr lang="zh-CN" altLang="en-US">
                <a:latin typeface="+mj-lt"/>
                <a:ea typeface="+mj-ea"/>
                <a:cs typeface="+mj-cs"/>
                <a:sym typeface="+mn-ea"/>
              </a:rPr>
              <a:t>安装</a:t>
            </a:r>
            <a:endParaRPr lang="zh-CN" altLang="en-US"/>
          </a:p>
        </p:txBody>
      </p:sp>
      <p:sp>
        <p:nvSpPr>
          <p:cNvPr id="8" name="文本占位符 7"/>
          <p:cNvSpPr>
            <a:spLocks noGrp="1"/>
          </p:cNvSpPr>
          <p:nvPr>
            <p:ph type="body" idx="1"/>
          </p:nvPr>
        </p:nvSpPr>
        <p:spPr/>
        <p:txBody>
          <a:bodyPr/>
          <a:p>
            <a:endParaRPr lang="zh-CN" altLang="en-US"/>
          </a:p>
        </p:txBody>
      </p:sp>
      <p:pic>
        <p:nvPicPr>
          <p:cNvPr id="20482" name="内容占位符 3"/>
          <p:cNvPicPr>
            <a:picLocks noChangeAspect="1"/>
          </p:cNvPicPr>
          <p:nvPr>
            <p:ph sz="half" idx="2"/>
          </p:nvPr>
        </p:nvPicPr>
        <p:blipFill>
          <a:blip r:embed="rId1"/>
          <a:srcRect l="16637" t="25281" r="24284" b="16751"/>
          <a:stretch>
            <a:fillRect/>
          </a:stretch>
        </p:blipFill>
        <p:spPr>
          <a:xfrm>
            <a:off x="1901825" y="1400175"/>
            <a:ext cx="8195310" cy="4610100"/>
          </a:xfrm>
        </p:spPr>
      </p:pic>
      <p:sp>
        <p:nvSpPr>
          <p:cNvPr id="20483" name="内容占位符 2"/>
          <p:cNvSpPr>
            <a:spLocks noGrp="1"/>
          </p:cNvSpPr>
          <p:nvPr/>
        </p:nvSpPr>
        <p:spPr>
          <a:xfrm>
            <a:off x="554355" y="892810"/>
            <a:ext cx="8229600" cy="4525963"/>
          </a:xfrm>
          <a:prstGeom prst="rect">
            <a:avLst/>
          </a:prstGeom>
        </p:spPr>
        <p:txBody>
          <a:bodyPr vert="horz" lIns="101600" tIns="0" rIns="82550" bIns="0" rtlCol="0" anchor="t">
            <a:noAutofit/>
          </a:bodyPr>
          <a:p>
            <a:pPr marL="342900" lvl="0" indent="-342900" algn="l" fontAlgn="auto">
              <a:lnSpc>
                <a:spcPct val="130000"/>
              </a:lnSpc>
              <a:spcBef>
                <a:spcPts val="0"/>
              </a:spcBef>
              <a:spcAft>
                <a:spcPts val="1000"/>
              </a:spcAft>
              <a:buClrTx/>
              <a:buSzTx/>
              <a:buFont typeface="Wingdings" panose="05000000000000000000" charset="0"/>
              <a:buChar char="n"/>
            </a:pPr>
            <a:r>
              <a:rPr lang="en-US" altLang="zh-CN" sz="2000" spc="150">
                <a:solidFill>
                  <a:schemeClr val="tx1">
                    <a:lumMod val="75000"/>
                    <a:lumOff val="25000"/>
                  </a:schemeClr>
                </a:solidFill>
                <a:uFillTx/>
                <a:latin typeface="+mn-lt"/>
                <a:ea typeface="+mn-ea"/>
                <a:sym typeface="+mn-ea"/>
              </a:rPr>
              <a:t>9</a:t>
            </a:r>
            <a:r>
              <a:rPr lang="zh-CN" altLang="en-US" sz="2000" spc="150">
                <a:solidFill>
                  <a:schemeClr val="tx1">
                    <a:lumMod val="75000"/>
                    <a:lumOff val="25000"/>
                  </a:schemeClr>
                </a:solidFill>
                <a:uFillTx/>
                <a:latin typeface="+mn-lt"/>
                <a:ea typeface="+mn-ea"/>
                <a:sym typeface="+mn-ea"/>
              </a:rPr>
              <a:t>.在安装目录下的</a:t>
            </a:r>
            <a:r>
              <a:rPr lang="zh-CN" altLang="en-US" sz="2000" spc="150">
                <a:solidFill>
                  <a:schemeClr val="tx1">
                    <a:lumMod val="75000"/>
                    <a:lumOff val="25000"/>
                  </a:schemeClr>
                </a:solidFill>
                <a:uFillTx/>
                <a:latin typeface="+mn-lt"/>
                <a:ea typeface="+mn-ea"/>
                <a:sym typeface="+mn-ea"/>
              </a:rPr>
              <a:t>/lib/idellib/</a:t>
            </a:r>
            <a:r>
              <a:rPr lang="zh-CN" altLang="en-US" sz="2000" spc="150">
                <a:solidFill>
                  <a:schemeClr val="tx1">
                    <a:lumMod val="75000"/>
                    <a:lumOff val="25000"/>
                  </a:schemeClr>
                </a:solidFill>
                <a:uFillTx/>
                <a:latin typeface="+mn-lt"/>
                <a:ea typeface="+mn-ea"/>
                <a:sym typeface="+mn-ea"/>
              </a:rPr>
              <a:t>打开</a:t>
            </a:r>
            <a:r>
              <a:rPr lang="zh-CN" altLang="en-US" sz="2000" spc="150">
                <a:solidFill>
                  <a:schemeClr val="tx1">
                    <a:lumMod val="75000"/>
                    <a:lumOff val="25000"/>
                  </a:schemeClr>
                </a:solidFill>
                <a:uFillTx/>
                <a:latin typeface="+mn-lt"/>
                <a:ea typeface="+mn-ea"/>
                <a:sym typeface="+mn-ea"/>
              </a:rPr>
              <a:t>idle.pyw</a:t>
            </a:r>
            <a:r>
              <a:rPr lang="zh-CN" altLang="en-US" sz="2000" spc="150">
                <a:solidFill>
                  <a:schemeClr val="tx1">
                    <a:lumMod val="75000"/>
                    <a:lumOff val="25000"/>
                  </a:schemeClr>
                </a:solidFill>
                <a:uFillTx/>
                <a:latin typeface="+mn-lt"/>
                <a:ea typeface="+mn-ea"/>
                <a:sym typeface="+mn-ea"/>
              </a:rPr>
              <a:t>可调出</a:t>
            </a:r>
            <a:r>
              <a:rPr lang="zh-CN" altLang="en-US" sz="2000" spc="150">
                <a:solidFill>
                  <a:schemeClr val="tx1">
                    <a:lumMod val="75000"/>
                    <a:lumOff val="25000"/>
                  </a:schemeClr>
                </a:solidFill>
                <a:uFillTx/>
                <a:latin typeface="+mn-lt"/>
                <a:ea typeface="+mn-ea"/>
                <a:sym typeface="+mn-ea"/>
              </a:rPr>
              <a:t>idle</a:t>
            </a:r>
            <a:r>
              <a:rPr lang="zh-CN" altLang="en-US" sz="2000" spc="150">
                <a:solidFill>
                  <a:schemeClr val="tx1">
                    <a:lumMod val="75000"/>
                    <a:lumOff val="25000"/>
                  </a:schemeClr>
                </a:solidFill>
                <a:uFillTx/>
                <a:latin typeface="+mn-lt"/>
                <a:ea typeface="+mn-ea"/>
                <a:sym typeface="+mn-ea"/>
              </a:rPr>
              <a:t>工具</a:t>
            </a:r>
            <a:endParaRPr lang="zh-CN" altLang="en-US" sz="2000" spc="150">
              <a:solidFill>
                <a:schemeClr val="tx1">
                  <a:lumMod val="75000"/>
                  <a:lumOff val="25000"/>
                </a:schemeClr>
              </a:solidFill>
              <a:uFillTx/>
              <a:latin typeface="+mn-lt"/>
              <a:ea typeface="+mn-ea"/>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3313"/>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anchor="ctr"/>
          <a:p>
            <a:pPr defTabSz="914400"/>
            <a:r>
              <a:rPr lang="en-US" altLang="zh-CN" kern="1200" baseline="0">
                <a:latin typeface="+mj-lt"/>
                <a:ea typeface="+mj-ea"/>
                <a:cs typeface="+mj-cs"/>
              </a:rPr>
              <a:t>1.2 Python</a:t>
            </a:r>
            <a:r>
              <a:rPr lang="zh-CN" altLang="en-US" kern="1200" baseline="0">
                <a:latin typeface="+mj-lt"/>
                <a:ea typeface="+mj-ea"/>
                <a:cs typeface="+mj-cs"/>
              </a:rPr>
              <a:t>安装与简单使用</a:t>
            </a:r>
            <a:endParaRPr lang="zh-CN" altLang="en-US" kern="1200" baseline="0">
              <a:latin typeface="+mj-lt"/>
              <a:ea typeface="+mj-ea"/>
              <a:cs typeface="+mj-cs"/>
            </a:endParaRPr>
          </a:p>
        </p:txBody>
      </p:sp>
      <p:sp>
        <p:nvSpPr>
          <p:cNvPr id="3" name="文本占位符 2"/>
          <p:cNvSpPr>
            <a:spLocks noGrp="1"/>
          </p:cNvSpPr>
          <p:nvPr>
            <p:ph type="body" idx="1"/>
          </p:nvPr>
        </p:nvSpPr>
        <p:spPr/>
        <p:txBody>
          <a:bodyPr/>
          <a:p>
            <a:endParaRPr lang="zh-CN" altLang="en-US"/>
          </a:p>
        </p:txBody>
      </p:sp>
      <p:sp>
        <p:nvSpPr>
          <p:cNvPr id="21506" name="文本占位符 13314"/>
          <p:cNvSpPr>
            <a:spLocks noGrp="1"/>
          </p:cNvSpPr>
          <p:nvPr>
            <p:ph sz="half" idx="2"/>
          </p:nvPr>
        </p:nvSpPr>
        <p:spPr>
          <a:xfrm>
            <a:off x="554355" y="892810"/>
            <a:ext cx="5590540" cy="5053330"/>
          </a:xfrm>
        </p:spPr>
        <p:txBody>
          <a:bodyPr anchor="t"/>
          <a:p>
            <a:pPr>
              <a:lnSpc>
                <a:spcPct val="150000"/>
              </a:lnSpc>
              <a:spcBef>
                <a:spcPts val="1200"/>
              </a:spcBef>
              <a:spcAft>
                <a:spcPts val="1200"/>
              </a:spcAft>
              <a:buSzPct val="90000"/>
              <a:buFont typeface="Wingdings" panose="05000000000000000000" charset="0"/>
              <a:buChar char="n"/>
            </a:pPr>
            <a:r>
              <a:rPr lang="zh-CN" altLang="en-US" sz="2400">
                <a:latin typeface="宋体" panose="02010600030101010101" pitchFamily="2" charset="-122"/>
              </a:rPr>
              <a:t>在</a:t>
            </a:r>
            <a:r>
              <a:rPr lang="en-US" altLang="zh-CN" sz="2400">
                <a:latin typeface="宋体" panose="02010600030101010101" pitchFamily="2" charset="-122"/>
              </a:rPr>
              <a:t>IDLE</a:t>
            </a:r>
            <a:r>
              <a:rPr lang="zh-CN" altLang="en-US" sz="2400">
                <a:latin typeface="宋体" panose="02010600030101010101" pitchFamily="2" charset="-122"/>
              </a:rPr>
              <a:t>界面中使用菜单“</a:t>
            </a:r>
            <a:r>
              <a:rPr lang="en-US" altLang="zh-CN" sz="2400" b="1">
                <a:latin typeface="宋体" panose="02010600030101010101" pitchFamily="2" charset="-122"/>
              </a:rPr>
              <a:t>File</a:t>
            </a:r>
            <a:r>
              <a:rPr lang="en-US" altLang="zh-CN" sz="2400">
                <a:latin typeface="宋体" panose="02010600030101010101" pitchFamily="2" charset="-122"/>
              </a:rPr>
              <a:t>”==&gt;“</a:t>
            </a:r>
            <a:r>
              <a:rPr lang="en-US" altLang="zh-CN" sz="2400" b="1">
                <a:latin typeface="宋体" panose="02010600030101010101" pitchFamily="2" charset="-122"/>
              </a:rPr>
              <a:t>New File</a:t>
            </a:r>
            <a:r>
              <a:rPr lang="en-US" altLang="zh-CN" sz="2400">
                <a:latin typeface="宋体" panose="02010600030101010101" pitchFamily="2" charset="-122"/>
              </a:rPr>
              <a:t>”</a:t>
            </a:r>
            <a:r>
              <a:rPr lang="zh-CN" altLang="en-US" sz="2400">
                <a:latin typeface="宋体" panose="02010600030101010101" pitchFamily="2" charset="-122"/>
              </a:rPr>
              <a:t>创建一个</a:t>
            </a:r>
            <a:r>
              <a:rPr lang="zh-CN" altLang="en-US" sz="2400" b="1">
                <a:latin typeface="宋体" panose="02010600030101010101" pitchFamily="2" charset="-122"/>
              </a:rPr>
              <a:t>程序文件</a:t>
            </a:r>
            <a:r>
              <a:rPr lang="zh-CN" altLang="en-US" sz="2400">
                <a:latin typeface="宋体" panose="02010600030101010101" pitchFamily="2" charset="-122"/>
              </a:rPr>
              <a:t>，输入代码并保存为</a:t>
            </a:r>
            <a:r>
              <a:rPr lang="en-US" altLang="zh-CN" sz="2400" b="1">
                <a:solidFill>
                  <a:srgbClr val="FF0000"/>
                </a:solidFill>
                <a:latin typeface="宋体" panose="02010600030101010101" pitchFamily="2" charset="-122"/>
              </a:rPr>
              <a:t>.py</a:t>
            </a:r>
            <a:r>
              <a:rPr lang="zh-CN" altLang="en-US" sz="2400">
                <a:latin typeface="宋体" panose="02010600030101010101" pitchFamily="2" charset="-122"/>
              </a:rPr>
              <a:t>或</a:t>
            </a:r>
            <a:r>
              <a:rPr lang="en-US" altLang="zh-CN" sz="2400" b="1">
                <a:solidFill>
                  <a:srgbClr val="FF0000"/>
                </a:solidFill>
                <a:latin typeface="宋体" panose="02010600030101010101" pitchFamily="2" charset="-122"/>
              </a:rPr>
              <a:t>.pyw</a:t>
            </a:r>
            <a:r>
              <a:rPr lang="zh-CN" altLang="en-US" sz="2400">
                <a:latin typeface="宋体" panose="02010600030101010101" pitchFamily="2" charset="-122"/>
              </a:rPr>
              <a:t>文件。</a:t>
            </a:r>
            <a:endParaRPr lang="zh-CN" altLang="en-US" sz="2400">
              <a:latin typeface="宋体" panose="02010600030101010101" pitchFamily="2" charset="-122"/>
            </a:endParaRPr>
          </a:p>
        </p:txBody>
      </p:sp>
      <p:pic>
        <p:nvPicPr>
          <p:cNvPr id="21507" name="Picture 1"/>
          <p:cNvPicPr>
            <a:picLocks noChangeAspect="1"/>
          </p:cNvPicPr>
          <p:nvPr/>
        </p:nvPicPr>
        <p:blipFill>
          <a:blip r:embed="rId1"/>
          <a:stretch>
            <a:fillRect/>
          </a:stretch>
        </p:blipFill>
        <p:spPr>
          <a:xfrm>
            <a:off x="6877685" y="1630680"/>
            <a:ext cx="4495800" cy="3848735"/>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021205" y="854075"/>
            <a:ext cx="8231505" cy="521970"/>
          </a:xfrm>
        </p:spPr>
        <p:txBody>
          <a:bodyPr/>
          <a:p>
            <a:r>
              <a:rPr lang="zh-CN" altLang="en-US"/>
              <a:t>第1章　基础知识</a:t>
            </a:r>
            <a:endParaRPr lang="zh-CN" altLang="en-US"/>
          </a:p>
        </p:txBody>
      </p:sp>
      <p:sp>
        <p:nvSpPr>
          <p:cNvPr id="3" name="文本占位符 2"/>
          <p:cNvSpPr>
            <a:spLocks noGrp="1"/>
          </p:cNvSpPr>
          <p:nvPr>
            <p:ph type="body" idx="1"/>
          </p:nvPr>
        </p:nvSpPr>
        <p:spPr>
          <a:xfrm>
            <a:off x="669925" y="1831340"/>
            <a:ext cx="5013960" cy="3758565"/>
          </a:xfrm>
        </p:spPr>
        <p:txBody>
          <a:bodyPr/>
          <a:p>
            <a:pPr algn="l"/>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sym typeface="+mn-ea"/>
              </a:rPr>
              <a:t>1.0 Python</a:t>
            </a:r>
            <a:r>
              <a:rPr sz="2400" b="1" dirty="0">
                <a:solidFill>
                  <a:srgbClr val="FF0000"/>
                </a:solidFill>
                <a:latin typeface="微软雅黑" panose="020B0503020204020204" charset="-122"/>
                <a:ea typeface="微软雅黑" panose="020B0503020204020204" charset="-122"/>
                <a:cs typeface="微软雅黑" panose="020B0503020204020204" charset="-122"/>
                <a:sym typeface="+mn-ea"/>
              </a:rPr>
              <a:t>是一种怎样的语言</a:t>
            </a:r>
            <a:endParaRPr lang="zh-CN" altLang="en-US" sz="2400" b="1">
              <a:solidFill>
                <a:srgbClr val="FF0000"/>
              </a:solidFill>
              <a:latin typeface="微软雅黑" panose="020B0503020204020204" charset="-122"/>
              <a:ea typeface="微软雅黑" panose="020B0503020204020204" charset="-122"/>
              <a:cs typeface="微软雅黑" panose="020B0503020204020204" charset="-122"/>
            </a:endParaRPr>
          </a:p>
          <a:p>
            <a:pPr algn="l"/>
            <a:r>
              <a:rPr lang="en-US"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1.1 </a:t>
            </a:r>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如何选择Python版本</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lang="en-US" altLang="zh-CN"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1.2 Python</a:t>
            </a:r>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安装与简单使用</a:t>
            </a:r>
            <a:endParaRPr lang="zh-CN" altLang="en-US" sz="2400" b="1" kern="1200" baseline="0">
              <a:solidFill>
                <a:schemeClr val="accent5">
                  <a:lumMod val="75000"/>
                </a:schemeClr>
              </a:solidFill>
              <a:latin typeface="微软雅黑" panose="020B0503020204020204" charset="-122"/>
              <a:ea typeface="微软雅黑" panose="020B0503020204020204" charset="-122"/>
              <a:cs typeface="微软雅黑" panose="020B0503020204020204" charset="-122"/>
            </a:endParaRPr>
          </a:p>
          <a:p>
            <a:pPr algn="l"/>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1.3 </a:t>
            </a:r>
            <a:r>
              <a:rPr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使用</a:t>
            </a: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pip</a:t>
            </a:r>
            <a:r>
              <a:rPr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管理第三方包</a:t>
            </a:r>
            <a:endParaRPr lang="zh-CN" altLang="en-US"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a:t>
            </a:r>
            <a:r>
              <a:rPr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4</a:t>
            </a: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  python</a:t>
            </a:r>
            <a:r>
              <a:rPr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基础知识</a:t>
            </a:r>
            <a:endPar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lang="en-US" altLang="zh-CN"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1.5 python</a:t>
            </a:r>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代码编写规范</a:t>
            </a:r>
            <a:endParaRPr lang="zh-CN" altLang="en-US" sz="2400" b="1" kern="1200" baseline="0">
              <a:solidFill>
                <a:schemeClr val="accent5">
                  <a:lumMod val="75000"/>
                </a:schemeClr>
              </a:solidFill>
              <a:latin typeface="微软雅黑" panose="020B0503020204020204" charset="-122"/>
              <a:ea typeface="微软雅黑" panose="020B0503020204020204" charset="-122"/>
              <a:cs typeface="微软雅黑" panose="020B0503020204020204" charset="-122"/>
            </a:endParaRPr>
          </a:p>
          <a:p>
            <a:endParaRPr lang="zh-CN" altLang="en-US" sz="2400" b="1" kern="1200" baseline="0">
              <a:solidFill>
                <a:schemeClr val="accent5">
                  <a:lumMod val="75000"/>
                </a:schemeClr>
              </a:solidFill>
              <a:latin typeface="微软雅黑" panose="020B0503020204020204" charset="-122"/>
              <a:ea typeface="微软雅黑" panose="020B0503020204020204" charset="-122"/>
              <a:cs typeface="微软雅黑" panose="020B0503020204020204" charset="-122"/>
            </a:endParaRPr>
          </a:p>
        </p:txBody>
      </p:sp>
      <p:sp>
        <p:nvSpPr>
          <p:cNvPr id="7" name="文本占位符 2"/>
          <p:cNvSpPr>
            <a:spLocks noGrp="1"/>
          </p:cNvSpPr>
          <p:nvPr/>
        </p:nvSpPr>
        <p:spPr>
          <a:xfrm>
            <a:off x="5683885" y="1831340"/>
            <a:ext cx="5318760" cy="3758565"/>
          </a:xfrm>
          <a:prstGeom prst="rect">
            <a:avLst/>
          </a:prstGeom>
        </p:spPr>
        <p:txBody>
          <a:bodyPr vert="horz" lIns="101600" tIns="38100" rIns="76200" bIns="381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tint val="75000"/>
                  </a:schemeClr>
                </a:solidFill>
                <a:uFillTx/>
                <a:latin typeface="+mn-lt"/>
                <a:ea typeface="+mn-ea"/>
                <a:cs typeface="+mn-cs"/>
              </a:defRPr>
            </a:lvl2pPr>
            <a:lvl3pPr marL="914400" indent="0" algn="l"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tint val="75000"/>
                  </a:schemeClr>
                </a:solidFill>
                <a:uFillTx/>
                <a:latin typeface="+mn-lt"/>
                <a:ea typeface="+mn-ea"/>
                <a:cs typeface="+mn-cs"/>
              </a:defRPr>
            </a:lvl3pPr>
            <a:lvl4pPr marL="137160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tint val="75000"/>
                  </a:schemeClr>
                </a:solidFill>
                <a:uFillTx/>
                <a:latin typeface="+mn-lt"/>
                <a:ea typeface="+mn-ea"/>
                <a:cs typeface="+mn-cs"/>
              </a:defRPr>
            </a:lvl4pPr>
            <a:lvl5pPr marL="182880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tint val="75000"/>
                  </a:schemeClr>
                </a:solidFill>
                <a:uFillTx/>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lvl="0" algn="l">
              <a:buClrTx/>
              <a:buSzTx/>
            </a:pP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1.6 python</a:t>
            </a: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文件名</a:t>
            </a:r>
            <a:endPar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lvl="0" algn="l">
              <a:buClrTx/>
              <a:buSzTx/>
            </a:pP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1.7 python</a:t>
            </a: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脚本的</a:t>
            </a: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__name__</a:t>
            </a: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属性</a:t>
            </a:r>
            <a:endPar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lvl="0" algn="l">
              <a:buClrTx/>
              <a:buSzTx/>
            </a:pP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1.8 </a:t>
            </a: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编写自己的包</a:t>
            </a:r>
            <a:endPar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lvl="0" algn="l">
              <a:buClrTx/>
              <a:buSzTx/>
            </a:pP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1.9 python</a:t>
            </a: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编程快速入门</a:t>
            </a:r>
            <a:endPar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lvl="0" algn="l">
              <a:buClrTx/>
              <a:buSzTx/>
            </a:pP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1.10 The Zen of Python</a:t>
            </a:r>
            <a:endPar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lvl="0" algn="l">
              <a:buClrTx/>
              <a:buSzTx/>
            </a:pPr>
            <a:endPar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标题 12289"/>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anchor="ctr"/>
          <a:p>
            <a:pPr defTabSz="914400"/>
            <a:r>
              <a:rPr lang="en-US" altLang="zh-CN" kern="1200" baseline="0">
                <a:latin typeface="+mj-lt"/>
                <a:ea typeface="+mj-ea"/>
                <a:cs typeface="+mj-cs"/>
              </a:rPr>
              <a:t>1.2 Python</a:t>
            </a:r>
            <a:r>
              <a:rPr lang="zh-CN" altLang="en-US" kern="1200" baseline="0">
                <a:latin typeface="+mj-lt"/>
                <a:ea typeface="+mj-ea"/>
                <a:cs typeface="+mj-cs"/>
              </a:rPr>
              <a:t>安装与简单使用</a:t>
            </a:r>
            <a:endParaRPr lang="zh-CN" altLang="en-US" kern="1200" baseline="0">
              <a:latin typeface="+mj-lt"/>
              <a:ea typeface="+mj-ea"/>
              <a:cs typeface="+mj-cs"/>
            </a:endParaRPr>
          </a:p>
        </p:txBody>
      </p:sp>
      <p:sp>
        <p:nvSpPr>
          <p:cNvPr id="4" name="文本占位符 3"/>
          <p:cNvSpPr>
            <a:spLocks noGrp="1"/>
          </p:cNvSpPr>
          <p:nvPr>
            <p:ph type="body" idx="1"/>
          </p:nvPr>
        </p:nvSpPr>
        <p:spPr/>
        <p:txBody>
          <a:bodyPr/>
          <a:p>
            <a:endParaRPr lang="zh-CN" altLang="en-US"/>
          </a:p>
        </p:txBody>
      </p:sp>
      <p:sp>
        <p:nvSpPr>
          <p:cNvPr id="22530" name="文本占位符 12290"/>
          <p:cNvSpPr>
            <a:spLocks noGrp="1"/>
          </p:cNvSpPr>
          <p:nvPr>
            <p:ph sz="half" idx="2"/>
          </p:nvPr>
        </p:nvSpPr>
        <p:spPr/>
        <p:txBody>
          <a:bodyPr anchor="t"/>
          <a:p>
            <a:pPr>
              <a:spcBef>
                <a:spcPct val="0"/>
              </a:spcBef>
              <a:buFont typeface="Wingdings" panose="05000000000000000000" charset="0"/>
              <a:buChar char="n"/>
            </a:pPr>
            <a:r>
              <a:rPr lang="zh-CN" altLang="en-US" sz="2400">
                <a:latin typeface="宋体" panose="02010600030101010101" pitchFamily="2" charset="-122"/>
              </a:rPr>
              <a:t>在</a:t>
            </a:r>
            <a:r>
              <a:rPr lang="en-US" altLang="zh-CN" sz="2400">
                <a:latin typeface="宋体" panose="02010600030101010101" pitchFamily="2" charset="-122"/>
              </a:rPr>
              <a:t>IDLE</a:t>
            </a:r>
            <a:r>
              <a:rPr lang="zh-CN" altLang="en-US" sz="2400">
                <a:latin typeface="宋体" panose="02010600030101010101" pitchFamily="2" charset="-122"/>
              </a:rPr>
              <a:t>中，如果使用交互式编程模式，那么直接在提示符“</a:t>
            </a:r>
            <a:r>
              <a:rPr lang="en-US" altLang="zh-CN" sz="2400">
                <a:latin typeface="宋体" panose="02010600030101010101" pitchFamily="2" charset="-122"/>
              </a:rPr>
              <a:t>&gt;&gt;&gt;”</a:t>
            </a:r>
            <a:r>
              <a:rPr lang="zh-CN" altLang="en-US" sz="2400">
                <a:latin typeface="宋体" panose="02010600030101010101" pitchFamily="2" charset="-122"/>
              </a:rPr>
              <a:t>后面输入相应的命令并回车执行即可，如果执行顺利的话，马上就可以看到执行结果，否则会抛出异常。</a:t>
            </a:r>
            <a:endParaRPr lang="en-US" altLang="zh-CN" sz="1600">
              <a:latin typeface="宋体" panose="02010600030101010101" pitchFamily="2" charset="-122"/>
            </a:endParaRPr>
          </a:p>
          <a:p>
            <a:pPr marL="0" indent="0">
              <a:lnSpc>
                <a:spcPct val="80000"/>
              </a:lnSpc>
              <a:spcBef>
                <a:spcPct val="0"/>
              </a:spcBef>
              <a:buNone/>
            </a:pPr>
            <a:r>
              <a:rPr lang="en-US" altLang="zh-CN" sz="1800">
                <a:latin typeface="Consolas" panose="020B0609020204030204" charset="0"/>
              </a:rPr>
              <a:t>&gt;&gt;&gt; 3+5</a:t>
            </a:r>
            <a:endParaRPr lang="en-US" altLang="zh-CN" sz="1800">
              <a:latin typeface="Consolas" panose="020B0609020204030204" charset="0"/>
            </a:endParaRPr>
          </a:p>
          <a:p>
            <a:pPr marL="0" indent="0">
              <a:lnSpc>
                <a:spcPct val="80000"/>
              </a:lnSpc>
              <a:spcBef>
                <a:spcPct val="0"/>
              </a:spcBef>
              <a:buNone/>
            </a:pPr>
            <a:r>
              <a:rPr lang="en-US" altLang="zh-CN" sz="1800">
                <a:solidFill>
                  <a:srgbClr val="00B0F0"/>
                </a:solidFill>
                <a:latin typeface="Consolas" panose="020B0609020204030204" charset="0"/>
              </a:rPr>
              <a:t>8</a:t>
            </a:r>
            <a:endParaRPr lang="en-US" altLang="zh-CN" sz="1800">
              <a:solidFill>
                <a:srgbClr val="00B0F0"/>
              </a:solidFill>
              <a:latin typeface="Consolas" panose="020B0609020204030204" charset="0"/>
            </a:endParaRPr>
          </a:p>
          <a:p>
            <a:pPr marL="0" indent="0">
              <a:lnSpc>
                <a:spcPct val="80000"/>
              </a:lnSpc>
              <a:spcBef>
                <a:spcPct val="0"/>
              </a:spcBef>
              <a:buNone/>
            </a:pPr>
            <a:r>
              <a:rPr lang="en-US" altLang="zh-CN" sz="1800">
                <a:latin typeface="Consolas" panose="020B0609020204030204" charset="0"/>
              </a:rPr>
              <a:t>&gt;&gt;&gt; import math</a:t>
            </a:r>
            <a:endParaRPr lang="en-US" altLang="zh-CN" sz="1800">
              <a:latin typeface="Consolas" panose="020B0609020204030204" charset="0"/>
            </a:endParaRPr>
          </a:p>
          <a:p>
            <a:pPr marL="0" indent="0">
              <a:lnSpc>
                <a:spcPct val="80000"/>
              </a:lnSpc>
              <a:spcBef>
                <a:spcPct val="0"/>
              </a:spcBef>
              <a:buNone/>
            </a:pPr>
            <a:r>
              <a:rPr lang="en-US" altLang="zh-CN" sz="1800">
                <a:latin typeface="Consolas" panose="020B0609020204030204" charset="0"/>
              </a:rPr>
              <a:t>&gt;&gt;&gt; math.sqrt(9)</a:t>
            </a:r>
            <a:endParaRPr lang="en-US" altLang="zh-CN" sz="1800">
              <a:latin typeface="Consolas" panose="020B0609020204030204" charset="0"/>
            </a:endParaRPr>
          </a:p>
          <a:p>
            <a:pPr marL="0" indent="0">
              <a:lnSpc>
                <a:spcPct val="80000"/>
              </a:lnSpc>
              <a:spcBef>
                <a:spcPct val="0"/>
              </a:spcBef>
              <a:buNone/>
            </a:pPr>
            <a:r>
              <a:rPr lang="en-US" altLang="zh-CN" sz="1800">
                <a:solidFill>
                  <a:srgbClr val="00B0F0"/>
                </a:solidFill>
                <a:latin typeface="Consolas" panose="020B0609020204030204" charset="0"/>
              </a:rPr>
              <a:t>3.0</a:t>
            </a:r>
            <a:endParaRPr lang="en-US" altLang="zh-CN" sz="1800">
              <a:solidFill>
                <a:srgbClr val="00B0F0"/>
              </a:solidFill>
              <a:latin typeface="Consolas" panose="020B0609020204030204" charset="0"/>
            </a:endParaRPr>
          </a:p>
          <a:p>
            <a:pPr marL="0" indent="0">
              <a:lnSpc>
                <a:spcPct val="80000"/>
              </a:lnSpc>
              <a:spcBef>
                <a:spcPct val="0"/>
              </a:spcBef>
              <a:buNone/>
            </a:pPr>
            <a:r>
              <a:rPr lang="en-US" altLang="zh-CN" sz="1800">
                <a:latin typeface="Consolas" panose="020B0609020204030204" charset="0"/>
              </a:rPr>
              <a:t>&gt;&gt;&gt; 3*(2+6)</a:t>
            </a:r>
            <a:endParaRPr lang="en-US" altLang="zh-CN" sz="1800">
              <a:latin typeface="Consolas" panose="020B0609020204030204" charset="0"/>
            </a:endParaRPr>
          </a:p>
          <a:p>
            <a:pPr marL="0" indent="0">
              <a:lnSpc>
                <a:spcPct val="80000"/>
              </a:lnSpc>
              <a:spcBef>
                <a:spcPct val="0"/>
              </a:spcBef>
              <a:buNone/>
            </a:pPr>
            <a:r>
              <a:rPr lang="en-US" altLang="zh-CN" sz="1800">
                <a:solidFill>
                  <a:srgbClr val="00B0F0"/>
                </a:solidFill>
                <a:latin typeface="Consolas" panose="020B0609020204030204" charset="0"/>
              </a:rPr>
              <a:t>24</a:t>
            </a:r>
            <a:endParaRPr lang="en-US" altLang="zh-CN" sz="1800">
              <a:solidFill>
                <a:srgbClr val="00B0F0"/>
              </a:solidFill>
              <a:latin typeface="Consolas" panose="020B0609020204030204" charset="0"/>
            </a:endParaRPr>
          </a:p>
          <a:p>
            <a:pPr marL="0" indent="0">
              <a:lnSpc>
                <a:spcPct val="80000"/>
              </a:lnSpc>
              <a:spcBef>
                <a:spcPct val="0"/>
              </a:spcBef>
              <a:buNone/>
            </a:pPr>
            <a:r>
              <a:rPr lang="en-US" altLang="zh-CN" sz="1800">
                <a:latin typeface="Consolas" panose="020B0609020204030204" charset="0"/>
              </a:rPr>
              <a:t>&gt;&gt;&gt; 2/0</a:t>
            </a:r>
            <a:endParaRPr lang="en-US" altLang="zh-CN" sz="1800">
              <a:latin typeface="Consolas" panose="020B0609020204030204" charset="0"/>
            </a:endParaRPr>
          </a:p>
          <a:p>
            <a:pPr marL="0" indent="0">
              <a:lnSpc>
                <a:spcPct val="80000"/>
              </a:lnSpc>
              <a:spcBef>
                <a:spcPct val="0"/>
              </a:spcBef>
              <a:buNone/>
            </a:pPr>
            <a:r>
              <a:rPr lang="en-US" altLang="zh-CN" sz="1800">
                <a:solidFill>
                  <a:srgbClr val="FF0000"/>
                </a:solidFill>
                <a:latin typeface="Consolas" panose="020B0609020204030204" charset="0"/>
              </a:rPr>
              <a:t>Traceback (most recent call last):</a:t>
            </a:r>
            <a:endParaRPr lang="en-US" altLang="zh-CN" sz="1800">
              <a:solidFill>
                <a:srgbClr val="FF0000"/>
              </a:solidFill>
              <a:latin typeface="Consolas" panose="020B0609020204030204" charset="0"/>
            </a:endParaRPr>
          </a:p>
          <a:p>
            <a:pPr marL="0" indent="0">
              <a:lnSpc>
                <a:spcPct val="80000"/>
              </a:lnSpc>
              <a:spcBef>
                <a:spcPct val="0"/>
              </a:spcBef>
              <a:buNone/>
            </a:pPr>
            <a:r>
              <a:rPr lang="en-US" altLang="zh-CN" sz="1800">
                <a:solidFill>
                  <a:srgbClr val="FF0000"/>
                </a:solidFill>
                <a:latin typeface="Consolas" panose="020B0609020204030204" charset="0"/>
              </a:rPr>
              <a:t>  File "&lt;pyshell#18&gt;", line 1, in &lt;module&gt;</a:t>
            </a:r>
            <a:endParaRPr lang="en-US" altLang="zh-CN" sz="1800">
              <a:solidFill>
                <a:srgbClr val="FF0000"/>
              </a:solidFill>
              <a:latin typeface="Consolas" panose="020B0609020204030204" charset="0"/>
            </a:endParaRPr>
          </a:p>
          <a:p>
            <a:pPr marL="0" indent="0">
              <a:lnSpc>
                <a:spcPct val="80000"/>
              </a:lnSpc>
              <a:spcBef>
                <a:spcPct val="0"/>
              </a:spcBef>
              <a:buNone/>
            </a:pPr>
            <a:r>
              <a:rPr lang="en-US" altLang="zh-CN" sz="1800">
                <a:solidFill>
                  <a:srgbClr val="FF0000"/>
                </a:solidFill>
                <a:latin typeface="Consolas" panose="020B0609020204030204" charset="0"/>
              </a:rPr>
              <a:t>    2/0</a:t>
            </a:r>
            <a:endParaRPr lang="en-US" altLang="zh-CN" sz="1800">
              <a:solidFill>
                <a:srgbClr val="FF0000"/>
              </a:solidFill>
              <a:latin typeface="Consolas" panose="020B0609020204030204" charset="0"/>
            </a:endParaRPr>
          </a:p>
          <a:p>
            <a:pPr marL="0" indent="0">
              <a:lnSpc>
                <a:spcPct val="80000"/>
              </a:lnSpc>
              <a:spcBef>
                <a:spcPct val="0"/>
              </a:spcBef>
              <a:buNone/>
            </a:pPr>
            <a:r>
              <a:rPr lang="en-US" altLang="zh-CN" sz="1800">
                <a:solidFill>
                  <a:srgbClr val="FF0000"/>
                </a:solidFill>
                <a:latin typeface="Consolas" panose="020B0609020204030204" charset="0"/>
              </a:rPr>
              <a:t>ZeroDivisionError: integer division or modulo by zero</a:t>
            </a:r>
            <a:endParaRPr lang="en-US" altLang="zh-CN" sz="1800">
              <a:solidFill>
                <a:srgbClr val="FF0000"/>
              </a:solidFill>
              <a:latin typeface="Consolas" panose="020B0609020204030204" charset="0"/>
            </a:endParaRPr>
          </a:p>
        </p:txBody>
      </p:sp>
      <p:sp>
        <p:nvSpPr>
          <p:cNvPr id="22531" name="文本框 1"/>
          <p:cNvSpPr txBox="1"/>
          <p:nvPr/>
        </p:nvSpPr>
        <p:spPr>
          <a:xfrm>
            <a:off x="3468370" y="2392045"/>
            <a:ext cx="2484438" cy="645160"/>
          </a:xfrm>
          <a:prstGeom prst="rect">
            <a:avLst/>
          </a:prstGeom>
          <a:noFill/>
          <a:ln w="38100" cap="flat" cmpd="sng">
            <a:solidFill>
              <a:schemeClr val="accent1"/>
            </a:solidFill>
            <a:prstDash val="solid"/>
            <a:round/>
            <a:headEnd type="none" w="med" len="med"/>
            <a:tailEnd type="none" w="med" len="med"/>
          </a:ln>
        </p:spPr>
        <p:txBody>
          <a:bodyPr wrap="square" anchor="t">
            <a:spAutoFit/>
          </a:bodyPr>
          <a:p>
            <a:r>
              <a:rPr lang="zh-CN" altLang="en-US">
                <a:latin typeface="Arial" panose="020B0604020202020204" pitchFamily="34" charset="0"/>
                <a:ea typeface="宋体" panose="02010600030101010101" pitchFamily="2" charset="-122"/>
              </a:rPr>
              <a:t>交互模式下每次只能执行一条语句</a:t>
            </a:r>
            <a:endParaRPr lang="zh-CN" altLang="en-US">
              <a:latin typeface="Arial" panose="020B0604020202020204" pitchFamily="34" charset="0"/>
              <a:ea typeface="宋体" panose="02010600030101010101" pitchFamily="2" charset="-122"/>
            </a:endParaRPr>
          </a:p>
        </p:txBody>
      </p:sp>
      <p:cxnSp>
        <p:nvCxnSpPr>
          <p:cNvPr id="3" name="直接箭头连接符 2"/>
          <p:cNvCxnSpPr/>
          <p:nvPr/>
        </p:nvCxnSpPr>
        <p:spPr>
          <a:xfrm flipH="1" flipV="1">
            <a:off x="1742440" y="2553335"/>
            <a:ext cx="1549400" cy="32226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533" name="文本框 3"/>
          <p:cNvSpPr txBox="1"/>
          <p:nvPr/>
        </p:nvSpPr>
        <p:spPr>
          <a:xfrm>
            <a:off x="4535170" y="3461703"/>
            <a:ext cx="2486025" cy="645160"/>
          </a:xfrm>
          <a:prstGeom prst="rect">
            <a:avLst/>
          </a:prstGeom>
          <a:noFill/>
          <a:ln w="38100" cap="flat" cmpd="sng">
            <a:solidFill>
              <a:schemeClr val="accent1"/>
            </a:solidFill>
            <a:prstDash val="solid"/>
            <a:round/>
            <a:headEnd type="none" w="med" len="med"/>
            <a:tailEnd type="none" w="med" len="med"/>
          </a:ln>
        </p:spPr>
        <p:txBody>
          <a:bodyPr wrap="square" anchor="t">
            <a:spAutoFit/>
          </a:bodyPr>
          <a:p>
            <a:r>
              <a:rPr lang="zh-CN" altLang="en-US">
                <a:latin typeface="Arial" panose="020B0604020202020204" pitchFamily="34" charset="0"/>
                <a:ea typeface="宋体" panose="02010600030101010101" pitchFamily="2" charset="-122"/>
              </a:rPr>
              <a:t>直到再次出现提示符才能输入下一条语句</a:t>
            </a:r>
            <a:endParaRPr lang="zh-CN" altLang="en-US">
              <a:latin typeface="Arial" panose="020B0604020202020204" pitchFamily="34" charset="0"/>
              <a:ea typeface="宋体" panose="02010600030101010101" pitchFamily="2" charset="-122"/>
            </a:endParaRPr>
          </a:p>
        </p:txBody>
      </p:sp>
      <p:cxnSp>
        <p:nvCxnSpPr>
          <p:cNvPr id="5" name="直接箭头连接符 4"/>
          <p:cNvCxnSpPr/>
          <p:nvPr/>
        </p:nvCxnSpPr>
        <p:spPr>
          <a:xfrm flipH="1" flipV="1">
            <a:off x="2777173" y="3267393"/>
            <a:ext cx="1547813" cy="32226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Content Placeholder 2"/>
          <p:cNvSpPr>
            <a:spLocks noGrp="1"/>
          </p:cNvSpPr>
          <p:nvPr>
            <p:ph sz="half" idx="2"/>
          </p:nvPr>
        </p:nvSpPr>
        <p:spPr>
          <a:xfrm>
            <a:off x="554355" y="892810"/>
            <a:ext cx="6587490" cy="5053330"/>
          </a:xfrm>
        </p:spPr>
        <p:txBody>
          <a:bodyPr anchor="t"/>
          <a:p>
            <a:pPr>
              <a:lnSpc>
                <a:spcPct val="150000"/>
              </a:lnSpc>
              <a:spcBef>
                <a:spcPct val="0"/>
              </a:spcBef>
            </a:pPr>
            <a:r>
              <a:rPr lang="zh-CN" altLang="en-US" sz="2400">
                <a:latin typeface="宋体" panose="02010600030101010101" pitchFamily="2" charset="-122"/>
              </a:rPr>
              <a:t>使用菜单“</a:t>
            </a:r>
            <a:r>
              <a:rPr lang="en-US" altLang="zh-CN" sz="2400">
                <a:latin typeface="宋体" panose="02010600030101010101" pitchFamily="2" charset="-122"/>
              </a:rPr>
              <a:t>Run”==&gt;“</a:t>
            </a:r>
            <a:r>
              <a:rPr lang="en-US" altLang="zh-CN" sz="2400" b="1">
                <a:latin typeface="宋体" panose="02010600030101010101" pitchFamily="2" charset="-122"/>
              </a:rPr>
              <a:t>Check Module</a:t>
            </a:r>
            <a:r>
              <a:rPr lang="en-US" altLang="zh-CN" sz="2400">
                <a:latin typeface="宋体" panose="02010600030101010101" pitchFamily="2" charset="-122"/>
              </a:rPr>
              <a:t>”</a:t>
            </a:r>
            <a:r>
              <a:rPr lang="zh-CN" altLang="en-US" sz="2400">
                <a:latin typeface="宋体" panose="02010600030101010101" pitchFamily="2" charset="-122"/>
              </a:rPr>
              <a:t>来检查程序中是否存在语法错误，或者使用菜单“</a:t>
            </a:r>
            <a:r>
              <a:rPr lang="en-US" altLang="zh-CN" sz="2400">
                <a:latin typeface="宋体" panose="02010600030101010101" pitchFamily="2" charset="-122"/>
              </a:rPr>
              <a:t>Run”==&gt;“</a:t>
            </a:r>
            <a:r>
              <a:rPr lang="en-US" altLang="zh-CN" sz="2400" b="1">
                <a:latin typeface="宋体" panose="02010600030101010101" pitchFamily="2" charset="-122"/>
              </a:rPr>
              <a:t>Run Module</a:t>
            </a:r>
            <a:r>
              <a:rPr lang="en-US" altLang="zh-CN" sz="2400">
                <a:latin typeface="宋体" panose="02010600030101010101" pitchFamily="2" charset="-122"/>
              </a:rPr>
              <a:t>”</a:t>
            </a:r>
            <a:r>
              <a:rPr lang="zh-CN" altLang="en-US" sz="2400">
                <a:latin typeface="宋体" panose="02010600030101010101" pitchFamily="2" charset="-122"/>
              </a:rPr>
              <a:t>运行程序，程序运行结果将直接显示在</a:t>
            </a:r>
            <a:r>
              <a:rPr lang="en-US" altLang="zh-CN" sz="2400">
                <a:latin typeface="宋体" panose="02010600030101010101" pitchFamily="2" charset="-122"/>
              </a:rPr>
              <a:t>IDLE</a:t>
            </a:r>
            <a:r>
              <a:rPr lang="zh-CN" altLang="en-US" sz="2400">
                <a:latin typeface="宋体" panose="02010600030101010101" pitchFamily="2" charset="-122"/>
              </a:rPr>
              <a:t>交互界面上。</a:t>
            </a:r>
            <a:endParaRPr lang="zh-CN" altLang="en-US" sz="2400">
              <a:latin typeface="宋体" panose="02010600030101010101" pitchFamily="2" charset="-122"/>
            </a:endParaRPr>
          </a:p>
          <a:p>
            <a:endParaRPr lang="en-US" altLang="en-US" sz="2400"/>
          </a:p>
        </p:txBody>
      </p:sp>
      <p:sp>
        <p:nvSpPr>
          <p:cNvPr id="3" name="文本占位符 2"/>
          <p:cNvSpPr>
            <a:spLocks noGrp="1"/>
          </p:cNvSpPr>
          <p:nvPr>
            <p:ph type="body" idx="1"/>
          </p:nvPr>
        </p:nvSpPr>
        <p:spPr/>
        <p:txBody>
          <a:bodyPr/>
          <a:p>
            <a:endParaRPr lang="zh-CN" altLang="en-US"/>
          </a:p>
        </p:txBody>
      </p:sp>
      <p:pic>
        <p:nvPicPr>
          <p:cNvPr id="23554" name="Picture 3"/>
          <p:cNvPicPr>
            <a:picLocks noChangeAspect="1"/>
          </p:cNvPicPr>
          <p:nvPr/>
        </p:nvPicPr>
        <p:blipFill>
          <a:blip r:embed="rId1"/>
          <a:stretch>
            <a:fillRect/>
          </a:stretch>
        </p:blipFill>
        <p:spPr>
          <a:xfrm>
            <a:off x="7550150" y="1012190"/>
            <a:ext cx="3686175" cy="4354513"/>
          </a:xfrm>
          <a:prstGeom prst="rect">
            <a:avLst/>
          </a:prstGeom>
          <a:noFill/>
          <a:ln w="9525">
            <a:noFill/>
          </a:ln>
        </p:spPr>
      </p:pic>
      <p:sp>
        <p:nvSpPr>
          <p:cNvPr id="23555" name="标题 13313"/>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anchor="ctr"/>
          <a:p>
            <a:pPr defTabSz="914400"/>
            <a:r>
              <a:rPr lang="en-US" altLang="zh-CN" kern="1200" baseline="0">
                <a:latin typeface="+mj-lt"/>
                <a:ea typeface="+mj-ea"/>
                <a:cs typeface="+mj-cs"/>
              </a:rPr>
              <a:t>1.2 Python</a:t>
            </a:r>
            <a:r>
              <a:rPr lang="zh-CN" altLang="en-US" kern="1200" baseline="0">
                <a:latin typeface="+mj-lt"/>
                <a:ea typeface="+mj-ea"/>
                <a:cs typeface="+mj-cs"/>
              </a:rPr>
              <a:t>安装与简单使用</a:t>
            </a:r>
            <a:endParaRPr lang="zh-CN" altLang="en-US" kern="1200" baseline="0">
              <a:latin typeface="+mj-lt"/>
              <a:ea typeface="+mj-ea"/>
              <a:cs typeface="+mj-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标题 14337"/>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anchor="ctr"/>
          <a:p>
            <a:pPr defTabSz="914400"/>
            <a:r>
              <a:rPr lang="en-US" altLang="zh-CN" kern="1200" baseline="0">
                <a:latin typeface="+mj-lt"/>
                <a:ea typeface="+mj-ea"/>
                <a:cs typeface="+mj-cs"/>
              </a:rPr>
              <a:t>1.2 Python</a:t>
            </a:r>
            <a:r>
              <a:rPr lang="zh-CN" altLang="en-US" kern="1200" baseline="0">
                <a:latin typeface="+mj-lt"/>
                <a:ea typeface="+mj-ea"/>
                <a:cs typeface="+mj-cs"/>
              </a:rPr>
              <a:t>安装与简单使用</a:t>
            </a:r>
            <a:endParaRPr lang="zh-CN" altLang="en-US" kern="1200" baseline="0">
              <a:latin typeface="+mj-lt"/>
              <a:ea typeface="+mj-ea"/>
              <a:cs typeface="+mj-cs"/>
            </a:endParaRPr>
          </a:p>
        </p:txBody>
      </p:sp>
      <p:sp>
        <p:nvSpPr>
          <p:cNvPr id="3" name="文本占位符 2"/>
          <p:cNvSpPr>
            <a:spLocks noGrp="1"/>
          </p:cNvSpPr>
          <p:nvPr>
            <p:ph type="body" idx="1"/>
          </p:nvPr>
        </p:nvSpPr>
        <p:spPr/>
        <p:txBody>
          <a:bodyPr/>
          <a:p>
            <a:endParaRPr lang="zh-CN" altLang="en-US"/>
          </a:p>
        </p:txBody>
      </p:sp>
      <p:sp>
        <p:nvSpPr>
          <p:cNvPr id="24578" name="文本占位符 14338"/>
          <p:cNvSpPr>
            <a:spLocks noGrp="1"/>
          </p:cNvSpPr>
          <p:nvPr>
            <p:ph sz="half" idx="2"/>
          </p:nvPr>
        </p:nvSpPr>
        <p:spPr/>
        <p:txBody>
          <a:bodyPr anchor="t"/>
          <a:p>
            <a:pPr>
              <a:lnSpc>
                <a:spcPct val="150000"/>
              </a:lnSpc>
              <a:spcBef>
                <a:spcPct val="0"/>
              </a:spcBef>
              <a:buFont typeface="Wingdings" panose="05000000000000000000" charset="0"/>
              <a:buChar char="n"/>
            </a:pPr>
            <a:r>
              <a:rPr lang="zh-CN" altLang="en-US" sz="2400"/>
              <a:t>在有些情况下可能需要在命令提示符环境中运行</a:t>
            </a:r>
            <a:r>
              <a:rPr lang="en-US" altLang="zh-CN" sz="2400"/>
              <a:t>Python</a:t>
            </a:r>
            <a:r>
              <a:rPr lang="zh-CN" altLang="en-US" sz="2400"/>
              <a:t>程序文件。在“开始”菜单的“附件”中单击“命令提示符”，然后执行</a:t>
            </a:r>
            <a:r>
              <a:rPr lang="en-US" altLang="zh-CN" sz="2400"/>
              <a:t>Python</a:t>
            </a:r>
            <a:r>
              <a:rPr lang="zh-CN" altLang="en-US" sz="2400"/>
              <a:t>程序。假设有程序</a:t>
            </a:r>
            <a:r>
              <a:rPr lang="en-US" altLang="zh-CN" sz="2400"/>
              <a:t>HelloWorld.py</a:t>
            </a:r>
            <a:r>
              <a:rPr lang="zh-CN" altLang="en-US" sz="2400"/>
              <a:t>内容如下。</a:t>
            </a:r>
            <a:endParaRPr lang="zh-CN" altLang="en-US" sz="2400"/>
          </a:p>
          <a:p>
            <a:pPr>
              <a:lnSpc>
                <a:spcPct val="90000"/>
              </a:lnSpc>
              <a:buNone/>
            </a:pPr>
            <a:endParaRPr lang="en-US" altLang="zh-CN" sz="2000"/>
          </a:p>
          <a:p>
            <a:pPr>
              <a:lnSpc>
                <a:spcPct val="90000"/>
              </a:lnSpc>
              <a:buNone/>
            </a:pPr>
            <a:r>
              <a:rPr lang="en-US" altLang="zh-CN" sz="1800">
                <a:latin typeface="Consolas" panose="020B0609020204030204" charset="0"/>
              </a:rPr>
              <a:t>def main():</a:t>
            </a:r>
            <a:endParaRPr lang="en-US" altLang="zh-CN" sz="1800">
              <a:latin typeface="Consolas" panose="020B0609020204030204" charset="0"/>
            </a:endParaRPr>
          </a:p>
          <a:p>
            <a:pPr>
              <a:lnSpc>
                <a:spcPct val="90000"/>
              </a:lnSpc>
              <a:buNone/>
            </a:pPr>
            <a:r>
              <a:rPr lang="en-US" altLang="zh-CN" sz="1800">
                <a:latin typeface="Consolas" panose="020B0609020204030204" charset="0"/>
              </a:rPr>
              <a:t>    print('Hello world')</a:t>
            </a:r>
            <a:endParaRPr lang="en-US" altLang="zh-CN" sz="1800">
              <a:latin typeface="Consolas" panose="020B0609020204030204" charset="0"/>
            </a:endParaRPr>
          </a:p>
          <a:p>
            <a:pPr>
              <a:lnSpc>
                <a:spcPct val="90000"/>
              </a:lnSpc>
              <a:buNone/>
            </a:pPr>
            <a:endParaRPr lang="en-US" altLang="zh-CN" sz="1800">
              <a:latin typeface="Consolas" panose="020B0609020204030204" charset="0"/>
            </a:endParaRPr>
          </a:p>
          <a:p>
            <a:pPr>
              <a:lnSpc>
                <a:spcPct val="90000"/>
              </a:lnSpc>
              <a:buNone/>
            </a:pPr>
            <a:r>
              <a:rPr lang="en-US" altLang="zh-CN" sz="1800">
                <a:latin typeface="Consolas" panose="020B0609020204030204" charset="0"/>
              </a:rPr>
              <a:t>main()</a:t>
            </a:r>
            <a:endParaRPr lang="en-US" altLang="zh-CN" sz="1800">
              <a:latin typeface="Consolas" panose="020B0609020204030204" charset="0"/>
            </a:endParaRPr>
          </a:p>
        </p:txBody>
      </p:sp>
      <p:pic>
        <p:nvPicPr>
          <p:cNvPr id="24579" name="图片 55" descr="6]K_1U%2@H6O7EMDKP0VHCD"/>
          <p:cNvPicPr>
            <a:picLocks noChangeAspect="1"/>
          </p:cNvPicPr>
          <p:nvPr/>
        </p:nvPicPr>
        <p:blipFill>
          <a:blip r:embed="rId1"/>
          <a:stretch>
            <a:fillRect/>
          </a:stretch>
        </p:blipFill>
        <p:spPr>
          <a:xfrm>
            <a:off x="5784215" y="2361565"/>
            <a:ext cx="5349875" cy="3272790"/>
          </a:xfrm>
          <a:prstGeom prst="rect">
            <a:avLst/>
          </a:prstGeom>
          <a:noFill/>
          <a:ln w="9525">
            <a:noFill/>
          </a:ln>
        </p:spPr>
      </p:pic>
      <p:sp>
        <p:nvSpPr>
          <p:cNvPr id="4" name="线形标注 1 3"/>
          <p:cNvSpPr/>
          <p:nvPr/>
        </p:nvSpPr>
        <p:spPr>
          <a:xfrm>
            <a:off x="3271203" y="5025073"/>
            <a:ext cx="1068388" cy="920750"/>
          </a:xfrm>
          <a:prstGeom prst="borderCallout1">
            <a:avLst>
              <a:gd name="adj1" fmla="val 18750"/>
              <a:gd name="adj2" fmla="val -8333"/>
              <a:gd name="adj3" fmla="val -113655"/>
              <a:gd name="adj4" fmla="val -126678"/>
            </a:avLst>
          </a:prstGeom>
          <a:solidFill>
            <a:schemeClr val="accent1"/>
          </a:solidFill>
          <a:ln w="38100">
            <a:headEnd type="none"/>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b="1" strike="noStrike" noProof="1">
                <a:solidFill>
                  <a:srgbClr val="FF0000"/>
                </a:solidFill>
                <a:sym typeface="+mn-ea"/>
              </a:rPr>
              <a:t>这里的空行建议保留</a:t>
            </a:r>
            <a:endParaRPr lang="zh-CN" altLang="en-US" b="1" strike="noStrike" noProof="1">
              <a:solidFill>
                <a:srgbClr val="FF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Content Placeholder 2"/>
          <p:cNvSpPr>
            <a:spLocks noGrp="1"/>
          </p:cNvSpPr>
          <p:nvPr>
            <p:ph sz="half" idx="2"/>
          </p:nvPr>
        </p:nvSpPr>
        <p:spPr/>
        <p:txBody>
          <a:bodyPr anchor="t"/>
          <a:p>
            <a:r>
              <a:rPr lang="zh-CN" altLang="en-US" sz="2400"/>
              <a:t>可以在资源管理器中切换至相应的文件夹并直接进入命令提示符环境。</a:t>
            </a:r>
            <a:r>
              <a:rPr lang="en-US" altLang="zh-CN" sz="2400" b="1">
                <a:solidFill>
                  <a:srgbClr val="FF0000"/>
                </a:solidFill>
              </a:rPr>
              <a:t>Shift+</a:t>
            </a:r>
            <a:r>
              <a:rPr lang="zh-CN" altLang="en-US" sz="2400" b="1">
                <a:solidFill>
                  <a:srgbClr val="FF0000"/>
                </a:solidFill>
                <a:ea typeface="宋体" panose="02010600030101010101" pitchFamily="2" charset="-122"/>
              </a:rPr>
              <a:t>鼠标右键</a:t>
            </a:r>
            <a:endParaRPr lang="zh-CN" altLang="en-US" sz="2400" b="1">
              <a:solidFill>
                <a:srgbClr val="FF0000"/>
              </a:solidFill>
              <a:ea typeface="宋体" panose="02010600030101010101" pitchFamily="2" charset="-122"/>
            </a:endParaRPr>
          </a:p>
        </p:txBody>
      </p:sp>
      <p:sp>
        <p:nvSpPr>
          <p:cNvPr id="3" name="文本占位符 2"/>
          <p:cNvSpPr>
            <a:spLocks noGrp="1"/>
          </p:cNvSpPr>
          <p:nvPr>
            <p:ph type="body" idx="1"/>
          </p:nvPr>
        </p:nvSpPr>
        <p:spPr/>
        <p:txBody>
          <a:bodyPr/>
          <a:p>
            <a:endParaRPr lang="zh-CN" altLang="en-US"/>
          </a:p>
        </p:txBody>
      </p:sp>
      <p:sp>
        <p:nvSpPr>
          <p:cNvPr id="25602" name="标题 14337"/>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anchor="ctr"/>
          <a:p>
            <a:pPr defTabSz="914400"/>
            <a:r>
              <a:rPr lang="en-US" altLang="zh-CN" kern="1200" baseline="0">
                <a:latin typeface="+mj-lt"/>
                <a:ea typeface="+mj-ea"/>
                <a:cs typeface="+mj-cs"/>
              </a:rPr>
              <a:t>1.2 Python</a:t>
            </a:r>
            <a:r>
              <a:rPr lang="zh-CN" altLang="en-US" kern="1200" baseline="0">
                <a:latin typeface="+mj-lt"/>
                <a:ea typeface="+mj-ea"/>
                <a:cs typeface="+mj-cs"/>
              </a:rPr>
              <a:t>安装与简单使用</a:t>
            </a:r>
            <a:endParaRPr lang="zh-CN" altLang="en-US" kern="1200" baseline="0">
              <a:latin typeface="+mj-lt"/>
              <a:ea typeface="+mj-ea"/>
              <a:cs typeface="+mj-cs"/>
            </a:endParaRPr>
          </a:p>
        </p:txBody>
      </p:sp>
      <p:pic>
        <p:nvPicPr>
          <p:cNvPr id="25603" name="图片 232" descr="VLV3REJBJW9{DDT(P{7}0AG"/>
          <p:cNvPicPr>
            <a:picLocks noChangeAspect="1"/>
          </p:cNvPicPr>
          <p:nvPr/>
        </p:nvPicPr>
        <p:blipFill>
          <a:blip r:embed="rId1"/>
          <a:stretch>
            <a:fillRect/>
          </a:stretch>
        </p:blipFill>
        <p:spPr>
          <a:xfrm>
            <a:off x="4176395" y="1511300"/>
            <a:ext cx="4459605" cy="4434205"/>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标题 17409"/>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anchor="ctr"/>
          <a:p>
            <a:pPr defTabSz="914400"/>
            <a:r>
              <a:rPr lang="en-US" altLang="zh-CN" kern="1200" baseline="0">
                <a:latin typeface="+mj-lt"/>
                <a:ea typeface="+mj-ea"/>
                <a:cs typeface="+mj-cs"/>
              </a:rPr>
              <a:t>1.2 Python</a:t>
            </a:r>
            <a:r>
              <a:rPr lang="zh-CN" altLang="en-US" kern="1200" baseline="0">
                <a:latin typeface="+mj-lt"/>
                <a:ea typeface="+mj-ea"/>
                <a:cs typeface="+mj-cs"/>
              </a:rPr>
              <a:t>安装与简单使用</a:t>
            </a:r>
            <a:endParaRPr lang="zh-CN" altLang="en-US" kern="1200" baseline="0">
              <a:latin typeface="+mj-lt"/>
              <a:ea typeface="+mj-ea"/>
              <a:cs typeface="+mj-cs"/>
            </a:endParaRPr>
          </a:p>
        </p:txBody>
      </p:sp>
      <p:sp>
        <p:nvSpPr>
          <p:cNvPr id="7" name="文本占位符 6"/>
          <p:cNvSpPr>
            <a:spLocks noGrp="1"/>
          </p:cNvSpPr>
          <p:nvPr>
            <p:ph type="body" idx="1"/>
          </p:nvPr>
        </p:nvSpPr>
        <p:spPr/>
        <p:txBody>
          <a:bodyPr/>
          <a:p>
            <a:endParaRPr lang="zh-CN" altLang="en-US"/>
          </a:p>
        </p:txBody>
      </p:sp>
      <p:sp>
        <p:nvSpPr>
          <p:cNvPr id="26626" name="文本框 17410"/>
          <p:cNvSpPr txBox="1"/>
          <p:nvPr/>
        </p:nvSpPr>
        <p:spPr>
          <a:xfrm>
            <a:off x="554355" y="843915"/>
            <a:ext cx="10850880" cy="706755"/>
          </a:xfrm>
          <a:prstGeom prst="rect">
            <a:avLst/>
          </a:prstGeom>
          <a:noFill/>
          <a:ln w="9525">
            <a:noFill/>
          </a:ln>
        </p:spPr>
        <p:txBody>
          <a:bodyPr wrap="square" anchor="t">
            <a:spAutoFit/>
          </a:bodyPr>
          <a:p>
            <a:pPr marL="342900" indent="-342900">
              <a:spcAft>
                <a:spcPts val="600"/>
              </a:spcAft>
              <a:buFont typeface="Wingdings" panose="05000000000000000000" charset="0"/>
              <a:buChar char="n"/>
            </a:pPr>
            <a:r>
              <a:rPr lang="zh-CN" altLang="en-US" sz="2000" dirty="0">
                <a:latin typeface="微软雅黑" panose="020B0503020204020204" charset="-122"/>
                <a:ea typeface="微软雅黑" panose="020B0503020204020204" charset="-122"/>
                <a:cs typeface="微软雅黑" panose="020B0503020204020204" charset="-122"/>
                <a:sym typeface="宋体" panose="02010600030101010101" pitchFamily="2" charset="-122"/>
              </a:rPr>
              <a:t>在</a:t>
            </a:r>
            <a:r>
              <a:rPr lang="zh-CN" altLang="en-US" sz="2000" dirty="0">
                <a:latin typeface="微软雅黑" panose="020B0503020204020204" charset="-122"/>
                <a:ea typeface="微软雅黑" panose="020B0503020204020204" charset="-122"/>
                <a:cs typeface="微软雅黑" panose="020B0503020204020204" charset="-122"/>
                <a:sym typeface="Times New Roman" panose="02020603050405020304" pitchFamily="2" charset="0"/>
              </a:rPr>
              <a:t>IDLE</a:t>
            </a:r>
            <a:r>
              <a:rPr lang="zh-CN" altLang="en-US" sz="2000" dirty="0">
                <a:latin typeface="微软雅黑" panose="020B0503020204020204" charset="-122"/>
                <a:ea typeface="微软雅黑" panose="020B0503020204020204" charset="-122"/>
                <a:cs typeface="微软雅黑" panose="020B0503020204020204" charset="-122"/>
                <a:sym typeface="宋体" panose="02010600030101010101" pitchFamily="2" charset="-122"/>
              </a:rPr>
              <a:t>环境下，除了撤销（Ctrl+Z）、全选（Ctrl+A）、复制（Ctrl+C）、粘贴（Ctrl+V）、剪切（Ctrl+X）等常规快捷键之外，其他比较常用的快捷键如下表所示。</a:t>
            </a:r>
            <a:endParaRPr lang="zh-CN" altLang="en-US" sz="2000" dirty="0">
              <a:latin typeface="微软雅黑" panose="020B0503020204020204" charset="-122"/>
              <a:ea typeface="微软雅黑" panose="020B0503020204020204" charset="-122"/>
              <a:cs typeface="微软雅黑" panose="020B0503020204020204" charset="-122"/>
            </a:endParaRPr>
          </a:p>
        </p:txBody>
      </p:sp>
      <p:graphicFrame>
        <p:nvGraphicFramePr>
          <p:cNvPr id="17412" name="表格 17411"/>
          <p:cNvGraphicFramePr/>
          <p:nvPr>
            <p:custDataLst>
              <p:tags r:id="rId1"/>
            </p:custDataLst>
          </p:nvPr>
        </p:nvGraphicFramePr>
        <p:xfrm>
          <a:off x="1998980" y="1630680"/>
          <a:ext cx="7775575" cy="4326890"/>
        </p:xfrm>
        <a:graphic>
          <a:graphicData uri="http://schemas.openxmlformats.org/drawingml/2006/table">
            <a:tbl>
              <a:tblPr/>
              <a:tblGrid>
                <a:gridCol w="982345"/>
                <a:gridCol w="6793230"/>
              </a:tblGrid>
              <a:tr h="372110">
                <a:tc>
                  <a:txBody>
                    <a:bodyPr wrap="square"/>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ctr">
                        <a:buNone/>
                      </a:pPr>
                      <a:r>
                        <a:rPr lang="zh-CN" altLang="en-US" sz="1600" b="1" u="none">
                          <a:effectLst/>
                          <a:latin typeface="微软雅黑" panose="020B0503020204020204" charset="-122"/>
                          <a:ea typeface="微软雅黑" panose="020B0503020204020204" charset="-122"/>
                          <a:sym typeface="宋体" panose="02010600030101010101" pitchFamily="2" charset="-122"/>
                        </a:rPr>
                        <a:t>快捷键</a:t>
                      </a:r>
                      <a:endParaRPr lang="zh-CN" altLang="en-US" sz="1600" b="1" u="none">
                        <a:effectLst/>
                        <a:latin typeface="微软雅黑" panose="020B0503020204020204" charset="-122"/>
                        <a:ea typeface="微软雅黑" panose="020B0503020204020204"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ctr">
                        <a:buNone/>
                      </a:pPr>
                      <a:r>
                        <a:rPr lang="zh-CN" altLang="en-US" sz="1600" b="1" u="none">
                          <a:effectLst/>
                          <a:latin typeface="微软雅黑" panose="020B0503020204020204" charset="-122"/>
                          <a:ea typeface="微软雅黑" panose="020B0503020204020204" charset="-122"/>
                          <a:sym typeface="宋体" panose="02010600030101010101" pitchFamily="2" charset="-122"/>
                        </a:rPr>
                        <a:t>功能说明</a:t>
                      </a:r>
                      <a:endParaRPr lang="zh-CN" altLang="en-US" sz="1600" b="1" u="none">
                        <a:effectLst/>
                        <a:latin typeface="微软雅黑" panose="020B0503020204020204" charset="-122"/>
                        <a:ea typeface="微软雅黑" panose="020B0503020204020204"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72110">
                <a:tc>
                  <a:txBody>
                    <a:bodyPr wrap="square"/>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600" u="none">
                          <a:effectLst/>
                          <a:latin typeface="微软雅黑" panose="020B0503020204020204" charset="-122"/>
                          <a:ea typeface="微软雅黑" panose="020B0503020204020204" charset="-122"/>
                          <a:sym typeface="宋体" panose="02010600030101010101" pitchFamily="2" charset="-122"/>
                        </a:rPr>
                        <a:t>Alt+p</a:t>
                      </a:r>
                      <a:endParaRPr lang="en-US" altLang="zh-CN" sz="1600" u="none">
                        <a:effectLst/>
                        <a:latin typeface="微软雅黑" panose="020B0503020204020204" charset="-122"/>
                        <a:ea typeface="微软雅黑" panose="020B0503020204020204"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600" u="none">
                          <a:effectLst/>
                          <a:latin typeface="微软雅黑" panose="020B0503020204020204" charset="-122"/>
                          <a:ea typeface="微软雅黑" panose="020B0503020204020204" charset="-122"/>
                          <a:sym typeface="宋体" panose="02010600030101010101" pitchFamily="2" charset="-122"/>
                        </a:rPr>
                        <a:t>浏览历史命令（上一条）</a:t>
                      </a:r>
                      <a:endParaRPr lang="zh-CN" altLang="en-US" sz="1600" u="none">
                        <a:effectLst/>
                        <a:latin typeface="微软雅黑" panose="020B0503020204020204" charset="-122"/>
                        <a:ea typeface="微软雅黑" panose="020B0503020204020204"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72110">
                <a:tc>
                  <a:txBody>
                    <a:bodyPr wrap="square"/>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600" u="none">
                          <a:effectLst/>
                          <a:latin typeface="微软雅黑" panose="020B0503020204020204" charset="-122"/>
                          <a:ea typeface="微软雅黑" panose="020B0503020204020204" charset="-122"/>
                          <a:sym typeface="宋体" panose="02010600030101010101" pitchFamily="2" charset="-122"/>
                        </a:rPr>
                        <a:t>Alt+n</a:t>
                      </a:r>
                      <a:endParaRPr lang="en-US" altLang="zh-CN" sz="1600" u="none">
                        <a:effectLst/>
                        <a:latin typeface="微软雅黑" panose="020B0503020204020204" charset="-122"/>
                        <a:ea typeface="微软雅黑" panose="020B0503020204020204"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600" u="none">
                          <a:effectLst/>
                          <a:latin typeface="微软雅黑" panose="020B0503020204020204" charset="-122"/>
                          <a:ea typeface="微软雅黑" panose="020B0503020204020204" charset="-122"/>
                          <a:sym typeface="宋体" panose="02010600030101010101" pitchFamily="2" charset="-122"/>
                        </a:rPr>
                        <a:t>浏览历史命令（下一条）</a:t>
                      </a:r>
                      <a:endParaRPr lang="zh-CN" altLang="en-US" sz="1600" u="none">
                        <a:effectLst/>
                        <a:latin typeface="微软雅黑" panose="020B0503020204020204" charset="-122"/>
                        <a:ea typeface="微软雅黑" panose="020B0503020204020204"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75590">
                <a:tc>
                  <a:txBody>
                    <a:bodyPr wrap="square"/>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600" u="none">
                          <a:effectLst/>
                          <a:latin typeface="微软雅黑" panose="020B0503020204020204" charset="-122"/>
                          <a:ea typeface="微软雅黑" panose="020B0503020204020204" charset="-122"/>
                          <a:sym typeface="宋体" panose="02010600030101010101" pitchFamily="2" charset="-122"/>
                        </a:rPr>
                        <a:t>Ctrl+F6</a:t>
                      </a:r>
                      <a:endParaRPr lang="en-US" altLang="zh-CN" sz="1600" u="none">
                        <a:effectLst/>
                        <a:latin typeface="微软雅黑" panose="020B0503020204020204" charset="-122"/>
                        <a:ea typeface="微软雅黑" panose="020B0503020204020204"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600" u="none">
                          <a:effectLst/>
                          <a:latin typeface="微软雅黑" panose="020B0503020204020204" charset="-122"/>
                          <a:ea typeface="微软雅黑" panose="020B0503020204020204" charset="-122"/>
                          <a:cs typeface="微软雅黑" panose="020B0503020204020204" charset="-122"/>
                          <a:sym typeface="宋体" panose="02010600030101010101" pitchFamily="2" charset="-122"/>
                        </a:rPr>
                        <a:t>重启</a:t>
                      </a:r>
                      <a:r>
                        <a:rPr lang="en-US" altLang="zh-CN" sz="1600" u="none">
                          <a:effectLst/>
                          <a:latin typeface="微软雅黑" panose="020B0503020204020204" charset="-122"/>
                          <a:ea typeface="微软雅黑" panose="020B0503020204020204" charset="-122"/>
                          <a:cs typeface="微软雅黑" panose="020B0503020204020204" charset="-122"/>
                          <a:sym typeface="宋体" panose="02010600030101010101" pitchFamily="2" charset="-122"/>
                        </a:rPr>
                        <a:t>Shell</a:t>
                      </a:r>
                      <a:r>
                        <a:rPr lang="zh-CN" altLang="en-US" sz="1600" u="none">
                          <a:effectLst/>
                          <a:latin typeface="微软雅黑" panose="020B0503020204020204" charset="-122"/>
                          <a:ea typeface="微软雅黑" panose="020B0503020204020204" charset="-122"/>
                          <a:cs typeface="微软雅黑" panose="020B0503020204020204" charset="-122"/>
                          <a:sym typeface="宋体" panose="02010600030101010101" pitchFamily="2" charset="-122"/>
                        </a:rPr>
                        <a:t>，之前定义的对象和导入的模块全部失效</a:t>
                      </a:r>
                      <a:endParaRPr lang="zh-CN" altLang="en-US" sz="1600" u="none">
                        <a:effectLst/>
                        <a:latin typeface="微软雅黑" panose="020B0503020204020204" charset="-122"/>
                        <a:ea typeface="微软雅黑" panose="020B0503020204020204" charset="-122"/>
                        <a:cs typeface="微软雅黑" panose="020B0503020204020204"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72110">
                <a:tc>
                  <a:txBody>
                    <a:bodyPr wrap="square"/>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600" u="none">
                          <a:effectLst/>
                          <a:latin typeface="微软雅黑" panose="020B0503020204020204" charset="-122"/>
                          <a:ea typeface="微软雅黑" panose="020B0503020204020204" charset="-122"/>
                          <a:sym typeface="宋体" panose="02010600030101010101" pitchFamily="2" charset="-122"/>
                        </a:rPr>
                        <a:t>F1</a:t>
                      </a:r>
                      <a:endParaRPr lang="en-US" altLang="zh-CN" sz="1600" u="none">
                        <a:effectLst/>
                        <a:latin typeface="微软雅黑" panose="020B0503020204020204" charset="-122"/>
                        <a:ea typeface="微软雅黑" panose="020B0503020204020204"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600" u="none">
                          <a:effectLst/>
                          <a:latin typeface="微软雅黑" panose="020B0503020204020204" charset="-122"/>
                          <a:ea typeface="微软雅黑" panose="020B0503020204020204" charset="-122"/>
                          <a:cs typeface="微软雅黑" panose="020B0503020204020204" charset="-122"/>
                          <a:sym typeface="宋体" panose="02010600030101010101" pitchFamily="2" charset="-122"/>
                        </a:rPr>
                        <a:t>打开</a:t>
                      </a:r>
                      <a:r>
                        <a:rPr lang="en-US" altLang="zh-CN" sz="1600" u="none">
                          <a:effectLst/>
                          <a:latin typeface="微软雅黑" panose="020B0503020204020204" charset="-122"/>
                          <a:ea typeface="微软雅黑" panose="020B0503020204020204" charset="-122"/>
                          <a:cs typeface="微软雅黑" panose="020B0503020204020204" charset="-122"/>
                          <a:sym typeface="宋体" panose="02010600030101010101" pitchFamily="2" charset="-122"/>
                        </a:rPr>
                        <a:t>Python</a:t>
                      </a:r>
                      <a:r>
                        <a:rPr lang="zh-CN" altLang="en-US" sz="1600" u="none">
                          <a:effectLst/>
                          <a:latin typeface="微软雅黑" panose="020B0503020204020204" charset="-122"/>
                          <a:ea typeface="微软雅黑" panose="020B0503020204020204" charset="-122"/>
                          <a:cs typeface="微软雅黑" panose="020B0503020204020204" charset="-122"/>
                          <a:sym typeface="宋体" panose="02010600030101010101" pitchFamily="2" charset="-122"/>
                        </a:rPr>
                        <a:t>帮助文档</a:t>
                      </a:r>
                      <a:endParaRPr lang="zh-CN" altLang="en-US" sz="1600" u="none">
                        <a:effectLst/>
                        <a:latin typeface="微软雅黑" panose="020B0503020204020204" charset="-122"/>
                        <a:ea typeface="微软雅黑" panose="020B0503020204020204" charset="-122"/>
                        <a:cs typeface="微软雅黑" panose="020B0503020204020204"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40080">
                <a:tc>
                  <a:txBody>
                    <a:bodyPr wrap="square"/>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600" u="none">
                          <a:effectLst/>
                          <a:latin typeface="微软雅黑" panose="020B0503020204020204" charset="-122"/>
                          <a:ea typeface="微软雅黑" panose="020B0503020204020204" charset="-122"/>
                          <a:sym typeface="宋体" panose="02010600030101010101" pitchFamily="2" charset="-122"/>
                        </a:rPr>
                        <a:t>Alt+/</a:t>
                      </a:r>
                      <a:endParaRPr lang="en-US" altLang="zh-CN" sz="1600" u="none">
                        <a:effectLst/>
                        <a:latin typeface="微软雅黑" panose="020B0503020204020204" charset="-122"/>
                        <a:ea typeface="微软雅黑" panose="020B0503020204020204"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600" u="none">
                          <a:effectLst/>
                          <a:latin typeface="微软雅黑" panose="020B0503020204020204" charset="-122"/>
                          <a:ea typeface="微软雅黑" panose="020B0503020204020204" charset="-122"/>
                          <a:sym typeface="宋体" panose="02010600030101010101" pitchFamily="2" charset="-122"/>
                        </a:rPr>
                        <a:t>自动补全前面曾经出现过的单词，如果之前有多个单词具有相同前缀，则在多个单词中循环选择</a:t>
                      </a:r>
                      <a:endParaRPr lang="zh-CN" altLang="en-US" sz="1600" u="none">
                        <a:effectLst/>
                        <a:latin typeface="微软雅黑" panose="020B0503020204020204" charset="-122"/>
                        <a:ea typeface="微软雅黑" panose="020B0503020204020204"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72110">
                <a:tc>
                  <a:txBody>
                    <a:bodyPr wrap="square"/>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600" u="none">
                          <a:effectLst/>
                          <a:latin typeface="微软雅黑" panose="020B0503020204020204" charset="-122"/>
                          <a:ea typeface="微软雅黑" panose="020B0503020204020204" charset="-122"/>
                          <a:sym typeface="宋体" panose="02010600030101010101" pitchFamily="2" charset="-122"/>
                        </a:rPr>
                        <a:t>Ctrl+]</a:t>
                      </a:r>
                      <a:endParaRPr lang="en-US" altLang="zh-CN" sz="1600" u="none">
                        <a:effectLst/>
                        <a:latin typeface="微软雅黑" panose="020B0503020204020204" charset="-122"/>
                        <a:ea typeface="微软雅黑" panose="020B0503020204020204"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600" u="none">
                          <a:effectLst/>
                          <a:latin typeface="微软雅黑" panose="020B0503020204020204" charset="-122"/>
                          <a:ea typeface="微软雅黑" panose="020B0503020204020204" charset="-122"/>
                          <a:sym typeface="宋体" panose="02010600030101010101" pitchFamily="2" charset="-122"/>
                        </a:rPr>
                        <a:t>缩进代码块</a:t>
                      </a:r>
                      <a:endParaRPr lang="zh-CN" altLang="en-US" sz="1600" u="none">
                        <a:effectLst/>
                        <a:latin typeface="微软雅黑" panose="020B0503020204020204" charset="-122"/>
                        <a:ea typeface="微软雅黑" panose="020B0503020204020204"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72110">
                <a:tc>
                  <a:txBody>
                    <a:bodyPr wrap="square"/>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600" u="none">
                          <a:effectLst/>
                          <a:latin typeface="微软雅黑" panose="020B0503020204020204" charset="-122"/>
                          <a:ea typeface="微软雅黑" panose="020B0503020204020204" charset="-122"/>
                          <a:sym typeface="宋体" panose="02010600030101010101" pitchFamily="2" charset="-122"/>
                        </a:rPr>
                        <a:t>Ctrl+[</a:t>
                      </a:r>
                      <a:endParaRPr lang="en-US" altLang="zh-CN" sz="1600" u="none">
                        <a:effectLst/>
                        <a:latin typeface="微软雅黑" panose="020B0503020204020204" charset="-122"/>
                        <a:ea typeface="微软雅黑" panose="020B0503020204020204"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600" u="none">
                          <a:effectLst/>
                          <a:latin typeface="微软雅黑" panose="020B0503020204020204" charset="-122"/>
                          <a:ea typeface="微软雅黑" panose="020B0503020204020204" charset="-122"/>
                          <a:sym typeface="宋体" panose="02010600030101010101" pitchFamily="2" charset="-122"/>
                        </a:rPr>
                        <a:t>取消代码块缩进</a:t>
                      </a:r>
                      <a:endParaRPr lang="zh-CN" altLang="en-US" sz="1600" u="none">
                        <a:effectLst/>
                        <a:latin typeface="微软雅黑" panose="020B0503020204020204" charset="-122"/>
                        <a:ea typeface="微软雅黑" panose="020B0503020204020204"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72110">
                <a:tc>
                  <a:txBody>
                    <a:bodyPr wrap="square"/>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600" u="none">
                          <a:effectLst/>
                          <a:latin typeface="微软雅黑" panose="020B0503020204020204" charset="-122"/>
                          <a:ea typeface="微软雅黑" panose="020B0503020204020204" charset="-122"/>
                          <a:sym typeface="宋体" panose="02010600030101010101" pitchFamily="2" charset="-122"/>
                        </a:rPr>
                        <a:t>Alt+3</a:t>
                      </a:r>
                      <a:endParaRPr lang="en-US" altLang="zh-CN" sz="1600" u="none">
                        <a:effectLst/>
                        <a:latin typeface="微软雅黑" panose="020B0503020204020204" charset="-122"/>
                        <a:ea typeface="微软雅黑" panose="020B0503020204020204"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600" u="none">
                          <a:effectLst/>
                          <a:latin typeface="微软雅黑" panose="020B0503020204020204" charset="-122"/>
                          <a:ea typeface="微软雅黑" panose="020B0503020204020204" charset="-122"/>
                          <a:sym typeface="宋体" panose="02010600030101010101" pitchFamily="2" charset="-122"/>
                        </a:rPr>
                        <a:t>注释代码块</a:t>
                      </a:r>
                      <a:endParaRPr lang="zh-CN" altLang="en-US" sz="1600" u="none">
                        <a:effectLst/>
                        <a:latin typeface="微软雅黑" panose="020B0503020204020204" charset="-122"/>
                        <a:ea typeface="微软雅黑" panose="020B0503020204020204"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72110">
                <a:tc>
                  <a:txBody>
                    <a:bodyPr wrap="square"/>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600" u="none">
                          <a:effectLst/>
                          <a:latin typeface="微软雅黑" panose="020B0503020204020204" charset="-122"/>
                          <a:ea typeface="微软雅黑" panose="020B0503020204020204" charset="-122"/>
                          <a:sym typeface="宋体" panose="02010600030101010101" pitchFamily="2" charset="-122"/>
                        </a:rPr>
                        <a:t>Alt+4</a:t>
                      </a:r>
                      <a:endParaRPr lang="en-US" altLang="zh-CN" sz="1600" u="none">
                        <a:effectLst/>
                        <a:latin typeface="微软雅黑" panose="020B0503020204020204" charset="-122"/>
                        <a:ea typeface="微软雅黑" panose="020B0503020204020204"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600" u="none">
                          <a:effectLst/>
                          <a:latin typeface="微软雅黑" panose="020B0503020204020204" charset="-122"/>
                          <a:ea typeface="微软雅黑" panose="020B0503020204020204" charset="-122"/>
                          <a:sym typeface="宋体" panose="02010600030101010101" pitchFamily="2" charset="-122"/>
                        </a:rPr>
                        <a:t>取消代码块注释。</a:t>
                      </a:r>
                      <a:endParaRPr lang="zh-CN" altLang="en-US" sz="1600" u="none">
                        <a:effectLst/>
                        <a:latin typeface="微软雅黑" panose="020B0503020204020204" charset="-122"/>
                        <a:ea typeface="微软雅黑" panose="020B0503020204020204"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72110">
                <a:tc>
                  <a:txBody>
                    <a:bodyPr/>
                    <a:p>
                      <a:pPr marL="0" lvl="0" indent="0" algn="l">
                        <a:buNone/>
                      </a:pPr>
                      <a:r>
                        <a:rPr lang="en-US" altLang="zh-CN" sz="1600" u="none">
                          <a:effectLst/>
                          <a:latin typeface="微软雅黑" panose="020B0503020204020204" charset="-122"/>
                          <a:ea typeface="微软雅黑" panose="020B0503020204020204" charset="-122"/>
                          <a:sym typeface="宋体" panose="02010600030101010101" pitchFamily="2" charset="-122"/>
                        </a:rPr>
                        <a:t>Tab</a:t>
                      </a:r>
                      <a:endParaRPr lang="en-US" altLang="zh-CN" sz="1600" u="none">
                        <a:effectLst/>
                        <a:latin typeface="微软雅黑" panose="020B0503020204020204" charset="-122"/>
                        <a:ea typeface="微软雅黑" panose="020B0503020204020204"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lvl="0" indent="0" algn="l">
                        <a:buNone/>
                      </a:pPr>
                      <a:r>
                        <a:rPr lang="zh-CN" altLang="en-US" sz="1600" u="none">
                          <a:effectLst/>
                          <a:latin typeface="微软雅黑" panose="020B0503020204020204" charset="-122"/>
                          <a:ea typeface="微软雅黑" panose="020B0503020204020204" charset="-122"/>
                          <a:sym typeface="宋体" panose="02010600030101010101" pitchFamily="2" charset="-122"/>
                        </a:rPr>
                        <a:t>补全单词</a:t>
                      </a:r>
                      <a:endParaRPr lang="zh-CN" altLang="en-US" sz="1600" u="none">
                        <a:effectLst/>
                        <a:latin typeface="微软雅黑" panose="020B0503020204020204" charset="-122"/>
                        <a:ea typeface="微软雅黑" panose="020B0503020204020204"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021205" y="854075"/>
            <a:ext cx="8231505" cy="521970"/>
          </a:xfrm>
        </p:spPr>
        <p:txBody>
          <a:bodyPr/>
          <a:p>
            <a:r>
              <a:rPr lang="zh-CN" altLang="en-US"/>
              <a:t>第1章　基础知识</a:t>
            </a:r>
            <a:endParaRPr lang="zh-CN" altLang="en-US"/>
          </a:p>
        </p:txBody>
      </p:sp>
      <p:sp>
        <p:nvSpPr>
          <p:cNvPr id="3" name="文本占位符 2"/>
          <p:cNvSpPr>
            <a:spLocks noGrp="1"/>
          </p:cNvSpPr>
          <p:nvPr>
            <p:ph type="body" idx="1"/>
          </p:nvPr>
        </p:nvSpPr>
        <p:spPr>
          <a:xfrm>
            <a:off x="669925" y="1831340"/>
            <a:ext cx="5013960" cy="3758565"/>
          </a:xfrm>
        </p:spPr>
        <p:txBody>
          <a:bodyPr/>
          <a:p>
            <a:pPr algn="l">
              <a:buClrTx/>
              <a:buSzTx/>
            </a:pPr>
            <a:r>
              <a:rPr lang="en-US" altLang="zh-CN"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1.0 Python是一种怎样的语言</a:t>
            </a:r>
            <a:endParaRPr lang="en-US" altLang="zh-CN" sz="2400" b="1">
              <a:solidFill>
                <a:schemeClr val="accent5">
                  <a:lumMod val="75000"/>
                </a:schemeClr>
              </a:solidFill>
              <a:latin typeface="微软雅黑" panose="020B0503020204020204" charset="-122"/>
              <a:ea typeface="微软雅黑" panose="020B0503020204020204" charset="-122"/>
              <a:cs typeface="微软雅黑" panose="020B0503020204020204" charset="-122"/>
            </a:endParaRPr>
          </a:p>
          <a:p>
            <a:pPr algn="l"/>
            <a:r>
              <a:rPr lang="en-US" altLang="zh-CN"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1.1 如何选择Python版本</a:t>
            </a:r>
            <a:endParaRPr lang="en-US" altLang="zh-CN"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1.2 Python安装与简单使用</a:t>
            </a:r>
            <a:endParaRPr lang="en-US" altLang="zh-CN" sz="2400" b="1" kern="1200" baseline="0" dirty="0">
              <a:solidFill>
                <a:schemeClr val="accent5">
                  <a:lumMod val="75000"/>
                </a:schemeClr>
              </a:solidFill>
              <a:latin typeface="微软雅黑" panose="020B0503020204020204" charset="-122"/>
              <a:ea typeface="微软雅黑" panose="020B0503020204020204" charset="-122"/>
              <a:cs typeface="微软雅黑" panose="020B0503020204020204" charset="-122"/>
            </a:endParaRPr>
          </a:p>
          <a:p>
            <a:pPr algn="l"/>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sym typeface="+mn-ea"/>
              </a:rPr>
              <a:t>1.3 </a:t>
            </a:r>
            <a:r>
              <a:rPr sz="2400" b="1" dirty="0">
                <a:solidFill>
                  <a:srgbClr val="FF0000"/>
                </a:solidFill>
                <a:latin typeface="微软雅黑" panose="020B0503020204020204" charset="-122"/>
                <a:ea typeface="微软雅黑" panose="020B0503020204020204" charset="-122"/>
                <a:cs typeface="微软雅黑" panose="020B0503020204020204" charset="-122"/>
                <a:sym typeface="+mn-ea"/>
              </a:rPr>
              <a:t>使用</a:t>
            </a: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sym typeface="+mn-ea"/>
              </a:rPr>
              <a:t>pip</a:t>
            </a:r>
            <a:r>
              <a:rPr sz="2400" b="1" dirty="0">
                <a:solidFill>
                  <a:srgbClr val="FF0000"/>
                </a:solidFill>
                <a:latin typeface="微软雅黑" panose="020B0503020204020204" charset="-122"/>
                <a:ea typeface="微软雅黑" panose="020B0503020204020204" charset="-122"/>
                <a:cs typeface="微软雅黑" panose="020B0503020204020204" charset="-122"/>
                <a:sym typeface="+mn-ea"/>
              </a:rPr>
              <a:t>管理第三方包</a:t>
            </a:r>
            <a:endParaRPr lang="zh-CN" altLang="en-US" sz="2400" b="1" dirty="0">
              <a:solidFill>
                <a:srgbClr val="FF0000"/>
              </a:solidFill>
              <a:latin typeface="微软雅黑" panose="020B0503020204020204" charset="-122"/>
              <a:ea typeface="微软雅黑" panose="020B0503020204020204" charset="-122"/>
              <a:cs typeface="微软雅黑" panose="020B0503020204020204" charset="-122"/>
              <a:sym typeface="+mn-ea"/>
            </a:endParaRPr>
          </a:p>
          <a:p>
            <a:pPr algn="l"/>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a:t>
            </a:r>
            <a:r>
              <a:rPr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4</a:t>
            </a: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  python</a:t>
            </a:r>
            <a:r>
              <a:rPr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基础知识</a:t>
            </a:r>
            <a:endPar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lang="en-US" altLang="zh-CN"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1.5 python</a:t>
            </a:r>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代码编写规范</a:t>
            </a:r>
            <a:endParaRPr lang="zh-CN" altLang="en-US" sz="2400" b="1" kern="1200" baseline="0">
              <a:solidFill>
                <a:schemeClr val="accent5">
                  <a:lumMod val="75000"/>
                </a:schemeClr>
              </a:solidFill>
              <a:latin typeface="微软雅黑" panose="020B0503020204020204" charset="-122"/>
              <a:ea typeface="微软雅黑" panose="020B0503020204020204" charset="-122"/>
              <a:cs typeface="微软雅黑" panose="020B0503020204020204" charset="-122"/>
            </a:endParaRPr>
          </a:p>
          <a:p>
            <a:endParaRPr lang="zh-CN" altLang="en-US" sz="2400" b="1" kern="1200" baseline="0">
              <a:solidFill>
                <a:schemeClr val="accent5">
                  <a:lumMod val="75000"/>
                </a:schemeClr>
              </a:solidFill>
              <a:latin typeface="微软雅黑" panose="020B0503020204020204" charset="-122"/>
              <a:ea typeface="微软雅黑" panose="020B0503020204020204" charset="-122"/>
              <a:cs typeface="微软雅黑" panose="020B0503020204020204" charset="-122"/>
            </a:endParaRPr>
          </a:p>
        </p:txBody>
      </p:sp>
      <p:sp>
        <p:nvSpPr>
          <p:cNvPr id="7" name="文本占位符 2"/>
          <p:cNvSpPr>
            <a:spLocks noGrp="1"/>
          </p:cNvSpPr>
          <p:nvPr/>
        </p:nvSpPr>
        <p:spPr>
          <a:xfrm>
            <a:off x="5683885" y="1831340"/>
            <a:ext cx="5318760" cy="3758565"/>
          </a:xfrm>
          <a:prstGeom prst="rect">
            <a:avLst/>
          </a:prstGeom>
        </p:spPr>
        <p:txBody>
          <a:bodyPr vert="horz" lIns="101600" tIns="38100" rIns="76200" bIns="381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tint val="75000"/>
                  </a:schemeClr>
                </a:solidFill>
                <a:uFillTx/>
                <a:latin typeface="+mn-lt"/>
                <a:ea typeface="+mn-ea"/>
                <a:cs typeface="+mn-cs"/>
              </a:defRPr>
            </a:lvl2pPr>
            <a:lvl3pPr marL="914400" indent="0" algn="l"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tint val="75000"/>
                  </a:schemeClr>
                </a:solidFill>
                <a:uFillTx/>
                <a:latin typeface="+mn-lt"/>
                <a:ea typeface="+mn-ea"/>
                <a:cs typeface="+mn-cs"/>
              </a:defRPr>
            </a:lvl3pPr>
            <a:lvl4pPr marL="137160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tint val="75000"/>
                  </a:schemeClr>
                </a:solidFill>
                <a:uFillTx/>
                <a:latin typeface="+mn-lt"/>
                <a:ea typeface="+mn-ea"/>
                <a:cs typeface="+mn-cs"/>
              </a:defRPr>
            </a:lvl4pPr>
            <a:lvl5pPr marL="182880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tint val="75000"/>
                  </a:schemeClr>
                </a:solidFill>
                <a:uFillTx/>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lvl="0" algn="l">
              <a:buClrTx/>
              <a:buSzTx/>
            </a:pP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1.6 python</a:t>
            </a: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文件名</a:t>
            </a:r>
            <a:endPar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lvl="0" algn="l">
              <a:buClrTx/>
              <a:buSzTx/>
            </a:pP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1.7 python</a:t>
            </a: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脚本的</a:t>
            </a: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__name__</a:t>
            </a: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属性</a:t>
            </a:r>
            <a:endPar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lvl="0" algn="l">
              <a:buClrTx/>
              <a:buSzTx/>
            </a:pP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1.8 </a:t>
            </a: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编写自己的包</a:t>
            </a:r>
            <a:endPar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lvl="0" algn="l">
              <a:buClrTx/>
              <a:buSzTx/>
            </a:pP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1.9 python</a:t>
            </a: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编程快速入门</a:t>
            </a:r>
            <a:endPar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lvl="0" algn="l">
              <a:buClrTx/>
              <a:buSzTx/>
            </a:pP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1.10 The Zen of Python</a:t>
            </a:r>
            <a:endPar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lvl="0" algn="l">
              <a:buClrTx/>
              <a:buSzTx/>
            </a:pPr>
            <a:endPar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标题 18433"/>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anchor="ctr"/>
          <a:p>
            <a:pPr defTabSz="914400"/>
            <a:r>
              <a:rPr lang="en-US" altLang="zh-CN" kern="1200" baseline="0" dirty="0">
                <a:latin typeface="+mj-lt"/>
                <a:ea typeface="+mj-ea"/>
                <a:cs typeface="+mj-cs"/>
              </a:rPr>
              <a:t>1.3 </a:t>
            </a:r>
            <a:r>
              <a:rPr lang="zh-CN" altLang="en-US" kern="1200" baseline="0" dirty="0">
                <a:latin typeface="+mj-lt"/>
                <a:ea typeface="+mj-ea"/>
                <a:cs typeface="+mj-cs"/>
              </a:rPr>
              <a:t>使用</a:t>
            </a:r>
            <a:r>
              <a:rPr lang="en-US" altLang="zh-CN" kern="1200" baseline="0" dirty="0">
                <a:latin typeface="+mj-lt"/>
                <a:ea typeface="+mj-ea"/>
                <a:cs typeface="+mj-cs"/>
              </a:rPr>
              <a:t>pip</a:t>
            </a:r>
            <a:r>
              <a:rPr lang="zh-CN" altLang="en-US" kern="1200" baseline="0" dirty="0">
                <a:latin typeface="+mj-lt"/>
                <a:ea typeface="+mj-ea"/>
                <a:cs typeface="+mj-cs"/>
              </a:rPr>
              <a:t>管理第三方包</a:t>
            </a:r>
            <a:endParaRPr lang="zh-CN" altLang="en-US" kern="1200" baseline="0" dirty="0">
              <a:latin typeface="+mj-lt"/>
              <a:ea typeface="+mj-ea"/>
              <a:cs typeface="+mj-cs"/>
            </a:endParaRPr>
          </a:p>
        </p:txBody>
      </p:sp>
      <p:sp>
        <p:nvSpPr>
          <p:cNvPr id="3" name="文本占位符 2"/>
          <p:cNvSpPr>
            <a:spLocks noGrp="1"/>
          </p:cNvSpPr>
          <p:nvPr>
            <p:ph type="body" idx="1"/>
          </p:nvPr>
        </p:nvSpPr>
        <p:spPr/>
        <p:txBody>
          <a:bodyPr/>
          <a:p>
            <a:endParaRPr lang="zh-CN" altLang="en-US"/>
          </a:p>
        </p:txBody>
      </p:sp>
      <p:sp>
        <p:nvSpPr>
          <p:cNvPr id="27650" name="文本占位符 18434"/>
          <p:cNvSpPr>
            <a:spLocks noGrp="1"/>
          </p:cNvSpPr>
          <p:nvPr>
            <p:ph sz="half" idx="2"/>
          </p:nvPr>
        </p:nvSpPr>
        <p:spPr/>
        <p:txBody>
          <a:bodyPr anchor="t"/>
          <a:p>
            <a:pPr>
              <a:lnSpc>
                <a:spcPct val="80000"/>
              </a:lnSpc>
              <a:buSzPct val="90000"/>
              <a:buFont typeface="Wingdings" panose="05000000000000000000" charset="0"/>
              <a:buChar char="n"/>
            </a:pPr>
            <a:r>
              <a:rPr lang="en-US" altLang="zh-CN" sz="2400" dirty="0"/>
              <a:t>pip</a:t>
            </a:r>
            <a:r>
              <a:rPr lang="zh-CN" altLang="en-US" sz="2400" dirty="0"/>
              <a:t>工具常用命令</a:t>
            </a:r>
            <a:endParaRPr lang="en-US" altLang="zh-CN" sz="2000" dirty="0"/>
          </a:p>
        </p:txBody>
      </p:sp>
      <p:graphicFrame>
        <p:nvGraphicFramePr>
          <p:cNvPr id="0" name="Table -1"/>
          <p:cNvGraphicFramePr/>
          <p:nvPr>
            <p:custDataLst>
              <p:tags r:id="rId1"/>
            </p:custDataLst>
          </p:nvPr>
        </p:nvGraphicFramePr>
        <p:xfrm>
          <a:off x="2030730" y="1419860"/>
          <a:ext cx="8044815" cy="4320540"/>
        </p:xfrm>
        <a:graphic>
          <a:graphicData uri="http://schemas.openxmlformats.org/drawingml/2006/table">
            <a:tbl>
              <a:tblPr firstRow="1" bandRow="1">
                <a:tableStyleId>{5940675A-B579-460E-94D1-54222C63F5DA}</a:tableStyleId>
              </a:tblPr>
              <a:tblGrid>
                <a:gridCol w="4006850"/>
                <a:gridCol w="4037965"/>
              </a:tblGrid>
              <a:tr h="391160">
                <a:tc>
                  <a:txBody>
                    <a:bodyPr/>
                    <a:p>
                      <a:pPr marL="0" indent="0" algn="ctr">
                        <a:buNone/>
                      </a:pPr>
                      <a:r>
                        <a:rPr lang="en-US" altLang="zh-CN" sz="1600" b="1" u="none">
                          <a:latin typeface="微软雅黑" panose="020B0503020204020204" charset="-122"/>
                          <a:ea typeface="微软雅黑" panose="020B0503020204020204" charset="-122"/>
                          <a:cs typeface="微软雅黑" panose="020B0503020204020204" charset="-122"/>
                        </a:rPr>
                        <a:t>pip</a:t>
                      </a:r>
                      <a:r>
                        <a:rPr lang="zh-CN" altLang="en-US" sz="1600" b="1" u="none">
                          <a:latin typeface="微软雅黑" panose="020B0503020204020204" charset="-122"/>
                          <a:ea typeface="微软雅黑" panose="020B0503020204020204" charset="-122"/>
                          <a:cs typeface="微软雅黑" panose="020B0503020204020204" charset="-122"/>
                        </a:rPr>
                        <a:t>命令示例</a:t>
                      </a:r>
                      <a:endParaRPr lang="en-US" sz="1600" b="1" u="none">
                        <a:latin typeface="微软雅黑" panose="020B0503020204020204" charset="-122"/>
                        <a:ea typeface="微软雅黑" panose="020B0503020204020204" charset="-122"/>
                        <a:cs typeface="微软雅黑" panose="020B0503020204020204" charset="-122"/>
                      </a:endParaRPr>
                    </a:p>
                  </a:txBody>
                  <a:tcPr marL="71755" marR="0" marT="0" marB="1"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1600" b="1" u="none">
                          <a:latin typeface="微软雅黑" panose="020B0503020204020204" charset="-122"/>
                          <a:ea typeface="微软雅黑" panose="020B0503020204020204" charset="-122"/>
                          <a:cs typeface="宋体" panose="02010600030101010101" pitchFamily="2" charset="-122"/>
                        </a:rPr>
                        <a:t>说明</a:t>
                      </a:r>
                      <a:endParaRPr lang="zh-CN" altLang="en-US" sz="1600" b="1" u="none">
                        <a:latin typeface="微软雅黑" panose="020B0503020204020204" charset="-122"/>
                        <a:ea typeface="微软雅黑" panose="020B0503020204020204" charset="-122"/>
                        <a:cs typeface="宋体" panose="02010600030101010101" pitchFamily="2" charset="-122"/>
                      </a:endParaRPr>
                    </a:p>
                  </a:txBody>
                  <a:tcPr marL="71755" marR="0" marT="0" marB="1" vert="horz" anchor="ctr"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1160">
                <a:tc>
                  <a:txBody>
                    <a:bodyPr/>
                    <a:p>
                      <a:pPr marL="0" indent="0" algn="l">
                        <a:buNone/>
                      </a:pPr>
                      <a:r>
                        <a:rPr lang="en-US" altLang="zh-CN" sz="1600" b="0" u="none">
                          <a:latin typeface="微软雅黑" panose="020B0503020204020204" charset="-122"/>
                          <a:ea typeface="微软雅黑" panose="020B0503020204020204" charset="-122"/>
                          <a:cs typeface="宋体" panose="02010600030101010101" pitchFamily="2" charset="-122"/>
                        </a:rPr>
                        <a:t>pip download SomePackage[==version]</a:t>
                      </a:r>
                      <a:endParaRPr lang="en-US" altLang="zh-CN" sz="1600" b="0" u="none">
                        <a:latin typeface="微软雅黑" panose="020B0503020204020204" charset="-122"/>
                        <a:ea typeface="微软雅黑" panose="020B0503020204020204" charset="-122"/>
                        <a:cs typeface="宋体" panose="02010600030101010101" pitchFamily="2" charset="-122"/>
                      </a:endParaRPr>
                    </a:p>
                  </a:txBody>
                  <a:tcPr marL="71755" marR="0" marT="0" marB="1"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微软雅黑" panose="020B0503020204020204" charset="-122"/>
                          <a:ea typeface="微软雅黑" panose="020B0503020204020204" charset="-122"/>
                          <a:cs typeface="宋体" panose="02010600030101010101" pitchFamily="2" charset="-122"/>
                        </a:rPr>
                        <a:t>下载扩展库的指定版本，不安装</a:t>
                      </a:r>
                      <a:endParaRPr lang="zh-CN" altLang="en-US" sz="1600" b="0" u="none">
                        <a:latin typeface="微软雅黑" panose="020B0503020204020204" charset="-122"/>
                        <a:ea typeface="微软雅黑" panose="020B0503020204020204" charset="-122"/>
                        <a:cs typeface="宋体" panose="02010600030101010101" pitchFamily="2" charset="-122"/>
                      </a:endParaRPr>
                    </a:p>
                  </a:txBody>
                  <a:tcPr marL="71755" marR="0" marT="0" marB="1" vert="horz" anchor="ctr"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1160">
                <a:tc>
                  <a:txBody>
                    <a:bodyPr/>
                    <a:p>
                      <a:pPr marL="0" indent="0" algn="l">
                        <a:buNone/>
                      </a:pPr>
                      <a:r>
                        <a:rPr lang="en-US" altLang="zh-CN" sz="1600" b="0" u="none">
                          <a:latin typeface="微软雅黑" panose="020B0503020204020204" charset="-122"/>
                          <a:ea typeface="微软雅黑" panose="020B0503020204020204" charset="-122"/>
                          <a:cs typeface="宋体" panose="02010600030101010101" pitchFamily="2" charset="-122"/>
                        </a:rPr>
                        <a:t>pip freeze [&gt; requirements.txt]</a:t>
                      </a:r>
                      <a:endParaRPr lang="en-US" altLang="zh-CN" sz="1600" b="0" u="none">
                        <a:latin typeface="微软雅黑" panose="020B0503020204020204" charset="-122"/>
                        <a:ea typeface="微软雅黑" panose="020B0503020204020204" charset="-122"/>
                        <a:cs typeface="宋体" panose="02010600030101010101" pitchFamily="2" charset="-122"/>
                      </a:endParaRPr>
                    </a:p>
                  </a:txBody>
                  <a:tcPr marL="71755" marR="0" marT="0" marB="1"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微软雅黑" panose="020B0503020204020204" charset="-122"/>
                          <a:ea typeface="微软雅黑" panose="020B0503020204020204" charset="-122"/>
                          <a:cs typeface="微软雅黑" panose="020B0503020204020204" charset="-122"/>
                        </a:rPr>
                        <a:t>以</a:t>
                      </a:r>
                      <a:r>
                        <a:rPr lang="en-US" altLang="zh-CN" sz="1600" b="0" u="none">
                          <a:latin typeface="微软雅黑" panose="020B0503020204020204" charset="-122"/>
                          <a:ea typeface="微软雅黑" panose="020B0503020204020204" charset="-122"/>
                          <a:cs typeface="微软雅黑" panose="020B0503020204020204" charset="-122"/>
                        </a:rPr>
                        <a:t>requirements</a:t>
                      </a:r>
                      <a:r>
                        <a:rPr lang="zh-CN" altLang="en-US" sz="1600" b="0" u="none">
                          <a:latin typeface="微软雅黑" panose="020B0503020204020204" charset="-122"/>
                          <a:ea typeface="微软雅黑" panose="020B0503020204020204" charset="-122"/>
                          <a:cs typeface="微软雅黑" panose="020B0503020204020204" charset="-122"/>
                        </a:rPr>
                        <a:t>的格式列出已安装模块</a:t>
                      </a:r>
                      <a:endParaRPr lang="en-US" sz="1600" b="0" u="none">
                        <a:latin typeface="微软雅黑" panose="020B0503020204020204" charset="-122"/>
                        <a:ea typeface="微软雅黑" panose="020B0503020204020204" charset="-122"/>
                        <a:cs typeface="微软雅黑" panose="020B0503020204020204" charset="-122"/>
                      </a:endParaRPr>
                    </a:p>
                  </a:txBody>
                  <a:tcPr marL="71755" marR="0" marT="0" marB="1" vert="horz" anchor="ctr"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0525">
                <a:tc>
                  <a:txBody>
                    <a:bodyPr/>
                    <a:p>
                      <a:pPr marL="0" indent="0" algn="l">
                        <a:buNone/>
                      </a:pPr>
                      <a:r>
                        <a:rPr lang="en-US" altLang="zh-CN" sz="1600" b="0" u="none">
                          <a:latin typeface="微软雅黑" panose="020B0503020204020204" charset="-122"/>
                          <a:ea typeface="微软雅黑" panose="020B0503020204020204" charset="-122"/>
                          <a:cs typeface="宋体" panose="02010600030101010101" pitchFamily="2" charset="-122"/>
                        </a:rPr>
                        <a:t>pip list</a:t>
                      </a:r>
                      <a:endParaRPr lang="en-US" altLang="zh-CN" sz="1600" b="0" u="none">
                        <a:latin typeface="微软雅黑" panose="020B0503020204020204" charset="-122"/>
                        <a:ea typeface="微软雅黑" panose="020B0503020204020204" charset="-122"/>
                        <a:cs typeface="宋体" panose="02010600030101010101" pitchFamily="2" charset="-122"/>
                      </a:endParaRPr>
                    </a:p>
                  </a:txBody>
                  <a:tcPr marL="71755" marR="0" marT="0" marB="1"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微软雅黑" panose="020B0503020204020204" charset="-122"/>
                          <a:ea typeface="微软雅黑" panose="020B0503020204020204" charset="-122"/>
                          <a:cs typeface="宋体" panose="02010600030101010101" pitchFamily="2" charset="-122"/>
                        </a:rPr>
                        <a:t>列出当前已安装的所有模块</a:t>
                      </a:r>
                      <a:endParaRPr lang="zh-CN" altLang="en-US" sz="1600" b="0" u="none">
                        <a:latin typeface="微软雅黑" panose="020B0503020204020204" charset="-122"/>
                        <a:ea typeface="微软雅黑" panose="020B0503020204020204" charset="-122"/>
                        <a:cs typeface="宋体" panose="02010600030101010101" pitchFamily="2" charset="-122"/>
                      </a:endParaRPr>
                    </a:p>
                  </a:txBody>
                  <a:tcPr marL="71755" marR="0" marT="0" marB="1" vert="horz" anchor="ctr"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1160">
                <a:tc>
                  <a:txBody>
                    <a:bodyPr/>
                    <a:p>
                      <a:pPr marL="0" indent="0" algn="l">
                        <a:buNone/>
                      </a:pPr>
                      <a:r>
                        <a:rPr lang="en-US" altLang="zh-CN" sz="1600" b="0" u="none">
                          <a:latin typeface="微软雅黑" panose="020B0503020204020204" charset="-122"/>
                          <a:ea typeface="微软雅黑" panose="020B0503020204020204" charset="-122"/>
                          <a:cs typeface="宋体" panose="02010600030101010101" pitchFamily="2" charset="-122"/>
                        </a:rPr>
                        <a:t>pip install SomePackage[==version]</a:t>
                      </a:r>
                      <a:endParaRPr lang="en-US" altLang="zh-CN" sz="1600" b="0" u="none">
                        <a:latin typeface="微软雅黑" panose="020B0503020204020204" charset="-122"/>
                        <a:ea typeface="微软雅黑" panose="020B0503020204020204" charset="-122"/>
                        <a:cs typeface="宋体" panose="02010600030101010101" pitchFamily="2" charset="-122"/>
                      </a:endParaRPr>
                    </a:p>
                  </a:txBody>
                  <a:tcPr marL="71755" marR="0" marT="0" marB="1"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微软雅黑" panose="020B0503020204020204" charset="-122"/>
                          <a:ea typeface="微软雅黑" panose="020B0503020204020204" charset="-122"/>
                          <a:cs typeface="微软雅黑" panose="020B0503020204020204" charset="-122"/>
                        </a:rPr>
                        <a:t>在线安装</a:t>
                      </a:r>
                      <a:r>
                        <a:rPr lang="en-US" altLang="zh-CN" sz="1600" b="0" u="none">
                          <a:latin typeface="微软雅黑" panose="020B0503020204020204" charset="-122"/>
                          <a:ea typeface="微软雅黑" panose="020B0503020204020204" charset="-122"/>
                          <a:cs typeface="微软雅黑" panose="020B0503020204020204" charset="-122"/>
                        </a:rPr>
                        <a:t>SomePackage</a:t>
                      </a:r>
                      <a:r>
                        <a:rPr lang="zh-CN" altLang="en-US" sz="1600" b="0" u="none">
                          <a:latin typeface="微软雅黑" panose="020B0503020204020204" charset="-122"/>
                          <a:ea typeface="微软雅黑" panose="020B0503020204020204" charset="-122"/>
                          <a:cs typeface="微软雅黑" panose="020B0503020204020204" charset="-122"/>
                        </a:rPr>
                        <a:t>模块的指定版本</a:t>
                      </a:r>
                      <a:endParaRPr lang="en-US" sz="1600" b="0" u="none">
                        <a:latin typeface="微软雅黑" panose="020B0503020204020204" charset="-122"/>
                        <a:ea typeface="微软雅黑" panose="020B0503020204020204" charset="-122"/>
                        <a:cs typeface="微软雅黑" panose="020B0503020204020204" charset="-122"/>
                      </a:endParaRPr>
                    </a:p>
                  </a:txBody>
                  <a:tcPr marL="71755" marR="0" marT="0" marB="1" vert="horz" anchor="ctr"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1160">
                <a:tc>
                  <a:txBody>
                    <a:bodyPr/>
                    <a:p>
                      <a:pPr marL="0" indent="0" algn="l">
                        <a:buNone/>
                      </a:pPr>
                      <a:r>
                        <a:rPr lang="en-US" altLang="zh-CN" sz="1600" b="0" u="none">
                          <a:latin typeface="微软雅黑" panose="020B0503020204020204" charset="-122"/>
                          <a:ea typeface="微软雅黑" panose="020B0503020204020204" charset="-122"/>
                          <a:cs typeface="宋体" panose="02010600030101010101" pitchFamily="2" charset="-122"/>
                        </a:rPr>
                        <a:t>pip install SomePackage.whl</a:t>
                      </a:r>
                      <a:endParaRPr lang="en-US" altLang="zh-CN" sz="1600" b="0" u="none">
                        <a:latin typeface="微软雅黑" panose="020B0503020204020204" charset="-122"/>
                        <a:ea typeface="微软雅黑" panose="020B0503020204020204" charset="-122"/>
                        <a:cs typeface="宋体" panose="02010600030101010101" pitchFamily="2" charset="-122"/>
                      </a:endParaRPr>
                    </a:p>
                  </a:txBody>
                  <a:tcPr marL="71755" marR="0" marT="0" marB="1"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微软雅黑" panose="020B0503020204020204" charset="-122"/>
                          <a:ea typeface="微软雅黑" panose="020B0503020204020204" charset="-122"/>
                          <a:cs typeface="微软雅黑" panose="020B0503020204020204" charset="-122"/>
                        </a:rPr>
                        <a:t>通过</a:t>
                      </a:r>
                      <a:r>
                        <a:rPr lang="en-US" altLang="zh-CN" sz="1600" b="0" u="none">
                          <a:latin typeface="微软雅黑" panose="020B0503020204020204" charset="-122"/>
                          <a:ea typeface="微软雅黑" panose="020B0503020204020204" charset="-122"/>
                          <a:cs typeface="微软雅黑" panose="020B0503020204020204" charset="-122"/>
                        </a:rPr>
                        <a:t>whl</a:t>
                      </a:r>
                      <a:r>
                        <a:rPr lang="zh-CN" altLang="en-US" sz="1600" b="0" u="none">
                          <a:latin typeface="微软雅黑" panose="020B0503020204020204" charset="-122"/>
                          <a:ea typeface="微软雅黑" panose="020B0503020204020204" charset="-122"/>
                          <a:cs typeface="微软雅黑" panose="020B0503020204020204" charset="-122"/>
                        </a:rPr>
                        <a:t>文件离线安装扩展库</a:t>
                      </a:r>
                      <a:endParaRPr lang="en-US" sz="1600" b="0" u="none">
                        <a:latin typeface="微软雅黑" panose="020B0503020204020204" charset="-122"/>
                        <a:ea typeface="微软雅黑" panose="020B0503020204020204" charset="-122"/>
                        <a:cs typeface="微软雅黑" panose="020B0503020204020204" charset="-122"/>
                      </a:endParaRPr>
                    </a:p>
                  </a:txBody>
                  <a:tcPr marL="71755" marR="0" marT="0" marB="1" vert="horz" anchor="ctr"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16585">
                <a:tc>
                  <a:txBody>
                    <a:bodyPr/>
                    <a:p>
                      <a:pPr marL="0" indent="0" algn="l">
                        <a:buNone/>
                      </a:pPr>
                      <a:r>
                        <a:rPr lang="en-US" altLang="zh-CN" sz="1600" b="0" u="none">
                          <a:latin typeface="微软雅黑" panose="020B0503020204020204" charset="-122"/>
                          <a:ea typeface="微软雅黑" panose="020B0503020204020204" charset="-122"/>
                          <a:cs typeface="宋体" panose="02010600030101010101" pitchFamily="2" charset="-122"/>
                        </a:rPr>
                        <a:t>pip install package1 package2 ...</a:t>
                      </a:r>
                      <a:endParaRPr lang="en-US" altLang="zh-CN" sz="1600" b="0" u="none">
                        <a:latin typeface="微软雅黑" panose="020B0503020204020204" charset="-122"/>
                        <a:ea typeface="微软雅黑" panose="020B0503020204020204" charset="-122"/>
                        <a:cs typeface="宋体" panose="02010600030101010101" pitchFamily="2" charset="-122"/>
                      </a:endParaRPr>
                    </a:p>
                  </a:txBody>
                  <a:tcPr marL="71755" marR="0" marT="0" marB="1"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微软雅黑" panose="020B0503020204020204" charset="-122"/>
                          <a:ea typeface="微软雅黑" panose="020B0503020204020204" charset="-122"/>
                          <a:cs typeface="微软雅黑" panose="020B0503020204020204" charset="-122"/>
                        </a:rPr>
                        <a:t>依次（在线）安装</a:t>
                      </a:r>
                      <a:r>
                        <a:rPr lang="en-US" altLang="zh-CN" sz="1600" b="0" u="none">
                          <a:latin typeface="微软雅黑" panose="020B0503020204020204" charset="-122"/>
                          <a:ea typeface="微软雅黑" panose="020B0503020204020204" charset="-122"/>
                          <a:cs typeface="微软雅黑" panose="020B0503020204020204" charset="-122"/>
                        </a:rPr>
                        <a:t>package1</a:t>
                      </a:r>
                      <a:r>
                        <a:rPr lang="zh-CN" altLang="en-US" sz="1600" b="0" u="none">
                          <a:latin typeface="微软雅黑" panose="020B0503020204020204" charset="-122"/>
                          <a:ea typeface="微软雅黑" panose="020B0503020204020204" charset="-122"/>
                          <a:cs typeface="微软雅黑" panose="020B0503020204020204" charset="-122"/>
                        </a:rPr>
                        <a:t>、</a:t>
                      </a:r>
                      <a:r>
                        <a:rPr lang="en-US" altLang="zh-CN" sz="1600" b="0" u="none">
                          <a:latin typeface="微软雅黑" panose="020B0503020204020204" charset="-122"/>
                          <a:ea typeface="微软雅黑" panose="020B0503020204020204" charset="-122"/>
                          <a:cs typeface="微软雅黑" panose="020B0503020204020204" charset="-122"/>
                        </a:rPr>
                        <a:t>package2</a:t>
                      </a:r>
                      <a:r>
                        <a:rPr lang="zh-CN" altLang="en-US" sz="1600" b="0" u="none">
                          <a:latin typeface="微软雅黑" panose="020B0503020204020204" charset="-122"/>
                          <a:ea typeface="微软雅黑" panose="020B0503020204020204" charset="-122"/>
                          <a:cs typeface="微软雅黑" panose="020B0503020204020204" charset="-122"/>
                        </a:rPr>
                        <a:t>等扩展模块</a:t>
                      </a:r>
                      <a:endParaRPr lang="en-US" sz="1600" b="0" u="none">
                        <a:latin typeface="微软雅黑" panose="020B0503020204020204" charset="-122"/>
                        <a:ea typeface="微软雅黑" panose="020B0503020204020204" charset="-122"/>
                        <a:cs typeface="微软雅黑" panose="020B0503020204020204" charset="-122"/>
                      </a:endParaRPr>
                    </a:p>
                  </a:txBody>
                  <a:tcPr marL="71755" marR="0" marT="0" marB="1" vert="horz" anchor="ctr"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75310">
                <a:tc>
                  <a:txBody>
                    <a:bodyPr/>
                    <a:p>
                      <a:pPr marL="0" indent="0" algn="l">
                        <a:buNone/>
                      </a:pPr>
                      <a:r>
                        <a:rPr lang="en-US" altLang="zh-CN" sz="1600" b="0" u="none">
                          <a:latin typeface="微软雅黑" panose="020B0503020204020204" charset="-122"/>
                          <a:ea typeface="微软雅黑" panose="020B0503020204020204" charset="-122"/>
                          <a:cs typeface="宋体" panose="02010600030101010101" pitchFamily="2" charset="-122"/>
                        </a:rPr>
                        <a:t>pip install -r requirements.txt</a:t>
                      </a:r>
                      <a:endParaRPr lang="en-US" altLang="zh-CN" sz="1600" b="0" u="none">
                        <a:latin typeface="微软雅黑" panose="020B0503020204020204" charset="-122"/>
                        <a:ea typeface="微软雅黑" panose="020B0503020204020204" charset="-122"/>
                        <a:cs typeface="宋体" panose="02010600030101010101" pitchFamily="2" charset="-122"/>
                      </a:endParaRPr>
                    </a:p>
                  </a:txBody>
                  <a:tcPr marL="71755" marR="0" marT="0" marB="1"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微软雅黑" panose="020B0503020204020204" charset="-122"/>
                          <a:ea typeface="微软雅黑" panose="020B0503020204020204" charset="-122"/>
                          <a:cs typeface="微软雅黑" panose="020B0503020204020204" charset="-122"/>
                        </a:rPr>
                        <a:t>安装</a:t>
                      </a:r>
                      <a:r>
                        <a:rPr lang="en-US" altLang="zh-CN" sz="1600" b="0" u="none">
                          <a:latin typeface="微软雅黑" panose="020B0503020204020204" charset="-122"/>
                          <a:ea typeface="微软雅黑" panose="020B0503020204020204" charset="-122"/>
                          <a:cs typeface="微软雅黑" panose="020B0503020204020204" charset="-122"/>
                        </a:rPr>
                        <a:t>requirements.txt</a:t>
                      </a:r>
                      <a:r>
                        <a:rPr lang="zh-CN" altLang="en-US" sz="1600" b="0" u="none">
                          <a:latin typeface="微软雅黑" panose="020B0503020204020204" charset="-122"/>
                          <a:ea typeface="微软雅黑" panose="020B0503020204020204" charset="-122"/>
                          <a:cs typeface="微软雅黑" panose="020B0503020204020204" charset="-122"/>
                        </a:rPr>
                        <a:t>文件中指定的扩展库</a:t>
                      </a:r>
                      <a:endParaRPr lang="en-US" sz="1600" b="0" u="none">
                        <a:latin typeface="微软雅黑" panose="020B0503020204020204" charset="-122"/>
                        <a:ea typeface="微软雅黑" panose="020B0503020204020204" charset="-122"/>
                        <a:cs typeface="微软雅黑" panose="020B0503020204020204" charset="-122"/>
                      </a:endParaRPr>
                    </a:p>
                  </a:txBody>
                  <a:tcPr marL="71755" marR="0" marT="0" marB="1" vert="horz" anchor="ctr"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1160">
                <a:tc>
                  <a:txBody>
                    <a:bodyPr/>
                    <a:p>
                      <a:pPr marL="0" indent="0" algn="l">
                        <a:buNone/>
                      </a:pPr>
                      <a:r>
                        <a:rPr lang="en-US" altLang="zh-CN" sz="1600" b="0" u="none">
                          <a:latin typeface="微软雅黑" panose="020B0503020204020204" charset="-122"/>
                          <a:ea typeface="微软雅黑" panose="020B0503020204020204" charset="-122"/>
                          <a:cs typeface="宋体" panose="02010600030101010101" pitchFamily="2" charset="-122"/>
                        </a:rPr>
                        <a:t>pip install --upgrade SomePackage</a:t>
                      </a:r>
                      <a:endParaRPr lang="en-US" altLang="zh-CN" sz="1600" b="0" u="none">
                        <a:latin typeface="微软雅黑" panose="020B0503020204020204" charset="-122"/>
                        <a:ea typeface="微软雅黑" panose="020B0503020204020204" charset="-122"/>
                        <a:cs typeface="宋体" panose="02010600030101010101" pitchFamily="2" charset="-122"/>
                      </a:endParaRPr>
                    </a:p>
                  </a:txBody>
                  <a:tcPr marL="71755" marR="0" marT="0" marB="1"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微软雅黑" panose="020B0503020204020204" charset="-122"/>
                          <a:ea typeface="微软雅黑" panose="020B0503020204020204" charset="-122"/>
                          <a:cs typeface="微软雅黑" panose="020B0503020204020204" charset="-122"/>
                        </a:rPr>
                        <a:t>升级</a:t>
                      </a:r>
                      <a:r>
                        <a:rPr lang="en-US" altLang="zh-CN" sz="1600" b="0" u="none">
                          <a:latin typeface="微软雅黑" panose="020B0503020204020204" charset="-122"/>
                          <a:ea typeface="微软雅黑" panose="020B0503020204020204" charset="-122"/>
                          <a:cs typeface="微软雅黑" panose="020B0503020204020204" charset="-122"/>
                        </a:rPr>
                        <a:t>SomePackage</a:t>
                      </a:r>
                      <a:r>
                        <a:rPr lang="zh-CN" altLang="en-US" sz="1600" b="0" u="none">
                          <a:latin typeface="微软雅黑" panose="020B0503020204020204" charset="-122"/>
                          <a:ea typeface="微软雅黑" panose="020B0503020204020204" charset="-122"/>
                          <a:cs typeface="微软雅黑" panose="020B0503020204020204" charset="-122"/>
                        </a:rPr>
                        <a:t>模块</a:t>
                      </a:r>
                      <a:endParaRPr lang="en-US" sz="1600" b="0" u="none">
                        <a:latin typeface="微软雅黑" panose="020B0503020204020204" charset="-122"/>
                        <a:ea typeface="微软雅黑" panose="020B0503020204020204" charset="-122"/>
                        <a:cs typeface="微软雅黑" panose="020B0503020204020204" charset="-122"/>
                      </a:endParaRPr>
                    </a:p>
                  </a:txBody>
                  <a:tcPr marL="71755" marR="0" marT="0" marB="1" vert="horz" anchor="ctr"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1160">
                <a:tc>
                  <a:txBody>
                    <a:bodyPr/>
                    <a:p>
                      <a:pPr marL="0" indent="0" algn="l">
                        <a:buNone/>
                      </a:pPr>
                      <a:r>
                        <a:rPr lang="en-US" altLang="zh-CN" sz="1600" b="0" u="none">
                          <a:latin typeface="微软雅黑" panose="020B0503020204020204" charset="-122"/>
                          <a:ea typeface="微软雅黑" panose="020B0503020204020204" charset="-122"/>
                          <a:cs typeface="宋体" panose="02010600030101010101" pitchFamily="2" charset="-122"/>
                        </a:rPr>
                        <a:t>pip uninstall SomePackage[==version]</a:t>
                      </a:r>
                      <a:endParaRPr lang="en-US" altLang="zh-CN" sz="1600" b="0" u="none">
                        <a:latin typeface="微软雅黑" panose="020B0503020204020204" charset="-122"/>
                        <a:ea typeface="微软雅黑" panose="020B0503020204020204" charset="-122"/>
                        <a:cs typeface="宋体" panose="02010600030101010101" pitchFamily="2" charset="-122"/>
                      </a:endParaRPr>
                    </a:p>
                  </a:txBody>
                  <a:tcPr marL="71755" marR="0" marT="0" marB="1"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微软雅黑" panose="020B0503020204020204" charset="-122"/>
                          <a:ea typeface="微软雅黑" panose="020B0503020204020204" charset="-122"/>
                          <a:cs typeface="微软雅黑" panose="020B0503020204020204" charset="-122"/>
                        </a:rPr>
                        <a:t>卸载</a:t>
                      </a:r>
                      <a:r>
                        <a:rPr lang="en-US" altLang="zh-CN" sz="1600" b="0" u="none">
                          <a:latin typeface="微软雅黑" panose="020B0503020204020204" charset="-122"/>
                          <a:ea typeface="微软雅黑" panose="020B0503020204020204" charset="-122"/>
                          <a:cs typeface="微软雅黑" panose="020B0503020204020204" charset="-122"/>
                        </a:rPr>
                        <a:t>SomePackage</a:t>
                      </a:r>
                      <a:r>
                        <a:rPr lang="zh-CN" altLang="en-US" sz="1600" b="0" u="none">
                          <a:latin typeface="微软雅黑" panose="020B0503020204020204" charset="-122"/>
                          <a:ea typeface="微软雅黑" panose="020B0503020204020204" charset="-122"/>
                          <a:cs typeface="微软雅黑" panose="020B0503020204020204" charset="-122"/>
                        </a:rPr>
                        <a:t>模块的指定版本</a:t>
                      </a:r>
                      <a:endParaRPr lang="en-US" sz="1600" b="0" u="none">
                        <a:latin typeface="微软雅黑" panose="020B0503020204020204" charset="-122"/>
                        <a:ea typeface="微软雅黑" panose="020B0503020204020204" charset="-122"/>
                        <a:cs typeface="微软雅黑" panose="020B0503020204020204" charset="-122"/>
                      </a:endParaRPr>
                    </a:p>
                  </a:txBody>
                  <a:tcPr marL="71755" marR="0" marT="0" marB="1" vert="horz" anchor="ctr"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anchor="ctr"/>
          <a:p>
            <a:pPr defTabSz="914400"/>
            <a:r>
              <a:rPr lang="zh-CN" altLang="en-US" kern="1200" baseline="0">
                <a:latin typeface="+mj-lt"/>
                <a:ea typeface="+mj-ea"/>
                <a:cs typeface="+mj-cs"/>
              </a:rPr>
              <a:t>Jupyter Notebook的</a:t>
            </a:r>
            <a:r>
              <a:rPr lang="en-US" altLang="zh-CN" kern="1200" baseline="0">
                <a:latin typeface="+mj-lt"/>
                <a:ea typeface="+mj-ea"/>
                <a:cs typeface="+mj-cs"/>
              </a:rPr>
              <a:t>pip</a:t>
            </a:r>
            <a:r>
              <a:rPr lang="zh-CN" altLang="en-US" kern="1200" baseline="0">
                <a:latin typeface="+mj-lt"/>
                <a:ea typeface="+mj-ea"/>
                <a:cs typeface="+mj-cs"/>
              </a:rPr>
              <a:t>安装与入门</a:t>
            </a:r>
            <a:endParaRPr lang="zh-CN" altLang="en-US" kern="1200" baseline="0">
              <a:latin typeface="+mj-lt"/>
              <a:ea typeface="+mj-ea"/>
              <a:cs typeface="+mj-cs"/>
            </a:endParaRPr>
          </a:p>
        </p:txBody>
      </p:sp>
      <p:sp>
        <p:nvSpPr>
          <p:cNvPr id="3" name="文本占位符 2"/>
          <p:cNvSpPr>
            <a:spLocks noGrp="1"/>
          </p:cNvSpPr>
          <p:nvPr>
            <p:ph type="body" idx="1"/>
          </p:nvPr>
        </p:nvSpPr>
        <p:spPr/>
        <p:txBody>
          <a:bodyPr/>
          <a:p>
            <a:endParaRPr lang="zh-CN" altLang="en-US"/>
          </a:p>
        </p:txBody>
      </p:sp>
      <p:sp>
        <p:nvSpPr>
          <p:cNvPr id="28674" name="内容占位符 2"/>
          <p:cNvSpPr>
            <a:spLocks noGrp="1"/>
          </p:cNvSpPr>
          <p:nvPr>
            <p:ph sz="half" idx="2"/>
          </p:nvPr>
        </p:nvSpPr>
        <p:spPr/>
        <p:txBody>
          <a:bodyPr anchor="t"/>
          <a:p>
            <a:r>
              <a:rPr lang="zh-CN" altLang="en-US" sz="2400"/>
              <a:t>Jupyter Notebook（此前被称为 IPython notebook）是一个</a:t>
            </a:r>
            <a:r>
              <a:rPr lang="zh-CN" altLang="en-US" sz="2400" b="1">
                <a:solidFill>
                  <a:srgbClr val="FF0000"/>
                </a:solidFill>
              </a:rPr>
              <a:t>交互式笔记本</a:t>
            </a:r>
            <a:r>
              <a:rPr lang="zh-CN" altLang="en-US" sz="2400"/>
              <a:t>，支持运行 40 多种编程语言。</a:t>
            </a:r>
            <a:endParaRPr lang="zh-CN" altLang="en-US" sz="2400"/>
          </a:p>
          <a:p>
            <a:endParaRPr lang="zh-CN" altLang="en-US" sz="2400"/>
          </a:p>
          <a:p>
            <a:r>
              <a:rPr lang="zh-CN" altLang="en-US" sz="2400"/>
              <a:t>下面将介绍 Jupyter notebook 的安装和主要特性，后续将使用该工具进行部分代码的展示。</a:t>
            </a:r>
            <a:endParaRPr lang="zh-CN" altLang="en-US" sz="2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标题 7"/>
          <p:cNvSpPr>
            <a:spLocks noGrp="1"/>
          </p:cNvSpPr>
          <p:nvPr>
            <p:ph type="title"/>
          </p:nvPr>
        </p:nvSpPr>
        <p:spPr>
          <a:xfrm>
            <a:off x="554355" y="150495"/>
            <a:ext cx="5398770" cy="414020"/>
          </a:xfrm>
        </p:spPr>
        <p:txBody>
          <a:bodyPr/>
          <a:p>
            <a:r>
              <a:rPr lang="zh-CN" altLang="en-US">
                <a:latin typeface="+mj-lt"/>
                <a:ea typeface="+mj-ea"/>
                <a:cs typeface="+mj-cs"/>
                <a:sym typeface="+mn-ea"/>
              </a:rPr>
              <a:t>Jupyter Notebook的</a:t>
            </a:r>
            <a:r>
              <a:rPr>
                <a:latin typeface="+mj-lt"/>
                <a:ea typeface="+mj-ea"/>
                <a:cs typeface="+mj-cs"/>
                <a:sym typeface="+mn-ea"/>
              </a:rPr>
              <a:t>pip</a:t>
            </a:r>
            <a:r>
              <a:rPr lang="zh-CN" altLang="en-US">
                <a:latin typeface="+mj-lt"/>
                <a:ea typeface="+mj-ea"/>
                <a:cs typeface="+mj-cs"/>
                <a:sym typeface="+mn-ea"/>
              </a:rPr>
              <a:t>安装与入门</a:t>
            </a:r>
            <a:endParaRPr lang="zh-CN" altLang="en-US"/>
          </a:p>
        </p:txBody>
      </p:sp>
      <p:sp>
        <p:nvSpPr>
          <p:cNvPr id="9" name="文本占位符 8"/>
          <p:cNvSpPr>
            <a:spLocks noGrp="1"/>
          </p:cNvSpPr>
          <p:nvPr>
            <p:ph type="body" idx="1"/>
          </p:nvPr>
        </p:nvSpPr>
        <p:spPr/>
        <p:txBody>
          <a:bodyPr/>
          <a:p>
            <a:endParaRPr lang="zh-CN" altLang="en-US"/>
          </a:p>
        </p:txBody>
      </p:sp>
      <p:sp>
        <p:nvSpPr>
          <p:cNvPr id="3" name="内容占位符 2"/>
          <p:cNvSpPr>
            <a:spLocks noGrp="1"/>
          </p:cNvSpPr>
          <p:nvPr>
            <p:ph sz="half" idx="2"/>
          </p:nvPr>
        </p:nvSpPr>
        <p:spPr/>
        <p:txBody>
          <a:bodyPr/>
          <a:p>
            <a:pPr marL="0" marR="0" indent="0" algn="l" defTabSz="914400" rtl="0" eaLnBrk="1" fontAlgn="base" latinLnBrk="0" hangingPunct="1">
              <a:lnSpc>
                <a:spcPct val="100000"/>
              </a:lnSpc>
              <a:spcBef>
                <a:spcPct val="20000"/>
              </a:spcBef>
              <a:spcAft>
                <a:spcPct val="0"/>
              </a:spcAft>
              <a:buClrTx/>
              <a:buSzTx/>
              <a:buFontTx/>
              <a:buNone/>
            </a:pPr>
            <a:r>
              <a:rPr kumimoji="0" lang="zh-CN" altLang="en-US" sz="2400" b="0" i="0" u="none" strike="noStrike" kern="1200" cap="none" spc="0" normalizeH="0" baseline="0" noProof="1">
                <a:solidFill>
                  <a:schemeClr val="tx1"/>
                </a:solidFill>
                <a:latin typeface="+mn-lt"/>
                <a:ea typeface="+mn-ea"/>
                <a:cs typeface="+mn-cs"/>
              </a:rPr>
              <a:t>在开始使用 notebook 之前，需要安装该库。</a:t>
            </a:r>
            <a:endParaRPr kumimoji="0" lang="zh-CN" alt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2400" b="0" i="0" u="none" strike="noStrike" kern="1200" cap="none" spc="0" normalizeH="0" baseline="0" noProof="1">
                <a:solidFill>
                  <a:schemeClr val="tx1"/>
                </a:solidFill>
                <a:latin typeface="+mn-lt"/>
                <a:ea typeface="+mn-ea"/>
                <a:cs typeface="+mn-cs"/>
              </a:rPr>
              <a:t>在</a:t>
            </a:r>
            <a:r>
              <a:rPr kumimoji="0" lang="en-US" altLang="zh-CN" sz="2400" b="0" i="0" u="none" strike="noStrike" kern="1200" cap="none" spc="0" normalizeH="0" baseline="0" noProof="1">
                <a:solidFill>
                  <a:schemeClr val="tx1"/>
                </a:solidFill>
                <a:latin typeface="+mn-lt"/>
                <a:ea typeface="+mn-ea"/>
                <a:cs typeface="+mn-cs"/>
              </a:rPr>
              <a:t>CMD</a:t>
            </a:r>
            <a:r>
              <a:rPr kumimoji="0" lang="zh-CN" altLang="en-US" sz="2400" b="0" i="0" u="none" strike="noStrike" kern="1200" cap="none" spc="0" normalizeH="0" baseline="0" noProof="1">
                <a:solidFill>
                  <a:schemeClr val="tx1"/>
                </a:solidFill>
                <a:latin typeface="+mn-lt"/>
                <a:ea typeface="+mn-ea"/>
                <a:cs typeface="+mn-cs"/>
              </a:rPr>
              <a:t>中调出命令行工具，输入：</a:t>
            </a:r>
            <a:endParaRPr kumimoji="0" lang="zh-CN" alt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2400" b="0" i="0" u="none" strike="noStrike" kern="1200" cap="none" spc="0" normalizeH="0" baseline="0" noProof="1">
                <a:solidFill>
                  <a:schemeClr val="tx1"/>
                </a:solidFill>
                <a:latin typeface="+mn-lt"/>
                <a:ea typeface="+mn-ea"/>
                <a:cs typeface="+mn-cs"/>
              </a:rPr>
              <a:t>    pip install jupyter</a:t>
            </a:r>
            <a:endParaRPr kumimoji="0" lang="zh-CN" altLang="en-US" sz="2400" b="0" i="0" u="none" strike="noStrike" kern="1200" cap="none" spc="0" normalizeH="0" baseline="0" noProof="1">
              <a:solidFill>
                <a:schemeClr val="tx1"/>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Char char="•"/>
            </a:pPr>
            <a:endParaRPr kumimoji="0" lang="zh-CN" altLang="en-US" sz="2400" b="0" i="0" u="none" strike="noStrike" kern="1200" cap="none" spc="0" normalizeH="0" baseline="0" noProof="1">
              <a:solidFill>
                <a:schemeClr val="tx1"/>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Char char="•"/>
            </a:pPr>
            <a:endParaRPr kumimoji="0" lang="zh-CN" altLang="en-US" sz="2400" b="0" i="0" u="none" strike="noStrike" kern="1200" cap="none" spc="0" normalizeH="0" baseline="0" noProof="1">
              <a:solidFill>
                <a:schemeClr val="tx1"/>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Char char="•"/>
            </a:pPr>
            <a:endParaRPr kumimoji="0" lang="zh-CN" altLang="en-US" sz="2400" b="0" i="0" u="none" strike="noStrike" kern="1200" cap="none" spc="0" normalizeH="0" baseline="0" noProof="1">
              <a:solidFill>
                <a:schemeClr val="tx1"/>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Char char="•"/>
            </a:pPr>
            <a:endParaRPr kumimoji="0" lang="zh-CN" altLang="en-US" sz="2400" b="0" i="0" u="none" strike="noStrike" kern="1200" cap="none" spc="0" normalizeH="0" baseline="0" noProof="1">
              <a:solidFill>
                <a:schemeClr val="tx1"/>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Char char="•"/>
            </a:pPr>
            <a:endParaRPr kumimoji="0" lang="zh-CN" altLang="en-US" sz="2400" b="0" i="0" u="none" strike="noStrike" kern="1200" cap="none" spc="0" normalizeH="0" baseline="0" noProof="1">
              <a:solidFill>
                <a:schemeClr val="tx1"/>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Char char="•"/>
            </a:pPr>
            <a:endParaRPr kumimoji="0" lang="zh-CN" alt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2400" b="1" i="0" u="none" strike="noStrike" kern="1200" cap="none" spc="0" normalizeH="0" baseline="0" noProof="1">
                <a:solidFill>
                  <a:srgbClr val="FF0000"/>
                </a:solidFill>
                <a:effectLst/>
                <a:latin typeface="+mn-lt"/>
                <a:ea typeface="+mn-ea"/>
                <a:cs typeface="+mn-cs"/>
              </a:rPr>
              <a:t>如果出现</a:t>
            </a:r>
            <a:r>
              <a:rPr kumimoji="0" lang="en-US" altLang="zh-CN" sz="2400" b="1" i="0" u="none" strike="noStrike" kern="1200" cap="none" spc="0" normalizeH="0" baseline="0" noProof="1">
                <a:solidFill>
                  <a:srgbClr val="FF0000"/>
                </a:solidFill>
                <a:effectLst/>
                <a:latin typeface="+mn-lt"/>
                <a:ea typeface="+mn-ea"/>
                <a:cs typeface="+mn-cs"/>
              </a:rPr>
              <a:t>pip</a:t>
            </a:r>
            <a:r>
              <a:rPr kumimoji="0" lang="zh-CN" altLang="en-US" sz="2400" b="1" i="0" u="none" strike="noStrike" kern="1200" cap="none" spc="0" normalizeH="0" baseline="0" noProof="1">
                <a:solidFill>
                  <a:srgbClr val="FF0000"/>
                </a:solidFill>
                <a:effectLst/>
                <a:latin typeface="+mn-lt"/>
                <a:ea typeface="+mn-ea"/>
                <a:cs typeface="+mn-cs"/>
              </a:rPr>
              <a:t>超时，可使用下一页的解决方案更换安装源</a:t>
            </a:r>
            <a:endParaRPr kumimoji="0" lang="zh-CN" altLang="en-US" sz="2400" b="1" i="0" u="none" strike="noStrike" kern="1200" cap="none" spc="0" normalizeH="0" baseline="0" noProof="1">
              <a:solidFill>
                <a:srgbClr val="FF0000"/>
              </a:solidFill>
              <a:effectLst/>
              <a:latin typeface="+mn-lt"/>
              <a:ea typeface="+mn-ea"/>
              <a:cs typeface="+mn-cs"/>
            </a:endParaRPr>
          </a:p>
        </p:txBody>
      </p:sp>
      <p:pic>
        <p:nvPicPr>
          <p:cNvPr id="29699" name="图片 3"/>
          <p:cNvPicPr>
            <a:picLocks noChangeAspect="1"/>
          </p:cNvPicPr>
          <p:nvPr/>
        </p:nvPicPr>
        <p:blipFill>
          <a:blip r:embed="rId1"/>
          <a:srcRect b="50209"/>
          <a:stretch>
            <a:fillRect/>
          </a:stretch>
        </p:blipFill>
        <p:spPr>
          <a:xfrm>
            <a:off x="1563370" y="2321243"/>
            <a:ext cx="7100888" cy="2073275"/>
          </a:xfrm>
          <a:prstGeom prst="rect">
            <a:avLst/>
          </a:prstGeom>
          <a:noFill/>
          <a:ln w="9525">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anchor="ctr"/>
          <a:p>
            <a:pPr defTabSz="914400"/>
            <a:r>
              <a:rPr lang="en-US" altLang="zh-CN" kern="1200" baseline="0">
                <a:latin typeface="+mj-lt"/>
                <a:ea typeface="+mj-ea"/>
                <a:cs typeface="+mj-cs"/>
              </a:rPr>
              <a:t>***</a:t>
            </a:r>
            <a:r>
              <a:rPr lang="zh-CN" altLang="en-US" kern="1200" baseline="0">
                <a:latin typeface="+mj-lt"/>
                <a:ea typeface="+mj-ea"/>
                <a:cs typeface="+mj-cs"/>
              </a:rPr>
              <a:t>解决pip超时问题（补充）</a:t>
            </a:r>
            <a:endParaRPr lang="en-US" altLang="zh-CN" kern="1200" baseline="0">
              <a:latin typeface="+mj-lt"/>
              <a:ea typeface="+mj-ea"/>
              <a:cs typeface="+mj-cs"/>
            </a:endParaRPr>
          </a:p>
        </p:txBody>
      </p:sp>
      <p:sp>
        <p:nvSpPr>
          <p:cNvPr id="4" name="文本占位符 3"/>
          <p:cNvSpPr>
            <a:spLocks noGrp="1"/>
          </p:cNvSpPr>
          <p:nvPr>
            <p:ph type="body" idx="1"/>
          </p:nvPr>
        </p:nvSpPr>
        <p:spPr/>
        <p:txBody>
          <a:bodyPr/>
          <a:p>
            <a:endParaRPr lang="zh-CN" altLang="en-US"/>
          </a:p>
        </p:txBody>
      </p:sp>
      <p:sp>
        <p:nvSpPr>
          <p:cNvPr id="3" name="内容占位符 2"/>
          <p:cNvSpPr>
            <a:spLocks noGrp="1"/>
          </p:cNvSpPr>
          <p:nvPr>
            <p:ph sz="half" idx="2"/>
          </p:nvPr>
        </p:nvSpPr>
        <p:spPr/>
        <p:txBody>
          <a:bodyPr/>
          <a:p>
            <a:pPr marL="0" marR="0" indent="0" algn="l" defTabSz="914400" rtl="0" eaLnBrk="1" fontAlgn="base" latinLnBrk="0" hangingPunct="1">
              <a:lnSpc>
                <a:spcPct val="100000"/>
              </a:lnSpc>
              <a:spcBef>
                <a:spcPct val="20000"/>
              </a:spcBef>
              <a:spcAft>
                <a:spcPct val="0"/>
              </a:spcAft>
              <a:buClrTx/>
              <a:buSzTx/>
              <a:buFontTx/>
              <a:buNone/>
            </a:pPr>
            <a:r>
              <a:rPr kumimoji="0" lang="zh-CN" altLang="en-US" sz="2400" b="0" i="0" u="none" strike="noStrike" kern="1200" cap="none" spc="0" normalizeH="0" baseline="0" noProof="1">
                <a:solidFill>
                  <a:schemeClr val="tx1"/>
                </a:solidFill>
                <a:latin typeface="+mn-lt"/>
                <a:ea typeface="+mn-ea"/>
                <a:cs typeface="+mn-cs"/>
              </a:rPr>
              <a:t>用默认pip源进行安装第三方模块时，经常会碰到超时问题</a:t>
            </a:r>
            <a:endParaRPr kumimoji="0" lang="zh-CN" alt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2400" b="0" i="0" u="none" strike="noStrike" kern="1200" cap="none" spc="0" normalizeH="0" baseline="0" noProof="1">
                <a:solidFill>
                  <a:schemeClr val="tx1"/>
                </a:solidFill>
                <a:latin typeface="+mn-lt"/>
                <a:ea typeface="+mn-ea"/>
                <a:cs typeface="+mn-cs"/>
              </a:rPr>
              <a:t>下面是解决方案</a:t>
            </a:r>
            <a:endParaRPr kumimoji="0" lang="zh-CN" altLang="en-US" sz="2400" b="0" i="0" u="none" strike="noStrike" kern="1200" cap="none" spc="0" normalizeH="0" baseline="0" noProof="1">
              <a:solidFill>
                <a:schemeClr val="tx1"/>
              </a:solidFill>
              <a:latin typeface="+mn-lt"/>
              <a:ea typeface="+mn-ea"/>
              <a:cs typeface="+mn-cs"/>
            </a:endParaRPr>
          </a:p>
          <a:p>
            <a:pPr marR="0" algn="l" defTabSz="914400" rtl="0" eaLnBrk="1" fontAlgn="base" latinLnBrk="0" hangingPunct="1">
              <a:lnSpc>
                <a:spcPct val="100000"/>
              </a:lnSpc>
              <a:spcBef>
                <a:spcPct val="20000"/>
              </a:spcBef>
              <a:spcAft>
                <a:spcPct val="0"/>
              </a:spcAft>
              <a:buClrTx/>
              <a:buSzTx/>
              <a:buFont typeface="Wingdings" panose="05000000000000000000" charset="0"/>
              <a:buChar char="n"/>
            </a:pPr>
            <a:r>
              <a:rPr kumimoji="0" lang="zh-CN" altLang="en-US" sz="2400" b="0" i="0" u="none" strike="noStrike" kern="1200" cap="none" spc="0" normalizeH="0" baseline="0" noProof="1">
                <a:solidFill>
                  <a:schemeClr val="tx1"/>
                </a:solidFill>
                <a:latin typeface="+mn-lt"/>
                <a:ea typeface="+mn-ea"/>
                <a:cs typeface="+mn-cs"/>
              </a:rPr>
              <a:t>首先在下面文件夹下建立一个pip文件夹</a:t>
            </a:r>
            <a:endParaRPr kumimoji="0" lang="zh-CN" alt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 typeface="Wingdings" panose="05000000000000000000" charset="0"/>
              <a:buNone/>
            </a:pPr>
            <a:r>
              <a:rPr kumimoji="0" lang="zh-CN" altLang="en-US" sz="2400" b="0" i="0" u="none" strike="noStrike" kern="1200" cap="none" spc="0" normalizeH="0" baseline="0" noProof="1">
                <a:solidFill>
                  <a:schemeClr val="tx1"/>
                </a:solidFill>
                <a:latin typeface="+mn-lt"/>
                <a:ea typeface="+mn-ea"/>
                <a:cs typeface="+mn-cs"/>
              </a:rPr>
              <a:t>   C:\Users\Administrator\AppData\Roaming</a:t>
            </a:r>
            <a:endParaRPr kumimoji="0" lang="zh-CN" altLang="en-US" sz="2400" b="0" i="0" u="none" strike="noStrike" kern="1200" cap="none" spc="0" normalizeH="0" baseline="0" noProof="1">
              <a:solidFill>
                <a:schemeClr val="tx1"/>
              </a:solidFill>
              <a:latin typeface="+mn-lt"/>
              <a:ea typeface="+mn-ea"/>
              <a:cs typeface="+mn-cs"/>
            </a:endParaRPr>
          </a:p>
          <a:p>
            <a:pPr marR="0" algn="l" defTabSz="914400" rtl="0" eaLnBrk="1" fontAlgn="base" latinLnBrk="0" hangingPunct="1">
              <a:lnSpc>
                <a:spcPct val="100000"/>
              </a:lnSpc>
              <a:spcBef>
                <a:spcPct val="20000"/>
              </a:spcBef>
              <a:spcAft>
                <a:spcPct val="0"/>
              </a:spcAft>
              <a:buClrTx/>
              <a:buSzTx/>
              <a:buFont typeface="Wingdings" panose="05000000000000000000" charset="0"/>
              <a:buChar char="n"/>
            </a:pPr>
            <a:r>
              <a:rPr kumimoji="0" lang="zh-CN" altLang="en-US" sz="2400" b="0" i="0" u="none" strike="noStrike" kern="1200" cap="none" spc="0" normalizeH="0" baseline="0" noProof="1">
                <a:solidFill>
                  <a:schemeClr val="tx1"/>
                </a:solidFill>
                <a:latin typeface="+mn-lt"/>
                <a:ea typeface="+mn-ea"/>
                <a:cs typeface="+mn-cs"/>
              </a:rPr>
              <a:t>然后在pip文件夹下新建一个文件pip.ini，内容：</a:t>
            </a:r>
            <a:endParaRPr kumimoji="0" lang="zh-CN" altLang="en-US" sz="2400" b="0" i="0" u="none" strike="noStrike" kern="1200" cap="none" spc="0" normalizeH="0" baseline="0" noProof="1">
              <a:solidFill>
                <a:schemeClr val="tx1"/>
              </a:solidFill>
              <a:latin typeface="+mn-lt"/>
              <a:ea typeface="+mn-ea"/>
              <a:cs typeface="+mn-cs"/>
            </a:endParaRPr>
          </a:p>
          <a:p>
            <a:pPr marR="0" lvl="1" algn="l" defTabSz="914400" rtl="0" eaLnBrk="1" fontAlgn="base" latinLnBrk="0" hangingPunct="1">
              <a:lnSpc>
                <a:spcPct val="100000"/>
              </a:lnSpc>
              <a:spcBef>
                <a:spcPct val="20000"/>
              </a:spcBef>
              <a:spcAft>
                <a:spcPct val="0"/>
              </a:spcAft>
              <a:buClrTx/>
              <a:buSzTx/>
              <a:buFontTx/>
              <a:buNone/>
            </a:pPr>
            <a:r>
              <a:rPr kumimoji="0" lang="zh-CN" altLang="en-US" sz="2400" b="1" i="0" u="none" strike="noStrike" kern="1200" cap="none" spc="0" normalizeH="0" baseline="0" noProof="1">
                <a:solidFill>
                  <a:srgbClr val="FF0000"/>
                </a:solidFill>
                <a:latin typeface="+mn-lt"/>
                <a:ea typeface="+mn-ea"/>
                <a:cs typeface="+mn-cs"/>
              </a:rPr>
              <a:t>[global]</a:t>
            </a:r>
            <a:endParaRPr kumimoji="0" lang="zh-CN" altLang="en-US" sz="2400" b="1" i="0" u="none" strike="noStrike" kern="1200" cap="none" spc="0" normalizeH="0" baseline="0" noProof="1">
              <a:solidFill>
                <a:srgbClr val="FF0000"/>
              </a:solidFill>
              <a:latin typeface="+mn-lt"/>
              <a:ea typeface="+mn-ea"/>
              <a:cs typeface="+mn-cs"/>
            </a:endParaRPr>
          </a:p>
          <a:p>
            <a:pPr marL="457200" marR="0" lvl="1" indent="0" algn="l" defTabSz="914400" rtl="0" eaLnBrk="1" fontAlgn="base" latinLnBrk="0" hangingPunct="1">
              <a:lnSpc>
                <a:spcPct val="100000"/>
              </a:lnSpc>
              <a:spcBef>
                <a:spcPct val="20000"/>
              </a:spcBef>
              <a:spcAft>
                <a:spcPct val="0"/>
              </a:spcAft>
              <a:buClrTx/>
              <a:buSzTx/>
              <a:buFontTx/>
              <a:buNone/>
            </a:pPr>
            <a:r>
              <a:rPr kumimoji="0" lang="zh-CN" altLang="en-US" sz="2400" b="1" i="0" u="none" strike="noStrike" kern="1200" cap="none" spc="0" normalizeH="0" baseline="0" noProof="1">
                <a:solidFill>
                  <a:srgbClr val="FF0000"/>
                </a:solidFill>
                <a:latin typeface="+mn-lt"/>
                <a:ea typeface="+mn-ea"/>
                <a:cs typeface="+mn-cs"/>
              </a:rPr>
              <a:t>timeout = 60000</a:t>
            </a:r>
            <a:endParaRPr kumimoji="0" lang="zh-CN" altLang="en-US" sz="2400" b="1" i="0" u="none" strike="noStrike" kern="1200" cap="none" spc="0" normalizeH="0" baseline="0" noProof="1">
              <a:solidFill>
                <a:srgbClr val="FF0000"/>
              </a:solidFill>
              <a:latin typeface="+mn-lt"/>
              <a:ea typeface="+mn-ea"/>
              <a:cs typeface="+mn-cs"/>
            </a:endParaRPr>
          </a:p>
          <a:p>
            <a:pPr marL="457200" marR="0" lvl="1" indent="0" algn="l" defTabSz="914400" rtl="0" eaLnBrk="1" fontAlgn="base" latinLnBrk="0" hangingPunct="1">
              <a:lnSpc>
                <a:spcPct val="100000"/>
              </a:lnSpc>
              <a:spcBef>
                <a:spcPct val="20000"/>
              </a:spcBef>
              <a:spcAft>
                <a:spcPct val="0"/>
              </a:spcAft>
              <a:buClrTx/>
              <a:buSzTx/>
              <a:buFontTx/>
              <a:buNone/>
            </a:pPr>
            <a:r>
              <a:rPr kumimoji="0" lang="zh-CN" altLang="en-US" sz="2400" b="1" i="0" u="none" strike="noStrike" kern="1200" cap="none" spc="0" normalizeH="0" baseline="0" noProof="1">
                <a:solidFill>
                  <a:srgbClr val="FF0000"/>
                </a:solidFill>
                <a:latin typeface="+mn-lt"/>
                <a:ea typeface="+mn-ea"/>
                <a:cs typeface="+mn-cs"/>
              </a:rPr>
              <a:t>index-url = https://pypi.tuna.tsinghua.edu.cn/simple</a:t>
            </a:r>
            <a:endParaRPr kumimoji="0" lang="zh-CN" altLang="en-US" sz="2400" b="1" i="0" u="none" strike="noStrike" kern="1200" cap="none" spc="0" normalizeH="0" baseline="0" noProof="1">
              <a:solidFill>
                <a:srgbClr val="FF0000"/>
              </a:solidFill>
              <a:latin typeface="+mn-lt"/>
              <a:ea typeface="+mn-ea"/>
              <a:cs typeface="+mn-cs"/>
            </a:endParaRPr>
          </a:p>
          <a:p>
            <a:pPr marL="457200" marR="0" lvl="1" indent="0" algn="l" defTabSz="914400" rtl="0" eaLnBrk="1" fontAlgn="base" latinLnBrk="0" hangingPunct="1">
              <a:lnSpc>
                <a:spcPct val="100000"/>
              </a:lnSpc>
              <a:spcBef>
                <a:spcPct val="20000"/>
              </a:spcBef>
              <a:spcAft>
                <a:spcPct val="0"/>
              </a:spcAft>
              <a:buClrTx/>
              <a:buSzTx/>
              <a:buFontTx/>
              <a:buNone/>
            </a:pPr>
            <a:r>
              <a:rPr kumimoji="0" lang="zh-CN" altLang="en-US" sz="2400" b="1" i="0" u="none" strike="noStrike" kern="1200" cap="none" spc="0" normalizeH="0" baseline="0" noProof="1">
                <a:solidFill>
                  <a:srgbClr val="FF0000"/>
                </a:solidFill>
                <a:latin typeface="+mn-lt"/>
                <a:ea typeface="+mn-ea"/>
                <a:cs typeface="+mn-cs"/>
              </a:rPr>
              <a:t>[install]</a:t>
            </a:r>
            <a:endParaRPr kumimoji="0" lang="zh-CN" altLang="en-US" sz="2400" b="1" i="0" u="none" strike="noStrike" kern="1200" cap="none" spc="0" normalizeH="0" baseline="0" noProof="1">
              <a:solidFill>
                <a:srgbClr val="FF0000"/>
              </a:solidFill>
              <a:latin typeface="+mn-lt"/>
              <a:ea typeface="+mn-ea"/>
              <a:cs typeface="+mn-cs"/>
            </a:endParaRPr>
          </a:p>
          <a:p>
            <a:pPr marL="457200" marR="0" lvl="1" indent="0" algn="l" defTabSz="914400" rtl="0" eaLnBrk="1" fontAlgn="base" latinLnBrk="0" hangingPunct="1">
              <a:lnSpc>
                <a:spcPct val="100000"/>
              </a:lnSpc>
              <a:spcBef>
                <a:spcPct val="20000"/>
              </a:spcBef>
              <a:spcAft>
                <a:spcPct val="0"/>
              </a:spcAft>
              <a:buClrTx/>
              <a:buSzTx/>
              <a:buFontTx/>
              <a:buNone/>
            </a:pPr>
            <a:r>
              <a:rPr kumimoji="0" lang="zh-CN" altLang="en-US" sz="2400" b="1" i="0" u="none" strike="noStrike" kern="1200" cap="none" spc="0" normalizeH="0" baseline="0" noProof="1">
                <a:solidFill>
                  <a:srgbClr val="FF0000"/>
                </a:solidFill>
                <a:latin typeface="+mn-lt"/>
                <a:ea typeface="+mn-ea"/>
                <a:cs typeface="+mn-cs"/>
              </a:rPr>
              <a:t>use-mirrors = true</a:t>
            </a:r>
            <a:endParaRPr kumimoji="0" lang="zh-CN" altLang="en-US" sz="2400" b="1" i="0" u="none" strike="noStrike" kern="1200" cap="none" spc="0" normalizeH="0" baseline="0" noProof="1">
              <a:solidFill>
                <a:srgbClr val="FF0000"/>
              </a:solidFill>
              <a:latin typeface="+mn-lt"/>
              <a:ea typeface="+mn-ea"/>
              <a:cs typeface="+mn-cs"/>
            </a:endParaRPr>
          </a:p>
          <a:p>
            <a:pPr marL="457200" marR="0" lvl="1" indent="0" algn="l" defTabSz="914400" rtl="0" eaLnBrk="1" fontAlgn="base" latinLnBrk="0" hangingPunct="1">
              <a:lnSpc>
                <a:spcPct val="100000"/>
              </a:lnSpc>
              <a:spcBef>
                <a:spcPct val="20000"/>
              </a:spcBef>
              <a:spcAft>
                <a:spcPct val="0"/>
              </a:spcAft>
              <a:buClrTx/>
              <a:buSzTx/>
              <a:buFontTx/>
              <a:buNone/>
            </a:pPr>
            <a:r>
              <a:rPr kumimoji="0" lang="zh-CN" altLang="en-US" sz="2400" b="1" i="0" u="none" strike="noStrike" kern="1200" cap="none" spc="0" normalizeH="0" baseline="0" noProof="1">
                <a:solidFill>
                  <a:srgbClr val="FF0000"/>
                </a:solidFill>
                <a:latin typeface="+mn-lt"/>
                <a:ea typeface="+mn-ea"/>
                <a:cs typeface="+mn-cs"/>
              </a:rPr>
              <a:t>mirrors = https://pypi.tuna.tsinghua.edu.cn</a:t>
            </a:r>
            <a:endParaRPr kumimoji="0" lang="zh-CN" altLang="en-US" sz="2400" b="1" i="0" u="none" strike="noStrike" kern="1200" cap="none" spc="0" normalizeH="0" baseline="0" noProof="1">
              <a:solidFill>
                <a:srgbClr val="FF0000"/>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2400" b="0" i="0" u="none" strike="noStrike" kern="1200" cap="none" spc="0" normalizeH="0" baseline="0" noProof="1">
                <a:solidFill>
                  <a:schemeClr val="tx1"/>
                </a:solidFill>
                <a:latin typeface="+mn-lt"/>
                <a:ea typeface="+mn-ea"/>
                <a:cs typeface="+mn-cs"/>
              </a:rPr>
              <a:t>这样就把pip安装源改成国内的了，速度很快</a:t>
            </a:r>
            <a:endParaRPr kumimoji="0" lang="zh-CN" altLang="en-US" sz="2400" b="0" i="0" u="none" strike="noStrike" kern="1200" cap="none" spc="0" normalizeH="0" baseline="0" noProof="1">
              <a:solidFill>
                <a:schemeClr val="tx1"/>
              </a:solidFill>
              <a:latin typeface="+mn-lt"/>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标题 6145"/>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anchor="ctr"/>
          <a:p>
            <a:pPr defTabSz="914400"/>
            <a:r>
              <a:rPr lang="en-US" altLang="zh-CN" kern="1200" baseline="0" dirty="0">
                <a:latin typeface="+mj-lt"/>
                <a:ea typeface="+mj-ea"/>
                <a:cs typeface="+mj-cs"/>
              </a:rPr>
              <a:t>1.0 Python</a:t>
            </a:r>
            <a:r>
              <a:rPr lang="zh-CN" altLang="en-US" kern="1200" baseline="0" dirty="0">
                <a:latin typeface="+mj-lt"/>
                <a:ea typeface="+mj-ea"/>
                <a:cs typeface="+mj-cs"/>
              </a:rPr>
              <a:t>是一种怎样的语言</a:t>
            </a:r>
            <a:endParaRPr lang="zh-CN" altLang="en-US" kern="1200" baseline="0" dirty="0">
              <a:latin typeface="+mj-lt"/>
              <a:ea typeface="+mj-ea"/>
              <a:cs typeface="+mj-cs"/>
            </a:endParaRPr>
          </a:p>
        </p:txBody>
      </p:sp>
      <p:sp>
        <p:nvSpPr>
          <p:cNvPr id="4" name="文本占位符 3"/>
          <p:cNvSpPr>
            <a:spLocks noGrp="1"/>
          </p:cNvSpPr>
          <p:nvPr>
            <p:ph type="body" idx="1"/>
          </p:nvPr>
        </p:nvSpPr>
        <p:spPr/>
        <p:txBody>
          <a:bodyPr/>
          <a:p>
            <a:endParaRPr lang="zh-CN" altLang="en-US"/>
          </a:p>
        </p:txBody>
      </p:sp>
      <p:sp>
        <p:nvSpPr>
          <p:cNvPr id="8194" name="文本占位符 6146"/>
          <p:cNvSpPr>
            <a:spLocks noGrp="1"/>
          </p:cNvSpPr>
          <p:nvPr>
            <p:ph sz="half" idx="2"/>
          </p:nvPr>
        </p:nvSpPr>
        <p:spPr/>
        <p:txBody>
          <a:bodyPr anchor="t"/>
          <a:p>
            <a:pPr>
              <a:spcBef>
                <a:spcPts val="1200"/>
              </a:spcBef>
              <a:spcAft>
                <a:spcPts val="600"/>
              </a:spcAft>
              <a:buSzPct val="90000"/>
              <a:buFont typeface="Wingdings" panose="05000000000000000000" charset="0"/>
              <a:buChar char="n"/>
            </a:pPr>
            <a:r>
              <a:rPr lang="zh-CN" altLang="en-US" sz="2400" dirty="0">
                <a:latin typeface="宋体" panose="02010600030101010101" pitchFamily="2" charset="-122"/>
              </a:rPr>
              <a:t>Python是一门</a:t>
            </a:r>
            <a:r>
              <a:rPr lang="zh-CN" altLang="en-US" sz="2400" dirty="0">
                <a:solidFill>
                  <a:srgbClr val="FF0000"/>
                </a:solidFill>
                <a:latin typeface="宋体" panose="02010600030101010101" pitchFamily="2" charset="-122"/>
              </a:rPr>
              <a:t>跨平台</a:t>
            </a:r>
            <a:r>
              <a:rPr lang="zh-CN" altLang="en-US" sz="2400" dirty="0">
                <a:latin typeface="宋体" panose="02010600030101010101" pitchFamily="2" charset="-122"/>
              </a:rPr>
              <a:t>、</a:t>
            </a:r>
            <a:r>
              <a:rPr lang="zh-CN" altLang="en-US" sz="2400" dirty="0">
                <a:solidFill>
                  <a:srgbClr val="FF0000"/>
                </a:solidFill>
                <a:latin typeface="宋体" panose="02010600030101010101" pitchFamily="2" charset="-122"/>
              </a:rPr>
              <a:t>开源</a:t>
            </a:r>
            <a:r>
              <a:rPr lang="zh-CN" altLang="en-US" sz="2400" dirty="0">
                <a:latin typeface="宋体" panose="02010600030101010101" pitchFamily="2" charset="-122"/>
              </a:rPr>
              <a:t>、</a:t>
            </a:r>
            <a:r>
              <a:rPr lang="zh-CN" altLang="en-US" sz="2400" dirty="0">
                <a:solidFill>
                  <a:srgbClr val="FF0000"/>
                </a:solidFill>
                <a:latin typeface="宋体" panose="02010600030101010101" pitchFamily="2" charset="-122"/>
              </a:rPr>
              <a:t>免费</a:t>
            </a:r>
            <a:r>
              <a:rPr lang="zh-CN" altLang="en-US" sz="2400" dirty="0">
                <a:latin typeface="宋体" panose="02010600030101010101" pitchFamily="2" charset="-122"/>
              </a:rPr>
              <a:t>的</a:t>
            </a:r>
            <a:r>
              <a:rPr lang="zh-CN" altLang="en-US" sz="2400" b="1" dirty="0">
                <a:solidFill>
                  <a:srgbClr val="FF0000"/>
                </a:solidFill>
                <a:latin typeface="宋体" panose="02010600030101010101" pitchFamily="2" charset="-122"/>
              </a:rPr>
              <a:t>解释型高级动态编程语言</a:t>
            </a:r>
            <a:r>
              <a:rPr lang="zh-CN" altLang="en-US" sz="2400" dirty="0">
                <a:latin typeface="宋体" panose="02010600030101010101" pitchFamily="2" charset="-122"/>
              </a:rPr>
              <a:t>，支持伪编译将Python源程序转换为</a:t>
            </a:r>
            <a:r>
              <a:rPr lang="zh-CN" altLang="en-US" sz="2400" b="1" dirty="0">
                <a:latin typeface="宋体" panose="02010600030101010101" pitchFamily="2" charset="-122"/>
              </a:rPr>
              <a:t>字节码</a:t>
            </a:r>
            <a:r>
              <a:rPr lang="zh-CN" altLang="en-US" sz="2400" dirty="0">
                <a:latin typeface="宋体" panose="02010600030101010101" pitchFamily="2" charset="-122"/>
              </a:rPr>
              <a:t>来优化程序和提高运行速度，支持使用py2exe、</a:t>
            </a:r>
            <a:r>
              <a:rPr lang="en-US" altLang="zh-CN" sz="2400" dirty="0">
                <a:latin typeface="宋体" panose="02010600030101010101" pitchFamily="2" charset="-122"/>
              </a:rPr>
              <a:t>pyinstaller</a:t>
            </a:r>
            <a:r>
              <a:rPr lang="zh-CN" altLang="en-US" sz="2400" dirty="0">
                <a:latin typeface="宋体" panose="02010600030101010101" pitchFamily="2" charset="-122"/>
              </a:rPr>
              <a:t>或</a:t>
            </a:r>
            <a:r>
              <a:rPr lang="en-US" altLang="zh-CN" sz="2400" dirty="0">
                <a:latin typeface="宋体" panose="02010600030101010101" pitchFamily="2" charset="-122"/>
              </a:rPr>
              <a:t>cx_Freeze</a:t>
            </a:r>
            <a:r>
              <a:rPr lang="zh-CN" altLang="en-US" sz="2400" dirty="0">
                <a:latin typeface="宋体" panose="02010600030101010101" pitchFamily="2" charset="-122"/>
              </a:rPr>
              <a:t>工具将Python程序</a:t>
            </a:r>
            <a:r>
              <a:rPr lang="zh-CN" altLang="en-US" sz="2400" b="1" dirty="0">
                <a:latin typeface="宋体" panose="02010600030101010101" pitchFamily="2" charset="-122"/>
              </a:rPr>
              <a:t>转换为二进制可执行文件</a:t>
            </a:r>
            <a:r>
              <a:rPr lang="zh-CN" altLang="en-US" sz="2400" dirty="0">
                <a:latin typeface="宋体" panose="02010600030101010101" pitchFamily="2" charset="-122"/>
              </a:rPr>
              <a:t>。</a:t>
            </a:r>
            <a:endParaRPr lang="zh-CN" altLang="en-US" sz="2400" dirty="0">
              <a:latin typeface="宋体" panose="02010600030101010101" pitchFamily="2" charset="-122"/>
            </a:endParaRPr>
          </a:p>
          <a:p>
            <a:pPr>
              <a:spcBef>
                <a:spcPts val="1200"/>
              </a:spcBef>
              <a:spcAft>
                <a:spcPts val="600"/>
              </a:spcAft>
              <a:buSzPct val="90000"/>
              <a:buFont typeface="Wingdings" panose="05000000000000000000" charset="0"/>
              <a:buChar char="n"/>
            </a:pPr>
            <a:r>
              <a:rPr lang="zh-CN" altLang="en-US" sz="2400" dirty="0">
                <a:latin typeface="宋体" panose="02010600030101010101" pitchFamily="2" charset="-122"/>
              </a:rPr>
              <a:t>Python支持</a:t>
            </a:r>
            <a:r>
              <a:rPr lang="zh-CN" altLang="en-US" sz="2400" b="1" dirty="0">
                <a:solidFill>
                  <a:srgbClr val="FF0000"/>
                </a:solidFill>
                <a:latin typeface="宋体" panose="02010600030101010101" pitchFamily="2" charset="-122"/>
              </a:rPr>
              <a:t>命令式编程</a:t>
            </a:r>
            <a:r>
              <a:rPr lang="zh-CN" altLang="en-US" sz="2400" b="1" dirty="0">
                <a:latin typeface="宋体" panose="02010600030101010101" pitchFamily="2" charset="-122"/>
              </a:rPr>
              <a:t>（</a:t>
            </a:r>
            <a:r>
              <a:rPr lang="en-US" altLang="zh-CN" sz="2400" b="1" dirty="0">
                <a:latin typeface="宋体" panose="02010600030101010101" pitchFamily="2" charset="-122"/>
              </a:rPr>
              <a:t>How to do</a:t>
            </a:r>
            <a:r>
              <a:rPr lang="zh-CN" altLang="en-US" sz="2400" b="1"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rPr>
              <a:t>、</a:t>
            </a:r>
            <a:r>
              <a:rPr lang="zh-CN" altLang="en-US" sz="2400" b="1" dirty="0">
                <a:solidFill>
                  <a:srgbClr val="FF0000"/>
                </a:solidFill>
                <a:latin typeface="宋体" panose="02010600030101010101" pitchFamily="2" charset="-122"/>
              </a:rPr>
              <a:t>函数式编程</a:t>
            </a:r>
            <a:r>
              <a:rPr lang="zh-CN" altLang="en-US" sz="2400" b="1" dirty="0">
                <a:latin typeface="宋体" panose="02010600030101010101" pitchFamily="2" charset="-122"/>
              </a:rPr>
              <a:t>（</a:t>
            </a:r>
            <a:r>
              <a:rPr lang="en-US" altLang="zh-CN" sz="2400" b="1" dirty="0">
                <a:latin typeface="宋体" panose="02010600030101010101" pitchFamily="2" charset="-122"/>
              </a:rPr>
              <a:t>What to do</a:t>
            </a:r>
            <a:r>
              <a:rPr lang="zh-CN" altLang="en-US" sz="2400" b="1" dirty="0">
                <a:latin typeface="宋体" panose="02010600030101010101" pitchFamily="2" charset="-122"/>
              </a:rPr>
              <a:t>）</a:t>
            </a:r>
            <a:r>
              <a:rPr lang="zh-CN" altLang="en-US" sz="2400" dirty="0">
                <a:latin typeface="宋体" panose="02010600030101010101" pitchFamily="2" charset="-122"/>
              </a:rPr>
              <a:t>，完全支持</a:t>
            </a:r>
            <a:r>
              <a:rPr lang="zh-CN" altLang="en-US" sz="2400" b="1" dirty="0">
                <a:latin typeface="宋体" panose="02010600030101010101" pitchFamily="2" charset="-122"/>
              </a:rPr>
              <a:t>面向对象程序设计</a:t>
            </a:r>
            <a:r>
              <a:rPr lang="zh-CN" altLang="en-US" sz="2400" dirty="0">
                <a:latin typeface="宋体" panose="02010600030101010101" pitchFamily="2" charset="-122"/>
              </a:rPr>
              <a:t>，语法简洁清晰，拥有大量的几乎支持所有领域应用开发的成熟</a:t>
            </a:r>
            <a:r>
              <a:rPr lang="zh-CN" altLang="en-US" sz="2400" b="1" dirty="0">
                <a:latin typeface="宋体" panose="02010600030101010101" pitchFamily="2" charset="-122"/>
              </a:rPr>
              <a:t>扩展库</a:t>
            </a:r>
            <a:r>
              <a:rPr lang="zh-CN" altLang="en-US" sz="2400" dirty="0">
                <a:latin typeface="宋体" panose="02010600030101010101" pitchFamily="2" charset="-122"/>
              </a:rPr>
              <a:t>。</a:t>
            </a:r>
            <a:endParaRPr lang="zh-CN" altLang="en-US" sz="2400" dirty="0">
              <a:latin typeface="宋体" panose="02010600030101010101" pitchFamily="2" charset="-122"/>
            </a:endParaRPr>
          </a:p>
          <a:p>
            <a:pPr>
              <a:spcBef>
                <a:spcPts val="1200"/>
              </a:spcBef>
              <a:spcAft>
                <a:spcPts val="600"/>
              </a:spcAft>
              <a:buSzPct val="90000"/>
              <a:buFont typeface="Wingdings" panose="05000000000000000000" charset="0"/>
              <a:buChar char="n"/>
            </a:pPr>
            <a:r>
              <a:rPr lang="zh-CN" altLang="en-US" sz="2400" b="1" dirty="0">
                <a:solidFill>
                  <a:srgbClr val="FF0000"/>
                </a:solidFill>
                <a:latin typeface="宋体" panose="02010600030101010101" pitchFamily="2" charset="-122"/>
              </a:rPr>
              <a:t>胶水语言</a:t>
            </a:r>
            <a:r>
              <a:rPr lang="zh-CN" altLang="en-US" sz="2400" dirty="0">
                <a:solidFill>
                  <a:srgbClr val="FF0000"/>
                </a:solidFill>
                <a:latin typeface="宋体" panose="02010600030101010101" pitchFamily="2" charset="-122"/>
              </a:rPr>
              <a:t>：</a:t>
            </a:r>
            <a:r>
              <a:rPr lang="zh-CN" altLang="en-US" sz="2400" dirty="0">
                <a:latin typeface="宋体" panose="02010600030101010101" pitchFamily="2" charset="-122"/>
              </a:rPr>
              <a:t>可以把多种不同语言编写的程序融合到一起实现无缝拼接，更好地发挥不同语言和工具的优势，满足不同应用领域的需求。</a:t>
            </a:r>
            <a:endParaRPr lang="zh-CN" altLang="en-US" sz="2400" dirty="0">
              <a:latin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标题 6"/>
          <p:cNvSpPr>
            <a:spLocks noGrp="1"/>
          </p:cNvSpPr>
          <p:nvPr>
            <p:ph type="title"/>
          </p:nvPr>
        </p:nvSpPr>
        <p:spPr>
          <a:xfrm>
            <a:off x="554355" y="150495"/>
            <a:ext cx="5398770" cy="414020"/>
          </a:xfrm>
        </p:spPr>
        <p:txBody>
          <a:bodyPr/>
          <a:p>
            <a:r>
              <a:rPr lang="zh-CN" altLang="en-US">
                <a:latin typeface="+mj-lt"/>
                <a:ea typeface="+mj-ea"/>
                <a:cs typeface="+mj-cs"/>
                <a:sym typeface="+mn-ea"/>
              </a:rPr>
              <a:t>Jupyter Notebook的</a:t>
            </a:r>
            <a:r>
              <a:rPr>
                <a:latin typeface="+mj-lt"/>
                <a:ea typeface="+mj-ea"/>
                <a:cs typeface="+mj-cs"/>
                <a:sym typeface="+mn-ea"/>
              </a:rPr>
              <a:t>pip</a:t>
            </a:r>
            <a:r>
              <a:rPr lang="zh-CN" altLang="en-US">
                <a:latin typeface="+mj-lt"/>
                <a:ea typeface="+mj-ea"/>
                <a:cs typeface="+mj-cs"/>
                <a:sym typeface="+mn-ea"/>
              </a:rPr>
              <a:t>安装与入门</a:t>
            </a:r>
            <a:endParaRPr lang="zh-CN" altLang="en-US"/>
          </a:p>
        </p:txBody>
      </p:sp>
      <p:sp>
        <p:nvSpPr>
          <p:cNvPr id="8" name="文本占位符 7"/>
          <p:cNvSpPr>
            <a:spLocks noGrp="1"/>
          </p:cNvSpPr>
          <p:nvPr>
            <p:ph type="body" idx="1"/>
          </p:nvPr>
        </p:nvSpPr>
        <p:spPr/>
        <p:txBody>
          <a:bodyPr/>
          <a:p>
            <a:endParaRPr lang="zh-CN" altLang="en-US"/>
          </a:p>
        </p:txBody>
      </p:sp>
      <p:sp>
        <p:nvSpPr>
          <p:cNvPr id="31746" name="内容占位符 2"/>
          <p:cNvSpPr>
            <a:spLocks noGrp="1"/>
          </p:cNvSpPr>
          <p:nvPr>
            <p:ph sz="half" idx="2"/>
          </p:nvPr>
        </p:nvSpPr>
        <p:spPr/>
        <p:txBody>
          <a:bodyPr anchor="t"/>
          <a:p>
            <a:r>
              <a:rPr lang="zh-CN" altLang="en-US" sz="2400"/>
              <a:t>安装完成后，在命令行中输入</a:t>
            </a:r>
            <a:endParaRPr lang="zh-CN" altLang="en-US" sz="2400"/>
          </a:p>
          <a:p>
            <a:pPr marL="457200" lvl="1" indent="0">
              <a:buNone/>
            </a:pPr>
            <a:r>
              <a:rPr lang="zh-CN" altLang="en-US" sz="2400"/>
              <a:t>jupyter notebook</a:t>
            </a:r>
            <a:endParaRPr lang="zh-CN" altLang="en-US" sz="2400"/>
          </a:p>
          <a:p>
            <a:r>
              <a:rPr lang="zh-CN" altLang="en-US" sz="2400"/>
              <a:t>将启动jupyter</a:t>
            </a:r>
            <a:endParaRPr lang="zh-CN" altLang="en-US" sz="2400"/>
          </a:p>
        </p:txBody>
      </p:sp>
      <p:pic>
        <p:nvPicPr>
          <p:cNvPr id="31747" name="图片 5"/>
          <p:cNvPicPr>
            <a:picLocks noChangeAspect="1"/>
          </p:cNvPicPr>
          <p:nvPr/>
        </p:nvPicPr>
        <p:blipFill>
          <a:blip r:embed="rId1"/>
          <a:stretch>
            <a:fillRect/>
          </a:stretch>
        </p:blipFill>
        <p:spPr>
          <a:xfrm>
            <a:off x="3246120" y="2253615"/>
            <a:ext cx="6082030" cy="3568065"/>
          </a:xfrm>
          <a:prstGeom prst="rect">
            <a:avLst/>
          </a:prstGeom>
          <a:noFill/>
          <a:ln w="9525">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标题 6"/>
          <p:cNvSpPr>
            <a:spLocks noGrp="1"/>
          </p:cNvSpPr>
          <p:nvPr>
            <p:ph type="title"/>
          </p:nvPr>
        </p:nvSpPr>
        <p:spPr>
          <a:xfrm>
            <a:off x="554355" y="150495"/>
            <a:ext cx="5398770" cy="414020"/>
          </a:xfrm>
        </p:spPr>
        <p:txBody>
          <a:bodyPr/>
          <a:p>
            <a:r>
              <a:rPr lang="zh-CN" altLang="en-US">
                <a:latin typeface="+mj-lt"/>
                <a:ea typeface="+mj-ea"/>
                <a:cs typeface="+mj-cs"/>
                <a:sym typeface="+mn-ea"/>
              </a:rPr>
              <a:t>Jupyter Notebook的</a:t>
            </a:r>
            <a:r>
              <a:rPr>
                <a:latin typeface="+mj-lt"/>
                <a:ea typeface="+mj-ea"/>
                <a:cs typeface="+mj-cs"/>
                <a:sym typeface="+mn-ea"/>
              </a:rPr>
              <a:t>pip</a:t>
            </a:r>
            <a:r>
              <a:rPr lang="zh-CN" altLang="en-US">
                <a:latin typeface="+mj-lt"/>
                <a:ea typeface="+mj-ea"/>
                <a:cs typeface="+mj-cs"/>
                <a:sym typeface="+mn-ea"/>
              </a:rPr>
              <a:t>安装与入门</a:t>
            </a:r>
            <a:endParaRPr lang="zh-CN" altLang="en-US"/>
          </a:p>
        </p:txBody>
      </p:sp>
      <p:sp>
        <p:nvSpPr>
          <p:cNvPr id="8" name="文本占位符 7"/>
          <p:cNvSpPr>
            <a:spLocks noGrp="1"/>
          </p:cNvSpPr>
          <p:nvPr>
            <p:ph type="body" idx="1"/>
          </p:nvPr>
        </p:nvSpPr>
        <p:spPr/>
        <p:txBody>
          <a:bodyPr/>
          <a:p>
            <a:endParaRPr lang="zh-CN" altLang="en-US"/>
          </a:p>
        </p:txBody>
      </p:sp>
      <p:pic>
        <p:nvPicPr>
          <p:cNvPr id="32770" name="内容占位符 3"/>
          <p:cNvPicPr>
            <a:picLocks noChangeAspect="1"/>
          </p:cNvPicPr>
          <p:nvPr>
            <p:ph sz="half" idx="2"/>
          </p:nvPr>
        </p:nvPicPr>
        <p:blipFill>
          <a:blip r:embed="rId1"/>
          <a:stretch>
            <a:fillRect/>
          </a:stretch>
        </p:blipFill>
        <p:spPr>
          <a:xfrm>
            <a:off x="2176145" y="892810"/>
            <a:ext cx="7911465" cy="5053330"/>
          </a:xfr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anchor="ctr"/>
          <a:p>
            <a:pPr defTabSz="914400"/>
            <a:r>
              <a:rPr lang="zh-CN" altLang="en-US" kern="1200" baseline="0">
                <a:latin typeface="+mj-lt"/>
                <a:ea typeface="+mj-ea"/>
                <a:cs typeface="+mj-cs"/>
              </a:rPr>
              <a:t>配置 Jupyter notebook</a:t>
            </a:r>
            <a:endParaRPr lang="zh-CN" altLang="en-US" kern="1200" baseline="0">
              <a:latin typeface="+mj-lt"/>
              <a:ea typeface="+mj-ea"/>
              <a:cs typeface="+mj-cs"/>
            </a:endParaRPr>
          </a:p>
        </p:txBody>
      </p:sp>
      <p:sp>
        <p:nvSpPr>
          <p:cNvPr id="4" name="文本占位符 3"/>
          <p:cNvSpPr>
            <a:spLocks noGrp="1"/>
          </p:cNvSpPr>
          <p:nvPr>
            <p:ph type="body" idx="1"/>
          </p:nvPr>
        </p:nvSpPr>
        <p:spPr/>
        <p:txBody>
          <a:bodyPr/>
          <a:p>
            <a:endParaRPr lang="zh-CN" altLang="en-US"/>
          </a:p>
        </p:txBody>
      </p:sp>
      <p:sp>
        <p:nvSpPr>
          <p:cNvPr id="3" name="内容占位符 2"/>
          <p:cNvSpPr>
            <a:spLocks noGrp="1"/>
          </p:cNvSpPr>
          <p:nvPr>
            <p:ph sz="half" idx="2"/>
          </p:nvPr>
        </p:nvSpPr>
        <p:spPr/>
        <p:txBody>
          <a:bodyPr/>
          <a:p>
            <a:pPr marL="0" marR="0" indent="0" algn="l" defTabSz="914400" rtl="0" eaLnBrk="1" fontAlgn="base" latinLnBrk="0" hangingPunct="1">
              <a:lnSpc>
                <a:spcPct val="100000"/>
              </a:lnSpc>
              <a:spcBef>
                <a:spcPct val="20000"/>
              </a:spcBef>
              <a:spcAft>
                <a:spcPct val="0"/>
              </a:spcAft>
              <a:buClrTx/>
              <a:buSzTx/>
              <a:buFontTx/>
              <a:buNone/>
            </a:pPr>
            <a:r>
              <a:rPr kumimoji="0" lang="zh-CN" altLang="en-US" sz="2400" b="0" i="0" u="none" strike="noStrike" kern="1200" cap="none" spc="0" normalizeH="0" baseline="0" noProof="1">
                <a:solidFill>
                  <a:schemeClr val="tx1"/>
                </a:solidFill>
                <a:latin typeface="+mn-lt"/>
                <a:ea typeface="+mn-ea"/>
                <a:cs typeface="+mn-cs"/>
              </a:rPr>
              <a:t>接下来</a:t>
            </a:r>
            <a:r>
              <a:rPr kumimoji="0" lang="zh-CN" altLang="en-US" sz="2400" b="0" i="0" u="none" strike="noStrike" kern="1200" cap="none" spc="0" normalizeH="0" baseline="0" noProof="1">
                <a:solidFill>
                  <a:schemeClr val="tx1"/>
                </a:solidFill>
                <a:latin typeface="+mn-lt"/>
                <a:ea typeface="+mn-ea"/>
                <a:cs typeface="+mn-cs"/>
                <a:sym typeface="+mn-ea"/>
              </a:rPr>
              <a:t>配置 Jupyter notebook</a:t>
            </a:r>
            <a:endParaRPr kumimoji="0" lang="zh-CN" altLang="en-US" sz="2400" b="0" i="0" u="none" strike="noStrike" kern="1200" cap="none" spc="0" normalizeH="0" baseline="0" noProof="1">
              <a:solidFill>
                <a:schemeClr val="tx1"/>
              </a:solidFill>
              <a:latin typeface="+mn-lt"/>
              <a:ea typeface="+mn-ea"/>
              <a:cs typeface="+mn-cs"/>
              <a:sym typeface="+mn-ea"/>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2400" b="0" i="0" u="none" strike="noStrike" kern="1200" cap="none" spc="0" normalizeH="0" baseline="0" noProof="1">
                <a:solidFill>
                  <a:schemeClr val="tx1"/>
                </a:solidFill>
                <a:latin typeface="+mn-lt"/>
                <a:ea typeface="+mn-ea"/>
                <a:cs typeface="+mn-cs"/>
                <a:sym typeface="+mn-ea"/>
              </a:rPr>
              <a:t>在命令行下输入：</a:t>
            </a:r>
            <a:endParaRPr kumimoji="0" lang="zh-CN" altLang="en-US" sz="2400" b="0" i="0" u="none" strike="noStrike" kern="1200" cap="none" spc="0" normalizeH="0" baseline="0" noProof="1">
              <a:solidFill>
                <a:schemeClr val="tx1"/>
              </a:solidFill>
              <a:latin typeface="+mn-lt"/>
              <a:ea typeface="+mn-ea"/>
              <a:cs typeface="+mn-cs"/>
              <a:sym typeface="+mn-ea"/>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2400" b="0" i="0" u="none" strike="noStrike" kern="1200" cap="none" spc="0" normalizeH="0" baseline="0" noProof="1">
                <a:solidFill>
                  <a:schemeClr val="tx1"/>
                </a:solidFill>
                <a:latin typeface="+mn-lt"/>
                <a:ea typeface="+mn-ea"/>
                <a:cs typeface="+mn-cs"/>
              </a:rPr>
              <a:t>    jupyter notebook --generate-config </a:t>
            </a:r>
            <a:endParaRPr kumimoji="0" lang="zh-CN" alt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2400" b="0" i="0" u="none" strike="noStrike" kern="1200" cap="none" spc="0" normalizeH="0" baseline="0" noProof="1">
                <a:solidFill>
                  <a:schemeClr val="tx1"/>
                </a:solidFill>
                <a:latin typeface="+mn-lt"/>
                <a:ea typeface="+mn-ea"/>
                <a:cs typeface="+mn-cs"/>
              </a:rPr>
              <a:t>执行后，打开“.jupyter”文件夹，可以看到里面有个配置文件。 </a:t>
            </a:r>
            <a:endParaRPr kumimoji="0" lang="zh-CN" alt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2400" b="0" i="0" u="none" strike="noStrike" kern="1200" cap="none" spc="0" normalizeH="0" baseline="0" noProof="1">
              <a:solidFill>
                <a:schemeClr val="tx1"/>
              </a:solidFill>
              <a:latin typeface="+mn-lt"/>
              <a:ea typeface="+mn-ea"/>
              <a:cs typeface="+mn-cs"/>
            </a:endParaRPr>
          </a:p>
        </p:txBody>
      </p:sp>
      <p:pic>
        <p:nvPicPr>
          <p:cNvPr id="33795" name="图片 3"/>
          <p:cNvPicPr>
            <a:picLocks noChangeAspect="1"/>
          </p:cNvPicPr>
          <p:nvPr/>
        </p:nvPicPr>
        <p:blipFill>
          <a:blip r:embed="rId1"/>
          <a:stretch>
            <a:fillRect/>
          </a:stretch>
        </p:blipFill>
        <p:spPr>
          <a:xfrm>
            <a:off x="1908810" y="2640965"/>
            <a:ext cx="7364730" cy="1557655"/>
          </a:xfrm>
          <a:prstGeom prst="rect">
            <a:avLst/>
          </a:prstGeom>
          <a:noFill/>
          <a:ln w="9525">
            <a:noFill/>
          </a:ln>
        </p:spPr>
      </p:pic>
      <p:pic>
        <p:nvPicPr>
          <p:cNvPr id="33796" name="图片 4"/>
          <p:cNvPicPr>
            <a:picLocks noChangeAspect="1"/>
          </p:cNvPicPr>
          <p:nvPr/>
        </p:nvPicPr>
        <p:blipFill>
          <a:blip r:embed="rId2"/>
          <a:stretch>
            <a:fillRect/>
          </a:stretch>
        </p:blipFill>
        <p:spPr>
          <a:xfrm>
            <a:off x="1908810" y="4486910"/>
            <a:ext cx="7441565" cy="1586865"/>
          </a:xfrm>
          <a:prstGeom prst="rect">
            <a:avLst/>
          </a:prstGeom>
          <a:noFill/>
          <a:ln w="9525">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标题 7"/>
          <p:cNvSpPr>
            <a:spLocks noGrp="1"/>
          </p:cNvSpPr>
          <p:nvPr>
            <p:ph type="title"/>
          </p:nvPr>
        </p:nvSpPr>
        <p:spPr>
          <a:xfrm>
            <a:off x="554355" y="150495"/>
            <a:ext cx="5398770" cy="414020"/>
          </a:xfrm>
        </p:spPr>
        <p:txBody>
          <a:bodyPr/>
          <a:p>
            <a:r>
              <a:rPr lang="zh-CN" altLang="en-US">
                <a:latin typeface="+mj-lt"/>
                <a:ea typeface="+mj-ea"/>
                <a:cs typeface="+mj-cs"/>
                <a:sym typeface="+mn-ea"/>
              </a:rPr>
              <a:t>配置 Jupyter notebook</a:t>
            </a:r>
            <a:endParaRPr lang="zh-CN" altLang="en-US"/>
          </a:p>
        </p:txBody>
      </p:sp>
      <p:sp>
        <p:nvSpPr>
          <p:cNvPr id="9" name="文本占位符 8"/>
          <p:cNvSpPr>
            <a:spLocks noGrp="1"/>
          </p:cNvSpPr>
          <p:nvPr>
            <p:ph type="body" idx="1"/>
          </p:nvPr>
        </p:nvSpPr>
        <p:spPr/>
        <p:txBody>
          <a:bodyPr/>
          <a:p>
            <a:endParaRPr lang="zh-CN" altLang="en-US"/>
          </a:p>
        </p:txBody>
      </p:sp>
      <p:sp>
        <p:nvSpPr>
          <p:cNvPr id="3" name="内容占位符 2"/>
          <p:cNvSpPr>
            <a:spLocks noGrp="1"/>
          </p:cNvSpPr>
          <p:nvPr>
            <p:ph sz="half" idx="2"/>
          </p:nvPr>
        </p:nvSpPr>
        <p:spPr/>
        <p:txBody>
          <a:bodyPr/>
          <a:p>
            <a:pPr marL="0" marR="0" indent="0" algn="l" defTabSz="914400" rtl="0" eaLnBrk="1" fontAlgn="base" latinLnBrk="0" hangingPunct="1">
              <a:lnSpc>
                <a:spcPct val="100000"/>
              </a:lnSpc>
              <a:spcBef>
                <a:spcPct val="20000"/>
              </a:spcBef>
              <a:spcAft>
                <a:spcPct val="0"/>
              </a:spcAft>
              <a:buClrTx/>
              <a:buSzTx/>
              <a:buFontTx/>
              <a:buNone/>
            </a:pPr>
            <a:r>
              <a:rPr kumimoji="0" lang="zh-CN" altLang="en-US" sz="2400" b="0" i="0" u="none" strike="noStrike" kern="1200" cap="none" spc="0" normalizeH="0" baseline="0" noProof="1">
                <a:solidFill>
                  <a:schemeClr val="tx1"/>
                </a:solidFill>
                <a:latin typeface="微软雅黑" panose="020B0503020204020204" charset="-122"/>
                <a:ea typeface="微软雅黑" panose="020B0503020204020204" charset="-122"/>
                <a:cs typeface="微软雅黑" panose="020B0503020204020204" charset="-122"/>
              </a:rPr>
              <a:t>修改jupyter_notebook_config.py配置文件</a:t>
            </a:r>
            <a:endParaRPr kumimoji="0" lang="zh-CN" altLang="en-US" sz="2400" b="0" i="0" u="none" strike="noStrike" kern="1200" cap="none" spc="0" normalizeH="0" baseline="0" noProof="1">
              <a:solidFill>
                <a:schemeClr val="tx1"/>
              </a:solidFill>
              <a:latin typeface="微软雅黑" panose="020B0503020204020204" charset="-122"/>
              <a:ea typeface="微软雅黑" panose="020B0503020204020204" charset="-122"/>
              <a:cs typeface="微软雅黑" panose="020B0503020204020204" charset="-122"/>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2400" b="0" i="0" u="none" strike="noStrike" kern="1200" cap="none" spc="0" normalizeH="0" baseline="0" noProof="1">
                <a:solidFill>
                  <a:schemeClr val="tx1"/>
                </a:solidFill>
                <a:latin typeface="微软雅黑" panose="020B0503020204020204" charset="-122"/>
                <a:ea typeface="微软雅黑" panose="020B0503020204020204" charset="-122"/>
                <a:cs typeface="微软雅黑" panose="020B0503020204020204" charset="-122"/>
              </a:rPr>
              <a:t>打开这个配置文件，找到“c.NotebookApp.notebook_dir=……”，把路径改成自己的工作目录</a:t>
            </a:r>
            <a:endParaRPr kumimoji="0" lang="zh-CN" altLang="en-US" sz="2400" b="0" i="0" u="none" strike="noStrike" kern="1200" cap="none" spc="0" normalizeH="0" baseline="0" noProof="1">
              <a:solidFill>
                <a:schemeClr val="tx1"/>
              </a:solidFill>
              <a:latin typeface="微软雅黑" panose="020B0503020204020204" charset="-122"/>
              <a:ea typeface="微软雅黑" panose="020B0503020204020204" charset="-122"/>
              <a:cs typeface="微软雅黑" panose="020B0503020204020204" charset="-122"/>
            </a:endParaRPr>
          </a:p>
          <a:p>
            <a:pPr marR="0" algn="l" defTabSz="914400" rtl="0" eaLnBrk="1" fontAlgn="base" latinLnBrk="0" hangingPunct="1">
              <a:lnSpc>
                <a:spcPct val="100000"/>
              </a:lnSpc>
              <a:spcBef>
                <a:spcPct val="20000"/>
              </a:spcBef>
              <a:spcAft>
                <a:spcPct val="0"/>
              </a:spcAft>
              <a:buClrTx/>
              <a:buSzTx/>
              <a:buFont typeface="Wingdings" panose="05000000000000000000" charset="0"/>
              <a:buChar char="n"/>
            </a:pPr>
            <a:r>
              <a:rPr kumimoji="0" lang="zh-CN" altLang="en-US" sz="2400" b="0" i="0" u="none" strike="noStrike" kern="1200" cap="none" spc="0" normalizeH="0" baseline="0" noProof="1">
                <a:solidFill>
                  <a:schemeClr val="tx1"/>
                </a:solidFill>
                <a:latin typeface="微软雅黑" panose="020B0503020204020204" charset="-122"/>
                <a:ea typeface="微软雅黑" panose="020B0503020204020204" charset="-122"/>
                <a:cs typeface="微软雅黑" panose="020B0503020204020204" charset="-122"/>
              </a:rPr>
              <a:t>比如，这里要变更为</a:t>
            </a:r>
            <a:endParaRPr kumimoji="0" lang="zh-CN" altLang="en-US" sz="2400" b="0" i="0" u="none" strike="noStrike" kern="1200" cap="none" spc="0" normalizeH="0" baseline="0" noProof="1">
              <a:solidFill>
                <a:schemeClr val="tx1"/>
              </a:solidFill>
              <a:latin typeface="微软雅黑" panose="020B0503020204020204" charset="-122"/>
              <a:ea typeface="微软雅黑" panose="020B0503020204020204" charset="-122"/>
              <a:cs typeface="微软雅黑" panose="020B0503020204020204" charset="-122"/>
            </a:endParaRPr>
          </a:p>
          <a:p>
            <a:pPr marL="0" marR="0" indent="0" algn="l" defTabSz="914400" rtl="0" eaLnBrk="1" fontAlgn="base" latinLnBrk="0" hangingPunct="1">
              <a:lnSpc>
                <a:spcPct val="100000"/>
              </a:lnSpc>
              <a:spcBef>
                <a:spcPct val="20000"/>
              </a:spcBef>
              <a:spcAft>
                <a:spcPct val="0"/>
              </a:spcAft>
              <a:buClrTx/>
              <a:buSzTx/>
              <a:buFontTx/>
              <a:buNone/>
            </a:pPr>
            <a:r>
              <a:rPr kumimoji="0" lang="en-US" altLang="zh-CN" sz="2400" b="0" i="0" u="none" strike="noStrike" kern="1200" cap="none" spc="0" normalizeH="0" baseline="0" noProof="1">
                <a:solidFill>
                  <a:schemeClr val="tx1"/>
                </a:solidFill>
                <a:latin typeface="微软雅黑" panose="020B0503020204020204" charset="-122"/>
                <a:ea typeface="微软雅黑" panose="020B0503020204020204" charset="-122"/>
                <a:cs typeface="微软雅黑" panose="020B0503020204020204" charset="-122"/>
              </a:rPr>
              <a:t>	</a:t>
            </a:r>
            <a:r>
              <a:rPr kumimoji="0" lang="zh-CN" altLang="en-US" sz="2400" b="0" i="0" u="none" strike="noStrike" kern="1200" cap="none" spc="0" normalizeH="0" baseline="0" noProof="1">
                <a:solidFill>
                  <a:schemeClr val="tx1"/>
                </a:solidFill>
                <a:latin typeface="微软雅黑" panose="020B0503020204020204" charset="-122"/>
                <a:ea typeface="微软雅黑" panose="020B0503020204020204" charset="-122"/>
                <a:cs typeface="微软雅黑" panose="020B0503020204020204" charset="-122"/>
              </a:rPr>
              <a:t>## The directory to use for notebooks and kernels.</a:t>
            </a:r>
            <a:endParaRPr kumimoji="0" lang="zh-CN" altLang="en-US" sz="2400" b="0" i="0" u="none" strike="noStrike" kern="1200" cap="none" spc="0" normalizeH="0" baseline="0" noProof="1">
              <a:solidFill>
                <a:schemeClr val="tx1"/>
              </a:solidFill>
              <a:latin typeface="微软雅黑" panose="020B0503020204020204" charset="-122"/>
              <a:ea typeface="微软雅黑" panose="020B0503020204020204" charset="-122"/>
              <a:cs typeface="微软雅黑" panose="020B0503020204020204" charset="-122"/>
            </a:endParaRPr>
          </a:p>
          <a:p>
            <a:pPr marL="0" marR="0" indent="0" algn="l" defTabSz="914400" rtl="0" eaLnBrk="1" fontAlgn="base" latinLnBrk="0" hangingPunct="1">
              <a:lnSpc>
                <a:spcPct val="100000"/>
              </a:lnSpc>
              <a:spcBef>
                <a:spcPct val="20000"/>
              </a:spcBef>
              <a:spcAft>
                <a:spcPct val="0"/>
              </a:spcAft>
              <a:buClrTx/>
              <a:buSzTx/>
              <a:buFontTx/>
              <a:buNone/>
            </a:pPr>
            <a:r>
              <a:rPr kumimoji="0" lang="en-US" altLang="zh-CN" sz="2400" b="0" i="0" u="none" strike="noStrike" kern="1200" cap="none" spc="0" normalizeH="0" baseline="0" noProof="1">
                <a:solidFill>
                  <a:schemeClr val="tx1"/>
                </a:solidFill>
                <a:latin typeface="微软雅黑" panose="020B0503020204020204" charset="-122"/>
                <a:ea typeface="微软雅黑" panose="020B0503020204020204" charset="-122"/>
                <a:cs typeface="微软雅黑" panose="020B0503020204020204" charset="-122"/>
              </a:rPr>
              <a:t>	</a:t>
            </a:r>
            <a:r>
              <a:rPr kumimoji="0" lang="zh-CN" altLang="en-US" sz="2400" b="0" i="0" u="none" strike="noStrike" kern="1200" cap="none" spc="0" normalizeH="0" baseline="0" noProof="1">
                <a:solidFill>
                  <a:schemeClr val="tx1"/>
                </a:solidFill>
                <a:latin typeface="微软雅黑" panose="020B0503020204020204" charset="-122"/>
                <a:ea typeface="微软雅黑" panose="020B0503020204020204" charset="-122"/>
                <a:cs typeface="微软雅黑" panose="020B0503020204020204" charset="-122"/>
              </a:rPr>
              <a:t>c.NotebookApp.notebook_dir = 'C:</a:t>
            </a:r>
            <a:r>
              <a:rPr kumimoji="0" lang="en-US" altLang="zh-CN" sz="2400" b="0" i="0" u="none" strike="noStrike" kern="1200" cap="none" spc="0" normalizeH="0" baseline="0" noProof="1">
                <a:solidFill>
                  <a:schemeClr val="tx1"/>
                </a:solidFill>
                <a:latin typeface="微软雅黑" panose="020B0503020204020204" charset="-122"/>
                <a:ea typeface="微软雅黑" panose="020B0503020204020204" charset="-122"/>
                <a:cs typeface="微软雅黑" panose="020B0503020204020204" charset="-122"/>
              </a:rPr>
              <a:t>/</a:t>
            </a:r>
            <a:r>
              <a:rPr kumimoji="0" lang="zh-CN" altLang="en-US" sz="2400" b="0" i="0" u="none" strike="noStrike" kern="1200" cap="none" spc="0" normalizeH="0" baseline="0" noProof="1">
                <a:solidFill>
                  <a:schemeClr val="tx1"/>
                </a:solidFill>
                <a:latin typeface="微软雅黑" panose="020B0503020204020204" charset="-122"/>
                <a:ea typeface="微软雅黑" panose="020B0503020204020204" charset="-122"/>
                <a:cs typeface="微软雅黑" panose="020B0503020204020204" charset="-122"/>
              </a:rPr>
              <a:t>Users</a:t>
            </a:r>
            <a:r>
              <a:rPr kumimoji="0" lang="en-US" altLang="zh-CN" sz="2400" b="0" i="0" u="none" strike="noStrike" kern="1200" cap="none" spc="0" normalizeH="0" baseline="0" noProof="1">
                <a:solidFill>
                  <a:schemeClr val="tx1"/>
                </a:solidFill>
                <a:latin typeface="微软雅黑" panose="020B0503020204020204" charset="-122"/>
                <a:ea typeface="微软雅黑" panose="020B0503020204020204" charset="-122"/>
                <a:cs typeface="微软雅黑" panose="020B0503020204020204" charset="-122"/>
              </a:rPr>
              <a:t>/</a:t>
            </a:r>
            <a:r>
              <a:rPr kumimoji="0" lang="zh-CN" altLang="en-US" sz="2400" b="0" i="0" u="none" strike="noStrike" kern="1200" cap="none" spc="0" normalizeH="0" baseline="0" noProof="1">
                <a:solidFill>
                  <a:schemeClr val="tx1"/>
                </a:solidFill>
                <a:latin typeface="微软雅黑" panose="020B0503020204020204" charset="-122"/>
                <a:ea typeface="微软雅黑" panose="020B0503020204020204" charset="-122"/>
                <a:cs typeface="微软雅黑" panose="020B0503020204020204" charset="-122"/>
              </a:rPr>
              <a:t>shewe</a:t>
            </a:r>
            <a:r>
              <a:rPr kumimoji="0" lang="en-US" altLang="zh-CN" sz="2400" b="0" i="0" u="none" strike="noStrike" kern="1200" cap="none" spc="0" normalizeH="0" baseline="0" noProof="1">
                <a:solidFill>
                  <a:schemeClr val="tx1"/>
                </a:solidFill>
                <a:latin typeface="微软雅黑" panose="020B0503020204020204" charset="-122"/>
                <a:ea typeface="微软雅黑" panose="020B0503020204020204" charset="-122"/>
                <a:cs typeface="微软雅黑" panose="020B0503020204020204" charset="-122"/>
              </a:rPr>
              <a:t>/</a:t>
            </a:r>
            <a:r>
              <a:rPr kumimoji="0" lang="zh-CN" altLang="en-US" sz="2400" b="0" i="0" u="none" strike="noStrike" kern="1200" cap="none" spc="0" normalizeH="0" baseline="0" noProof="1">
                <a:solidFill>
                  <a:schemeClr val="tx1"/>
                </a:solidFill>
                <a:latin typeface="微软雅黑" panose="020B0503020204020204" charset="-122"/>
                <a:ea typeface="微软雅黑" panose="020B0503020204020204" charset="-122"/>
                <a:cs typeface="微软雅黑" panose="020B0503020204020204" charset="-122"/>
              </a:rPr>
              <a:t>Desktop</a:t>
            </a:r>
            <a:r>
              <a:rPr kumimoji="0" lang="en-US" altLang="zh-CN" sz="2400" b="0" i="0" u="none" strike="noStrike" kern="1200" cap="none" spc="0" normalizeH="0" baseline="0" noProof="1">
                <a:solidFill>
                  <a:schemeClr val="tx1"/>
                </a:solidFill>
                <a:latin typeface="微软雅黑" panose="020B0503020204020204" charset="-122"/>
                <a:ea typeface="微软雅黑" panose="020B0503020204020204" charset="-122"/>
                <a:cs typeface="微软雅黑" panose="020B0503020204020204" charset="-122"/>
              </a:rPr>
              <a:t>/</a:t>
            </a:r>
            <a:r>
              <a:rPr kumimoji="0" lang="zh-CN" altLang="en-US" sz="2400" b="0" i="0" u="none" strike="noStrike" kern="1200" cap="none" spc="0" normalizeH="0" baseline="0" noProof="1">
                <a:solidFill>
                  <a:schemeClr val="tx1"/>
                </a:solidFill>
                <a:latin typeface="微软雅黑" panose="020B0503020204020204" charset="-122"/>
                <a:ea typeface="微软雅黑" panose="020B0503020204020204" charset="-122"/>
                <a:cs typeface="微软雅黑" panose="020B0503020204020204" charset="-122"/>
              </a:rPr>
              <a:t>jupyter-notebook'</a:t>
            </a:r>
            <a:endParaRPr kumimoji="0" lang="zh-CN" altLang="en-US" sz="2400" b="0" i="0" u="none" strike="noStrike" kern="1200" cap="none" spc="0" normalizeH="0" baseline="0" noProof="1">
              <a:solidFill>
                <a:schemeClr val="tx1"/>
              </a:solidFill>
              <a:latin typeface="微软雅黑" panose="020B0503020204020204" charset="-122"/>
              <a:ea typeface="微软雅黑" panose="020B0503020204020204" charset="-122"/>
              <a:cs typeface="微软雅黑" panose="020B0503020204020204" charset="-122"/>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2400" b="1" i="0" u="none" strike="noStrike" kern="1200" cap="none" spc="0" normalizeH="0" baseline="0" noProof="1">
              <a:solidFill>
                <a:srgbClr val="FF0000"/>
              </a:solidFill>
              <a:latin typeface="微软雅黑" panose="020B0503020204020204" charset="-122"/>
              <a:ea typeface="微软雅黑" panose="020B0503020204020204" charset="-122"/>
              <a:cs typeface="微软雅黑" panose="020B0503020204020204" charset="-122"/>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2400" b="1" i="0" u="none" strike="noStrike" kern="1200" cap="none" spc="0" normalizeH="0" baseline="0" noProof="1">
                <a:solidFill>
                  <a:srgbClr val="FF0000"/>
                </a:solidFill>
                <a:latin typeface="微软雅黑" panose="020B0503020204020204" charset="-122"/>
                <a:ea typeface="微软雅黑" panose="020B0503020204020204" charset="-122"/>
                <a:cs typeface="微软雅黑" panose="020B0503020204020204" charset="-122"/>
              </a:rPr>
              <a:t>注意路径中使用反斜杠</a:t>
            </a:r>
            <a:r>
              <a:rPr kumimoji="0" lang="en-US" altLang="zh-CN" sz="2400" b="1" i="0" u="none" strike="noStrike" kern="1200" cap="none" spc="0" normalizeH="0" baseline="0" noProof="1">
                <a:solidFill>
                  <a:srgbClr val="FF0000"/>
                </a:solidFill>
                <a:latin typeface="微软雅黑" panose="020B0503020204020204" charset="-122"/>
                <a:ea typeface="微软雅黑" panose="020B0503020204020204" charset="-122"/>
                <a:cs typeface="微软雅黑" panose="020B0503020204020204" charset="-122"/>
              </a:rPr>
              <a:t>“/”</a:t>
            </a:r>
            <a:r>
              <a:rPr kumimoji="0" lang="zh-CN" altLang="en-US" sz="2400" b="1" i="0" u="none" strike="noStrike" kern="1200" cap="none" spc="0" normalizeH="0" baseline="0" noProof="1">
                <a:solidFill>
                  <a:srgbClr val="FF0000"/>
                </a:solidFill>
                <a:latin typeface="微软雅黑" panose="020B0503020204020204" charset="-122"/>
                <a:ea typeface="微软雅黑" panose="020B0503020204020204" charset="-122"/>
                <a:cs typeface="微软雅黑" panose="020B0503020204020204" charset="-122"/>
              </a:rPr>
              <a:t>而非斜杠</a:t>
            </a:r>
            <a:r>
              <a:rPr kumimoji="0" lang="en-US" altLang="zh-CN" sz="2400" b="1" i="0" u="none" strike="noStrike" kern="1200" cap="none" spc="0" normalizeH="0" baseline="0" noProof="1">
                <a:solidFill>
                  <a:srgbClr val="FF0000"/>
                </a:solidFill>
                <a:latin typeface="微软雅黑" panose="020B0503020204020204" charset="-122"/>
                <a:ea typeface="微软雅黑" panose="020B0503020204020204" charset="-122"/>
                <a:cs typeface="微软雅黑" panose="020B0503020204020204" charset="-122"/>
              </a:rPr>
              <a:t>“\”</a:t>
            </a:r>
            <a:endParaRPr kumimoji="0" lang="zh-CN" altLang="en-US" sz="2400" b="1" i="0" u="none" strike="noStrike" kern="1200" cap="none" spc="0" normalizeH="0" baseline="0" noProof="1">
              <a:solidFill>
                <a:srgbClr val="FF0000"/>
              </a:solidFill>
              <a:latin typeface="微软雅黑" panose="020B0503020204020204" charset="-122"/>
              <a:ea typeface="微软雅黑" panose="020B0503020204020204" charset="-122"/>
              <a:cs typeface="微软雅黑" panose="020B0503020204020204" charset="-122"/>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2400" b="0" i="0" u="none" strike="noStrike" kern="1200" cap="none" spc="0" normalizeH="0" baseline="0" noProof="1">
                <a:solidFill>
                  <a:schemeClr val="tx1"/>
                </a:solidFill>
                <a:latin typeface="微软雅黑" panose="020B0503020204020204" charset="-122"/>
                <a:ea typeface="微软雅黑" panose="020B0503020204020204" charset="-122"/>
                <a:cs typeface="微软雅黑" panose="020B0503020204020204" charset="-122"/>
              </a:rPr>
              <a:t>当然，文件夹 jupyter-notebook 需要自己创建好。</a:t>
            </a:r>
            <a:endParaRPr kumimoji="0" lang="zh-CN" altLang="en-US" sz="2400" b="0" i="0" u="none" strike="noStrike" kern="1200" cap="none" spc="0" normalizeH="0" baseline="0" noProof="1">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标题 6"/>
          <p:cNvSpPr>
            <a:spLocks noGrp="1"/>
          </p:cNvSpPr>
          <p:nvPr>
            <p:ph type="title"/>
          </p:nvPr>
        </p:nvSpPr>
        <p:spPr>
          <a:xfrm>
            <a:off x="554355" y="150495"/>
            <a:ext cx="5398770" cy="414020"/>
          </a:xfrm>
        </p:spPr>
        <p:txBody>
          <a:bodyPr/>
          <a:p>
            <a:r>
              <a:rPr lang="zh-CN" altLang="en-US">
                <a:latin typeface="+mj-lt"/>
                <a:ea typeface="+mj-ea"/>
                <a:cs typeface="+mj-cs"/>
                <a:sym typeface="+mn-ea"/>
              </a:rPr>
              <a:t>配置 Jupyter notebook</a:t>
            </a:r>
            <a:endParaRPr lang="zh-CN" altLang="en-US"/>
          </a:p>
        </p:txBody>
      </p:sp>
      <p:sp>
        <p:nvSpPr>
          <p:cNvPr id="8" name="文本占位符 7"/>
          <p:cNvSpPr>
            <a:spLocks noGrp="1"/>
          </p:cNvSpPr>
          <p:nvPr>
            <p:ph type="body" idx="1"/>
          </p:nvPr>
        </p:nvSpPr>
        <p:spPr/>
        <p:txBody>
          <a:bodyPr/>
          <a:p>
            <a:endParaRPr lang="zh-CN" altLang="en-US"/>
          </a:p>
        </p:txBody>
      </p:sp>
      <p:sp>
        <p:nvSpPr>
          <p:cNvPr id="35842" name="内容占位符 2"/>
          <p:cNvSpPr>
            <a:spLocks noGrp="1"/>
          </p:cNvSpPr>
          <p:nvPr>
            <p:ph sz="half" idx="2"/>
          </p:nvPr>
        </p:nvSpPr>
        <p:spPr/>
        <p:txBody>
          <a:bodyPr anchor="t"/>
          <a:p>
            <a:r>
              <a:rPr lang="zh-CN" altLang="en-US" sz="2400"/>
              <a:t>配置文件修改完成后， 以后在 jupyter notebook 中写的代码等都会保存在自己创建的目录中。 </a:t>
            </a:r>
            <a:endParaRPr lang="zh-CN" altLang="en-US" sz="2400"/>
          </a:p>
          <a:p>
            <a:endParaRPr lang="zh-CN" altLang="en-US" sz="24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54355" y="150495"/>
            <a:ext cx="5398770" cy="414020"/>
          </a:xfrm>
        </p:spPr>
        <p:txBody>
          <a:bodyPr/>
          <a:p>
            <a:r>
              <a:t>Jupyter Note</a:t>
            </a:r>
            <a:r>
              <a:rPr lang="zh-CN" altLang="en-US"/>
              <a:t>使用</a:t>
            </a:r>
            <a:r>
              <a:rPr lang="zh-CN" altLang="en-US"/>
              <a:t>演示</a:t>
            </a:r>
            <a:endParaRPr lang="zh-CN" altLang="en-US"/>
          </a:p>
        </p:txBody>
      </p:sp>
      <p:sp>
        <p:nvSpPr>
          <p:cNvPr id="3" name="文本占位符 2"/>
          <p:cNvSpPr>
            <a:spLocks noGrp="1"/>
          </p:cNvSpPr>
          <p:nvPr>
            <p:ph type="body" idx="1"/>
          </p:nvPr>
        </p:nvSpPr>
        <p:spPr/>
        <p:txBody>
          <a:bodyPr/>
          <a:p>
            <a:endParaRPr lang="zh-CN" altLang="en-US"/>
          </a:p>
        </p:txBody>
      </p:sp>
      <p:sp>
        <p:nvSpPr>
          <p:cNvPr id="4" name="内容占位符 3"/>
          <p:cNvSpPr>
            <a:spLocks noGrp="1"/>
          </p:cNvSpPr>
          <p:nvPr>
            <p:ph sz="half" idx="2"/>
          </p:nvPr>
        </p:nvSpPr>
        <p:spPr>
          <a:xfrm>
            <a:off x="554355" y="2259330"/>
            <a:ext cx="11155680" cy="3686810"/>
          </a:xfrm>
        </p:spPr>
        <p:txBody>
          <a:bodyPr/>
          <a:p>
            <a:pPr marL="0" indent="0" algn="ctr">
              <a:buNone/>
            </a:pPr>
            <a:r>
              <a:rPr sz="6000">
                <a:sym typeface="+mn-ea"/>
              </a:rPr>
              <a:t>Jupyter Note</a:t>
            </a:r>
            <a:r>
              <a:rPr lang="en-US" altLang="zh-CN" sz="6000">
                <a:sym typeface="+mn-ea"/>
              </a:rPr>
              <a:t>book</a:t>
            </a:r>
            <a:r>
              <a:rPr sz="6000">
                <a:sym typeface="+mn-ea"/>
              </a:rPr>
              <a:t>使用演示</a:t>
            </a:r>
            <a:endParaRPr lang="zh-CN" altLang="en-US" sz="6000"/>
          </a:p>
          <a:p>
            <a:endParaRPr lang="zh-CN" altLang="en-US" sz="60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021205" y="854075"/>
            <a:ext cx="8231505" cy="521970"/>
          </a:xfrm>
        </p:spPr>
        <p:txBody>
          <a:bodyPr/>
          <a:p>
            <a:r>
              <a:rPr lang="zh-CN" altLang="en-US"/>
              <a:t>第1章　基础知识</a:t>
            </a:r>
            <a:endParaRPr lang="zh-CN" altLang="en-US"/>
          </a:p>
        </p:txBody>
      </p:sp>
      <p:sp>
        <p:nvSpPr>
          <p:cNvPr id="3" name="文本占位符 2"/>
          <p:cNvSpPr>
            <a:spLocks noGrp="1"/>
          </p:cNvSpPr>
          <p:nvPr>
            <p:ph type="body" idx="1"/>
          </p:nvPr>
        </p:nvSpPr>
        <p:spPr>
          <a:xfrm>
            <a:off x="669925" y="1831340"/>
            <a:ext cx="5013960" cy="3758565"/>
          </a:xfrm>
        </p:spPr>
        <p:txBody>
          <a:bodyPr/>
          <a:p>
            <a:pPr algn="l">
              <a:buClrTx/>
              <a:buSzTx/>
            </a:pPr>
            <a:r>
              <a:rPr lang="en-US" altLang="zh-CN"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1.0 Python是一种怎样的语言</a:t>
            </a:r>
            <a:endParaRPr lang="en-US" altLang="zh-CN" sz="2400" b="1">
              <a:solidFill>
                <a:schemeClr val="accent5">
                  <a:lumMod val="75000"/>
                </a:schemeClr>
              </a:solidFill>
              <a:latin typeface="微软雅黑" panose="020B0503020204020204" charset="-122"/>
              <a:ea typeface="微软雅黑" panose="020B0503020204020204" charset="-122"/>
              <a:cs typeface="微软雅黑" panose="020B0503020204020204" charset="-122"/>
            </a:endParaRPr>
          </a:p>
          <a:p>
            <a:pPr algn="l"/>
            <a:r>
              <a:rPr lang="en-US" altLang="zh-CN"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1.1 如何选择Python版本</a:t>
            </a:r>
            <a:endParaRPr lang="en-US" altLang="zh-CN"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1.2 Python安装与简单使用</a:t>
            </a:r>
            <a:endParaRPr lang="en-US" altLang="zh-CN" sz="2400" b="1" kern="1200" baseline="0" dirty="0">
              <a:solidFill>
                <a:schemeClr val="accent5">
                  <a:lumMod val="75000"/>
                </a:schemeClr>
              </a:solidFill>
              <a:latin typeface="微软雅黑" panose="020B0503020204020204" charset="-122"/>
              <a:ea typeface="微软雅黑" panose="020B0503020204020204" charset="-122"/>
              <a:cs typeface="微软雅黑" panose="020B0503020204020204" charset="-122"/>
            </a:endParaRPr>
          </a:p>
          <a:p>
            <a:pPr algn="l">
              <a:buClrTx/>
              <a:buSzTx/>
            </a:pP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1.3 使用pip管理第三方包</a:t>
            </a:r>
            <a:endPar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sym typeface="+mn-ea"/>
              </a:rPr>
              <a:t>1.</a:t>
            </a:r>
            <a:r>
              <a:rPr sz="2400" b="1" dirty="0">
                <a:solidFill>
                  <a:srgbClr val="FF0000"/>
                </a:solidFill>
                <a:latin typeface="微软雅黑" panose="020B0503020204020204" charset="-122"/>
                <a:ea typeface="微软雅黑" panose="020B0503020204020204" charset="-122"/>
                <a:cs typeface="微软雅黑" panose="020B0503020204020204" charset="-122"/>
                <a:sym typeface="+mn-ea"/>
              </a:rPr>
              <a:t>4</a:t>
            </a: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sym typeface="+mn-ea"/>
              </a:rPr>
              <a:t>  python</a:t>
            </a:r>
            <a:r>
              <a:rPr sz="2400" b="1" dirty="0">
                <a:solidFill>
                  <a:srgbClr val="FF0000"/>
                </a:solidFill>
                <a:latin typeface="微软雅黑" panose="020B0503020204020204" charset="-122"/>
                <a:ea typeface="微软雅黑" panose="020B0503020204020204" charset="-122"/>
                <a:cs typeface="微软雅黑" panose="020B0503020204020204" charset="-122"/>
                <a:sym typeface="+mn-ea"/>
              </a:rPr>
              <a:t>基础知识</a:t>
            </a:r>
            <a:endParaRPr lang="en-US" altLang="zh-CN" sz="2400" b="1" dirty="0">
              <a:solidFill>
                <a:srgbClr val="FF0000"/>
              </a:solidFill>
              <a:latin typeface="微软雅黑" panose="020B0503020204020204" charset="-122"/>
              <a:ea typeface="微软雅黑" panose="020B0503020204020204" charset="-122"/>
              <a:cs typeface="微软雅黑" panose="020B0503020204020204" charset="-122"/>
              <a:sym typeface="+mn-ea"/>
            </a:endParaRPr>
          </a:p>
          <a:p>
            <a:pPr algn="l"/>
            <a:r>
              <a:rPr lang="en-US" altLang="zh-CN"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1.5 python</a:t>
            </a:r>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代码编写规范</a:t>
            </a:r>
            <a:endParaRPr lang="zh-CN" altLang="en-US" sz="2400" b="1" kern="1200" baseline="0">
              <a:solidFill>
                <a:schemeClr val="accent5">
                  <a:lumMod val="75000"/>
                </a:schemeClr>
              </a:solidFill>
              <a:latin typeface="微软雅黑" panose="020B0503020204020204" charset="-122"/>
              <a:ea typeface="微软雅黑" panose="020B0503020204020204" charset="-122"/>
              <a:cs typeface="微软雅黑" panose="020B0503020204020204" charset="-122"/>
            </a:endParaRPr>
          </a:p>
          <a:p>
            <a:endParaRPr lang="zh-CN" altLang="en-US" sz="2400" b="1" kern="1200" baseline="0">
              <a:solidFill>
                <a:schemeClr val="accent5">
                  <a:lumMod val="75000"/>
                </a:schemeClr>
              </a:solidFill>
              <a:latin typeface="微软雅黑" panose="020B0503020204020204" charset="-122"/>
              <a:ea typeface="微软雅黑" panose="020B0503020204020204" charset="-122"/>
              <a:cs typeface="微软雅黑" panose="020B0503020204020204" charset="-122"/>
            </a:endParaRPr>
          </a:p>
        </p:txBody>
      </p:sp>
      <p:sp>
        <p:nvSpPr>
          <p:cNvPr id="7" name="文本占位符 2"/>
          <p:cNvSpPr>
            <a:spLocks noGrp="1"/>
          </p:cNvSpPr>
          <p:nvPr/>
        </p:nvSpPr>
        <p:spPr>
          <a:xfrm>
            <a:off x="5683885" y="1831340"/>
            <a:ext cx="5318760" cy="3758565"/>
          </a:xfrm>
          <a:prstGeom prst="rect">
            <a:avLst/>
          </a:prstGeom>
        </p:spPr>
        <p:txBody>
          <a:bodyPr vert="horz" lIns="101600" tIns="38100" rIns="76200" bIns="381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tint val="75000"/>
                  </a:schemeClr>
                </a:solidFill>
                <a:uFillTx/>
                <a:latin typeface="+mn-lt"/>
                <a:ea typeface="+mn-ea"/>
                <a:cs typeface="+mn-cs"/>
              </a:defRPr>
            </a:lvl2pPr>
            <a:lvl3pPr marL="914400" indent="0" algn="l"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tint val="75000"/>
                  </a:schemeClr>
                </a:solidFill>
                <a:uFillTx/>
                <a:latin typeface="+mn-lt"/>
                <a:ea typeface="+mn-ea"/>
                <a:cs typeface="+mn-cs"/>
              </a:defRPr>
            </a:lvl3pPr>
            <a:lvl4pPr marL="137160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tint val="75000"/>
                  </a:schemeClr>
                </a:solidFill>
                <a:uFillTx/>
                <a:latin typeface="+mn-lt"/>
                <a:ea typeface="+mn-ea"/>
                <a:cs typeface="+mn-cs"/>
              </a:defRPr>
            </a:lvl4pPr>
            <a:lvl5pPr marL="182880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tint val="75000"/>
                  </a:schemeClr>
                </a:solidFill>
                <a:uFillTx/>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lvl="0" algn="l">
              <a:buClrTx/>
              <a:buSzTx/>
            </a:pP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1.6 python</a:t>
            </a: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文件名</a:t>
            </a:r>
            <a:endPar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lvl="0" algn="l">
              <a:buClrTx/>
              <a:buSzTx/>
            </a:pP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1.7 python</a:t>
            </a: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脚本的</a:t>
            </a: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__name__</a:t>
            </a: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属性</a:t>
            </a:r>
            <a:endPar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lvl="0" algn="l">
              <a:buClrTx/>
              <a:buSzTx/>
            </a:pP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1.8 </a:t>
            </a: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编写自己的包</a:t>
            </a:r>
            <a:endPar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lvl="0" algn="l">
              <a:buClrTx/>
              <a:buSzTx/>
            </a:pP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1.9 python</a:t>
            </a: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编程快速入门</a:t>
            </a:r>
            <a:endPar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lvl="0" algn="l">
              <a:buClrTx/>
              <a:buSzTx/>
            </a:pP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1.10 The Zen of Python</a:t>
            </a:r>
            <a:endPar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lvl="0" algn="l">
              <a:buClrTx/>
              <a:buSzTx/>
            </a:pPr>
            <a:endPar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p:txBody>
      </p:sp>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标题 19457"/>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anchor="ctr"/>
          <a:p>
            <a:pPr defTabSz="914400"/>
            <a:r>
              <a:rPr lang="en-US" altLang="zh-CN" b="1" kern="1200" baseline="0" dirty="0">
                <a:latin typeface="Times New Roman" panose="02020603050405020304" pitchFamily="2" charset="0"/>
                <a:ea typeface="+mj-ea"/>
                <a:cs typeface="+mj-cs"/>
              </a:rPr>
              <a:t>1.</a:t>
            </a:r>
            <a:r>
              <a:rPr lang="zh-CN" altLang="en-US" b="1" kern="1200" baseline="0" dirty="0">
                <a:latin typeface="Times New Roman" panose="02020603050405020304" pitchFamily="2" charset="0"/>
                <a:ea typeface="+mj-ea"/>
                <a:cs typeface="+mj-cs"/>
              </a:rPr>
              <a:t>4</a:t>
            </a:r>
            <a:r>
              <a:rPr lang="en-US" altLang="zh-CN" b="1" kern="1200" baseline="0" dirty="0">
                <a:latin typeface="Times New Roman" panose="02020603050405020304" pitchFamily="2" charset="0"/>
                <a:ea typeface="+mj-ea"/>
                <a:cs typeface="+mj-cs"/>
              </a:rPr>
              <a:t>.1 Python</a:t>
            </a:r>
            <a:r>
              <a:rPr lang="zh-CN" altLang="en-US" b="1" kern="1200" baseline="0" dirty="0">
                <a:latin typeface="Times New Roman" panose="02020603050405020304" pitchFamily="2" charset="0"/>
                <a:ea typeface="+mj-ea"/>
                <a:cs typeface="+mj-cs"/>
              </a:rPr>
              <a:t>的对象模型</a:t>
            </a:r>
            <a:endParaRPr lang="zh-CN" altLang="en-US" b="1" kern="1200" baseline="0" dirty="0">
              <a:latin typeface="Times New Roman" panose="02020603050405020304" pitchFamily="2" charset="0"/>
              <a:ea typeface="+mj-ea"/>
              <a:cs typeface="+mj-cs"/>
            </a:endParaRPr>
          </a:p>
        </p:txBody>
      </p:sp>
      <p:sp>
        <p:nvSpPr>
          <p:cNvPr id="3" name="文本占位符 2"/>
          <p:cNvSpPr>
            <a:spLocks noGrp="1"/>
          </p:cNvSpPr>
          <p:nvPr>
            <p:ph type="body" idx="1"/>
          </p:nvPr>
        </p:nvSpPr>
        <p:spPr/>
        <p:txBody>
          <a:bodyPr/>
          <a:p>
            <a:endParaRPr lang="zh-CN" altLang="en-US"/>
          </a:p>
        </p:txBody>
      </p:sp>
      <p:sp>
        <p:nvSpPr>
          <p:cNvPr id="37890" name="文本占位符 19458"/>
          <p:cNvSpPr>
            <a:spLocks noGrp="1"/>
          </p:cNvSpPr>
          <p:nvPr>
            <p:ph sz="half" idx="2"/>
          </p:nvPr>
        </p:nvSpPr>
        <p:spPr/>
        <p:txBody>
          <a:bodyPr anchor="t"/>
          <a:p>
            <a:pPr>
              <a:lnSpc>
                <a:spcPct val="150000"/>
              </a:lnSpc>
              <a:spcBef>
                <a:spcPts val="1400"/>
              </a:spcBef>
              <a:buSzPct val="90000"/>
              <a:buFont typeface="Wingdings" panose="05000000000000000000" charset="0"/>
              <a:buChar char="n"/>
            </a:pPr>
            <a:r>
              <a:rPr lang="zh-CN" altLang="en-US" sz="2400" dirty="0"/>
              <a:t>对象是</a:t>
            </a:r>
            <a:r>
              <a:rPr lang="en-US" altLang="zh-CN" sz="2400" dirty="0"/>
              <a:t>python</a:t>
            </a:r>
            <a:r>
              <a:rPr lang="zh-CN" altLang="en-US" sz="2400" dirty="0"/>
              <a:t>语言中最基本的概念，在</a:t>
            </a:r>
            <a:r>
              <a:rPr lang="en-US" altLang="zh-CN" sz="2400" dirty="0"/>
              <a:t>python</a:t>
            </a:r>
            <a:r>
              <a:rPr lang="zh-CN" altLang="en-US" sz="2400" dirty="0"/>
              <a:t>中处理的一切都是对象。</a:t>
            </a:r>
            <a:r>
              <a:rPr lang="en-US" altLang="zh-CN" sz="2400" dirty="0"/>
              <a:t>python</a:t>
            </a:r>
            <a:r>
              <a:rPr lang="zh-CN" altLang="en-US" sz="2400" dirty="0"/>
              <a:t>中有许多内置对象可供编程者使用，内置对象可直接使用，如数字、字符串、列表、</a:t>
            </a:r>
            <a:r>
              <a:rPr lang="en-US" altLang="zh-CN" sz="2400" dirty="0"/>
              <a:t>del</a:t>
            </a:r>
            <a:r>
              <a:rPr lang="zh-CN" altLang="en-US" sz="2400" dirty="0"/>
              <a:t>等；非</a:t>
            </a:r>
            <a:r>
              <a:rPr lang="en-US" altLang="zh-CN" sz="2400" dirty="0"/>
              <a:t>内置对象需要导入模块才能使用，如正弦函数sin(x)</a:t>
            </a:r>
            <a:r>
              <a:rPr lang="zh-CN" altLang="en-US" sz="2400" dirty="0"/>
              <a:t>，随机数产生函数</a:t>
            </a:r>
            <a:r>
              <a:rPr lang="en-US" altLang="zh-CN" sz="2400" dirty="0"/>
              <a:t>random( )</a:t>
            </a:r>
            <a:r>
              <a:rPr lang="zh-CN" altLang="en-US" sz="2400" dirty="0"/>
              <a:t>等。</a:t>
            </a:r>
            <a:endParaRPr lang="zh-CN" altLang="en-US" sz="2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标题 19457"/>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anchor="ctr"/>
          <a:p>
            <a:pPr defTabSz="914400"/>
            <a:r>
              <a:rPr lang="en-US" altLang="zh-CN" b="1" kern="1200" baseline="0" dirty="0">
                <a:latin typeface="Times New Roman" panose="02020603050405020304" pitchFamily="2" charset="0"/>
                <a:ea typeface="+mj-ea"/>
                <a:cs typeface="+mj-cs"/>
              </a:rPr>
              <a:t>1.</a:t>
            </a:r>
            <a:r>
              <a:rPr lang="zh-CN" altLang="en-US" b="1" kern="1200" baseline="0" dirty="0">
                <a:latin typeface="Times New Roman" panose="02020603050405020304" pitchFamily="2" charset="0"/>
                <a:ea typeface="+mj-ea"/>
                <a:cs typeface="+mj-cs"/>
              </a:rPr>
              <a:t>4</a:t>
            </a:r>
            <a:r>
              <a:rPr lang="en-US" altLang="zh-CN" b="1" kern="1200" baseline="0" dirty="0">
                <a:latin typeface="Times New Roman" panose="02020603050405020304" pitchFamily="2" charset="0"/>
                <a:ea typeface="+mj-ea"/>
                <a:cs typeface="+mj-cs"/>
              </a:rPr>
              <a:t>.1 Python</a:t>
            </a:r>
            <a:r>
              <a:rPr lang="zh-CN" altLang="en-US" b="1" kern="1200" baseline="0" dirty="0">
                <a:latin typeface="Times New Roman" panose="02020603050405020304" pitchFamily="2" charset="0"/>
                <a:ea typeface="+mj-ea"/>
                <a:cs typeface="+mj-cs"/>
              </a:rPr>
              <a:t>的对象模型</a:t>
            </a:r>
            <a:endParaRPr lang="zh-CN" altLang="en-US" b="1" kern="1200" baseline="0" dirty="0">
              <a:latin typeface="Times New Roman" panose="02020603050405020304" pitchFamily="2" charset="0"/>
              <a:ea typeface="+mj-ea"/>
              <a:cs typeface="+mj-cs"/>
            </a:endParaRPr>
          </a:p>
        </p:txBody>
      </p:sp>
      <p:sp>
        <p:nvSpPr>
          <p:cNvPr id="7" name="文本占位符 6"/>
          <p:cNvSpPr>
            <a:spLocks noGrp="1"/>
          </p:cNvSpPr>
          <p:nvPr>
            <p:ph type="body" idx="1"/>
          </p:nvPr>
        </p:nvSpPr>
        <p:spPr/>
        <p:txBody>
          <a:bodyPr/>
          <a:p>
            <a:endParaRPr lang="zh-CN" altLang="en-US"/>
          </a:p>
        </p:txBody>
      </p:sp>
      <p:graphicFrame>
        <p:nvGraphicFramePr>
          <p:cNvPr id="0" name="Table -1"/>
          <p:cNvGraphicFramePr/>
          <p:nvPr>
            <p:custDataLst>
              <p:tags r:id="rId1"/>
            </p:custDataLst>
          </p:nvPr>
        </p:nvGraphicFramePr>
        <p:xfrm>
          <a:off x="787400" y="1513205"/>
          <a:ext cx="10796270" cy="4462145"/>
        </p:xfrm>
        <a:graphic>
          <a:graphicData uri="http://schemas.openxmlformats.org/drawingml/2006/table">
            <a:tbl>
              <a:tblPr firstRow="1" bandRow="1">
                <a:tableStyleId>{5940675A-B579-460E-94D1-54222C63F5DA}</a:tableStyleId>
              </a:tblPr>
              <a:tblGrid>
                <a:gridCol w="1548765"/>
                <a:gridCol w="1529715"/>
                <a:gridCol w="3378835"/>
                <a:gridCol w="4338955"/>
              </a:tblGrid>
              <a:tr h="280670">
                <a:tc>
                  <a:txBody>
                    <a:bodyPr/>
                    <a:p>
                      <a:pPr marL="0" indent="0" algn="ctr">
                        <a:buNone/>
                      </a:pPr>
                      <a:r>
                        <a:rPr lang="zh-CN" altLang="en-US" sz="1600" b="1" u="none">
                          <a:latin typeface="微软雅黑" panose="020B0503020204020204" charset="-122"/>
                          <a:ea typeface="微软雅黑" panose="020B0503020204020204" charset="-122"/>
                          <a:cs typeface="Calibri" panose="020F0502020204030204" charset="0"/>
                        </a:rPr>
                        <a:t>对象类型</a:t>
                      </a:r>
                      <a:endParaRPr lang="zh-CN" altLang="en-US" sz="1600" b="1" u="none">
                        <a:latin typeface="微软雅黑" panose="020B0503020204020204" charset="-122"/>
                        <a:ea typeface="微软雅黑" panose="020B0503020204020204" charset="-122"/>
                        <a:cs typeface="Calibri" panose="020F0502020204030204"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ctr">
                        <a:buNone/>
                      </a:pPr>
                      <a:r>
                        <a:rPr lang="zh-CN" altLang="en-US" sz="1600" b="1" u="none">
                          <a:latin typeface="微软雅黑" panose="020B0503020204020204" charset="-122"/>
                          <a:ea typeface="微软雅黑" panose="020B0503020204020204" charset="-122"/>
                          <a:cs typeface="宋体" panose="02010600030101010101" pitchFamily="2" charset="-122"/>
                        </a:rPr>
                        <a:t>类型名称</a:t>
                      </a:r>
                      <a:endParaRPr lang="zh-CN" altLang="en-US"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ctr">
                        <a:buNone/>
                      </a:pPr>
                      <a:r>
                        <a:rPr lang="zh-CN" altLang="en-US" sz="1600" b="1" u="none">
                          <a:latin typeface="微软雅黑" panose="020B0503020204020204" charset="-122"/>
                          <a:ea typeface="微软雅黑" panose="020B0503020204020204" charset="-122"/>
                          <a:cs typeface="Calibri" panose="020F0502020204030204" charset="0"/>
                        </a:rPr>
                        <a:t>示例</a:t>
                      </a:r>
                      <a:endParaRPr lang="zh-CN" altLang="en-US" sz="1600" b="1" u="none">
                        <a:latin typeface="微软雅黑" panose="020B0503020204020204" charset="-122"/>
                        <a:ea typeface="微软雅黑" panose="020B0503020204020204" charset="-122"/>
                        <a:cs typeface="Calibri" panose="020F0502020204030204" charset="0"/>
                      </a:endParaRPr>
                    </a:p>
                  </a:txBody>
                  <a:tcPr marL="0" marR="0" marT="0" marB="1" vert="horz"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ctr">
                        <a:buNone/>
                      </a:pPr>
                      <a:r>
                        <a:rPr lang="zh-CN" altLang="en-US" sz="1600" b="1" u="none">
                          <a:latin typeface="微软雅黑" panose="020B0503020204020204" charset="-122"/>
                          <a:ea typeface="微软雅黑" panose="020B0503020204020204" charset="-122"/>
                          <a:cs typeface="宋体" panose="02010600030101010101" pitchFamily="2" charset="-122"/>
                        </a:rPr>
                        <a:t>简要说明</a:t>
                      </a:r>
                      <a:endParaRPr lang="zh-CN" altLang="en-US"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r h="492760">
                <a:tc>
                  <a:txBody>
                    <a:bodyPr/>
                    <a:p>
                      <a:pPr marL="0" indent="0" algn="ctr">
                        <a:buNone/>
                      </a:pPr>
                      <a:r>
                        <a:rPr lang="zh-CN" altLang="en-US" sz="1600" b="0" u="none">
                          <a:latin typeface="微软雅黑" panose="020B0503020204020204" charset="-122"/>
                          <a:ea typeface="微软雅黑" panose="020B0503020204020204" charset="-122"/>
                          <a:cs typeface="Calibri" panose="020F0502020204030204" charset="0"/>
                        </a:rPr>
                        <a:t>数字</a:t>
                      </a:r>
                      <a:endParaRPr lang="zh-CN" altLang="en-US" sz="1600" b="0" u="none">
                        <a:latin typeface="微软雅黑" panose="020B0503020204020204" charset="-122"/>
                        <a:ea typeface="微软雅黑" panose="020B0503020204020204" charset="-122"/>
                        <a:cs typeface="Calibri" panose="020F0502020204030204" charset="0"/>
                      </a:endParaRPr>
                    </a:p>
                  </a:txBody>
                  <a:tcPr marL="36195" marR="0" marT="0" marB="1" vert="horz"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ctr">
                        <a:buNone/>
                      </a:pPr>
                      <a:r>
                        <a:rPr lang="en-US" altLang="zh-CN" sz="1600" b="0" u="none">
                          <a:latin typeface="微软雅黑" panose="020B0503020204020204" charset="-122"/>
                          <a:ea typeface="微软雅黑" panose="020B0503020204020204" charset="-122"/>
                          <a:cs typeface="宋体" panose="02010600030101010101" pitchFamily="2" charset="-122"/>
                        </a:rPr>
                        <a:t>int, float, complex</a:t>
                      </a:r>
                      <a:endParaRPr lang="en-US" altLang="zh-CN" sz="1600" b="0" u="none">
                        <a:latin typeface="微软雅黑" panose="020B0503020204020204" charset="-122"/>
                        <a:ea typeface="微软雅黑" panose="020B0503020204020204" charset="-122"/>
                        <a:cs typeface="宋体" panose="02010600030101010101" pitchFamily="2" charset="-122"/>
                      </a:endParaRPr>
                    </a:p>
                  </a:txBody>
                  <a:tcPr marL="36195" marR="0" marT="0" marB="1" vert="horz"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en-US" altLang="zh-CN" sz="1600" b="0" u="none">
                          <a:latin typeface="微软雅黑" panose="020B0503020204020204" charset="-122"/>
                          <a:ea typeface="微软雅黑" panose="020B0503020204020204" charset="-122"/>
                          <a:cs typeface="Calibri" panose="020F0502020204030204" charset="0"/>
                        </a:rPr>
                        <a:t>1234,  3.14, </a:t>
                      </a:r>
                      <a:r>
                        <a:rPr lang="en-US" altLang="zh-CN" sz="1600" b="0" u="none">
                          <a:latin typeface="微软雅黑" panose="020B0503020204020204" charset="-122"/>
                          <a:ea typeface="微软雅黑" panose="020B0503020204020204" charset="-122"/>
                          <a:cs typeface="宋体" panose="02010600030101010101" pitchFamily="2" charset="-122"/>
                        </a:rPr>
                        <a:t>1.3e5,</a:t>
                      </a:r>
                      <a:r>
                        <a:rPr lang="en-US" altLang="zh-CN" sz="1600" b="0" u="none">
                          <a:latin typeface="微软雅黑" panose="020B0503020204020204" charset="-122"/>
                          <a:ea typeface="微软雅黑" panose="020B0503020204020204" charset="-122"/>
                          <a:cs typeface="Calibri" panose="020F0502020204030204" charset="0"/>
                        </a:rPr>
                        <a:t> 3+4j</a:t>
                      </a:r>
                      <a:endParaRPr lang="en-US" altLang="zh-CN" sz="1600" b="0" u="none">
                        <a:latin typeface="微软雅黑" panose="020B0503020204020204" charset="-122"/>
                        <a:ea typeface="微软雅黑" panose="020B0503020204020204" charset="-122"/>
                        <a:cs typeface="Calibri" panose="020F0502020204030204" charset="0"/>
                      </a:endParaRPr>
                    </a:p>
                  </a:txBody>
                  <a:tcPr marL="36195" marR="0" marT="0" marB="1" vert="horz"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微软雅黑" panose="020B0503020204020204" charset="-122"/>
                          <a:ea typeface="微软雅黑" panose="020B0503020204020204" charset="-122"/>
                          <a:cs typeface="宋体" panose="02010600030101010101" pitchFamily="2" charset="-122"/>
                        </a:rPr>
                        <a:t>数字大小没有限制，内置支持复数及其运算</a:t>
                      </a:r>
                      <a:endParaRPr lang="zh-CN" altLang="en-US" sz="1600" b="0" u="none">
                        <a:latin typeface="微软雅黑" panose="020B0503020204020204" charset="-122"/>
                        <a:ea typeface="微软雅黑" panose="020B0503020204020204" charset="-122"/>
                        <a:cs typeface="宋体" panose="02010600030101010101" pitchFamily="2" charset="-122"/>
                      </a:endParaRPr>
                    </a:p>
                  </a:txBody>
                  <a:tcPr marL="36195"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r h="491490">
                <a:tc>
                  <a:txBody>
                    <a:bodyPr/>
                    <a:p>
                      <a:pPr marL="0" indent="0" algn="ctr">
                        <a:buNone/>
                      </a:pPr>
                      <a:r>
                        <a:rPr lang="zh-CN" altLang="en-US" sz="1600" b="0" u="none">
                          <a:latin typeface="微软雅黑" panose="020B0503020204020204" charset="-122"/>
                          <a:ea typeface="微软雅黑" panose="020B0503020204020204" charset="-122"/>
                          <a:cs typeface="Calibri" panose="020F0502020204030204" charset="0"/>
                        </a:rPr>
                        <a:t>字符串</a:t>
                      </a:r>
                      <a:endParaRPr lang="zh-CN" altLang="en-US" sz="1600" b="0" u="none">
                        <a:latin typeface="微软雅黑" panose="020B0503020204020204" charset="-122"/>
                        <a:ea typeface="微软雅黑" panose="020B0503020204020204" charset="-122"/>
                        <a:cs typeface="Calibri" panose="020F0502020204030204" charset="0"/>
                      </a:endParaRPr>
                    </a:p>
                  </a:txBody>
                  <a:tcPr marL="36195" marR="0" marT="0" marB="1" vert="horz"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ctr">
                        <a:buNone/>
                      </a:pPr>
                      <a:r>
                        <a:rPr lang="en-US" altLang="zh-CN" sz="1600" b="0" u="none">
                          <a:latin typeface="微软雅黑" panose="020B0503020204020204" charset="-122"/>
                          <a:ea typeface="微软雅黑" panose="020B0503020204020204" charset="-122"/>
                          <a:cs typeface="宋体" panose="02010600030101010101" pitchFamily="2" charset="-122"/>
                        </a:rPr>
                        <a:t>str</a:t>
                      </a:r>
                      <a:endParaRPr lang="en-US" altLang="zh-CN" sz="1600" b="0" u="none">
                        <a:latin typeface="微软雅黑" panose="020B0503020204020204" charset="-122"/>
                        <a:ea typeface="微软雅黑" panose="020B0503020204020204" charset="-122"/>
                        <a:cs typeface="宋体" panose="02010600030101010101" pitchFamily="2" charset="-122"/>
                      </a:endParaRPr>
                    </a:p>
                  </a:txBody>
                  <a:tcPr marL="36195" marR="0" marT="0" marB="1" vert="horz"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en-US" altLang="zh-CN" sz="1600" b="0" u="none">
                          <a:latin typeface="微软雅黑" panose="020B0503020204020204" charset="-122"/>
                          <a:ea typeface="微软雅黑" panose="020B0503020204020204" charset="-122"/>
                          <a:cs typeface="Calibri" panose="020F0502020204030204" charset="0"/>
                        </a:rPr>
                        <a:t>'swfu', "I'm student", '''Python '''</a:t>
                      </a:r>
                      <a:r>
                        <a:rPr lang="en-US" altLang="zh-CN" sz="1600" b="0" u="none">
                          <a:latin typeface="微软雅黑" panose="020B0503020204020204" charset="-122"/>
                          <a:ea typeface="微软雅黑" panose="020B0503020204020204" charset="-122"/>
                          <a:cs typeface="宋体" panose="02010600030101010101" pitchFamily="2" charset="-122"/>
                        </a:rPr>
                        <a:t>, r'abc', R'bcd'</a:t>
                      </a:r>
                      <a:endParaRPr lang="en-US" altLang="zh-CN" sz="1600" b="0" u="none">
                        <a:latin typeface="微软雅黑" panose="020B0503020204020204" charset="-122"/>
                        <a:ea typeface="微软雅黑" panose="020B0503020204020204" charset="-122"/>
                        <a:cs typeface="Calibri" panose="020F0502020204030204" charset="0"/>
                      </a:endParaRPr>
                    </a:p>
                  </a:txBody>
                  <a:tcPr marL="36195" marR="0" marT="0" marB="1" vert="horz"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微软雅黑" panose="020B0503020204020204" charset="-122"/>
                          <a:ea typeface="微软雅黑" panose="020B0503020204020204" charset="-122"/>
                          <a:cs typeface="微软雅黑" panose="020B0503020204020204" charset="-122"/>
                        </a:rPr>
                        <a:t>使用单引号、双引号、三引号作为定界符，以字母</a:t>
                      </a:r>
                      <a:r>
                        <a:rPr lang="en-US" altLang="zh-CN" sz="1600" b="0" u="none">
                          <a:latin typeface="微软雅黑" panose="020B0503020204020204" charset="-122"/>
                          <a:ea typeface="微软雅黑" panose="020B0503020204020204" charset="-122"/>
                          <a:cs typeface="微软雅黑" panose="020B0503020204020204" charset="-122"/>
                        </a:rPr>
                        <a:t>r</a:t>
                      </a:r>
                      <a:r>
                        <a:rPr lang="zh-CN" altLang="en-US" sz="1600" b="0" u="none">
                          <a:latin typeface="微软雅黑" panose="020B0503020204020204" charset="-122"/>
                          <a:ea typeface="微软雅黑" panose="020B0503020204020204" charset="-122"/>
                          <a:cs typeface="微软雅黑" panose="020B0503020204020204" charset="-122"/>
                        </a:rPr>
                        <a:t>或</a:t>
                      </a:r>
                      <a:r>
                        <a:rPr lang="en-US" altLang="zh-CN" sz="1600" b="0" u="none">
                          <a:latin typeface="微软雅黑" panose="020B0503020204020204" charset="-122"/>
                          <a:ea typeface="微软雅黑" panose="020B0503020204020204" charset="-122"/>
                          <a:cs typeface="微软雅黑" panose="020B0503020204020204" charset="-122"/>
                        </a:rPr>
                        <a:t>R</a:t>
                      </a:r>
                      <a:r>
                        <a:rPr lang="zh-CN" altLang="en-US" sz="1600" b="0" u="none">
                          <a:latin typeface="微软雅黑" panose="020B0503020204020204" charset="-122"/>
                          <a:ea typeface="微软雅黑" panose="020B0503020204020204" charset="-122"/>
                          <a:cs typeface="微软雅黑" panose="020B0503020204020204" charset="-122"/>
                        </a:rPr>
                        <a:t>引导的表示原始字符串</a:t>
                      </a:r>
                      <a:endParaRPr lang="en-US" sz="1600" b="0" u="none">
                        <a:latin typeface="微软雅黑" panose="020B0503020204020204" charset="-122"/>
                        <a:ea typeface="微软雅黑" panose="020B0503020204020204" charset="-122"/>
                        <a:cs typeface="微软雅黑" panose="020B0503020204020204" charset="-122"/>
                      </a:endParaRPr>
                    </a:p>
                  </a:txBody>
                  <a:tcPr marL="36195"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r h="492125">
                <a:tc>
                  <a:txBody>
                    <a:bodyPr/>
                    <a:p>
                      <a:pPr marL="0" indent="0" algn="ctr">
                        <a:buNone/>
                      </a:pPr>
                      <a:r>
                        <a:rPr lang="zh-CN" altLang="en-US" sz="1600" b="0" u="none">
                          <a:latin typeface="微软雅黑" panose="020B0503020204020204" charset="-122"/>
                          <a:ea typeface="微软雅黑" panose="020B0503020204020204" charset="-122"/>
                          <a:cs typeface="宋体" panose="02010600030101010101" pitchFamily="2" charset="-122"/>
                        </a:rPr>
                        <a:t>字节串</a:t>
                      </a:r>
                      <a:endParaRPr lang="zh-CN" altLang="en-US" sz="1600" b="0" u="none">
                        <a:latin typeface="微软雅黑" panose="020B0503020204020204" charset="-122"/>
                        <a:ea typeface="微软雅黑" panose="020B0503020204020204" charset="-122"/>
                        <a:cs typeface="宋体" panose="02010600030101010101" pitchFamily="2" charset="-122"/>
                      </a:endParaRPr>
                    </a:p>
                  </a:txBody>
                  <a:tcPr marL="36195" marR="0" marT="0" marB="1" vert="horz"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ctr">
                        <a:buNone/>
                      </a:pPr>
                      <a:r>
                        <a:rPr lang="en-US" altLang="zh-CN" sz="1600" b="0" u="none">
                          <a:latin typeface="微软雅黑" panose="020B0503020204020204" charset="-122"/>
                          <a:ea typeface="微软雅黑" panose="020B0503020204020204" charset="-122"/>
                          <a:cs typeface="宋体" panose="02010600030101010101" pitchFamily="2" charset="-122"/>
                        </a:rPr>
                        <a:t>bytes</a:t>
                      </a:r>
                      <a:endParaRPr lang="en-US" altLang="zh-CN" sz="1600" b="0" u="none">
                        <a:latin typeface="微软雅黑" panose="020B0503020204020204" charset="-122"/>
                        <a:ea typeface="微软雅黑" panose="020B0503020204020204" charset="-122"/>
                        <a:cs typeface="宋体" panose="02010600030101010101" pitchFamily="2" charset="-122"/>
                      </a:endParaRPr>
                    </a:p>
                  </a:txBody>
                  <a:tcPr marL="36195" marR="0" marT="0" marB="1" vert="horz"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en-US" altLang="zh-CN" sz="1600" b="0" u="none">
                          <a:latin typeface="微软雅黑" panose="020B0503020204020204" charset="-122"/>
                          <a:ea typeface="微软雅黑" panose="020B0503020204020204" charset="-122"/>
                          <a:cs typeface="宋体" panose="02010600030101010101" pitchFamily="2" charset="-122"/>
                        </a:rPr>
                        <a:t>b</a:t>
                      </a:r>
                      <a:r>
                        <a:rPr lang="en-US" altLang="zh-CN" sz="1600" b="0" u="none">
                          <a:latin typeface="微软雅黑" panose="020B0503020204020204" charset="-122"/>
                          <a:ea typeface="微软雅黑" panose="020B0503020204020204" charset="-122"/>
                          <a:cs typeface="Calibri" panose="020F0502020204030204" charset="0"/>
                        </a:rPr>
                        <a:t>’</a:t>
                      </a:r>
                      <a:r>
                        <a:rPr lang="en-US" altLang="zh-CN" sz="1600" b="0" u="none">
                          <a:latin typeface="微软雅黑" panose="020B0503020204020204" charset="-122"/>
                          <a:ea typeface="微软雅黑" panose="020B0503020204020204" charset="-122"/>
                          <a:cs typeface="宋体" panose="02010600030101010101" pitchFamily="2" charset="-122"/>
                        </a:rPr>
                        <a:t>hello world</a:t>
                      </a:r>
                      <a:r>
                        <a:rPr lang="en-US" altLang="zh-CN" sz="1600" b="0" u="none">
                          <a:latin typeface="微软雅黑" panose="020B0503020204020204" charset="-122"/>
                          <a:ea typeface="微软雅黑" panose="020B0503020204020204" charset="-122"/>
                          <a:cs typeface="Calibri" panose="020F0502020204030204" charset="0"/>
                        </a:rPr>
                        <a:t>’</a:t>
                      </a:r>
                      <a:endParaRPr lang="en-US" altLang="zh-CN" sz="1600" b="0" u="none">
                        <a:latin typeface="微软雅黑" panose="020B0503020204020204" charset="-122"/>
                        <a:ea typeface="微软雅黑" panose="020B0503020204020204" charset="-122"/>
                        <a:cs typeface="宋体" panose="02010600030101010101" pitchFamily="2" charset="-122"/>
                      </a:endParaRPr>
                    </a:p>
                  </a:txBody>
                  <a:tcPr marL="36195" marR="0" marT="0" marB="1" vert="horz"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微软雅黑" panose="020B0503020204020204" charset="-122"/>
                          <a:ea typeface="微软雅黑" panose="020B0503020204020204" charset="-122"/>
                          <a:cs typeface="微软雅黑" panose="020B0503020204020204" charset="-122"/>
                        </a:rPr>
                        <a:t>以字母</a:t>
                      </a:r>
                      <a:r>
                        <a:rPr lang="en-US" altLang="zh-CN" sz="1600" b="0" u="none">
                          <a:latin typeface="微软雅黑" panose="020B0503020204020204" charset="-122"/>
                          <a:ea typeface="微软雅黑" panose="020B0503020204020204" charset="-122"/>
                          <a:cs typeface="微软雅黑" panose="020B0503020204020204" charset="-122"/>
                        </a:rPr>
                        <a:t>b</a:t>
                      </a:r>
                      <a:r>
                        <a:rPr lang="zh-CN" altLang="en-US" sz="1600" b="0" u="none">
                          <a:latin typeface="微软雅黑" panose="020B0503020204020204" charset="-122"/>
                          <a:ea typeface="微软雅黑" panose="020B0503020204020204" charset="-122"/>
                          <a:cs typeface="微软雅黑" panose="020B0503020204020204" charset="-122"/>
                        </a:rPr>
                        <a:t>引导，可以使用单引号、双引号、三引号作为定界符</a:t>
                      </a:r>
                      <a:endParaRPr lang="en-US" sz="1600" b="0" u="none">
                        <a:latin typeface="微软雅黑" panose="020B0503020204020204" charset="-122"/>
                        <a:ea typeface="微软雅黑" panose="020B0503020204020204" charset="-122"/>
                        <a:cs typeface="微软雅黑" panose="020B0503020204020204" charset="-122"/>
                      </a:endParaRPr>
                    </a:p>
                  </a:txBody>
                  <a:tcPr marL="36195"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r h="737870">
                <a:tc>
                  <a:txBody>
                    <a:bodyPr/>
                    <a:p>
                      <a:pPr marL="0" indent="0" algn="ctr">
                        <a:buNone/>
                      </a:pPr>
                      <a:r>
                        <a:rPr lang="zh-CN" altLang="en-US" sz="1600" b="0" u="none">
                          <a:latin typeface="微软雅黑" panose="020B0503020204020204" charset="-122"/>
                          <a:ea typeface="微软雅黑" panose="020B0503020204020204" charset="-122"/>
                          <a:cs typeface="Calibri" panose="020F0502020204030204" charset="0"/>
                        </a:rPr>
                        <a:t>列表</a:t>
                      </a:r>
                      <a:endParaRPr lang="zh-CN" altLang="en-US" sz="1600" b="0" u="none">
                        <a:latin typeface="微软雅黑" panose="020B0503020204020204" charset="-122"/>
                        <a:ea typeface="微软雅黑" panose="020B0503020204020204" charset="-122"/>
                        <a:cs typeface="Calibri" panose="020F0502020204030204" charset="0"/>
                      </a:endParaRPr>
                    </a:p>
                  </a:txBody>
                  <a:tcPr marL="36195" marR="0" marT="0" marB="1" vert="horz"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ctr">
                        <a:buNone/>
                      </a:pPr>
                      <a:r>
                        <a:rPr lang="en-US" altLang="zh-CN" sz="1600" b="0" u="none">
                          <a:latin typeface="微软雅黑" panose="020B0503020204020204" charset="-122"/>
                          <a:ea typeface="微软雅黑" panose="020B0503020204020204" charset="-122"/>
                          <a:cs typeface="宋体" panose="02010600030101010101" pitchFamily="2" charset="-122"/>
                        </a:rPr>
                        <a:t>list</a:t>
                      </a:r>
                      <a:endParaRPr lang="en-US" altLang="zh-CN" sz="1600" b="0" u="none">
                        <a:latin typeface="微软雅黑" panose="020B0503020204020204" charset="-122"/>
                        <a:ea typeface="微软雅黑" panose="020B0503020204020204" charset="-122"/>
                        <a:cs typeface="宋体" panose="02010600030101010101" pitchFamily="2" charset="-122"/>
                      </a:endParaRPr>
                    </a:p>
                  </a:txBody>
                  <a:tcPr marL="36195" marR="0" marT="0" marB="1" vert="horz"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en-US" altLang="zh-CN" sz="1600" b="0" u="none">
                          <a:latin typeface="微软雅黑" panose="020B0503020204020204" charset="-122"/>
                          <a:ea typeface="微软雅黑" panose="020B0503020204020204" charset="-122"/>
                          <a:cs typeface="微软雅黑" panose="020B0503020204020204" charset="-122"/>
                        </a:rPr>
                        <a:t>[1, 2, 3]</a:t>
                      </a:r>
                      <a:r>
                        <a:rPr lang="zh-CN" altLang="en-US" sz="1600" b="0" u="none">
                          <a:latin typeface="微软雅黑" panose="020B0503020204020204" charset="-122"/>
                          <a:ea typeface="微软雅黑" panose="020B0503020204020204" charset="-122"/>
                          <a:cs typeface="微软雅黑" panose="020B0503020204020204" charset="-122"/>
                        </a:rPr>
                        <a:t>，</a:t>
                      </a:r>
                      <a:r>
                        <a:rPr lang="en-US" altLang="zh-CN" sz="1600" b="0" u="none">
                          <a:latin typeface="微软雅黑" panose="020B0503020204020204" charset="-122"/>
                          <a:ea typeface="微软雅黑" panose="020B0503020204020204" charset="-122"/>
                          <a:cs typeface="微软雅黑" panose="020B0503020204020204" charset="-122"/>
                        </a:rPr>
                        <a:t>['a', 'b', ['c', 2]]</a:t>
                      </a:r>
                      <a:endParaRPr lang="en-US" sz="1600" b="0" u="none">
                        <a:latin typeface="微软雅黑" panose="020B0503020204020204" charset="-122"/>
                        <a:ea typeface="微软雅黑" panose="020B0503020204020204" charset="-122"/>
                        <a:cs typeface="微软雅黑" panose="020B0503020204020204" charset="-122"/>
                      </a:endParaRPr>
                    </a:p>
                  </a:txBody>
                  <a:tcPr marL="36195" marR="0" marT="0" marB="1" vert="horz"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微软雅黑" panose="020B0503020204020204" charset="-122"/>
                          <a:ea typeface="微软雅黑" panose="020B0503020204020204" charset="-122"/>
                          <a:cs typeface="宋体" panose="02010600030101010101" pitchFamily="2" charset="-122"/>
                        </a:rPr>
                        <a:t>所有元素放在一对方括号中，元素之间使用逗号分隔，其中的元素可以是任意类型</a:t>
                      </a:r>
                      <a:endParaRPr lang="zh-CN" altLang="en-US" sz="1600" b="0" u="none">
                        <a:latin typeface="微软雅黑" panose="020B0503020204020204" charset="-122"/>
                        <a:ea typeface="微软雅黑" panose="020B0503020204020204" charset="-122"/>
                        <a:cs typeface="宋体" panose="02010600030101010101" pitchFamily="2" charset="-122"/>
                      </a:endParaRPr>
                    </a:p>
                  </a:txBody>
                  <a:tcPr marL="36195"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r h="491490">
                <a:tc>
                  <a:txBody>
                    <a:bodyPr/>
                    <a:p>
                      <a:pPr marL="0" indent="0" algn="ctr">
                        <a:buNone/>
                      </a:pPr>
                      <a:r>
                        <a:rPr lang="zh-CN" altLang="en-US" sz="1600" b="0" u="none">
                          <a:latin typeface="微软雅黑" panose="020B0503020204020204" charset="-122"/>
                          <a:ea typeface="微软雅黑" panose="020B0503020204020204" charset="-122"/>
                          <a:cs typeface="Calibri" panose="020F0502020204030204" charset="0"/>
                        </a:rPr>
                        <a:t>字典</a:t>
                      </a:r>
                      <a:endParaRPr lang="zh-CN" altLang="en-US" sz="1600" b="0" u="none">
                        <a:latin typeface="微软雅黑" panose="020B0503020204020204" charset="-122"/>
                        <a:ea typeface="微软雅黑" panose="020B0503020204020204" charset="-122"/>
                        <a:cs typeface="Calibri" panose="020F0502020204030204" charset="0"/>
                      </a:endParaRPr>
                    </a:p>
                  </a:txBody>
                  <a:tcPr marL="36195" marR="0" marT="0" marB="1" vert="horz"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ctr">
                        <a:buNone/>
                      </a:pPr>
                      <a:r>
                        <a:rPr lang="en-US" altLang="zh-CN" sz="1600" b="0" u="none">
                          <a:latin typeface="微软雅黑" panose="020B0503020204020204" charset="-122"/>
                          <a:ea typeface="微软雅黑" panose="020B0503020204020204" charset="-122"/>
                          <a:cs typeface="宋体" panose="02010600030101010101" pitchFamily="2" charset="-122"/>
                        </a:rPr>
                        <a:t>dict</a:t>
                      </a:r>
                      <a:endParaRPr lang="en-US" altLang="zh-CN" sz="1600" b="0" u="none">
                        <a:latin typeface="微软雅黑" panose="020B0503020204020204" charset="-122"/>
                        <a:ea typeface="微软雅黑" panose="020B0503020204020204" charset="-122"/>
                        <a:cs typeface="宋体" panose="02010600030101010101" pitchFamily="2" charset="-122"/>
                      </a:endParaRPr>
                    </a:p>
                  </a:txBody>
                  <a:tcPr marL="36195" marR="0" marT="0" marB="1" vert="horz"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en-US" altLang="zh-CN" sz="1600" b="0" u="none">
                          <a:latin typeface="微软雅黑" panose="020B0503020204020204" charset="-122"/>
                          <a:ea typeface="微软雅黑" panose="020B0503020204020204" charset="-122"/>
                          <a:cs typeface="Calibri" panose="020F0502020204030204" charset="0"/>
                        </a:rPr>
                        <a:t>{1:'food' ,2:'taste', 3:'import'}</a:t>
                      </a:r>
                      <a:endParaRPr lang="en-US" altLang="zh-CN" sz="1600" b="0" u="none">
                        <a:latin typeface="微软雅黑" panose="020B0503020204020204" charset="-122"/>
                        <a:ea typeface="微软雅黑" panose="020B0503020204020204" charset="-122"/>
                        <a:cs typeface="Calibri" panose="020F0502020204030204" charset="0"/>
                      </a:endParaRPr>
                    </a:p>
                  </a:txBody>
                  <a:tcPr marL="36195" marR="0" marT="0" marB="1" vert="horz"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微软雅黑" panose="020B0503020204020204" charset="-122"/>
                          <a:ea typeface="微软雅黑" panose="020B0503020204020204" charset="-122"/>
                          <a:cs typeface="微软雅黑" panose="020B0503020204020204" charset="-122"/>
                        </a:rPr>
                        <a:t>所有元素放在一对大括号中，元素之间使用逗号分隔，</a:t>
                      </a:r>
                      <a:r>
                        <a:rPr lang="zh-CN" altLang="en-US" sz="1600" b="1" u="none">
                          <a:solidFill>
                            <a:srgbClr val="FF0000"/>
                          </a:solidFill>
                          <a:latin typeface="微软雅黑" panose="020B0503020204020204" charset="-122"/>
                          <a:ea typeface="微软雅黑" panose="020B0503020204020204" charset="-122"/>
                          <a:cs typeface="微软雅黑" panose="020B0503020204020204" charset="-122"/>
                        </a:rPr>
                        <a:t>元素形式为“键</a:t>
                      </a:r>
                      <a:r>
                        <a:rPr lang="en-US" altLang="zh-CN" sz="1600" b="1" u="none">
                          <a:solidFill>
                            <a:srgbClr val="FF0000"/>
                          </a:solidFill>
                          <a:latin typeface="微软雅黑" panose="020B0503020204020204" charset="-122"/>
                          <a:ea typeface="微软雅黑" panose="020B0503020204020204" charset="-122"/>
                          <a:cs typeface="微软雅黑" panose="020B0503020204020204" charset="-122"/>
                        </a:rPr>
                        <a:t>:</a:t>
                      </a:r>
                      <a:r>
                        <a:rPr lang="zh-CN" altLang="en-US" sz="1600" b="1" u="none">
                          <a:solidFill>
                            <a:srgbClr val="FF0000"/>
                          </a:solidFill>
                          <a:latin typeface="微软雅黑" panose="020B0503020204020204" charset="-122"/>
                          <a:ea typeface="微软雅黑" panose="020B0503020204020204" charset="-122"/>
                          <a:cs typeface="微软雅黑" panose="020B0503020204020204" charset="-122"/>
                        </a:rPr>
                        <a:t>值”</a:t>
                      </a:r>
                      <a:endParaRPr lang="zh-CN" altLang="en-US" sz="1600" b="1" u="none">
                        <a:solidFill>
                          <a:srgbClr val="FF0000"/>
                        </a:solidFill>
                        <a:latin typeface="微软雅黑" panose="020B0503020204020204" charset="-122"/>
                        <a:ea typeface="微软雅黑" panose="020B0503020204020204" charset="-122"/>
                        <a:cs typeface="微软雅黑" panose="020B0503020204020204" charset="-122"/>
                      </a:endParaRPr>
                    </a:p>
                  </a:txBody>
                  <a:tcPr marL="36195"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r h="737870">
                <a:tc>
                  <a:txBody>
                    <a:bodyPr/>
                    <a:p>
                      <a:pPr marL="0" indent="0" algn="ctr">
                        <a:buNone/>
                      </a:pPr>
                      <a:r>
                        <a:rPr lang="zh-CN" altLang="en-US" sz="1600" b="0" u="none">
                          <a:latin typeface="微软雅黑" panose="020B0503020204020204" charset="-122"/>
                          <a:ea typeface="微软雅黑" panose="020B0503020204020204" charset="-122"/>
                          <a:cs typeface="Calibri" panose="020F0502020204030204" charset="0"/>
                        </a:rPr>
                        <a:t>元组</a:t>
                      </a:r>
                      <a:endParaRPr lang="zh-CN" altLang="en-US" sz="1600" b="0" u="none">
                        <a:latin typeface="微软雅黑" panose="020B0503020204020204" charset="-122"/>
                        <a:ea typeface="微软雅黑" panose="020B0503020204020204" charset="-122"/>
                        <a:cs typeface="Calibri" panose="020F0502020204030204" charset="0"/>
                      </a:endParaRPr>
                    </a:p>
                  </a:txBody>
                  <a:tcPr marL="36195" marR="0" marT="0" marB="1" vert="horz"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ctr">
                        <a:buNone/>
                      </a:pPr>
                      <a:r>
                        <a:rPr lang="en-US" altLang="zh-CN" sz="1600" b="0" u="none">
                          <a:latin typeface="微软雅黑" panose="020B0503020204020204" charset="-122"/>
                          <a:ea typeface="微软雅黑" panose="020B0503020204020204" charset="-122"/>
                          <a:cs typeface="宋体" panose="02010600030101010101" pitchFamily="2" charset="-122"/>
                        </a:rPr>
                        <a:t>tuple</a:t>
                      </a:r>
                      <a:endParaRPr lang="en-US" altLang="zh-CN" sz="1600" b="0" u="none">
                        <a:latin typeface="微软雅黑" panose="020B0503020204020204" charset="-122"/>
                        <a:ea typeface="微软雅黑" panose="020B0503020204020204" charset="-122"/>
                        <a:cs typeface="宋体" panose="02010600030101010101" pitchFamily="2" charset="-122"/>
                      </a:endParaRPr>
                    </a:p>
                  </a:txBody>
                  <a:tcPr marL="36195" marR="0" marT="0" marB="1" vert="horz"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en-US" altLang="zh-CN" sz="1600" b="0" u="none">
                          <a:latin typeface="微软雅黑" panose="020B0503020204020204" charset="-122"/>
                          <a:ea typeface="微软雅黑" panose="020B0503020204020204" charset="-122"/>
                          <a:cs typeface="Calibri" panose="020F0502020204030204" charset="0"/>
                        </a:rPr>
                        <a:t>(2, -5, 6)</a:t>
                      </a:r>
                      <a:r>
                        <a:rPr lang="en-US" altLang="zh-CN" sz="1600" b="0" u="none">
                          <a:latin typeface="微软雅黑" panose="020B0503020204020204" charset="-122"/>
                          <a:ea typeface="微软雅黑" panose="020B0503020204020204" charset="-122"/>
                          <a:cs typeface="宋体" panose="02010600030101010101" pitchFamily="2" charset="-122"/>
                        </a:rPr>
                        <a:t>, (3,)</a:t>
                      </a:r>
                      <a:endParaRPr lang="en-US" altLang="zh-CN" sz="1600" b="0" u="none">
                        <a:latin typeface="微软雅黑" panose="020B0503020204020204" charset="-122"/>
                        <a:ea typeface="微软雅黑" panose="020B0503020204020204" charset="-122"/>
                        <a:cs typeface="Calibri" panose="020F0502020204030204" charset="0"/>
                      </a:endParaRPr>
                    </a:p>
                  </a:txBody>
                  <a:tcPr marL="36195" marR="0" marT="0" marB="1" vert="horz"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zh-CN" altLang="en-US" sz="1600" b="1" u="none">
                          <a:solidFill>
                            <a:srgbClr val="FF0000"/>
                          </a:solidFill>
                          <a:latin typeface="微软雅黑" panose="020B0503020204020204" charset="-122"/>
                          <a:ea typeface="微软雅黑" panose="020B0503020204020204" charset="-122"/>
                          <a:cs typeface="宋体" panose="02010600030101010101" pitchFamily="2" charset="-122"/>
                        </a:rPr>
                        <a:t>不可变</a:t>
                      </a:r>
                      <a:r>
                        <a:rPr lang="zh-CN" altLang="en-US" sz="1600" b="0" u="none">
                          <a:latin typeface="微软雅黑" panose="020B0503020204020204" charset="-122"/>
                          <a:ea typeface="微软雅黑" panose="020B0503020204020204" charset="-122"/>
                          <a:cs typeface="宋体" panose="02010600030101010101" pitchFamily="2" charset="-122"/>
                        </a:rPr>
                        <a:t>，所有元素放在一对圆括号中，元素之间使用逗号分隔，</a:t>
                      </a:r>
                      <a:r>
                        <a:rPr lang="zh-CN" altLang="en-US" sz="1600" b="1" u="none">
                          <a:solidFill>
                            <a:srgbClr val="FF0000"/>
                          </a:solidFill>
                          <a:latin typeface="微软雅黑" panose="020B0503020204020204" charset="-122"/>
                          <a:ea typeface="微软雅黑" panose="020B0503020204020204" charset="-122"/>
                          <a:cs typeface="宋体" panose="02010600030101010101" pitchFamily="2" charset="-122"/>
                        </a:rPr>
                        <a:t>如果元组中只有一个元素的话，后面的逗号不能省略</a:t>
                      </a:r>
                      <a:endParaRPr lang="zh-CN" altLang="en-US" sz="1600" b="1" u="none">
                        <a:solidFill>
                          <a:srgbClr val="FF0000"/>
                        </a:solidFill>
                        <a:latin typeface="微软雅黑" panose="020B0503020204020204" charset="-122"/>
                        <a:ea typeface="微软雅黑" panose="020B0503020204020204" charset="-122"/>
                        <a:cs typeface="宋体" panose="02010600030101010101" pitchFamily="2" charset="-122"/>
                      </a:endParaRPr>
                    </a:p>
                  </a:txBody>
                  <a:tcPr marL="36195"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r h="737870">
                <a:tc>
                  <a:txBody>
                    <a:bodyPr/>
                    <a:p>
                      <a:pPr marL="0" indent="0" algn="ctr">
                        <a:buNone/>
                      </a:pPr>
                      <a:r>
                        <a:rPr lang="zh-CN" altLang="en-US" sz="1600" b="0" u="none">
                          <a:latin typeface="微软雅黑" panose="020B0503020204020204" charset="-122"/>
                          <a:ea typeface="微软雅黑" panose="020B0503020204020204" charset="-122"/>
                          <a:cs typeface="Calibri" panose="020F0502020204030204" charset="0"/>
                        </a:rPr>
                        <a:t>集合</a:t>
                      </a:r>
                      <a:endParaRPr lang="zh-CN" altLang="en-US" sz="1600" b="0" u="none">
                        <a:latin typeface="微软雅黑" panose="020B0503020204020204" charset="-122"/>
                        <a:ea typeface="微软雅黑" panose="020B0503020204020204" charset="-122"/>
                        <a:cs typeface="Calibri" panose="020F0502020204030204"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ctr">
                        <a:buNone/>
                      </a:pPr>
                      <a:r>
                        <a:rPr lang="en-US" altLang="zh-CN" sz="1600" b="0" u="none">
                          <a:latin typeface="微软雅黑" panose="020B0503020204020204" charset="-122"/>
                          <a:ea typeface="微软雅黑" panose="020B0503020204020204" charset="-122"/>
                          <a:cs typeface="宋体" panose="02010600030101010101" pitchFamily="2" charset="-122"/>
                        </a:rPr>
                        <a:t>set</a:t>
                      </a:r>
                      <a:endParaRPr lang="en-US" altLang="zh-CN" sz="1600" b="0" u="none">
                        <a:latin typeface="微软雅黑" panose="020B0503020204020204" charset="-122"/>
                        <a:ea typeface="微软雅黑" panose="020B0503020204020204" charset="-122"/>
                        <a:cs typeface="宋体" panose="02010600030101010101" pitchFamily="2" charset="-122"/>
                      </a:endParaRPr>
                    </a:p>
                    <a:p>
                      <a:pPr marL="0" indent="0" algn="ctr">
                        <a:buNone/>
                      </a:pPr>
                      <a:r>
                        <a:rPr lang="en-US" altLang="zh-CN" sz="1600" b="0" u="none">
                          <a:latin typeface="微软雅黑" panose="020B0503020204020204" charset="-122"/>
                          <a:ea typeface="微软雅黑" panose="020B0503020204020204" charset="-122"/>
                          <a:cs typeface="宋体" panose="02010600030101010101" pitchFamily="2" charset="-122"/>
                        </a:rPr>
                        <a:t>frozenset</a:t>
                      </a:r>
                      <a:endParaRPr lang="en-US" altLang="zh-CN" sz="1600" b="0" u="none">
                        <a:latin typeface="微软雅黑" panose="020B0503020204020204" charset="-122"/>
                        <a:ea typeface="微软雅黑" panose="020B0503020204020204" charset="-122"/>
                        <a:cs typeface="宋体" panose="02010600030101010101" pitchFamily="2" charset="-122"/>
                      </a:endParaRPr>
                    </a:p>
                  </a:txBody>
                  <a:tcPr marL="36195" marR="0" marT="0" marB="1" vert="horz"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en-US" altLang="zh-CN" sz="1600" b="0" u="none">
                          <a:latin typeface="微软雅黑" panose="020B0503020204020204" charset="-122"/>
                          <a:ea typeface="微软雅黑" panose="020B0503020204020204" charset="-122"/>
                          <a:cs typeface="Calibri" panose="020F0502020204030204" charset="0"/>
                        </a:rPr>
                        <a:t>{'a', 'b', 'c'}</a:t>
                      </a:r>
                      <a:endParaRPr lang="en-US" altLang="zh-CN" sz="1600" b="0" u="none">
                        <a:latin typeface="微软雅黑" panose="020B0503020204020204" charset="-122"/>
                        <a:ea typeface="微软雅黑" panose="020B0503020204020204" charset="-122"/>
                        <a:cs typeface="Calibri" panose="020F0502020204030204" charset="0"/>
                      </a:endParaRPr>
                    </a:p>
                  </a:txBody>
                  <a:tcPr marL="36195" marR="0" marT="0" marB="1" vert="horz"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微软雅黑" panose="020B0503020204020204" charset="-122"/>
                          <a:ea typeface="微软雅黑" panose="020B0503020204020204" charset="-122"/>
                          <a:cs typeface="微软雅黑" panose="020B0503020204020204" charset="-122"/>
                        </a:rPr>
                        <a:t>所有元素放在一对大括号中，元素之间使用逗号分隔，</a:t>
                      </a:r>
                      <a:r>
                        <a:rPr lang="zh-CN" altLang="en-US" sz="1600" b="1" u="none">
                          <a:solidFill>
                            <a:srgbClr val="FF0000"/>
                          </a:solidFill>
                          <a:latin typeface="微软雅黑" panose="020B0503020204020204" charset="-122"/>
                          <a:ea typeface="微软雅黑" panose="020B0503020204020204" charset="-122"/>
                          <a:cs typeface="微软雅黑" panose="020B0503020204020204" charset="-122"/>
                        </a:rPr>
                        <a:t>元素不允许重复</a:t>
                      </a:r>
                      <a:r>
                        <a:rPr lang="en-US" altLang="zh-CN" sz="1600" b="0" u="none">
                          <a:latin typeface="微软雅黑" panose="020B0503020204020204" charset="-122"/>
                          <a:ea typeface="微软雅黑" panose="020B0503020204020204" charset="-122"/>
                          <a:cs typeface="微软雅黑" panose="020B0503020204020204" charset="-122"/>
                        </a:rPr>
                        <a:t>;</a:t>
                      </a:r>
                      <a:r>
                        <a:rPr lang="zh-CN" altLang="en-US" sz="1600" b="0" u="none">
                          <a:latin typeface="微软雅黑" panose="020B0503020204020204" charset="-122"/>
                          <a:ea typeface="微软雅黑" panose="020B0503020204020204" charset="-122"/>
                          <a:cs typeface="微软雅黑" panose="020B0503020204020204" charset="-122"/>
                        </a:rPr>
                        <a:t>另外，</a:t>
                      </a:r>
                      <a:r>
                        <a:rPr lang="en-US" altLang="zh-CN" sz="1600" b="0" u="none">
                          <a:latin typeface="微软雅黑" panose="020B0503020204020204" charset="-122"/>
                          <a:ea typeface="微软雅黑" panose="020B0503020204020204" charset="-122"/>
                          <a:cs typeface="微软雅黑" panose="020B0503020204020204" charset="-122"/>
                        </a:rPr>
                        <a:t>set</a:t>
                      </a:r>
                      <a:r>
                        <a:rPr lang="zh-CN" altLang="en-US" sz="1600" b="0" u="none">
                          <a:latin typeface="微软雅黑" panose="020B0503020204020204" charset="-122"/>
                          <a:ea typeface="微软雅黑" panose="020B0503020204020204" charset="-122"/>
                          <a:cs typeface="微软雅黑" panose="020B0503020204020204" charset="-122"/>
                        </a:rPr>
                        <a:t>是可变的，而</a:t>
                      </a:r>
                      <a:r>
                        <a:rPr lang="en-US" altLang="zh-CN" sz="1600" b="0" u="none">
                          <a:latin typeface="微软雅黑" panose="020B0503020204020204" charset="-122"/>
                          <a:ea typeface="微软雅黑" panose="020B0503020204020204" charset="-122"/>
                          <a:cs typeface="微软雅黑" panose="020B0503020204020204" charset="-122"/>
                        </a:rPr>
                        <a:t>frozenset</a:t>
                      </a:r>
                      <a:r>
                        <a:rPr lang="zh-CN" altLang="en-US" sz="1600" b="0" u="none">
                          <a:latin typeface="微软雅黑" panose="020B0503020204020204" charset="-122"/>
                          <a:ea typeface="微软雅黑" panose="020B0503020204020204" charset="-122"/>
                          <a:cs typeface="微软雅黑" panose="020B0503020204020204" charset="-122"/>
                        </a:rPr>
                        <a:t>是不可变的</a:t>
                      </a:r>
                      <a:endParaRPr lang="en-US" sz="1600" b="0" u="none">
                        <a:latin typeface="微软雅黑" panose="020B0503020204020204" charset="-122"/>
                        <a:ea typeface="微软雅黑" panose="020B0503020204020204" charset="-122"/>
                        <a:cs typeface="微软雅黑" panose="020B0503020204020204" charset="-122"/>
                      </a:endParaRPr>
                    </a:p>
                  </a:txBody>
                  <a:tcPr marL="36195"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bl>
          </a:graphicData>
        </a:graphic>
      </p:graphicFrame>
      <p:sp>
        <p:nvSpPr>
          <p:cNvPr id="36913" name="Text Box 4"/>
          <p:cNvSpPr txBox="1"/>
          <p:nvPr/>
        </p:nvSpPr>
        <p:spPr>
          <a:xfrm>
            <a:off x="4477068" y="1053465"/>
            <a:ext cx="2097087" cy="460375"/>
          </a:xfrm>
          <a:prstGeom prst="rect">
            <a:avLst/>
          </a:prstGeom>
          <a:noFill/>
          <a:ln w="9525">
            <a:noFill/>
          </a:ln>
        </p:spPr>
        <p:txBody>
          <a:bodyPr wrap="square" anchor="t">
            <a:spAutoFit/>
          </a:bodyPr>
          <a:p>
            <a:pPr algn="r"/>
            <a:r>
              <a:rPr lang="zh-CN" altLang="en-US" sz="2400">
                <a:latin typeface="微软雅黑" panose="020B0503020204020204" charset="-122"/>
                <a:ea typeface="微软雅黑" panose="020B0503020204020204" charset="-122"/>
              </a:rPr>
              <a:t>常用内置对象</a:t>
            </a:r>
            <a:endParaRPr lang="zh-CN" altLang="en-US" sz="2400">
              <a:latin typeface="微软雅黑" panose="020B0503020204020204" charset="-122"/>
              <a:ea typeface="微软雅黑" panose="020B0503020204020204"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0" name="Content Placeholder -1"/>
          <p:cNvGraphicFramePr/>
          <p:nvPr>
            <p:ph sz="half" idx="2"/>
            <p:custDataLst>
              <p:tags r:id="rId1"/>
            </p:custDataLst>
          </p:nvPr>
        </p:nvGraphicFramePr>
        <p:xfrm>
          <a:off x="518160" y="1219835"/>
          <a:ext cx="11168380" cy="4573905"/>
        </p:xfrm>
        <a:graphic>
          <a:graphicData uri="http://schemas.openxmlformats.org/drawingml/2006/table">
            <a:tbl>
              <a:tblPr firstRow="1" bandRow="1">
                <a:tableStyleId>{5940675A-B579-460E-94D1-54222C63F5DA}</a:tableStyleId>
              </a:tblPr>
              <a:tblGrid>
                <a:gridCol w="1433195"/>
                <a:gridCol w="1565910"/>
                <a:gridCol w="3831590"/>
                <a:gridCol w="4337685"/>
              </a:tblGrid>
              <a:tr h="285750">
                <a:tc>
                  <a:txBody>
                    <a:bodyPr/>
                    <a:p>
                      <a:pPr marL="0" indent="0" algn="ctr">
                        <a:buNone/>
                      </a:pPr>
                      <a:r>
                        <a:rPr lang="zh-CN" altLang="en-US" sz="1600" b="1" u="none">
                          <a:latin typeface="微软雅黑" panose="020B0503020204020204" charset="-122"/>
                          <a:ea typeface="微软雅黑" panose="020B0503020204020204" charset="-122"/>
                          <a:cs typeface="Calibri" panose="020F0502020204030204" charset="0"/>
                        </a:rPr>
                        <a:t>对象类型</a:t>
                      </a:r>
                      <a:endParaRPr lang="zh-CN" altLang="en-US" sz="1600" b="1" u="none">
                        <a:latin typeface="微软雅黑" panose="020B0503020204020204" charset="-122"/>
                        <a:ea typeface="微软雅黑" panose="020B0503020204020204" charset="-122"/>
                        <a:cs typeface="Calibri" panose="020F0502020204030204"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ctr">
                        <a:buNone/>
                      </a:pPr>
                      <a:r>
                        <a:rPr lang="zh-CN" altLang="en-US" sz="1600" b="1" u="none">
                          <a:latin typeface="微软雅黑" panose="020B0503020204020204" charset="-122"/>
                          <a:ea typeface="微软雅黑" panose="020B0503020204020204" charset="-122"/>
                          <a:cs typeface="宋体" panose="02010600030101010101" pitchFamily="2" charset="-122"/>
                        </a:rPr>
                        <a:t>类型名称</a:t>
                      </a:r>
                      <a:endParaRPr lang="zh-CN" altLang="en-US"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ctr">
                        <a:buNone/>
                      </a:pPr>
                      <a:r>
                        <a:rPr lang="zh-CN" altLang="en-US" sz="1600" b="1" u="none">
                          <a:latin typeface="微软雅黑" panose="020B0503020204020204" charset="-122"/>
                          <a:ea typeface="微软雅黑" panose="020B0503020204020204" charset="-122"/>
                          <a:cs typeface="Calibri" panose="020F0502020204030204" charset="0"/>
                        </a:rPr>
                        <a:t>示例</a:t>
                      </a:r>
                      <a:endParaRPr lang="zh-CN" altLang="en-US" sz="1600" b="1" u="none">
                        <a:latin typeface="微软雅黑" panose="020B0503020204020204" charset="-122"/>
                        <a:ea typeface="微软雅黑" panose="020B0503020204020204" charset="-122"/>
                        <a:cs typeface="Calibri" panose="020F0502020204030204" charset="0"/>
                      </a:endParaRPr>
                    </a:p>
                  </a:txBody>
                  <a:tcPr marL="0" marR="0" marT="0" marB="1" vert="horz"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ctr">
                        <a:buNone/>
                      </a:pPr>
                      <a:r>
                        <a:rPr lang="zh-CN" altLang="en-US" sz="1600" b="1" u="none">
                          <a:latin typeface="微软雅黑" panose="020B0503020204020204" charset="-122"/>
                          <a:ea typeface="微软雅黑" panose="020B0503020204020204" charset="-122"/>
                          <a:cs typeface="宋体" panose="02010600030101010101" pitchFamily="2" charset="-122"/>
                        </a:rPr>
                        <a:t>简要说明</a:t>
                      </a:r>
                      <a:endParaRPr lang="zh-CN" altLang="en-US"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r h="857885">
                <a:tc>
                  <a:txBody>
                    <a:bodyPr/>
                    <a:p>
                      <a:pPr marL="0" indent="0" algn="ctr">
                        <a:buNone/>
                      </a:pPr>
                      <a:r>
                        <a:rPr lang="zh-CN" altLang="en-US" sz="1600" b="0" u="none">
                          <a:latin typeface="微软雅黑" panose="020B0503020204020204" charset="-122"/>
                          <a:ea typeface="微软雅黑" panose="020B0503020204020204" charset="-122"/>
                          <a:cs typeface="Calibri" panose="020F0502020204030204" charset="0"/>
                        </a:rPr>
                        <a:t>布尔型</a:t>
                      </a:r>
                      <a:endParaRPr lang="zh-CN" altLang="en-US" sz="1600" b="0" u="none">
                        <a:latin typeface="微软雅黑" panose="020B0503020204020204" charset="-122"/>
                        <a:ea typeface="微软雅黑" panose="020B0503020204020204" charset="-122"/>
                        <a:cs typeface="Calibri" panose="020F0502020204030204"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ctr">
                        <a:buNone/>
                      </a:pPr>
                      <a:r>
                        <a:rPr lang="en-US" altLang="zh-CN" sz="1600" b="0" u="none">
                          <a:latin typeface="微软雅黑" panose="020B0503020204020204" charset="-122"/>
                          <a:ea typeface="微软雅黑" panose="020B0503020204020204" charset="-122"/>
                          <a:cs typeface="宋体" panose="02010600030101010101" pitchFamily="2" charset="-122"/>
                        </a:rPr>
                        <a:t>bool</a:t>
                      </a:r>
                      <a:endParaRPr lang="en-US" altLang="zh-CN" sz="1600" b="0" u="none">
                        <a:latin typeface="微软雅黑" panose="020B0503020204020204" charset="-122"/>
                        <a:ea typeface="微软雅黑" panose="020B0503020204020204" charset="-122"/>
                        <a:cs typeface="宋体" panose="02010600030101010101" pitchFamily="2" charset="-122"/>
                      </a:endParaRPr>
                    </a:p>
                  </a:txBody>
                  <a:tcPr marL="36195" marR="0" marT="0" marB="1" vert="horz"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en-US" altLang="zh-CN" sz="1600" b="0" u="none">
                          <a:latin typeface="微软雅黑" panose="020B0503020204020204" charset="-122"/>
                          <a:ea typeface="微软雅黑" panose="020B0503020204020204" charset="-122"/>
                          <a:cs typeface="Calibri" panose="020F0502020204030204" charset="0"/>
                        </a:rPr>
                        <a:t>True, False</a:t>
                      </a:r>
                      <a:endParaRPr lang="en-US" altLang="zh-CN" sz="1600" b="0" u="none">
                        <a:latin typeface="微软雅黑" panose="020B0503020204020204" charset="-122"/>
                        <a:ea typeface="微软雅黑" panose="020B0503020204020204" charset="-122"/>
                        <a:cs typeface="Calibri" panose="020F0502020204030204" charset="0"/>
                      </a:endParaRPr>
                    </a:p>
                  </a:txBody>
                  <a:tcPr marL="36195" marR="0" marT="0" marB="1" vert="horz"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微软雅黑" panose="020B0503020204020204" charset="-122"/>
                          <a:ea typeface="微软雅黑" panose="020B0503020204020204" charset="-122"/>
                          <a:cs typeface="微软雅黑" panose="020B0503020204020204" charset="-122"/>
                        </a:rPr>
                        <a:t>逻辑值，关系运算符、成员测试运算符、同一性测试运算符组成的表达式的值一般为</a:t>
                      </a:r>
                      <a:r>
                        <a:rPr lang="en-US" altLang="zh-CN" sz="1600" b="0" u="none">
                          <a:latin typeface="微软雅黑" panose="020B0503020204020204" charset="-122"/>
                          <a:ea typeface="微软雅黑" panose="020B0503020204020204" charset="-122"/>
                          <a:cs typeface="微软雅黑" panose="020B0503020204020204" charset="-122"/>
                        </a:rPr>
                        <a:t>True</a:t>
                      </a:r>
                      <a:r>
                        <a:rPr lang="zh-CN" altLang="en-US" sz="1600" b="0" u="none">
                          <a:latin typeface="微软雅黑" panose="020B0503020204020204" charset="-122"/>
                          <a:ea typeface="微软雅黑" panose="020B0503020204020204" charset="-122"/>
                          <a:cs typeface="微软雅黑" panose="020B0503020204020204" charset="-122"/>
                        </a:rPr>
                        <a:t>或</a:t>
                      </a:r>
                      <a:r>
                        <a:rPr lang="en-US" altLang="zh-CN" sz="1600" b="0" u="none">
                          <a:latin typeface="微软雅黑" panose="020B0503020204020204" charset="-122"/>
                          <a:ea typeface="微软雅黑" panose="020B0503020204020204" charset="-122"/>
                          <a:cs typeface="微软雅黑" panose="020B0503020204020204" charset="-122"/>
                        </a:rPr>
                        <a:t>False</a:t>
                      </a:r>
                      <a:endParaRPr lang="en-US" sz="1600" b="0" u="none">
                        <a:latin typeface="微软雅黑" panose="020B0503020204020204" charset="-122"/>
                        <a:ea typeface="微软雅黑" panose="020B0503020204020204" charset="-122"/>
                        <a:cs typeface="微软雅黑" panose="020B0503020204020204" charset="-122"/>
                      </a:endParaRPr>
                    </a:p>
                  </a:txBody>
                  <a:tcPr marL="36195"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r h="285750">
                <a:tc>
                  <a:txBody>
                    <a:bodyPr/>
                    <a:p>
                      <a:pPr marL="0" indent="0" algn="ctr">
                        <a:buNone/>
                      </a:pPr>
                      <a:r>
                        <a:rPr lang="zh-CN" altLang="en-US" sz="1600" b="0" u="none">
                          <a:latin typeface="微软雅黑" panose="020B0503020204020204" charset="-122"/>
                          <a:ea typeface="微软雅黑" panose="020B0503020204020204" charset="-122"/>
                          <a:cs typeface="Calibri" panose="020F0502020204030204" charset="0"/>
                        </a:rPr>
                        <a:t>空类型</a:t>
                      </a:r>
                      <a:endParaRPr lang="zh-CN" altLang="en-US" sz="1600" b="0" u="none">
                        <a:latin typeface="微软雅黑" panose="020B0503020204020204" charset="-122"/>
                        <a:ea typeface="微软雅黑" panose="020B0503020204020204" charset="-122"/>
                        <a:cs typeface="Calibri" panose="020F0502020204030204"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ctr">
                        <a:buNone/>
                      </a:pPr>
                      <a:r>
                        <a:rPr lang="en-US" altLang="zh-CN" sz="1600" b="0" u="none">
                          <a:latin typeface="微软雅黑" panose="020B0503020204020204" charset="-122"/>
                          <a:ea typeface="微软雅黑" panose="020B0503020204020204" charset="-122"/>
                          <a:cs typeface="宋体" panose="02010600030101010101" pitchFamily="2" charset="-122"/>
                        </a:rPr>
                        <a:t>NoneType</a:t>
                      </a:r>
                      <a:endParaRPr lang="en-US" altLang="zh-CN" sz="1600" b="0" u="none">
                        <a:latin typeface="微软雅黑" panose="020B0503020204020204" charset="-122"/>
                        <a:ea typeface="微软雅黑" panose="020B0503020204020204" charset="-122"/>
                        <a:cs typeface="宋体" panose="02010600030101010101" pitchFamily="2" charset="-122"/>
                      </a:endParaRPr>
                    </a:p>
                  </a:txBody>
                  <a:tcPr marL="36195" marR="0" marT="0" marB="1" vert="horz"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en-US" altLang="zh-CN" sz="1600" b="0" u="none">
                          <a:latin typeface="微软雅黑" panose="020B0503020204020204" charset="-122"/>
                          <a:ea typeface="微软雅黑" panose="020B0503020204020204" charset="-122"/>
                          <a:cs typeface="Calibri" panose="020F0502020204030204" charset="0"/>
                        </a:rPr>
                        <a:t>None</a:t>
                      </a:r>
                      <a:endParaRPr lang="en-US" altLang="zh-CN" sz="1600" b="0" u="none">
                        <a:latin typeface="微软雅黑" panose="020B0503020204020204" charset="-122"/>
                        <a:ea typeface="微软雅黑" panose="020B0503020204020204" charset="-122"/>
                        <a:cs typeface="Calibri" panose="020F0502020204030204" charset="0"/>
                      </a:endParaRPr>
                    </a:p>
                  </a:txBody>
                  <a:tcPr marL="36195" marR="0" marT="0" marB="1" vert="horz"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微软雅黑" panose="020B0503020204020204" charset="-122"/>
                          <a:ea typeface="微软雅黑" panose="020B0503020204020204" charset="-122"/>
                          <a:cs typeface="宋体" panose="02010600030101010101" pitchFamily="2" charset="-122"/>
                        </a:rPr>
                        <a:t>空值</a:t>
                      </a:r>
                      <a:endParaRPr lang="zh-CN" altLang="en-US" sz="1600" b="0" u="none">
                        <a:latin typeface="微软雅黑" panose="020B0503020204020204" charset="-122"/>
                        <a:ea typeface="微软雅黑" panose="020B0503020204020204" charset="-122"/>
                        <a:cs typeface="宋体" panose="02010600030101010101" pitchFamily="2" charset="-122"/>
                      </a:endParaRPr>
                    </a:p>
                  </a:txBody>
                  <a:tcPr marL="36195"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r h="857885">
                <a:tc>
                  <a:txBody>
                    <a:bodyPr/>
                    <a:p>
                      <a:pPr marL="0" indent="0" algn="ctr">
                        <a:buNone/>
                      </a:pPr>
                      <a:r>
                        <a:rPr lang="zh-CN" altLang="en-US" sz="1600" b="0" u="none">
                          <a:latin typeface="微软雅黑" panose="020B0503020204020204" charset="-122"/>
                          <a:ea typeface="微软雅黑" panose="020B0503020204020204" charset="-122"/>
                          <a:cs typeface="宋体" panose="02010600030101010101" pitchFamily="2" charset="-122"/>
                        </a:rPr>
                        <a:t>异常</a:t>
                      </a:r>
                      <a:endParaRPr lang="zh-CN" altLang="en-US" sz="1600" b="0" u="none">
                        <a:latin typeface="微软雅黑" panose="020B0503020204020204" charset="-122"/>
                        <a:ea typeface="微软雅黑" panose="020B0503020204020204"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ctr">
                        <a:buNone/>
                      </a:pPr>
                      <a:r>
                        <a:rPr lang="en-US" altLang="zh-CN" sz="1600" b="0" u="none">
                          <a:latin typeface="微软雅黑" panose="020B0503020204020204" charset="-122"/>
                          <a:ea typeface="微软雅黑" panose="020B0503020204020204" charset="-122"/>
                          <a:cs typeface="微软雅黑" panose="020B0503020204020204" charset="-122"/>
                        </a:rPr>
                        <a:t>Exception</a:t>
                      </a:r>
                      <a:r>
                        <a:rPr lang="zh-CN" altLang="en-US" sz="1600" b="0" u="none">
                          <a:latin typeface="微软雅黑" panose="020B0503020204020204" charset="-122"/>
                          <a:ea typeface="微软雅黑" panose="020B0503020204020204" charset="-122"/>
                          <a:cs typeface="微软雅黑" panose="020B0503020204020204" charset="-122"/>
                        </a:rPr>
                        <a:t>、</a:t>
                      </a:r>
                      <a:r>
                        <a:rPr lang="en-US" altLang="zh-CN" sz="1600" b="0" u="none">
                          <a:latin typeface="微软雅黑" panose="020B0503020204020204" charset="-122"/>
                          <a:ea typeface="微软雅黑" panose="020B0503020204020204" charset="-122"/>
                          <a:cs typeface="微软雅黑" panose="020B0503020204020204" charset="-122"/>
                        </a:rPr>
                        <a:t>ValueError</a:t>
                      </a:r>
                      <a:r>
                        <a:rPr lang="zh-CN" altLang="en-US" sz="1600" b="0" u="none">
                          <a:latin typeface="微软雅黑" panose="020B0503020204020204" charset="-122"/>
                          <a:ea typeface="微软雅黑" panose="020B0503020204020204" charset="-122"/>
                          <a:cs typeface="微软雅黑" panose="020B0503020204020204" charset="-122"/>
                        </a:rPr>
                        <a:t>、</a:t>
                      </a:r>
                      <a:r>
                        <a:rPr lang="en-US" altLang="zh-CN" sz="1600" b="0" u="none">
                          <a:latin typeface="微软雅黑" panose="020B0503020204020204" charset="-122"/>
                          <a:ea typeface="微软雅黑" panose="020B0503020204020204" charset="-122"/>
                          <a:cs typeface="微软雅黑" panose="020B0503020204020204" charset="-122"/>
                        </a:rPr>
                        <a:t>TypeError</a:t>
                      </a:r>
                      <a:endParaRPr lang="en-US" altLang="zh-CN" sz="1600" b="0" u="none">
                        <a:latin typeface="微软雅黑" panose="020B0503020204020204" charset="-122"/>
                        <a:ea typeface="微软雅黑" panose="020B0503020204020204" charset="-122"/>
                        <a:cs typeface="微软雅黑" panose="020B0503020204020204" charset="-122"/>
                      </a:endParaRPr>
                    </a:p>
                  </a:txBody>
                  <a:tcPr marL="36195" marR="0" marT="0" marB="1" vert="horz"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en-US" altLang="zh-CN" sz="1600" b="0" u="none">
                          <a:latin typeface="微软雅黑" panose="020B0503020204020204" charset="-122"/>
                          <a:ea typeface="微软雅黑" panose="020B0503020204020204" charset="-122"/>
                          <a:cs typeface="Calibri" panose="020F0502020204030204" charset="0"/>
                        </a:rPr>
                        <a:t> </a:t>
                      </a:r>
                      <a:endParaRPr lang="en-US" altLang="zh-CN" sz="1600" b="0" u="none">
                        <a:latin typeface="微软雅黑" panose="020B0503020204020204" charset="-122"/>
                        <a:ea typeface="微软雅黑" panose="020B0503020204020204" charset="-122"/>
                        <a:cs typeface="Calibri" panose="020F0502020204030204" charset="0"/>
                      </a:endParaRPr>
                    </a:p>
                  </a:txBody>
                  <a:tcPr marL="36195" marR="0" marT="0" marB="1" vert="horz"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en-US" altLang="zh-CN" sz="1600" b="0" u="none">
                          <a:latin typeface="微软雅黑" panose="020B0503020204020204" charset="-122"/>
                          <a:ea typeface="微软雅黑" panose="020B0503020204020204" charset="-122"/>
                          <a:cs typeface="微软雅黑" panose="020B0503020204020204" charset="-122"/>
                        </a:rPr>
                        <a:t>Python</a:t>
                      </a:r>
                      <a:r>
                        <a:rPr lang="zh-CN" altLang="en-US" sz="1600" b="0" u="none">
                          <a:latin typeface="微软雅黑" panose="020B0503020204020204" charset="-122"/>
                          <a:ea typeface="微软雅黑" panose="020B0503020204020204" charset="-122"/>
                          <a:cs typeface="微软雅黑" panose="020B0503020204020204" charset="-122"/>
                        </a:rPr>
                        <a:t>内置大量异常类，分别对应不同类型的异常</a:t>
                      </a:r>
                      <a:endParaRPr lang="en-US" sz="1600" b="0" u="none">
                        <a:latin typeface="微软雅黑" panose="020B0503020204020204" charset="-122"/>
                        <a:ea typeface="微软雅黑" panose="020B0503020204020204" charset="-122"/>
                        <a:cs typeface="微软雅黑" panose="020B0503020204020204" charset="-122"/>
                      </a:endParaRPr>
                    </a:p>
                  </a:txBody>
                  <a:tcPr marL="36195"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r h="571500">
                <a:tc>
                  <a:txBody>
                    <a:bodyPr/>
                    <a:p>
                      <a:pPr marL="0" indent="0" algn="ctr">
                        <a:buNone/>
                      </a:pPr>
                      <a:r>
                        <a:rPr lang="zh-CN" altLang="en-US" sz="1600" b="0" u="none">
                          <a:latin typeface="微软雅黑" panose="020B0503020204020204" charset="-122"/>
                          <a:ea typeface="微软雅黑" panose="020B0503020204020204" charset="-122"/>
                          <a:cs typeface="Calibri" panose="020F0502020204030204" charset="0"/>
                        </a:rPr>
                        <a:t>文件</a:t>
                      </a:r>
                      <a:endParaRPr lang="zh-CN" altLang="en-US" sz="1600" b="0" u="none">
                        <a:latin typeface="微软雅黑" panose="020B0503020204020204" charset="-122"/>
                        <a:ea typeface="微软雅黑" panose="020B0503020204020204" charset="-122"/>
                        <a:cs typeface="Calibri" panose="020F0502020204030204"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ctr">
                        <a:buNone/>
                      </a:pPr>
                      <a:r>
                        <a:rPr lang="en-US" altLang="zh-CN" sz="1600" b="0" u="none">
                          <a:latin typeface="微软雅黑" panose="020B0503020204020204" charset="-122"/>
                          <a:ea typeface="微软雅黑" panose="020B0503020204020204" charset="-122"/>
                          <a:cs typeface="宋体" panose="02010600030101010101" pitchFamily="2" charset="-122"/>
                        </a:rPr>
                        <a:t> </a:t>
                      </a:r>
                      <a:endParaRPr lang="en-US" altLang="zh-CN" sz="1600" b="0" u="none">
                        <a:latin typeface="微软雅黑" panose="020B0503020204020204" charset="-122"/>
                        <a:ea typeface="微软雅黑" panose="020B0503020204020204" charset="-122"/>
                        <a:cs typeface="宋体" panose="02010600030101010101" pitchFamily="2" charset="-122"/>
                      </a:endParaRPr>
                    </a:p>
                  </a:txBody>
                  <a:tcPr marL="0" marR="0" marT="0" marB="1" vert="horz"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en-US" altLang="zh-CN" sz="1600" b="0" u="none">
                          <a:latin typeface="微软雅黑" panose="020B0503020204020204" charset="-122"/>
                          <a:ea typeface="微软雅黑" panose="020B0503020204020204" charset="-122"/>
                          <a:cs typeface="宋体" panose="02010600030101010101" pitchFamily="2" charset="-122"/>
                        </a:rPr>
                        <a:t>f </a:t>
                      </a:r>
                      <a:r>
                        <a:rPr lang="en-US" altLang="zh-CN" sz="1600" b="0" u="none">
                          <a:latin typeface="微软雅黑" panose="020B0503020204020204" charset="-122"/>
                          <a:ea typeface="微软雅黑" panose="020B0503020204020204" charset="-122"/>
                          <a:cs typeface="Calibri" panose="020F0502020204030204" charset="0"/>
                        </a:rPr>
                        <a:t>=</a:t>
                      </a:r>
                      <a:r>
                        <a:rPr lang="en-US" altLang="zh-CN" sz="1600" b="0" u="none">
                          <a:latin typeface="微软雅黑" panose="020B0503020204020204" charset="-122"/>
                          <a:ea typeface="微软雅黑" panose="020B0503020204020204" charset="-122"/>
                          <a:cs typeface="宋体" panose="02010600030101010101" pitchFamily="2" charset="-122"/>
                        </a:rPr>
                        <a:t> </a:t>
                      </a:r>
                      <a:r>
                        <a:rPr lang="en-US" altLang="zh-CN" sz="1600" b="0" u="none">
                          <a:latin typeface="微软雅黑" panose="020B0503020204020204" charset="-122"/>
                          <a:ea typeface="微软雅黑" panose="020B0503020204020204" charset="-122"/>
                          <a:cs typeface="Calibri" panose="020F0502020204030204" charset="0"/>
                        </a:rPr>
                        <a:t>open('data.dat', 'r</a:t>
                      </a:r>
                      <a:r>
                        <a:rPr lang="en-US" altLang="zh-CN" sz="1600" b="0" u="none">
                          <a:latin typeface="微软雅黑" panose="020B0503020204020204" charset="-122"/>
                          <a:ea typeface="微软雅黑" panose="020B0503020204020204" charset="-122"/>
                          <a:cs typeface="宋体" panose="02010600030101010101" pitchFamily="2" charset="-122"/>
                        </a:rPr>
                        <a:t>b</a:t>
                      </a:r>
                      <a:r>
                        <a:rPr lang="en-US" altLang="zh-CN" sz="1600" b="0" u="none">
                          <a:latin typeface="微软雅黑" panose="020B0503020204020204" charset="-122"/>
                          <a:ea typeface="微软雅黑" panose="020B0503020204020204" charset="-122"/>
                          <a:cs typeface="Calibri" panose="020F0502020204030204" charset="0"/>
                        </a:rPr>
                        <a:t>')</a:t>
                      </a:r>
                      <a:endParaRPr lang="en-US" altLang="zh-CN" sz="1600" b="0" u="none">
                        <a:latin typeface="微软雅黑" panose="020B0503020204020204" charset="-122"/>
                        <a:ea typeface="微软雅黑" panose="020B0503020204020204" charset="-122"/>
                        <a:cs typeface="宋体" panose="02010600030101010101" pitchFamily="2" charset="-122"/>
                      </a:endParaRPr>
                    </a:p>
                  </a:txBody>
                  <a:tcPr marL="36195" marR="0" marT="0" marB="1" vert="horz"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en-US" altLang="zh-CN" sz="1600" b="0" u="none">
                          <a:latin typeface="微软雅黑" panose="020B0503020204020204" charset="-122"/>
                          <a:ea typeface="微软雅黑" panose="020B0503020204020204" charset="-122"/>
                          <a:cs typeface="微软雅黑" panose="020B0503020204020204" charset="-122"/>
                        </a:rPr>
                        <a:t>open</a:t>
                      </a:r>
                      <a:r>
                        <a:rPr lang="zh-CN" altLang="en-US" sz="1600" b="0" u="none">
                          <a:latin typeface="微软雅黑" panose="020B0503020204020204" charset="-122"/>
                          <a:ea typeface="微软雅黑" panose="020B0503020204020204" charset="-122"/>
                          <a:cs typeface="微软雅黑" panose="020B0503020204020204" charset="-122"/>
                        </a:rPr>
                        <a:t>是</a:t>
                      </a:r>
                      <a:r>
                        <a:rPr lang="en-US" altLang="zh-CN" sz="1600" b="0" u="none">
                          <a:latin typeface="微软雅黑" panose="020B0503020204020204" charset="-122"/>
                          <a:ea typeface="微软雅黑" panose="020B0503020204020204" charset="-122"/>
                          <a:cs typeface="微软雅黑" panose="020B0503020204020204" charset="-122"/>
                        </a:rPr>
                        <a:t>Python</a:t>
                      </a:r>
                      <a:r>
                        <a:rPr lang="zh-CN" altLang="en-US" sz="1600" b="0" u="none">
                          <a:latin typeface="微软雅黑" panose="020B0503020204020204" charset="-122"/>
                          <a:ea typeface="微软雅黑" panose="020B0503020204020204" charset="-122"/>
                          <a:cs typeface="微软雅黑" panose="020B0503020204020204" charset="-122"/>
                        </a:rPr>
                        <a:t>内置函数，使用指定的模式打开文件，返回文件对象</a:t>
                      </a:r>
                      <a:endParaRPr lang="en-US" sz="1600" b="0" u="none">
                        <a:latin typeface="微软雅黑" panose="020B0503020204020204" charset="-122"/>
                        <a:ea typeface="微软雅黑" panose="020B0503020204020204" charset="-122"/>
                        <a:cs typeface="微软雅黑" panose="020B0503020204020204" charset="-122"/>
                      </a:endParaRPr>
                    </a:p>
                  </a:txBody>
                  <a:tcPr marL="36195"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r h="857250">
                <a:tc>
                  <a:txBody>
                    <a:bodyPr/>
                    <a:p>
                      <a:pPr marL="0" indent="0" algn="ctr">
                        <a:buNone/>
                      </a:pPr>
                      <a:r>
                        <a:rPr lang="zh-CN" altLang="en-US" sz="1600" b="0" u="none">
                          <a:latin typeface="微软雅黑" panose="020B0503020204020204" charset="-122"/>
                          <a:ea typeface="微软雅黑" panose="020B0503020204020204" charset="-122"/>
                          <a:cs typeface="宋体" panose="02010600030101010101" pitchFamily="2" charset="-122"/>
                        </a:rPr>
                        <a:t>其他可迭代对象</a:t>
                      </a:r>
                      <a:endParaRPr lang="zh-CN" altLang="en-US" sz="1600" b="0" u="none">
                        <a:latin typeface="微软雅黑" panose="020B0503020204020204" charset="-122"/>
                        <a:ea typeface="微软雅黑" panose="020B0503020204020204"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ctr">
                        <a:buNone/>
                      </a:pPr>
                      <a:r>
                        <a:rPr lang="en-US" altLang="zh-CN" sz="1600" b="0" u="none">
                          <a:latin typeface="微软雅黑" panose="020B0503020204020204" charset="-122"/>
                          <a:ea typeface="微软雅黑" panose="020B0503020204020204" charset="-122"/>
                          <a:cs typeface="宋体" panose="02010600030101010101" pitchFamily="2" charset="-122"/>
                        </a:rPr>
                        <a:t> </a:t>
                      </a:r>
                      <a:endParaRPr lang="en-US" altLang="zh-CN" sz="1600" b="0" u="none">
                        <a:latin typeface="微软雅黑" panose="020B0503020204020204" charset="-122"/>
                        <a:ea typeface="微软雅黑" panose="020B0503020204020204" charset="-122"/>
                        <a:cs typeface="宋体" panose="02010600030101010101" pitchFamily="2" charset="-122"/>
                      </a:endParaRPr>
                    </a:p>
                  </a:txBody>
                  <a:tcPr marL="0" marR="0" marT="0" marB="1" vert="horz"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微软雅黑" panose="020B0503020204020204" charset="-122"/>
                          <a:ea typeface="微软雅黑" panose="020B0503020204020204" charset="-122"/>
                          <a:cs typeface="微软雅黑" panose="020B0503020204020204" charset="-122"/>
                        </a:rPr>
                        <a:t>生成器对象、</a:t>
                      </a:r>
                      <a:r>
                        <a:rPr lang="en-US" altLang="zh-CN" sz="1600" b="0" u="none">
                          <a:latin typeface="微软雅黑" panose="020B0503020204020204" charset="-122"/>
                          <a:ea typeface="微软雅黑" panose="020B0503020204020204" charset="-122"/>
                          <a:cs typeface="微软雅黑" panose="020B0503020204020204" charset="-122"/>
                        </a:rPr>
                        <a:t>range</a:t>
                      </a:r>
                      <a:r>
                        <a:rPr lang="zh-CN" altLang="en-US" sz="1600" b="0" u="none">
                          <a:latin typeface="微软雅黑" panose="020B0503020204020204" charset="-122"/>
                          <a:ea typeface="微软雅黑" panose="020B0503020204020204" charset="-122"/>
                          <a:cs typeface="微软雅黑" panose="020B0503020204020204" charset="-122"/>
                        </a:rPr>
                        <a:t>对象、</a:t>
                      </a:r>
                      <a:r>
                        <a:rPr lang="en-US" altLang="zh-CN" sz="1600" b="0" u="none">
                          <a:latin typeface="微软雅黑" panose="020B0503020204020204" charset="-122"/>
                          <a:ea typeface="微软雅黑" panose="020B0503020204020204" charset="-122"/>
                          <a:cs typeface="微软雅黑" panose="020B0503020204020204" charset="-122"/>
                        </a:rPr>
                        <a:t>zip</a:t>
                      </a:r>
                      <a:r>
                        <a:rPr lang="zh-CN" altLang="en-US" sz="1600" b="0" u="none">
                          <a:latin typeface="微软雅黑" panose="020B0503020204020204" charset="-122"/>
                          <a:ea typeface="微软雅黑" panose="020B0503020204020204" charset="-122"/>
                          <a:cs typeface="微软雅黑" panose="020B0503020204020204" charset="-122"/>
                        </a:rPr>
                        <a:t>对象、</a:t>
                      </a:r>
                      <a:r>
                        <a:rPr lang="en-US" altLang="zh-CN" sz="1600" b="0" u="none">
                          <a:latin typeface="微软雅黑" panose="020B0503020204020204" charset="-122"/>
                          <a:ea typeface="微软雅黑" panose="020B0503020204020204" charset="-122"/>
                          <a:cs typeface="微软雅黑" panose="020B0503020204020204" charset="-122"/>
                        </a:rPr>
                        <a:t>enumerate</a:t>
                      </a:r>
                      <a:r>
                        <a:rPr lang="zh-CN" altLang="en-US" sz="1600" b="0" u="none">
                          <a:latin typeface="微软雅黑" panose="020B0503020204020204" charset="-122"/>
                          <a:ea typeface="微软雅黑" panose="020B0503020204020204" charset="-122"/>
                          <a:cs typeface="微软雅黑" panose="020B0503020204020204" charset="-122"/>
                        </a:rPr>
                        <a:t>对象、</a:t>
                      </a:r>
                      <a:r>
                        <a:rPr lang="en-US" altLang="zh-CN" sz="1600" b="0" u="none">
                          <a:latin typeface="微软雅黑" panose="020B0503020204020204" charset="-122"/>
                          <a:ea typeface="微软雅黑" panose="020B0503020204020204" charset="-122"/>
                          <a:cs typeface="微软雅黑" panose="020B0503020204020204" charset="-122"/>
                        </a:rPr>
                        <a:t>map</a:t>
                      </a:r>
                      <a:r>
                        <a:rPr lang="zh-CN" altLang="en-US" sz="1600" b="0" u="none">
                          <a:latin typeface="微软雅黑" panose="020B0503020204020204" charset="-122"/>
                          <a:ea typeface="微软雅黑" panose="020B0503020204020204" charset="-122"/>
                          <a:cs typeface="微软雅黑" panose="020B0503020204020204" charset="-122"/>
                        </a:rPr>
                        <a:t>对象、</a:t>
                      </a:r>
                      <a:r>
                        <a:rPr lang="en-US" altLang="zh-CN" sz="1600" b="0" u="none">
                          <a:latin typeface="微软雅黑" panose="020B0503020204020204" charset="-122"/>
                          <a:ea typeface="微软雅黑" panose="020B0503020204020204" charset="-122"/>
                          <a:cs typeface="微软雅黑" panose="020B0503020204020204" charset="-122"/>
                        </a:rPr>
                        <a:t>filter</a:t>
                      </a:r>
                      <a:r>
                        <a:rPr lang="zh-CN" altLang="en-US" sz="1600" b="0" u="none">
                          <a:latin typeface="微软雅黑" panose="020B0503020204020204" charset="-122"/>
                          <a:ea typeface="微软雅黑" panose="020B0503020204020204" charset="-122"/>
                          <a:cs typeface="微软雅黑" panose="020B0503020204020204" charset="-122"/>
                        </a:rPr>
                        <a:t>对象等等</a:t>
                      </a:r>
                      <a:endParaRPr lang="en-US" sz="1600" b="0" u="none">
                        <a:latin typeface="微软雅黑" panose="020B0503020204020204" charset="-122"/>
                        <a:ea typeface="微软雅黑" panose="020B0503020204020204" charset="-122"/>
                        <a:cs typeface="微软雅黑" panose="020B0503020204020204" charset="-122"/>
                      </a:endParaRPr>
                    </a:p>
                  </a:txBody>
                  <a:tcPr marL="36195" marR="0" marT="0" marB="1" vert="horz"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微软雅黑" panose="020B0503020204020204" charset="-122"/>
                          <a:ea typeface="微软雅黑" panose="020B0503020204020204" charset="-122"/>
                          <a:cs typeface="微软雅黑" panose="020B0503020204020204" charset="-122"/>
                        </a:rPr>
                        <a:t>具有</a:t>
                      </a:r>
                      <a:r>
                        <a:rPr lang="zh-CN" altLang="en-US" sz="1600" b="1" u="none">
                          <a:solidFill>
                            <a:srgbClr val="FF0000"/>
                          </a:solidFill>
                          <a:latin typeface="微软雅黑" panose="020B0503020204020204" charset="-122"/>
                          <a:ea typeface="微软雅黑" panose="020B0503020204020204" charset="-122"/>
                          <a:cs typeface="微软雅黑" panose="020B0503020204020204" charset="-122"/>
                        </a:rPr>
                        <a:t>惰性求值</a:t>
                      </a:r>
                      <a:r>
                        <a:rPr lang="zh-CN" altLang="en-US" sz="1600" b="0" u="none">
                          <a:latin typeface="微软雅黑" panose="020B0503020204020204" charset="-122"/>
                          <a:ea typeface="微软雅黑" panose="020B0503020204020204" charset="-122"/>
                          <a:cs typeface="微软雅黑" panose="020B0503020204020204" charset="-122"/>
                        </a:rPr>
                        <a:t>的特点，除</a:t>
                      </a:r>
                      <a:r>
                        <a:rPr lang="en-US" altLang="zh-CN" sz="1600" b="0" u="none">
                          <a:latin typeface="微软雅黑" panose="020B0503020204020204" charset="-122"/>
                          <a:ea typeface="微软雅黑" panose="020B0503020204020204" charset="-122"/>
                          <a:cs typeface="微软雅黑" panose="020B0503020204020204" charset="-122"/>
                        </a:rPr>
                        <a:t>range</a:t>
                      </a:r>
                      <a:r>
                        <a:rPr lang="zh-CN" altLang="en-US" sz="1600" b="0" u="none">
                          <a:latin typeface="微软雅黑" panose="020B0503020204020204" charset="-122"/>
                          <a:ea typeface="微软雅黑" panose="020B0503020204020204" charset="-122"/>
                          <a:cs typeface="微软雅黑" panose="020B0503020204020204" charset="-122"/>
                        </a:rPr>
                        <a:t>对象之外，其他对象中的元素只能看一次</a:t>
                      </a:r>
                      <a:endParaRPr lang="zh-CN" altLang="en-US" sz="1600" b="0" u="none">
                        <a:latin typeface="微软雅黑" panose="020B0503020204020204" charset="-122"/>
                        <a:ea typeface="微软雅黑" panose="020B0503020204020204" charset="-122"/>
                        <a:cs typeface="微软雅黑" panose="020B0503020204020204" charset="-122"/>
                      </a:endParaRPr>
                    </a:p>
                  </a:txBody>
                  <a:tcPr marL="36195"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r h="857885">
                <a:tc>
                  <a:txBody>
                    <a:bodyPr/>
                    <a:p>
                      <a:pPr marL="0" indent="0" algn="ctr">
                        <a:buNone/>
                      </a:pPr>
                      <a:r>
                        <a:rPr lang="zh-CN" altLang="en-US" sz="1600" b="0" u="none">
                          <a:latin typeface="微软雅黑" panose="020B0503020204020204" charset="-122"/>
                          <a:ea typeface="微软雅黑" panose="020B0503020204020204" charset="-122"/>
                          <a:cs typeface="Calibri" panose="020F0502020204030204" charset="0"/>
                        </a:rPr>
                        <a:t>编程单元</a:t>
                      </a:r>
                      <a:endParaRPr lang="zh-CN" altLang="en-US" sz="1600" b="0" u="none">
                        <a:latin typeface="微软雅黑" panose="020B0503020204020204" charset="-122"/>
                        <a:ea typeface="微软雅黑" panose="020B0503020204020204" charset="-122"/>
                        <a:cs typeface="Calibri" panose="020F0502020204030204"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ctr">
                        <a:buNone/>
                      </a:pPr>
                      <a:r>
                        <a:rPr lang="en-US" altLang="zh-CN" sz="1600" b="0" u="none">
                          <a:latin typeface="微软雅黑" panose="020B0503020204020204" charset="-122"/>
                          <a:ea typeface="微软雅黑" panose="020B0503020204020204" charset="-122"/>
                          <a:cs typeface="Calibri" panose="020F0502020204030204" charset="0"/>
                        </a:rPr>
                        <a:t> </a:t>
                      </a:r>
                      <a:endParaRPr lang="en-US" altLang="zh-CN" sz="1600" b="0" u="none">
                        <a:latin typeface="微软雅黑" panose="020B0503020204020204" charset="-122"/>
                        <a:ea typeface="微软雅黑" panose="020B0503020204020204" charset="-122"/>
                        <a:cs typeface="Calibri" panose="020F0502020204030204" charset="0"/>
                      </a:endParaRPr>
                    </a:p>
                  </a:txBody>
                  <a:tcPr marL="0" marR="0" marT="0" marB="1" vert="horz"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微软雅黑" panose="020B0503020204020204" charset="-122"/>
                          <a:ea typeface="微软雅黑" panose="020B0503020204020204" charset="-122"/>
                          <a:cs typeface="微软雅黑" panose="020B0503020204020204" charset="-122"/>
                        </a:rPr>
                        <a:t>函数（使用</a:t>
                      </a:r>
                      <a:r>
                        <a:rPr lang="en-US" altLang="zh-CN" sz="1600" b="0" u="none">
                          <a:latin typeface="微软雅黑" panose="020B0503020204020204" charset="-122"/>
                          <a:ea typeface="微软雅黑" panose="020B0503020204020204" charset="-122"/>
                          <a:cs typeface="微软雅黑" panose="020B0503020204020204" charset="-122"/>
                        </a:rPr>
                        <a:t>def</a:t>
                      </a:r>
                      <a:r>
                        <a:rPr lang="zh-CN" altLang="en-US" sz="1600" b="0" u="none">
                          <a:latin typeface="微软雅黑" panose="020B0503020204020204" charset="-122"/>
                          <a:ea typeface="微软雅黑" panose="020B0503020204020204" charset="-122"/>
                          <a:cs typeface="微软雅黑" panose="020B0503020204020204" charset="-122"/>
                        </a:rPr>
                        <a:t>定义）</a:t>
                      </a:r>
                      <a:endParaRPr lang="zh-CN" altLang="en-US" sz="1600" b="0" u="none">
                        <a:latin typeface="微软雅黑" panose="020B0503020204020204" charset="-122"/>
                        <a:ea typeface="微软雅黑" panose="020B0503020204020204" charset="-122"/>
                        <a:cs typeface="微软雅黑" panose="020B0503020204020204" charset="-122"/>
                      </a:endParaRPr>
                    </a:p>
                    <a:p>
                      <a:pPr marL="0" indent="0" algn="l">
                        <a:buNone/>
                      </a:pPr>
                      <a:r>
                        <a:rPr lang="zh-CN" altLang="en-US" sz="1600" b="0" u="none">
                          <a:latin typeface="微软雅黑" panose="020B0503020204020204" charset="-122"/>
                          <a:ea typeface="微软雅黑" panose="020B0503020204020204" charset="-122"/>
                          <a:cs typeface="微软雅黑" panose="020B0503020204020204" charset="-122"/>
                        </a:rPr>
                        <a:t>类（使用</a:t>
                      </a:r>
                      <a:r>
                        <a:rPr lang="en-US" altLang="zh-CN" sz="1600" b="0" u="none">
                          <a:latin typeface="微软雅黑" panose="020B0503020204020204" charset="-122"/>
                          <a:ea typeface="微软雅黑" panose="020B0503020204020204" charset="-122"/>
                          <a:cs typeface="微软雅黑" panose="020B0503020204020204" charset="-122"/>
                        </a:rPr>
                        <a:t>class</a:t>
                      </a:r>
                      <a:r>
                        <a:rPr lang="zh-CN" altLang="en-US" sz="1600" b="0" u="none">
                          <a:latin typeface="微软雅黑" panose="020B0503020204020204" charset="-122"/>
                          <a:ea typeface="微软雅黑" panose="020B0503020204020204" charset="-122"/>
                          <a:cs typeface="微软雅黑" panose="020B0503020204020204" charset="-122"/>
                        </a:rPr>
                        <a:t>定义）</a:t>
                      </a:r>
                      <a:endParaRPr lang="zh-CN" altLang="en-US" sz="1600" b="0" u="none">
                        <a:latin typeface="微软雅黑" panose="020B0503020204020204" charset="-122"/>
                        <a:ea typeface="微软雅黑" panose="020B0503020204020204" charset="-122"/>
                        <a:cs typeface="微软雅黑" panose="020B0503020204020204" charset="-122"/>
                      </a:endParaRPr>
                    </a:p>
                    <a:p>
                      <a:pPr marL="0" indent="0" algn="l">
                        <a:buNone/>
                      </a:pPr>
                      <a:r>
                        <a:rPr lang="zh-CN" altLang="en-US" sz="1600" b="0" u="none">
                          <a:latin typeface="微软雅黑" panose="020B0503020204020204" charset="-122"/>
                          <a:ea typeface="微软雅黑" panose="020B0503020204020204" charset="-122"/>
                          <a:cs typeface="微软雅黑" panose="020B0503020204020204" charset="-122"/>
                        </a:rPr>
                        <a:t>模块（类型为</a:t>
                      </a:r>
                      <a:r>
                        <a:rPr lang="en-US" altLang="zh-CN" sz="1600" b="0" u="none">
                          <a:latin typeface="微软雅黑" panose="020B0503020204020204" charset="-122"/>
                          <a:ea typeface="微软雅黑" panose="020B0503020204020204" charset="-122"/>
                          <a:cs typeface="微软雅黑" panose="020B0503020204020204" charset="-122"/>
                        </a:rPr>
                        <a:t>module</a:t>
                      </a:r>
                      <a:r>
                        <a:rPr lang="zh-CN" altLang="en-US" sz="1600" b="0" u="none">
                          <a:latin typeface="微软雅黑" panose="020B0503020204020204" charset="-122"/>
                          <a:ea typeface="微软雅黑" panose="020B0503020204020204" charset="-122"/>
                          <a:cs typeface="微软雅黑" panose="020B0503020204020204" charset="-122"/>
                        </a:rPr>
                        <a:t>）</a:t>
                      </a:r>
                      <a:endParaRPr lang="en-US" sz="1600" b="0" u="none">
                        <a:latin typeface="微软雅黑" panose="020B0503020204020204" charset="-122"/>
                        <a:ea typeface="微软雅黑" panose="020B0503020204020204" charset="-122"/>
                        <a:cs typeface="微软雅黑" panose="020B0503020204020204" charset="-122"/>
                      </a:endParaRPr>
                    </a:p>
                  </a:txBody>
                  <a:tcPr marL="36195" marR="0" marT="0" marB="1" vert="horz"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微软雅黑" panose="020B0503020204020204" charset="-122"/>
                          <a:ea typeface="微软雅黑" panose="020B0503020204020204" charset="-122"/>
                          <a:cs typeface="宋体" panose="02010600030101010101" pitchFamily="2" charset="-122"/>
                        </a:rPr>
                        <a:t>类和函数都属于</a:t>
                      </a:r>
                      <a:r>
                        <a:rPr lang="zh-CN" altLang="en-US" sz="1600" b="1" u="none">
                          <a:solidFill>
                            <a:srgbClr val="FF0000"/>
                          </a:solidFill>
                          <a:latin typeface="微软雅黑" panose="020B0503020204020204" charset="-122"/>
                          <a:ea typeface="微软雅黑" panose="020B0503020204020204" charset="-122"/>
                          <a:cs typeface="宋体" panose="02010600030101010101" pitchFamily="2" charset="-122"/>
                        </a:rPr>
                        <a:t>可调用对象</a:t>
                      </a:r>
                      <a:r>
                        <a:rPr lang="zh-CN" altLang="en-US" sz="1600" b="0" u="none">
                          <a:latin typeface="微软雅黑" panose="020B0503020204020204" charset="-122"/>
                          <a:ea typeface="微软雅黑" panose="020B0503020204020204" charset="-122"/>
                          <a:cs typeface="宋体" panose="02010600030101010101" pitchFamily="2" charset="-122"/>
                        </a:rPr>
                        <a:t>，模块用来集中存放函数、类、常量或其他对象</a:t>
                      </a:r>
                      <a:endParaRPr lang="zh-CN" altLang="en-US" sz="1600" b="0" u="none">
                        <a:latin typeface="微软雅黑" panose="020B0503020204020204" charset="-122"/>
                        <a:ea typeface="微软雅黑" panose="020B0503020204020204" charset="-122"/>
                        <a:cs typeface="宋体" panose="02010600030101010101" pitchFamily="2" charset="-122"/>
                      </a:endParaRPr>
                    </a:p>
                  </a:txBody>
                  <a:tcPr marL="36195"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bl>
          </a:graphicData>
        </a:graphic>
      </p:graphicFrame>
      <p:sp>
        <p:nvSpPr>
          <p:cNvPr id="3" name="文本占位符 2"/>
          <p:cNvSpPr>
            <a:spLocks noGrp="1"/>
          </p:cNvSpPr>
          <p:nvPr>
            <p:ph type="body" idx="1"/>
          </p:nvPr>
        </p:nvSpPr>
        <p:spPr/>
        <p:txBody>
          <a:bodyPr/>
          <a:p>
            <a:endParaRPr lang="zh-CN" altLang="en-US"/>
          </a:p>
        </p:txBody>
      </p:sp>
      <p:sp>
        <p:nvSpPr>
          <p:cNvPr id="38955" name="Text Box 4"/>
          <p:cNvSpPr txBox="1"/>
          <p:nvPr/>
        </p:nvSpPr>
        <p:spPr>
          <a:xfrm>
            <a:off x="4783773" y="759460"/>
            <a:ext cx="2097087" cy="460375"/>
          </a:xfrm>
          <a:prstGeom prst="rect">
            <a:avLst/>
          </a:prstGeom>
          <a:noFill/>
          <a:ln w="9525">
            <a:noFill/>
          </a:ln>
        </p:spPr>
        <p:txBody>
          <a:bodyPr wrap="square" anchor="t">
            <a:spAutoFit/>
          </a:bodyPr>
          <a:p>
            <a:pPr algn="ctr"/>
            <a:r>
              <a:rPr lang="zh-CN" altLang="en-US" sz="2400">
                <a:latin typeface="微软雅黑" panose="020B0503020204020204" charset="-122"/>
                <a:ea typeface="微软雅黑" panose="020B0503020204020204" charset="-122"/>
              </a:rPr>
              <a:t>续表</a:t>
            </a:r>
            <a:endParaRPr lang="zh-CN" altLang="en-US" sz="2400">
              <a:latin typeface="微软雅黑" panose="020B0503020204020204" charset="-122"/>
              <a:ea typeface="微软雅黑" panose="020B0503020204020204" charset="-122"/>
            </a:endParaRPr>
          </a:p>
        </p:txBody>
      </p:sp>
      <p:sp>
        <p:nvSpPr>
          <p:cNvPr id="38956" name="标题 19457"/>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anchor="ctr"/>
          <a:p>
            <a:pPr defTabSz="914400"/>
            <a:r>
              <a:rPr lang="en-US" altLang="zh-CN" b="1" kern="1200" baseline="0" dirty="0">
                <a:latin typeface="Times New Roman" panose="02020603050405020304" pitchFamily="2" charset="0"/>
                <a:ea typeface="+mj-ea"/>
                <a:cs typeface="+mj-cs"/>
              </a:rPr>
              <a:t>1.</a:t>
            </a:r>
            <a:r>
              <a:rPr lang="zh-CN" altLang="en-US" b="1" kern="1200" baseline="0" dirty="0">
                <a:latin typeface="Times New Roman" panose="02020603050405020304" pitchFamily="2" charset="0"/>
                <a:ea typeface="+mj-ea"/>
                <a:cs typeface="+mj-cs"/>
              </a:rPr>
              <a:t>4</a:t>
            </a:r>
            <a:r>
              <a:rPr lang="en-US" altLang="zh-CN" b="1" kern="1200" baseline="0" dirty="0">
                <a:latin typeface="Times New Roman" panose="02020603050405020304" pitchFamily="2" charset="0"/>
                <a:ea typeface="+mj-ea"/>
                <a:cs typeface="+mj-cs"/>
              </a:rPr>
              <a:t>.1 Python</a:t>
            </a:r>
            <a:r>
              <a:rPr lang="zh-CN" altLang="en-US" b="1" kern="1200" baseline="0" dirty="0">
                <a:latin typeface="Times New Roman" panose="02020603050405020304" pitchFamily="2" charset="0"/>
                <a:ea typeface="+mj-ea"/>
                <a:cs typeface="+mj-cs"/>
              </a:rPr>
              <a:t>的对象模型</a:t>
            </a:r>
            <a:endParaRPr lang="zh-CN" altLang="en-US" b="1" kern="1200" baseline="0" dirty="0">
              <a:latin typeface="Times New Roman" panose="02020603050405020304" pitchFamily="2" charset="0"/>
              <a:ea typeface="+mj-ea"/>
              <a:cs typeface="+mj-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021205" y="854075"/>
            <a:ext cx="8231505" cy="521970"/>
          </a:xfrm>
        </p:spPr>
        <p:txBody>
          <a:bodyPr/>
          <a:p>
            <a:r>
              <a:rPr lang="zh-CN" altLang="en-US"/>
              <a:t>第1章　基础知识</a:t>
            </a:r>
            <a:endParaRPr lang="zh-CN" altLang="en-US"/>
          </a:p>
        </p:txBody>
      </p:sp>
      <p:sp>
        <p:nvSpPr>
          <p:cNvPr id="3" name="文本占位符 2"/>
          <p:cNvSpPr>
            <a:spLocks noGrp="1"/>
          </p:cNvSpPr>
          <p:nvPr>
            <p:ph type="body" idx="1"/>
          </p:nvPr>
        </p:nvSpPr>
        <p:spPr>
          <a:xfrm>
            <a:off x="669925" y="1831340"/>
            <a:ext cx="5013960" cy="3758565"/>
          </a:xfrm>
        </p:spPr>
        <p:txBody>
          <a:bodyPr/>
          <a:p>
            <a:pPr algn="l">
              <a:buClrTx/>
              <a:buSzTx/>
            </a:pPr>
            <a:r>
              <a:rPr lang="en-US" altLang="zh-CN"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1.0 Python是一种怎样的语言</a:t>
            </a:r>
            <a:endParaRPr lang="en-US" altLang="zh-CN" sz="2400" b="1">
              <a:solidFill>
                <a:schemeClr val="accent5">
                  <a:lumMod val="75000"/>
                </a:schemeClr>
              </a:solidFill>
              <a:latin typeface="微软雅黑" panose="020B0503020204020204" charset="-122"/>
              <a:ea typeface="微软雅黑" panose="020B0503020204020204" charset="-122"/>
              <a:cs typeface="微软雅黑" panose="020B0503020204020204" charset="-122"/>
            </a:endParaRPr>
          </a:p>
          <a:p>
            <a:pPr algn="l"/>
            <a:r>
              <a:rPr lang="en-US" sz="2400" b="1">
                <a:solidFill>
                  <a:srgbClr val="FF0000"/>
                </a:solidFill>
                <a:latin typeface="微软雅黑" panose="020B0503020204020204" charset="-122"/>
                <a:ea typeface="微软雅黑" panose="020B0503020204020204" charset="-122"/>
                <a:cs typeface="微软雅黑" panose="020B0503020204020204" charset="-122"/>
                <a:sym typeface="+mn-ea"/>
              </a:rPr>
              <a:t>1.1 </a:t>
            </a:r>
            <a:r>
              <a:rPr sz="2400" b="1">
                <a:solidFill>
                  <a:srgbClr val="FF0000"/>
                </a:solidFill>
                <a:latin typeface="微软雅黑" panose="020B0503020204020204" charset="-122"/>
                <a:ea typeface="微软雅黑" panose="020B0503020204020204" charset="-122"/>
                <a:cs typeface="微软雅黑" panose="020B0503020204020204" charset="-122"/>
                <a:sym typeface="+mn-ea"/>
              </a:rPr>
              <a:t>如何选择Python版本</a:t>
            </a:r>
            <a:endParaRPr sz="2400" b="1">
              <a:solidFill>
                <a:srgbClr val="FF0000"/>
              </a:solidFill>
              <a:latin typeface="微软雅黑" panose="020B0503020204020204" charset="-122"/>
              <a:ea typeface="微软雅黑" panose="020B0503020204020204" charset="-122"/>
              <a:cs typeface="微软雅黑" panose="020B0503020204020204" charset="-122"/>
              <a:sym typeface="+mn-ea"/>
            </a:endParaRPr>
          </a:p>
          <a:p>
            <a:pPr algn="l"/>
            <a:r>
              <a:rPr lang="en-US" altLang="zh-CN"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1.2 Python</a:t>
            </a:r>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安装与简单使用</a:t>
            </a:r>
            <a:endParaRPr lang="zh-CN" altLang="en-US" sz="2400" b="1" kern="1200" baseline="0">
              <a:solidFill>
                <a:schemeClr val="accent5">
                  <a:lumMod val="75000"/>
                </a:schemeClr>
              </a:solidFill>
              <a:latin typeface="微软雅黑" panose="020B0503020204020204" charset="-122"/>
              <a:ea typeface="微软雅黑" panose="020B0503020204020204" charset="-122"/>
              <a:cs typeface="微软雅黑" panose="020B0503020204020204" charset="-122"/>
            </a:endParaRPr>
          </a:p>
          <a:p>
            <a:pPr algn="l"/>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1.3 </a:t>
            </a:r>
            <a:r>
              <a:rPr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使用</a:t>
            </a: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pip</a:t>
            </a:r>
            <a:r>
              <a:rPr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管理第三方包</a:t>
            </a:r>
            <a:endParaRPr lang="zh-CN" altLang="en-US"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a:t>
            </a:r>
            <a:r>
              <a:rPr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4</a:t>
            </a: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  python</a:t>
            </a:r>
            <a:r>
              <a:rPr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基础知识</a:t>
            </a:r>
            <a:endPar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lang="en-US" altLang="zh-CN"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1.5 python</a:t>
            </a:r>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代码编写规范</a:t>
            </a:r>
            <a:endParaRPr lang="zh-CN" altLang="en-US" sz="2400" b="1" kern="1200" baseline="0">
              <a:solidFill>
                <a:schemeClr val="accent5">
                  <a:lumMod val="75000"/>
                </a:schemeClr>
              </a:solidFill>
              <a:latin typeface="微软雅黑" panose="020B0503020204020204" charset="-122"/>
              <a:ea typeface="微软雅黑" panose="020B0503020204020204" charset="-122"/>
              <a:cs typeface="微软雅黑" panose="020B0503020204020204" charset="-122"/>
            </a:endParaRPr>
          </a:p>
          <a:p>
            <a:endParaRPr lang="zh-CN" altLang="en-US" sz="2400" b="1" kern="1200" baseline="0">
              <a:solidFill>
                <a:schemeClr val="accent5">
                  <a:lumMod val="75000"/>
                </a:schemeClr>
              </a:solidFill>
              <a:latin typeface="微软雅黑" panose="020B0503020204020204" charset="-122"/>
              <a:ea typeface="微软雅黑" panose="020B0503020204020204" charset="-122"/>
              <a:cs typeface="微软雅黑" panose="020B0503020204020204" charset="-122"/>
            </a:endParaRPr>
          </a:p>
        </p:txBody>
      </p:sp>
      <p:sp>
        <p:nvSpPr>
          <p:cNvPr id="7" name="文本占位符 2"/>
          <p:cNvSpPr>
            <a:spLocks noGrp="1"/>
          </p:cNvSpPr>
          <p:nvPr/>
        </p:nvSpPr>
        <p:spPr>
          <a:xfrm>
            <a:off x="5683885" y="1831340"/>
            <a:ext cx="5318760" cy="3758565"/>
          </a:xfrm>
          <a:prstGeom prst="rect">
            <a:avLst/>
          </a:prstGeom>
        </p:spPr>
        <p:txBody>
          <a:bodyPr vert="horz" lIns="101600" tIns="38100" rIns="76200" bIns="381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tint val="75000"/>
                  </a:schemeClr>
                </a:solidFill>
                <a:uFillTx/>
                <a:latin typeface="+mn-lt"/>
                <a:ea typeface="+mn-ea"/>
                <a:cs typeface="+mn-cs"/>
              </a:defRPr>
            </a:lvl2pPr>
            <a:lvl3pPr marL="914400" indent="0" algn="l"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tint val="75000"/>
                  </a:schemeClr>
                </a:solidFill>
                <a:uFillTx/>
                <a:latin typeface="+mn-lt"/>
                <a:ea typeface="+mn-ea"/>
                <a:cs typeface="+mn-cs"/>
              </a:defRPr>
            </a:lvl3pPr>
            <a:lvl4pPr marL="137160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tint val="75000"/>
                  </a:schemeClr>
                </a:solidFill>
                <a:uFillTx/>
                <a:latin typeface="+mn-lt"/>
                <a:ea typeface="+mn-ea"/>
                <a:cs typeface="+mn-cs"/>
              </a:defRPr>
            </a:lvl4pPr>
            <a:lvl5pPr marL="182880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tint val="75000"/>
                  </a:schemeClr>
                </a:solidFill>
                <a:uFillTx/>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lvl="0" algn="l">
              <a:buClrTx/>
              <a:buSzTx/>
            </a:pP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1.6 python</a:t>
            </a: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文件名</a:t>
            </a:r>
            <a:endPar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lvl="0" algn="l">
              <a:buClrTx/>
              <a:buSzTx/>
            </a:pP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1.7 python</a:t>
            </a: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脚本的</a:t>
            </a: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__name__</a:t>
            </a: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属性</a:t>
            </a:r>
            <a:endPar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lvl="0" algn="l">
              <a:buClrTx/>
              <a:buSzTx/>
            </a:pP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1.8 </a:t>
            </a: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编写自己的包</a:t>
            </a:r>
            <a:endPar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lvl="0" algn="l">
              <a:buClrTx/>
              <a:buSzTx/>
            </a:pP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1.9 python</a:t>
            </a: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编程快速入门</a:t>
            </a:r>
            <a:endPar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lvl="0" algn="l">
              <a:buClrTx/>
              <a:buSzTx/>
            </a:pP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1.10 The Zen of Python</a:t>
            </a:r>
            <a:endPar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lvl="0" algn="l">
              <a:buClrTx/>
              <a:buSzTx/>
            </a:pPr>
            <a:endPar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p:txBody>
      </p:sp>
    </p:spTree>
    <p:custDataLst>
      <p:tags r:id="rId1"/>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文本占位符 21505"/>
          <p:cNvSpPr>
            <a:spLocks noGrp="1"/>
          </p:cNvSpPr>
          <p:nvPr>
            <p:ph sz="half" idx="2"/>
          </p:nvPr>
        </p:nvSpPr>
        <p:spPr/>
        <p:txBody>
          <a:bodyPr anchor="t"/>
          <a:p>
            <a:pPr>
              <a:spcBef>
                <a:spcPts val="600"/>
              </a:spcBef>
              <a:spcAft>
                <a:spcPts val="600"/>
              </a:spcAft>
              <a:buSzPct val="90000"/>
              <a:buFont typeface="Wingdings" panose="05000000000000000000" charset="0"/>
              <a:buChar char="n"/>
            </a:pPr>
            <a:r>
              <a:rPr lang="zh-CN" altLang="en-US" sz="2400">
                <a:latin typeface="宋体" panose="02010600030101010101" pitchFamily="2" charset="-122"/>
              </a:rPr>
              <a:t>在</a:t>
            </a:r>
            <a:r>
              <a:rPr lang="en-US" altLang="zh-CN" sz="2400">
                <a:latin typeface="宋体" panose="02010600030101010101" pitchFamily="2" charset="-122"/>
              </a:rPr>
              <a:t>Python</a:t>
            </a:r>
            <a:r>
              <a:rPr lang="zh-CN" altLang="en-US" sz="2400">
                <a:latin typeface="宋体" panose="02010600030101010101" pitchFamily="2" charset="-122"/>
              </a:rPr>
              <a:t>中，</a:t>
            </a:r>
            <a:r>
              <a:rPr lang="zh-CN" altLang="en-US" sz="2400" b="1">
                <a:solidFill>
                  <a:srgbClr val="FF0000"/>
                </a:solidFill>
                <a:latin typeface="宋体" panose="02010600030101010101" pitchFamily="2" charset="-122"/>
              </a:rPr>
              <a:t>不需要事先声明变量名及其类型</a:t>
            </a:r>
            <a:r>
              <a:rPr lang="zh-CN" altLang="en-US" sz="2400">
                <a:latin typeface="宋体" panose="02010600030101010101" pitchFamily="2" charset="-122"/>
              </a:rPr>
              <a:t>，直接赋值即可创建各种类型的对象变量。</a:t>
            </a:r>
            <a:r>
              <a:rPr lang="zh-CN" altLang="en-US" sz="2400">
                <a:latin typeface="宋体" panose="02010600030101010101" pitchFamily="2" charset="-122"/>
                <a:sym typeface="Arial" panose="020B0604020202020204" charset="-122"/>
              </a:rPr>
              <a:t>这一点适用于</a:t>
            </a:r>
            <a:r>
              <a:rPr lang="en-US" altLang="zh-CN" sz="2400">
                <a:latin typeface="宋体" panose="02010600030101010101" pitchFamily="2" charset="-122"/>
                <a:sym typeface="Arial" panose="020B0604020202020204" charset="-122"/>
              </a:rPr>
              <a:t>Python</a:t>
            </a:r>
            <a:r>
              <a:rPr lang="zh-CN" altLang="en-US" sz="2400">
                <a:latin typeface="宋体" panose="02010600030101010101" pitchFamily="2" charset="-122"/>
                <a:sym typeface="Arial" panose="020B0604020202020204" charset="-122"/>
              </a:rPr>
              <a:t>任意类型的对象。</a:t>
            </a:r>
            <a:endParaRPr lang="zh-CN" altLang="en-US" sz="2400">
              <a:latin typeface="宋体" panose="02010600030101010101" pitchFamily="2" charset="-122"/>
            </a:endParaRPr>
          </a:p>
          <a:p>
            <a:pPr>
              <a:spcBef>
                <a:spcPts val="600"/>
              </a:spcBef>
              <a:spcAft>
                <a:spcPts val="600"/>
              </a:spcAft>
              <a:buSzPct val="90000"/>
              <a:buFont typeface="Wingdings" panose="05000000000000000000" pitchFamily="2" charset="2"/>
              <a:buNone/>
            </a:pPr>
            <a:r>
              <a:rPr lang="zh-CN" altLang="en-US" sz="2400">
                <a:latin typeface="宋体" panose="02010600030101010101" pitchFamily="2" charset="-122"/>
              </a:rPr>
              <a:t>例如语句</a:t>
            </a:r>
            <a:endParaRPr lang="zh-CN" altLang="en-US" sz="2400">
              <a:latin typeface="宋体" panose="02010600030101010101" pitchFamily="2" charset="-122"/>
            </a:endParaRPr>
          </a:p>
          <a:p>
            <a:pPr>
              <a:spcBef>
                <a:spcPts val="600"/>
              </a:spcBef>
              <a:spcAft>
                <a:spcPts val="600"/>
              </a:spcAft>
              <a:buSzPct val="90000"/>
              <a:buFont typeface="Wingdings" panose="05000000000000000000" pitchFamily="2" charset="2"/>
              <a:buNone/>
            </a:pPr>
            <a:r>
              <a:rPr lang="en-US" altLang="zh-CN" sz="1800">
                <a:latin typeface="Consolas" panose="020B0609020204030204" charset="0"/>
              </a:rPr>
              <a:t>&gt;&gt;&gt; x = 3</a:t>
            </a:r>
            <a:endParaRPr lang="en-US" altLang="zh-CN" sz="1800">
              <a:latin typeface="Consolas" panose="020B0609020204030204" charset="0"/>
            </a:endParaRPr>
          </a:p>
          <a:p>
            <a:pPr>
              <a:spcBef>
                <a:spcPts val="600"/>
              </a:spcBef>
              <a:spcAft>
                <a:spcPts val="600"/>
              </a:spcAft>
              <a:buSzPct val="90000"/>
              <a:buFont typeface="Wingdings" panose="05000000000000000000" pitchFamily="2" charset="2"/>
              <a:buNone/>
            </a:pPr>
            <a:r>
              <a:rPr lang="zh-CN" altLang="en-US" sz="2400">
                <a:latin typeface="宋体" panose="02010600030101010101" pitchFamily="2" charset="-122"/>
              </a:rPr>
              <a:t>创建了整型变量</a:t>
            </a:r>
            <a:r>
              <a:rPr lang="en-US" altLang="zh-CN" sz="2400">
                <a:latin typeface="宋体" panose="02010600030101010101" pitchFamily="2" charset="-122"/>
              </a:rPr>
              <a:t>x</a:t>
            </a:r>
            <a:r>
              <a:rPr lang="zh-CN" altLang="en-US" sz="2400">
                <a:latin typeface="宋体" panose="02010600030101010101" pitchFamily="2" charset="-122"/>
              </a:rPr>
              <a:t>，并赋值为</a:t>
            </a:r>
            <a:r>
              <a:rPr lang="en-US" altLang="zh-CN" sz="2400">
                <a:latin typeface="宋体" panose="02010600030101010101" pitchFamily="2" charset="-122"/>
              </a:rPr>
              <a:t>3</a:t>
            </a:r>
            <a:r>
              <a:rPr lang="zh-CN" altLang="en-US" sz="2400">
                <a:latin typeface="宋体" panose="02010600030101010101" pitchFamily="2" charset="-122"/>
              </a:rPr>
              <a:t>，再例如语句</a:t>
            </a:r>
            <a:endParaRPr lang="zh-CN" altLang="en-US" sz="2400">
              <a:latin typeface="宋体" panose="02010600030101010101" pitchFamily="2" charset="-122"/>
            </a:endParaRPr>
          </a:p>
          <a:p>
            <a:pPr>
              <a:spcBef>
                <a:spcPts val="600"/>
              </a:spcBef>
              <a:spcAft>
                <a:spcPts val="600"/>
              </a:spcAft>
              <a:buSzPct val="90000"/>
              <a:buFont typeface="Wingdings" panose="05000000000000000000" pitchFamily="2" charset="2"/>
              <a:buNone/>
            </a:pPr>
            <a:r>
              <a:rPr lang="en-US" altLang="zh-CN" sz="1800">
                <a:latin typeface="Consolas" panose="020B0609020204030204" charset="0"/>
              </a:rPr>
              <a:t>&gt;&gt;&gt; x = 'Hello world.'</a:t>
            </a:r>
            <a:endParaRPr lang="en-US" altLang="zh-CN" sz="1800">
              <a:latin typeface="Consolas" panose="020B0609020204030204" charset="0"/>
            </a:endParaRPr>
          </a:p>
          <a:p>
            <a:pPr>
              <a:spcBef>
                <a:spcPts val="600"/>
              </a:spcBef>
              <a:spcAft>
                <a:spcPts val="600"/>
              </a:spcAft>
              <a:buSzPct val="90000"/>
              <a:buFont typeface="Wingdings" panose="05000000000000000000" pitchFamily="2" charset="2"/>
              <a:buNone/>
            </a:pPr>
            <a:r>
              <a:rPr lang="zh-CN" altLang="en-US" sz="2400">
                <a:latin typeface="宋体" panose="02010600030101010101" pitchFamily="2" charset="-122"/>
              </a:rPr>
              <a:t>创建了字符串变量</a:t>
            </a:r>
            <a:r>
              <a:rPr lang="en-US" altLang="zh-CN" sz="2400">
                <a:latin typeface="宋体" panose="02010600030101010101" pitchFamily="2" charset="-122"/>
              </a:rPr>
              <a:t>x</a:t>
            </a:r>
            <a:r>
              <a:rPr lang="zh-CN" altLang="en-US" sz="2400">
                <a:latin typeface="宋体" panose="02010600030101010101" pitchFamily="2" charset="-122"/>
              </a:rPr>
              <a:t>，并赋值为</a:t>
            </a:r>
            <a:r>
              <a:rPr lang="en-US" altLang="zh-CN" sz="2400">
                <a:latin typeface="宋体" panose="02010600030101010101" pitchFamily="2" charset="-122"/>
              </a:rPr>
              <a:t>'Hello world.'</a:t>
            </a:r>
            <a:r>
              <a:rPr lang="zh-CN" altLang="en-US" sz="2400">
                <a:latin typeface="宋体" panose="02010600030101010101" pitchFamily="2" charset="-122"/>
              </a:rPr>
              <a:t>。</a:t>
            </a:r>
            <a:endParaRPr lang="zh-CN" altLang="en-US" sz="2400">
              <a:latin typeface="宋体" panose="02010600030101010101" pitchFamily="2" charset="-122"/>
            </a:endParaRPr>
          </a:p>
        </p:txBody>
      </p:sp>
      <p:sp>
        <p:nvSpPr>
          <p:cNvPr id="5" name="文本占位符 4"/>
          <p:cNvSpPr>
            <a:spLocks noGrp="1"/>
          </p:cNvSpPr>
          <p:nvPr>
            <p:ph type="body" idx="1"/>
          </p:nvPr>
        </p:nvSpPr>
        <p:spPr/>
        <p:txBody>
          <a:bodyPr/>
          <a:p>
            <a:endParaRPr lang="zh-CN" altLang="en-US"/>
          </a:p>
        </p:txBody>
      </p:sp>
      <p:sp>
        <p:nvSpPr>
          <p:cNvPr id="39938" name="标题 21506"/>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anchor="ctr"/>
          <a:p>
            <a:pPr defTabSz="914400"/>
            <a:r>
              <a:rPr lang="en-US" altLang="zh-CN" b="1" kern="1200" baseline="0">
                <a:latin typeface="+mj-lt"/>
                <a:ea typeface="+mj-ea"/>
                <a:cs typeface="+mj-cs"/>
              </a:rPr>
              <a:t>1.4.2 Python</a:t>
            </a:r>
            <a:r>
              <a:rPr lang="zh-CN" altLang="en-US" b="1" kern="1200" baseline="0">
                <a:latin typeface="+mj-lt"/>
                <a:ea typeface="+mj-ea"/>
                <a:cs typeface="+mj-cs"/>
              </a:rPr>
              <a:t>变量</a:t>
            </a:r>
            <a:endParaRPr lang="zh-CN" altLang="en-US" b="1" kern="1200" baseline="0">
              <a:latin typeface="+mj-lt"/>
              <a:ea typeface="+mj-ea"/>
              <a:cs typeface="+mj-cs"/>
            </a:endParaRPr>
          </a:p>
        </p:txBody>
      </p:sp>
      <p:sp>
        <p:nvSpPr>
          <p:cNvPr id="2" name="线形标注 1 1"/>
          <p:cNvSpPr/>
          <p:nvPr/>
        </p:nvSpPr>
        <p:spPr>
          <a:xfrm>
            <a:off x="3402330" y="2101850"/>
            <a:ext cx="2638425" cy="555625"/>
          </a:xfrm>
          <a:prstGeom prst="borderCallout1">
            <a:avLst>
              <a:gd name="adj1" fmla="val 51258"/>
              <a:gd name="adj2" fmla="val -2022"/>
              <a:gd name="adj3" fmla="val 112500"/>
              <a:gd name="adj4" fmla="val -38333"/>
            </a:avLst>
          </a:prstGeom>
          <a:ln w="31750">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solidFill>
                  <a:srgbClr val="FF0000"/>
                </a:solidFill>
                <a:sym typeface="+mn-ea"/>
              </a:rPr>
              <a:t>凭空出现一个整型变量</a:t>
            </a:r>
            <a:r>
              <a:rPr lang="en-US" altLang="zh-CN" strike="noStrike" noProof="1">
                <a:solidFill>
                  <a:srgbClr val="FF0000"/>
                </a:solidFill>
                <a:sym typeface="+mn-ea"/>
              </a:rPr>
              <a:t>x</a:t>
            </a:r>
            <a:endParaRPr lang="en-US" altLang="zh-CN" strike="noStrike" noProof="1">
              <a:solidFill>
                <a:srgbClr val="FF0000"/>
              </a:solidFill>
            </a:endParaRPr>
          </a:p>
        </p:txBody>
      </p:sp>
      <p:sp>
        <p:nvSpPr>
          <p:cNvPr id="3" name="线形标注 1 2"/>
          <p:cNvSpPr/>
          <p:nvPr/>
        </p:nvSpPr>
        <p:spPr>
          <a:xfrm>
            <a:off x="6040438" y="3663315"/>
            <a:ext cx="4067175" cy="555625"/>
          </a:xfrm>
          <a:prstGeom prst="borderCallout1">
            <a:avLst>
              <a:gd name="adj1" fmla="val 51258"/>
              <a:gd name="adj2" fmla="val -1468"/>
              <a:gd name="adj3" fmla="val 60068"/>
              <a:gd name="adj4" fmla="val -27181"/>
            </a:avLst>
          </a:prstGeom>
          <a:ln w="31750">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solidFill>
                  <a:srgbClr val="FF0000"/>
                </a:solidFill>
                <a:ea typeface="宋体" panose="02010600030101010101" pitchFamily="2" charset="-122"/>
                <a:sym typeface="+mn-ea"/>
              </a:rPr>
              <a:t>新的字符串变量，再也不是原来的</a:t>
            </a:r>
            <a:r>
              <a:rPr lang="en-US" altLang="zh-CN" strike="noStrike" noProof="1">
                <a:solidFill>
                  <a:srgbClr val="FF0000"/>
                </a:solidFill>
                <a:ea typeface="宋体" panose="02010600030101010101" pitchFamily="2" charset="-122"/>
                <a:sym typeface="+mn-ea"/>
              </a:rPr>
              <a:t>x</a:t>
            </a:r>
            <a:r>
              <a:rPr lang="zh-CN" altLang="en-US" strike="noStrike" noProof="1">
                <a:solidFill>
                  <a:srgbClr val="FF0000"/>
                </a:solidFill>
                <a:ea typeface="宋体" panose="02010600030101010101" pitchFamily="2" charset="-122"/>
                <a:sym typeface="+mn-ea"/>
              </a:rPr>
              <a:t>了</a:t>
            </a:r>
            <a:endParaRPr lang="zh-CN" altLang="en-US" strike="noStrike" noProof="1">
              <a:solidFill>
                <a:srgbClr val="FF0000"/>
              </a:solidFill>
              <a:ea typeface="宋体" panose="0201060003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标题 22529"/>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anchor="ctr"/>
          <a:p>
            <a:pPr defTabSz="914400"/>
            <a:r>
              <a:rPr lang="en-US" altLang="zh-CN" b="1" kern="1200" baseline="0">
                <a:latin typeface="+mj-lt"/>
                <a:ea typeface="+mj-ea"/>
                <a:cs typeface="+mj-cs"/>
              </a:rPr>
              <a:t>1.4.2 Python</a:t>
            </a:r>
            <a:r>
              <a:rPr lang="zh-CN" altLang="en-US" b="1" kern="1200" baseline="0">
                <a:latin typeface="+mj-lt"/>
                <a:ea typeface="+mj-ea"/>
                <a:cs typeface="+mj-cs"/>
              </a:rPr>
              <a:t>变量</a:t>
            </a:r>
            <a:endParaRPr lang="zh-CN" altLang="en-US" b="1" kern="1200" baseline="0">
              <a:latin typeface="+mj-lt"/>
              <a:ea typeface="+mj-ea"/>
              <a:cs typeface="+mj-cs"/>
            </a:endParaRPr>
          </a:p>
        </p:txBody>
      </p:sp>
      <p:sp>
        <p:nvSpPr>
          <p:cNvPr id="3" name="文本占位符 2"/>
          <p:cNvSpPr>
            <a:spLocks noGrp="1"/>
          </p:cNvSpPr>
          <p:nvPr>
            <p:ph type="body" idx="1"/>
          </p:nvPr>
        </p:nvSpPr>
        <p:spPr/>
        <p:txBody>
          <a:bodyPr/>
          <a:p>
            <a:endParaRPr lang="zh-CN" altLang="en-US"/>
          </a:p>
        </p:txBody>
      </p:sp>
      <p:sp>
        <p:nvSpPr>
          <p:cNvPr id="40962" name="文本占位符 22530"/>
          <p:cNvSpPr>
            <a:spLocks noGrp="1"/>
          </p:cNvSpPr>
          <p:nvPr>
            <p:ph sz="half" idx="2"/>
          </p:nvPr>
        </p:nvSpPr>
        <p:spPr>
          <a:xfrm>
            <a:off x="518160" y="764540"/>
            <a:ext cx="11155680" cy="5053330"/>
          </a:xfrm>
        </p:spPr>
        <p:txBody>
          <a:bodyPr anchor="t"/>
          <a:p>
            <a:pPr marL="0" indent="0">
              <a:spcBef>
                <a:spcPct val="0"/>
              </a:spcBef>
              <a:spcAft>
                <a:spcPts val="600"/>
              </a:spcAft>
              <a:buSzPct val="90000"/>
              <a:buFont typeface="Wingdings" panose="05000000000000000000" charset="0"/>
              <a:buNone/>
            </a:pPr>
            <a:r>
              <a:rPr lang="en-US" altLang="zh-CN" sz="2400">
                <a:latin typeface="宋体" panose="02010600030101010101" pitchFamily="2" charset="-122"/>
              </a:rPr>
              <a:t>Python</a:t>
            </a:r>
            <a:r>
              <a:rPr lang="zh-CN" altLang="en-US" sz="2400">
                <a:latin typeface="宋体" panose="02010600030101010101" pitchFamily="2" charset="-122"/>
              </a:rPr>
              <a:t>属于</a:t>
            </a:r>
            <a:r>
              <a:rPr lang="zh-CN" altLang="en-US" sz="2400" b="1">
                <a:solidFill>
                  <a:srgbClr val="FF0000"/>
                </a:solidFill>
                <a:latin typeface="宋体" panose="02010600030101010101" pitchFamily="2" charset="-122"/>
              </a:rPr>
              <a:t>强类型编程语言</a:t>
            </a:r>
            <a:r>
              <a:rPr lang="zh-CN" altLang="en-US" sz="2400">
                <a:latin typeface="宋体" panose="02010600030101010101" pitchFamily="2" charset="-122"/>
              </a:rPr>
              <a:t>，</a:t>
            </a:r>
            <a:r>
              <a:rPr lang="en-US" altLang="zh-CN" sz="2400">
                <a:latin typeface="宋体" panose="02010600030101010101" pitchFamily="2" charset="-122"/>
              </a:rPr>
              <a:t>Python</a:t>
            </a:r>
            <a:r>
              <a:rPr lang="zh-CN" altLang="en-US" sz="2400">
                <a:latin typeface="宋体" panose="02010600030101010101" pitchFamily="2" charset="-122"/>
              </a:rPr>
              <a:t>解释器会根据赋值或运算来自动推断变量类型。</a:t>
            </a:r>
            <a:r>
              <a:rPr lang="en-US" altLang="zh-CN" sz="2400">
                <a:latin typeface="宋体" panose="02010600030101010101" pitchFamily="2" charset="-122"/>
              </a:rPr>
              <a:t>Python</a:t>
            </a:r>
            <a:r>
              <a:rPr lang="zh-CN" altLang="en-US" sz="2400">
                <a:latin typeface="宋体" panose="02010600030101010101" pitchFamily="2" charset="-122"/>
              </a:rPr>
              <a:t>还是一种</a:t>
            </a:r>
            <a:r>
              <a:rPr lang="zh-CN" altLang="en-US" sz="2400" b="1">
                <a:solidFill>
                  <a:srgbClr val="FF0000"/>
                </a:solidFill>
                <a:latin typeface="宋体" panose="02010600030101010101" pitchFamily="2" charset="-122"/>
              </a:rPr>
              <a:t>动态类型语言</a:t>
            </a:r>
            <a:r>
              <a:rPr lang="zh-CN" altLang="en-US" sz="2400">
                <a:latin typeface="宋体" panose="02010600030101010101" pitchFamily="2" charset="-122"/>
              </a:rPr>
              <a:t>，变量的类型也是可以随时变化的。</a:t>
            </a:r>
            <a:endParaRPr lang="zh-CN" altLang="en-US" sz="2400">
              <a:latin typeface="宋体" panose="02010600030101010101" pitchFamily="2" charset="-122"/>
            </a:endParaRPr>
          </a:p>
          <a:p>
            <a:pPr>
              <a:lnSpc>
                <a:spcPct val="80000"/>
              </a:lnSpc>
              <a:buSzPct val="90000"/>
              <a:buFont typeface="Wingdings" panose="05000000000000000000" pitchFamily="2" charset="2"/>
              <a:buNone/>
            </a:pPr>
            <a:r>
              <a:rPr lang="en-US" altLang="zh-CN" sz="1800">
                <a:latin typeface="Consolas" panose="020B0609020204030204" charset="0"/>
              </a:rPr>
              <a:t>&gt;&gt;&gt; x = 3</a:t>
            </a:r>
            <a:endParaRPr lang="en-US" altLang="zh-CN" sz="1800">
              <a:latin typeface="Consolas" panose="020B0609020204030204" charset="0"/>
            </a:endParaRPr>
          </a:p>
          <a:p>
            <a:pPr>
              <a:lnSpc>
                <a:spcPct val="80000"/>
              </a:lnSpc>
              <a:buSzPct val="90000"/>
              <a:buFont typeface="Wingdings" panose="05000000000000000000" pitchFamily="2" charset="2"/>
              <a:buNone/>
            </a:pPr>
            <a:r>
              <a:rPr lang="en-US" altLang="zh-CN" sz="1800">
                <a:latin typeface="Consolas" panose="020B0609020204030204" charset="0"/>
              </a:rPr>
              <a:t>&gt;&gt;&gt; print(type(x))</a:t>
            </a:r>
            <a:endParaRPr lang="en-US" altLang="zh-CN" sz="1800">
              <a:latin typeface="Consolas" panose="020B0609020204030204" charset="0"/>
            </a:endParaRPr>
          </a:p>
          <a:p>
            <a:pPr>
              <a:lnSpc>
                <a:spcPct val="80000"/>
              </a:lnSpc>
              <a:buSzPct val="90000"/>
              <a:buFont typeface="Wingdings" panose="05000000000000000000" pitchFamily="2" charset="2"/>
              <a:buNone/>
            </a:pPr>
            <a:r>
              <a:rPr lang="en-US" altLang="zh-CN" sz="1800">
                <a:solidFill>
                  <a:srgbClr val="00B0F0"/>
                </a:solidFill>
                <a:latin typeface="Consolas" panose="020B0609020204030204" charset="0"/>
              </a:rPr>
              <a:t>&lt;class 'int'&gt;</a:t>
            </a:r>
            <a:endParaRPr lang="en-US" altLang="zh-CN" sz="1800">
              <a:solidFill>
                <a:srgbClr val="00B0F0"/>
              </a:solidFill>
              <a:latin typeface="Consolas" panose="020B0609020204030204" charset="0"/>
            </a:endParaRPr>
          </a:p>
          <a:p>
            <a:pPr>
              <a:lnSpc>
                <a:spcPct val="80000"/>
              </a:lnSpc>
              <a:buSzPct val="90000"/>
              <a:buFont typeface="Wingdings" panose="05000000000000000000" pitchFamily="2" charset="2"/>
              <a:buNone/>
            </a:pPr>
            <a:r>
              <a:rPr lang="en-US" altLang="zh-CN" sz="1800">
                <a:latin typeface="Consolas" panose="020B0609020204030204" charset="0"/>
              </a:rPr>
              <a:t>&gt;&gt;&gt; x = 'Hello world.'</a:t>
            </a:r>
            <a:endParaRPr lang="en-US" altLang="zh-CN" sz="1800">
              <a:latin typeface="Consolas" panose="020B0609020204030204" charset="0"/>
            </a:endParaRPr>
          </a:p>
          <a:p>
            <a:pPr>
              <a:lnSpc>
                <a:spcPct val="80000"/>
              </a:lnSpc>
              <a:buSzPct val="90000"/>
              <a:buFont typeface="Wingdings" panose="05000000000000000000" pitchFamily="2" charset="2"/>
              <a:buNone/>
            </a:pPr>
            <a:r>
              <a:rPr lang="en-US" altLang="zh-CN" sz="1800">
                <a:latin typeface="Consolas" panose="020B0609020204030204" charset="0"/>
              </a:rPr>
              <a:t>&gt;&gt;&gt; print(type(x))                 #</a:t>
            </a:r>
            <a:r>
              <a:rPr lang="zh-CN" altLang="en-US" sz="1800">
                <a:latin typeface="Consolas" panose="020B0609020204030204" charset="0"/>
              </a:rPr>
              <a:t>查看变量类型</a:t>
            </a:r>
            <a:endParaRPr lang="zh-CN" altLang="en-US" sz="1800">
              <a:latin typeface="Consolas" panose="020B0609020204030204" charset="0"/>
            </a:endParaRPr>
          </a:p>
          <a:p>
            <a:pPr>
              <a:lnSpc>
                <a:spcPct val="80000"/>
              </a:lnSpc>
              <a:buSzPct val="90000"/>
              <a:buFont typeface="Wingdings" panose="05000000000000000000" pitchFamily="2" charset="2"/>
              <a:buNone/>
            </a:pPr>
            <a:r>
              <a:rPr lang="en-US" altLang="zh-CN" sz="1800">
                <a:solidFill>
                  <a:srgbClr val="00B0F0"/>
                </a:solidFill>
                <a:latin typeface="Consolas" panose="020B0609020204030204" charset="0"/>
              </a:rPr>
              <a:t>&lt;class 'str'&gt;</a:t>
            </a:r>
            <a:endParaRPr lang="en-US" altLang="zh-CN" sz="1800">
              <a:solidFill>
                <a:srgbClr val="00B0F0"/>
              </a:solidFill>
              <a:latin typeface="Consolas" panose="020B0609020204030204" charset="0"/>
            </a:endParaRPr>
          </a:p>
          <a:p>
            <a:pPr>
              <a:lnSpc>
                <a:spcPct val="80000"/>
              </a:lnSpc>
              <a:buSzPct val="90000"/>
              <a:buFont typeface="Wingdings" panose="05000000000000000000" pitchFamily="2" charset="2"/>
              <a:buNone/>
            </a:pPr>
            <a:r>
              <a:rPr lang="en-US" altLang="zh-CN" sz="1800">
                <a:latin typeface="Consolas" panose="020B0609020204030204" charset="0"/>
              </a:rPr>
              <a:t>&gt;&gt;&gt; x = [1,2,3]</a:t>
            </a:r>
            <a:endParaRPr lang="en-US" altLang="zh-CN" sz="1800">
              <a:latin typeface="Consolas" panose="020B0609020204030204" charset="0"/>
            </a:endParaRPr>
          </a:p>
          <a:p>
            <a:pPr>
              <a:lnSpc>
                <a:spcPct val="80000"/>
              </a:lnSpc>
              <a:buSzPct val="90000"/>
              <a:buFont typeface="Wingdings" panose="05000000000000000000" pitchFamily="2" charset="2"/>
              <a:buNone/>
            </a:pPr>
            <a:r>
              <a:rPr lang="en-US" altLang="zh-CN" sz="1800">
                <a:latin typeface="Consolas" panose="020B0609020204030204" charset="0"/>
              </a:rPr>
              <a:t>&gt;&gt;&gt; print(type(x))</a:t>
            </a:r>
            <a:endParaRPr lang="en-US" altLang="zh-CN" sz="1800">
              <a:latin typeface="Consolas" panose="020B0609020204030204" charset="0"/>
            </a:endParaRPr>
          </a:p>
          <a:p>
            <a:pPr>
              <a:lnSpc>
                <a:spcPct val="80000"/>
              </a:lnSpc>
              <a:buSzPct val="90000"/>
              <a:buFont typeface="Wingdings" panose="05000000000000000000" pitchFamily="2" charset="2"/>
              <a:buNone/>
            </a:pPr>
            <a:r>
              <a:rPr lang="en-US" altLang="zh-CN" sz="1800">
                <a:solidFill>
                  <a:srgbClr val="00B0F0"/>
                </a:solidFill>
                <a:latin typeface="Consolas" panose="020B0609020204030204" charset="0"/>
              </a:rPr>
              <a:t>&lt;class 'list'&gt;</a:t>
            </a:r>
            <a:endParaRPr lang="en-US" altLang="zh-CN" sz="1800">
              <a:solidFill>
                <a:srgbClr val="00B0F0"/>
              </a:solidFill>
              <a:latin typeface="Consolas" panose="020B0609020204030204" charset="0"/>
            </a:endParaRPr>
          </a:p>
          <a:p>
            <a:pPr>
              <a:lnSpc>
                <a:spcPct val="80000"/>
              </a:lnSpc>
              <a:buSzPct val="90000"/>
              <a:buFont typeface="Wingdings" panose="05000000000000000000" pitchFamily="2" charset="2"/>
              <a:buNone/>
            </a:pPr>
            <a:r>
              <a:rPr lang="en-US" altLang="zh-CN" sz="1800">
                <a:latin typeface="Consolas" panose="020B0609020204030204" charset="0"/>
              </a:rPr>
              <a:t>&gt;&gt;&gt; isinstance(3, int)             #</a:t>
            </a:r>
            <a:r>
              <a:rPr lang="zh-CN" altLang="en-US" sz="1800">
                <a:latin typeface="Consolas" panose="020B0609020204030204" charset="0"/>
              </a:rPr>
              <a:t>测试对象是否是某个类型的实例</a:t>
            </a:r>
            <a:endParaRPr lang="zh-CN" altLang="en-US" sz="1800">
              <a:latin typeface="Consolas" panose="020B0609020204030204" charset="0"/>
            </a:endParaRPr>
          </a:p>
          <a:p>
            <a:pPr>
              <a:lnSpc>
                <a:spcPct val="80000"/>
              </a:lnSpc>
              <a:buSzPct val="90000"/>
              <a:buFont typeface="Wingdings" panose="05000000000000000000" pitchFamily="2" charset="2"/>
              <a:buNone/>
            </a:pPr>
            <a:r>
              <a:rPr lang="en-US" altLang="zh-CN" sz="1800">
                <a:solidFill>
                  <a:srgbClr val="00B0F0"/>
                </a:solidFill>
                <a:latin typeface="Consolas" panose="020B0609020204030204" charset="0"/>
              </a:rPr>
              <a:t>True</a:t>
            </a:r>
            <a:endParaRPr lang="en-US" altLang="zh-CN" sz="1800">
              <a:solidFill>
                <a:srgbClr val="00B0F0"/>
              </a:solidFill>
              <a:latin typeface="Consolas" panose="020B0609020204030204" charset="0"/>
            </a:endParaRPr>
          </a:p>
          <a:p>
            <a:pPr>
              <a:lnSpc>
                <a:spcPct val="80000"/>
              </a:lnSpc>
              <a:buSzPct val="90000"/>
              <a:buFont typeface="Wingdings" panose="05000000000000000000" pitchFamily="2" charset="2"/>
              <a:buNone/>
            </a:pPr>
            <a:r>
              <a:rPr lang="en-US" altLang="zh-CN" sz="1800">
                <a:latin typeface="Consolas" panose="020B0609020204030204" charset="0"/>
              </a:rPr>
              <a:t>&gt;&gt;&gt; isinstance('Hello world', str)</a:t>
            </a:r>
            <a:endParaRPr lang="en-US" altLang="zh-CN" sz="1800">
              <a:latin typeface="Consolas" panose="020B0609020204030204" charset="0"/>
            </a:endParaRPr>
          </a:p>
          <a:p>
            <a:pPr>
              <a:lnSpc>
                <a:spcPct val="80000"/>
              </a:lnSpc>
              <a:buSzPct val="90000"/>
              <a:buFont typeface="Wingdings" panose="05000000000000000000" pitchFamily="2" charset="2"/>
              <a:buNone/>
            </a:pPr>
            <a:r>
              <a:rPr lang="en-US" altLang="zh-CN" sz="1800">
                <a:solidFill>
                  <a:srgbClr val="00B0F0"/>
                </a:solidFill>
                <a:latin typeface="Consolas" panose="020B0609020204030204" charset="0"/>
              </a:rPr>
              <a:t>True</a:t>
            </a:r>
            <a:endParaRPr lang="en-US" altLang="zh-CN" sz="1800">
              <a:solidFill>
                <a:srgbClr val="00B0F0"/>
              </a:solidFill>
              <a:latin typeface="Consolas" panose="020B060902020403020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标题 24577"/>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anchor="ctr"/>
          <a:p>
            <a:pPr defTabSz="914400"/>
            <a:r>
              <a:rPr lang="en-US" altLang="zh-CN" b="1" kern="1200" baseline="0">
                <a:latin typeface="+mj-lt"/>
                <a:ea typeface="+mj-ea"/>
                <a:cs typeface="+mj-cs"/>
              </a:rPr>
              <a:t>1.4.2 Python</a:t>
            </a:r>
            <a:r>
              <a:rPr lang="zh-CN" altLang="en-US" b="1" kern="1200" baseline="0">
                <a:latin typeface="+mj-lt"/>
                <a:ea typeface="+mj-ea"/>
                <a:cs typeface="+mj-cs"/>
              </a:rPr>
              <a:t>变量</a:t>
            </a:r>
            <a:endParaRPr lang="zh-CN" altLang="en-US" b="1" kern="1200" baseline="0">
              <a:latin typeface="+mj-lt"/>
              <a:ea typeface="+mj-ea"/>
              <a:cs typeface="+mj-cs"/>
            </a:endParaRPr>
          </a:p>
        </p:txBody>
      </p:sp>
      <p:sp>
        <p:nvSpPr>
          <p:cNvPr id="3" name="文本占位符 2"/>
          <p:cNvSpPr>
            <a:spLocks noGrp="1"/>
          </p:cNvSpPr>
          <p:nvPr>
            <p:ph type="body" idx="1"/>
          </p:nvPr>
        </p:nvSpPr>
        <p:spPr/>
        <p:txBody>
          <a:bodyPr/>
          <a:p>
            <a:endParaRPr lang="zh-CN" altLang="en-US"/>
          </a:p>
        </p:txBody>
      </p:sp>
      <p:sp>
        <p:nvSpPr>
          <p:cNvPr id="41986" name="文本占位符 24578"/>
          <p:cNvSpPr>
            <a:spLocks noGrp="1"/>
          </p:cNvSpPr>
          <p:nvPr>
            <p:ph sz="half" idx="2"/>
          </p:nvPr>
        </p:nvSpPr>
        <p:spPr>
          <a:xfrm>
            <a:off x="554355" y="780415"/>
            <a:ext cx="11155680" cy="5761355"/>
          </a:xfrm>
        </p:spPr>
        <p:txBody>
          <a:bodyPr anchor="t"/>
          <a:p>
            <a:pPr marL="0" indent="0">
              <a:spcBef>
                <a:spcPct val="0"/>
              </a:spcBef>
              <a:buSzPct val="90000"/>
              <a:buFont typeface="Wingdings" panose="05000000000000000000" charset="0"/>
              <a:buNone/>
            </a:pPr>
            <a:r>
              <a:rPr lang="zh-CN" altLang="en-US" sz="2400" b="1">
                <a:solidFill>
                  <a:srgbClr val="FF0000"/>
                </a:solidFill>
                <a:latin typeface="宋体" panose="02010600030101010101" pitchFamily="2" charset="-122"/>
              </a:rPr>
              <a:t>如果变量出现在赋值运算符或复合赋值运算符（例如</a:t>
            </a:r>
            <a:r>
              <a:rPr lang="en-US" altLang="zh-CN" sz="2400" b="1">
                <a:solidFill>
                  <a:srgbClr val="FF0000"/>
                </a:solidFill>
                <a:latin typeface="宋体" panose="02010600030101010101" pitchFamily="2" charset="-122"/>
              </a:rPr>
              <a:t>+=</a:t>
            </a:r>
            <a:r>
              <a:rPr lang="zh-CN" altLang="en-US" sz="2400" b="1">
                <a:solidFill>
                  <a:srgbClr val="FF0000"/>
                </a:solidFill>
                <a:latin typeface="宋体" panose="02010600030101010101" pitchFamily="2" charset="-122"/>
              </a:rPr>
              <a:t>、</a:t>
            </a:r>
            <a:r>
              <a:rPr lang="en-US" altLang="zh-CN" sz="2400" b="1">
                <a:solidFill>
                  <a:srgbClr val="FF0000"/>
                </a:solidFill>
                <a:latin typeface="宋体" panose="02010600030101010101" pitchFamily="2" charset="-122"/>
              </a:rPr>
              <a:t>*=</a:t>
            </a:r>
            <a:r>
              <a:rPr lang="zh-CN" altLang="en-US" sz="2400" b="1">
                <a:solidFill>
                  <a:srgbClr val="FF0000"/>
                </a:solidFill>
                <a:latin typeface="宋体" panose="02010600030101010101" pitchFamily="2" charset="-122"/>
              </a:rPr>
              <a:t>等等）的左边则表示创建变量或修改变量的值，否则表示引用该变量的值</a:t>
            </a:r>
            <a:r>
              <a:rPr lang="zh-CN" altLang="en-US" sz="2400">
                <a:latin typeface="宋体" panose="02010600030101010101" pitchFamily="2" charset="-122"/>
              </a:rPr>
              <a:t>，这一点同样适用于使用下标来访问列表、字典等可变序列以及其他自定义对象中元素的情况。</a:t>
            </a:r>
            <a:endParaRPr lang="zh-CN" altLang="en-US" sz="2400">
              <a:latin typeface="宋体" panose="02010600030101010101" pitchFamily="2" charset="-122"/>
            </a:endParaRPr>
          </a:p>
          <a:p>
            <a:pPr>
              <a:lnSpc>
                <a:spcPct val="80000"/>
              </a:lnSpc>
              <a:buSzPct val="90000"/>
              <a:buFont typeface="Wingdings" panose="05000000000000000000" pitchFamily="2" charset="2"/>
              <a:buNone/>
            </a:pPr>
            <a:r>
              <a:rPr lang="en-US" altLang="zh-CN" sz="1800">
                <a:latin typeface="Consolas" panose="020B0609020204030204" charset="0"/>
              </a:rPr>
              <a:t>&gt;&gt;&gt; x = 3       #</a:t>
            </a:r>
            <a:r>
              <a:rPr lang="zh-CN" altLang="en-US" sz="1800">
                <a:latin typeface="Consolas" panose="020B0609020204030204" charset="0"/>
              </a:rPr>
              <a:t>创建整型变量</a:t>
            </a:r>
            <a:endParaRPr lang="zh-CN" altLang="en-US" sz="1800">
              <a:latin typeface="Consolas" panose="020B0609020204030204" charset="0"/>
            </a:endParaRPr>
          </a:p>
          <a:p>
            <a:pPr>
              <a:lnSpc>
                <a:spcPct val="80000"/>
              </a:lnSpc>
              <a:buSzPct val="90000"/>
              <a:buFont typeface="Wingdings" panose="05000000000000000000" pitchFamily="2" charset="2"/>
              <a:buNone/>
            </a:pPr>
            <a:r>
              <a:rPr lang="en-US" altLang="zh-CN" sz="1800">
                <a:latin typeface="Consolas" panose="020B0609020204030204" charset="0"/>
              </a:rPr>
              <a:t>&gt;&gt;&gt; print(x**2)</a:t>
            </a:r>
            <a:endParaRPr lang="en-US" altLang="zh-CN" sz="1800">
              <a:latin typeface="Consolas" panose="020B0609020204030204" charset="0"/>
            </a:endParaRPr>
          </a:p>
          <a:p>
            <a:pPr>
              <a:lnSpc>
                <a:spcPct val="80000"/>
              </a:lnSpc>
              <a:buSzPct val="90000"/>
              <a:buFont typeface="Wingdings" panose="05000000000000000000" pitchFamily="2" charset="2"/>
              <a:buNone/>
            </a:pPr>
            <a:r>
              <a:rPr lang="en-US" altLang="zh-CN" sz="1800">
                <a:solidFill>
                  <a:srgbClr val="00B0F0"/>
                </a:solidFill>
                <a:latin typeface="Consolas" panose="020B0609020204030204" charset="0"/>
              </a:rPr>
              <a:t>9</a:t>
            </a:r>
            <a:endParaRPr lang="en-US" altLang="zh-CN" sz="1800">
              <a:solidFill>
                <a:srgbClr val="00B0F0"/>
              </a:solidFill>
              <a:latin typeface="Consolas" panose="020B0609020204030204" charset="0"/>
            </a:endParaRPr>
          </a:p>
          <a:p>
            <a:pPr>
              <a:lnSpc>
                <a:spcPct val="80000"/>
              </a:lnSpc>
              <a:buSzPct val="90000"/>
              <a:buFont typeface="Wingdings" panose="05000000000000000000" pitchFamily="2" charset="2"/>
              <a:buNone/>
            </a:pPr>
            <a:r>
              <a:rPr lang="en-US" altLang="zh-CN" sz="1800">
                <a:latin typeface="Consolas" panose="020B0609020204030204" charset="0"/>
              </a:rPr>
              <a:t>&gt;&gt;&gt; x += 6      #</a:t>
            </a:r>
            <a:r>
              <a:rPr lang="zh-CN" altLang="en-US" sz="1800">
                <a:latin typeface="Consolas" panose="020B0609020204030204" charset="0"/>
              </a:rPr>
              <a:t>修改变量值</a:t>
            </a:r>
            <a:endParaRPr lang="zh-CN" altLang="en-US" sz="1800">
              <a:latin typeface="Consolas" panose="020B0609020204030204" charset="0"/>
            </a:endParaRPr>
          </a:p>
          <a:p>
            <a:pPr>
              <a:lnSpc>
                <a:spcPct val="80000"/>
              </a:lnSpc>
              <a:buSzPct val="90000"/>
              <a:buFont typeface="Wingdings" panose="05000000000000000000" pitchFamily="2" charset="2"/>
              <a:buNone/>
            </a:pPr>
            <a:r>
              <a:rPr lang="en-US" altLang="zh-CN" sz="1800">
                <a:latin typeface="Consolas" panose="020B0609020204030204" charset="0"/>
              </a:rPr>
              <a:t>&gt;&gt;&gt; print(x)    #</a:t>
            </a:r>
            <a:r>
              <a:rPr lang="zh-CN" altLang="en-US" sz="1800">
                <a:latin typeface="Consolas" panose="020B0609020204030204" charset="0"/>
              </a:rPr>
              <a:t>读取变量值并输出显示</a:t>
            </a:r>
            <a:endParaRPr lang="zh-CN" altLang="en-US" sz="1800">
              <a:latin typeface="Consolas" panose="020B0609020204030204" charset="0"/>
            </a:endParaRPr>
          </a:p>
          <a:p>
            <a:pPr>
              <a:lnSpc>
                <a:spcPct val="80000"/>
              </a:lnSpc>
              <a:buSzPct val="90000"/>
              <a:buFont typeface="Wingdings" panose="05000000000000000000" pitchFamily="2" charset="2"/>
              <a:buNone/>
            </a:pPr>
            <a:r>
              <a:rPr lang="en-US" altLang="zh-CN" sz="1800">
                <a:solidFill>
                  <a:srgbClr val="00B0F0"/>
                </a:solidFill>
                <a:latin typeface="Consolas" panose="020B0609020204030204" charset="0"/>
              </a:rPr>
              <a:t>9</a:t>
            </a:r>
            <a:endParaRPr lang="en-US" altLang="zh-CN" sz="1800">
              <a:solidFill>
                <a:srgbClr val="00B0F0"/>
              </a:solidFill>
              <a:latin typeface="Consolas" panose="020B0609020204030204" charset="0"/>
            </a:endParaRPr>
          </a:p>
          <a:p>
            <a:pPr>
              <a:lnSpc>
                <a:spcPct val="80000"/>
              </a:lnSpc>
              <a:buSzPct val="90000"/>
              <a:buFont typeface="Wingdings" panose="05000000000000000000" pitchFamily="2" charset="2"/>
              <a:buNone/>
            </a:pPr>
            <a:r>
              <a:rPr lang="en-US" altLang="zh-CN" sz="1800">
                <a:latin typeface="Consolas" panose="020B0609020204030204" charset="0"/>
              </a:rPr>
              <a:t>&gt;&gt;&gt; x = [1,2,3] #</a:t>
            </a:r>
            <a:r>
              <a:rPr lang="zh-CN" altLang="en-US" sz="1800">
                <a:latin typeface="Consolas" panose="020B0609020204030204" charset="0"/>
              </a:rPr>
              <a:t>创建列表对象</a:t>
            </a:r>
            <a:endParaRPr lang="zh-CN" altLang="en-US" sz="1800">
              <a:latin typeface="Consolas" panose="020B0609020204030204" charset="0"/>
            </a:endParaRPr>
          </a:p>
          <a:p>
            <a:pPr>
              <a:lnSpc>
                <a:spcPct val="80000"/>
              </a:lnSpc>
              <a:buSzPct val="90000"/>
              <a:buFont typeface="Wingdings" panose="05000000000000000000" pitchFamily="2" charset="2"/>
              <a:buNone/>
            </a:pPr>
            <a:r>
              <a:rPr lang="en-US" altLang="zh-CN" sz="1800">
                <a:latin typeface="Consolas" panose="020B0609020204030204" charset="0"/>
              </a:rPr>
              <a:t>&gt;&gt;&gt; x[1] = 5    #</a:t>
            </a:r>
            <a:r>
              <a:rPr lang="zh-CN" altLang="en-US" sz="1800">
                <a:latin typeface="Consolas" panose="020B0609020204030204" charset="0"/>
              </a:rPr>
              <a:t>修改列表元素值</a:t>
            </a:r>
            <a:endParaRPr lang="zh-CN" altLang="en-US" sz="1800">
              <a:latin typeface="Consolas" panose="020B0609020204030204" charset="0"/>
            </a:endParaRPr>
          </a:p>
          <a:p>
            <a:pPr>
              <a:lnSpc>
                <a:spcPct val="80000"/>
              </a:lnSpc>
              <a:buSzPct val="90000"/>
              <a:buFont typeface="Wingdings" panose="05000000000000000000" pitchFamily="2" charset="2"/>
              <a:buNone/>
            </a:pPr>
            <a:r>
              <a:rPr lang="en-US" altLang="zh-CN" sz="1800">
                <a:latin typeface="Consolas" panose="020B0609020204030204" charset="0"/>
              </a:rPr>
              <a:t>&gt;&gt;&gt; print(x)    #</a:t>
            </a:r>
            <a:r>
              <a:rPr lang="zh-CN" altLang="en-US" sz="1800">
                <a:latin typeface="Consolas" panose="020B0609020204030204" charset="0"/>
              </a:rPr>
              <a:t>输出显示整个列表</a:t>
            </a:r>
            <a:endParaRPr lang="zh-CN" altLang="en-US" sz="1800">
              <a:latin typeface="Consolas" panose="020B0609020204030204" charset="0"/>
            </a:endParaRPr>
          </a:p>
          <a:p>
            <a:pPr>
              <a:lnSpc>
                <a:spcPct val="80000"/>
              </a:lnSpc>
              <a:buSzPct val="90000"/>
              <a:buFont typeface="Wingdings" panose="05000000000000000000" pitchFamily="2" charset="2"/>
              <a:buNone/>
            </a:pPr>
            <a:r>
              <a:rPr lang="en-US" altLang="zh-CN" sz="1800">
                <a:solidFill>
                  <a:srgbClr val="00B0F0"/>
                </a:solidFill>
                <a:latin typeface="Consolas" panose="020B0609020204030204" charset="0"/>
              </a:rPr>
              <a:t>[1, 5, 3]</a:t>
            </a:r>
            <a:endParaRPr lang="en-US" altLang="zh-CN" sz="1800">
              <a:solidFill>
                <a:srgbClr val="00B0F0"/>
              </a:solidFill>
              <a:latin typeface="Consolas" panose="020B0609020204030204" charset="0"/>
            </a:endParaRPr>
          </a:p>
          <a:p>
            <a:pPr>
              <a:lnSpc>
                <a:spcPct val="80000"/>
              </a:lnSpc>
              <a:buSzPct val="90000"/>
              <a:buFont typeface="Wingdings" panose="05000000000000000000" pitchFamily="2" charset="2"/>
              <a:buNone/>
            </a:pPr>
            <a:r>
              <a:rPr lang="en-US" altLang="zh-CN" sz="1800">
                <a:latin typeface="Consolas" panose="020B0609020204030204" charset="0"/>
              </a:rPr>
              <a:t>&gt;&gt;&gt; print(x[2]) #</a:t>
            </a:r>
            <a:r>
              <a:rPr lang="zh-CN" altLang="en-US" sz="1800">
                <a:latin typeface="Consolas" panose="020B0609020204030204" charset="0"/>
              </a:rPr>
              <a:t>输出显示列表指定元素</a:t>
            </a:r>
            <a:endParaRPr lang="zh-CN" altLang="en-US" sz="1800">
              <a:latin typeface="Consolas" panose="020B0609020204030204" charset="0"/>
            </a:endParaRPr>
          </a:p>
          <a:p>
            <a:pPr>
              <a:lnSpc>
                <a:spcPct val="80000"/>
              </a:lnSpc>
              <a:buSzPct val="90000"/>
              <a:buFont typeface="Wingdings" panose="05000000000000000000" pitchFamily="2" charset="2"/>
              <a:buNone/>
            </a:pPr>
            <a:r>
              <a:rPr lang="en-US" altLang="zh-CN" sz="1800">
                <a:solidFill>
                  <a:srgbClr val="00B0F0"/>
                </a:solidFill>
                <a:latin typeface="Consolas" panose="020B0609020204030204" charset="0"/>
              </a:rPr>
              <a:t>3</a:t>
            </a:r>
            <a:endParaRPr lang="en-US" altLang="zh-CN" sz="1800">
              <a:solidFill>
                <a:srgbClr val="00B0F0"/>
              </a:solidFill>
              <a:latin typeface="Consolas" panose="020B060902020403020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标题 2560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anchor="ctr"/>
          <a:p>
            <a:pPr defTabSz="914400"/>
            <a:r>
              <a:rPr lang="en-US" altLang="zh-CN" b="1" kern="1200" baseline="0">
                <a:latin typeface="+mj-lt"/>
                <a:ea typeface="+mj-ea"/>
                <a:cs typeface="+mj-cs"/>
              </a:rPr>
              <a:t>1.4.2 Python</a:t>
            </a:r>
            <a:r>
              <a:rPr lang="zh-CN" altLang="en-US" b="1" kern="1200" baseline="0">
                <a:latin typeface="+mj-lt"/>
                <a:ea typeface="+mj-ea"/>
                <a:cs typeface="+mj-cs"/>
              </a:rPr>
              <a:t>变量</a:t>
            </a:r>
            <a:endParaRPr lang="zh-CN" altLang="en-US" b="1" kern="1200" baseline="0">
              <a:latin typeface="+mj-lt"/>
              <a:ea typeface="+mj-ea"/>
              <a:cs typeface="+mj-cs"/>
            </a:endParaRPr>
          </a:p>
        </p:txBody>
      </p:sp>
      <p:sp>
        <p:nvSpPr>
          <p:cNvPr id="3" name="文本占位符 2"/>
          <p:cNvSpPr>
            <a:spLocks noGrp="1"/>
          </p:cNvSpPr>
          <p:nvPr>
            <p:ph type="body" idx="1"/>
          </p:nvPr>
        </p:nvSpPr>
        <p:spPr/>
        <p:txBody>
          <a:bodyPr/>
          <a:p>
            <a:endParaRPr lang="zh-CN" altLang="en-US"/>
          </a:p>
        </p:txBody>
      </p:sp>
      <p:sp>
        <p:nvSpPr>
          <p:cNvPr id="43010" name="文本占位符 25602"/>
          <p:cNvSpPr>
            <a:spLocks noGrp="1"/>
          </p:cNvSpPr>
          <p:nvPr>
            <p:ph sz="half" idx="2"/>
          </p:nvPr>
        </p:nvSpPr>
        <p:spPr/>
        <p:txBody>
          <a:bodyPr anchor="t"/>
          <a:p>
            <a:pPr>
              <a:spcBef>
                <a:spcPct val="0"/>
              </a:spcBef>
              <a:buFont typeface="Wingdings" panose="05000000000000000000" charset="0"/>
              <a:buChar char="n"/>
            </a:pPr>
            <a:r>
              <a:rPr lang="zh-CN" altLang="en-US" sz="2400" b="1">
                <a:latin typeface="宋体" panose="02010600030101010101" pitchFamily="2" charset="-122"/>
              </a:rPr>
              <a:t>字符串和元组属于不可变序列</a:t>
            </a:r>
            <a:r>
              <a:rPr lang="zh-CN" altLang="en-US" sz="2400">
                <a:latin typeface="宋体" panose="02010600030101010101" pitchFamily="2" charset="-122"/>
              </a:rPr>
              <a:t>，不能通过下标的方式来修改其中的元素值，试图修改元组中元素的值时会抛出异常。</a:t>
            </a:r>
            <a:endParaRPr lang="zh-CN" altLang="en-US" sz="2400">
              <a:latin typeface="宋体" panose="02010600030101010101" pitchFamily="2" charset="-122"/>
            </a:endParaRPr>
          </a:p>
          <a:p>
            <a:pPr>
              <a:lnSpc>
                <a:spcPct val="80000"/>
              </a:lnSpc>
              <a:buNone/>
            </a:pPr>
            <a:endParaRPr lang="en-US" altLang="zh-CN" sz="2000">
              <a:latin typeface="宋体" panose="02010600030101010101" pitchFamily="2" charset="-122"/>
            </a:endParaRPr>
          </a:p>
          <a:p>
            <a:pPr>
              <a:lnSpc>
                <a:spcPct val="80000"/>
              </a:lnSpc>
              <a:buNone/>
            </a:pPr>
            <a:r>
              <a:rPr lang="en-US" altLang="zh-CN" sz="2000">
                <a:latin typeface="Consolas" panose="020B0609020204030204" charset="0"/>
              </a:rPr>
              <a:t>&gt;&gt;&gt; x = (1,2,3)</a:t>
            </a:r>
            <a:endParaRPr lang="en-US" altLang="zh-CN" sz="2000">
              <a:latin typeface="Consolas" panose="020B0609020204030204" charset="0"/>
            </a:endParaRPr>
          </a:p>
          <a:p>
            <a:pPr>
              <a:lnSpc>
                <a:spcPct val="80000"/>
              </a:lnSpc>
              <a:buNone/>
            </a:pPr>
            <a:r>
              <a:rPr lang="en-US" altLang="zh-CN" sz="2000">
                <a:latin typeface="Consolas" panose="020B0609020204030204" charset="0"/>
              </a:rPr>
              <a:t>&gt;&gt;&gt; print(x)</a:t>
            </a:r>
            <a:endParaRPr lang="en-US" altLang="zh-CN" sz="2000">
              <a:latin typeface="Consolas" panose="020B0609020204030204" charset="0"/>
            </a:endParaRPr>
          </a:p>
          <a:p>
            <a:pPr>
              <a:lnSpc>
                <a:spcPct val="80000"/>
              </a:lnSpc>
              <a:buNone/>
            </a:pPr>
            <a:r>
              <a:rPr lang="en-US" altLang="zh-CN" sz="2000">
                <a:solidFill>
                  <a:srgbClr val="00B0F0"/>
                </a:solidFill>
                <a:latin typeface="Consolas" panose="020B0609020204030204" charset="0"/>
              </a:rPr>
              <a:t>(1, 2, 3)</a:t>
            </a:r>
            <a:endParaRPr lang="en-US" altLang="zh-CN" sz="2000">
              <a:solidFill>
                <a:srgbClr val="00B0F0"/>
              </a:solidFill>
              <a:latin typeface="Consolas" panose="020B0609020204030204" charset="0"/>
            </a:endParaRPr>
          </a:p>
          <a:p>
            <a:pPr>
              <a:lnSpc>
                <a:spcPct val="80000"/>
              </a:lnSpc>
              <a:buNone/>
            </a:pPr>
            <a:endParaRPr lang="en-US" altLang="zh-CN" sz="2000">
              <a:latin typeface="Consolas" panose="020B0609020204030204" charset="0"/>
            </a:endParaRPr>
          </a:p>
          <a:p>
            <a:pPr>
              <a:lnSpc>
                <a:spcPct val="80000"/>
              </a:lnSpc>
              <a:buNone/>
            </a:pPr>
            <a:r>
              <a:rPr lang="en-US" altLang="zh-CN" sz="2000">
                <a:latin typeface="Consolas" panose="020B0609020204030204" charset="0"/>
              </a:rPr>
              <a:t>&gt;&gt;&gt; x[1] = 5</a:t>
            </a:r>
            <a:endParaRPr lang="en-US" altLang="zh-CN" sz="2000">
              <a:latin typeface="Consolas" panose="020B0609020204030204" charset="0"/>
            </a:endParaRPr>
          </a:p>
          <a:p>
            <a:pPr>
              <a:lnSpc>
                <a:spcPct val="80000"/>
              </a:lnSpc>
              <a:buNone/>
            </a:pPr>
            <a:r>
              <a:rPr lang="en-US" altLang="zh-CN" sz="2000">
                <a:solidFill>
                  <a:srgbClr val="FF0000"/>
                </a:solidFill>
                <a:latin typeface="Consolas" panose="020B0609020204030204" charset="0"/>
              </a:rPr>
              <a:t>Traceback (most recent call last):</a:t>
            </a:r>
            <a:endParaRPr lang="en-US" altLang="zh-CN" sz="2000">
              <a:solidFill>
                <a:srgbClr val="FF0000"/>
              </a:solidFill>
              <a:latin typeface="Consolas" panose="020B0609020204030204" charset="0"/>
            </a:endParaRPr>
          </a:p>
          <a:p>
            <a:pPr>
              <a:lnSpc>
                <a:spcPct val="80000"/>
              </a:lnSpc>
              <a:buNone/>
            </a:pPr>
            <a:r>
              <a:rPr lang="en-US" altLang="zh-CN" sz="2000">
                <a:solidFill>
                  <a:srgbClr val="FF0000"/>
                </a:solidFill>
                <a:latin typeface="Consolas" panose="020B0609020204030204" charset="0"/>
              </a:rPr>
              <a:t>  File "&lt;pyshell#7&gt;", line 1, in &lt;module&gt;</a:t>
            </a:r>
            <a:endParaRPr lang="en-US" altLang="zh-CN" sz="2000">
              <a:solidFill>
                <a:srgbClr val="FF0000"/>
              </a:solidFill>
              <a:latin typeface="Consolas" panose="020B0609020204030204" charset="0"/>
            </a:endParaRPr>
          </a:p>
          <a:p>
            <a:pPr>
              <a:lnSpc>
                <a:spcPct val="80000"/>
              </a:lnSpc>
              <a:buNone/>
            </a:pPr>
            <a:r>
              <a:rPr lang="en-US" altLang="zh-CN" sz="2000">
                <a:solidFill>
                  <a:srgbClr val="FF0000"/>
                </a:solidFill>
                <a:latin typeface="Consolas" panose="020B0609020204030204" charset="0"/>
              </a:rPr>
              <a:t>    x[1] = 5</a:t>
            </a:r>
            <a:endParaRPr lang="en-US" altLang="zh-CN" sz="2000">
              <a:solidFill>
                <a:srgbClr val="FF0000"/>
              </a:solidFill>
              <a:latin typeface="Consolas" panose="020B0609020204030204" charset="0"/>
            </a:endParaRPr>
          </a:p>
          <a:p>
            <a:pPr>
              <a:lnSpc>
                <a:spcPct val="80000"/>
              </a:lnSpc>
              <a:buNone/>
            </a:pPr>
            <a:r>
              <a:rPr lang="en-US" altLang="zh-CN" sz="2000">
                <a:solidFill>
                  <a:srgbClr val="FF0000"/>
                </a:solidFill>
                <a:latin typeface="Consolas" panose="020B0609020204030204" charset="0"/>
              </a:rPr>
              <a:t>TypeError: 'tuple' object does not support item assignment</a:t>
            </a:r>
            <a:endParaRPr lang="en-US" altLang="zh-CN" sz="2000">
              <a:solidFill>
                <a:srgbClr val="FF0000"/>
              </a:solidFill>
              <a:latin typeface="Consolas" panose="020B060902020403020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标题 26625"/>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anchor="ctr"/>
          <a:p>
            <a:pPr defTabSz="914400"/>
            <a:r>
              <a:rPr lang="en-US" altLang="zh-CN" b="1" kern="1200" baseline="0">
                <a:latin typeface="+mj-lt"/>
                <a:ea typeface="+mj-ea"/>
                <a:cs typeface="+mj-cs"/>
              </a:rPr>
              <a:t>1.4.2 Python</a:t>
            </a:r>
            <a:r>
              <a:rPr lang="zh-CN" altLang="en-US" b="1" kern="1200" baseline="0">
                <a:latin typeface="+mj-lt"/>
                <a:ea typeface="+mj-ea"/>
                <a:cs typeface="+mj-cs"/>
              </a:rPr>
              <a:t>变量</a:t>
            </a:r>
            <a:endParaRPr lang="zh-CN" altLang="en-US" b="1" kern="1200" baseline="0">
              <a:latin typeface="+mj-lt"/>
              <a:ea typeface="+mj-ea"/>
              <a:cs typeface="+mj-cs"/>
            </a:endParaRPr>
          </a:p>
        </p:txBody>
      </p:sp>
      <p:sp>
        <p:nvSpPr>
          <p:cNvPr id="3" name="文本占位符 2"/>
          <p:cNvSpPr>
            <a:spLocks noGrp="1"/>
          </p:cNvSpPr>
          <p:nvPr>
            <p:ph type="body" idx="1"/>
          </p:nvPr>
        </p:nvSpPr>
        <p:spPr/>
        <p:txBody>
          <a:bodyPr/>
          <a:p>
            <a:endParaRPr lang="zh-CN" altLang="en-US"/>
          </a:p>
        </p:txBody>
      </p:sp>
      <p:sp>
        <p:nvSpPr>
          <p:cNvPr id="44034" name="文本占位符 26626"/>
          <p:cNvSpPr>
            <a:spLocks noGrp="1"/>
          </p:cNvSpPr>
          <p:nvPr>
            <p:ph sz="half" idx="2"/>
          </p:nvPr>
        </p:nvSpPr>
        <p:spPr>
          <a:xfrm>
            <a:off x="554355" y="780415"/>
            <a:ext cx="11155680" cy="5053330"/>
          </a:xfrm>
        </p:spPr>
        <p:txBody>
          <a:bodyPr anchor="t"/>
          <a:p>
            <a:pPr>
              <a:lnSpc>
                <a:spcPct val="80000"/>
              </a:lnSpc>
              <a:buFont typeface="Wingdings" panose="05000000000000000000" charset="0"/>
              <a:buChar char="n"/>
            </a:pPr>
            <a:r>
              <a:rPr lang="zh-CN" altLang="en-US" sz="2000">
                <a:latin typeface="宋体" panose="02010600030101010101" pitchFamily="2" charset="-122"/>
              </a:rPr>
              <a:t>在</a:t>
            </a:r>
            <a:r>
              <a:rPr lang="en-US" altLang="zh-CN" sz="2000">
                <a:latin typeface="宋体" panose="02010600030101010101" pitchFamily="2" charset="-122"/>
              </a:rPr>
              <a:t>Python</a:t>
            </a:r>
            <a:r>
              <a:rPr lang="zh-CN" altLang="en-US" sz="2000">
                <a:latin typeface="宋体" panose="02010600030101010101" pitchFamily="2" charset="-122"/>
              </a:rPr>
              <a:t>中，允许多个变量指向同一个值，例如：</a:t>
            </a:r>
            <a:endParaRPr lang="zh-CN" altLang="en-US" sz="2000">
              <a:latin typeface="宋体" panose="02010600030101010101" pitchFamily="2" charset="-122"/>
            </a:endParaRPr>
          </a:p>
          <a:p>
            <a:pPr>
              <a:lnSpc>
                <a:spcPct val="80000"/>
              </a:lnSpc>
              <a:buNone/>
            </a:pPr>
            <a:r>
              <a:rPr lang="en-US" altLang="zh-CN" sz="1800">
                <a:latin typeface="Consolas" panose="020B0609020204030204" charset="0"/>
              </a:rPr>
              <a:t>&gt;&gt;&gt; x = 3</a:t>
            </a:r>
            <a:endParaRPr lang="en-US" altLang="zh-CN" sz="1800">
              <a:latin typeface="Consolas" panose="020B0609020204030204" charset="0"/>
            </a:endParaRPr>
          </a:p>
          <a:p>
            <a:pPr>
              <a:lnSpc>
                <a:spcPct val="80000"/>
              </a:lnSpc>
              <a:buNone/>
            </a:pPr>
            <a:r>
              <a:rPr lang="en-US" altLang="zh-CN" sz="1800">
                <a:latin typeface="Consolas" panose="020B0609020204030204" charset="0"/>
              </a:rPr>
              <a:t>&gt;&gt;&gt; id(x)</a:t>
            </a:r>
            <a:endParaRPr lang="en-US" altLang="zh-CN" sz="1800">
              <a:latin typeface="Consolas" panose="020B0609020204030204" charset="0"/>
            </a:endParaRPr>
          </a:p>
          <a:p>
            <a:pPr>
              <a:lnSpc>
                <a:spcPct val="80000"/>
              </a:lnSpc>
              <a:buNone/>
            </a:pPr>
            <a:r>
              <a:rPr lang="en-US" altLang="zh-CN" sz="1800">
                <a:solidFill>
                  <a:srgbClr val="00B0F0"/>
                </a:solidFill>
                <a:latin typeface="Consolas" panose="020B0609020204030204" charset="0"/>
              </a:rPr>
              <a:t>1786684560</a:t>
            </a:r>
            <a:endParaRPr lang="en-US" altLang="zh-CN" sz="1800">
              <a:solidFill>
                <a:srgbClr val="00B0F0"/>
              </a:solidFill>
              <a:latin typeface="Consolas" panose="020B0609020204030204" charset="0"/>
            </a:endParaRPr>
          </a:p>
          <a:p>
            <a:pPr>
              <a:lnSpc>
                <a:spcPct val="80000"/>
              </a:lnSpc>
              <a:buNone/>
            </a:pPr>
            <a:r>
              <a:rPr lang="en-US" altLang="zh-CN" sz="1800">
                <a:latin typeface="Consolas" panose="020B0609020204030204" charset="0"/>
              </a:rPr>
              <a:t>&gt;&gt;&gt; y = x</a:t>
            </a:r>
            <a:endParaRPr lang="en-US" altLang="zh-CN" sz="1800">
              <a:latin typeface="Consolas" panose="020B0609020204030204" charset="0"/>
            </a:endParaRPr>
          </a:p>
          <a:p>
            <a:pPr>
              <a:lnSpc>
                <a:spcPct val="80000"/>
              </a:lnSpc>
              <a:buNone/>
            </a:pPr>
            <a:r>
              <a:rPr lang="en-US" altLang="zh-CN" sz="1800">
                <a:latin typeface="Consolas" panose="020B0609020204030204" charset="0"/>
              </a:rPr>
              <a:t>&gt;&gt;&gt; id(y)</a:t>
            </a:r>
            <a:endParaRPr lang="en-US" altLang="zh-CN" sz="1800">
              <a:latin typeface="Consolas" panose="020B0609020204030204" charset="0"/>
            </a:endParaRPr>
          </a:p>
          <a:p>
            <a:pPr>
              <a:lnSpc>
                <a:spcPct val="80000"/>
              </a:lnSpc>
              <a:buNone/>
            </a:pPr>
            <a:r>
              <a:rPr lang="en-US" altLang="zh-CN" sz="1800">
                <a:solidFill>
                  <a:srgbClr val="00B0F0"/>
                </a:solidFill>
                <a:latin typeface="Consolas" panose="020B0609020204030204" charset="0"/>
              </a:rPr>
              <a:t>1786684560</a:t>
            </a:r>
            <a:endParaRPr lang="en-US" altLang="zh-CN" sz="1800">
              <a:latin typeface="宋体" panose="02010600030101010101" pitchFamily="2" charset="-122"/>
            </a:endParaRPr>
          </a:p>
          <a:p>
            <a:pPr>
              <a:spcBef>
                <a:spcPct val="0"/>
              </a:spcBef>
              <a:buFont typeface="Wingdings" panose="05000000000000000000" charset="0"/>
              <a:buChar char="n"/>
            </a:pPr>
            <a:r>
              <a:rPr lang="zh-CN" altLang="en-US" sz="2000">
                <a:latin typeface="宋体" panose="02010600030101010101" pitchFamily="2" charset="-122"/>
              </a:rPr>
              <a:t>然而，当为其中一个变量修改值以后，其内存地址将会变化，但这并不影响另一个变量，例如接着上面的代码再继续执行下面的代码：</a:t>
            </a:r>
            <a:endParaRPr lang="zh-CN" altLang="en-US" sz="2000">
              <a:latin typeface="宋体" panose="02010600030101010101" pitchFamily="2" charset="-122"/>
            </a:endParaRPr>
          </a:p>
          <a:p>
            <a:pPr>
              <a:lnSpc>
                <a:spcPct val="80000"/>
              </a:lnSpc>
              <a:buNone/>
            </a:pPr>
            <a:r>
              <a:rPr lang="en-US" altLang="zh-CN" sz="1800">
                <a:latin typeface="Consolas" panose="020B0609020204030204" charset="0"/>
              </a:rPr>
              <a:t>&gt;&gt;&gt; x += 6</a:t>
            </a:r>
            <a:endParaRPr lang="en-US" altLang="zh-CN" sz="1800">
              <a:latin typeface="Consolas" panose="020B0609020204030204" charset="0"/>
            </a:endParaRPr>
          </a:p>
          <a:p>
            <a:pPr>
              <a:lnSpc>
                <a:spcPct val="80000"/>
              </a:lnSpc>
              <a:buNone/>
            </a:pPr>
            <a:r>
              <a:rPr lang="en-US" altLang="zh-CN" sz="1800">
                <a:latin typeface="Consolas" panose="020B0609020204030204" charset="0"/>
              </a:rPr>
              <a:t>&gt;&gt;&gt; id(x)</a:t>
            </a:r>
            <a:endParaRPr lang="en-US" altLang="zh-CN" sz="1800">
              <a:latin typeface="Consolas" panose="020B0609020204030204" charset="0"/>
            </a:endParaRPr>
          </a:p>
          <a:p>
            <a:pPr>
              <a:lnSpc>
                <a:spcPct val="80000"/>
              </a:lnSpc>
              <a:buNone/>
            </a:pPr>
            <a:r>
              <a:rPr lang="en-US" altLang="zh-CN" sz="1800">
                <a:solidFill>
                  <a:srgbClr val="00B0F0"/>
                </a:solidFill>
                <a:latin typeface="Consolas" panose="020B0609020204030204" charset="0"/>
              </a:rPr>
              <a:t>1786684752</a:t>
            </a:r>
            <a:endParaRPr lang="en-US" altLang="zh-CN" sz="1800">
              <a:solidFill>
                <a:srgbClr val="00B0F0"/>
              </a:solidFill>
              <a:latin typeface="Consolas" panose="020B0609020204030204" charset="0"/>
            </a:endParaRPr>
          </a:p>
          <a:p>
            <a:pPr>
              <a:lnSpc>
                <a:spcPct val="80000"/>
              </a:lnSpc>
              <a:buNone/>
            </a:pPr>
            <a:r>
              <a:rPr lang="en-US" altLang="zh-CN" sz="1800">
                <a:latin typeface="Consolas" panose="020B0609020204030204" charset="0"/>
              </a:rPr>
              <a:t>&gt;&gt;&gt; y</a:t>
            </a:r>
            <a:endParaRPr lang="en-US" altLang="zh-CN" sz="1800">
              <a:latin typeface="Consolas" panose="020B0609020204030204" charset="0"/>
            </a:endParaRPr>
          </a:p>
          <a:p>
            <a:pPr>
              <a:lnSpc>
                <a:spcPct val="80000"/>
              </a:lnSpc>
              <a:buNone/>
            </a:pPr>
            <a:r>
              <a:rPr lang="en-US" altLang="zh-CN" sz="1800">
                <a:solidFill>
                  <a:srgbClr val="00B0F0"/>
                </a:solidFill>
                <a:latin typeface="Consolas" panose="020B0609020204030204" charset="0"/>
              </a:rPr>
              <a:t>3</a:t>
            </a:r>
            <a:endParaRPr lang="en-US" altLang="zh-CN" sz="1800">
              <a:solidFill>
                <a:srgbClr val="00B0F0"/>
              </a:solidFill>
              <a:latin typeface="Consolas" panose="020B0609020204030204" charset="0"/>
            </a:endParaRPr>
          </a:p>
          <a:p>
            <a:pPr>
              <a:lnSpc>
                <a:spcPct val="80000"/>
              </a:lnSpc>
              <a:buNone/>
            </a:pPr>
            <a:r>
              <a:rPr lang="en-US" altLang="zh-CN" sz="1800">
                <a:latin typeface="Consolas" panose="020B0609020204030204" charset="0"/>
              </a:rPr>
              <a:t>&gt;&gt;&gt; id(y)</a:t>
            </a:r>
            <a:endParaRPr lang="en-US" altLang="zh-CN" sz="1800">
              <a:latin typeface="Consolas" panose="020B0609020204030204" charset="0"/>
            </a:endParaRPr>
          </a:p>
          <a:p>
            <a:pPr>
              <a:lnSpc>
                <a:spcPct val="80000"/>
              </a:lnSpc>
              <a:buNone/>
            </a:pPr>
            <a:r>
              <a:rPr lang="en-US" altLang="zh-CN" sz="1800">
                <a:solidFill>
                  <a:srgbClr val="00B0F0"/>
                </a:solidFill>
                <a:latin typeface="Consolas" panose="020B0609020204030204" charset="0"/>
              </a:rPr>
              <a:t>1786684560</a:t>
            </a:r>
            <a:endParaRPr lang="en-US" altLang="zh-CN" sz="1800">
              <a:solidFill>
                <a:srgbClr val="00B0F0"/>
              </a:solidFill>
              <a:latin typeface="Consolas" panose="020B0609020204030204" charset="0"/>
            </a:endParaRPr>
          </a:p>
        </p:txBody>
      </p:sp>
      <p:graphicFrame>
        <p:nvGraphicFramePr>
          <p:cNvPr id="44035" name="图片 83"/>
          <p:cNvGraphicFramePr>
            <a:graphicFrameLocks noChangeAspect="1"/>
          </p:cNvGraphicFramePr>
          <p:nvPr/>
        </p:nvGraphicFramePr>
        <p:xfrm>
          <a:off x="5141278" y="4224973"/>
          <a:ext cx="3738562" cy="2282825"/>
        </p:xfrm>
        <a:graphic>
          <a:graphicData uri="http://schemas.openxmlformats.org/presentationml/2006/ole">
            <mc:AlternateContent xmlns:mc="http://schemas.openxmlformats.org/markup-compatibility/2006">
              <mc:Choice xmlns:v="urn:schemas-microsoft-com:vml" Requires="v">
                <p:oleObj spid="_x0000_s3077" name="" r:id="rId1" imgW="2546350" imgH="1555115" progId="Visio.Drawing.11">
                  <p:embed/>
                </p:oleObj>
              </mc:Choice>
              <mc:Fallback>
                <p:oleObj name="" r:id="rId1" imgW="2546350" imgH="1555115" progId="Visio.Drawing.11">
                  <p:embed/>
                  <p:pic>
                    <p:nvPicPr>
                      <p:cNvPr id="0" name="图片 3076"/>
                      <p:cNvPicPr/>
                      <p:nvPr/>
                    </p:nvPicPr>
                    <p:blipFill>
                      <a:blip r:embed="rId2"/>
                      <a:stretch>
                        <a:fillRect/>
                      </a:stretch>
                    </p:blipFill>
                    <p:spPr>
                      <a:xfrm>
                        <a:off x="5141278" y="4224973"/>
                        <a:ext cx="3738562" cy="2282825"/>
                      </a:xfrm>
                      <a:prstGeom prst="rect">
                        <a:avLst/>
                      </a:prstGeom>
                      <a:noFill/>
                      <a:ln w="38100">
                        <a:noFill/>
                        <a:miter/>
                      </a:ln>
                    </p:spPr>
                  </p:pic>
                </p:oleObj>
              </mc:Fallback>
            </mc:AlternateContent>
          </a:graphicData>
        </a:graphic>
      </p:graphicFrame>
      <p:graphicFrame>
        <p:nvGraphicFramePr>
          <p:cNvPr id="44036" name="图片 82"/>
          <p:cNvGraphicFramePr>
            <a:graphicFrameLocks noChangeAspect="1"/>
          </p:cNvGraphicFramePr>
          <p:nvPr/>
        </p:nvGraphicFramePr>
        <p:xfrm>
          <a:off x="5141278" y="1388110"/>
          <a:ext cx="3740150" cy="1506538"/>
        </p:xfrm>
        <a:graphic>
          <a:graphicData uri="http://schemas.openxmlformats.org/presentationml/2006/ole">
            <mc:AlternateContent xmlns:mc="http://schemas.openxmlformats.org/markup-compatibility/2006">
              <mc:Choice xmlns:v="urn:schemas-microsoft-com:vml" Requires="v">
                <p:oleObj spid="_x0000_s3076" name="" r:id="rId3" imgW="2546350" imgH="751840" progId="Visio.Drawing.11">
                  <p:embed/>
                </p:oleObj>
              </mc:Choice>
              <mc:Fallback>
                <p:oleObj name="" r:id="rId3" imgW="2546350" imgH="751840" progId="Visio.Drawing.11">
                  <p:embed/>
                  <p:pic>
                    <p:nvPicPr>
                      <p:cNvPr id="0" name="图片 3075"/>
                      <p:cNvPicPr/>
                      <p:nvPr/>
                    </p:nvPicPr>
                    <p:blipFill>
                      <a:blip r:embed="rId4"/>
                      <a:stretch>
                        <a:fillRect/>
                      </a:stretch>
                    </p:blipFill>
                    <p:spPr>
                      <a:xfrm>
                        <a:off x="5141278" y="1388110"/>
                        <a:ext cx="3740150" cy="1506538"/>
                      </a:xfrm>
                      <a:prstGeom prst="rect">
                        <a:avLst/>
                      </a:prstGeom>
                      <a:noFill/>
                      <a:ln w="38100">
                        <a:noFill/>
                        <a:miter/>
                      </a:ln>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标题 28673"/>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anchor="ctr"/>
          <a:p>
            <a:pPr defTabSz="914400"/>
            <a:r>
              <a:rPr lang="en-US" altLang="zh-CN" b="1" kern="1200" baseline="0">
                <a:latin typeface="+mj-lt"/>
                <a:ea typeface="+mj-ea"/>
                <a:cs typeface="+mj-cs"/>
              </a:rPr>
              <a:t>1.4.2 Python</a:t>
            </a:r>
            <a:r>
              <a:rPr lang="zh-CN" altLang="en-US" b="1" kern="1200" baseline="0">
                <a:latin typeface="+mj-lt"/>
                <a:ea typeface="+mj-ea"/>
                <a:cs typeface="+mj-cs"/>
              </a:rPr>
              <a:t>变量</a:t>
            </a:r>
            <a:endParaRPr lang="zh-CN" altLang="en-US" b="1" kern="1200" baseline="0">
              <a:latin typeface="+mj-lt"/>
              <a:ea typeface="+mj-ea"/>
              <a:cs typeface="+mj-cs"/>
            </a:endParaRPr>
          </a:p>
        </p:txBody>
      </p:sp>
      <p:sp>
        <p:nvSpPr>
          <p:cNvPr id="3" name="文本占位符 2"/>
          <p:cNvSpPr>
            <a:spLocks noGrp="1"/>
          </p:cNvSpPr>
          <p:nvPr>
            <p:ph type="body" idx="1"/>
          </p:nvPr>
        </p:nvSpPr>
        <p:spPr/>
        <p:txBody>
          <a:bodyPr/>
          <a:p>
            <a:endParaRPr lang="zh-CN" altLang="en-US"/>
          </a:p>
        </p:txBody>
      </p:sp>
      <p:sp>
        <p:nvSpPr>
          <p:cNvPr id="45058" name="文本占位符 28674"/>
          <p:cNvSpPr>
            <a:spLocks noGrp="1"/>
          </p:cNvSpPr>
          <p:nvPr>
            <p:ph sz="half" idx="2"/>
          </p:nvPr>
        </p:nvSpPr>
        <p:spPr/>
        <p:txBody>
          <a:bodyPr anchor="t"/>
          <a:p>
            <a:pPr>
              <a:lnSpc>
                <a:spcPct val="150000"/>
              </a:lnSpc>
              <a:spcBef>
                <a:spcPct val="0"/>
              </a:spcBef>
              <a:buFont typeface="Wingdings" panose="05000000000000000000" charset="0"/>
              <a:buChar char="n"/>
            </a:pPr>
            <a:r>
              <a:rPr lang="en-US" altLang="zh-CN" sz="2400">
                <a:latin typeface="宋体" panose="02010600030101010101" pitchFamily="2" charset="-122"/>
              </a:rPr>
              <a:t>Python</a:t>
            </a:r>
            <a:r>
              <a:rPr lang="zh-CN" altLang="en-US" sz="2400">
                <a:latin typeface="宋体" panose="02010600030101010101" pitchFamily="2" charset="-122"/>
              </a:rPr>
              <a:t>采用的是</a:t>
            </a:r>
            <a:r>
              <a:rPr lang="zh-CN" altLang="en-US" sz="2400" b="1">
                <a:solidFill>
                  <a:srgbClr val="FF0000"/>
                </a:solidFill>
                <a:latin typeface="宋体" panose="02010600030101010101" pitchFamily="2" charset="-122"/>
              </a:rPr>
              <a:t>基于值的内存管理方式</a:t>
            </a:r>
            <a:r>
              <a:rPr lang="zh-CN" altLang="en-US" sz="2400">
                <a:latin typeface="宋体" panose="02010600030101010101" pitchFamily="2" charset="-122"/>
              </a:rPr>
              <a:t>，如果为不同变量赋值为相同值，这个值在内存中只有一份，多个变量指向同一块内存地址。</a:t>
            </a:r>
            <a:endParaRPr lang="zh-CN" altLang="en-US" sz="2400">
              <a:latin typeface="宋体" panose="02010600030101010101" pitchFamily="2" charset="-122"/>
            </a:endParaRPr>
          </a:p>
          <a:p>
            <a:pPr>
              <a:lnSpc>
                <a:spcPct val="80000"/>
              </a:lnSpc>
              <a:buNone/>
            </a:pPr>
            <a:endParaRPr lang="en-US" altLang="zh-CN" sz="1800">
              <a:latin typeface="宋体" panose="02010600030101010101" pitchFamily="2" charset="-122"/>
            </a:endParaRPr>
          </a:p>
          <a:p>
            <a:pPr>
              <a:lnSpc>
                <a:spcPct val="80000"/>
              </a:lnSpc>
              <a:buNone/>
            </a:pPr>
            <a:r>
              <a:rPr lang="en-US" altLang="zh-CN" sz="1800">
                <a:latin typeface="Consolas" panose="020B0609020204030204" charset="0"/>
              </a:rPr>
              <a:t>&gt;&gt;&gt; x = 3</a:t>
            </a:r>
            <a:endParaRPr lang="en-US" altLang="zh-CN" sz="1800">
              <a:latin typeface="Consolas" panose="020B0609020204030204" charset="0"/>
            </a:endParaRPr>
          </a:p>
          <a:p>
            <a:pPr>
              <a:lnSpc>
                <a:spcPct val="80000"/>
              </a:lnSpc>
              <a:buNone/>
            </a:pPr>
            <a:r>
              <a:rPr lang="en-US" altLang="zh-CN" sz="1800">
                <a:latin typeface="Consolas" panose="020B0609020204030204" charset="0"/>
              </a:rPr>
              <a:t>&gt;&gt;&gt; id(x)</a:t>
            </a:r>
            <a:endParaRPr lang="en-US" altLang="zh-CN" sz="1800">
              <a:latin typeface="Consolas" panose="020B0609020204030204" charset="0"/>
            </a:endParaRPr>
          </a:p>
          <a:p>
            <a:pPr>
              <a:lnSpc>
                <a:spcPct val="80000"/>
              </a:lnSpc>
              <a:buNone/>
            </a:pPr>
            <a:r>
              <a:rPr lang="en-US" altLang="zh-CN" sz="1800">
                <a:solidFill>
                  <a:srgbClr val="00B0F0"/>
                </a:solidFill>
                <a:latin typeface="Consolas" panose="020B0609020204030204" charset="0"/>
              </a:rPr>
              <a:t>10417624</a:t>
            </a:r>
            <a:endParaRPr lang="en-US" altLang="zh-CN" sz="1800">
              <a:solidFill>
                <a:srgbClr val="00B0F0"/>
              </a:solidFill>
              <a:latin typeface="Consolas" panose="020B0609020204030204" charset="0"/>
            </a:endParaRPr>
          </a:p>
          <a:p>
            <a:pPr>
              <a:lnSpc>
                <a:spcPct val="80000"/>
              </a:lnSpc>
              <a:buNone/>
            </a:pPr>
            <a:r>
              <a:rPr lang="en-US" altLang="zh-CN" sz="1800">
                <a:latin typeface="Consolas" panose="020B0609020204030204" charset="0"/>
              </a:rPr>
              <a:t>&gt;&gt;&gt; y = 3</a:t>
            </a:r>
            <a:endParaRPr lang="en-US" altLang="zh-CN" sz="1800">
              <a:latin typeface="Consolas" panose="020B0609020204030204" charset="0"/>
            </a:endParaRPr>
          </a:p>
          <a:p>
            <a:pPr>
              <a:lnSpc>
                <a:spcPct val="80000"/>
              </a:lnSpc>
              <a:buNone/>
            </a:pPr>
            <a:r>
              <a:rPr lang="en-US" altLang="zh-CN" sz="1800">
                <a:latin typeface="Consolas" panose="020B0609020204030204" charset="0"/>
              </a:rPr>
              <a:t>&gt;&gt;&gt; id(y)</a:t>
            </a:r>
            <a:endParaRPr lang="en-US" altLang="zh-CN" sz="1800">
              <a:latin typeface="Consolas" panose="020B0609020204030204" charset="0"/>
            </a:endParaRPr>
          </a:p>
          <a:p>
            <a:pPr>
              <a:lnSpc>
                <a:spcPct val="80000"/>
              </a:lnSpc>
              <a:buNone/>
            </a:pPr>
            <a:r>
              <a:rPr lang="en-US" altLang="zh-CN" sz="1800">
                <a:solidFill>
                  <a:srgbClr val="00B0F0"/>
                </a:solidFill>
                <a:latin typeface="Consolas" panose="020B0609020204030204" charset="0"/>
              </a:rPr>
              <a:t>10417624</a:t>
            </a:r>
            <a:endParaRPr lang="en-US" altLang="zh-CN" sz="1800">
              <a:solidFill>
                <a:srgbClr val="00B0F0"/>
              </a:solidFill>
              <a:latin typeface="Consolas" panose="020B0609020204030204" charset="0"/>
            </a:endParaRPr>
          </a:p>
          <a:p>
            <a:pPr>
              <a:lnSpc>
                <a:spcPct val="80000"/>
              </a:lnSpc>
              <a:buNone/>
            </a:pPr>
            <a:r>
              <a:rPr lang="en-US" altLang="zh-CN" sz="1800">
                <a:latin typeface="Consolas" panose="020B0609020204030204" charset="0"/>
              </a:rPr>
              <a:t>&gt;&gt;&gt; x = [1, 1, 1, 1]</a:t>
            </a:r>
            <a:endParaRPr lang="en-US" altLang="zh-CN" sz="1800">
              <a:latin typeface="Consolas" panose="020B0609020204030204" charset="0"/>
            </a:endParaRPr>
          </a:p>
          <a:p>
            <a:pPr>
              <a:lnSpc>
                <a:spcPct val="80000"/>
              </a:lnSpc>
              <a:buNone/>
            </a:pPr>
            <a:r>
              <a:rPr lang="en-US" altLang="zh-CN" sz="1800">
                <a:latin typeface="Consolas" panose="020B0609020204030204" charset="0"/>
              </a:rPr>
              <a:t>&gt;&gt;&gt; id(x[0]) == id(x[1])</a:t>
            </a:r>
            <a:endParaRPr lang="en-US" altLang="zh-CN" sz="1800">
              <a:latin typeface="Consolas" panose="020B0609020204030204" charset="0"/>
            </a:endParaRPr>
          </a:p>
          <a:p>
            <a:pPr>
              <a:lnSpc>
                <a:spcPct val="80000"/>
              </a:lnSpc>
              <a:buNone/>
            </a:pPr>
            <a:r>
              <a:rPr lang="en-US" altLang="zh-CN" sz="1800">
                <a:solidFill>
                  <a:srgbClr val="00B0F0"/>
                </a:solidFill>
                <a:latin typeface="Consolas" panose="020B0609020204030204" charset="0"/>
              </a:rPr>
              <a:t>True</a:t>
            </a:r>
            <a:endParaRPr lang="en-US" altLang="zh-CN" sz="1800">
              <a:solidFill>
                <a:srgbClr val="00B0F0"/>
              </a:solidFill>
              <a:latin typeface="Consolas" panose="020B060902020403020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标题 29697"/>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anchor="ctr"/>
          <a:p>
            <a:pPr defTabSz="914400"/>
            <a:r>
              <a:rPr lang="en-US" altLang="zh-CN" b="1" kern="1200" baseline="0">
                <a:latin typeface="+mj-lt"/>
                <a:ea typeface="+mj-ea"/>
                <a:cs typeface="+mj-cs"/>
              </a:rPr>
              <a:t>1.4.2 Python</a:t>
            </a:r>
            <a:r>
              <a:rPr lang="zh-CN" altLang="en-US" b="1" kern="1200" baseline="0">
                <a:latin typeface="+mj-lt"/>
                <a:ea typeface="+mj-ea"/>
                <a:cs typeface="+mj-cs"/>
              </a:rPr>
              <a:t>变量</a:t>
            </a:r>
            <a:endParaRPr lang="zh-CN" altLang="en-US" b="1" kern="1200" baseline="0">
              <a:latin typeface="+mj-lt"/>
              <a:ea typeface="+mj-ea"/>
              <a:cs typeface="+mj-cs"/>
            </a:endParaRPr>
          </a:p>
        </p:txBody>
      </p:sp>
      <p:sp>
        <p:nvSpPr>
          <p:cNvPr id="3" name="文本占位符 2"/>
          <p:cNvSpPr>
            <a:spLocks noGrp="1"/>
          </p:cNvSpPr>
          <p:nvPr>
            <p:ph type="body" idx="1"/>
          </p:nvPr>
        </p:nvSpPr>
        <p:spPr/>
        <p:txBody>
          <a:bodyPr/>
          <a:p>
            <a:endParaRPr lang="zh-CN" altLang="en-US"/>
          </a:p>
        </p:txBody>
      </p:sp>
      <p:sp>
        <p:nvSpPr>
          <p:cNvPr id="46082" name="文本占位符 29698"/>
          <p:cNvSpPr>
            <a:spLocks noGrp="1"/>
          </p:cNvSpPr>
          <p:nvPr>
            <p:ph sz="half" idx="2"/>
          </p:nvPr>
        </p:nvSpPr>
        <p:spPr/>
        <p:txBody>
          <a:bodyPr anchor="t"/>
          <a:p>
            <a:pPr>
              <a:spcBef>
                <a:spcPts val="600"/>
              </a:spcBef>
              <a:spcAft>
                <a:spcPts val="600"/>
              </a:spcAft>
              <a:buSzPct val="90000"/>
              <a:buFont typeface="Wingdings" panose="05000000000000000000" charset="0"/>
              <a:buChar char="n"/>
            </a:pPr>
            <a:r>
              <a:rPr lang="en-US" altLang="zh-CN" sz="2400">
                <a:latin typeface="宋体" panose="02010600030101010101" pitchFamily="2" charset="-122"/>
              </a:rPr>
              <a:t>赋值语句的执行过程是：首先把等号右侧表达式的值计算出来，然后在内存中寻找一个位置把值存放进去，最后创建变量并指向这个内存地址。</a:t>
            </a:r>
            <a:r>
              <a:rPr lang="en-US" altLang="zh-CN" sz="2400" b="1">
                <a:solidFill>
                  <a:srgbClr val="FF0000"/>
                </a:solidFill>
                <a:latin typeface="宋体" panose="02010600030101010101" pitchFamily="2" charset="-122"/>
              </a:rPr>
              <a:t>Python中的变量并不直接存储值，而是存储了值的内存地址或者引用</a:t>
            </a:r>
            <a:r>
              <a:rPr lang="en-US" altLang="zh-CN" sz="2400">
                <a:latin typeface="宋体" panose="02010600030101010101" pitchFamily="2" charset="-122"/>
              </a:rPr>
              <a:t>，这也是变量类型随时可以改变的原因。</a:t>
            </a:r>
            <a:endParaRPr lang="en-US" altLang="zh-CN" sz="2400">
              <a:latin typeface="宋体" panose="02010600030101010101" pitchFamily="2" charset="-122"/>
            </a:endParaRPr>
          </a:p>
          <a:p>
            <a:pPr>
              <a:spcBef>
                <a:spcPts val="600"/>
              </a:spcBef>
              <a:spcAft>
                <a:spcPts val="600"/>
              </a:spcAft>
              <a:buSzPct val="90000"/>
              <a:buFont typeface="Wingdings" panose="05000000000000000000" charset="0"/>
              <a:buChar char="n"/>
            </a:pPr>
            <a:r>
              <a:rPr lang="en-US" altLang="zh-CN" sz="2400">
                <a:latin typeface="宋体" panose="02010600030101010101" pitchFamily="2" charset="-122"/>
              </a:rPr>
              <a:t>Python</a:t>
            </a:r>
            <a:r>
              <a:rPr lang="zh-CN" altLang="en-US" sz="2400">
                <a:latin typeface="宋体" panose="02010600030101010101" pitchFamily="2" charset="-122"/>
              </a:rPr>
              <a:t>具有</a:t>
            </a:r>
            <a:r>
              <a:rPr lang="zh-CN" altLang="en-US" sz="2400" b="1">
                <a:solidFill>
                  <a:srgbClr val="FF0000"/>
                </a:solidFill>
                <a:latin typeface="宋体" panose="02010600030101010101" pitchFamily="2" charset="-122"/>
              </a:rPr>
              <a:t>自动内存管理功能</a:t>
            </a:r>
            <a:r>
              <a:rPr lang="zh-CN" altLang="en-US" sz="2400">
                <a:latin typeface="宋体" panose="02010600030101010101" pitchFamily="2" charset="-122"/>
              </a:rPr>
              <a:t>，对于没有任何变量指向的值，</a:t>
            </a:r>
            <a:r>
              <a:rPr lang="en-US" altLang="zh-CN" sz="2400">
                <a:latin typeface="宋体" panose="02010600030101010101" pitchFamily="2" charset="-122"/>
              </a:rPr>
              <a:t>Python</a:t>
            </a:r>
            <a:r>
              <a:rPr lang="zh-CN" altLang="en-US" sz="2400">
                <a:latin typeface="宋体" panose="02010600030101010101" pitchFamily="2" charset="-122"/>
              </a:rPr>
              <a:t>自动将其删除。</a:t>
            </a:r>
            <a:r>
              <a:rPr lang="en-US" altLang="zh-CN" sz="2400">
                <a:latin typeface="宋体" panose="02010600030101010101" pitchFamily="2" charset="-122"/>
              </a:rPr>
              <a:t>Python</a:t>
            </a:r>
            <a:r>
              <a:rPr lang="zh-CN" altLang="en-US" sz="2400">
                <a:latin typeface="宋体" panose="02010600030101010101" pitchFamily="2" charset="-122"/>
              </a:rPr>
              <a:t>会跟踪所有的值，并自动删除不再有变量指向的值。因此，</a:t>
            </a:r>
            <a:r>
              <a:rPr lang="en-US" altLang="zh-CN" sz="2400">
                <a:latin typeface="宋体" panose="02010600030101010101" pitchFamily="2" charset="-122"/>
              </a:rPr>
              <a:t>Python</a:t>
            </a:r>
            <a:r>
              <a:rPr lang="zh-CN" altLang="en-US" sz="2400">
                <a:latin typeface="宋体" panose="02010600030101010101" pitchFamily="2" charset="-122"/>
              </a:rPr>
              <a:t>程序员一般情况下不需要太多考虑内存管理的问题。</a:t>
            </a:r>
            <a:endParaRPr lang="zh-CN" altLang="en-US" sz="2400">
              <a:latin typeface="宋体" panose="02010600030101010101" pitchFamily="2" charset="-122"/>
            </a:endParaRPr>
          </a:p>
          <a:p>
            <a:pPr>
              <a:spcBef>
                <a:spcPts val="600"/>
              </a:spcBef>
              <a:spcAft>
                <a:spcPts val="600"/>
              </a:spcAft>
              <a:buSzPct val="90000"/>
              <a:buFont typeface="Wingdings" panose="05000000000000000000" charset="0"/>
              <a:buChar char="n"/>
            </a:pPr>
            <a:r>
              <a:rPr lang="zh-CN" altLang="en-US" sz="2400">
                <a:latin typeface="宋体" panose="02010600030101010101" pitchFamily="2" charset="-122"/>
              </a:rPr>
              <a:t>尽管如此，显式</a:t>
            </a:r>
            <a:r>
              <a:rPr lang="zh-CN" altLang="en-US" sz="2400" b="1">
                <a:latin typeface="宋体" panose="02010600030101010101" pitchFamily="2" charset="-122"/>
              </a:rPr>
              <a:t>使用</a:t>
            </a:r>
            <a:r>
              <a:rPr lang="en-US" altLang="zh-CN" sz="2400" b="1">
                <a:latin typeface="宋体" panose="02010600030101010101" pitchFamily="2" charset="-122"/>
              </a:rPr>
              <a:t>del</a:t>
            </a:r>
            <a:r>
              <a:rPr lang="zh-CN" altLang="en-US" sz="2400" b="1">
                <a:latin typeface="宋体" panose="02010600030101010101" pitchFamily="2" charset="-122"/>
              </a:rPr>
              <a:t>命令删除不需要的值或显式关闭不再需要访问的资源</a:t>
            </a:r>
            <a:r>
              <a:rPr lang="zh-CN" altLang="en-US" sz="2400">
                <a:latin typeface="宋体" panose="02010600030101010101" pitchFamily="2" charset="-122"/>
              </a:rPr>
              <a:t>，仍是一个好的习惯，同时也是一个优秀程序员的基本素养之一。</a:t>
            </a:r>
            <a:endParaRPr lang="zh-CN" altLang="en-US" sz="2400">
              <a:latin typeface="宋体" panose="02010600030101010101"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标题 30721"/>
          <p:cNvSpPr>
            <a:spLocks noGrp="1"/>
          </p:cNvSpPr>
          <p:nvPr>
            <p:ph type="title"/>
          </p:nvPr>
        </p:nvSpPr>
        <p:spPr>
          <a:xfrm>
            <a:off x="554355" y="150495"/>
            <a:ext cx="5398770" cy="414020"/>
          </a:xfrm>
          <a:noFill/>
          <a:ln>
            <a:noFill/>
          </a:ln>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anchor="ctr"/>
          <a:p>
            <a:pPr defTabSz="914400"/>
            <a:r>
              <a:rPr lang="en-US" altLang="zh-CN" b="1" kern="1200" baseline="0">
                <a:latin typeface="+mj-lt"/>
                <a:ea typeface="+mj-ea"/>
                <a:cs typeface="+mj-cs"/>
              </a:rPr>
              <a:t>1.4.2 Python</a:t>
            </a:r>
            <a:r>
              <a:rPr lang="zh-CN" altLang="en-US" b="1" kern="1200" baseline="0">
                <a:latin typeface="+mj-lt"/>
                <a:ea typeface="+mj-ea"/>
                <a:cs typeface="+mj-cs"/>
              </a:rPr>
              <a:t>变量</a:t>
            </a:r>
            <a:endParaRPr lang="zh-CN" altLang="en-US" b="1" kern="1200" baseline="0">
              <a:latin typeface="+mj-lt"/>
              <a:ea typeface="+mj-ea"/>
              <a:cs typeface="+mj-cs"/>
            </a:endParaRPr>
          </a:p>
        </p:txBody>
      </p:sp>
      <p:sp>
        <p:nvSpPr>
          <p:cNvPr id="3" name="文本占位符 2"/>
          <p:cNvSpPr>
            <a:spLocks noGrp="1"/>
          </p:cNvSpPr>
          <p:nvPr>
            <p:ph type="body" idx="1"/>
          </p:nvPr>
        </p:nvSpPr>
        <p:spPr/>
        <p:txBody>
          <a:bodyPr/>
          <a:p>
            <a:endParaRPr lang="zh-CN" altLang="en-US"/>
          </a:p>
        </p:txBody>
      </p:sp>
      <p:sp>
        <p:nvSpPr>
          <p:cNvPr id="47106" name="文本占位符 30722"/>
          <p:cNvSpPr>
            <a:spLocks noGrp="1"/>
          </p:cNvSpPr>
          <p:nvPr>
            <p:ph sz="half" idx="2"/>
          </p:nvPr>
        </p:nvSpPr>
        <p:spPr/>
        <p:txBody>
          <a:bodyPr anchor="t"/>
          <a:p>
            <a:pPr>
              <a:lnSpc>
                <a:spcPct val="80000"/>
              </a:lnSpc>
              <a:buSzPct val="90000"/>
              <a:buFont typeface="Wingdings" panose="05000000000000000000" charset="0"/>
              <a:buChar char="n"/>
            </a:pPr>
            <a:r>
              <a:rPr lang="zh-CN" altLang="en-US" sz="2400">
                <a:latin typeface="宋体" panose="02010600030101010101" pitchFamily="2" charset="-122"/>
              </a:rPr>
              <a:t>在定义变量名的时候，需要注意以下问题：</a:t>
            </a:r>
            <a:endParaRPr lang="zh-CN" altLang="en-US" sz="2400">
              <a:latin typeface="宋体" panose="02010600030101010101" pitchFamily="2" charset="-122"/>
            </a:endParaRPr>
          </a:p>
          <a:p>
            <a:pPr>
              <a:spcBef>
                <a:spcPts val="1200"/>
              </a:spcBef>
              <a:spcAft>
                <a:spcPts val="600"/>
              </a:spcAft>
              <a:buSzPct val="90000"/>
              <a:buFont typeface="Wingdings" panose="05000000000000000000" charset="0"/>
              <a:buChar char="Ø"/>
            </a:pPr>
            <a:r>
              <a:rPr lang="zh-CN" altLang="en-US" sz="2000">
                <a:latin typeface="宋体" panose="02010600030101010101" pitchFamily="2" charset="-122"/>
              </a:rPr>
              <a:t>变量名</a:t>
            </a:r>
            <a:r>
              <a:rPr lang="zh-CN" altLang="en-US" sz="2000" b="1">
                <a:solidFill>
                  <a:srgbClr val="FF0000"/>
                </a:solidFill>
                <a:latin typeface="宋体" panose="02010600030101010101" pitchFamily="2" charset="-122"/>
              </a:rPr>
              <a:t>必须</a:t>
            </a:r>
            <a:r>
              <a:rPr lang="zh-CN" altLang="en-US" sz="2000">
                <a:latin typeface="宋体" panose="02010600030101010101" pitchFamily="2" charset="-122"/>
              </a:rPr>
              <a:t>以字母或下划线开头，但以下划线开头的变量在</a:t>
            </a:r>
            <a:r>
              <a:rPr lang="en-US" altLang="zh-CN" sz="2000">
                <a:latin typeface="宋体" panose="02010600030101010101" pitchFamily="2" charset="-122"/>
              </a:rPr>
              <a:t>Python</a:t>
            </a:r>
            <a:r>
              <a:rPr lang="zh-CN" altLang="en-US" sz="2000">
                <a:latin typeface="宋体" panose="02010600030101010101" pitchFamily="2" charset="-122"/>
              </a:rPr>
              <a:t>中有特殊含义；</a:t>
            </a:r>
            <a:endParaRPr lang="zh-CN" altLang="en-US" sz="2000">
              <a:latin typeface="宋体" panose="02010600030101010101" pitchFamily="2" charset="-122"/>
            </a:endParaRPr>
          </a:p>
          <a:p>
            <a:pPr>
              <a:spcBef>
                <a:spcPts val="1200"/>
              </a:spcBef>
              <a:spcAft>
                <a:spcPts val="600"/>
              </a:spcAft>
              <a:buSzPct val="90000"/>
              <a:buFont typeface="Wingdings" panose="05000000000000000000" charset="0"/>
              <a:buChar char="Ø"/>
            </a:pPr>
            <a:r>
              <a:rPr lang="zh-CN" altLang="en-US" sz="2000">
                <a:latin typeface="宋体" panose="02010600030101010101" pitchFamily="2" charset="-122"/>
              </a:rPr>
              <a:t>变量名中</a:t>
            </a:r>
            <a:r>
              <a:rPr lang="zh-CN" altLang="en-US" sz="2000" b="1">
                <a:solidFill>
                  <a:srgbClr val="FF0000"/>
                </a:solidFill>
                <a:latin typeface="宋体" panose="02010600030101010101" pitchFamily="2" charset="-122"/>
              </a:rPr>
              <a:t>不能</a:t>
            </a:r>
            <a:r>
              <a:rPr lang="zh-CN" altLang="en-US" sz="2000">
                <a:latin typeface="宋体" panose="02010600030101010101" pitchFamily="2" charset="-122"/>
              </a:rPr>
              <a:t>有空格以及标点符号（括号、引号、逗号、斜线、反斜线、冒号、句号、问号等等）；</a:t>
            </a:r>
            <a:endParaRPr lang="zh-CN" altLang="en-US" sz="2000">
              <a:latin typeface="宋体" panose="02010600030101010101" pitchFamily="2" charset="-122"/>
            </a:endParaRPr>
          </a:p>
          <a:p>
            <a:pPr>
              <a:spcBef>
                <a:spcPts val="1200"/>
              </a:spcBef>
              <a:spcAft>
                <a:spcPts val="600"/>
              </a:spcAft>
              <a:buSzPct val="90000"/>
              <a:buFont typeface="Wingdings" panose="05000000000000000000" charset="0"/>
              <a:buChar char="Ø"/>
            </a:pPr>
            <a:r>
              <a:rPr lang="zh-CN" altLang="en-US" sz="2000" b="1">
                <a:solidFill>
                  <a:srgbClr val="FF0000"/>
                </a:solidFill>
                <a:latin typeface="宋体" panose="02010600030101010101" pitchFamily="2" charset="-122"/>
              </a:rPr>
              <a:t>不能</a:t>
            </a:r>
            <a:r>
              <a:rPr lang="zh-CN" altLang="en-US" sz="2000">
                <a:latin typeface="宋体" panose="02010600030101010101" pitchFamily="2" charset="-122"/>
              </a:rPr>
              <a:t>使用关键字作变量名，可以导入</a:t>
            </a:r>
            <a:r>
              <a:rPr lang="en-US" altLang="zh-CN" sz="2000">
                <a:latin typeface="宋体" panose="02010600030101010101" pitchFamily="2" charset="-122"/>
              </a:rPr>
              <a:t>keyword</a:t>
            </a:r>
            <a:r>
              <a:rPr lang="zh-CN" altLang="en-US" sz="2000">
                <a:latin typeface="宋体" panose="02010600030101010101" pitchFamily="2" charset="-122"/>
              </a:rPr>
              <a:t>模块后使用</a:t>
            </a:r>
            <a:r>
              <a:rPr lang="en-US" altLang="zh-CN" sz="2000">
                <a:latin typeface="宋体" panose="02010600030101010101" pitchFamily="2" charset="-122"/>
              </a:rPr>
              <a:t>print(keyword.kwlist)</a:t>
            </a:r>
            <a:r>
              <a:rPr lang="zh-CN" altLang="en-US" sz="2000">
                <a:latin typeface="宋体" panose="02010600030101010101" pitchFamily="2" charset="-122"/>
              </a:rPr>
              <a:t>查看所有</a:t>
            </a:r>
            <a:r>
              <a:rPr lang="en-US" altLang="zh-CN" sz="2000">
                <a:latin typeface="宋体" panose="02010600030101010101" pitchFamily="2" charset="-122"/>
              </a:rPr>
              <a:t>Python</a:t>
            </a:r>
            <a:r>
              <a:rPr lang="zh-CN" altLang="en-US" sz="2000">
                <a:latin typeface="宋体" panose="02010600030101010101" pitchFamily="2" charset="-122"/>
              </a:rPr>
              <a:t>关键字；</a:t>
            </a:r>
            <a:endParaRPr lang="en-US" altLang="zh-CN" sz="2000">
              <a:latin typeface="宋体" panose="02010600030101010101" pitchFamily="2" charset="-122"/>
            </a:endParaRPr>
          </a:p>
          <a:p>
            <a:pPr>
              <a:spcBef>
                <a:spcPts val="1200"/>
              </a:spcBef>
              <a:spcAft>
                <a:spcPts val="600"/>
              </a:spcAft>
              <a:buSzPct val="90000"/>
              <a:buFont typeface="Wingdings" panose="05000000000000000000" charset="0"/>
              <a:buChar char="Ø"/>
            </a:pPr>
            <a:r>
              <a:rPr lang="zh-CN" altLang="en-US" sz="2000" b="1">
                <a:solidFill>
                  <a:srgbClr val="FF0000"/>
                </a:solidFill>
                <a:latin typeface="宋体" panose="02010600030101010101" pitchFamily="2" charset="-122"/>
              </a:rPr>
              <a:t>不建议</a:t>
            </a:r>
            <a:r>
              <a:rPr lang="zh-CN" altLang="en-US" sz="2000">
                <a:latin typeface="宋体" panose="02010600030101010101" pitchFamily="2" charset="-122"/>
              </a:rPr>
              <a:t>使用系统内置的模块名、类型名或函数名以及已导入的模块名及其成员名作变量名，这将会改变其类型和含义，可以通过</a:t>
            </a:r>
            <a:r>
              <a:rPr lang="en-US" altLang="zh-CN" sz="2000">
                <a:latin typeface="宋体" panose="02010600030101010101" pitchFamily="2" charset="-122"/>
              </a:rPr>
              <a:t>dir(__builtins__)</a:t>
            </a:r>
            <a:r>
              <a:rPr lang="zh-CN" altLang="en-US" sz="2000">
                <a:latin typeface="宋体" panose="02010600030101010101" pitchFamily="2" charset="-122"/>
              </a:rPr>
              <a:t>查看所有内置模块、类型和函数；</a:t>
            </a:r>
            <a:endParaRPr lang="zh-CN" altLang="en-US" sz="2000">
              <a:latin typeface="宋体" panose="02010600030101010101" pitchFamily="2" charset="-122"/>
            </a:endParaRPr>
          </a:p>
          <a:p>
            <a:pPr>
              <a:spcBef>
                <a:spcPts val="1200"/>
              </a:spcBef>
              <a:spcAft>
                <a:spcPts val="600"/>
              </a:spcAft>
              <a:buSzPct val="90000"/>
              <a:buFont typeface="Wingdings" panose="05000000000000000000" charset="0"/>
              <a:buChar char="Ø"/>
            </a:pPr>
            <a:r>
              <a:rPr lang="zh-CN" altLang="en-US" sz="2000">
                <a:latin typeface="宋体" panose="02010600030101010101" pitchFamily="2" charset="-122"/>
              </a:rPr>
              <a:t>变量名对英文字母的</a:t>
            </a:r>
            <a:r>
              <a:rPr lang="zh-CN" altLang="en-US" sz="2000" b="1">
                <a:solidFill>
                  <a:srgbClr val="FF0000"/>
                </a:solidFill>
                <a:latin typeface="宋体" panose="02010600030101010101" pitchFamily="2" charset="-122"/>
              </a:rPr>
              <a:t>大小写敏感</a:t>
            </a:r>
            <a:r>
              <a:rPr lang="zh-CN" altLang="en-US" sz="2000">
                <a:latin typeface="宋体" panose="02010600030101010101" pitchFamily="2" charset="-122"/>
              </a:rPr>
              <a:t>，例如</a:t>
            </a:r>
            <a:r>
              <a:rPr lang="en-US" altLang="zh-CN" sz="2000">
                <a:latin typeface="宋体" panose="02010600030101010101" pitchFamily="2" charset="-122"/>
              </a:rPr>
              <a:t>student</a:t>
            </a:r>
            <a:r>
              <a:rPr lang="zh-CN" altLang="en-US" sz="2000">
                <a:latin typeface="宋体" panose="02010600030101010101" pitchFamily="2" charset="-122"/>
              </a:rPr>
              <a:t>和</a:t>
            </a:r>
            <a:r>
              <a:rPr lang="en-US" altLang="zh-CN" sz="2000">
                <a:latin typeface="宋体" panose="02010600030101010101" pitchFamily="2" charset="-122"/>
              </a:rPr>
              <a:t>Student</a:t>
            </a:r>
            <a:r>
              <a:rPr lang="zh-CN" altLang="en-US" sz="2000">
                <a:latin typeface="宋体" panose="02010600030101010101" pitchFamily="2" charset="-122"/>
              </a:rPr>
              <a:t>是不同的变量。</a:t>
            </a:r>
            <a:endParaRPr lang="zh-CN" altLang="en-US" sz="2000">
              <a:latin typeface="宋体" panose="0201060003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标题 31745"/>
          <p:cNvSpPr>
            <a:spLocks noGrp="1"/>
          </p:cNvSpPr>
          <p:nvPr>
            <p:ph type="title"/>
          </p:nvPr>
        </p:nvSpPr>
        <p:spPr>
          <a:xfrm>
            <a:off x="554355" y="150495"/>
            <a:ext cx="5398770" cy="414020"/>
          </a:xfrm>
          <a:noFill/>
          <a:ln>
            <a:noFill/>
          </a:ln>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1.</a:t>
            </a:r>
            <a:r>
              <a:rPr>
                <a:latin typeface="+mj-lt"/>
                <a:ea typeface="+mj-ea"/>
                <a:cs typeface="+mj-cs"/>
                <a:sym typeface="+mn-ea"/>
              </a:rPr>
              <a:t>4</a:t>
            </a:r>
            <a:r>
              <a:rPr>
                <a:latin typeface="+mj-lt"/>
                <a:ea typeface="+mj-ea"/>
                <a:cs typeface="+mj-cs"/>
                <a:sym typeface="+mn-ea"/>
              </a:rPr>
              <a:t>.3  </a:t>
            </a:r>
            <a:r>
              <a:rPr>
                <a:latin typeface="+mj-lt"/>
                <a:ea typeface="+mj-ea"/>
                <a:cs typeface="+mj-cs"/>
                <a:sym typeface="+mn-ea"/>
              </a:rPr>
              <a:t>数字</a:t>
            </a:r>
            <a:endParaRPr>
              <a:latin typeface="+mj-lt"/>
              <a:ea typeface="+mj-ea"/>
              <a:cs typeface="+mj-cs"/>
              <a:sym typeface="+mn-ea"/>
            </a:endParaRPr>
          </a:p>
        </p:txBody>
      </p:sp>
      <p:sp>
        <p:nvSpPr>
          <p:cNvPr id="3" name="文本占位符 2"/>
          <p:cNvSpPr>
            <a:spLocks noGrp="1"/>
          </p:cNvSpPr>
          <p:nvPr>
            <p:ph type="body" idx="1"/>
          </p:nvPr>
        </p:nvSpPr>
        <p:spPr/>
        <p:txBody>
          <a:bodyPr/>
          <a:p>
            <a:endParaRPr lang="zh-CN" altLang="en-US"/>
          </a:p>
        </p:txBody>
      </p:sp>
      <p:sp>
        <p:nvSpPr>
          <p:cNvPr id="46082" name="文本占位符 31746"/>
          <p:cNvSpPr>
            <a:spLocks noGrp="1"/>
          </p:cNvSpPr>
          <p:nvPr>
            <p:ph sz="half" idx="2"/>
          </p:nvPr>
        </p:nvSpPr>
        <p:spPr/>
        <p:txBody>
          <a:bodyPr anchor="t"/>
          <a:p>
            <a:pPr marR="0" algn="l" defTabSz="914400" rtl="0" eaLnBrk="1" fontAlgn="base" latinLnBrk="0" hangingPunct="1">
              <a:lnSpc>
                <a:spcPct val="100000"/>
              </a:lnSpc>
              <a:spcBef>
                <a:spcPct val="20000"/>
              </a:spcBef>
              <a:spcAft>
                <a:spcPct val="0"/>
              </a:spcAft>
              <a:buClrTx/>
              <a:buSzPct val="90000"/>
              <a:buFont typeface="Wingdings" panose="05000000000000000000" charset="0"/>
              <a:buChar char="n"/>
            </a:pPr>
            <a:r>
              <a:rPr kumimoji="0" lang="zh-CN" altLang="en-US" sz="2400" b="0" i="0" u="none" strike="noStrike" kern="1200" cap="none" spc="0" normalizeH="0" baseline="0" noProof="1" dirty="0">
                <a:solidFill>
                  <a:schemeClr val="tx1"/>
                </a:solidFill>
                <a:latin typeface="+mn-lt"/>
                <a:ea typeface="+mn-ea"/>
                <a:cs typeface="+mn-cs"/>
              </a:rPr>
              <a:t>数字是</a:t>
            </a:r>
            <a:r>
              <a:rPr kumimoji="0" lang="zh-CN" altLang="en-US" sz="2400" b="1" i="0" u="none" strike="noStrike" kern="1200" cap="none" spc="0" normalizeH="0" baseline="0" noProof="1" dirty="0">
                <a:solidFill>
                  <a:schemeClr val="tx1"/>
                </a:solidFill>
                <a:latin typeface="+mn-lt"/>
                <a:ea typeface="+mn-ea"/>
                <a:cs typeface="+mn-cs"/>
              </a:rPr>
              <a:t>不可变</a:t>
            </a:r>
            <a:r>
              <a:rPr kumimoji="0" lang="zh-CN" altLang="en-US" sz="2400" b="0" i="0" u="none" strike="noStrike" kern="1200" cap="none" spc="0" normalizeH="0" baseline="0" noProof="1" dirty="0">
                <a:solidFill>
                  <a:schemeClr val="tx1"/>
                </a:solidFill>
                <a:latin typeface="+mn-lt"/>
                <a:ea typeface="+mn-ea"/>
                <a:cs typeface="+mn-cs"/>
              </a:rPr>
              <a:t>对象，可以表示任意大小的数字。</a:t>
            </a:r>
            <a:endParaRPr kumimoji="0" lang="zh-CN" altLang="en-US" sz="2400" b="0" i="0" u="none" strike="noStrike" kern="1200" cap="none" spc="0" normalizeH="0" baseline="0" noProof="1" dirty="0">
              <a:solidFill>
                <a:schemeClr val="tx1"/>
              </a:solidFill>
              <a:latin typeface="+mn-lt"/>
              <a:ea typeface="+mn-ea"/>
              <a:cs typeface="+mn-cs"/>
            </a:endParaRPr>
          </a:p>
          <a:p>
            <a:pPr marL="342900" marR="0" indent="-342900" algn="l" defTabSz="914400" rtl="0" eaLnBrk="1" fontAlgn="base" latinLnBrk="0" hangingPunct="1">
              <a:lnSpc>
                <a:spcPct val="90000"/>
              </a:lnSpc>
              <a:spcBef>
                <a:spcPct val="20000"/>
              </a:spcBef>
              <a:spcAft>
                <a:spcPct val="0"/>
              </a:spcAft>
              <a:buClrTx/>
              <a:buSzPct val="90000"/>
              <a:buFont typeface="Wingdings" panose="05000000000000000000" pitchFamily="2" charset="2"/>
              <a:buNone/>
            </a:pPr>
            <a:r>
              <a:rPr kumimoji="0" lang="pt-BR" altLang="en-US" sz="1800" b="0" i="0" u="none" strike="noStrike" kern="1200" cap="none" spc="0" normalizeH="0" baseline="0" noProof="1" dirty="0">
                <a:solidFill>
                  <a:schemeClr val="tx1"/>
                </a:solidFill>
                <a:latin typeface="Consolas" panose="020B0609020204030204" charset="0"/>
                <a:ea typeface="+mn-ea"/>
                <a:cs typeface="+mn-cs"/>
              </a:rPr>
              <a:t>&gt;&gt;&gt; a=99999999999999999999999999999999</a:t>
            </a:r>
            <a:endParaRPr kumimoji="0" lang="pt-BR" altLang="en-US" sz="1800" b="0" i="0" u="none" strike="noStrike" kern="1200" cap="none" spc="0" normalizeH="0" baseline="0" noProof="1" dirty="0">
              <a:solidFill>
                <a:schemeClr val="tx1"/>
              </a:solidFill>
              <a:latin typeface="Consolas" panose="020B0609020204030204" charset="0"/>
              <a:ea typeface="+mn-ea"/>
              <a:cs typeface="+mn-cs"/>
            </a:endParaRPr>
          </a:p>
          <a:p>
            <a:pPr marL="342900" marR="0" indent="-342900" algn="l" defTabSz="914400" rtl="0" eaLnBrk="1" fontAlgn="base" latinLnBrk="0" hangingPunct="1">
              <a:lnSpc>
                <a:spcPct val="90000"/>
              </a:lnSpc>
              <a:spcBef>
                <a:spcPct val="20000"/>
              </a:spcBef>
              <a:spcAft>
                <a:spcPct val="0"/>
              </a:spcAft>
              <a:buClrTx/>
              <a:buSzPct val="90000"/>
              <a:buFont typeface="Wingdings" panose="05000000000000000000" pitchFamily="2" charset="2"/>
              <a:buNone/>
            </a:pPr>
            <a:r>
              <a:rPr kumimoji="0" lang="pt-BR" altLang="en-US" sz="1800" b="0" i="0" u="none" strike="noStrike" kern="1200" cap="none" spc="0" normalizeH="0" baseline="0" noProof="1" dirty="0">
                <a:solidFill>
                  <a:schemeClr val="tx1"/>
                </a:solidFill>
                <a:latin typeface="Consolas" panose="020B0609020204030204" charset="0"/>
                <a:ea typeface="+mn-ea"/>
                <a:cs typeface="+mn-cs"/>
              </a:rPr>
              <a:t>&gt;&gt;&gt; a*a</a:t>
            </a:r>
            <a:endParaRPr kumimoji="0" lang="pt-BR" altLang="en-US" sz="1800" b="0" i="0" u="none" strike="noStrike" kern="1200" cap="none" spc="0" normalizeH="0" baseline="0" noProof="1" dirty="0">
              <a:solidFill>
                <a:schemeClr val="tx1"/>
              </a:solidFill>
              <a:latin typeface="Consolas" panose="020B0609020204030204" charset="0"/>
              <a:ea typeface="+mn-ea"/>
              <a:cs typeface="+mn-cs"/>
            </a:endParaRPr>
          </a:p>
          <a:p>
            <a:pPr marL="0" marR="0" indent="0" algn="l" defTabSz="914400" rtl="0" eaLnBrk="1" fontAlgn="base" latinLnBrk="0" hangingPunct="1">
              <a:lnSpc>
                <a:spcPct val="90000"/>
              </a:lnSpc>
              <a:spcBef>
                <a:spcPct val="20000"/>
              </a:spcBef>
              <a:spcAft>
                <a:spcPct val="0"/>
              </a:spcAft>
              <a:buClrTx/>
              <a:buSzPct val="90000"/>
              <a:buFont typeface="Wingdings" panose="05000000000000000000" pitchFamily="2" charset="2"/>
              <a:buNone/>
            </a:pPr>
            <a:r>
              <a:rPr kumimoji="0" lang="pt-BR" altLang="en-US" sz="1800" b="0" i="0" u="none" strike="noStrike" kern="1200" cap="none" spc="0" normalizeH="0" baseline="0" noProof="1" dirty="0">
                <a:solidFill>
                  <a:srgbClr val="00B0F0"/>
                </a:solidFill>
                <a:latin typeface="Consolas" panose="020B0609020204030204" charset="0"/>
                <a:ea typeface="+mn-ea"/>
                <a:cs typeface="+mn-cs"/>
              </a:rPr>
              <a:t>9999999999999999999999999999999800000000000000000000000000000001</a:t>
            </a:r>
            <a:endParaRPr kumimoji="0" lang="pt-BR" altLang="en-US" sz="1800" b="0" i="0" u="none" strike="noStrike" kern="1200" cap="none" spc="0" normalizeH="0" baseline="0" noProof="1" dirty="0">
              <a:solidFill>
                <a:srgbClr val="00B0F0"/>
              </a:solidFill>
              <a:latin typeface="Consolas" panose="020B0609020204030204" charset="0"/>
              <a:ea typeface="+mn-ea"/>
              <a:cs typeface="+mn-cs"/>
            </a:endParaRPr>
          </a:p>
          <a:p>
            <a:pPr marL="342900" marR="0" indent="-342900" algn="l" defTabSz="914400" rtl="0" eaLnBrk="1" fontAlgn="base" latinLnBrk="0" hangingPunct="1">
              <a:lnSpc>
                <a:spcPct val="90000"/>
              </a:lnSpc>
              <a:spcBef>
                <a:spcPct val="20000"/>
              </a:spcBef>
              <a:spcAft>
                <a:spcPct val="0"/>
              </a:spcAft>
              <a:buClrTx/>
              <a:buSzPct val="90000"/>
              <a:buFont typeface="Wingdings" panose="05000000000000000000" pitchFamily="2" charset="2"/>
              <a:buNone/>
            </a:pPr>
            <a:r>
              <a:rPr kumimoji="0" lang="pt-BR" altLang="en-US" sz="1800" b="0" i="0" u="none" strike="noStrike" kern="1200" cap="none" spc="0" normalizeH="0" baseline="0" noProof="1" dirty="0">
                <a:solidFill>
                  <a:schemeClr val="tx1"/>
                </a:solidFill>
                <a:latin typeface="Consolas" panose="020B0609020204030204" charset="0"/>
                <a:ea typeface="+mn-ea"/>
                <a:cs typeface="+mn-cs"/>
              </a:rPr>
              <a:t>&gt;&gt;&gt; a**3</a:t>
            </a:r>
            <a:endParaRPr kumimoji="0" lang="pt-BR" altLang="en-US" sz="1800" b="0" i="0" u="none" strike="noStrike" kern="1200" cap="none" spc="0" normalizeH="0" baseline="0" noProof="1" dirty="0">
              <a:solidFill>
                <a:schemeClr val="tx1"/>
              </a:solidFill>
              <a:latin typeface="Consolas" panose="020B0609020204030204" charset="0"/>
              <a:ea typeface="+mn-ea"/>
              <a:cs typeface="+mn-cs"/>
            </a:endParaRPr>
          </a:p>
          <a:p>
            <a:pPr marL="0" marR="0" indent="0" algn="l" defTabSz="914400" rtl="0" eaLnBrk="1" fontAlgn="base" latinLnBrk="0" hangingPunct="1">
              <a:lnSpc>
                <a:spcPct val="90000"/>
              </a:lnSpc>
              <a:spcBef>
                <a:spcPct val="20000"/>
              </a:spcBef>
              <a:spcAft>
                <a:spcPct val="0"/>
              </a:spcAft>
              <a:buClrTx/>
              <a:buSzPct val="90000"/>
              <a:buFont typeface="Wingdings" panose="05000000000000000000" pitchFamily="2" charset="2"/>
              <a:buNone/>
            </a:pPr>
            <a:r>
              <a:rPr kumimoji="0" lang="pt-BR" altLang="en-US" sz="1800" b="0" i="0" u="none" strike="noStrike" kern="1200" cap="none" spc="0" normalizeH="0" baseline="0" noProof="1" dirty="0">
                <a:solidFill>
                  <a:srgbClr val="00B0F0"/>
                </a:solidFill>
                <a:latin typeface="Consolas" panose="020B0609020204030204" charset="0"/>
                <a:ea typeface="+mn-ea"/>
                <a:cs typeface="+mn-cs"/>
              </a:rPr>
              <a:t>999999999999999999999999999999970000000000000000000000000000000299999999999999999999999999999999</a:t>
            </a:r>
            <a:endParaRPr kumimoji="0" lang="pt-BR" altLang="en-US" sz="1800" b="0" i="0" u="none" strike="noStrike" kern="1200" cap="none" spc="0" normalizeH="0" baseline="0" noProof="1" dirty="0">
              <a:solidFill>
                <a:srgbClr val="00B0F0"/>
              </a:solidFill>
              <a:latin typeface="Consolas" panose="020B0609020204030204" charset="0"/>
              <a:ea typeface="+mn-ea"/>
              <a:cs typeface="+mn-cs"/>
            </a:endParaRPr>
          </a:p>
          <a:p>
            <a:pPr marL="342900" marR="0" indent="-342900" algn="l" defTabSz="914400" rtl="0" eaLnBrk="1" fontAlgn="base" latinLnBrk="0" hangingPunct="1">
              <a:lnSpc>
                <a:spcPct val="90000"/>
              </a:lnSpc>
              <a:spcBef>
                <a:spcPct val="20000"/>
              </a:spcBef>
              <a:spcAft>
                <a:spcPct val="0"/>
              </a:spcAft>
              <a:buClrTx/>
              <a:buSzPct val="90000"/>
              <a:buFont typeface="Wingdings" panose="05000000000000000000" pitchFamily="2" charset="2"/>
              <a:buNone/>
            </a:pPr>
            <a:endParaRPr kumimoji="0" lang="pt-BR" altLang="en-US" sz="1800" b="0" i="0" u="none" strike="noStrike" kern="1200" cap="none" spc="0" normalizeH="0" baseline="0" noProof="1" dirty="0">
              <a:solidFill>
                <a:schemeClr val="tx1"/>
              </a:solidFill>
              <a:latin typeface="+mn-lt"/>
              <a:ea typeface="+mn-ea"/>
              <a:cs typeface="+mn-cs"/>
            </a:endParaRPr>
          </a:p>
          <a:p>
            <a:pPr marR="0" algn="l" defTabSz="914400" rtl="0" eaLnBrk="1" fontAlgn="base" latinLnBrk="0" hangingPunct="1">
              <a:lnSpc>
                <a:spcPct val="90000"/>
              </a:lnSpc>
              <a:spcBef>
                <a:spcPct val="20000"/>
              </a:spcBef>
              <a:spcAft>
                <a:spcPct val="0"/>
              </a:spcAft>
              <a:buClrTx/>
              <a:buSzPct val="90000"/>
              <a:buFont typeface="Wingdings" panose="05000000000000000000" charset="0"/>
              <a:buChar char="n"/>
            </a:pPr>
            <a:r>
              <a:rPr kumimoji="0" lang="zh-CN" altLang="en-US" sz="2400" b="0" i="0" u="none" strike="noStrike" kern="1200" cap="none" spc="0" normalizeH="0" baseline="0" noProof="1" dirty="0">
                <a:solidFill>
                  <a:schemeClr val="tx1"/>
                </a:solidFill>
                <a:latin typeface="+mn-lt"/>
                <a:ea typeface="+mn-ea"/>
                <a:cs typeface="+mn-cs"/>
              </a:rPr>
              <a:t>Python的IDL</a:t>
            </a:r>
            <a:r>
              <a:rPr kumimoji="0" lang="en-US" altLang="zh-CN" sz="2400" b="0" i="0" u="none" strike="noStrike" kern="1200" cap="none" spc="0" normalizeH="0" baseline="0" noProof="1" dirty="0">
                <a:solidFill>
                  <a:schemeClr val="tx1"/>
                </a:solidFill>
                <a:latin typeface="+mn-lt"/>
                <a:ea typeface="+mn-ea"/>
                <a:cs typeface="+mn-cs"/>
              </a:rPr>
              <a:t>E</a:t>
            </a:r>
            <a:r>
              <a:rPr kumimoji="0" lang="zh-CN" altLang="en-US" sz="2400" b="0" i="0" u="none" strike="noStrike" kern="1200" cap="none" spc="0" normalizeH="0" baseline="0" noProof="1" dirty="0">
                <a:solidFill>
                  <a:schemeClr val="tx1"/>
                </a:solidFill>
                <a:latin typeface="+mn-lt"/>
                <a:ea typeface="+mn-ea"/>
                <a:cs typeface="+mn-cs"/>
              </a:rPr>
              <a:t>交互界面可以当做简便计算器来使用。</a:t>
            </a:r>
            <a:endParaRPr kumimoji="0" lang="zh-CN" altLang="en-US" sz="2400" b="0" i="0" u="none" strike="noStrike" kern="1200" cap="none" spc="0" normalizeH="0" baseline="0" noProof="1" dirty="0">
              <a:solidFill>
                <a:schemeClr val="tx1"/>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Pct val="90000"/>
              <a:buFontTx/>
              <a:buNone/>
            </a:pPr>
            <a:r>
              <a:rPr kumimoji="0" lang="pt-BR" altLang="en-US" sz="1800" b="0" i="0" u="none" strike="noStrike" kern="1200" cap="none" spc="0" normalizeH="0" baseline="0" noProof="1" dirty="0">
                <a:solidFill>
                  <a:schemeClr val="tx1"/>
                </a:solidFill>
                <a:latin typeface="Consolas" panose="020B0609020204030204" charset="0"/>
                <a:ea typeface="+mn-ea"/>
                <a:cs typeface="+mn-cs"/>
              </a:rPr>
              <a:t>&gt;&gt;&gt; ((3**2) + (4**2)) ** 0.5</a:t>
            </a:r>
            <a:endParaRPr kumimoji="0" lang="pt-BR" altLang="en-US" sz="1800" b="0" i="0" u="none" strike="noStrike" kern="1200" cap="none" spc="0" normalizeH="0" baseline="0" noProof="1" dirty="0">
              <a:solidFill>
                <a:schemeClr val="tx1"/>
              </a:solidFill>
              <a:latin typeface="Consolas" panose="020B0609020204030204" charset="0"/>
              <a:ea typeface="+mn-ea"/>
              <a:cs typeface="+mn-cs"/>
            </a:endParaRPr>
          </a:p>
          <a:p>
            <a:pPr marL="342900" marR="0" indent="-342900" algn="l" defTabSz="914400" rtl="0" eaLnBrk="1" fontAlgn="base" latinLnBrk="0" hangingPunct="1">
              <a:lnSpc>
                <a:spcPct val="100000"/>
              </a:lnSpc>
              <a:spcBef>
                <a:spcPct val="20000"/>
              </a:spcBef>
              <a:spcAft>
                <a:spcPct val="0"/>
              </a:spcAft>
              <a:buClrTx/>
              <a:buSzPct val="90000"/>
              <a:buFontTx/>
              <a:buNone/>
            </a:pPr>
            <a:r>
              <a:rPr kumimoji="0" lang="pt-BR" altLang="en-US" sz="1800" b="0" i="0" u="none" strike="noStrike" kern="1200" cap="none" spc="0" normalizeH="0" baseline="0" noProof="1" dirty="0">
                <a:solidFill>
                  <a:srgbClr val="00B0F0"/>
                </a:solidFill>
                <a:latin typeface="Consolas" panose="020B0609020204030204" charset="0"/>
                <a:ea typeface="+mn-ea"/>
                <a:cs typeface="+mn-cs"/>
              </a:rPr>
              <a:t>5.0</a:t>
            </a:r>
            <a:endParaRPr kumimoji="0" lang="pt-BR" altLang="en-US" sz="1800" b="0" i="0" u="none" strike="noStrike" kern="1200" cap="none" spc="0" normalizeH="0" baseline="0" noProof="1" dirty="0">
              <a:solidFill>
                <a:srgbClr val="00B0F0"/>
              </a:solidFill>
              <a:latin typeface="Consolas" panose="020B0609020204030204" charset="0"/>
              <a:ea typeface="+mn-ea"/>
              <a:cs typeface="+mn-c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标题 32769"/>
          <p:cNvSpPr>
            <a:spLocks noGrp="1"/>
          </p:cNvSpPr>
          <p:nvPr>
            <p:ph type="title"/>
          </p:nvPr>
        </p:nvSpPr>
        <p:spPr>
          <a:xfrm>
            <a:off x="554355" y="150495"/>
            <a:ext cx="5398770" cy="414020"/>
          </a:xfrm>
          <a:noFill/>
          <a:ln>
            <a:noFill/>
          </a:ln>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1.</a:t>
            </a:r>
            <a:r>
              <a:rPr>
                <a:latin typeface="+mj-lt"/>
                <a:ea typeface="+mj-ea"/>
                <a:cs typeface="+mj-cs"/>
                <a:sym typeface="+mn-ea"/>
              </a:rPr>
              <a:t>4</a:t>
            </a:r>
            <a:r>
              <a:rPr>
                <a:latin typeface="+mj-lt"/>
                <a:ea typeface="+mj-ea"/>
                <a:cs typeface="+mj-cs"/>
                <a:sym typeface="+mn-ea"/>
              </a:rPr>
              <a:t>.3  </a:t>
            </a:r>
            <a:r>
              <a:rPr>
                <a:latin typeface="+mj-lt"/>
                <a:ea typeface="+mj-ea"/>
                <a:cs typeface="+mj-cs"/>
                <a:sym typeface="+mn-ea"/>
              </a:rPr>
              <a:t>数字</a:t>
            </a:r>
            <a:endParaRPr>
              <a:latin typeface="+mj-lt"/>
              <a:ea typeface="+mj-ea"/>
              <a:cs typeface="+mj-cs"/>
              <a:sym typeface="+mn-ea"/>
            </a:endParaRPr>
          </a:p>
        </p:txBody>
      </p:sp>
      <p:sp>
        <p:nvSpPr>
          <p:cNvPr id="3" name="文本占位符 2"/>
          <p:cNvSpPr>
            <a:spLocks noGrp="1"/>
          </p:cNvSpPr>
          <p:nvPr>
            <p:ph type="body" idx="1"/>
          </p:nvPr>
        </p:nvSpPr>
        <p:spPr/>
        <p:txBody>
          <a:bodyPr/>
          <a:p>
            <a:endParaRPr lang="zh-CN" altLang="en-US"/>
          </a:p>
        </p:txBody>
      </p:sp>
      <p:sp>
        <p:nvSpPr>
          <p:cNvPr id="49154" name="文本占位符 32770"/>
          <p:cNvSpPr>
            <a:spLocks noGrp="1"/>
          </p:cNvSpPr>
          <p:nvPr>
            <p:ph sz="half" idx="2"/>
          </p:nvPr>
        </p:nvSpPr>
        <p:spPr/>
        <p:txBody>
          <a:bodyPr anchor="t"/>
          <a:p>
            <a:pPr>
              <a:lnSpc>
                <a:spcPct val="90000"/>
              </a:lnSpc>
              <a:buSzPct val="90000"/>
              <a:buFont typeface="Wingdings" panose="05000000000000000000" charset="0"/>
              <a:buChar char="n"/>
            </a:pPr>
            <a:r>
              <a:rPr lang="en-US" altLang="zh-CN" sz="2400" dirty="0">
                <a:latin typeface="Times New Roman" panose="02020603050405020304" pitchFamily="2" charset="0"/>
              </a:rPr>
              <a:t>Python</a:t>
            </a:r>
            <a:r>
              <a:rPr lang="zh-CN" altLang="en-US" sz="2400" dirty="0">
                <a:latin typeface="Times New Roman" panose="02020603050405020304" pitchFamily="2" charset="0"/>
              </a:rPr>
              <a:t>中的整数类型可以分为：</a:t>
            </a:r>
            <a:endParaRPr lang="zh-CN" altLang="en-US" sz="2400" dirty="0">
              <a:latin typeface="Times New Roman" panose="02020603050405020304" pitchFamily="2" charset="0"/>
            </a:endParaRPr>
          </a:p>
          <a:p>
            <a:pPr>
              <a:spcBef>
                <a:spcPts val="1200"/>
              </a:spcBef>
              <a:spcAft>
                <a:spcPts val="600"/>
              </a:spcAft>
              <a:buSzPct val="90000"/>
              <a:buFont typeface="Wingdings" panose="05000000000000000000" charset="0"/>
              <a:buChar char="Ø"/>
            </a:pPr>
            <a:r>
              <a:rPr lang="zh-CN" altLang="en-US" sz="2000" b="1" dirty="0">
                <a:solidFill>
                  <a:srgbClr val="FF0000"/>
                </a:solidFill>
                <a:latin typeface="Times New Roman" panose="02020603050405020304" pitchFamily="2" charset="0"/>
              </a:rPr>
              <a:t>十进制整数</a:t>
            </a:r>
            <a:r>
              <a:rPr lang="zh-CN" altLang="en-US" sz="2000" dirty="0">
                <a:latin typeface="Times New Roman" panose="02020603050405020304" pitchFamily="2" charset="0"/>
              </a:rPr>
              <a:t>如，</a:t>
            </a:r>
            <a:r>
              <a:rPr lang="en-US" altLang="zh-CN" sz="2000" dirty="0">
                <a:latin typeface="Times New Roman" panose="02020603050405020304" pitchFamily="2" charset="0"/>
              </a:rPr>
              <a:t>0</a:t>
            </a:r>
            <a:r>
              <a:rPr lang="zh-CN" altLang="en-US" sz="2000" dirty="0">
                <a:latin typeface="Times New Roman" panose="02020603050405020304" pitchFamily="2" charset="0"/>
              </a:rPr>
              <a:t>、</a:t>
            </a:r>
            <a:r>
              <a:rPr lang="en-US" altLang="zh-CN" sz="2000" dirty="0">
                <a:latin typeface="Times New Roman" panose="02020603050405020304" pitchFamily="2" charset="0"/>
              </a:rPr>
              <a:t>-1</a:t>
            </a:r>
            <a:r>
              <a:rPr lang="zh-CN" altLang="en-US" sz="2000" dirty="0">
                <a:latin typeface="Times New Roman" panose="02020603050405020304" pitchFamily="2" charset="0"/>
              </a:rPr>
              <a:t>、</a:t>
            </a:r>
            <a:r>
              <a:rPr lang="en-US" altLang="zh-CN" sz="2000" dirty="0">
                <a:latin typeface="Times New Roman" panose="02020603050405020304" pitchFamily="2" charset="0"/>
              </a:rPr>
              <a:t>9</a:t>
            </a:r>
            <a:r>
              <a:rPr lang="zh-CN" altLang="en-US" sz="2000" dirty="0">
                <a:latin typeface="Times New Roman" panose="02020603050405020304" pitchFamily="2" charset="0"/>
              </a:rPr>
              <a:t>、</a:t>
            </a:r>
            <a:r>
              <a:rPr lang="en-US" altLang="zh-CN" sz="2000" dirty="0">
                <a:latin typeface="Times New Roman" panose="02020603050405020304" pitchFamily="2" charset="0"/>
              </a:rPr>
              <a:t>123</a:t>
            </a:r>
            <a:endParaRPr lang="en-GB" altLang="en-US" sz="2000" dirty="0"/>
          </a:p>
          <a:p>
            <a:pPr>
              <a:spcBef>
                <a:spcPts val="1200"/>
              </a:spcBef>
              <a:spcAft>
                <a:spcPts val="600"/>
              </a:spcAft>
              <a:buSzPct val="90000"/>
              <a:buFont typeface="Wingdings" panose="05000000000000000000" charset="0"/>
              <a:buChar char="Ø"/>
            </a:pPr>
            <a:r>
              <a:rPr lang="zh-CN" altLang="en-US" sz="2000" b="1" dirty="0">
                <a:solidFill>
                  <a:srgbClr val="FF0000"/>
                </a:solidFill>
                <a:latin typeface="Times New Roman" panose="02020603050405020304" pitchFamily="2" charset="0"/>
              </a:rPr>
              <a:t>十六进制整数</a:t>
            </a:r>
            <a:r>
              <a:rPr lang="zh-CN" altLang="en-US" sz="2000" dirty="0">
                <a:latin typeface="Times New Roman" panose="02020603050405020304" pitchFamily="2" charset="0"/>
              </a:rPr>
              <a:t>，需要</a:t>
            </a:r>
            <a:r>
              <a:rPr lang="en-US" altLang="zh-CN" sz="2000" dirty="0">
                <a:latin typeface="Times New Roman" panose="02020603050405020304" pitchFamily="2" charset="0"/>
              </a:rPr>
              <a:t>16</a:t>
            </a:r>
            <a:r>
              <a:rPr lang="zh-CN" altLang="en-US" sz="2000" dirty="0">
                <a:latin typeface="Times New Roman" panose="02020603050405020304" pitchFamily="2" charset="0"/>
              </a:rPr>
              <a:t>个数字</a:t>
            </a:r>
            <a:r>
              <a:rPr lang="en-US" altLang="zh-CN" sz="2000" dirty="0">
                <a:latin typeface="Times New Roman" panose="02020603050405020304" pitchFamily="2" charset="0"/>
              </a:rPr>
              <a:t>0</a:t>
            </a:r>
            <a:r>
              <a:rPr lang="zh-CN" altLang="en-US" sz="2000" dirty="0">
                <a:latin typeface="Times New Roman" panose="02020603050405020304" pitchFamily="2" charset="0"/>
              </a:rPr>
              <a:t>、</a:t>
            </a:r>
            <a:r>
              <a:rPr lang="en-US" altLang="zh-CN" sz="2000" dirty="0">
                <a:latin typeface="Times New Roman" panose="02020603050405020304" pitchFamily="2" charset="0"/>
              </a:rPr>
              <a:t>1</a:t>
            </a:r>
            <a:r>
              <a:rPr lang="zh-CN" altLang="en-US" sz="2000" dirty="0">
                <a:latin typeface="Times New Roman" panose="02020603050405020304" pitchFamily="2" charset="0"/>
              </a:rPr>
              <a:t>、</a:t>
            </a:r>
            <a:r>
              <a:rPr lang="en-US" altLang="zh-CN" sz="2000" dirty="0">
                <a:latin typeface="Times New Roman" panose="02020603050405020304" pitchFamily="2" charset="0"/>
              </a:rPr>
              <a:t>2</a:t>
            </a:r>
            <a:r>
              <a:rPr lang="zh-CN" altLang="en-US" sz="2000" dirty="0">
                <a:latin typeface="Times New Roman" panose="02020603050405020304" pitchFamily="2" charset="0"/>
              </a:rPr>
              <a:t>、</a:t>
            </a:r>
            <a:r>
              <a:rPr lang="en-US" altLang="zh-CN" sz="2000" dirty="0">
                <a:latin typeface="Times New Roman" panose="02020603050405020304" pitchFamily="2" charset="0"/>
              </a:rPr>
              <a:t>3</a:t>
            </a:r>
            <a:r>
              <a:rPr lang="zh-CN" altLang="en-US" sz="2000" dirty="0">
                <a:latin typeface="Times New Roman" panose="02020603050405020304" pitchFamily="2" charset="0"/>
              </a:rPr>
              <a:t>、</a:t>
            </a:r>
            <a:r>
              <a:rPr lang="en-US" altLang="zh-CN" sz="2000" dirty="0">
                <a:latin typeface="Times New Roman" panose="02020603050405020304" pitchFamily="2" charset="0"/>
              </a:rPr>
              <a:t>4</a:t>
            </a:r>
            <a:r>
              <a:rPr lang="zh-CN" altLang="en-US" sz="2000" dirty="0">
                <a:latin typeface="Times New Roman" panose="02020603050405020304" pitchFamily="2" charset="0"/>
              </a:rPr>
              <a:t>、</a:t>
            </a:r>
            <a:r>
              <a:rPr lang="en-US" altLang="zh-CN" sz="2000" dirty="0">
                <a:latin typeface="Times New Roman" panose="02020603050405020304" pitchFamily="2" charset="0"/>
              </a:rPr>
              <a:t>5</a:t>
            </a:r>
            <a:r>
              <a:rPr lang="zh-CN" altLang="en-US" sz="2000" dirty="0">
                <a:latin typeface="Times New Roman" panose="02020603050405020304" pitchFamily="2" charset="0"/>
              </a:rPr>
              <a:t>、</a:t>
            </a:r>
            <a:r>
              <a:rPr lang="en-US" altLang="zh-CN" sz="2000" dirty="0">
                <a:latin typeface="Times New Roman" panose="02020603050405020304" pitchFamily="2" charset="0"/>
              </a:rPr>
              <a:t>6</a:t>
            </a:r>
            <a:r>
              <a:rPr lang="zh-CN" altLang="en-US" sz="2000" dirty="0">
                <a:latin typeface="Times New Roman" panose="02020603050405020304" pitchFamily="2" charset="0"/>
              </a:rPr>
              <a:t>、</a:t>
            </a:r>
            <a:r>
              <a:rPr lang="en-US" altLang="zh-CN" sz="2000" dirty="0">
                <a:latin typeface="Times New Roman" panose="02020603050405020304" pitchFamily="2" charset="0"/>
              </a:rPr>
              <a:t>7</a:t>
            </a:r>
            <a:r>
              <a:rPr lang="zh-CN" altLang="en-US" sz="2000" dirty="0">
                <a:latin typeface="Times New Roman" panose="02020603050405020304" pitchFamily="2" charset="0"/>
              </a:rPr>
              <a:t>、</a:t>
            </a:r>
            <a:r>
              <a:rPr lang="en-US" altLang="zh-CN" sz="2000" dirty="0">
                <a:latin typeface="Times New Roman" panose="02020603050405020304" pitchFamily="2" charset="0"/>
              </a:rPr>
              <a:t>8</a:t>
            </a:r>
            <a:r>
              <a:rPr lang="zh-CN" altLang="en-US" sz="2000" dirty="0">
                <a:latin typeface="Times New Roman" panose="02020603050405020304" pitchFamily="2" charset="0"/>
              </a:rPr>
              <a:t>、</a:t>
            </a:r>
            <a:r>
              <a:rPr lang="en-US" altLang="zh-CN" sz="2000" dirty="0">
                <a:latin typeface="Times New Roman" panose="02020603050405020304" pitchFamily="2" charset="0"/>
              </a:rPr>
              <a:t>9</a:t>
            </a:r>
            <a:r>
              <a:rPr lang="zh-CN" altLang="en-US" sz="2000" dirty="0">
                <a:latin typeface="Times New Roman" panose="02020603050405020304" pitchFamily="2" charset="0"/>
              </a:rPr>
              <a:t>、</a:t>
            </a:r>
            <a:r>
              <a:rPr lang="en-US" altLang="zh-CN" sz="2000" dirty="0">
                <a:latin typeface="Times New Roman" panose="02020603050405020304" pitchFamily="2" charset="0"/>
              </a:rPr>
              <a:t>a</a:t>
            </a:r>
            <a:r>
              <a:rPr lang="zh-CN" altLang="en-US" sz="2000" dirty="0">
                <a:latin typeface="Times New Roman" panose="02020603050405020304" pitchFamily="2" charset="0"/>
              </a:rPr>
              <a:t>、</a:t>
            </a:r>
            <a:r>
              <a:rPr lang="en-US" altLang="zh-CN" sz="2000" dirty="0">
                <a:latin typeface="Times New Roman" panose="02020603050405020304" pitchFamily="2" charset="0"/>
              </a:rPr>
              <a:t>b</a:t>
            </a:r>
            <a:r>
              <a:rPr lang="zh-CN" altLang="en-US" sz="2000" dirty="0">
                <a:latin typeface="Times New Roman" panose="02020603050405020304" pitchFamily="2" charset="0"/>
              </a:rPr>
              <a:t>、</a:t>
            </a:r>
            <a:r>
              <a:rPr lang="en-US" altLang="zh-CN" sz="2000" dirty="0">
                <a:latin typeface="Times New Roman" panose="02020603050405020304" pitchFamily="2" charset="0"/>
              </a:rPr>
              <a:t>c</a:t>
            </a:r>
            <a:r>
              <a:rPr lang="zh-CN" altLang="en-US" sz="2000" dirty="0">
                <a:latin typeface="Times New Roman" panose="02020603050405020304" pitchFamily="2" charset="0"/>
              </a:rPr>
              <a:t>、</a:t>
            </a:r>
            <a:r>
              <a:rPr lang="en-US" altLang="zh-CN" sz="2000" dirty="0">
                <a:latin typeface="Times New Roman" panose="02020603050405020304" pitchFamily="2" charset="0"/>
              </a:rPr>
              <a:t>d</a:t>
            </a:r>
            <a:r>
              <a:rPr lang="zh-CN" altLang="en-US" sz="2000" dirty="0">
                <a:latin typeface="Times New Roman" panose="02020603050405020304" pitchFamily="2" charset="0"/>
              </a:rPr>
              <a:t>、</a:t>
            </a:r>
            <a:r>
              <a:rPr lang="en-US" altLang="zh-CN" sz="2000" dirty="0">
                <a:latin typeface="Times New Roman" panose="02020603050405020304" pitchFamily="2" charset="0"/>
              </a:rPr>
              <a:t>e</a:t>
            </a:r>
            <a:r>
              <a:rPr lang="zh-CN" altLang="en-US" sz="2000" dirty="0">
                <a:latin typeface="Times New Roman" panose="02020603050405020304" pitchFamily="2" charset="0"/>
              </a:rPr>
              <a:t>、</a:t>
            </a:r>
            <a:r>
              <a:rPr lang="en-US" altLang="zh-CN" sz="2000" dirty="0">
                <a:latin typeface="Times New Roman" panose="02020603050405020304" pitchFamily="2" charset="0"/>
              </a:rPr>
              <a:t>f</a:t>
            </a:r>
            <a:r>
              <a:rPr lang="zh-CN" altLang="en-US" sz="2000" dirty="0">
                <a:latin typeface="Times New Roman" panose="02020603050405020304" pitchFamily="2" charset="0"/>
              </a:rPr>
              <a:t>来表示整数，必须以</a:t>
            </a:r>
            <a:r>
              <a:rPr lang="en-US" altLang="zh-CN" sz="2000" dirty="0">
                <a:latin typeface="Times New Roman" panose="02020603050405020304" pitchFamily="2" charset="0"/>
              </a:rPr>
              <a:t>0x</a:t>
            </a:r>
            <a:r>
              <a:rPr lang="zh-CN" altLang="en-US" sz="2000" dirty="0">
                <a:latin typeface="Times New Roman" panose="02020603050405020304" pitchFamily="2" charset="0"/>
              </a:rPr>
              <a:t>开头，如</a:t>
            </a:r>
            <a:r>
              <a:rPr lang="en-US" altLang="zh-CN" sz="2000" dirty="0">
                <a:latin typeface="Times New Roman" panose="02020603050405020304" pitchFamily="2" charset="0"/>
              </a:rPr>
              <a:t>0x10</a:t>
            </a:r>
            <a:r>
              <a:rPr lang="zh-CN" altLang="en-US" sz="2000" dirty="0">
                <a:latin typeface="Times New Roman" panose="02020603050405020304" pitchFamily="2" charset="0"/>
              </a:rPr>
              <a:t>、</a:t>
            </a:r>
            <a:r>
              <a:rPr lang="en-US" altLang="zh-CN" sz="2000" dirty="0">
                <a:latin typeface="Times New Roman" panose="02020603050405020304" pitchFamily="2" charset="0"/>
              </a:rPr>
              <a:t>0xfa</a:t>
            </a:r>
            <a:r>
              <a:rPr lang="zh-CN" altLang="en-US" sz="2000" dirty="0">
                <a:latin typeface="Times New Roman" panose="02020603050405020304" pitchFamily="2" charset="0"/>
              </a:rPr>
              <a:t>、</a:t>
            </a:r>
            <a:r>
              <a:rPr lang="en-US" altLang="zh-CN" sz="2000" dirty="0">
                <a:latin typeface="Times New Roman" panose="02020603050405020304" pitchFamily="2" charset="0"/>
              </a:rPr>
              <a:t>0xabcdef</a:t>
            </a:r>
            <a:endParaRPr lang="en-GB" altLang="en-US" sz="2000" dirty="0"/>
          </a:p>
          <a:p>
            <a:pPr>
              <a:spcBef>
                <a:spcPts val="1200"/>
              </a:spcBef>
              <a:spcAft>
                <a:spcPts val="600"/>
              </a:spcAft>
              <a:buSzPct val="90000"/>
              <a:buFont typeface="Wingdings" panose="05000000000000000000" charset="0"/>
              <a:buChar char="Ø"/>
            </a:pPr>
            <a:r>
              <a:rPr lang="zh-CN" altLang="en-US" sz="2000" b="1" dirty="0">
                <a:solidFill>
                  <a:srgbClr val="FF0000"/>
                </a:solidFill>
                <a:latin typeface="Times New Roman" panose="02020603050405020304" pitchFamily="2" charset="0"/>
              </a:rPr>
              <a:t>八进制整数</a:t>
            </a:r>
            <a:r>
              <a:rPr lang="zh-CN" altLang="en-US" sz="2000" dirty="0">
                <a:latin typeface="Times New Roman" panose="02020603050405020304" pitchFamily="2" charset="0"/>
              </a:rPr>
              <a:t>，只需要</a:t>
            </a:r>
            <a:r>
              <a:rPr lang="en-US" altLang="zh-CN" sz="2000" dirty="0">
                <a:latin typeface="Times New Roman" panose="02020603050405020304" pitchFamily="2" charset="0"/>
              </a:rPr>
              <a:t>8</a:t>
            </a:r>
            <a:r>
              <a:rPr lang="zh-CN" altLang="en-US" sz="2000" dirty="0">
                <a:latin typeface="Times New Roman" panose="02020603050405020304" pitchFamily="2" charset="0"/>
              </a:rPr>
              <a:t>个数字</a:t>
            </a:r>
            <a:r>
              <a:rPr lang="en-US" altLang="zh-CN" sz="2000" dirty="0">
                <a:latin typeface="Times New Roman" panose="02020603050405020304" pitchFamily="2" charset="0"/>
              </a:rPr>
              <a:t>0</a:t>
            </a:r>
            <a:r>
              <a:rPr lang="zh-CN" altLang="en-US" sz="2000" dirty="0">
                <a:latin typeface="Times New Roman" panose="02020603050405020304" pitchFamily="2" charset="0"/>
              </a:rPr>
              <a:t>、</a:t>
            </a:r>
            <a:r>
              <a:rPr lang="en-US" altLang="zh-CN" sz="2000" dirty="0">
                <a:latin typeface="Times New Roman" panose="02020603050405020304" pitchFamily="2" charset="0"/>
              </a:rPr>
              <a:t>1</a:t>
            </a:r>
            <a:r>
              <a:rPr lang="zh-CN" altLang="en-US" sz="2000" dirty="0">
                <a:latin typeface="Times New Roman" panose="02020603050405020304" pitchFamily="2" charset="0"/>
              </a:rPr>
              <a:t>、</a:t>
            </a:r>
            <a:r>
              <a:rPr lang="en-US" altLang="zh-CN" sz="2000" dirty="0">
                <a:latin typeface="Times New Roman" panose="02020603050405020304" pitchFamily="2" charset="0"/>
              </a:rPr>
              <a:t>2</a:t>
            </a:r>
            <a:r>
              <a:rPr lang="zh-CN" altLang="en-US" sz="2000" dirty="0">
                <a:latin typeface="Times New Roman" panose="02020603050405020304" pitchFamily="2" charset="0"/>
              </a:rPr>
              <a:t>、</a:t>
            </a:r>
            <a:r>
              <a:rPr lang="en-US" altLang="zh-CN" sz="2000" dirty="0">
                <a:latin typeface="Times New Roman" panose="02020603050405020304" pitchFamily="2" charset="0"/>
              </a:rPr>
              <a:t>3</a:t>
            </a:r>
            <a:r>
              <a:rPr lang="zh-CN" altLang="en-US" sz="2000" dirty="0">
                <a:latin typeface="Times New Roman" panose="02020603050405020304" pitchFamily="2" charset="0"/>
              </a:rPr>
              <a:t>、</a:t>
            </a:r>
            <a:r>
              <a:rPr lang="en-US" altLang="zh-CN" sz="2000" dirty="0">
                <a:latin typeface="Times New Roman" panose="02020603050405020304" pitchFamily="2" charset="0"/>
              </a:rPr>
              <a:t>4</a:t>
            </a:r>
            <a:r>
              <a:rPr lang="zh-CN" altLang="en-US" sz="2000" dirty="0">
                <a:latin typeface="Times New Roman" panose="02020603050405020304" pitchFamily="2" charset="0"/>
              </a:rPr>
              <a:t>、</a:t>
            </a:r>
            <a:r>
              <a:rPr lang="en-US" altLang="zh-CN" sz="2000" dirty="0">
                <a:latin typeface="Times New Roman" panose="02020603050405020304" pitchFamily="2" charset="0"/>
              </a:rPr>
              <a:t>5</a:t>
            </a:r>
            <a:r>
              <a:rPr lang="zh-CN" altLang="en-US" sz="2000" dirty="0">
                <a:latin typeface="Times New Roman" panose="02020603050405020304" pitchFamily="2" charset="0"/>
              </a:rPr>
              <a:t>、</a:t>
            </a:r>
            <a:r>
              <a:rPr lang="en-US" altLang="zh-CN" sz="2000" dirty="0">
                <a:latin typeface="Times New Roman" panose="02020603050405020304" pitchFamily="2" charset="0"/>
              </a:rPr>
              <a:t>6</a:t>
            </a:r>
            <a:r>
              <a:rPr lang="zh-CN" altLang="en-US" sz="2000" dirty="0">
                <a:latin typeface="Times New Roman" panose="02020603050405020304" pitchFamily="2" charset="0"/>
              </a:rPr>
              <a:t>、</a:t>
            </a:r>
            <a:r>
              <a:rPr lang="en-US" altLang="zh-CN" sz="2000" dirty="0">
                <a:latin typeface="Times New Roman" panose="02020603050405020304" pitchFamily="2" charset="0"/>
              </a:rPr>
              <a:t>7</a:t>
            </a:r>
            <a:r>
              <a:rPr lang="zh-CN" altLang="en-US" sz="2000" dirty="0">
                <a:latin typeface="Times New Roman" panose="02020603050405020304" pitchFamily="2" charset="0"/>
              </a:rPr>
              <a:t>来表示整数，必须以</a:t>
            </a:r>
            <a:r>
              <a:rPr lang="en-US" altLang="zh-CN" sz="2000" dirty="0">
                <a:latin typeface="Times New Roman" panose="02020603050405020304" pitchFamily="2" charset="0"/>
              </a:rPr>
              <a:t>0o</a:t>
            </a:r>
            <a:r>
              <a:rPr lang="zh-CN" altLang="en-US" sz="2000" dirty="0">
                <a:latin typeface="Times New Roman" panose="02020603050405020304" pitchFamily="2" charset="0"/>
              </a:rPr>
              <a:t>开头，如</a:t>
            </a:r>
            <a:r>
              <a:rPr lang="en-US" altLang="zh-CN" sz="2000" dirty="0">
                <a:latin typeface="Times New Roman" panose="02020603050405020304" pitchFamily="2" charset="0"/>
              </a:rPr>
              <a:t>0o35</a:t>
            </a:r>
            <a:r>
              <a:rPr lang="zh-CN" altLang="en-US" sz="2000" dirty="0">
                <a:latin typeface="Times New Roman" panose="02020603050405020304" pitchFamily="2" charset="0"/>
              </a:rPr>
              <a:t>、</a:t>
            </a:r>
            <a:r>
              <a:rPr lang="en-US" altLang="zh-CN" sz="2000" dirty="0">
                <a:latin typeface="Times New Roman" panose="02020603050405020304" pitchFamily="2" charset="0"/>
              </a:rPr>
              <a:t>0o11</a:t>
            </a:r>
            <a:endParaRPr lang="en-GB" altLang="en-US" sz="2000" dirty="0"/>
          </a:p>
          <a:p>
            <a:pPr>
              <a:spcBef>
                <a:spcPts val="1200"/>
              </a:spcBef>
              <a:spcAft>
                <a:spcPts val="600"/>
              </a:spcAft>
              <a:buSzPct val="90000"/>
              <a:buFont typeface="Wingdings" panose="05000000000000000000" charset="0"/>
              <a:buChar char="Ø"/>
            </a:pPr>
            <a:r>
              <a:rPr lang="zh-CN" altLang="en-US" sz="2000" b="1" dirty="0">
                <a:solidFill>
                  <a:srgbClr val="FF0000"/>
                </a:solidFill>
                <a:latin typeface="Times New Roman" panose="02020603050405020304" pitchFamily="2" charset="0"/>
              </a:rPr>
              <a:t>二进制整数</a:t>
            </a:r>
            <a:r>
              <a:rPr lang="zh-CN" altLang="en-US" sz="2000" dirty="0">
                <a:latin typeface="Times New Roman" panose="02020603050405020304" pitchFamily="2" charset="0"/>
              </a:rPr>
              <a:t>，只需要</a:t>
            </a:r>
            <a:r>
              <a:rPr lang="en-US" altLang="zh-CN" sz="2000" dirty="0">
                <a:latin typeface="Times New Roman" panose="02020603050405020304" pitchFamily="2" charset="0"/>
              </a:rPr>
              <a:t>2</a:t>
            </a:r>
            <a:r>
              <a:rPr lang="zh-CN" altLang="en-US" sz="2000" dirty="0">
                <a:latin typeface="Times New Roman" panose="02020603050405020304" pitchFamily="2" charset="0"/>
              </a:rPr>
              <a:t>个数字</a:t>
            </a:r>
            <a:r>
              <a:rPr lang="en-US" altLang="zh-CN" sz="2000" dirty="0">
                <a:latin typeface="Times New Roman" panose="02020603050405020304" pitchFamily="2" charset="0"/>
              </a:rPr>
              <a:t>0</a:t>
            </a:r>
            <a:r>
              <a:rPr lang="zh-CN" altLang="en-US" sz="2000" dirty="0">
                <a:latin typeface="Times New Roman" panose="02020603050405020304" pitchFamily="2" charset="0"/>
              </a:rPr>
              <a:t>、</a:t>
            </a:r>
            <a:r>
              <a:rPr lang="en-US" altLang="zh-CN" sz="2000" dirty="0">
                <a:latin typeface="Times New Roman" panose="02020603050405020304" pitchFamily="2" charset="0"/>
              </a:rPr>
              <a:t>1</a:t>
            </a:r>
            <a:r>
              <a:rPr lang="zh-CN" altLang="en-US" sz="2000" dirty="0">
                <a:latin typeface="Times New Roman" panose="02020603050405020304" pitchFamily="2" charset="0"/>
              </a:rPr>
              <a:t>来表示整数，必须以</a:t>
            </a:r>
            <a:r>
              <a:rPr lang="en-US" altLang="zh-CN" sz="2000" dirty="0">
                <a:latin typeface="Times New Roman" panose="02020603050405020304" pitchFamily="2" charset="0"/>
              </a:rPr>
              <a:t>0b</a:t>
            </a:r>
            <a:r>
              <a:rPr lang="zh-CN" altLang="en-US" sz="2000" dirty="0">
                <a:latin typeface="Times New Roman" panose="02020603050405020304" pitchFamily="2" charset="0"/>
              </a:rPr>
              <a:t>开头如，</a:t>
            </a:r>
            <a:r>
              <a:rPr lang="en-US" altLang="zh-CN" sz="2000" dirty="0">
                <a:latin typeface="Times New Roman" panose="02020603050405020304" pitchFamily="2" charset="0"/>
              </a:rPr>
              <a:t>0b101</a:t>
            </a:r>
            <a:r>
              <a:rPr lang="zh-CN" altLang="en-US" sz="2000" dirty="0">
                <a:latin typeface="Times New Roman" panose="02020603050405020304" pitchFamily="2" charset="0"/>
              </a:rPr>
              <a:t>、</a:t>
            </a:r>
            <a:r>
              <a:rPr lang="en-US" altLang="zh-CN" sz="2000" dirty="0">
                <a:latin typeface="Times New Roman" panose="02020603050405020304" pitchFamily="2" charset="0"/>
              </a:rPr>
              <a:t>0b100</a:t>
            </a:r>
            <a:endParaRPr lang="en-GB" alt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标题 7169"/>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1.1 </a:t>
            </a:r>
            <a:r>
              <a:rPr>
                <a:latin typeface="+mj-lt"/>
                <a:ea typeface="+mj-ea"/>
                <a:cs typeface="+mj-cs"/>
                <a:sym typeface="+mn-ea"/>
              </a:rPr>
              <a:t>如何选择</a:t>
            </a:r>
            <a:r>
              <a:rPr>
                <a:latin typeface="+mj-lt"/>
                <a:ea typeface="+mj-ea"/>
                <a:cs typeface="+mj-cs"/>
                <a:sym typeface="+mn-ea"/>
              </a:rPr>
              <a:t>Python</a:t>
            </a:r>
            <a:r>
              <a:rPr>
                <a:latin typeface="+mj-lt"/>
                <a:ea typeface="+mj-ea"/>
                <a:cs typeface="+mj-cs"/>
                <a:sym typeface="+mn-ea"/>
              </a:rPr>
              <a:t>版本</a:t>
            </a:r>
            <a:endParaRPr>
              <a:latin typeface="+mj-lt"/>
              <a:ea typeface="+mj-ea"/>
              <a:cs typeface="+mj-cs"/>
              <a:sym typeface="+mn-ea"/>
            </a:endParaRPr>
          </a:p>
        </p:txBody>
      </p:sp>
      <p:sp>
        <p:nvSpPr>
          <p:cNvPr id="3" name="文本占位符 2"/>
          <p:cNvSpPr>
            <a:spLocks noGrp="1"/>
          </p:cNvSpPr>
          <p:nvPr>
            <p:ph type="body" idx="1"/>
          </p:nvPr>
        </p:nvSpPr>
        <p:spPr/>
        <p:txBody>
          <a:bodyPr/>
          <a:p>
            <a:endParaRPr lang="zh-CN" altLang="en-US"/>
          </a:p>
        </p:txBody>
      </p:sp>
      <p:sp>
        <p:nvSpPr>
          <p:cNvPr id="11" name="文本框 10"/>
          <p:cNvSpPr txBox="1"/>
          <p:nvPr/>
        </p:nvSpPr>
        <p:spPr>
          <a:xfrm>
            <a:off x="544195" y="1071245"/>
            <a:ext cx="11103610" cy="3969385"/>
          </a:xfrm>
          <a:prstGeom prst="rect">
            <a:avLst/>
          </a:prstGeom>
          <a:noFill/>
        </p:spPr>
        <p:txBody>
          <a:bodyPr wrap="square" rtlCol="0">
            <a:spAutoFit/>
          </a:bodyPr>
          <a:p>
            <a:pPr marL="342900" indent="-342900" algn="l">
              <a:lnSpc>
                <a:spcPct val="150000"/>
              </a:lnSpc>
              <a:buClrTx/>
              <a:buSzTx/>
              <a:buFont typeface="Wingdings" panose="05000000000000000000" charset="0"/>
              <a:buChar char="n"/>
            </a:pPr>
            <a:r>
              <a:rPr lang="en-US" altLang="zh-CN" sz="240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Python有2个版本，一个版本是Python2.x，另一个版本是Python3.x。</a:t>
            </a:r>
            <a:endParaRPr lang="en-US" altLang="zh-CN" sz="240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a:p>
            <a:pPr marL="342900" indent="-342900" algn="l">
              <a:lnSpc>
                <a:spcPct val="150000"/>
              </a:lnSpc>
              <a:buClrTx/>
              <a:buSzTx/>
              <a:buFont typeface="Wingdings" panose="05000000000000000000" charset="0"/>
              <a:buChar char="n"/>
            </a:pPr>
            <a:r>
              <a:rPr lang="en-US" altLang="zh-CN" sz="240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由于Python的发展是由社区支持的，在它的发展过程中出现了一个断层现象，Python3.x并不向下兼容Python2.x，所以它是两个版本。</a:t>
            </a:r>
            <a:endParaRPr lang="en-US" altLang="zh-CN" sz="240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a:p>
            <a:pPr marL="342900" indent="-342900" algn="l">
              <a:lnSpc>
                <a:spcPct val="150000"/>
              </a:lnSpc>
              <a:buClrTx/>
              <a:buSzTx/>
              <a:buFont typeface="Wingdings" panose="05000000000000000000" charset="0"/>
              <a:buChar char="n"/>
            </a:pPr>
            <a:r>
              <a:rPr lang="en-US" altLang="zh-CN" sz="2400" b="1" dirty="0" smtClean="0">
                <a:solidFill>
                  <a:srgbClr val="FF0000"/>
                </a:solidFill>
                <a:latin typeface="微软雅黑" panose="020B0503020204020204" charset="-122"/>
                <a:ea typeface="微软雅黑" panose="020B0503020204020204" charset="-122"/>
                <a:cs typeface="微软雅黑" panose="020B0503020204020204" charset="-122"/>
              </a:rPr>
              <a:t>对于初学者，建议直接学习Python3.x，</a:t>
            </a:r>
            <a:r>
              <a:rPr lang="en-US" altLang="zh-CN" sz="240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除非有些项目有特殊的需求，需要去学习Python2.x，否则建议大家从Python3.x开始。</a:t>
            </a:r>
            <a:endParaRPr lang="en-US" altLang="zh-CN" sz="240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a:p>
            <a:pPr marL="342900" indent="-342900" algn="l">
              <a:lnSpc>
                <a:spcPct val="150000"/>
              </a:lnSpc>
              <a:buClrTx/>
              <a:buSzTx/>
              <a:buFont typeface="Wingdings" panose="05000000000000000000" charset="0"/>
              <a:buChar char="n"/>
            </a:pPr>
            <a:r>
              <a:rPr lang="en-US" altLang="zh-CN" sz="240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本</a:t>
            </a:r>
            <a:r>
              <a:rPr lang="zh-CN" altLang="en-US" sz="240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课程</a:t>
            </a:r>
            <a:r>
              <a:rPr lang="en-US" altLang="zh-CN" sz="240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也是按Python3.x</a:t>
            </a:r>
            <a:r>
              <a:rPr lang="zh-CN" altLang="en-US" sz="240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的特性进行讲解</a:t>
            </a:r>
            <a:r>
              <a:rPr lang="en-US" altLang="zh-CN" sz="240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a:t>
            </a:r>
            <a:br>
              <a:rPr lang="en-US" altLang="zh-CN" sz="2400" dirty="0">
                <a:latin typeface="微软雅黑" panose="020B0503020204020204" charset="-122"/>
                <a:ea typeface="微软雅黑" panose="020B0503020204020204" charset="-122"/>
                <a:cs typeface="微软雅黑" panose="020B0503020204020204" charset="-122"/>
              </a:rPr>
            </a:br>
            <a:endParaRPr lang="zh-CN" altLang="en-US" sz="24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标题 33793"/>
          <p:cNvSpPr>
            <a:spLocks noGrp="1"/>
          </p:cNvSpPr>
          <p:nvPr>
            <p:ph type="title"/>
          </p:nvPr>
        </p:nvSpPr>
        <p:spPr>
          <a:xfrm>
            <a:off x="554355" y="150495"/>
            <a:ext cx="5398770" cy="414020"/>
          </a:xfrm>
          <a:noFill/>
          <a:ln>
            <a:noFill/>
          </a:ln>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1.</a:t>
            </a:r>
            <a:r>
              <a:rPr>
                <a:latin typeface="+mj-lt"/>
                <a:ea typeface="+mj-ea"/>
                <a:cs typeface="+mj-cs"/>
                <a:sym typeface="+mn-ea"/>
              </a:rPr>
              <a:t>4</a:t>
            </a:r>
            <a:r>
              <a:rPr>
                <a:latin typeface="+mj-lt"/>
                <a:ea typeface="+mj-ea"/>
                <a:cs typeface="+mj-cs"/>
                <a:sym typeface="+mn-ea"/>
              </a:rPr>
              <a:t>.3  </a:t>
            </a:r>
            <a:r>
              <a:rPr>
                <a:latin typeface="+mj-lt"/>
                <a:ea typeface="+mj-ea"/>
                <a:cs typeface="+mj-cs"/>
                <a:sym typeface="+mn-ea"/>
              </a:rPr>
              <a:t>数字</a:t>
            </a:r>
            <a:endParaRPr>
              <a:latin typeface="+mj-lt"/>
              <a:ea typeface="+mj-ea"/>
              <a:cs typeface="+mj-cs"/>
              <a:sym typeface="+mn-ea"/>
            </a:endParaRPr>
          </a:p>
        </p:txBody>
      </p:sp>
      <p:sp>
        <p:nvSpPr>
          <p:cNvPr id="3" name="文本占位符 2"/>
          <p:cNvSpPr>
            <a:spLocks noGrp="1"/>
          </p:cNvSpPr>
          <p:nvPr>
            <p:ph type="body" idx="1"/>
          </p:nvPr>
        </p:nvSpPr>
        <p:spPr/>
        <p:txBody>
          <a:bodyPr/>
          <a:p>
            <a:endParaRPr lang="zh-CN" altLang="en-US"/>
          </a:p>
        </p:txBody>
      </p:sp>
      <p:sp>
        <p:nvSpPr>
          <p:cNvPr id="50178" name="文本占位符 33794"/>
          <p:cNvSpPr>
            <a:spLocks noGrp="1"/>
          </p:cNvSpPr>
          <p:nvPr>
            <p:ph sz="half" idx="2"/>
          </p:nvPr>
        </p:nvSpPr>
        <p:spPr/>
        <p:txBody>
          <a:bodyPr anchor="t"/>
          <a:p>
            <a:pPr>
              <a:buFont typeface="Wingdings" panose="05000000000000000000" charset="0"/>
              <a:buChar char="n"/>
            </a:pPr>
            <a:r>
              <a:rPr lang="zh-CN" altLang="en-US" sz="2400" dirty="0"/>
              <a:t>浮点数又称小数</a:t>
            </a:r>
            <a:endParaRPr lang="zh-CN" altLang="en-US" sz="2400" dirty="0"/>
          </a:p>
          <a:p>
            <a:pPr>
              <a:buNone/>
            </a:pPr>
            <a:r>
              <a:rPr lang="en-US" altLang="zh-CN" sz="2400" dirty="0"/>
              <a:t>15.0</a:t>
            </a:r>
            <a:r>
              <a:rPr lang="zh-CN" altLang="en-US" sz="2400" dirty="0"/>
              <a:t>、</a:t>
            </a:r>
            <a:r>
              <a:rPr lang="en-US" altLang="zh-CN" sz="2400" dirty="0"/>
              <a:t>0.37</a:t>
            </a:r>
            <a:r>
              <a:rPr lang="zh-CN" altLang="en-US" sz="2400" dirty="0"/>
              <a:t>、</a:t>
            </a:r>
            <a:r>
              <a:rPr lang="en-US" altLang="zh-CN" sz="2400" dirty="0"/>
              <a:t>-11.2</a:t>
            </a:r>
            <a:r>
              <a:rPr lang="zh-CN" altLang="en-US" sz="2400" dirty="0"/>
              <a:t>、</a:t>
            </a:r>
            <a:r>
              <a:rPr lang="en-US" altLang="zh-CN" sz="2400" dirty="0"/>
              <a:t>1.2e2、314.15e-2</a:t>
            </a:r>
            <a:endParaRPr lang="en-US" altLang="zh-CN" sz="24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标题 34817"/>
          <p:cNvSpPr>
            <a:spLocks noGrp="1"/>
          </p:cNvSpPr>
          <p:nvPr>
            <p:ph type="title"/>
          </p:nvPr>
        </p:nvSpPr>
        <p:spPr>
          <a:xfrm>
            <a:off x="554355" y="150495"/>
            <a:ext cx="5398770" cy="414020"/>
          </a:xfrm>
          <a:noFill/>
          <a:ln>
            <a:noFill/>
          </a:ln>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1.</a:t>
            </a:r>
            <a:r>
              <a:rPr>
                <a:latin typeface="+mj-lt"/>
                <a:ea typeface="+mj-ea"/>
                <a:cs typeface="+mj-cs"/>
                <a:sym typeface="+mn-ea"/>
              </a:rPr>
              <a:t>4</a:t>
            </a:r>
            <a:r>
              <a:rPr>
                <a:latin typeface="+mj-lt"/>
                <a:ea typeface="+mj-ea"/>
                <a:cs typeface="+mj-cs"/>
                <a:sym typeface="+mn-ea"/>
              </a:rPr>
              <a:t>.3  </a:t>
            </a:r>
            <a:r>
              <a:rPr>
                <a:latin typeface="+mj-lt"/>
                <a:ea typeface="+mj-ea"/>
                <a:cs typeface="+mj-cs"/>
                <a:sym typeface="+mn-ea"/>
              </a:rPr>
              <a:t>数字</a:t>
            </a:r>
            <a:endParaRPr>
              <a:latin typeface="+mj-lt"/>
              <a:ea typeface="+mj-ea"/>
              <a:cs typeface="+mj-cs"/>
              <a:sym typeface="+mn-ea"/>
            </a:endParaRPr>
          </a:p>
        </p:txBody>
      </p:sp>
      <p:sp>
        <p:nvSpPr>
          <p:cNvPr id="3" name="文本占位符 2"/>
          <p:cNvSpPr>
            <a:spLocks noGrp="1"/>
          </p:cNvSpPr>
          <p:nvPr>
            <p:ph type="body" idx="1"/>
          </p:nvPr>
        </p:nvSpPr>
        <p:spPr/>
        <p:txBody>
          <a:bodyPr/>
          <a:p>
            <a:endParaRPr lang="zh-CN" altLang="en-US"/>
          </a:p>
        </p:txBody>
      </p:sp>
      <p:sp>
        <p:nvSpPr>
          <p:cNvPr id="51202" name="文本占位符 34818"/>
          <p:cNvSpPr>
            <a:spLocks noGrp="1"/>
          </p:cNvSpPr>
          <p:nvPr>
            <p:ph sz="half" idx="2"/>
          </p:nvPr>
        </p:nvSpPr>
        <p:spPr>
          <a:xfrm>
            <a:off x="409575" y="805815"/>
            <a:ext cx="11155680" cy="5737225"/>
          </a:xfrm>
        </p:spPr>
        <p:txBody>
          <a:bodyPr anchor="t"/>
          <a:p>
            <a:pPr>
              <a:lnSpc>
                <a:spcPct val="80000"/>
              </a:lnSpc>
              <a:buSzPct val="90000"/>
              <a:buFont typeface="Wingdings" panose="05000000000000000000" charset="0"/>
              <a:buChar char="§"/>
            </a:pPr>
            <a:r>
              <a:rPr lang="zh-CN" altLang="en-US" sz="2400" dirty="0"/>
              <a:t>Python内置支持</a:t>
            </a:r>
            <a:r>
              <a:rPr lang="zh-CN" altLang="en-US" sz="2400" b="1" dirty="0">
                <a:solidFill>
                  <a:srgbClr val="FF0000"/>
                </a:solidFill>
              </a:rPr>
              <a:t>复数</a:t>
            </a:r>
            <a:r>
              <a:rPr lang="zh-CN" altLang="en-US" sz="2400" dirty="0"/>
              <a:t>类型。</a:t>
            </a:r>
            <a:endParaRPr lang="zh-CN" altLang="en-US" sz="2400" dirty="0"/>
          </a:p>
          <a:p>
            <a:pPr>
              <a:lnSpc>
                <a:spcPct val="80000"/>
              </a:lnSpc>
              <a:buSzPct val="90000"/>
              <a:buFont typeface="Wingdings" panose="05000000000000000000" pitchFamily="2" charset="2"/>
              <a:buNone/>
            </a:pPr>
            <a:r>
              <a:rPr lang="en-US" altLang="zh-CN">
                <a:latin typeface="Consolas" panose="020B0609020204030204" charset="0"/>
              </a:rPr>
              <a:t>&gt;&gt;&gt; a = 3+4j</a:t>
            </a:r>
            <a:endParaRPr lang="en-US" altLang="zh-CN">
              <a:latin typeface="Consolas" panose="020B0609020204030204" charset="0"/>
            </a:endParaRPr>
          </a:p>
          <a:p>
            <a:pPr>
              <a:lnSpc>
                <a:spcPct val="80000"/>
              </a:lnSpc>
              <a:spcBef>
                <a:spcPct val="10000"/>
              </a:spcBef>
              <a:buSzPct val="90000"/>
              <a:buFont typeface="Wingdings" panose="05000000000000000000" pitchFamily="2" charset="2"/>
              <a:buNone/>
            </a:pPr>
            <a:r>
              <a:rPr lang="en-US" altLang="zh-CN">
                <a:latin typeface="Consolas" panose="020B0609020204030204" charset="0"/>
              </a:rPr>
              <a:t>&gt;&gt;&gt; b = 5+6j</a:t>
            </a:r>
            <a:endParaRPr lang="en-US" altLang="zh-CN">
              <a:latin typeface="Consolas" panose="020B0609020204030204" charset="0"/>
            </a:endParaRPr>
          </a:p>
          <a:p>
            <a:pPr>
              <a:lnSpc>
                <a:spcPct val="80000"/>
              </a:lnSpc>
              <a:spcBef>
                <a:spcPct val="10000"/>
              </a:spcBef>
              <a:buSzPct val="90000"/>
              <a:buFont typeface="Wingdings" panose="05000000000000000000" pitchFamily="2" charset="2"/>
              <a:buNone/>
            </a:pPr>
            <a:r>
              <a:rPr lang="en-US" altLang="zh-CN">
                <a:latin typeface="Consolas" panose="020B0609020204030204" charset="0"/>
              </a:rPr>
              <a:t>&gt;&gt;&gt; c = a+b</a:t>
            </a:r>
            <a:endParaRPr lang="en-US" altLang="zh-CN">
              <a:latin typeface="Consolas" panose="020B0609020204030204" charset="0"/>
            </a:endParaRPr>
          </a:p>
          <a:p>
            <a:pPr>
              <a:lnSpc>
                <a:spcPct val="80000"/>
              </a:lnSpc>
              <a:spcBef>
                <a:spcPct val="10000"/>
              </a:spcBef>
              <a:buSzPct val="90000"/>
              <a:buFont typeface="Wingdings" panose="05000000000000000000" pitchFamily="2" charset="2"/>
              <a:buNone/>
            </a:pPr>
            <a:r>
              <a:rPr lang="en-US" altLang="zh-CN">
                <a:latin typeface="Consolas" panose="020B0609020204030204" charset="0"/>
              </a:rPr>
              <a:t>&gt;&gt;&gt; c</a:t>
            </a:r>
            <a:endParaRPr lang="en-US" altLang="zh-CN">
              <a:latin typeface="Consolas" panose="020B0609020204030204" charset="0"/>
            </a:endParaRPr>
          </a:p>
          <a:p>
            <a:pPr>
              <a:lnSpc>
                <a:spcPct val="80000"/>
              </a:lnSpc>
              <a:spcBef>
                <a:spcPct val="10000"/>
              </a:spcBef>
              <a:buSzPct val="90000"/>
              <a:buFont typeface="Wingdings" panose="05000000000000000000" pitchFamily="2" charset="2"/>
              <a:buNone/>
            </a:pPr>
            <a:r>
              <a:rPr lang="en-US" altLang="zh-CN">
                <a:solidFill>
                  <a:srgbClr val="00B0F0"/>
                </a:solidFill>
                <a:latin typeface="Consolas" panose="020B0609020204030204" charset="0"/>
              </a:rPr>
              <a:t>(8+10j)</a:t>
            </a:r>
            <a:endParaRPr lang="en-US" altLang="zh-CN">
              <a:solidFill>
                <a:srgbClr val="00B0F0"/>
              </a:solidFill>
              <a:latin typeface="Consolas" panose="020B0609020204030204" charset="0"/>
            </a:endParaRPr>
          </a:p>
          <a:p>
            <a:pPr>
              <a:lnSpc>
                <a:spcPct val="80000"/>
              </a:lnSpc>
              <a:spcBef>
                <a:spcPct val="10000"/>
              </a:spcBef>
              <a:buSzPct val="90000"/>
              <a:buFont typeface="Wingdings" panose="05000000000000000000" pitchFamily="2" charset="2"/>
              <a:buNone/>
            </a:pPr>
            <a:r>
              <a:rPr lang="en-US" altLang="zh-CN">
                <a:latin typeface="Consolas" panose="020B0609020204030204" charset="0"/>
              </a:rPr>
              <a:t>&gt;&gt;&gt; c.real        #</a:t>
            </a:r>
            <a:r>
              <a:rPr lang="zh-CN" altLang="en-US">
                <a:latin typeface="Consolas" panose="020B0609020204030204" charset="0"/>
              </a:rPr>
              <a:t>查看复数实部</a:t>
            </a:r>
            <a:endParaRPr lang="zh-CN" altLang="en-US">
              <a:latin typeface="Consolas" panose="020B0609020204030204" charset="0"/>
            </a:endParaRPr>
          </a:p>
          <a:p>
            <a:pPr>
              <a:lnSpc>
                <a:spcPct val="80000"/>
              </a:lnSpc>
              <a:spcBef>
                <a:spcPct val="10000"/>
              </a:spcBef>
              <a:buSzPct val="90000"/>
              <a:buFont typeface="Wingdings" panose="05000000000000000000" pitchFamily="2" charset="2"/>
              <a:buNone/>
            </a:pPr>
            <a:r>
              <a:rPr lang="en-US" altLang="zh-CN">
                <a:solidFill>
                  <a:srgbClr val="00B0F0"/>
                </a:solidFill>
                <a:latin typeface="Consolas" panose="020B0609020204030204" charset="0"/>
              </a:rPr>
              <a:t>8.0</a:t>
            </a:r>
            <a:endParaRPr lang="en-US" altLang="zh-CN">
              <a:solidFill>
                <a:srgbClr val="00B0F0"/>
              </a:solidFill>
              <a:latin typeface="Consolas" panose="020B0609020204030204" charset="0"/>
            </a:endParaRPr>
          </a:p>
          <a:p>
            <a:pPr>
              <a:lnSpc>
                <a:spcPct val="80000"/>
              </a:lnSpc>
              <a:spcBef>
                <a:spcPct val="10000"/>
              </a:spcBef>
              <a:buSzPct val="90000"/>
              <a:buFont typeface="Wingdings" panose="05000000000000000000" pitchFamily="2" charset="2"/>
              <a:buNone/>
            </a:pPr>
            <a:r>
              <a:rPr lang="en-US" altLang="zh-CN">
                <a:latin typeface="Consolas" panose="020B0609020204030204" charset="0"/>
              </a:rPr>
              <a:t>&gt;&gt;&gt; c.imag        #</a:t>
            </a:r>
            <a:r>
              <a:rPr lang="zh-CN" altLang="en-US">
                <a:latin typeface="Consolas" panose="020B0609020204030204" charset="0"/>
              </a:rPr>
              <a:t>查看复数虚部</a:t>
            </a:r>
            <a:endParaRPr lang="zh-CN" altLang="en-US">
              <a:latin typeface="Consolas" panose="020B0609020204030204" charset="0"/>
            </a:endParaRPr>
          </a:p>
          <a:p>
            <a:pPr>
              <a:lnSpc>
                <a:spcPct val="80000"/>
              </a:lnSpc>
              <a:spcBef>
                <a:spcPct val="10000"/>
              </a:spcBef>
              <a:buSzPct val="90000"/>
              <a:buFont typeface="Wingdings" panose="05000000000000000000" pitchFamily="2" charset="2"/>
              <a:buNone/>
            </a:pPr>
            <a:r>
              <a:rPr lang="en-US" altLang="zh-CN">
                <a:solidFill>
                  <a:srgbClr val="00B0F0"/>
                </a:solidFill>
                <a:latin typeface="Consolas" panose="020B0609020204030204" charset="0"/>
              </a:rPr>
              <a:t>10.0</a:t>
            </a:r>
            <a:endParaRPr lang="en-US" altLang="zh-CN">
              <a:solidFill>
                <a:srgbClr val="00B0F0"/>
              </a:solidFill>
              <a:latin typeface="Consolas" panose="020B0609020204030204" charset="0"/>
            </a:endParaRPr>
          </a:p>
          <a:p>
            <a:pPr>
              <a:lnSpc>
                <a:spcPct val="80000"/>
              </a:lnSpc>
              <a:spcBef>
                <a:spcPct val="10000"/>
              </a:spcBef>
              <a:buSzPct val="90000"/>
              <a:buFont typeface="Wingdings" panose="05000000000000000000" pitchFamily="2" charset="2"/>
              <a:buNone/>
            </a:pPr>
            <a:r>
              <a:rPr lang="en-US" altLang="zh-CN">
                <a:latin typeface="Consolas" panose="020B0609020204030204" charset="0"/>
              </a:rPr>
              <a:t>&gt;&gt;&gt; a.conjugate() #</a:t>
            </a:r>
            <a:r>
              <a:rPr lang="zh-CN" altLang="en-US">
                <a:latin typeface="Consolas" panose="020B0609020204030204" charset="0"/>
              </a:rPr>
              <a:t>返回共轭复数</a:t>
            </a:r>
            <a:endParaRPr lang="zh-CN" altLang="en-US">
              <a:latin typeface="Consolas" panose="020B0609020204030204" charset="0"/>
            </a:endParaRPr>
          </a:p>
          <a:p>
            <a:pPr>
              <a:lnSpc>
                <a:spcPct val="80000"/>
              </a:lnSpc>
              <a:spcBef>
                <a:spcPct val="10000"/>
              </a:spcBef>
              <a:buSzPct val="90000"/>
              <a:buFont typeface="Wingdings" panose="05000000000000000000" pitchFamily="2" charset="2"/>
              <a:buNone/>
            </a:pPr>
            <a:r>
              <a:rPr lang="en-US" altLang="zh-CN">
                <a:solidFill>
                  <a:srgbClr val="00B0F0"/>
                </a:solidFill>
                <a:latin typeface="Consolas" panose="020B0609020204030204" charset="0"/>
              </a:rPr>
              <a:t>(3-4j)</a:t>
            </a:r>
            <a:endParaRPr lang="en-US" altLang="zh-CN">
              <a:solidFill>
                <a:srgbClr val="00B0F0"/>
              </a:solidFill>
              <a:latin typeface="Consolas" panose="020B0609020204030204" charset="0"/>
            </a:endParaRPr>
          </a:p>
          <a:p>
            <a:pPr>
              <a:lnSpc>
                <a:spcPct val="80000"/>
              </a:lnSpc>
              <a:spcBef>
                <a:spcPct val="10000"/>
              </a:spcBef>
              <a:buSzPct val="90000"/>
              <a:buFont typeface="Wingdings" panose="05000000000000000000" pitchFamily="2" charset="2"/>
              <a:buNone/>
            </a:pPr>
            <a:r>
              <a:rPr lang="en-US" altLang="zh-CN">
                <a:latin typeface="Consolas" panose="020B0609020204030204" charset="0"/>
              </a:rPr>
              <a:t>&gt;&gt;&gt; a*b           #</a:t>
            </a:r>
            <a:r>
              <a:rPr lang="zh-CN" altLang="en-US">
                <a:latin typeface="Consolas" panose="020B0609020204030204" charset="0"/>
              </a:rPr>
              <a:t>复数乘法</a:t>
            </a:r>
            <a:endParaRPr lang="zh-CN" altLang="en-US">
              <a:latin typeface="Consolas" panose="020B0609020204030204" charset="0"/>
            </a:endParaRPr>
          </a:p>
          <a:p>
            <a:pPr>
              <a:lnSpc>
                <a:spcPct val="80000"/>
              </a:lnSpc>
              <a:spcBef>
                <a:spcPct val="10000"/>
              </a:spcBef>
              <a:buSzPct val="90000"/>
              <a:buFont typeface="Wingdings" panose="05000000000000000000" pitchFamily="2" charset="2"/>
              <a:buNone/>
            </a:pPr>
            <a:r>
              <a:rPr lang="en-US" altLang="zh-CN">
                <a:solidFill>
                  <a:srgbClr val="00B0F0"/>
                </a:solidFill>
                <a:latin typeface="Consolas" panose="020B0609020204030204" charset="0"/>
              </a:rPr>
              <a:t>(-9+38j)</a:t>
            </a:r>
            <a:endParaRPr lang="en-US" altLang="zh-CN">
              <a:solidFill>
                <a:srgbClr val="00B0F0"/>
              </a:solidFill>
              <a:latin typeface="Consolas" panose="020B0609020204030204" charset="0"/>
            </a:endParaRPr>
          </a:p>
          <a:p>
            <a:pPr>
              <a:lnSpc>
                <a:spcPct val="80000"/>
              </a:lnSpc>
              <a:spcBef>
                <a:spcPct val="10000"/>
              </a:spcBef>
              <a:buSzPct val="90000"/>
              <a:buFont typeface="Wingdings" panose="05000000000000000000" pitchFamily="2" charset="2"/>
              <a:buNone/>
            </a:pPr>
            <a:r>
              <a:rPr lang="en-US" altLang="zh-CN">
                <a:latin typeface="Consolas" panose="020B0609020204030204" charset="0"/>
              </a:rPr>
              <a:t>&gt;&gt;&gt; a/b           #</a:t>
            </a:r>
            <a:r>
              <a:rPr lang="zh-CN" altLang="en-US">
                <a:latin typeface="Consolas" panose="020B0609020204030204" charset="0"/>
              </a:rPr>
              <a:t>复数除法</a:t>
            </a:r>
            <a:endParaRPr lang="zh-CN" altLang="en-US">
              <a:latin typeface="Consolas" panose="020B0609020204030204" charset="0"/>
            </a:endParaRPr>
          </a:p>
          <a:p>
            <a:pPr>
              <a:lnSpc>
                <a:spcPct val="80000"/>
              </a:lnSpc>
              <a:spcBef>
                <a:spcPct val="10000"/>
              </a:spcBef>
              <a:buSzPct val="90000"/>
              <a:buFont typeface="Wingdings" panose="05000000000000000000" pitchFamily="2" charset="2"/>
              <a:buNone/>
            </a:pPr>
            <a:r>
              <a:rPr lang="en-US" altLang="zh-CN">
                <a:solidFill>
                  <a:srgbClr val="00B0F0"/>
                </a:solidFill>
                <a:latin typeface="Consolas" panose="020B0609020204030204" charset="0"/>
              </a:rPr>
              <a:t>(0.6393442622950819+0.03278688524590165j)</a:t>
            </a:r>
            <a:endParaRPr lang="en-US" altLang="zh-CN">
              <a:solidFill>
                <a:srgbClr val="00B0F0"/>
              </a:solidFill>
              <a:latin typeface="Consolas" panose="020B060902020403020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half" idx="2"/>
          </p:nvPr>
        </p:nvSpPr>
        <p:spPr/>
        <p:txBody>
          <a:bodyPr/>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Char char=""/>
            </a:pPr>
            <a:r>
              <a:rPr kumimoji="0" lang="zh-CN" altLang="en-US" sz="2400" b="0" i="0" u="none" strike="noStrike" kern="1200" cap="none" spc="0" normalizeH="0" baseline="0" noProof="1">
                <a:solidFill>
                  <a:schemeClr val="tx1"/>
                </a:solidFill>
                <a:latin typeface="+mn-lt"/>
                <a:ea typeface="+mn-ea"/>
                <a:cs typeface="+mn-cs"/>
              </a:rPr>
              <a:t>Python 3.6.x开始支持在数字</a:t>
            </a:r>
            <a:r>
              <a:rPr kumimoji="0" lang="zh-CN" altLang="en-US" sz="2400" b="0" i="0" u="none" strike="noStrike" kern="1200" cap="none" spc="0" normalizeH="0" baseline="0" noProof="1">
                <a:solidFill>
                  <a:srgbClr val="FF0000"/>
                </a:solidFill>
                <a:latin typeface="+mn-lt"/>
                <a:ea typeface="+mn-ea"/>
                <a:cs typeface="+mn-cs"/>
              </a:rPr>
              <a:t>中间位置</a:t>
            </a:r>
            <a:r>
              <a:rPr kumimoji="0" lang="zh-CN" altLang="en-US" sz="2400" b="0" i="0" u="none" strike="noStrike" kern="1200" cap="none" spc="0" normalizeH="0" baseline="0" noProof="1">
                <a:solidFill>
                  <a:schemeClr val="tx1"/>
                </a:solidFill>
                <a:latin typeface="+mn-lt"/>
                <a:ea typeface="+mn-ea"/>
                <a:cs typeface="+mn-cs"/>
              </a:rPr>
              <a:t>使用</a:t>
            </a:r>
            <a:r>
              <a:rPr kumimoji="0" lang="zh-CN" altLang="en-US" sz="2400" b="0" i="0" u="none" strike="noStrike" kern="1200" cap="none" spc="0" normalizeH="0" baseline="0" noProof="1">
                <a:solidFill>
                  <a:srgbClr val="FF0000"/>
                </a:solidFill>
                <a:latin typeface="+mn-lt"/>
                <a:ea typeface="+mn-ea"/>
                <a:cs typeface="+mn-cs"/>
              </a:rPr>
              <a:t>单个下划线</a:t>
            </a:r>
            <a:r>
              <a:rPr kumimoji="0" lang="zh-CN" altLang="en-US" sz="2400" b="0" i="0" u="none" strike="noStrike" kern="1200" cap="none" spc="0" normalizeH="0" baseline="0" noProof="1">
                <a:solidFill>
                  <a:schemeClr val="tx1"/>
                </a:solidFill>
                <a:latin typeface="+mn-lt"/>
                <a:ea typeface="+mn-ea"/>
                <a:cs typeface="+mn-cs"/>
              </a:rPr>
              <a:t>作为分隔来提高数字的可读性，类似于数学上使用逗号作为千位分隔符。</a:t>
            </a:r>
            <a:endParaRPr kumimoji="0" lang="zh-CN" alt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 typeface="Wingdings" panose="05000000000000000000" charset="0"/>
              <a:buNone/>
            </a:pP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 typeface="Wingdings" panose="05000000000000000000" charset="0"/>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&gt;&gt;&gt; 1_000_000</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1000000</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&gt;&gt;&gt; 1_2_3_4</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1234</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&gt;&gt;&gt; 1_2 + 3_4j</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(12+34j)</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&gt;&gt;&gt; 1_2.3_45</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12.345</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p:txBody>
      </p:sp>
      <p:sp>
        <p:nvSpPr>
          <p:cNvPr id="4" name="文本占位符 3"/>
          <p:cNvSpPr>
            <a:spLocks noGrp="1"/>
          </p:cNvSpPr>
          <p:nvPr>
            <p:ph type="body" idx="1"/>
          </p:nvPr>
        </p:nvSpPr>
        <p:spPr/>
        <p:txBody>
          <a:bodyPr/>
          <a:p>
            <a:endParaRPr lang="zh-CN" altLang="en-US"/>
          </a:p>
        </p:txBody>
      </p:sp>
      <p:sp>
        <p:nvSpPr>
          <p:cNvPr id="52226" name="标题 34817"/>
          <p:cNvSpPr>
            <a:spLocks noGrp="1"/>
          </p:cNvSpPr>
          <p:nvPr>
            <p:ph type="title"/>
          </p:nvPr>
        </p:nvSpPr>
        <p:spPr>
          <a:xfrm>
            <a:off x="554355" y="150495"/>
            <a:ext cx="5398770" cy="414020"/>
          </a:xfrm>
          <a:noFill/>
          <a:ln>
            <a:noFill/>
          </a:ln>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1.</a:t>
            </a:r>
            <a:r>
              <a:rPr>
                <a:latin typeface="+mj-lt"/>
                <a:ea typeface="+mj-ea"/>
                <a:cs typeface="+mj-cs"/>
                <a:sym typeface="+mn-ea"/>
              </a:rPr>
              <a:t>4</a:t>
            </a:r>
            <a:r>
              <a:rPr>
                <a:latin typeface="+mj-lt"/>
                <a:ea typeface="+mj-ea"/>
                <a:cs typeface="+mj-cs"/>
                <a:sym typeface="+mn-ea"/>
              </a:rPr>
              <a:t>.3  </a:t>
            </a:r>
            <a:r>
              <a:rPr>
                <a:latin typeface="+mj-lt"/>
                <a:ea typeface="+mj-ea"/>
                <a:cs typeface="+mj-cs"/>
                <a:sym typeface="+mn-ea"/>
              </a:rPr>
              <a:t>数字</a:t>
            </a:r>
            <a:endParaRPr>
              <a:latin typeface="+mj-lt"/>
              <a:ea typeface="+mj-ea"/>
              <a:cs typeface="+mj-cs"/>
              <a:sym typeface="+mn-ea"/>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标题 35841"/>
          <p:cNvSpPr>
            <a:spLocks noGrp="1"/>
          </p:cNvSpPr>
          <p:nvPr>
            <p:ph type="title"/>
          </p:nvPr>
        </p:nvSpPr>
        <p:spPr>
          <a:xfrm>
            <a:off x="554355" y="150495"/>
            <a:ext cx="5398770" cy="414020"/>
          </a:xfrm>
          <a:noFill/>
          <a:ln>
            <a:noFill/>
          </a:ln>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1.</a:t>
            </a:r>
            <a:r>
              <a:rPr>
                <a:latin typeface="+mj-lt"/>
                <a:ea typeface="+mj-ea"/>
                <a:cs typeface="+mj-cs"/>
                <a:sym typeface="+mn-ea"/>
              </a:rPr>
              <a:t>4</a:t>
            </a:r>
            <a:r>
              <a:rPr>
                <a:latin typeface="+mj-lt"/>
                <a:ea typeface="+mj-ea"/>
                <a:cs typeface="+mj-cs"/>
                <a:sym typeface="+mn-ea"/>
              </a:rPr>
              <a:t>.4  </a:t>
            </a:r>
            <a:r>
              <a:rPr>
                <a:latin typeface="+mj-lt"/>
                <a:ea typeface="+mj-ea"/>
                <a:cs typeface="+mj-cs"/>
                <a:sym typeface="+mn-ea"/>
              </a:rPr>
              <a:t>字符串</a:t>
            </a:r>
            <a:endParaRPr>
              <a:latin typeface="+mj-lt"/>
              <a:ea typeface="+mj-ea"/>
              <a:cs typeface="+mj-cs"/>
              <a:sym typeface="+mn-ea"/>
            </a:endParaRPr>
          </a:p>
        </p:txBody>
      </p:sp>
      <p:sp>
        <p:nvSpPr>
          <p:cNvPr id="3" name="文本占位符 2"/>
          <p:cNvSpPr>
            <a:spLocks noGrp="1"/>
          </p:cNvSpPr>
          <p:nvPr>
            <p:ph type="body" idx="1"/>
          </p:nvPr>
        </p:nvSpPr>
        <p:spPr/>
        <p:txBody>
          <a:bodyPr/>
          <a:p>
            <a:endParaRPr lang="zh-CN" altLang="en-US"/>
          </a:p>
        </p:txBody>
      </p:sp>
      <p:sp>
        <p:nvSpPr>
          <p:cNvPr id="53250" name="文本占位符 35842"/>
          <p:cNvSpPr>
            <a:spLocks noGrp="1"/>
          </p:cNvSpPr>
          <p:nvPr>
            <p:ph sz="half" idx="2"/>
          </p:nvPr>
        </p:nvSpPr>
        <p:spPr/>
        <p:txBody>
          <a:bodyPr anchor="t"/>
          <a:p>
            <a:pPr>
              <a:spcBef>
                <a:spcPts val="1200"/>
              </a:spcBef>
              <a:spcAft>
                <a:spcPts val="600"/>
              </a:spcAft>
              <a:buSzPct val="90000"/>
              <a:buFont typeface="Wingdings" panose="05000000000000000000" charset="0"/>
              <a:buChar char="n"/>
            </a:pPr>
            <a:r>
              <a:rPr lang="zh-CN" altLang="en-US" sz="2400" dirty="0">
                <a:latin typeface="Times New Roman" panose="02020603050405020304" pitchFamily="2" charset="0"/>
              </a:rPr>
              <a:t>用单引号、双引号或三引号界定的符号系列称为字符串</a:t>
            </a:r>
            <a:endParaRPr lang="zh-CN" altLang="en-US" sz="2400" dirty="0">
              <a:latin typeface="Times New Roman" panose="02020603050405020304" pitchFamily="2" charset="0"/>
            </a:endParaRPr>
          </a:p>
          <a:p>
            <a:pPr>
              <a:spcBef>
                <a:spcPts val="1200"/>
              </a:spcBef>
              <a:spcAft>
                <a:spcPts val="600"/>
              </a:spcAft>
              <a:buSzPct val="90000"/>
              <a:buFont typeface="Wingdings" panose="05000000000000000000" charset="0"/>
              <a:buChar char="n"/>
            </a:pPr>
            <a:r>
              <a:rPr lang="zh-CN" altLang="en-US" sz="2400" dirty="0">
                <a:latin typeface="Times New Roman" panose="02020603050405020304" pitchFamily="2" charset="0"/>
              </a:rPr>
              <a:t>单引号、双引号、三单引号、三双引号可以</a:t>
            </a:r>
            <a:r>
              <a:rPr lang="zh-CN" altLang="en-US" sz="2400" b="1" dirty="0">
                <a:solidFill>
                  <a:srgbClr val="FF0000"/>
                </a:solidFill>
                <a:latin typeface="Times New Roman" panose="02020603050405020304" pitchFamily="2" charset="0"/>
              </a:rPr>
              <a:t>互相嵌套</a:t>
            </a:r>
            <a:r>
              <a:rPr lang="zh-CN" altLang="en-US" sz="2400" dirty="0">
                <a:latin typeface="Times New Roman" panose="02020603050405020304" pitchFamily="2" charset="0"/>
              </a:rPr>
              <a:t>，用来表示复杂字符串</a:t>
            </a:r>
            <a:endParaRPr lang="zh-CN" altLang="en-US" sz="2400" dirty="0">
              <a:latin typeface="Times New Roman" panose="02020603050405020304" pitchFamily="2" charset="0"/>
            </a:endParaRPr>
          </a:p>
          <a:p>
            <a:pPr lvl="1">
              <a:spcBef>
                <a:spcPts val="1200"/>
              </a:spcBef>
              <a:spcAft>
                <a:spcPts val="600"/>
              </a:spcAft>
              <a:buSzPct val="90000"/>
              <a:buFont typeface="Wingdings" panose="05000000000000000000" charset="0"/>
              <a:buChar char="n"/>
            </a:pPr>
            <a:r>
              <a:rPr lang="en-US" altLang="zh-CN" sz="1800" dirty="0">
                <a:latin typeface="Consolas" panose="020B0609020204030204" charset="0"/>
              </a:rPr>
              <a:t>'abc'</a:t>
            </a:r>
            <a:r>
              <a:rPr lang="zh-CN" altLang="en-US" sz="1800" dirty="0">
                <a:latin typeface="Consolas" panose="020B0609020204030204" charset="0"/>
              </a:rPr>
              <a:t>、</a:t>
            </a:r>
            <a:r>
              <a:rPr lang="en-US" altLang="zh-CN" sz="1800" dirty="0">
                <a:latin typeface="Consolas" panose="020B0609020204030204" charset="0"/>
              </a:rPr>
              <a:t>'123'</a:t>
            </a:r>
            <a:r>
              <a:rPr lang="zh-CN" altLang="en-US" sz="1800" dirty="0">
                <a:latin typeface="Consolas" panose="020B0609020204030204" charset="0"/>
              </a:rPr>
              <a:t>、</a:t>
            </a:r>
            <a:r>
              <a:rPr lang="en-US" altLang="zh-CN" sz="1800" dirty="0">
                <a:latin typeface="Consolas" panose="020B0609020204030204" charset="0"/>
              </a:rPr>
              <a:t>'</a:t>
            </a:r>
            <a:r>
              <a:rPr lang="zh-CN" altLang="en-US" sz="1800" dirty="0">
                <a:latin typeface="Consolas" panose="020B0609020204030204" charset="0"/>
              </a:rPr>
              <a:t>中国</a:t>
            </a:r>
            <a:r>
              <a:rPr lang="en-US" altLang="zh-CN" sz="1800" dirty="0">
                <a:latin typeface="Consolas" panose="020B0609020204030204" charset="0"/>
              </a:rPr>
              <a:t>'</a:t>
            </a:r>
            <a:r>
              <a:rPr lang="zh-CN" altLang="en-US" sz="1800" dirty="0">
                <a:latin typeface="Consolas" panose="020B0609020204030204" charset="0"/>
              </a:rPr>
              <a:t>、</a:t>
            </a:r>
            <a:r>
              <a:rPr lang="en-US" altLang="zh-CN" sz="1800" dirty="0">
                <a:latin typeface="Consolas" panose="020B0609020204030204" charset="0"/>
              </a:rPr>
              <a:t>"Python"</a:t>
            </a:r>
            <a:r>
              <a:rPr lang="zh-CN" altLang="en-US" sz="1800" dirty="0">
                <a:latin typeface="Consolas" panose="020B0609020204030204" charset="0"/>
              </a:rPr>
              <a:t>、'''Tom said, "Let's go"'''</a:t>
            </a:r>
            <a:endParaRPr lang="zh-CN" altLang="en-US" sz="1800" dirty="0">
              <a:latin typeface="Consolas" panose="020B0609020204030204" charset="0"/>
            </a:endParaRPr>
          </a:p>
          <a:p>
            <a:pPr>
              <a:spcBef>
                <a:spcPts val="1200"/>
              </a:spcBef>
              <a:spcAft>
                <a:spcPts val="600"/>
              </a:spcAft>
              <a:buSzPct val="90000"/>
              <a:buFont typeface="Wingdings" panose="05000000000000000000" charset="0"/>
              <a:buChar char="n"/>
            </a:pPr>
            <a:r>
              <a:rPr lang="zh-CN" altLang="en-US" sz="2400" dirty="0">
                <a:latin typeface="Times New Roman" panose="02020603050405020304" pitchFamily="2" charset="0"/>
              </a:rPr>
              <a:t>字符串属于不可变序列</a:t>
            </a:r>
            <a:endParaRPr lang="en-US" altLang="zh-CN" sz="2400" dirty="0">
              <a:latin typeface="Times New Roman" panose="02020603050405020304" pitchFamily="2" charset="0"/>
            </a:endParaRPr>
          </a:p>
          <a:p>
            <a:pPr>
              <a:spcBef>
                <a:spcPts val="1200"/>
              </a:spcBef>
              <a:spcAft>
                <a:spcPts val="600"/>
              </a:spcAft>
              <a:buSzPct val="90000"/>
              <a:buFont typeface="Wingdings" panose="05000000000000000000" charset="0"/>
              <a:buChar char="n"/>
            </a:pPr>
            <a:r>
              <a:rPr lang="zh-CN" altLang="en-US" sz="2400" dirty="0">
                <a:latin typeface="Times New Roman" panose="02020603050405020304" pitchFamily="2" charset="0"/>
              </a:rPr>
              <a:t>空字符串表示为</a:t>
            </a:r>
            <a:r>
              <a:rPr lang="en-US" altLang="zh-CN" sz="2400" dirty="0">
                <a:latin typeface="Times New Roman" panose="02020603050405020304" pitchFamily="2" charset="0"/>
              </a:rPr>
              <a:t>''</a:t>
            </a:r>
            <a:r>
              <a:rPr lang="zh-CN" altLang="en-US" sz="2400" dirty="0">
                <a:latin typeface="Times New Roman" panose="02020603050405020304" pitchFamily="2" charset="0"/>
              </a:rPr>
              <a:t>或 </a:t>
            </a:r>
            <a:r>
              <a:rPr lang="en-US" altLang="zh-CN" sz="2400" dirty="0">
                <a:latin typeface="Times New Roman" panose="02020603050405020304" pitchFamily="2" charset="0"/>
              </a:rPr>
              <a:t>""</a:t>
            </a:r>
            <a:r>
              <a:rPr lang="en-GB" altLang="en-US" sz="2400" dirty="0"/>
              <a:t> </a:t>
            </a:r>
            <a:endParaRPr lang="en-GB" altLang="en-US" sz="2400" dirty="0"/>
          </a:p>
          <a:p>
            <a:pPr>
              <a:spcBef>
                <a:spcPts val="1200"/>
              </a:spcBef>
              <a:spcAft>
                <a:spcPts val="600"/>
              </a:spcAft>
              <a:buSzPct val="90000"/>
              <a:buFont typeface="Wingdings" panose="05000000000000000000" charset="0"/>
              <a:buChar char="n"/>
            </a:pPr>
            <a:r>
              <a:rPr lang="zh-CN" altLang="en-US" sz="2400" dirty="0"/>
              <a:t>三引号'''或"""表示的字符串</a:t>
            </a:r>
            <a:r>
              <a:rPr lang="zh-CN" altLang="en-US" sz="2400" b="1" dirty="0">
                <a:solidFill>
                  <a:srgbClr val="FF0000"/>
                </a:solidFill>
              </a:rPr>
              <a:t>可以换行</a:t>
            </a:r>
            <a:r>
              <a:rPr lang="zh-CN" altLang="en-US" sz="2400" dirty="0"/>
              <a:t>，支持排版较为复杂的字符串；三引号还可以在程序中表示较长的注释。</a:t>
            </a:r>
            <a:endParaRPr lang="en-GB" altLang="en-US" sz="24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标题 36865"/>
          <p:cNvSpPr>
            <a:spLocks noGrp="1"/>
          </p:cNvSpPr>
          <p:nvPr>
            <p:ph type="title"/>
          </p:nvPr>
        </p:nvSpPr>
        <p:spPr>
          <a:xfrm>
            <a:off x="554355" y="150495"/>
            <a:ext cx="5398770" cy="414020"/>
          </a:xfrm>
          <a:noFill/>
          <a:ln>
            <a:noFill/>
          </a:ln>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1.</a:t>
            </a:r>
            <a:r>
              <a:rPr>
                <a:latin typeface="+mj-lt"/>
                <a:ea typeface="+mj-ea"/>
                <a:cs typeface="+mj-cs"/>
                <a:sym typeface="+mn-ea"/>
              </a:rPr>
              <a:t>4</a:t>
            </a:r>
            <a:r>
              <a:rPr>
                <a:latin typeface="+mj-lt"/>
                <a:ea typeface="+mj-ea"/>
                <a:cs typeface="+mj-cs"/>
                <a:sym typeface="+mn-ea"/>
              </a:rPr>
              <a:t>.4  </a:t>
            </a:r>
            <a:r>
              <a:rPr>
                <a:latin typeface="+mj-lt"/>
                <a:ea typeface="+mj-ea"/>
                <a:cs typeface="+mj-cs"/>
                <a:sym typeface="+mn-ea"/>
              </a:rPr>
              <a:t>字符串</a:t>
            </a:r>
            <a:endParaRPr>
              <a:latin typeface="+mj-lt"/>
              <a:ea typeface="+mj-ea"/>
              <a:cs typeface="+mj-cs"/>
              <a:sym typeface="+mn-ea"/>
            </a:endParaRPr>
          </a:p>
        </p:txBody>
      </p:sp>
      <p:sp>
        <p:nvSpPr>
          <p:cNvPr id="3" name="文本占位符 2"/>
          <p:cNvSpPr>
            <a:spLocks noGrp="1"/>
          </p:cNvSpPr>
          <p:nvPr>
            <p:ph type="body" idx="1"/>
          </p:nvPr>
        </p:nvSpPr>
        <p:spPr/>
        <p:txBody>
          <a:bodyPr/>
          <a:p>
            <a:endParaRPr lang="zh-CN" altLang="en-US"/>
          </a:p>
        </p:txBody>
      </p:sp>
      <p:sp>
        <p:nvSpPr>
          <p:cNvPr id="54274" name="文本占位符 36866"/>
          <p:cNvSpPr>
            <a:spLocks noGrp="1"/>
          </p:cNvSpPr>
          <p:nvPr>
            <p:ph sz="half" idx="2"/>
          </p:nvPr>
        </p:nvSpPr>
        <p:spPr/>
        <p:txBody>
          <a:bodyPr anchor="t"/>
          <a:p>
            <a:pPr>
              <a:lnSpc>
                <a:spcPct val="80000"/>
              </a:lnSpc>
              <a:buSzPct val="90000"/>
              <a:buFont typeface="Wingdings" panose="05000000000000000000" charset="0"/>
              <a:buChar char="n"/>
            </a:pPr>
            <a:r>
              <a:rPr lang="zh-CN" altLang="en-US" sz="2400" b="1" dirty="0">
                <a:latin typeface="宋体" panose="02010600030101010101" pitchFamily="2" charset="-122"/>
              </a:rPr>
              <a:t>字符串合并</a:t>
            </a:r>
            <a:endParaRPr lang="zh-CN" altLang="en-US" sz="2400" b="1" dirty="0">
              <a:latin typeface="宋体" panose="02010600030101010101" pitchFamily="2" charset="-122"/>
            </a:endParaRPr>
          </a:p>
          <a:p>
            <a:pPr>
              <a:lnSpc>
                <a:spcPct val="80000"/>
              </a:lnSpc>
              <a:buSzPct val="90000"/>
              <a:buFont typeface="Wingdings" panose="05000000000000000000" pitchFamily="2" charset="2"/>
              <a:buNone/>
            </a:pPr>
            <a:endParaRPr lang="en-US" altLang="zh-CN" sz="1800" dirty="0">
              <a:latin typeface="Consolas" panose="020B0609020204030204" charset="0"/>
            </a:endParaRPr>
          </a:p>
          <a:p>
            <a:pPr>
              <a:lnSpc>
                <a:spcPct val="80000"/>
              </a:lnSpc>
              <a:buSzPct val="90000"/>
              <a:buFont typeface="Wingdings" panose="05000000000000000000" pitchFamily="2" charset="2"/>
              <a:buNone/>
            </a:pPr>
            <a:r>
              <a:rPr lang="en-US" altLang="zh-CN" sz="1800" dirty="0">
                <a:latin typeface="Consolas" panose="020B0609020204030204" charset="0"/>
              </a:rPr>
              <a:t>&gt;&gt;&gt; a = 'abc' + '123</a:t>
            </a:r>
            <a:r>
              <a:rPr lang="zh-CN" altLang="en-US" sz="1800" dirty="0">
                <a:latin typeface="Consolas" panose="020B0609020204030204" charset="0"/>
              </a:rPr>
              <a:t>'     #生成新字符串</a:t>
            </a:r>
            <a:endParaRPr lang="zh-CN" altLang="en-US" sz="1800" dirty="0">
              <a:latin typeface="Consolas" panose="020B0609020204030204" charset="0"/>
            </a:endParaRPr>
          </a:p>
          <a:p>
            <a:pPr>
              <a:lnSpc>
                <a:spcPct val="80000"/>
              </a:lnSpc>
              <a:buSzPct val="90000"/>
              <a:buFont typeface="Wingdings" panose="05000000000000000000" pitchFamily="2" charset="2"/>
              <a:buNone/>
            </a:pPr>
            <a:r>
              <a:rPr lang="zh-CN" altLang="en-US" sz="1800" dirty="0">
                <a:latin typeface="Consolas" panose="020B0609020204030204" charset="0"/>
              </a:rPr>
              <a:t>&gt;&gt;&gt; x = '1234''abcd'</a:t>
            </a:r>
            <a:endParaRPr lang="zh-CN" altLang="en-US" sz="1800" dirty="0">
              <a:latin typeface="Consolas" panose="020B0609020204030204" charset="0"/>
            </a:endParaRPr>
          </a:p>
          <a:p>
            <a:pPr>
              <a:lnSpc>
                <a:spcPct val="80000"/>
              </a:lnSpc>
              <a:buSzPct val="90000"/>
              <a:buFont typeface="Wingdings" panose="05000000000000000000" pitchFamily="2" charset="2"/>
              <a:buNone/>
            </a:pPr>
            <a:r>
              <a:rPr lang="zh-CN" altLang="en-US" sz="1800" dirty="0">
                <a:latin typeface="Consolas" panose="020B0609020204030204" charset="0"/>
              </a:rPr>
              <a:t>&gt;&gt;&gt; x</a:t>
            </a:r>
            <a:endParaRPr lang="zh-CN" altLang="en-US" sz="1800" dirty="0">
              <a:latin typeface="Consolas" panose="020B0609020204030204" charset="0"/>
            </a:endParaRPr>
          </a:p>
          <a:p>
            <a:pPr>
              <a:lnSpc>
                <a:spcPct val="80000"/>
              </a:lnSpc>
              <a:buSzPct val="90000"/>
              <a:buFont typeface="Wingdings" panose="05000000000000000000" pitchFamily="2" charset="2"/>
              <a:buNone/>
            </a:pPr>
            <a:r>
              <a:rPr lang="zh-CN" altLang="en-US" sz="1800" dirty="0">
                <a:solidFill>
                  <a:srgbClr val="00B0F0"/>
                </a:solidFill>
                <a:latin typeface="Consolas" panose="020B0609020204030204" charset="0"/>
              </a:rPr>
              <a:t>'1234abcd'</a:t>
            </a:r>
            <a:endParaRPr lang="zh-CN" altLang="en-US" sz="1800" dirty="0">
              <a:solidFill>
                <a:srgbClr val="00B0F0"/>
              </a:solidFill>
              <a:latin typeface="Consolas" panose="020B0609020204030204" charset="0"/>
            </a:endParaRPr>
          </a:p>
          <a:p>
            <a:pPr>
              <a:lnSpc>
                <a:spcPct val="80000"/>
              </a:lnSpc>
              <a:buSzPct val="90000"/>
              <a:buFont typeface="Wingdings" panose="05000000000000000000" pitchFamily="2" charset="2"/>
              <a:buNone/>
            </a:pPr>
            <a:r>
              <a:rPr lang="zh-CN" altLang="en-US" sz="1800" dirty="0">
                <a:latin typeface="Consolas" panose="020B0609020204030204" charset="0"/>
              </a:rPr>
              <a:t>&gt;&gt;&gt; x = x + ',.;'</a:t>
            </a:r>
            <a:endParaRPr lang="zh-CN" altLang="en-US" sz="1800" dirty="0">
              <a:latin typeface="Consolas" panose="020B0609020204030204" charset="0"/>
            </a:endParaRPr>
          </a:p>
          <a:p>
            <a:pPr>
              <a:lnSpc>
                <a:spcPct val="80000"/>
              </a:lnSpc>
              <a:buSzPct val="90000"/>
              <a:buFont typeface="Wingdings" panose="05000000000000000000" pitchFamily="2" charset="2"/>
              <a:buNone/>
            </a:pPr>
            <a:r>
              <a:rPr lang="zh-CN" altLang="en-US" sz="1800" dirty="0">
                <a:latin typeface="Consolas" panose="020B0609020204030204" charset="0"/>
              </a:rPr>
              <a:t>&gt;&gt;&gt; x</a:t>
            </a:r>
            <a:endParaRPr lang="zh-CN" altLang="en-US" sz="1800" dirty="0">
              <a:latin typeface="Consolas" panose="020B0609020204030204" charset="0"/>
            </a:endParaRPr>
          </a:p>
          <a:p>
            <a:pPr>
              <a:lnSpc>
                <a:spcPct val="80000"/>
              </a:lnSpc>
              <a:buSzPct val="90000"/>
              <a:buFont typeface="Wingdings" panose="05000000000000000000" pitchFamily="2" charset="2"/>
              <a:buNone/>
            </a:pPr>
            <a:r>
              <a:rPr lang="zh-CN" altLang="en-US" sz="1800" dirty="0">
                <a:solidFill>
                  <a:srgbClr val="00B0F0"/>
                </a:solidFill>
                <a:latin typeface="Consolas" panose="020B0609020204030204" charset="0"/>
              </a:rPr>
              <a:t>'1234abcd,.;'</a:t>
            </a:r>
            <a:endParaRPr lang="zh-CN" altLang="en-US" sz="1800" dirty="0">
              <a:solidFill>
                <a:srgbClr val="00B0F0"/>
              </a:solidFill>
              <a:latin typeface="Consolas" panose="020B0609020204030204" charset="0"/>
            </a:endParaRPr>
          </a:p>
          <a:p>
            <a:pPr>
              <a:lnSpc>
                <a:spcPct val="80000"/>
              </a:lnSpc>
              <a:buSzPct val="90000"/>
              <a:buFont typeface="Wingdings" panose="05000000000000000000" pitchFamily="2" charset="2"/>
              <a:buNone/>
            </a:pPr>
            <a:r>
              <a:rPr lang="zh-CN" altLang="en-US" sz="1800" dirty="0">
                <a:latin typeface="Consolas" panose="020B0609020204030204" charset="0"/>
              </a:rPr>
              <a:t>&gt;&gt;&gt; x = x'efg'            </a:t>
            </a:r>
            <a:r>
              <a:rPr lang="en-US" altLang="zh-CN" sz="1800" dirty="0">
                <a:latin typeface="Consolas" panose="020B0609020204030204" charset="0"/>
              </a:rPr>
              <a:t>#</a:t>
            </a:r>
            <a:r>
              <a:rPr lang="zh-CN" altLang="en-US" sz="1800" dirty="0">
                <a:latin typeface="Consolas" panose="020B0609020204030204" charset="0"/>
                <a:ea typeface="宋体" panose="02010600030101010101" pitchFamily="2" charset="-122"/>
              </a:rPr>
              <a:t>不允许这样连接字符串</a:t>
            </a:r>
            <a:endParaRPr lang="zh-CN" altLang="en-US" sz="1800" dirty="0">
              <a:latin typeface="Consolas" panose="020B0609020204030204" charset="0"/>
              <a:ea typeface="宋体" panose="02010600030101010101" pitchFamily="2" charset="-122"/>
            </a:endParaRPr>
          </a:p>
          <a:p>
            <a:pPr>
              <a:lnSpc>
                <a:spcPct val="80000"/>
              </a:lnSpc>
              <a:buSzPct val="90000"/>
              <a:buFont typeface="Wingdings" panose="05000000000000000000" pitchFamily="2" charset="2"/>
              <a:buNone/>
            </a:pPr>
            <a:r>
              <a:rPr lang="zh-CN" altLang="en-US" sz="1800" dirty="0">
                <a:solidFill>
                  <a:srgbClr val="FF0000"/>
                </a:solidFill>
                <a:latin typeface="Consolas" panose="020B0609020204030204" charset="0"/>
              </a:rPr>
              <a:t>SyntaxError: invalid syntax</a:t>
            </a:r>
            <a:endParaRPr lang="zh-CN" altLang="en-US" sz="1800" dirty="0">
              <a:solidFill>
                <a:srgbClr val="FF0000"/>
              </a:solidFill>
              <a:latin typeface="Consolas" panose="020B0609020204030204" charset="0"/>
            </a:endParaRPr>
          </a:p>
          <a:p>
            <a:pPr>
              <a:lnSpc>
                <a:spcPct val="80000"/>
              </a:lnSpc>
              <a:buSzPct val="90000"/>
              <a:buFont typeface="Wingdings" panose="05000000000000000000" pitchFamily="2" charset="2"/>
              <a:buNone/>
            </a:pPr>
            <a:endParaRPr lang="zh-CN" altLang="en-US" sz="2000" dirty="0">
              <a:latin typeface="宋体" panose="02010600030101010101" pitchFamily="2" charset="-122"/>
            </a:endParaRPr>
          </a:p>
          <a:p>
            <a:pPr>
              <a:lnSpc>
                <a:spcPct val="80000"/>
              </a:lnSpc>
              <a:buSzPct val="90000"/>
              <a:buFont typeface="Wingdings" panose="05000000000000000000" charset="0"/>
              <a:buChar char="§"/>
            </a:pPr>
            <a:endParaRPr lang="en-US" altLang="zh-CN" sz="2000" dirty="0">
              <a:latin typeface="Times New Roman" panose="02020603050405020304" pitchFamily="2"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Content Placeholder 2"/>
          <p:cNvSpPr>
            <a:spLocks noGrp="1"/>
          </p:cNvSpPr>
          <p:nvPr>
            <p:ph sz="half" idx="2"/>
          </p:nvPr>
        </p:nvSpPr>
        <p:spPr/>
        <p:txBody>
          <a:bodyPr anchor="t"/>
          <a:p>
            <a:pPr>
              <a:lnSpc>
                <a:spcPct val="80000"/>
              </a:lnSpc>
              <a:buSzPct val="90000"/>
              <a:buFont typeface="Wingdings" panose="05000000000000000000" charset="0"/>
              <a:buChar char="n"/>
            </a:pPr>
            <a:r>
              <a:rPr lang="zh-CN" altLang="en-US" sz="2400" b="1" dirty="0">
                <a:latin typeface="宋体" panose="02010600030101010101" pitchFamily="2" charset="-122"/>
              </a:rPr>
              <a:t>字符串格式化</a:t>
            </a:r>
            <a:endParaRPr lang="zh-CN" altLang="en-US" sz="2400" b="1" dirty="0">
              <a:latin typeface="宋体" panose="02010600030101010101" pitchFamily="2" charset="-122"/>
            </a:endParaRPr>
          </a:p>
          <a:p>
            <a:pPr>
              <a:lnSpc>
                <a:spcPct val="80000"/>
              </a:lnSpc>
              <a:buSzPct val="90000"/>
              <a:buFont typeface="Wingdings" panose="05000000000000000000" pitchFamily="2" charset="2"/>
              <a:buNone/>
            </a:pPr>
            <a:endParaRPr lang="en-US" altLang="zh-CN" sz="1800" dirty="0">
              <a:latin typeface="Consolas" panose="020B0609020204030204" charset="0"/>
            </a:endParaRPr>
          </a:p>
          <a:p>
            <a:pPr>
              <a:lnSpc>
                <a:spcPct val="80000"/>
              </a:lnSpc>
              <a:buSzPct val="90000"/>
              <a:buFont typeface="Wingdings" panose="05000000000000000000" pitchFamily="2" charset="2"/>
              <a:buNone/>
            </a:pPr>
            <a:r>
              <a:rPr lang="en-US" altLang="zh-CN" sz="1800" dirty="0">
                <a:latin typeface="Consolas" panose="020B0609020204030204" charset="0"/>
              </a:rPr>
              <a:t>&gt;&gt;&gt; a = 3.6674</a:t>
            </a:r>
            <a:endParaRPr lang="en-US" altLang="zh-CN" sz="1800" dirty="0">
              <a:latin typeface="Consolas" panose="020B0609020204030204" charset="0"/>
            </a:endParaRPr>
          </a:p>
          <a:p>
            <a:pPr>
              <a:lnSpc>
                <a:spcPct val="80000"/>
              </a:lnSpc>
              <a:buSzPct val="90000"/>
              <a:buFont typeface="Wingdings" panose="05000000000000000000" pitchFamily="2" charset="2"/>
              <a:buNone/>
            </a:pPr>
            <a:r>
              <a:rPr lang="en-US" altLang="zh-CN" sz="1800" dirty="0">
                <a:latin typeface="Consolas" panose="020B0609020204030204" charset="0"/>
              </a:rPr>
              <a:t>&gt;&gt;&gt; '%7.3f' % a</a:t>
            </a:r>
            <a:endParaRPr lang="en-US" altLang="zh-CN" sz="1800" dirty="0">
              <a:latin typeface="Consolas" panose="020B0609020204030204" charset="0"/>
            </a:endParaRPr>
          </a:p>
          <a:p>
            <a:pPr>
              <a:lnSpc>
                <a:spcPct val="80000"/>
              </a:lnSpc>
              <a:buSzPct val="90000"/>
              <a:buFont typeface="Wingdings" panose="05000000000000000000" pitchFamily="2" charset="2"/>
              <a:buNone/>
            </a:pPr>
            <a:r>
              <a:rPr lang="en-US" altLang="zh-CN" sz="1800" dirty="0">
                <a:solidFill>
                  <a:srgbClr val="00B0F0"/>
                </a:solidFill>
                <a:latin typeface="Consolas" panose="020B0609020204030204" charset="0"/>
              </a:rPr>
              <a:t>'  3.667'</a:t>
            </a:r>
            <a:endParaRPr lang="en-US" altLang="zh-CN" sz="1800" dirty="0">
              <a:solidFill>
                <a:srgbClr val="00B0F0"/>
              </a:solidFill>
              <a:latin typeface="Consolas" panose="020B0609020204030204" charset="0"/>
            </a:endParaRPr>
          </a:p>
          <a:p>
            <a:pPr>
              <a:lnSpc>
                <a:spcPct val="80000"/>
              </a:lnSpc>
              <a:buSzPct val="90000"/>
              <a:buFont typeface="Wingdings" panose="05000000000000000000" pitchFamily="2" charset="2"/>
              <a:buNone/>
            </a:pPr>
            <a:r>
              <a:rPr lang="en-US" altLang="zh-CN" sz="1800" dirty="0">
                <a:latin typeface="Consolas" panose="020B0609020204030204" charset="0"/>
              </a:rPr>
              <a:t>&gt;&gt;&gt; "%d:%c"%(65,65)</a:t>
            </a:r>
            <a:endParaRPr lang="en-US" altLang="zh-CN" sz="1800" dirty="0">
              <a:latin typeface="Consolas" panose="020B0609020204030204" charset="0"/>
            </a:endParaRPr>
          </a:p>
          <a:p>
            <a:pPr>
              <a:lnSpc>
                <a:spcPct val="80000"/>
              </a:lnSpc>
              <a:buSzPct val="90000"/>
              <a:buFont typeface="Wingdings" panose="05000000000000000000" pitchFamily="2" charset="2"/>
              <a:buNone/>
            </a:pPr>
            <a:r>
              <a:rPr lang="en-US" altLang="zh-CN" sz="1800" dirty="0">
                <a:solidFill>
                  <a:srgbClr val="00B0F0"/>
                </a:solidFill>
                <a:latin typeface="Consolas" panose="020B0609020204030204" charset="0"/>
              </a:rPr>
              <a:t>'65:A'</a:t>
            </a:r>
            <a:endParaRPr lang="en-US" altLang="zh-CN" sz="1800" dirty="0">
              <a:solidFill>
                <a:srgbClr val="00B0F0"/>
              </a:solidFill>
              <a:latin typeface="Consolas" panose="020B0609020204030204" charset="0"/>
            </a:endParaRPr>
          </a:p>
          <a:p>
            <a:pPr>
              <a:lnSpc>
                <a:spcPct val="80000"/>
              </a:lnSpc>
              <a:buSzPct val="90000"/>
              <a:buFont typeface="Wingdings" panose="05000000000000000000" pitchFamily="2" charset="2"/>
              <a:buNone/>
            </a:pPr>
            <a:r>
              <a:rPr lang="en-US" altLang="zh-CN" sz="1800" dirty="0">
                <a:latin typeface="Consolas" panose="020B0609020204030204" charset="0"/>
              </a:rPr>
              <a:t>&gt;&gt;&gt; """My name is %s, and my age is %d""" % ('Tom',39)</a:t>
            </a:r>
            <a:endParaRPr lang="en-US" altLang="zh-CN" sz="1800" dirty="0">
              <a:latin typeface="Consolas" panose="020B0609020204030204" charset="0"/>
            </a:endParaRPr>
          </a:p>
          <a:p>
            <a:pPr>
              <a:lnSpc>
                <a:spcPct val="80000"/>
              </a:lnSpc>
              <a:buSzPct val="90000"/>
              <a:buFont typeface="Wingdings" panose="05000000000000000000" pitchFamily="2" charset="2"/>
              <a:buNone/>
            </a:pPr>
            <a:r>
              <a:rPr lang="en-US" altLang="zh-CN" sz="1800" dirty="0">
                <a:solidFill>
                  <a:srgbClr val="00B0F0"/>
                </a:solidFill>
                <a:latin typeface="Consolas" panose="020B0609020204030204" charset="0"/>
              </a:rPr>
              <a:t>'My name is Tom, and my age is 39'</a:t>
            </a:r>
            <a:endParaRPr lang="en-US" altLang="zh-CN" sz="1800" dirty="0">
              <a:solidFill>
                <a:srgbClr val="00B0F0"/>
              </a:solidFill>
              <a:latin typeface="Consolas" panose="020B0609020204030204" charset="0"/>
            </a:endParaRPr>
          </a:p>
        </p:txBody>
      </p:sp>
      <p:sp>
        <p:nvSpPr>
          <p:cNvPr id="3" name="文本占位符 2"/>
          <p:cNvSpPr>
            <a:spLocks noGrp="1"/>
          </p:cNvSpPr>
          <p:nvPr>
            <p:ph type="body" idx="1"/>
          </p:nvPr>
        </p:nvSpPr>
        <p:spPr/>
        <p:txBody>
          <a:bodyPr/>
          <a:p>
            <a:endParaRPr lang="zh-CN" altLang="en-US"/>
          </a:p>
        </p:txBody>
      </p:sp>
      <p:sp>
        <p:nvSpPr>
          <p:cNvPr id="55298" name="标题 36865"/>
          <p:cNvSpPr>
            <a:spLocks noGrp="1"/>
          </p:cNvSpPr>
          <p:nvPr>
            <p:ph type="title"/>
          </p:nvPr>
        </p:nvSpPr>
        <p:spPr>
          <a:xfrm>
            <a:off x="554355" y="150495"/>
            <a:ext cx="5398770" cy="414020"/>
          </a:xfrm>
          <a:noFill/>
          <a:ln>
            <a:noFill/>
          </a:ln>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1.</a:t>
            </a:r>
            <a:r>
              <a:rPr>
                <a:latin typeface="+mj-lt"/>
                <a:ea typeface="+mj-ea"/>
                <a:cs typeface="+mj-cs"/>
                <a:sym typeface="+mn-ea"/>
              </a:rPr>
              <a:t>4</a:t>
            </a:r>
            <a:r>
              <a:rPr>
                <a:latin typeface="+mj-lt"/>
                <a:ea typeface="+mj-ea"/>
                <a:cs typeface="+mj-cs"/>
                <a:sym typeface="+mn-ea"/>
              </a:rPr>
              <a:t>.4  </a:t>
            </a:r>
            <a:r>
              <a:rPr>
                <a:latin typeface="+mj-lt"/>
                <a:ea typeface="+mj-ea"/>
                <a:cs typeface="+mj-cs"/>
                <a:sym typeface="+mn-ea"/>
              </a:rPr>
              <a:t>字符串</a:t>
            </a:r>
            <a:endParaRPr>
              <a:latin typeface="+mj-lt"/>
              <a:ea typeface="+mj-ea"/>
              <a:cs typeface="+mj-cs"/>
              <a:sym typeface="+mn-ea"/>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标题 37889"/>
          <p:cNvSpPr>
            <a:spLocks noGrp="1"/>
          </p:cNvSpPr>
          <p:nvPr>
            <p:ph type="title"/>
          </p:nvPr>
        </p:nvSpPr>
        <p:spPr>
          <a:xfrm>
            <a:off x="554355" y="150495"/>
            <a:ext cx="5398770" cy="414020"/>
          </a:xfrm>
          <a:noFill/>
          <a:ln>
            <a:noFill/>
          </a:ln>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1.</a:t>
            </a:r>
            <a:r>
              <a:rPr>
                <a:latin typeface="+mj-lt"/>
                <a:ea typeface="+mj-ea"/>
                <a:cs typeface="+mj-cs"/>
                <a:sym typeface="+mn-ea"/>
              </a:rPr>
              <a:t>4</a:t>
            </a:r>
            <a:r>
              <a:rPr>
                <a:latin typeface="+mj-lt"/>
                <a:ea typeface="+mj-ea"/>
                <a:cs typeface="+mj-cs"/>
                <a:sym typeface="+mn-ea"/>
              </a:rPr>
              <a:t>.4  </a:t>
            </a:r>
            <a:r>
              <a:rPr>
                <a:latin typeface="+mj-lt"/>
                <a:ea typeface="+mj-ea"/>
                <a:cs typeface="+mj-cs"/>
                <a:sym typeface="+mn-ea"/>
              </a:rPr>
              <a:t>字符串</a:t>
            </a:r>
            <a:endParaRPr>
              <a:latin typeface="+mj-lt"/>
              <a:ea typeface="+mj-ea"/>
              <a:cs typeface="+mj-cs"/>
              <a:sym typeface="+mn-ea"/>
            </a:endParaRPr>
          </a:p>
        </p:txBody>
      </p:sp>
      <p:sp>
        <p:nvSpPr>
          <p:cNvPr id="3" name="文本占位符 2"/>
          <p:cNvSpPr>
            <a:spLocks noGrp="1"/>
          </p:cNvSpPr>
          <p:nvPr>
            <p:ph type="body" idx="1"/>
          </p:nvPr>
        </p:nvSpPr>
        <p:spPr/>
        <p:txBody>
          <a:bodyPr/>
          <a:p>
            <a:endParaRPr lang="zh-CN" altLang="en-US"/>
          </a:p>
        </p:txBody>
      </p:sp>
      <p:sp>
        <p:nvSpPr>
          <p:cNvPr id="56322" name="文本占位符 37890"/>
          <p:cNvSpPr>
            <a:spLocks noGrp="1"/>
          </p:cNvSpPr>
          <p:nvPr>
            <p:ph sz="half" idx="2"/>
          </p:nvPr>
        </p:nvSpPr>
        <p:spPr/>
        <p:txBody>
          <a:bodyPr anchor="t"/>
          <a:p>
            <a:pPr>
              <a:lnSpc>
                <a:spcPct val="90000"/>
              </a:lnSpc>
              <a:buSzPct val="90000"/>
              <a:buFont typeface="Wingdings" panose="05000000000000000000" charset="0"/>
              <a:buChar char="n"/>
            </a:pPr>
            <a:r>
              <a:rPr lang="zh-CN" altLang="en-US" sz="2400" dirty="0"/>
              <a:t>常用转义字符</a:t>
            </a:r>
            <a:endParaRPr lang="zh-CN" altLang="en-US" sz="2000" dirty="0"/>
          </a:p>
        </p:txBody>
      </p:sp>
      <p:graphicFrame>
        <p:nvGraphicFramePr>
          <p:cNvPr id="0" name="Table -1"/>
          <p:cNvGraphicFramePr/>
          <p:nvPr>
            <p:custDataLst>
              <p:tags r:id="rId1"/>
            </p:custDataLst>
          </p:nvPr>
        </p:nvGraphicFramePr>
        <p:xfrm>
          <a:off x="2185353" y="1318260"/>
          <a:ext cx="7559675" cy="4748530"/>
        </p:xfrm>
        <a:graphic>
          <a:graphicData uri="http://schemas.openxmlformats.org/drawingml/2006/table">
            <a:tbl>
              <a:tblPr firstRow="1" bandRow="1">
                <a:tableStyleId>{5940675A-B579-460E-94D1-54222C63F5DA}</a:tableStyleId>
              </a:tblPr>
              <a:tblGrid>
                <a:gridCol w="1078865"/>
                <a:gridCol w="2400935"/>
                <a:gridCol w="1384300"/>
                <a:gridCol w="2695575"/>
              </a:tblGrid>
              <a:tr h="443230">
                <a:tc>
                  <a:txBody>
                    <a:bodyPr/>
                    <a:p>
                      <a:pPr marL="0" indent="0" algn="ctr">
                        <a:buNone/>
                      </a:pPr>
                      <a:r>
                        <a:rPr lang="zh-CN" altLang="en-US" sz="2000" b="1" u="none">
                          <a:latin typeface="微软雅黑" panose="020B0503020204020204" charset="-122"/>
                          <a:ea typeface="微软雅黑" panose="020B0503020204020204" charset="-122"/>
                          <a:cs typeface="宋体" panose="02010600030101010101" pitchFamily="2" charset="-122"/>
                        </a:rPr>
                        <a:t>转义字符</a:t>
                      </a:r>
                      <a:endParaRPr lang="zh-CN" altLang="en-US" sz="2000" b="1" u="none">
                        <a:latin typeface="微软雅黑" panose="020B0503020204020204" charset="-122"/>
                        <a:ea typeface="微软雅黑" panose="020B0503020204020204" charset="-122"/>
                        <a:cs typeface="宋体" panose="02010600030101010101" pitchFamily="2" charset="-122"/>
                      </a:endParaRPr>
                    </a:p>
                  </a:txBody>
                  <a:tcPr marL="0" marR="0" marT="99694" marB="99694"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000" b="1" u="none">
                          <a:latin typeface="微软雅黑" panose="020B0503020204020204" charset="-122"/>
                          <a:ea typeface="微软雅黑" panose="020B0503020204020204" charset="-122"/>
                          <a:cs typeface="宋体" panose="02010600030101010101" pitchFamily="2" charset="-122"/>
                        </a:rPr>
                        <a:t>含义</a:t>
                      </a:r>
                      <a:endParaRPr lang="zh-CN" altLang="en-US" sz="2000" b="1" u="none">
                        <a:latin typeface="微软雅黑" panose="020B0503020204020204" charset="-122"/>
                        <a:ea typeface="微软雅黑" panose="020B0503020204020204" charset="-122"/>
                        <a:cs typeface="宋体" panose="02010600030101010101" pitchFamily="2" charset="-122"/>
                      </a:endParaRPr>
                    </a:p>
                  </a:txBody>
                  <a:tcPr marL="0" marR="0" marT="99694" marB="99694"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000" b="1" u="none">
                          <a:latin typeface="微软雅黑" panose="020B0503020204020204" charset="-122"/>
                          <a:ea typeface="微软雅黑" panose="020B0503020204020204" charset="-122"/>
                          <a:cs typeface="宋体" panose="02010600030101010101" pitchFamily="2" charset="-122"/>
                        </a:rPr>
                        <a:t>转义字符</a:t>
                      </a:r>
                      <a:endParaRPr lang="zh-CN" altLang="en-US" sz="2000" b="1" u="none">
                        <a:latin typeface="微软雅黑" panose="020B0503020204020204" charset="-122"/>
                        <a:ea typeface="微软雅黑" panose="020B0503020204020204" charset="-122"/>
                        <a:cs typeface="宋体" panose="02010600030101010101" pitchFamily="2" charset="-122"/>
                      </a:endParaRPr>
                    </a:p>
                  </a:txBody>
                  <a:tcPr marL="0" marR="0" marT="99694" marB="99694"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000" b="1" u="none">
                          <a:latin typeface="微软雅黑" panose="020B0503020204020204" charset="-122"/>
                          <a:ea typeface="微软雅黑" panose="020B0503020204020204" charset="-122"/>
                          <a:cs typeface="宋体" panose="02010600030101010101" pitchFamily="2" charset="-122"/>
                        </a:rPr>
                        <a:t>含义</a:t>
                      </a:r>
                      <a:endParaRPr lang="zh-CN" altLang="en-US" sz="2000" b="1" u="none">
                        <a:latin typeface="微软雅黑" panose="020B0503020204020204" charset="-122"/>
                        <a:ea typeface="微软雅黑" panose="020B0503020204020204" charset="-122"/>
                        <a:cs typeface="宋体" panose="02010600030101010101" pitchFamily="2" charset="-122"/>
                      </a:endParaRPr>
                    </a:p>
                  </a:txBody>
                  <a:tcPr marL="0" marR="0" marT="99694" marB="99694"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4170">
                <a:tc>
                  <a:txBody>
                    <a:bodyPr/>
                    <a:p>
                      <a:pPr marL="0" indent="0" algn="l">
                        <a:buNone/>
                      </a:pPr>
                      <a:r>
                        <a:rPr lang="en-US" altLang="zh-CN" sz="2000" b="0" u="none">
                          <a:latin typeface="微软雅黑" panose="020B0503020204020204" charset="-122"/>
                          <a:ea typeface="微软雅黑" panose="020B0503020204020204" charset="-122"/>
                          <a:cs typeface="宋体" panose="02010600030101010101" pitchFamily="2" charset="-122"/>
                        </a:rPr>
                        <a:t>\b</a:t>
                      </a:r>
                      <a:endParaRPr lang="en-US" altLang="zh-CN" sz="2000" b="0" u="none">
                        <a:latin typeface="微软雅黑" panose="020B0503020204020204" charset="-122"/>
                        <a:ea typeface="微软雅黑" panose="020B0503020204020204" charset="-122"/>
                        <a:cs typeface="宋体" panose="02010600030101010101" pitchFamily="2" charset="-122"/>
                      </a:endParaRPr>
                    </a:p>
                  </a:txBody>
                  <a:tcPr marL="36195" marR="0" marT="99694" marB="99694"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微软雅黑" panose="020B0503020204020204" charset="-122"/>
                          <a:ea typeface="微软雅黑" panose="020B0503020204020204" charset="-122"/>
                          <a:cs typeface="宋体" panose="02010600030101010101" pitchFamily="2" charset="-122"/>
                        </a:rPr>
                        <a:t>退格，把光标移动到前一列位置</a:t>
                      </a:r>
                      <a:endParaRPr lang="zh-CN" altLang="en-US" sz="2000" b="0" u="none">
                        <a:latin typeface="微软雅黑" panose="020B0503020204020204" charset="-122"/>
                        <a:ea typeface="微软雅黑" panose="020B0503020204020204" charset="-122"/>
                        <a:cs typeface="宋体" panose="02010600030101010101" pitchFamily="2" charset="-122"/>
                      </a:endParaRPr>
                    </a:p>
                  </a:txBody>
                  <a:tcPr marL="36195" marR="0" marT="99694" marB="99694"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2000" b="0" u="none">
                          <a:latin typeface="微软雅黑" panose="020B0503020204020204" charset="-122"/>
                          <a:ea typeface="微软雅黑" panose="020B0503020204020204" charset="-122"/>
                          <a:cs typeface="宋体" panose="02010600030101010101" pitchFamily="2" charset="-122"/>
                        </a:rPr>
                        <a:t>\\</a:t>
                      </a:r>
                      <a:endParaRPr lang="en-US" altLang="zh-CN" sz="2000" b="0" u="none">
                        <a:latin typeface="微软雅黑" panose="020B0503020204020204" charset="-122"/>
                        <a:ea typeface="微软雅黑" panose="020B0503020204020204" charset="-122"/>
                        <a:cs typeface="宋体" panose="02010600030101010101" pitchFamily="2" charset="-122"/>
                      </a:endParaRPr>
                    </a:p>
                  </a:txBody>
                  <a:tcPr marL="36195" marR="0" marT="99694" marB="99694"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微软雅黑" panose="020B0503020204020204" charset="-122"/>
                          <a:ea typeface="微软雅黑" panose="020B0503020204020204" charset="-122"/>
                          <a:cs typeface="微软雅黑" panose="020B0503020204020204" charset="-122"/>
                        </a:rPr>
                        <a:t>一个斜线</a:t>
                      </a:r>
                      <a:r>
                        <a:rPr lang="en-US" altLang="zh-CN" sz="2000" b="0" u="none">
                          <a:latin typeface="微软雅黑" panose="020B0503020204020204" charset="-122"/>
                          <a:ea typeface="微软雅黑" panose="020B0503020204020204" charset="-122"/>
                          <a:cs typeface="微软雅黑" panose="020B0503020204020204" charset="-122"/>
                        </a:rPr>
                        <a:t>\</a:t>
                      </a:r>
                      <a:endParaRPr lang="en-US" sz="2000" b="0" u="none">
                        <a:latin typeface="微软雅黑" panose="020B0503020204020204" charset="-122"/>
                        <a:ea typeface="微软雅黑" panose="020B0503020204020204" charset="-122"/>
                        <a:cs typeface="微软雅黑" panose="020B0503020204020204" charset="-122"/>
                      </a:endParaRPr>
                    </a:p>
                  </a:txBody>
                  <a:tcPr marL="36195" marR="0" marT="99694" marB="99694"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8300">
                <a:tc>
                  <a:txBody>
                    <a:bodyPr/>
                    <a:p>
                      <a:pPr marL="0" indent="0" algn="l">
                        <a:buNone/>
                      </a:pPr>
                      <a:r>
                        <a:rPr lang="en-US" altLang="zh-CN" sz="2000" b="0" u="none">
                          <a:latin typeface="微软雅黑" panose="020B0503020204020204" charset="-122"/>
                          <a:ea typeface="微软雅黑" panose="020B0503020204020204" charset="-122"/>
                          <a:cs typeface="宋体" panose="02010600030101010101" pitchFamily="2" charset="-122"/>
                        </a:rPr>
                        <a:t>\f</a:t>
                      </a:r>
                      <a:endParaRPr lang="en-US" altLang="zh-CN" sz="2000" b="0" u="none">
                        <a:latin typeface="微软雅黑" panose="020B0503020204020204" charset="-122"/>
                        <a:ea typeface="微软雅黑" panose="020B0503020204020204" charset="-122"/>
                        <a:cs typeface="宋体" panose="02010600030101010101" pitchFamily="2" charset="-122"/>
                      </a:endParaRPr>
                    </a:p>
                  </a:txBody>
                  <a:tcPr marL="36195" marR="0" marT="99694" marB="99694"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微软雅黑" panose="020B0503020204020204" charset="-122"/>
                          <a:ea typeface="微软雅黑" panose="020B0503020204020204" charset="-122"/>
                          <a:cs typeface="宋体" panose="02010600030101010101" pitchFamily="2" charset="-122"/>
                        </a:rPr>
                        <a:t>换页符</a:t>
                      </a:r>
                      <a:endParaRPr lang="zh-CN" altLang="en-US" sz="2000" b="0" u="none">
                        <a:latin typeface="微软雅黑" panose="020B0503020204020204" charset="-122"/>
                        <a:ea typeface="微软雅黑" panose="020B0503020204020204" charset="-122"/>
                        <a:cs typeface="宋体" panose="02010600030101010101" pitchFamily="2" charset="-122"/>
                      </a:endParaRPr>
                    </a:p>
                  </a:txBody>
                  <a:tcPr marL="36195" marR="0" marT="99694" marB="99694"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2000" b="0" u="none">
                          <a:latin typeface="微软雅黑" panose="020B0503020204020204" charset="-122"/>
                          <a:ea typeface="微软雅黑" panose="020B0503020204020204" charset="-122"/>
                          <a:cs typeface="宋体" panose="02010600030101010101" pitchFamily="2" charset="-122"/>
                        </a:rPr>
                        <a:t>\</a:t>
                      </a:r>
                      <a:r>
                        <a:rPr lang="en-US" altLang="zh-CN" sz="2000" b="0" u="none">
                          <a:latin typeface="微软雅黑" panose="020B0503020204020204" charset="-122"/>
                          <a:ea typeface="微软雅黑" panose="020B0503020204020204" charset="-122"/>
                          <a:cs typeface="Times New Roman" panose="02020603050405020304" pitchFamily="2" charset="0"/>
                        </a:rPr>
                        <a:t>’</a:t>
                      </a:r>
                      <a:endParaRPr lang="en-US" altLang="zh-CN" sz="2000" b="0" u="none">
                        <a:latin typeface="微软雅黑" panose="020B0503020204020204" charset="-122"/>
                        <a:ea typeface="微软雅黑" panose="020B0503020204020204" charset="-122"/>
                        <a:cs typeface="宋体" panose="02010600030101010101" pitchFamily="2" charset="-122"/>
                      </a:endParaRPr>
                    </a:p>
                  </a:txBody>
                  <a:tcPr marL="36195" marR="0" marT="99694" marB="99694"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微软雅黑" panose="020B0503020204020204" charset="-122"/>
                          <a:ea typeface="微软雅黑" panose="020B0503020204020204" charset="-122"/>
                          <a:cs typeface="微软雅黑" panose="020B0503020204020204" charset="-122"/>
                        </a:rPr>
                        <a:t>单引号’</a:t>
                      </a:r>
                      <a:endParaRPr lang="zh-CN" altLang="en-US" sz="2000" b="0" u="none">
                        <a:latin typeface="微软雅黑" panose="020B0503020204020204" charset="-122"/>
                        <a:ea typeface="微软雅黑" panose="020B0503020204020204" charset="-122"/>
                        <a:cs typeface="微软雅黑" panose="020B0503020204020204" charset="-122"/>
                      </a:endParaRPr>
                    </a:p>
                  </a:txBody>
                  <a:tcPr marL="36195" marR="0" marT="99694" marB="99694"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8300">
                <a:tc>
                  <a:txBody>
                    <a:bodyPr/>
                    <a:p>
                      <a:pPr marL="0" indent="0" algn="l">
                        <a:buNone/>
                      </a:pPr>
                      <a:r>
                        <a:rPr lang="en-US" altLang="zh-CN" sz="2000" b="0" u="none">
                          <a:latin typeface="微软雅黑" panose="020B0503020204020204" charset="-122"/>
                          <a:ea typeface="微软雅黑" panose="020B0503020204020204" charset="-122"/>
                          <a:cs typeface="宋体" panose="02010600030101010101" pitchFamily="2" charset="-122"/>
                        </a:rPr>
                        <a:t>\n</a:t>
                      </a:r>
                      <a:endParaRPr lang="en-US" altLang="zh-CN" sz="2000" b="0" u="none">
                        <a:latin typeface="微软雅黑" panose="020B0503020204020204" charset="-122"/>
                        <a:ea typeface="微软雅黑" panose="020B0503020204020204" charset="-122"/>
                        <a:cs typeface="宋体" panose="02010600030101010101" pitchFamily="2" charset="-122"/>
                      </a:endParaRPr>
                    </a:p>
                  </a:txBody>
                  <a:tcPr marL="36195" marR="0" marT="99694" marB="99694"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微软雅黑" panose="020B0503020204020204" charset="-122"/>
                          <a:ea typeface="微软雅黑" panose="020B0503020204020204" charset="-122"/>
                          <a:cs typeface="宋体" panose="02010600030101010101" pitchFamily="2" charset="-122"/>
                        </a:rPr>
                        <a:t>换行符</a:t>
                      </a:r>
                      <a:endParaRPr lang="zh-CN" altLang="en-US" sz="2000" b="0" u="none">
                        <a:latin typeface="微软雅黑" panose="020B0503020204020204" charset="-122"/>
                        <a:ea typeface="微软雅黑" panose="020B0503020204020204" charset="-122"/>
                        <a:cs typeface="宋体" panose="02010600030101010101" pitchFamily="2" charset="-122"/>
                      </a:endParaRPr>
                    </a:p>
                  </a:txBody>
                  <a:tcPr marL="36195" marR="0" marT="99694" marB="99694"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2000" b="0" u="none">
                          <a:latin typeface="微软雅黑" panose="020B0503020204020204" charset="-122"/>
                          <a:ea typeface="微软雅黑" panose="020B0503020204020204" charset="-122"/>
                          <a:cs typeface="宋体" panose="02010600030101010101" pitchFamily="2" charset="-122"/>
                        </a:rPr>
                        <a:t>\</a:t>
                      </a:r>
                      <a:r>
                        <a:rPr lang="en-US" altLang="zh-CN" sz="2000" b="0" u="none">
                          <a:latin typeface="微软雅黑" panose="020B0503020204020204" charset="-122"/>
                          <a:ea typeface="微软雅黑" panose="020B0503020204020204" charset="-122"/>
                          <a:cs typeface="Times New Roman" panose="02020603050405020304" pitchFamily="2" charset="0"/>
                        </a:rPr>
                        <a:t>”</a:t>
                      </a:r>
                      <a:endParaRPr lang="en-US" altLang="zh-CN" sz="2000" b="0" u="none">
                        <a:latin typeface="微软雅黑" panose="020B0503020204020204" charset="-122"/>
                        <a:ea typeface="微软雅黑" panose="020B0503020204020204" charset="-122"/>
                        <a:cs typeface="宋体" panose="02010600030101010101" pitchFamily="2" charset="-122"/>
                      </a:endParaRPr>
                    </a:p>
                  </a:txBody>
                  <a:tcPr marL="36195" marR="0" marT="99694" marB="99694"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微软雅黑" panose="020B0503020204020204" charset="-122"/>
                          <a:ea typeface="微软雅黑" panose="020B0503020204020204" charset="-122"/>
                          <a:cs typeface="微软雅黑" panose="020B0503020204020204" charset="-122"/>
                        </a:rPr>
                        <a:t>双引号”</a:t>
                      </a:r>
                      <a:endParaRPr lang="zh-CN" altLang="en-US" sz="2000" b="0" u="none">
                        <a:latin typeface="微软雅黑" panose="020B0503020204020204" charset="-122"/>
                        <a:ea typeface="微软雅黑" panose="020B0503020204020204" charset="-122"/>
                        <a:cs typeface="微软雅黑" panose="020B0503020204020204" charset="-122"/>
                      </a:endParaRPr>
                    </a:p>
                  </a:txBody>
                  <a:tcPr marL="36195" marR="0" marT="99694" marB="99694"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0990">
                <a:tc>
                  <a:txBody>
                    <a:bodyPr/>
                    <a:p>
                      <a:pPr marL="0" indent="0" algn="l">
                        <a:buNone/>
                      </a:pPr>
                      <a:r>
                        <a:rPr lang="en-US" altLang="zh-CN" sz="2000" b="0" u="none">
                          <a:latin typeface="微软雅黑" panose="020B0503020204020204" charset="-122"/>
                          <a:ea typeface="微软雅黑" panose="020B0503020204020204" charset="-122"/>
                          <a:cs typeface="宋体" panose="02010600030101010101" pitchFamily="2" charset="-122"/>
                        </a:rPr>
                        <a:t>\r</a:t>
                      </a:r>
                      <a:endParaRPr lang="en-US" altLang="zh-CN" sz="2000" b="0" u="none">
                        <a:latin typeface="微软雅黑" panose="020B0503020204020204" charset="-122"/>
                        <a:ea typeface="微软雅黑" panose="020B0503020204020204" charset="-122"/>
                        <a:cs typeface="宋体" panose="02010600030101010101" pitchFamily="2" charset="-122"/>
                      </a:endParaRPr>
                    </a:p>
                  </a:txBody>
                  <a:tcPr marL="36195" marR="0" marT="99694" marB="99694"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微软雅黑" panose="020B0503020204020204" charset="-122"/>
                          <a:ea typeface="微软雅黑" panose="020B0503020204020204" charset="-122"/>
                          <a:cs typeface="宋体" panose="02010600030101010101" pitchFamily="2" charset="-122"/>
                        </a:rPr>
                        <a:t>回车</a:t>
                      </a:r>
                      <a:endParaRPr lang="zh-CN" altLang="en-US" sz="2000" b="0" u="none">
                        <a:latin typeface="微软雅黑" panose="020B0503020204020204" charset="-122"/>
                        <a:ea typeface="微软雅黑" panose="020B0503020204020204" charset="-122"/>
                        <a:cs typeface="宋体" panose="02010600030101010101" pitchFamily="2" charset="-122"/>
                      </a:endParaRPr>
                    </a:p>
                  </a:txBody>
                  <a:tcPr marL="36195" marR="0" marT="99694" marB="99694"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2000" b="0" u="none">
                          <a:latin typeface="微软雅黑" panose="020B0503020204020204" charset="-122"/>
                          <a:ea typeface="微软雅黑" panose="020B0503020204020204" charset="-122"/>
                          <a:cs typeface="宋体" panose="02010600030101010101" pitchFamily="2" charset="-122"/>
                        </a:rPr>
                        <a:t>\ooo</a:t>
                      </a:r>
                      <a:endParaRPr lang="en-US" altLang="zh-CN" sz="2000" b="0" u="none">
                        <a:latin typeface="微软雅黑" panose="020B0503020204020204" charset="-122"/>
                        <a:ea typeface="微软雅黑" panose="020B0503020204020204" charset="-122"/>
                        <a:cs typeface="宋体" panose="02010600030101010101" pitchFamily="2" charset="-122"/>
                      </a:endParaRPr>
                    </a:p>
                  </a:txBody>
                  <a:tcPr marL="36195" marR="0" marT="99694" marB="99694"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2000" b="0" u="none">
                          <a:latin typeface="微软雅黑" panose="020B0503020204020204" charset="-122"/>
                          <a:ea typeface="微软雅黑" panose="020B0503020204020204" charset="-122"/>
                          <a:cs typeface="微软雅黑" panose="020B0503020204020204" charset="-122"/>
                        </a:rPr>
                        <a:t>3</a:t>
                      </a:r>
                      <a:r>
                        <a:rPr lang="zh-CN" altLang="en-US" sz="2000" b="0" u="none">
                          <a:latin typeface="微软雅黑" panose="020B0503020204020204" charset="-122"/>
                          <a:ea typeface="微软雅黑" panose="020B0503020204020204" charset="-122"/>
                          <a:cs typeface="微软雅黑" panose="020B0503020204020204" charset="-122"/>
                        </a:rPr>
                        <a:t>位八进制数对应的字符</a:t>
                      </a:r>
                      <a:endParaRPr lang="en-US" sz="2000" b="0" u="none">
                        <a:latin typeface="微软雅黑" panose="020B0503020204020204" charset="-122"/>
                        <a:ea typeface="微软雅黑" panose="020B0503020204020204" charset="-122"/>
                        <a:cs typeface="微软雅黑" panose="020B0503020204020204" charset="-122"/>
                      </a:endParaRPr>
                    </a:p>
                  </a:txBody>
                  <a:tcPr marL="36195" marR="0" marT="99694" marB="99694"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8300">
                <a:tc>
                  <a:txBody>
                    <a:bodyPr/>
                    <a:p>
                      <a:pPr marL="0" indent="0" algn="l">
                        <a:buNone/>
                      </a:pPr>
                      <a:r>
                        <a:rPr lang="en-US" altLang="zh-CN" sz="2000" b="0" u="none">
                          <a:latin typeface="微软雅黑" panose="020B0503020204020204" charset="-122"/>
                          <a:ea typeface="微软雅黑" panose="020B0503020204020204" charset="-122"/>
                          <a:cs typeface="宋体" panose="02010600030101010101" pitchFamily="2" charset="-122"/>
                        </a:rPr>
                        <a:t>\t</a:t>
                      </a:r>
                      <a:endParaRPr lang="en-US" altLang="zh-CN" sz="2000" b="0" u="none">
                        <a:latin typeface="微软雅黑" panose="020B0503020204020204" charset="-122"/>
                        <a:ea typeface="微软雅黑" panose="020B0503020204020204" charset="-122"/>
                        <a:cs typeface="宋体" panose="02010600030101010101" pitchFamily="2" charset="-122"/>
                      </a:endParaRPr>
                    </a:p>
                  </a:txBody>
                  <a:tcPr marL="36195" marR="0" marT="99694" marB="99694"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微软雅黑" panose="020B0503020204020204" charset="-122"/>
                          <a:ea typeface="微软雅黑" panose="020B0503020204020204" charset="-122"/>
                          <a:cs typeface="宋体" panose="02010600030101010101" pitchFamily="2" charset="-122"/>
                        </a:rPr>
                        <a:t>水平制表符</a:t>
                      </a:r>
                      <a:endParaRPr lang="zh-CN" altLang="en-US" sz="2000" b="0" u="none">
                        <a:latin typeface="微软雅黑" panose="020B0503020204020204" charset="-122"/>
                        <a:ea typeface="微软雅黑" panose="020B0503020204020204" charset="-122"/>
                        <a:cs typeface="宋体" panose="02010600030101010101" pitchFamily="2" charset="-122"/>
                      </a:endParaRPr>
                    </a:p>
                  </a:txBody>
                  <a:tcPr marL="36195" marR="0" marT="99694" marB="99694"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2000" b="0" u="none">
                          <a:latin typeface="微软雅黑" panose="020B0503020204020204" charset="-122"/>
                          <a:ea typeface="微软雅黑" panose="020B0503020204020204" charset="-122"/>
                          <a:cs typeface="宋体" panose="02010600030101010101" pitchFamily="2" charset="-122"/>
                        </a:rPr>
                        <a:t>\xhh</a:t>
                      </a:r>
                      <a:endParaRPr lang="en-US" altLang="zh-CN" sz="2000" b="0" u="none">
                        <a:latin typeface="微软雅黑" panose="020B0503020204020204" charset="-122"/>
                        <a:ea typeface="微软雅黑" panose="020B0503020204020204" charset="-122"/>
                        <a:cs typeface="宋体" panose="02010600030101010101" pitchFamily="2" charset="-122"/>
                      </a:endParaRPr>
                    </a:p>
                  </a:txBody>
                  <a:tcPr marL="36195" marR="0" marT="99694" marB="99694"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2000" b="0" u="none">
                          <a:latin typeface="微软雅黑" panose="020B0503020204020204" charset="-122"/>
                          <a:ea typeface="微软雅黑" panose="020B0503020204020204" charset="-122"/>
                          <a:cs typeface="微软雅黑" panose="020B0503020204020204" charset="-122"/>
                        </a:rPr>
                        <a:t>2</a:t>
                      </a:r>
                      <a:r>
                        <a:rPr lang="zh-CN" altLang="en-US" sz="2000" b="0" u="none">
                          <a:latin typeface="微软雅黑" panose="020B0503020204020204" charset="-122"/>
                          <a:ea typeface="微软雅黑" panose="020B0503020204020204" charset="-122"/>
                          <a:cs typeface="微软雅黑" panose="020B0503020204020204" charset="-122"/>
                        </a:rPr>
                        <a:t>位十六进制数对应的字符</a:t>
                      </a:r>
                      <a:endParaRPr lang="en-US" sz="2000" b="0" u="none">
                        <a:latin typeface="微软雅黑" panose="020B0503020204020204" charset="-122"/>
                        <a:ea typeface="微软雅黑" panose="020B0503020204020204" charset="-122"/>
                        <a:cs typeface="微软雅黑" panose="020B0503020204020204" charset="-122"/>
                      </a:endParaRPr>
                    </a:p>
                  </a:txBody>
                  <a:tcPr marL="36195" marR="0" marT="99694" marB="99694"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8300">
                <a:tc>
                  <a:txBody>
                    <a:bodyPr/>
                    <a:p>
                      <a:pPr marL="0" indent="0" algn="l">
                        <a:buNone/>
                      </a:pPr>
                      <a:r>
                        <a:rPr lang="en-US" altLang="zh-CN" sz="2000" b="0" u="none">
                          <a:latin typeface="微软雅黑" panose="020B0503020204020204" charset="-122"/>
                          <a:ea typeface="微软雅黑" panose="020B0503020204020204" charset="-122"/>
                          <a:cs typeface="宋体" panose="02010600030101010101" pitchFamily="2" charset="-122"/>
                        </a:rPr>
                        <a:t>\v</a:t>
                      </a:r>
                      <a:endParaRPr lang="en-US" altLang="zh-CN" sz="2000" b="0" u="none">
                        <a:latin typeface="微软雅黑" panose="020B0503020204020204" charset="-122"/>
                        <a:ea typeface="微软雅黑" panose="020B0503020204020204" charset="-122"/>
                        <a:cs typeface="宋体" panose="02010600030101010101" pitchFamily="2" charset="-122"/>
                      </a:endParaRPr>
                    </a:p>
                  </a:txBody>
                  <a:tcPr marL="36195" marR="0" marT="99694" marB="99694"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微软雅黑" panose="020B0503020204020204" charset="-122"/>
                          <a:ea typeface="微软雅黑" panose="020B0503020204020204" charset="-122"/>
                          <a:cs typeface="宋体" panose="02010600030101010101" pitchFamily="2" charset="-122"/>
                        </a:rPr>
                        <a:t>垂直制表符</a:t>
                      </a:r>
                      <a:endParaRPr lang="zh-CN" altLang="en-US" sz="2000" b="0" u="none">
                        <a:latin typeface="微软雅黑" panose="020B0503020204020204" charset="-122"/>
                        <a:ea typeface="微软雅黑" panose="020B0503020204020204" charset="-122"/>
                        <a:cs typeface="宋体" panose="02010600030101010101" pitchFamily="2" charset="-122"/>
                      </a:endParaRPr>
                    </a:p>
                  </a:txBody>
                  <a:tcPr marL="36195" marR="0" marT="99694" marB="99694"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2000" b="0" u="none">
                          <a:latin typeface="微软雅黑" panose="020B0503020204020204" charset="-122"/>
                          <a:ea typeface="微软雅黑" panose="020B0503020204020204" charset="-122"/>
                          <a:cs typeface="宋体" panose="02010600030101010101" pitchFamily="2" charset="-122"/>
                        </a:rPr>
                        <a:t>\uhhhh</a:t>
                      </a:r>
                      <a:endParaRPr lang="en-US" altLang="zh-CN" sz="2000" b="0" u="none">
                        <a:latin typeface="微软雅黑" panose="020B0503020204020204" charset="-122"/>
                        <a:ea typeface="微软雅黑" panose="020B0503020204020204" charset="-122"/>
                        <a:cs typeface="宋体" panose="02010600030101010101" pitchFamily="2" charset="-122"/>
                      </a:endParaRPr>
                    </a:p>
                  </a:txBody>
                  <a:tcPr marL="36195" marR="0" marT="99694" marB="99694"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2000" b="0" u="none">
                          <a:latin typeface="微软雅黑" panose="020B0503020204020204" charset="-122"/>
                          <a:ea typeface="微软雅黑" panose="020B0503020204020204" charset="-122"/>
                          <a:cs typeface="微软雅黑" panose="020B0503020204020204" charset="-122"/>
                        </a:rPr>
                        <a:t>4</a:t>
                      </a:r>
                      <a:r>
                        <a:rPr lang="zh-CN" altLang="en-US" sz="2000" b="0" u="none">
                          <a:latin typeface="微软雅黑" panose="020B0503020204020204" charset="-122"/>
                          <a:ea typeface="微软雅黑" panose="020B0503020204020204" charset="-122"/>
                          <a:cs typeface="微软雅黑" panose="020B0503020204020204" charset="-122"/>
                        </a:rPr>
                        <a:t>位十六进制数表示的</a:t>
                      </a:r>
                      <a:r>
                        <a:rPr lang="en-US" altLang="zh-CN" sz="2000" b="0" u="none">
                          <a:latin typeface="微软雅黑" panose="020B0503020204020204" charset="-122"/>
                          <a:ea typeface="微软雅黑" panose="020B0503020204020204" charset="-122"/>
                          <a:cs typeface="微软雅黑" panose="020B0503020204020204" charset="-122"/>
                        </a:rPr>
                        <a:t>Unicode</a:t>
                      </a:r>
                      <a:r>
                        <a:rPr lang="zh-CN" altLang="en-US" sz="2000" b="0" u="none">
                          <a:latin typeface="微软雅黑" panose="020B0503020204020204" charset="-122"/>
                          <a:ea typeface="微软雅黑" panose="020B0503020204020204" charset="-122"/>
                          <a:cs typeface="微软雅黑" panose="020B0503020204020204" charset="-122"/>
                        </a:rPr>
                        <a:t>字符</a:t>
                      </a:r>
                      <a:endParaRPr lang="en-US" sz="2000" b="0" u="none">
                        <a:latin typeface="微软雅黑" panose="020B0503020204020204" charset="-122"/>
                        <a:ea typeface="微软雅黑" panose="020B0503020204020204" charset="-122"/>
                        <a:cs typeface="微软雅黑" panose="020B0503020204020204" charset="-122"/>
                      </a:endParaRPr>
                    </a:p>
                  </a:txBody>
                  <a:tcPr marL="36195" marR="0" marT="99694" marB="99694"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Content Placeholder 2"/>
          <p:cNvSpPr>
            <a:spLocks noGrp="1"/>
          </p:cNvSpPr>
          <p:nvPr>
            <p:ph sz="half" idx="2"/>
          </p:nvPr>
        </p:nvSpPr>
        <p:spPr/>
        <p:txBody>
          <a:bodyPr anchor="t"/>
          <a:p>
            <a:pPr>
              <a:buFont typeface="Wingdings" panose="05000000000000000000" charset="0"/>
              <a:buChar char="n"/>
            </a:pPr>
            <a:r>
              <a:rPr lang="zh-CN" altLang="en-US" sz="2400"/>
              <a:t>转义字符用法</a:t>
            </a:r>
            <a:endParaRPr lang="zh-CN" altLang="en-US" sz="2400"/>
          </a:p>
          <a:p>
            <a:pPr>
              <a:buNone/>
            </a:pPr>
            <a:r>
              <a:rPr lang="zh-CN" altLang="en-US" sz="1800">
                <a:latin typeface="Consolas" panose="020B0609020204030204" charset="0"/>
              </a:rPr>
              <a:t>&gt;&gt;&gt; print('Hello\nWorld')          #包含转义字符的字符串</a:t>
            </a:r>
            <a:endParaRPr lang="zh-CN" altLang="en-US" sz="1800">
              <a:latin typeface="Consolas" panose="020B0609020204030204" charset="0"/>
            </a:endParaRPr>
          </a:p>
          <a:p>
            <a:pPr>
              <a:buNone/>
            </a:pPr>
            <a:r>
              <a:rPr lang="zh-CN" altLang="en-US" sz="1800">
                <a:solidFill>
                  <a:srgbClr val="00B0F0"/>
                </a:solidFill>
                <a:latin typeface="Consolas" panose="020B0609020204030204" charset="0"/>
              </a:rPr>
              <a:t>Hello</a:t>
            </a:r>
            <a:endParaRPr lang="zh-CN" altLang="en-US" sz="1800">
              <a:solidFill>
                <a:srgbClr val="00B0F0"/>
              </a:solidFill>
              <a:latin typeface="Consolas" panose="020B0609020204030204" charset="0"/>
            </a:endParaRPr>
          </a:p>
          <a:p>
            <a:pPr>
              <a:buNone/>
            </a:pPr>
            <a:r>
              <a:rPr lang="zh-CN" altLang="en-US" sz="1800">
                <a:solidFill>
                  <a:srgbClr val="00B0F0"/>
                </a:solidFill>
                <a:latin typeface="Consolas" panose="020B0609020204030204" charset="0"/>
              </a:rPr>
              <a:t>World</a:t>
            </a:r>
            <a:endParaRPr lang="zh-CN" altLang="en-US" sz="1800">
              <a:solidFill>
                <a:srgbClr val="00B0F0"/>
              </a:solidFill>
              <a:latin typeface="Consolas" panose="020B0609020204030204" charset="0"/>
            </a:endParaRPr>
          </a:p>
          <a:p>
            <a:pPr>
              <a:buNone/>
            </a:pPr>
            <a:r>
              <a:rPr lang="zh-CN" altLang="en-US" sz="1800">
                <a:latin typeface="Consolas" panose="020B0609020204030204" charset="0"/>
              </a:rPr>
              <a:t>&gt;&gt;&gt; print('\101')                  #三位八进制数对应的字符</a:t>
            </a:r>
            <a:endParaRPr lang="zh-CN" altLang="en-US" sz="1800">
              <a:latin typeface="Consolas" panose="020B0609020204030204" charset="0"/>
            </a:endParaRPr>
          </a:p>
          <a:p>
            <a:pPr>
              <a:buNone/>
            </a:pPr>
            <a:r>
              <a:rPr lang="zh-CN" altLang="en-US" sz="1800">
                <a:solidFill>
                  <a:srgbClr val="00B0F0"/>
                </a:solidFill>
                <a:latin typeface="Consolas" panose="020B0609020204030204" charset="0"/>
              </a:rPr>
              <a:t>A</a:t>
            </a:r>
            <a:endParaRPr lang="zh-CN" altLang="en-US" sz="1800">
              <a:solidFill>
                <a:srgbClr val="00B0F0"/>
              </a:solidFill>
              <a:latin typeface="Consolas" panose="020B0609020204030204" charset="0"/>
            </a:endParaRPr>
          </a:p>
          <a:p>
            <a:pPr>
              <a:buNone/>
            </a:pPr>
            <a:r>
              <a:rPr lang="zh-CN" altLang="en-US" sz="1800">
                <a:latin typeface="Consolas" panose="020B0609020204030204" charset="0"/>
              </a:rPr>
              <a:t>&gt;&gt;&gt; print('\x41')                  #两位十六进制数对应的字符</a:t>
            </a:r>
            <a:endParaRPr lang="zh-CN" altLang="en-US" sz="1800">
              <a:latin typeface="Consolas" panose="020B0609020204030204" charset="0"/>
            </a:endParaRPr>
          </a:p>
          <a:p>
            <a:pPr>
              <a:buNone/>
            </a:pPr>
            <a:r>
              <a:rPr lang="zh-CN" altLang="en-US" sz="1800">
                <a:solidFill>
                  <a:srgbClr val="00B0F0"/>
                </a:solidFill>
                <a:latin typeface="Consolas" panose="020B0609020204030204" charset="0"/>
              </a:rPr>
              <a:t>A</a:t>
            </a:r>
            <a:endParaRPr lang="zh-CN" altLang="en-US" sz="1800">
              <a:solidFill>
                <a:srgbClr val="00B0F0"/>
              </a:solidFill>
              <a:latin typeface="Consolas" panose="020B0609020204030204" charset="0"/>
            </a:endParaRPr>
          </a:p>
          <a:p>
            <a:pPr>
              <a:buNone/>
            </a:pPr>
            <a:endParaRPr lang="zh-CN" altLang="en-US" sz="1800">
              <a:solidFill>
                <a:srgbClr val="00B0F0"/>
              </a:solidFill>
              <a:latin typeface="Consolas" panose="020B0609020204030204" charset="0"/>
            </a:endParaRPr>
          </a:p>
        </p:txBody>
      </p:sp>
      <p:sp>
        <p:nvSpPr>
          <p:cNvPr id="3" name="文本占位符 2"/>
          <p:cNvSpPr>
            <a:spLocks noGrp="1"/>
          </p:cNvSpPr>
          <p:nvPr>
            <p:ph type="body" idx="1"/>
          </p:nvPr>
        </p:nvSpPr>
        <p:spPr/>
        <p:txBody>
          <a:bodyPr/>
          <a:p>
            <a:endParaRPr lang="zh-CN" altLang="en-US"/>
          </a:p>
        </p:txBody>
      </p:sp>
      <p:sp>
        <p:nvSpPr>
          <p:cNvPr id="57346" name="标题 37889"/>
          <p:cNvSpPr>
            <a:spLocks noGrp="1"/>
          </p:cNvSpPr>
          <p:nvPr>
            <p:ph type="title"/>
          </p:nvPr>
        </p:nvSpPr>
        <p:spPr>
          <a:xfrm>
            <a:off x="554355" y="150495"/>
            <a:ext cx="5398770" cy="414020"/>
          </a:xfrm>
          <a:noFill/>
          <a:ln>
            <a:noFill/>
          </a:ln>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1.</a:t>
            </a:r>
            <a:r>
              <a:rPr>
                <a:latin typeface="+mj-lt"/>
                <a:ea typeface="+mj-ea"/>
                <a:cs typeface="+mj-cs"/>
                <a:sym typeface="+mn-ea"/>
              </a:rPr>
              <a:t>4</a:t>
            </a:r>
            <a:r>
              <a:rPr>
                <a:latin typeface="+mj-lt"/>
                <a:ea typeface="+mj-ea"/>
                <a:cs typeface="+mj-cs"/>
                <a:sym typeface="+mn-ea"/>
              </a:rPr>
              <a:t>.4  </a:t>
            </a:r>
            <a:r>
              <a:rPr>
                <a:latin typeface="+mj-lt"/>
                <a:ea typeface="+mj-ea"/>
                <a:cs typeface="+mj-cs"/>
                <a:sym typeface="+mn-ea"/>
              </a:rPr>
              <a:t>字符串</a:t>
            </a:r>
            <a:endParaRPr>
              <a:latin typeface="+mj-lt"/>
              <a:ea typeface="+mj-ea"/>
              <a:cs typeface="+mj-cs"/>
              <a:sym typeface="+mn-ea"/>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标题 1"/>
          <p:cNvSpPr>
            <a:spLocks noGrp="1"/>
          </p:cNvSpPr>
          <p:nvPr>
            <p:ph type="title"/>
          </p:nvPr>
        </p:nvSpPr>
        <p:spPr>
          <a:xfrm>
            <a:off x="554355" y="150495"/>
            <a:ext cx="5398770" cy="414020"/>
          </a:xfrm>
          <a:noFill/>
          <a:ln>
            <a:noFill/>
          </a:ln>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Arial" panose="020B0604020202020204" pitchFamily="34" charset="0"/>
              </a:rPr>
              <a:t>1.</a:t>
            </a:r>
            <a:r>
              <a:rPr>
                <a:latin typeface="+mj-lt"/>
                <a:ea typeface="+mj-ea"/>
                <a:cs typeface="+mj-cs"/>
                <a:sym typeface="Arial" panose="020B0604020202020204" pitchFamily="34" charset="0"/>
              </a:rPr>
              <a:t>4</a:t>
            </a:r>
            <a:r>
              <a:rPr>
                <a:latin typeface="+mj-lt"/>
                <a:ea typeface="+mj-ea"/>
                <a:cs typeface="+mj-cs"/>
                <a:sym typeface="Arial" panose="020B0604020202020204" pitchFamily="34" charset="0"/>
              </a:rPr>
              <a:t>.4  </a:t>
            </a:r>
            <a:r>
              <a:rPr>
                <a:latin typeface="+mj-lt"/>
                <a:ea typeface="+mj-ea"/>
                <a:cs typeface="+mj-cs"/>
                <a:sym typeface="Arial" panose="020B0604020202020204" pitchFamily="34" charset="0"/>
              </a:rPr>
              <a:t>字符串</a:t>
            </a:r>
            <a:endParaRPr>
              <a:latin typeface="+mj-lt"/>
              <a:ea typeface="+mj-ea"/>
              <a:cs typeface="+mj-cs"/>
              <a:sym typeface="Arial" panose="020B0604020202020204" pitchFamily="34" charset="0"/>
            </a:endParaRPr>
          </a:p>
        </p:txBody>
      </p:sp>
      <p:sp>
        <p:nvSpPr>
          <p:cNvPr id="3" name="文本占位符 2"/>
          <p:cNvSpPr>
            <a:spLocks noGrp="1"/>
          </p:cNvSpPr>
          <p:nvPr>
            <p:ph type="body" idx="1"/>
          </p:nvPr>
        </p:nvSpPr>
        <p:spPr/>
        <p:txBody>
          <a:bodyPr/>
          <a:p>
            <a:endParaRPr lang="zh-CN" altLang="en-US"/>
          </a:p>
        </p:txBody>
      </p:sp>
      <p:sp>
        <p:nvSpPr>
          <p:cNvPr id="58370" name="内容占位符 2"/>
          <p:cNvSpPr>
            <a:spLocks noGrp="1"/>
          </p:cNvSpPr>
          <p:nvPr>
            <p:ph sz="half" idx="2"/>
          </p:nvPr>
        </p:nvSpPr>
        <p:spPr/>
        <p:txBody>
          <a:bodyPr anchor="t"/>
          <a:p>
            <a:pPr>
              <a:lnSpc>
                <a:spcPct val="150000"/>
              </a:lnSpc>
              <a:spcBef>
                <a:spcPct val="0"/>
              </a:spcBef>
              <a:buSzPct val="90000"/>
              <a:buFont typeface="Wingdings" panose="05000000000000000000" charset="0"/>
              <a:buChar char="n"/>
            </a:pPr>
            <a:r>
              <a:rPr lang="zh-CN" altLang="en-US" sz="2400" dirty="0">
                <a:sym typeface="Arial" panose="020B0604020202020204" pitchFamily="34" charset="0"/>
              </a:rPr>
              <a:t> 字符串界定符前面加字母r或</a:t>
            </a:r>
            <a:r>
              <a:rPr lang="en-US" altLang="zh-CN" sz="2400" dirty="0">
                <a:sym typeface="Arial" panose="020B0604020202020204" pitchFamily="34" charset="0"/>
              </a:rPr>
              <a:t>R</a:t>
            </a:r>
            <a:r>
              <a:rPr lang="zh-CN" altLang="en-US" sz="2400" dirty="0">
                <a:sym typeface="Arial" panose="020B0604020202020204" pitchFamily="34" charset="0"/>
              </a:rPr>
              <a:t>表示</a:t>
            </a:r>
            <a:r>
              <a:rPr lang="zh-CN" altLang="en-US" sz="2400" b="1" dirty="0">
                <a:solidFill>
                  <a:srgbClr val="FF0000"/>
                </a:solidFill>
                <a:sym typeface="Arial" panose="020B0604020202020204" pitchFamily="34" charset="0"/>
              </a:rPr>
              <a:t>原始字符串</a:t>
            </a:r>
            <a:r>
              <a:rPr lang="zh-CN" altLang="en-US" sz="2400" dirty="0">
                <a:sym typeface="Arial" panose="020B0604020202020204" pitchFamily="34" charset="0"/>
              </a:rPr>
              <a:t>，其中的特殊字符不进行转义，但字符串的</a:t>
            </a:r>
            <a:r>
              <a:rPr lang="zh-CN" altLang="en-US" sz="2400" b="1" dirty="0">
                <a:sym typeface="Arial" panose="020B0604020202020204" pitchFamily="34" charset="0"/>
              </a:rPr>
              <a:t>最后一个字符不能是</a:t>
            </a:r>
            <a:r>
              <a:rPr lang="en-US" altLang="zh-CN" sz="2400" b="1" dirty="0">
                <a:sym typeface="Arial" panose="020B0604020202020204" pitchFamily="34" charset="0"/>
              </a:rPr>
              <a:t>\</a:t>
            </a:r>
            <a:r>
              <a:rPr lang="zh-CN" altLang="en-US" sz="2400" dirty="0">
                <a:sym typeface="Arial" panose="020B0604020202020204" pitchFamily="34" charset="0"/>
              </a:rPr>
              <a:t>。原始字符串主要用于正则表达式、文件路径或者</a:t>
            </a:r>
            <a:r>
              <a:rPr lang="en-US" altLang="zh-CN" sz="2400" dirty="0">
                <a:sym typeface="Arial" panose="020B0604020202020204" pitchFamily="34" charset="0"/>
              </a:rPr>
              <a:t>URL</a:t>
            </a:r>
            <a:r>
              <a:rPr lang="zh-CN" altLang="en-US" sz="2400" dirty="0">
                <a:sym typeface="Arial" panose="020B0604020202020204" pitchFamily="34" charset="0"/>
              </a:rPr>
              <a:t>的场合。</a:t>
            </a:r>
            <a:endParaRPr lang="zh-CN" altLang="en-US" sz="2400" dirty="0">
              <a:sym typeface="Arial" panose="020B0604020202020204" pitchFamily="34" charset="0"/>
            </a:endParaRPr>
          </a:p>
          <a:p>
            <a:pPr>
              <a:buSzPct val="90000"/>
              <a:buFont typeface="Wingdings" panose="05000000000000000000" charset="0"/>
              <a:buNone/>
            </a:pPr>
            <a:r>
              <a:rPr lang="zh-CN" altLang="en-US" sz="1800" dirty="0">
                <a:latin typeface="Consolas" panose="020B0609020204030204" charset="0"/>
                <a:sym typeface="Arial" panose="020B0604020202020204" pitchFamily="34" charset="0"/>
              </a:rPr>
              <a:t>&gt;&gt;&gt; path = 'C:\Windows\notepad.exe'</a:t>
            </a:r>
            <a:endParaRPr lang="zh-CN" altLang="en-US" sz="1800" dirty="0">
              <a:latin typeface="Consolas" panose="020B0609020204030204" charset="0"/>
              <a:sym typeface="Arial" panose="020B0604020202020204" pitchFamily="34" charset="0"/>
            </a:endParaRPr>
          </a:p>
          <a:p>
            <a:pPr>
              <a:buSzPct val="90000"/>
              <a:buFont typeface="Wingdings" panose="05000000000000000000" charset="0"/>
              <a:buNone/>
            </a:pPr>
            <a:r>
              <a:rPr lang="zh-CN" altLang="en-US" sz="1800" dirty="0">
                <a:latin typeface="Consolas" panose="020B0609020204030204" charset="0"/>
                <a:sym typeface="Arial" panose="020B0604020202020204" pitchFamily="34" charset="0"/>
              </a:rPr>
              <a:t>&gt;&gt;&gt; print(path)                      #字符\n被转义为换行符</a:t>
            </a:r>
            <a:endParaRPr lang="zh-CN" altLang="en-US" sz="1800" dirty="0">
              <a:latin typeface="Consolas" panose="020B0609020204030204" charset="0"/>
              <a:sym typeface="Arial" panose="020B0604020202020204" pitchFamily="34" charset="0"/>
            </a:endParaRPr>
          </a:p>
          <a:p>
            <a:pPr>
              <a:buSzPct val="90000"/>
              <a:buFont typeface="Wingdings" panose="05000000000000000000" charset="0"/>
              <a:buNone/>
            </a:pPr>
            <a:r>
              <a:rPr lang="zh-CN" altLang="en-US" sz="1800" dirty="0">
                <a:solidFill>
                  <a:srgbClr val="00B0F0"/>
                </a:solidFill>
                <a:latin typeface="Consolas" panose="020B0609020204030204" charset="0"/>
                <a:sym typeface="Arial" panose="020B0604020202020204" pitchFamily="34" charset="0"/>
              </a:rPr>
              <a:t>C:\Windows</a:t>
            </a:r>
            <a:endParaRPr lang="zh-CN" altLang="en-US" sz="1800" dirty="0">
              <a:solidFill>
                <a:srgbClr val="00B0F0"/>
              </a:solidFill>
              <a:latin typeface="Consolas" panose="020B0609020204030204" charset="0"/>
              <a:sym typeface="Arial" panose="020B0604020202020204" pitchFamily="34" charset="0"/>
            </a:endParaRPr>
          </a:p>
          <a:p>
            <a:pPr>
              <a:buSzPct val="90000"/>
              <a:buFont typeface="Wingdings" panose="05000000000000000000" charset="0"/>
              <a:buNone/>
            </a:pPr>
            <a:r>
              <a:rPr lang="zh-CN" altLang="en-US" sz="1800" dirty="0">
                <a:solidFill>
                  <a:srgbClr val="00B0F0"/>
                </a:solidFill>
                <a:latin typeface="Consolas" panose="020B0609020204030204" charset="0"/>
                <a:sym typeface="Arial" panose="020B0604020202020204" pitchFamily="34" charset="0"/>
              </a:rPr>
              <a:t>otepad.exe</a:t>
            </a:r>
            <a:endParaRPr lang="zh-CN" altLang="en-US" sz="1800" dirty="0">
              <a:solidFill>
                <a:srgbClr val="00B0F0"/>
              </a:solidFill>
              <a:latin typeface="Consolas" panose="020B0609020204030204" charset="0"/>
              <a:sym typeface="Arial" panose="020B0604020202020204" pitchFamily="34" charset="0"/>
            </a:endParaRPr>
          </a:p>
          <a:p>
            <a:pPr>
              <a:buSzPct val="90000"/>
              <a:buFont typeface="Wingdings" panose="05000000000000000000" charset="0"/>
              <a:buNone/>
            </a:pPr>
            <a:r>
              <a:rPr lang="zh-CN" altLang="en-US" sz="1800" dirty="0">
                <a:latin typeface="Consolas" panose="020B0609020204030204" charset="0"/>
                <a:sym typeface="Arial" panose="020B0604020202020204" pitchFamily="34" charset="0"/>
              </a:rPr>
              <a:t>&gt;&gt;&gt; path = r'C:\Windows\notepad.exe' #原始字符串，任何字符都不转义</a:t>
            </a:r>
            <a:endParaRPr lang="zh-CN" altLang="en-US" sz="1800" dirty="0">
              <a:latin typeface="Consolas" panose="020B0609020204030204" charset="0"/>
              <a:sym typeface="Arial" panose="020B0604020202020204" pitchFamily="34" charset="0"/>
            </a:endParaRPr>
          </a:p>
          <a:p>
            <a:pPr>
              <a:buSzPct val="90000"/>
              <a:buFont typeface="Wingdings" panose="05000000000000000000" charset="0"/>
              <a:buNone/>
            </a:pPr>
            <a:r>
              <a:rPr lang="zh-CN" altLang="en-US" sz="1800" dirty="0">
                <a:latin typeface="Consolas" panose="020B0609020204030204" charset="0"/>
                <a:sym typeface="Arial" panose="020B0604020202020204" pitchFamily="34" charset="0"/>
              </a:rPr>
              <a:t>&gt;&gt;&gt; print(path)</a:t>
            </a:r>
            <a:endParaRPr lang="zh-CN" altLang="en-US" sz="1800" dirty="0">
              <a:latin typeface="Consolas" panose="020B0609020204030204" charset="0"/>
              <a:sym typeface="Arial" panose="020B0604020202020204" pitchFamily="34" charset="0"/>
            </a:endParaRPr>
          </a:p>
          <a:p>
            <a:pPr>
              <a:buSzPct val="90000"/>
              <a:buFont typeface="Wingdings" panose="05000000000000000000" charset="0"/>
              <a:buNone/>
            </a:pPr>
            <a:r>
              <a:rPr lang="zh-CN" altLang="en-US" sz="1800" dirty="0">
                <a:solidFill>
                  <a:srgbClr val="00B0F0"/>
                </a:solidFill>
                <a:latin typeface="Consolas" panose="020B0609020204030204" charset="0"/>
                <a:sym typeface="Arial" panose="020B0604020202020204" pitchFamily="34" charset="0"/>
              </a:rPr>
              <a:t>C:\Windows\notepad.exe</a:t>
            </a:r>
            <a:endParaRPr lang="zh-CN" altLang="en-US" sz="1800" dirty="0">
              <a:solidFill>
                <a:srgbClr val="00B0F0"/>
              </a:solidFill>
              <a:latin typeface="Consolas" panose="020B0609020204030204" charset="0"/>
              <a:sym typeface="Arial" panose="020B0604020202020204"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标题 39937"/>
          <p:cNvSpPr>
            <a:spLocks noGrp="1"/>
          </p:cNvSpPr>
          <p:nvPr>
            <p:ph type="title"/>
          </p:nvPr>
        </p:nvSpPr>
        <p:spPr>
          <a:xfrm>
            <a:off x="554355" y="150495"/>
            <a:ext cx="5398770" cy="414020"/>
          </a:xfrm>
          <a:noFill/>
          <a:ln>
            <a:noFill/>
          </a:ln>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1.</a:t>
            </a:r>
            <a:r>
              <a:rPr>
                <a:latin typeface="+mj-lt"/>
                <a:ea typeface="+mj-ea"/>
                <a:cs typeface="+mj-cs"/>
                <a:sym typeface="+mn-ea"/>
              </a:rPr>
              <a:t>4</a:t>
            </a:r>
            <a:r>
              <a:rPr>
                <a:latin typeface="+mj-lt"/>
                <a:ea typeface="+mj-ea"/>
                <a:cs typeface="+mj-cs"/>
                <a:sym typeface="+mn-ea"/>
              </a:rPr>
              <a:t>.5  </a:t>
            </a:r>
            <a:r>
              <a:rPr>
                <a:latin typeface="+mj-lt"/>
                <a:ea typeface="+mj-ea"/>
                <a:cs typeface="+mj-cs"/>
                <a:sym typeface="+mn-ea"/>
              </a:rPr>
              <a:t>运算</a:t>
            </a:r>
            <a:r>
              <a:rPr>
                <a:latin typeface="+mj-lt"/>
                <a:ea typeface="+mj-ea"/>
                <a:cs typeface="+mj-cs"/>
                <a:sym typeface="+mn-ea"/>
              </a:rPr>
              <a:t>符和表达式</a:t>
            </a:r>
            <a:endParaRPr>
              <a:latin typeface="+mj-lt"/>
              <a:ea typeface="+mj-ea"/>
              <a:cs typeface="+mj-cs"/>
              <a:sym typeface="+mn-ea"/>
            </a:endParaRPr>
          </a:p>
        </p:txBody>
      </p:sp>
      <p:sp>
        <p:nvSpPr>
          <p:cNvPr id="3" name="文本占位符 2"/>
          <p:cNvSpPr>
            <a:spLocks noGrp="1"/>
          </p:cNvSpPr>
          <p:nvPr>
            <p:ph type="body" idx="1"/>
          </p:nvPr>
        </p:nvSpPr>
        <p:spPr/>
        <p:txBody>
          <a:bodyPr/>
          <a:p>
            <a:endParaRPr lang="zh-CN" altLang="en-US"/>
          </a:p>
        </p:txBody>
      </p:sp>
      <p:graphicFrame>
        <p:nvGraphicFramePr>
          <p:cNvPr id="0" name="Content Placeholder -1"/>
          <p:cNvGraphicFramePr/>
          <p:nvPr>
            <p:ph sz="half" idx="2"/>
            <p:custDataLst>
              <p:tags r:id="rId1"/>
            </p:custDataLst>
          </p:nvPr>
        </p:nvGraphicFramePr>
        <p:xfrm>
          <a:off x="518160" y="1356360"/>
          <a:ext cx="11155680" cy="4145280"/>
        </p:xfrm>
        <a:graphic>
          <a:graphicData uri="http://schemas.openxmlformats.org/drawingml/2006/table">
            <a:tbl>
              <a:tblPr firstRow="1" bandRow="1">
                <a:tableStyleId>{5940675A-B579-460E-94D1-54222C63F5DA}</a:tableStyleId>
              </a:tblPr>
              <a:tblGrid>
                <a:gridCol w="3260090"/>
                <a:gridCol w="7895590"/>
              </a:tblGrid>
              <a:tr h="243840">
                <a:tc>
                  <a:txBody>
                    <a:bodyPr/>
                    <a:p>
                      <a:pPr marL="0" indent="0" algn="ctr">
                        <a:buNone/>
                      </a:pPr>
                      <a:r>
                        <a:rPr lang="zh-CN" altLang="en-US" sz="1600" b="1" u="none">
                          <a:latin typeface="微软雅黑" panose="020B0503020204020204" charset="-122"/>
                          <a:ea typeface="微软雅黑" panose="020B0503020204020204" charset="-122"/>
                          <a:cs typeface="宋体" panose="02010600030101010101" pitchFamily="2" charset="-122"/>
                        </a:rPr>
                        <a:t>运算符</a:t>
                      </a:r>
                      <a:endParaRPr lang="zh-CN" altLang="en-US"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1600" b="1" u="none">
                          <a:latin typeface="微软雅黑" panose="020B0503020204020204" charset="-122"/>
                          <a:ea typeface="微软雅黑" panose="020B0503020204020204" charset="-122"/>
                          <a:cs typeface="宋体" panose="02010600030101010101" pitchFamily="2" charset="-122"/>
                        </a:rPr>
                        <a:t>功能说明</a:t>
                      </a:r>
                      <a:endParaRPr lang="zh-CN" altLang="en-US"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600" b="0" u="none">
                          <a:latin typeface="微软雅黑" panose="020B0503020204020204" charset="-122"/>
                          <a:ea typeface="微软雅黑" panose="020B0503020204020204" charset="-122"/>
                          <a:cs typeface="宋体" panose="02010600030101010101" pitchFamily="2" charset="-122"/>
                        </a:rPr>
                        <a:t>+</a:t>
                      </a:r>
                      <a:endParaRPr lang="en-US" altLang="zh-CN" sz="1600" b="0" u="none">
                        <a:latin typeface="微软雅黑" panose="020B0503020204020204" charset="-122"/>
                        <a:ea typeface="微软雅黑" panose="020B0503020204020204"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微软雅黑" panose="020B0503020204020204" charset="-122"/>
                          <a:ea typeface="微软雅黑" panose="020B0503020204020204" charset="-122"/>
                          <a:cs typeface="宋体" panose="02010600030101010101" pitchFamily="2" charset="-122"/>
                        </a:rPr>
                        <a:t>算术加法，列表、元组、字符串合并与连接，正号</a:t>
                      </a:r>
                      <a:endParaRPr lang="zh-CN" altLang="en-US" sz="1600" b="0" u="none">
                        <a:latin typeface="微软雅黑" panose="020B0503020204020204" charset="-122"/>
                        <a:ea typeface="微软雅黑" panose="020B0503020204020204"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600" b="0" u="none">
                          <a:latin typeface="微软雅黑" panose="020B0503020204020204" charset="-122"/>
                          <a:ea typeface="微软雅黑" panose="020B0503020204020204" charset="-122"/>
                          <a:cs typeface="宋体" panose="02010600030101010101" pitchFamily="2" charset="-122"/>
                        </a:rPr>
                        <a:t>-</a:t>
                      </a:r>
                      <a:endParaRPr lang="en-US" altLang="zh-CN" sz="1600" b="0" u="none">
                        <a:latin typeface="微软雅黑" panose="020B0503020204020204" charset="-122"/>
                        <a:ea typeface="微软雅黑" panose="020B0503020204020204"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微软雅黑" panose="020B0503020204020204" charset="-122"/>
                          <a:ea typeface="微软雅黑" panose="020B0503020204020204" charset="-122"/>
                          <a:cs typeface="宋体" panose="02010600030101010101" pitchFamily="2" charset="-122"/>
                        </a:rPr>
                        <a:t>算术减法，集合差集，相反数</a:t>
                      </a:r>
                      <a:endParaRPr lang="zh-CN" altLang="en-US" sz="1600" b="0" u="none">
                        <a:latin typeface="微软雅黑" panose="020B0503020204020204" charset="-122"/>
                        <a:ea typeface="微软雅黑" panose="020B0503020204020204"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600" b="0" u="none">
                          <a:latin typeface="微软雅黑" panose="020B0503020204020204" charset="-122"/>
                          <a:ea typeface="微软雅黑" panose="020B0503020204020204" charset="-122"/>
                          <a:cs typeface="宋体" panose="02010600030101010101" pitchFamily="2" charset="-122"/>
                        </a:rPr>
                        <a:t>*</a:t>
                      </a:r>
                      <a:endParaRPr lang="en-US" altLang="zh-CN" sz="1600" b="0" u="none">
                        <a:latin typeface="微软雅黑" panose="020B0503020204020204" charset="-122"/>
                        <a:ea typeface="微软雅黑" panose="020B0503020204020204"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微软雅黑" panose="020B0503020204020204" charset="-122"/>
                          <a:ea typeface="微软雅黑" panose="020B0503020204020204" charset="-122"/>
                          <a:cs typeface="宋体" panose="02010600030101010101" pitchFamily="2" charset="-122"/>
                        </a:rPr>
                        <a:t>算术乘法，序列重复</a:t>
                      </a:r>
                      <a:endParaRPr lang="zh-CN" altLang="en-US" sz="1600" b="0" u="none">
                        <a:latin typeface="微软雅黑" panose="020B0503020204020204" charset="-122"/>
                        <a:ea typeface="微软雅黑" panose="020B0503020204020204"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600" b="0" u="none">
                          <a:latin typeface="微软雅黑" panose="020B0503020204020204" charset="-122"/>
                          <a:ea typeface="微软雅黑" panose="020B0503020204020204" charset="-122"/>
                          <a:cs typeface="宋体" panose="02010600030101010101" pitchFamily="2" charset="-122"/>
                        </a:rPr>
                        <a:t>/</a:t>
                      </a:r>
                      <a:endParaRPr lang="en-US" altLang="zh-CN" sz="1600" b="0" u="none">
                        <a:latin typeface="微软雅黑" panose="020B0503020204020204" charset="-122"/>
                        <a:ea typeface="微软雅黑" panose="020B0503020204020204"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微软雅黑" panose="020B0503020204020204" charset="-122"/>
                          <a:ea typeface="微软雅黑" panose="020B0503020204020204" charset="-122"/>
                          <a:cs typeface="宋体" panose="02010600030101010101" pitchFamily="2" charset="-122"/>
                        </a:rPr>
                        <a:t>真除法</a:t>
                      </a:r>
                      <a:endParaRPr lang="zh-CN" altLang="en-US" sz="1600" b="0" u="none">
                        <a:latin typeface="微软雅黑" panose="020B0503020204020204" charset="-122"/>
                        <a:ea typeface="微软雅黑" panose="020B0503020204020204"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600" b="0" u="none">
                          <a:latin typeface="微软雅黑" panose="020B0503020204020204" charset="-122"/>
                          <a:ea typeface="微软雅黑" panose="020B0503020204020204" charset="-122"/>
                          <a:cs typeface="宋体" panose="02010600030101010101" pitchFamily="2" charset="-122"/>
                        </a:rPr>
                        <a:t>//</a:t>
                      </a:r>
                      <a:endParaRPr lang="en-US" altLang="zh-CN" sz="1600" b="0" u="none">
                        <a:latin typeface="微软雅黑" panose="020B0503020204020204" charset="-122"/>
                        <a:ea typeface="微软雅黑" panose="020B0503020204020204"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微软雅黑" panose="020B0503020204020204" charset="-122"/>
                          <a:ea typeface="微软雅黑" panose="020B0503020204020204" charset="-122"/>
                          <a:cs typeface="宋体" panose="02010600030101010101" pitchFamily="2" charset="-122"/>
                        </a:rPr>
                        <a:t>求整商，但如果操作数中有实数的话，结果为实数形式的整数</a:t>
                      </a:r>
                      <a:endParaRPr lang="zh-CN" altLang="en-US" sz="1600" b="0" u="none">
                        <a:latin typeface="微软雅黑" panose="020B0503020204020204" charset="-122"/>
                        <a:ea typeface="微软雅黑" panose="020B0503020204020204"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600" b="0" u="none">
                          <a:latin typeface="微软雅黑" panose="020B0503020204020204" charset="-122"/>
                          <a:ea typeface="微软雅黑" panose="020B0503020204020204" charset="-122"/>
                          <a:cs typeface="宋体" panose="02010600030101010101" pitchFamily="2" charset="-122"/>
                        </a:rPr>
                        <a:t>%</a:t>
                      </a:r>
                      <a:endParaRPr lang="en-US" altLang="zh-CN" sz="1600" b="0" u="none">
                        <a:latin typeface="微软雅黑" panose="020B0503020204020204" charset="-122"/>
                        <a:ea typeface="微软雅黑" panose="020B0503020204020204"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微软雅黑" panose="020B0503020204020204" charset="-122"/>
                          <a:ea typeface="微软雅黑" panose="020B0503020204020204" charset="-122"/>
                          <a:cs typeface="宋体" panose="02010600030101010101" pitchFamily="2" charset="-122"/>
                        </a:rPr>
                        <a:t>求余数，字符串格式化</a:t>
                      </a:r>
                      <a:endParaRPr lang="zh-CN" altLang="en-US" sz="1600" b="0" u="none">
                        <a:latin typeface="微软雅黑" panose="020B0503020204020204" charset="-122"/>
                        <a:ea typeface="微软雅黑" panose="020B0503020204020204"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600" b="0" u="none">
                          <a:latin typeface="微软雅黑" panose="020B0503020204020204" charset="-122"/>
                          <a:ea typeface="微软雅黑" panose="020B0503020204020204" charset="-122"/>
                          <a:cs typeface="宋体" panose="02010600030101010101" pitchFamily="2" charset="-122"/>
                        </a:rPr>
                        <a:t>**</a:t>
                      </a:r>
                      <a:endParaRPr lang="en-US" altLang="zh-CN" sz="1600" b="0" u="none">
                        <a:latin typeface="微软雅黑" panose="020B0503020204020204" charset="-122"/>
                        <a:ea typeface="微软雅黑" panose="020B0503020204020204"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微软雅黑" panose="020B0503020204020204" charset="-122"/>
                          <a:ea typeface="微软雅黑" panose="020B0503020204020204" charset="-122"/>
                          <a:cs typeface="宋体" panose="02010600030101010101" pitchFamily="2" charset="-122"/>
                        </a:rPr>
                        <a:t>幂运算</a:t>
                      </a:r>
                      <a:endParaRPr lang="zh-CN" altLang="en-US" sz="1600" b="0" u="none">
                        <a:latin typeface="微软雅黑" panose="020B0503020204020204" charset="-122"/>
                        <a:ea typeface="微软雅黑" panose="020B0503020204020204"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600" b="0" u="none">
                          <a:latin typeface="微软雅黑" panose="020B0503020204020204" charset="-122"/>
                          <a:ea typeface="微软雅黑" panose="020B0503020204020204" charset="-122"/>
                          <a:cs typeface="微软雅黑" panose="020B0503020204020204" charset="-122"/>
                        </a:rPr>
                        <a:t>&lt;</a:t>
                      </a:r>
                      <a:r>
                        <a:rPr lang="zh-CN" altLang="en-US" sz="1600" b="0" u="none">
                          <a:latin typeface="微软雅黑" panose="020B0503020204020204" charset="-122"/>
                          <a:ea typeface="微软雅黑" panose="020B0503020204020204" charset="-122"/>
                          <a:cs typeface="微软雅黑" panose="020B0503020204020204" charset="-122"/>
                        </a:rPr>
                        <a:t>、</a:t>
                      </a:r>
                      <a:r>
                        <a:rPr lang="en-US" altLang="zh-CN" sz="1600" b="0" u="none">
                          <a:latin typeface="微软雅黑" panose="020B0503020204020204" charset="-122"/>
                          <a:ea typeface="微软雅黑" panose="020B0503020204020204" charset="-122"/>
                          <a:cs typeface="微软雅黑" panose="020B0503020204020204" charset="-122"/>
                        </a:rPr>
                        <a:t>&lt;=</a:t>
                      </a:r>
                      <a:r>
                        <a:rPr lang="zh-CN" altLang="en-US" sz="1600" b="0" u="none">
                          <a:latin typeface="微软雅黑" panose="020B0503020204020204" charset="-122"/>
                          <a:ea typeface="微软雅黑" panose="020B0503020204020204" charset="-122"/>
                          <a:cs typeface="微软雅黑" panose="020B0503020204020204" charset="-122"/>
                        </a:rPr>
                        <a:t>、</a:t>
                      </a:r>
                      <a:r>
                        <a:rPr lang="en-US" altLang="zh-CN" sz="1600" b="0" u="none">
                          <a:latin typeface="微软雅黑" panose="020B0503020204020204" charset="-122"/>
                          <a:ea typeface="微软雅黑" panose="020B0503020204020204" charset="-122"/>
                          <a:cs typeface="微软雅黑" panose="020B0503020204020204" charset="-122"/>
                        </a:rPr>
                        <a:t>&gt;</a:t>
                      </a:r>
                      <a:r>
                        <a:rPr lang="zh-CN" altLang="en-US" sz="1600" b="0" u="none">
                          <a:latin typeface="微软雅黑" panose="020B0503020204020204" charset="-122"/>
                          <a:ea typeface="微软雅黑" panose="020B0503020204020204" charset="-122"/>
                          <a:cs typeface="微软雅黑" panose="020B0503020204020204" charset="-122"/>
                        </a:rPr>
                        <a:t>、</a:t>
                      </a:r>
                      <a:r>
                        <a:rPr lang="en-US" altLang="zh-CN" sz="1600" b="0" u="none">
                          <a:latin typeface="微软雅黑" panose="020B0503020204020204" charset="-122"/>
                          <a:ea typeface="微软雅黑" panose="020B0503020204020204" charset="-122"/>
                          <a:cs typeface="微软雅黑" panose="020B0503020204020204" charset="-122"/>
                        </a:rPr>
                        <a:t>&gt;=</a:t>
                      </a:r>
                      <a:r>
                        <a:rPr lang="zh-CN" altLang="en-US" sz="1600" b="0" u="none">
                          <a:latin typeface="微软雅黑" panose="020B0503020204020204" charset="-122"/>
                          <a:ea typeface="微软雅黑" panose="020B0503020204020204" charset="-122"/>
                          <a:cs typeface="微软雅黑" panose="020B0503020204020204" charset="-122"/>
                        </a:rPr>
                        <a:t>、</a:t>
                      </a:r>
                      <a:r>
                        <a:rPr lang="en-US" altLang="zh-CN" sz="1600" b="0" u="none">
                          <a:latin typeface="微软雅黑" panose="020B0503020204020204" charset="-122"/>
                          <a:ea typeface="微软雅黑" panose="020B0503020204020204" charset="-122"/>
                          <a:cs typeface="微软雅黑" panose="020B0503020204020204" charset="-122"/>
                        </a:rPr>
                        <a:t>==</a:t>
                      </a:r>
                      <a:r>
                        <a:rPr lang="zh-CN" altLang="en-US" sz="1600" b="0" u="none">
                          <a:latin typeface="微软雅黑" panose="020B0503020204020204" charset="-122"/>
                          <a:ea typeface="微软雅黑" panose="020B0503020204020204" charset="-122"/>
                          <a:cs typeface="微软雅黑" panose="020B0503020204020204" charset="-122"/>
                        </a:rPr>
                        <a:t>、</a:t>
                      </a:r>
                      <a:r>
                        <a:rPr lang="en-US" altLang="zh-CN" sz="1600" b="0" u="none">
                          <a:latin typeface="微软雅黑" panose="020B0503020204020204" charset="-122"/>
                          <a:ea typeface="微软雅黑" panose="020B0503020204020204" charset="-122"/>
                          <a:cs typeface="微软雅黑" panose="020B0503020204020204" charset="-122"/>
                        </a:rPr>
                        <a:t>!=</a:t>
                      </a:r>
                      <a:endParaRPr lang="en-US" sz="1600" b="0" u="none">
                        <a:latin typeface="微软雅黑" panose="020B0503020204020204" charset="-122"/>
                        <a:ea typeface="微软雅黑" panose="020B0503020204020204" charset="-122"/>
                        <a:cs typeface="微软雅黑" panose="020B0503020204020204"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微软雅黑" panose="020B0503020204020204" charset="-122"/>
                          <a:ea typeface="微软雅黑" panose="020B0503020204020204" charset="-122"/>
                          <a:cs typeface="宋体" panose="02010600030101010101" pitchFamily="2" charset="-122"/>
                        </a:rPr>
                        <a:t>（值）大小比较，集合的包含关系比较</a:t>
                      </a:r>
                      <a:endParaRPr lang="zh-CN" altLang="en-US" sz="1600" b="0" u="none">
                        <a:latin typeface="微软雅黑" panose="020B0503020204020204" charset="-122"/>
                        <a:ea typeface="微软雅黑" panose="020B0503020204020204"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600" b="0" u="none">
                          <a:latin typeface="微软雅黑" panose="020B0503020204020204" charset="-122"/>
                          <a:ea typeface="微软雅黑" panose="020B0503020204020204" charset="-122"/>
                          <a:cs typeface="宋体" panose="02010600030101010101" pitchFamily="2" charset="-122"/>
                        </a:rPr>
                        <a:t>or</a:t>
                      </a:r>
                      <a:endParaRPr lang="en-US" altLang="zh-CN" sz="1600" b="0" u="none">
                        <a:latin typeface="微软雅黑" panose="020B0503020204020204" charset="-122"/>
                        <a:ea typeface="微软雅黑" panose="020B0503020204020204"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微软雅黑" panose="020B0503020204020204" charset="-122"/>
                          <a:ea typeface="微软雅黑" panose="020B0503020204020204" charset="-122"/>
                          <a:cs typeface="宋体" panose="02010600030101010101" pitchFamily="2" charset="-122"/>
                        </a:rPr>
                        <a:t>逻辑或</a:t>
                      </a:r>
                      <a:endParaRPr lang="zh-CN" altLang="en-US" sz="1600" b="0" u="none">
                        <a:latin typeface="微软雅黑" panose="020B0503020204020204" charset="-122"/>
                        <a:ea typeface="微软雅黑" panose="020B0503020204020204"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600" b="0" u="none">
                          <a:latin typeface="微软雅黑" panose="020B0503020204020204" charset="-122"/>
                          <a:ea typeface="微软雅黑" panose="020B0503020204020204" charset="-122"/>
                          <a:cs typeface="宋体" panose="02010600030101010101" pitchFamily="2" charset="-122"/>
                        </a:rPr>
                        <a:t>and</a:t>
                      </a:r>
                      <a:endParaRPr lang="en-US" altLang="zh-CN" sz="1600" b="0" u="none">
                        <a:latin typeface="微软雅黑" panose="020B0503020204020204" charset="-122"/>
                        <a:ea typeface="微软雅黑" panose="020B0503020204020204"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微软雅黑" panose="020B0503020204020204" charset="-122"/>
                          <a:ea typeface="微软雅黑" panose="020B0503020204020204" charset="-122"/>
                          <a:cs typeface="宋体" panose="02010600030101010101" pitchFamily="2" charset="-122"/>
                        </a:rPr>
                        <a:t>逻辑与</a:t>
                      </a:r>
                      <a:endParaRPr lang="zh-CN" altLang="en-US" sz="1600" b="0" u="none">
                        <a:latin typeface="微软雅黑" panose="020B0503020204020204" charset="-122"/>
                        <a:ea typeface="微软雅黑" panose="020B0503020204020204"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600" b="0" u="none">
                          <a:latin typeface="微软雅黑" panose="020B0503020204020204" charset="-122"/>
                          <a:ea typeface="微软雅黑" panose="020B0503020204020204" charset="-122"/>
                          <a:cs typeface="宋体" panose="02010600030101010101" pitchFamily="2" charset="-122"/>
                        </a:rPr>
                        <a:t>not</a:t>
                      </a:r>
                      <a:endParaRPr lang="en-US" altLang="zh-CN" sz="1600" b="0" u="none">
                        <a:latin typeface="微软雅黑" panose="020B0503020204020204" charset="-122"/>
                        <a:ea typeface="微软雅黑" panose="020B0503020204020204"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微软雅黑" panose="020B0503020204020204" charset="-122"/>
                          <a:ea typeface="微软雅黑" panose="020B0503020204020204" charset="-122"/>
                          <a:cs typeface="宋体" panose="02010600030101010101" pitchFamily="2" charset="-122"/>
                        </a:rPr>
                        <a:t>逻辑非</a:t>
                      </a:r>
                      <a:endParaRPr lang="zh-CN" altLang="en-US" sz="1600" b="0" u="none">
                        <a:latin typeface="微软雅黑" panose="020B0503020204020204" charset="-122"/>
                        <a:ea typeface="微软雅黑" panose="020B0503020204020204"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600" b="0" u="none">
                          <a:latin typeface="微软雅黑" panose="020B0503020204020204" charset="-122"/>
                          <a:ea typeface="微软雅黑" panose="020B0503020204020204" charset="-122"/>
                          <a:cs typeface="宋体" panose="02010600030101010101" pitchFamily="2" charset="-122"/>
                        </a:rPr>
                        <a:t>in</a:t>
                      </a:r>
                      <a:endParaRPr lang="en-US" altLang="zh-CN" sz="1600" b="0" u="none">
                        <a:latin typeface="微软雅黑" panose="020B0503020204020204" charset="-122"/>
                        <a:ea typeface="微软雅黑" panose="020B0503020204020204"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微软雅黑" panose="020B0503020204020204" charset="-122"/>
                          <a:ea typeface="微软雅黑" panose="020B0503020204020204" charset="-122"/>
                          <a:cs typeface="宋体" panose="02010600030101010101" pitchFamily="2" charset="-122"/>
                        </a:rPr>
                        <a:t>成员测试</a:t>
                      </a:r>
                      <a:endParaRPr lang="zh-CN" altLang="en-US" sz="1600" b="0" u="none">
                        <a:latin typeface="微软雅黑" panose="020B0503020204020204" charset="-122"/>
                        <a:ea typeface="微软雅黑" panose="020B0503020204020204"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600" b="0" u="none">
                          <a:latin typeface="微软雅黑" panose="020B0503020204020204" charset="-122"/>
                          <a:ea typeface="微软雅黑" panose="020B0503020204020204" charset="-122"/>
                          <a:cs typeface="宋体" panose="02010600030101010101" pitchFamily="2" charset="-122"/>
                        </a:rPr>
                        <a:t>is</a:t>
                      </a:r>
                      <a:endParaRPr lang="en-US" altLang="zh-CN" sz="1600" b="0" u="none">
                        <a:latin typeface="微软雅黑" panose="020B0503020204020204" charset="-122"/>
                        <a:ea typeface="微软雅黑" panose="020B0503020204020204"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微软雅黑" panose="020B0503020204020204" charset="-122"/>
                          <a:ea typeface="微软雅黑" panose="020B0503020204020204" charset="-122"/>
                          <a:cs typeface="宋体" panose="02010600030101010101" pitchFamily="2" charset="-122"/>
                        </a:rPr>
                        <a:t>对象同一性测试，即测试是否为同一个对象或内存地址是否相同</a:t>
                      </a:r>
                      <a:endParaRPr lang="zh-CN" altLang="en-US" sz="1600" b="0" u="none">
                        <a:latin typeface="微软雅黑" panose="020B0503020204020204" charset="-122"/>
                        <a:ea typeface="微软雅黑" panose="020B0503020204020204"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600" b="0" u="none">
                          <a:latin typeface="微软雅黑" panose="020B0503020204020204" charset="-122"/>
                          <a:ea typeface="微软雅黑" panose="020B0503020204020204" charset="-122"/>
                          <a:cs typeface="微软雅黑" panose="020B0503020204020204" charset="-122"/>
                        </a:rPr>
                        <a:t>|</a:t>
                      </a:r>
                      <a:r>
                        <a:rPr lang="zh-CN" altLang="en-US" sz="1600" b="0" u="none">
                          <a:latin typeface="微软雅黑" panose="020B0503020204020204" charset="-122"/>
                          <a:ea typeface="微软雅黑" panose="020B0503020204020204" charset="-122"/>
                          <a:cs typeface="微软雅黑" panose="020B0503020204020204" charset="-122"/>
                        </a:rPr>
                        <a:t>、</a:t>
                      </a:r>
                      <a:r>
                        <a:rPr lang="en-US" altLang="zh-CN" sz="1600" b="0" u="none">
                          <a:latin typeface="微软雅黑" panose="020B0503020204020204" charset="-122"/>
                          <a:ea typeface="微软雅黑" panose="020B0503020204020204" charset="-122"/>
                          <a:cs typeface="微软雅黑" panose="020B0503020204020204" charset="-122"/>
                        </a:rPr>
                        <a:t>^</a:t>
                      </a:r>
                      <a:r>
                        <a:rPr lang="zh-CN" altLang="en-US" sz="1600" b="0" u="none">
                          <a:latin typeface="微软雅黑" panose="020B0503020204020204" charset="-122"/>
                          <a:ea typeface="微软雅黑" panose="020B0503020204020204" charset="-122"/>
                          <a:cs typeface="微软雅黑" panose="020B0503020204020204" charset="-122"/>
                        </a:rPr>
                        <a:t>、</a:t>
                      </a:r>
                      <a:r>
                        <a:rPr lang="en-US" altLang="zh-CN" sz="1600" b="0" u="none">
                          <a:latin typeface="微软雅黑" panose="020B0503020204020204" charset="-122"/>
                          <a:ea typeface="微软雅黑" panose="020B0503020204020204" charset="-122"/>
                          <a:cs typeface="微软雅黑" panose="020B0503020204020204" charset="-122"/>
                        </a:rPr>
                        <a:t>&amp;</a:t>
                      </a:r>
                      <a:r>
                        <a:rPr lang="zh-CN" altLang="en-US" sz="1600" b="0" u="none">
                          <a:latin typeface="微软雅黑" panose="020B0503020204020204" charset="-122"/>
                          <a:ea typeface="微软雅黑" panose="020B0503020204020204" charset="-122"/>
                          <a:cs typeface="微软雅黑" panose="020B0503020204020204" charset="-122"/>
                        </a:rPr>
                        <a:t>、</a:t>
                      </a:r>
                      <a:r>
                        <a:rPr lang="en-US" altLang="zh-CN" sz="1600" b="0" u="none">
                          <a:latin typeface="微软雅黑" panose="020B0503020204020204" charset="-122"/>
                          <a:ea typeface="微软雅黑" panose="020B0503020204020204" charset="-122"/>
                          <a:cs typeface="微软雅黑" panose="020B0503020204020204" charset="-122"/>
                        </a:rPr>
                        <a:t>&lt;&lt;</a:t>
                      </a:r>
                      <a:r>
                        <a:rPr lang="zh-CN" altLang="en-US" sz="1600" b="0" u="none">
                          <a:latin typeface="微软雅黑" panose="020B0503020204020204" charset="-122"/>
                          <a:ea typeface="微软雅黑" panose="020B0503020204020204" charset="-122"/>
                          <a:cs typeface="微软雅黑" panose="020B0503020204020204" charset="-122"/>
                        </a:rPr>
                        <a:t>、</a:t>
                      </a:r>
                      <a:r>
                        <a:rPr lang="en-US" altLang="zh-CN" sz="1600" b="0" u="none">
                          <a:latin typeface="微软雅黑" panose="020B0503020204020204" charset="-122"/>
                          <a:ea typeface="微软雅黑" panose="020B0503020204020204" charset="-122"/>
                          <a:cs typeface="微软雅黑" panose="020B0503020204020204" charset="-122"/>
                        </a:rPr>
                        <a:t>&gt;&gt;</a:t>
                      </a:r>
                      <a:r>
                        <a:rPr lang="zh-CN" altLang="en-US" sz="1600" b="0" u="none">
                          <a:latin typeface="微软雅黑" panose="020B0503020204020204" charset="-122"/>
                          <a:ea typeface="微软雅黑" panose="020B0503020204020204" charset="-122"/>
                          <a:cs typeface="微软雅黑" panose="020B0503020204020204" charset="-122"/>
                        </a:rPr>
                        <a:t>、</a:t>
                      </a:r>
                      <a:r>
                        <a:rPr lang="en-US" altLang="zh-CN" sz="1600" b="0" u="none">
                          <a:latin typeface="微软雅黑" panose="020B0503020204020204" charset="-122"/>
                          <a:ea typeface="微软雅黑" panose="020B0503020204020204" charset="-122"/>
                          <a:cs typeface="微软雅黑" panose="020B0503020204020204" charset="-122"/>
                        </a:rPr>
                        <a:t>~</a:t>
                      </a:r>
                      <a:endParaRPr lang="en-US" sz="1600" b="0" u="none">
                        <a:latin typeface="微软雅黑" panose="020B0503020204020204" charset="-122"/>
                        <a:ea typeface="微软雅黑" panose="020B0503020204020204" charset="-122"/>
                        <a:cs typeface="微软雅黑" panose="020B0503020204020204"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微软雅黑" panose="020B0503020204020204" charset="-122"/>
                          <a:ea typeface="微软雅黑" panose="020B0503020204020204" charset="-122"/>
                          <a:cs typeface="宋体" panose="02010600030101010101" pitchFamily="2" charset="-122"/>
                        </a:rPr>
                        <a:t>位或、位异或、位与、左移位、右移位、位求反</a:t>
                      </a:r>
                      <a:endParaRPr lang="zh-CN" altLang="en-US" sz="1600" b="0" u="none">
                        <a:latin typeface="微软雅黑" panose="020B0503020204020204" charset="-122"/>
                        <a:ea typeface="微软雅黑" panose="020B0503020204020204"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600" b="0" u="none">
                          <a:latin typeface="微软雅黑" panose="020B0503020204020204" charset="-122"/>
                          <a:ea typeface="微软雅黑" panose="020B0503020204020204" charset="-122"/>
                          <a:cs typeface="微软雅黑" panose="020B0503020204020204" charset="-122"/>
                        </a:rPr>
                        <a:t>&amp;</a:t>
                      </a:r>
                      <a:r>
                        <a:rPr lang="zh-CN" altLang="en-US" sz="1600" b="0" u="none">
                          <a:latin typeface="微软雅黑" panose="020B0503020204020204" charset="-122"/>
                          <a:ea typeface="微软雅黑" panose="020B0503020204020204" charset="-122"/>
                          <a:cs typeface="微软雅黑" panose="020B0503020204020204" charset="-122"/>
                        </a:rPr>
                        <a:t>、</a:t>
                      </a:r>
                      <a:r>
                        <a:rPr lang="en-US" altLang="zh-CN" sz="1600" b="0" u="none">
                          <a:latin typeface="微软雅黑" panose="020B0503020204020204" charset="-122"/>
                          <a:ea typeface="微软雅黑" panose="020B0503020204020204" charset="-122"/>
                          <a:cs typeface="微软雅黑" panose="020B0503020204020204" charset="-122"/>
                        </a:rPr>
                        <a:t>|</a:t>
                      </a:r>
                      <a:r>
                        <a:rPr lang="zh-CN" altLang="en-US" sz="1600" b="0" u="none">
                          <a:latin typeface="微软雅黑" panose="020B0503020204020204" charset="-122"/>
                          <a:ea typeface="微软雅黑" panose="020B0503020204020204" charset="-122"/>
                          <a:cs typeface="微软雅黑" panose="020B0503020204020204" charset="-122"/>
                        </a:rPr>
                        <a:t>、</a:t>
                      </a:r>
                      <a:r>
                        <a:rPr lang="en-US" altLang="zh-CN" sz="1600" b="0" u="none">
                          <a:latin typeface="微软雅黑" panose="020B0503020204020204" charset="-122"/>
                          <a:ea typeface="微软雅黑" panose="020B0503020204020204" charset="-122"/>
                          <a:cs typeface="微软雅黑" panose="020B0503020204020204" charset="-122"/>
                        </a:rPr>
                        <a:t>^</a:t>
                      </a:r>
                      <a:endParaRPr lang="en-US" sz="1600" b="0" u="none">
                        <a:latin typeface="微软雅黑" panose="020B0503020204020204" charset="-122"/>
                        <a:ea typeface="微软雅黑" panose="020B0503020204020204" charset="-122"/>
                        <a:cs typeface="微软雅黑" panose="020B0503020204020204"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微软雅黑" panose="020B0503020204020204" charset="-122"/>
                          <a:ea typeface="微软雅黑" panose="020B0503020204020204" charset="-122"/>
                          <a:cs typeface="宋体" panose="02010600030101010101" pitchFamily="2" charset="-122"/>
                        </a:rPr>
                        <a:t>集合交集、并集、对称差集</a:t>
                      </a:r>
                      <a:endParaRPr lang="zh-CN" altLang="en-US" sz="1600" b="0" u="none">
                        <a:latin typeface="微软雅黑" panose="020B0503020204020204" charset="-122"/>
                        <a:ea typeface="微软雅黑" panose="020B0503020204020204"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600" b="0" u="none">
                          <a:latin typeface="微软雅黑" panose="020B0503020204020204" charset="-122"/>
                          <a:ea typeface="微软雅黑" panose="020B0503020204020204" charset="-122"/>
                          <a:cs typeface="宋体" panose="02010600030101010101" pitchFamily="2" charset="-122"/>
                        </a:rPr>
                        <a:t>@</a:t>
                      </a:r>
                      <a:endParaRPr lang="en-US" altLang="zh-CN" sz="1600" b="0" u="none">
                        <a:latin typeface="微软雅黑" panose="020B0503020204020204" charset="-122"/>
                        <a:ea typeface="微软雅黑" panose="020B0503020204020204"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微软雅黑" panose="020B0503020204020204" charset="-122"/>
                          <a:ea typeface="微软雅黑" panose="020B0503020204020204" charset="-122"/>
                          <a:cs typeface="宋体" panose="02010600030101010101" pitchFamily="2" charset="-122"/>
                        </a:rPr>
                        <a:t>矩阵相乘运算符</a:t>
                      </a:r>
                      <a:endParaRPr lang="zh-CN" altLang="en-US" sz="1600" b="0" u="none">
                        <a:latin typeface="微软雅黑" panose="020B0503020204020204" charset="-122"/>
                        <a:ea typeface="微软雅黑" panose="020B0503020204020204"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59450" name="Text Box 1"/>
          <p:cNvSpPr txBox="1"/>
          <p:nvPr/>
        </p:nvSpPr>
        <p:spPr>
          <a:xfrm>
            <a:off x="7362825" y="1489075"/>
            <a:ext cx="2549525" cy="368300"/>
          </a:xfrm>
          <a:prstGeom prst="rect">
            <a:avLst/>
          </a:prstGeom>
          <a:noFill/>
          <a:ln w="9525">
            <a:noFill/>
          </a:ln>
        </p:spPr>
        <p:txBody>
          <a:bodyPr wrap="square" anchor="t">
            <a:spAutoFit/>
          </a:bodyPr>
          <a:p>
            <a:pPr algn="r"/>
            <a:r>
              <a:rPr lang="en-US" altLang="en-US">
                <a:latin typeface="Arial" panose="020B0604020202020204" pitchFamily="34" charset="0"/>
                <a:ea typeface="宋体" panose="02010600030101010101" pitchFamily="2" charset="-122"/>
              </a:rPr>
              <a:t>Python</a:t>
            </a:r>
            <a:r>
              <a:rPr lang="zh-CN" altLang="en-US">
                <a:latin typeface="Arial" panose="020B0604020202020204" pitchFamily="34" charset="0"/>
                <a:ea typeface="宋体" panose="02010600030101010101" pitchFamily="2" charset="-122"/>
              </a:rPr>
              <a:t>运算符与功能</a:t>
            </a:r>
            <a:endParaRPr lang="zh-CN" altLang="en-US">
              <a:latin typeface="Arial" panose="020B0604020202020204" pitchFamily="34" charset="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标题 7169"/>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1.1 </a:t>
            </a:r>
            <a:r>
              <a:rPr>
                <a:latin typeface="+mj-lt"/>
                <a:ea typeface="+mj-ea"/>
                <a:cs typeface="+mj-cs"/>
                <a:sym typeface="+mn-ea"/>
              </a:rPr>
              <a:t>如何选择</a:t>
            </a:r>
            <a:r>
              <a:rPr>
                <a:latin typeface="+mj-lt"/>
                <a:ea typeface="+mj-ea"/>
                <a:cs typeface="+mj-cs"/>
                <a:sym typeface="+mn-ea"/>
              </a:rPr>
              <a:t>Python</a:t>
            </a:r>
            <a:r>
              <a:rPr>
                <a:latin typeface="+mj-lt"/>
                <a:ea typeface="+mj-ea"/>
                <a:cs typeface="+mj-cs"/>
                <a:sym typeface="+mn-ea"/>
              </a:rPr>
              <a:t>版本</a:t>
            </a:r>
            <a:endParaRPr>
              <a:latin typeface="+mj-lt"/>
              <a:ea typeface="+mj-ea"/>
              <a:cs typeface="+mj-cs"/>
              <a:sym typeface="+mn-ea"/>
            </a:endParaRPr>
          </a:p>
        </p:txBody>
      </p:sp>
      <p:sp>
        <p:nvSpPr>
          <p:cNvPr id="3" name="文本占位符 2"/>
          <p:cNvSpPr>
            <a:spLocks noGrp="1"/>
          </p:cNvSpPr>
          <p:nvPr>
            <p:ph type="body" idx="1"/>
          </p:nvPr>
        </p:nvSpPr>
        <p:spPr/>
        <p:txBody>
          <a:bodyPr/>
          <a:p>
            <a:endParaRPr lang="zh-CN" altLang="en-US"/>
          </a:p>
        </p:txBody>
      </p:sp>
      <p:sp>
        <p:nvSpPr>
          <p:cNvPr id="9218" name="文本占位符 7170"/>
          <p:cNvSpPr>
            <a:spLocks noGrp="1"/>
          </p:cNvSpPr>
          <p:nvPr>
            <p:ph sz="half" idx="2"/>
          </p:nvPr>
        </p:nvSpPr>
        <p:spPr/>
        <p:txBody>
          <a:bodyPr anchor="t"/>
          <a:p>
            <a:pPr>
              <a:spcBef>
                <a:spcPct val="0"/>
              </a:spcBef>
              <a:spcAft>
                <a:spcPts val="600"/>
              </a:spcAft>
              <a:buSzPct val="90000"/>
              <a:buFont typeface="Wingdings" panose="05000000000000000000" charset="0"/>
              <a:buChar char="n"/>
            </a:pPr>
            <a:r>
              <a:rPr lang="zh-CN" altLang="en-US" sz="2400" dirty="0"/>
              <a:t>3.x：必然的趋势，已经开始全面普及</a:t>
            </a:r>
            <a:endParaRPr lang="zh-CN" altLang="en-US" sz="2400" dirty="0"/>
          </a:p>
          <a:p>
            <a:pPr>
              <a:spcBef>
                <a:spcPct val="0"/>
              </a:spcBef>
              <a:spcAft>
                <a:spcPts val="600"/>
              </a:spcAft>
              <a:buSzPct val="90000"/>
              <a:buFont typeface="Wingdings" panose="05000000000000000000" charset="0"/>
              <a:buChar char="n"/>
            </a:pPr>
            <a:r>
              <a:rPr lang="zh-CN" altLang="en-US" sz="2400">
                <a:latin typeface="宋体" panose="02010600030101010101" pitchFamily="2" charset="-122"/>
              </a:rPr>
              <a:t>启动“</a:t>
            </a:r>
            <a:r>
              <a:rPr lang="en-US" altLang="zh-CN" sz="2400">
                <a:latin typeface="宋体" panose="02010600030101010101" pitchFamily="2" charset="-122"/>
              </a:rPr>
              <a:t>IDLE</a:t>
            </a:r>
            <a:r>
              <a:rPr lang="zh-CN" altLang="en-US" sz="2400">
                <a:latin typeface="宋体" panose="02010600030101010101" pitchFamily="2" charset="-122"/>
              </a:rPr>
              <a:t>（</a:t>
            </a:r>
            <a:r>
              <a:rPr lang="en-US" altLang="zh-CN" sz="2400">
                <a:latin typeface="宋体" panose="02010600030101010101" pitchFamily="2" charset="-122"/>
              </a:rPr>
              <a:t>Python GUI</a:t>
            </a:r>
            <a:r>
              <a:rPr lang="zh-CN" altLang="en-US" sz="2400">
                <a:latin typeface="宋体" panose="02010600030101010101" pitchFamily="2" charset="-122"/>
              </a:rPr>
              <a:t>）”即可启动</a:t>
            </a:r>
            <a:r>
              <a:rPr lang="en-US" altLang="zh-CN" sz="2400">
                <a:latin typeface="宋体" panose="02010600030101010101" pitchFamily="2" charset="-122"/>
              </a:rPr>
              <a:t>Python</a:t>
            </a:r>
            <a:r>
              <a:rPr lang="zh-CN" altLang="en-US" sz="2400">
                <a:latin typeface="宋体" panose="02010600030101010101" pitchFamily="2" charset="-122"/>
              </a:rPr>
              <a:t>解释器并可以看到当前安装的</a:t>
            </a:r>
            <a:r>
              <a:rPr lang="en-US" altLang="zh-CN" sz="2400">
                <a:latin typeface="宋体" panose="02010600030101010101" pitchFamily="2" charset="-122"/>
              </a:rPr>
              <a:t>Python</a:t>
            </a:r>
            <a:r>
              <a:rPr lang="zh-CN" altLang="en-US" sz="2400">
                <a:latin typeface="宋体" panose="02010600030101010101" pitchFamily="2" charset="-122"/>
              </a:rPr>
              <a:t>版本号。</a:t>
            </a:r>
            <a:endParaRPr lang="zh-CN" altLang="en-US" sz="2400">
              <a:latin typeface="宋体" panose="02010600030101010101" pitchFamily="2" charset="-122"/>
            </a:endParaRPr>
          </a:p>
          <a:p>
            <a:pPr>
              <a:spcBef>
                <a:spcPct val="0"/>
              </a:spcBef>
              <a:spcAft>
                <a:spcPts val="600"/>
              </a:spcAft>
              <a:buSzPct val="90000"/>
              <a:buFont typeface="Wingdings" panose="05000000000000000000" charset="0"/>
              <a:buChar char="n"/>
            </a:pPr>
            <a:r>
              <a:rPr lang="zh-CN" altLang="en-US" sz="2400" dirty="0"/>
              <a:t>多版本共存与切换简便方法：</a:t>
            </a:r>
            <a:r>
              <a:rPr lang="zh-CN" altLang="en-US" sz="2400" dirty="0">
                <a:solidFill>
                  <a:srgbClr val="FF0000"/>
                </a:solidFill>
              </a:rPr>
              <a:t>修改系统环境变量</a:t>
            </a:r>
            <a:r>
              <a:rPr lang="en-US" altLang="zh-CN" sz="2400" dirty="0">
                <a:solidFill>
                  <a:srgbClr val="FF0000"/>
                </a:solidFill>
              </a:rPr>
              <a:t>path</a:t>
            </a:r>
            <a:endParaRPr lang="en-US" altLang="zh-CN" sz="2400" dirty="0">
              <a:solidFill>
                <a:srgbClr val="FF0000"/>
              </a:solidFill>
            </a:endParaRPr>
          </a:p>
        </p:txBody>
      </p:sp>
      <p:pic>
        <p:nvPicPr>
          <p:cNvPr id="9219" name="Picture 1"/>
          <p:cNvPicPr>
            <a:picLocks noChangeAspect="1"/>
          </p:cNvPicPr>
          <p:nvPr/>
        </p:nvPicPr>
        <p:blipFill>
          <a:blip r:embed="rId1"/>
          <a:stretch>
            <a:fillRect/>
          </a:stretch>
        </p:blipFill>
        <p:spPr>
          <a:xfrm>
            <a:off x="2047875" y="3121025"/>
            <a:ext cx="8335963" cy="1244600"/>
          </a:xfrm>
          <a:prstGeom prst="rect">
            <a:avLst/>
          </a:prstGeom>
          <a:noFill/>
          <a:ln w="9525">
            <a:noFill/>
          </a:ln>
        </p:spPr>
      </p:pic>
      <p:pic>
        <p:nvPicPr>
          <p:cNvPr id="9220" name="Picture 2"/>
          <p:cNvPicPr>
            <a:picLocks noChangeAspect="1"/>
          </p:cNvPicPr>
          <p:nvPr/>
        </p:nvPicPr>
        <p:blipFill>
          <a:blip r:embed="rId2"/>
          <a:stretch>
            <a:fillRect/>
          </a:stretch>
        </p:blipFill>
        <p:spPr>
          <a:xfrm>
            <a:off x="1981200" y="4595813"/>
            <a:ext cx="8339138" cy="1303337"/>
          </a:xfrm>
          <a:prstGeom prst="rect">
            <a:avLst/>
          </a:prstGeom>
          <a:noFill/>
          <a:ln w="9525">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Content Placeholder 2"/>
          <p:cNvSpPr>
            <a:spLocks noGrp="1"/>
          </p:cNvSpPr>
          <p:nvPr>
            <p:ph sz="half" idx="2"/>
          </p:nvPr>
        </p:nvSpPr>
        <p:spPr/>
        <p:txBody>
          <a:bodyPr anchor="t"/>
          <a:p>
            <a:pPr>
              <a:buFont typeface="Wingdings" panose="05000000000000000000" charset="0"/>
              <a:buChar char="n"/>
            </a:pPr>
            <a:r>
              <a:rPr lang="zh-CN" altLang="en-US" sz="2400"/>
              <a:t>+运算符除了用于算术加法以外，还可以用于列表、元组、字符串的连接，但不支持不同类型的对象之间相加或连接。</a:t>
            </a:r>
            <a:endParaRPr lang="zh-CN" altLang="en-US" sz="2400"/>
          </a:p>
          <a:p>
            <a:pPr>
              <a:buNone/>
            </a:pPr>
            <a:r>
              <a:rPr lang="zh-CN" altLang="en-US"/>
              <a:t>&gt;&gt;&gt; [1, 2, 3] + [4, 5, 6]          #连接两个列表</a:t>
            </a:r>
            <a:endParaRPr lang="zh-CN" altLang="en-US"/>
          </a:p>
          <a:p>
            <a:pPr>
              <a:buNone/>
            </a:pPr>
            <a:r>
              <a:rPr lang="zh-CN" altLang="en-US">
                <a:solidFill>
                  <a:srgbClr val="00B0F0"/>
                </a:solidFill>
              </a:rPr>
              <a:t>[1, 2, 3, 4, 5, 6]</a:t>
            </a:r>
            <a:endParaRPr lang="zh-CN" altLang="en-US">
              <a:solidFill>
                <a:srgbClr val="00B0F0"/>
              </a:solidFill>
            </a:endParaRPr>
          </a:p>
          <a:p>
            <a:pPr>
              <a:buNone/>
            </a:pPr>
            <a:r>
              <a:rPr lang="zh-CN" altLang="en-US"/>
              <a:t>&gt;&gt;&gt; (1, 2, 3) + (4,)                #连接两个元组</a:t>
            </a:r>
            <a:endParaRPr lang="zh-CN" altLang="en-US"/>
          </a:p>
          <a:p>
            <a:pPr>
              <a:buNone/>
            </a:pPr>
            <a:r>
              <a:rPr lang="zh-CN" altLang="en-US">
                <a:solidFill>
                  <a:srgbClr val="00B0F0"/>
                </a:solidFill>
              </a:rPr>
              <a:t>(1, 2, 3, 4)</a:t>
            </a:r>
            <a:endParaRPr lang="zh-CN" altLang="en-US">
              <a:solidFill>
                <a:srgbClr val="00B0F0"/>
              </a:solidFill>
            </a:endParaRPr>
          </a:p>
          <a:p>
            <a:pPr>
              <a:buNone/>
            </a:pPr>
            <a:r>
              <a:rPr lang="zh-CN" altLang="en-US"/>
              <a:t>&gt;&gt;&gt; 'abcd' + '1234'               #连接两个字符串</a:t>
            </a:r>
            <a:endParaRPr lang="zh-CN" altLang="en-US"/>
          </a:p>
          <a:p>
            <a:pPr>
              <a:buNone/>
            </a:pPr>
            <a:r>
              <a:rPr lang="zh-CN" altLang="en-US">
                <a:solidFill>
                  <a:srgbClr val="00B0F0"/>
                </a:solidFill>
              </a:rPr>
              <a:t>'abcd1234'</a:t>
            </a:r>
            <a:endParaRPr lang="zh-CN" altLang="en-US">
              <a:solidFill>
                <a:srgbClr val="00B0F0"/>
              </a:solidFill>
            </a:endParaRPr>
          </a:p>
          <a:p>
            <a:pPr>
              <a:buNone/>
            </a:pPr>
            <a:r>
              <a:rPr lang="zh-CN" altLang="en-US"/>
              <a:t>&gt;&gt;&gt; 'A' + 1                            #不支持字符与数字相加，抛出异常</a:t>
            </a:r>
            <a:endParaRPr lang="zh-CN" altLang="en-US"/>
          </a:p>
          <a:p>
            <a:pPr>
              <a:buNone/>
            </a:pPr>
            <a:r>
              <a:rPr lang="zh-CN" altLang="en-US">
                <a:solidFill>
                  <a:srgbClr val="FF0000"/>
                </a:solidFill>
              </a:rPr>
              <a:t>TypeError: Can't convert 'int' object to str implicitly</a:t>
            </a:r>
            <a:endParaRPr lang="zh-CN" altLang="en-US">
              <a:solidFill>
                <a:srgbClr val="FF0000"/>
              </a:solidFill>
            </a:endParaRPr>
          </a:p>
          <a:p>
            <a:pPr>
              <a:buNone/>
            </a:pPr>
            <a:r>
              <a:rPr lang="zh-CN" altLang="en-US"/>
              <a:t>&gt;&gt;&gt; True + 3                        #Python内部把True当作1处理</a:t>
            </a:r>
            <a:endParaRPr lang="zh-CN" altLang="en-US"/>
          </a:p>
          <a:p>
            <a:pPr>
              <a:buNone/>
            </a:pPr>
            <a:r>
              <a:rPr lang="zh-CN" altLang="en-US">
                <a:solidFill>
                  <a:srgbClr val="00B0F0"/>
                </a:solidFill>
              </a:rPr>
              <a:t>4</a:t>
            </a:r>
            <a:endParaRPr lang="zh-CN" altLang="en-US">
              <a:solidFill>
                <a:srgbClr val="00B0F0"/>
              </a:solidFill>
            </a:endParaRPr>
          </a:p>
        </p:txBody>
      </p:sp>
      <p:sp>
        <p:nvSpPr>
          <p:cNvPr id="3" name="文本占位符 2"/>
          <p:cNvSpPr>
            <a:spLocks noGrp="1"/>
          </p:cNvSpPr>
          <p:nvPr>
            <p:ph type="body" idx="1"/>
          </p:nvPr>
        </p:nvSpPr>
        <p:spPr/>
        <p:txBody>
          <a:bodyPr/>
          <a:p>
            <a:endParaRPr lang="zh-CN" altLang="en-US"/>
          </a:p>
        </p:txBody>
      </p:sp>
      <p:sp>
        <p:nvSpPr>
          <p:cNvPr id="60418" name="标题 41985"/>
          <p:cNvSpPr>
            <a:spLocks noGrp="1"/>
          </p:cNvSpPr>
          <p:nvPr>
            <p:ph type="title"/>
          </p:nvPr>
        </p:nvSpPr>
        <p:spPr>
          <a:xfrm>
            <a:off x="554355" y="150495"/>
            <a:ext cx="5398770" cy="414020"/>
          </a:xfrm>
          <a:noFill/>
          <a:ln>
            <a:noFill/>
          </a:ln>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1.</a:t>
            </a:r>
            <a:r>
              <a:rPr>
                <a:latin typeface="+mj-lt"/>
                <a:ea typeface="+mj-ea"/>
                <a:cs typeface="+mj-cs"/>
                <a:sym typeface="+mn-ea"/>
              </a:rPr>
              <a:t>4</a:t>
            </a:r>
            <a:r>
              <a:rPr>
                <a:latin typeface="+mj-lt"/>
                <a:ea typeface="+mj-ea"/>
                <a:cs typeface="+mj-cs"/>
                <a:sym typeface="+mn-ea"/>
              </a:rPr>
              <a:t>.5  </a:t>
            </a:r>
            <a:r>
              <a:rPr>
                <a:latin typeface="+mj-lt"/>
                <a:ea typeface="+mj-ea"/>
                <a:cs typeface="+mj-cs"/>
                <a:sym typeface="+mn-ea"/>
              </a:rPr>
              <a:t>运算</a:t>
            </a:r>
            <a:r>
              <a:rPr>
                <a:latin typeface="+mj-lt"/>
                <a:ea typeface="+mj-ea"/>
                <a:cs typeface="+mj-cs"/>
                <a:sym typeface="+mn-ea"/>
              </a:rPr>
              <a:t>符和表达式</a:t>
            </a:r>
            <a:endParaRPr>
              <a:latin typeface="+mj-lt"/>
              <a:ea typeface="+mj-ea"/>
              <a:cs typeface="+mj-cs"/>
              <a:sym typeface="+mn-ea"/>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61442" name="标题 43009"/>
          <p:cNvSpPr>
            <a:spLocks noGrp="1"/>
          </p:cNvSpPr>
          <p:nvPr>
            <p:ph type="title"/>
          </p:nvPr>
        </p:nvSpPr>
        <p:spPr>
          <a:xfrm>
            <a:off x="554355" y="150495"/>
            <a:ext cx="5398770" cy="414020"/>
          </a:xfrm>
          <a:noFill/>
          <a:ln>
            <a:noFill/>
          </a:ln>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1.</a:t>
            </a:r>
            <a:r>
              <a:rPr>
                <a:latin typeface="+mj-lt"/>
                <a:ea typeface="+mj-ea"/>
                <a:cs typeface="+mj-cs"/>
                <a:sym typeface="+mn-ea"/>
              </a:rPr>
              <a:t>4</a:t>
            </a:r>
            <a:r>
              <a:rPr>
                <a:latin typeface="+mj-lt"/>
                <a:ea typeface="+mj-ea"/>
                <a:cs typeface="+mj-cs"/>
                <a:sym typeface="+mn-ea"/>
              </a:rPr>
              <a:t>.5  </a:t>
            </a:r>
            <a:r>
              <a:rPr>
                <a:latin typeface="+mj-lt"/>
                <a:ea typeface="+mj-ea"/>
                <a:cs typeface="+mj-cs"/>
                <a:sym typeface="+mn-ea"/>
              </a:rPr>
              <a:t>运算</a:t>
            </a:r>
            <a:r>
              <a:rPr>
                <a:latin typeface="+mj-lt"/>
                <a:ea typeface="+mj-ea"/>
                <a:cs typeface="+mj-cs"/>
                <a:sym typeface="+mn-ea"/>
              </a:rPr>
              <a:t>符和表达式</a:t>
            </a:r>
            <a:endParaRPr>
              <a:latin typeface="+mj-lt"/>
              <a:ea typeface="+mj-ea"/>
              <a:cs typeface="+mj-cs"/>
              <a:sym typeface="+mn-ea"/>
            </a:endParaRPr>
          </a:p>
        </p:txBody>
      </p:sp>
      <p:sp>
        <p:nvSpPr>
          <p:cNvPr id="3" name="文本占位符 2"/>
          <p:cNvSpPr>
            <a:spLocks noGrp="1"/>
          </p:cNvSpPr>
          <p:nvPr>
            <p:ph type="body" idx="1"/>
          </p:nvPr>
        </p:nvSpPr>
        <p:spPr/>
        <p:txBody>
          <a:bodyPr/>
          <a:p>
            <a:endParaRPr lang="zh-CN" altLang="en-US"/>
          </a:p>
        </p:txBody>
      </p:sp>
      <p:sp>
        <p:nvSpPr>
          <p:cNvPr id="61443" name="文本占位符 43010"/>
          <p:cNvSpPr>
            <a:spLocks noGrp="1"/>
          </p:cNvSpPr>
          <p:nvPr>
            <p:ph sz="half" idx="2"/>
          </p:nvPr>
        </p:nvSpPr>
        <p:spPr/>
        <p:txBody>
          <a:bodyPr anchor="t"/>
          <a:p>
            <a:pPr>
              <a:spcBef>
                <a:spcPct val="0"/>
              </a:spcBef>
              <a:buFont typeface="Wingdings" panose="05000000000000000000" charset="0"/>
              <a:buChar char="n"/>
            </a:pPr>
            <a:r>
              <a:rPr lang="en-US" altLang="zh-CN" sz="2400">
                <a:latin typeface="宋体" panose="02010600030101010101" pitchFamily="2" charset="-122"/>
              </a:rPr>
              <a:t>*</a:t>
            </a:r>
            <a:r>
              <a:rPr lang="zh-CN" altLang="en-US" sz="2400">
                <a:latin typeface="宋体" panose="02010600030101010101" pitchFamily="2" charset="-122"/>
              </a:rPr>
              <a:t>运算符不仅可以用于</a:t>
            </a:r>
            <a:r>
              <a:rPr lang="zh-CN" altLang="en-US" sz="2400" b="1">
                <a:solidFill>
                  <a:srgbClr val="FF0000"/>
                </a:solidFill>
                <a:latin typeface="宋体" panose="02010600030101010101" pitchFamily="2" charset="-122"/>
              </a:rPr>
              <a:t>数值乘法</a:t>
            </a:r>
            <a:r>
              <a:rPr lang="zh-CN" altLang="en-US" sz="2400">
                <a:latin typeface="宋体" panose="02010600030101010101" pitchFamily="2" charset="-122"/>
              </a:rPr>
              <a:t>，还可以用于列表、字符串、元组等类型，当列表、字符串或元组等类型变量与整数进行“</a:t>
            </a:r>
            <a:r>
              <a:rPr lang="en-US" altLang="zh-CN" sz="2400">
                <a:latin typeface="宋体" panose="02010600030101010101" pitchFamily="2" charset="-122"/>
              </a:rPr>
              <a:t>*”</a:t>
            </a:r>
            <a:r>
              <a:rPr lang="zh-CN" altLang="en-US" sz="2400">
                <a:latin typeface="宋体" panose="02010600030101010101" pitchFamily="2" charset="-122"/>
              </a:rPr>
              <a:t>运算时，表示</a:t>
            </a:r>
            <a:r>
              <a:rPr lang="zh-CN" altLang="en-US" sz="2400" b="1">
                <a:solidFill>
                  <a:srgbClr val="FF0000"/>
                </a:solidFill>
                <a:latin typeface="宋体" panose="02010600030101010101" pitchFamily="2" charset="-122"/>
              </a:rPr>
              <a:t>对内容进行重复</a:t>
            </a:r>
            <a:r>
              <a:rPr lang="zh-CN" altLang="en-US" sz="2400">
                <a:latin typeface="宋体" panose="02010600030101010101" pitchFamily="2" charset="-122"/>
              </a:rPr>
              <a:t>并返回重复后的新对象。</a:t>
            </a:r>
            <a:endParaRPr lang="zh-CN" altLang="en-US" sz="2400">
              <a:latin typeface="宋体" panose="02010600030101010101" pitchFamily="2" charset="-122"/>
            </a:endParaRPr>
          </a:p>
          <a:p>
            <a:pPr>
              <a:lnSpc>
                <a:spcPct val="80000"/>
              </a:lnSpc>
              <a:buNone/>
            </a:pPr>
            <a:r>
              <a:rPr lang="en-US" altLang="zh-CN" sz="1800">
                <a:latin typeface="Consolas" panose="020B0609020204030204" charset="0"/>
              </a:rPr>
              <a:t>&gt;&gt;&gt; 2.0 * 3            </a:t>
            </a:r>
            <a:r>
              <a:rPr lang="en-US" altLang="zh-CN" sz="1800">
                <a:latin typeface="Consolas" panose="020B0609020204030204" charset="0"/>
                <a:sym typeface="Arial" panose="020B0604020202020204" charset="-122"/>
              </a:rPr>
              <a:t>      </a:t>
            </a:r>
            <a:r>
              <a:rPr lang="en-US" altLang="zh-CN" sz="1800">
                <a:latin typeface="Consolas" panose="020B0609020204030204" charset="0"/>
              </a:rPr>
              <a:t>   #</a:t>
            </a:r>
            <a:r>
              <a:rPr lang="zh-CN" altLang="en-US" sz="1800">
                <a:latin typeface="Consolas" panose="020B0609020204030204" charset="0"/>
              </a:rPr>
              <a:t>浮点数与整数相乘</a:t>
            </a:r>
            <a:endParaRPr lang="zh-CN" altLang="en-US" sz="1800">
              <a:latin typeface="Consolas" panose="020B0609020204030204" charset="0"/>
            </a:endParaRPr>
          </a:p>
          <a:p>
            <a:pPr>
              <a:lnSpc>
                <a:spcPct val="80000"/>
              </a:lnSpc>
              <a:buNone/>
            </a:pPr>
            <a:r>
              <a:rPr lang="en-US" altLang="zh-CN" sz="1800">
                <a:solidFill>
                  <a:srgbClr val="00B0F0"/>
                </a:solidFill>
                <a:latin typeface="Consolas" panose="020B0609020204030204" charset="0"/>
              </a:rPr>
              <a:t>6.0</a:t>
            </a:r>
            <a:endParaRPr lang="en-US" altLang="zh-CN" sz="1800">
              <a:solidFill>
                <a:srgbClr val="00B0F0"/>
              </a:solidFill>
              <a:latin typeface="Consolas" panose="020B0609020204030204" charset="0"/>
            </a:endParaRPr>
          </a:p>
          <a:p>
            <a:pPr>
              <a:lnSpc>
                <a:spcPct val="80000"/>
              </a:lnSpc>
              <a:buNone/>
            </a:pPr>
            <a:r>
              <a:rPr lang="en-US" altLang="zh-CN" sz="1800">
                <a:latin typeface="Consolas" panose="020B0609020204030204" charset="0"/>
              </a:rPr>
              <a:t>&gt;&gt;&gt; (3+4j) * 2       </a:t>
            </a:r>
            <a:r>
              <a:rPr lang="en-US" altLang="zh-CN" sz="1800">
                <a:latin typeface="Consolas" panose="020B0609020204030204" charset="0"/>
                <a:sym typeface="Arial" panose="020B0604020202020204" charset="-122"/>
              </a:rPr>
              <a:t>      </a:t>
            </a:r>
            <a:r>
              <a:rPr lang="en-US" altLang="zh-CN" sz="1800">
                <a:latin typeface="Consolas" panose="020B0609020204030204" charset="0"/>
              </a:rPr>
              <a:t>     #</a:t>
            </a:r>
            <a:r>
              <a:rPr lang="zh-CN" altLang="en-US" sz="1800">
                <a:latin typeface="Consolas" panose="020B0609020204030204" charset="0"/>
              </a:rPr>
              <a:t>复数与整数相乘</a:t>
            </a:r>
            <a:endParaRPr lang="zh-CN" altLang="en-US" sz="1800">
              <a:latin typeface="Consolas" panose="020B0609020204030204" charset="0"/>
            </a:endParaRPr>
          </a:p>
          <a:p>
            <a:pPr>
              <a:lnSpc>
                <a:spcPct val="80000"/>
              </a:lnSpc>
              <a:buNone/>
            </a:pPr>
            <a:r>
              <a:rPr lang="en-US" altLang="zh-CN" sz="1800">
                <a:solidFill>
                  <a:srgbClr val="00B0F0"/>
                </a:solidFill>
                <a:latin typeface="Consolas" panose="020B0609020204030204" charset="0"/>
              </a:rPr>
              <a:t>(6+8j)</a:t>
            </a:r>
            <a:endParaRPr lang="en-US" altLang="zh-CN" sz="1800">
              <a:solidFill>
                <a:srgbClr val="00B0F0"/>
              </a:solidFill>
              <a:latin typeface="Consolas" panose="020B0609020204030204" charset="0"/>
            </a:endParaRPr>
          </a:p>
          <a:p>
            <a:pPr>
              <a:lnSpc>
                <a:spcPct val="80000"/>
              </a:lnSpc>
              <a:buNone/>
            </a:pPr>
            <a:r>
              <a:rPr lang="en-US" altLang="zh-CN" sz="1800">
                <a:latin typeface="Consolas" panose="020B0609020204030204" charset="0"/>
              </a:rPr>
              <a:t>&gt;&gt;&gt; (3+4j) * (3-4j)   </a:t>
            </a:r>
            <a:r>
              <a:rPr lang="en-US" altLang="zh-CN" sz="1800">
                <a:latin typeface="Consolas" panose="020B0609020204030204" charset="0"/>
                <a:sym typeface="Arial" panose="020B0604020202020204" charset="-122"/>
              </a:rPr>
              <a:t>      </a:t>
            </a:r>
            <a:r>
              <a:rPr lang="en-US" altLang="zh-CN" sz="1800">
                <a:latin typeface="Consolas" panose="020B0609020204030204" charset="0"/>
              </a:rPr>
              <a:t>    #</a:t>
            </a:r>
            <a:r>
              <a:rPr lang="zh-CN" altLang="en-US" sz="1800">
                <a:latin typeface="Consolas" panose="020B0609020204030204" charset="0"/>
              </a:rPr>
              <a:t>复数与复数相乘</a:t>
            </a:r>
            <a:endParaRPr lang="zh-CN" altLang="en-US" sz="1800">
              <a:latin typeface="Consolas" panose="020B0609020204030204" charset="0"/>
            </a:endParaRPr>
          </a:p>
          <a:p>
            <a:pPr>
              <a:lnSpc>
                <a:spcPct val="80000"/>
              </a:lnSpc>
              <a:buNone/>
            </a:pPr>
            <a:r>
              <a:rPr lang="en-US" altLang="zh-CN" sz="1800">
                <a:solidFill>
                  <a:srgbClr val="00B0F0"/>
                </a:solidFill>
                <a:latin typeface="Consolas" panose="020B0609020204030204" charset="0"/>
              </a:rPr>
              <a:t>(25+0j)</a:t>
            </a:r>
            <a:endParaRPr lang="en-US" altLang="zh-CN" sz="1800">
              <a:solidFill>
                <a:srgbClr val="00B0F0"/>
              </a:solidFill>
              <a:latin typeface="Consolas" panose="020B0609020204030204" charset="0"/>
            </a:endParaRPr>
          </a:p>
          <a:p>
            <a:pPr>
              <a:lnSpc>
                <a:spcPct val="80000"/>
              </a:lnSpc>
              <a:buNone/>
            </a:pPr>
            <a:r>
              <a:rPr lang="en-US" altLang="zh-CN" sz="1800">
                <a:latin typeface="Consolas" panose="020B0609020204030204" charset="0"/>
              </a:rPr>
              <a:t>&gt;&gt;&gt; "a" * 10            </a:t>
            </a:r>
            <a:r>
              <a:rPr lang="en-US" altLang="zh-CN" sz="1800">
                <a:latin typeface="Consolas" panose="020B0609020204030204" charset="0"/>
                <a:sym typeface="Arial" panose="020B0604020202020204" charset="-122"/>
              </a:rPr>
              <a:t>      </a:t>
            </a:r>
            <a:r>
              <a:rPr lang="en-US" altLang="zh-CN" sz="1800">
                <a:latin typeface="Consolas" panose="020B0609020204030204" charset="0"/>
              </a:rPr>
              <a:t>  #</a:t>
            </a:r>
            <a:r>
              <a:rPr lang="zh-CN" altLang="en-US" sz="1800">
                <a:latin typeface="Consolas" panose="020B0609020204030204" charset="0"/>
              </a:rPr>
              <a:t>字符串重复</a:t>
            </a:r>
            <a:endParaRPr lang="zh-CN" altLang="en-US" sz="1800">
              <a:latin typeface="Consolas" panose="020B0609020204030204" charset="0"/>
            </a:endParaRPr>
          </a:p>
          <a:p>
            <a:pPr>
              <a:lnSpc>
                <a:spcPct val="80000"/>
              </a:lnSpc>
              <a:buNone/>
            </a:pPr>
            <a:r>
              <a:rPr lang="en-US" altLang="zh-CN" sz="1800">
                <a:solidFill>
                  <a:srgbClr val="00B0F0"/>
                </a:solidFill>
                <a:latin typeface="Consolas" panose="020B0609020204030204" charset="0"/>
              </a:rPr>
              <a:t>'aaaaaaaaaa'</a:t>
            </a:r>
            <a:endParaRPr lang="en-US" altLang="zh-CN" sz="1800">
              <a:solidFill>
                <a:srgbClr val="00B0F0"/>
              </a:solidFill>
              <a:latin typeface="Consolas" panose="020B0609020204030204" charset="0"/>
            </a:endParaRPr>
          </a:p>
          <a:p>
            <a:pPr>
              <a:lnSpc>
                <a:spcPct val="80000"/>
              </a:lnSpc>
              <a:buNone/>
            </a:pPr>
            <a:r>
              <a:rPr lang="en-US" altLang="zh-CN" sz="1800">
                <a:latin typeface="Consolas" panose="020B0609020204030204" charset="0"/>
              </a:rPr>
              <a:t>&gt;&gt;&gt; [1,2,3] * 3         </a:t>
            </a:r>
            <a:r>
              <a:rPr lang="en-US" altLang="zh-CN" sz="1800">
                <a:latin typeface="Consolas" panose="020B0609020204030204" charset="0"/>
                <a:sym typeface="Arial" panose="020B0604020202020204" charset="-122"/>
              </a:rPr>
              <a:t>      </a:t>
            </a:r>
            <a:r>
              <a:rPr lang="en-US" altLang="zh-CN" sz="1800">
                <a:latin typeface="Consolas" panose="020B0609020204030204" charset="0"/>
              </a:rPr>
              <a:t>  #</a:t>
            </a:r>
            <a:r>
              <a:rPr lang="zh-CN" altLang="en-US" sz="1800">
                <a:latin typeface="Consolas" panose="020B0609020204030204" charset="0"/>
              </a:rPr>
              <a:t>列表重复</a:t>
            </a:r>
            <a:endParaRPr lang="zh-CN" altLang="en-US" sz="1800">
              <a:latin typeface="Consolas" panose="020B0609020204030204" charset="0"/>
            </a:endParaRPr>
          </a:p>
          <a:p>
            <a:pPr>
              <a:lnSpc>
                <a:spcPct val="80000"/>
              </a:lnSpc>
              <a:buNone/>
            </a:pPr>
            <a:r>
              <a:rPr lang="en-US" altLang="zh-CN" sz="1800">
                <a:solidFill>
                  <a:srgbClr val="00B0F0"/>
                </a:solidFill>
                <a:latin typeface="Consolas" panose="020B0609020204030204" charset="0"/>
              </a:rPr>
              <a:t>[1, 2, 3, 1, 2, 3, 1, 2, 3]</a:t>
            </a:r>
            <a:endParaRPr lang="en-US" altLang="zh-CN" sz="1800">
              <a:solidFill>
                <a:srgbClr val="00B0F0"/>
              </a:solidFill>
              <a:latin typeface="Consolas" panose="020B0609020204030204" charset="0"/>
            </a:endParaRPr>
          </a:p>
          <a:p>
            <a:pPr>
              <a:lnSpc>
                <a:spcPct val="80000"/>
              </a:lnSpc>
              <a:buNone/>
            </a:pPr>
            <a:r>
              <a:rPr lang="en-US" altLang="zh-CN" sz="1800">
                <a:latin typeface="Consolas" panose="020B0609020204030204" charset="0"/>
              </a:rPr>
              <a:t>&gt;&gt;&gt; (1,2,3) * 3         </a:t>
            </a:r>
            <a:r>
              <a:rPr lang="en-US" altLang="zh-CN" sz="1800">
                <a:latin typeface="Consolas" panose="020B0609020204030204" charset="0"/>
                <a:sym typeface="Arial" panose="020B0604020202020204" charset="-122"/>
              </a:rPr>
              <a:t>      </a:t>
            </a:r>
            <a:r>
              <a:rPr lang="en-US" altLang="zh-CN" sz="1800">
                <a:latin typeface="Consolas" panose="020B0609020204030204" charset="0"/>
              </a:rPr>
              <a:t>  #</a:t>
            </a:r>
            <a:r>
              <a:rPr lang="zh-CN" altLang="en-US" sz="1800">
                <a:latin typeface="Consolas" panose="020B0609020204030204" charset="0"/>
              </a:rPr>
              <a:t>元组重复</a:t>
            </a:r>
            <a:endParaRPr lang="zh-CN" altLang="en-US" sz="1800">
              <a:latin typeface="Consolas" panose="020B0609020204030204" charset="0"/>
            </a:endParaRPr>
          </a:p>
          <a:p>
            <a:pPr>
              <a:lnSpc>
                <a:spcPct val="80000"/>
              </a:lnSpc>
              <a:buNone/>
            </a:pPr>
            <a:r>
              <a:rPr lang="en-US" altLang="zh-CN" sz="1800">
                <a:solidFill>
                  <a:srgbClr val="00B0F0"/>
                </a:solidFill>
                <a:latin typeface="Consolas" panose="020B0609020204030204" charset="0"/>
              </a:rPr>
              <a:t>(1, 2, 3, 1, 2, 3, 1, 2, 3)</a:t>
            </a:r>
            <a:endParaRPr lang="en-US" altLang="zh-CN" sz="1800">
              <a:solidFill>
                <a:srgbClr val="00B0F0"/>
              </a:solidFill>
              <a:latin typeface="Consolas" panose="020B0609020204030204"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标题 39937"/>
          <p:cNvSpPr>
            <a:spLocks noGrp="1"/>
          </p:cNvSpPr>
          <p:nvPr>
            <p:ph type="title"/>
          </p:nvPr>
        </p:nvSpPr>
        <p:spPr>
          <a:xfrm>
            <a:off x="554355" y="150495"/>
            <a:ext cx="5398770" cy="414020"/>
          </a:xfrm>
          <a:noFill/>
          <a:ln>
            <a:noFill/>
          </a:ln>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1.</a:t>
            </a:r>
            <a:r>
              <a:rPr>
                <a:latin typeface="+mj-lt"/>
                <a:ea typeface="+mj-ea"/>
                <a:cs typeface="+mj-cs"/>
                <a:sym typeface="+mn-ea"/>
              </a:rPr>
              <a:t>4</a:t>
            </a:r>
            <a:r>
              <a:rPr>
                <a:latin typeface="+mj-lt"/>
                <a:ea typeface="+mj-ea"/>
                <a:cs typeface="+mj-cs"/>
                <a:sym typeface="+mn-ea"/>
              </a:rPr>
              <a:t>.5  </a:t>
            </a:r>
            <a:r>
              <a:rPr>
                <a:latin typeface="+mj-lt"/>
                <a:ea typeface="+mj-ea"/>
                <a:cs typeface="+mj-cs"/>
                <a:sym typeface="+mn-ea"/>
              </a:rPr>
              <a:t>运算</a:t>
            </a:r>
            <a:r>
              <a:rPr>
                <a:latin typeface="+mj-lt"/>
                <a:ea typeface="+mj-ea"/>
                <a:cs typeface="+mj-cs"/>
                <a:sym typeface="+mn-ea"/>
              </a:rPr>
              <a:t>符和表达式</a:t>
            </a:r>
            <a:endParaRPr>
              <a:latin typeface="+mj-lt"/>
              <a:ea typeface="+mj-ea"/>
              <a:cs typeface="+mj-cs"/>
              <a:sym typeface="+mn-ea"/>
            </a:endParaRPr>
          </a:p>
        </p:txBody>
      </p:sp>
      <p:sp>
        <p:nvSpPr>
          <p:cNvPr id="3" name="文本占位符 2"/>
          <p:cNvSpPr>
            <a:spLocks noGrp="1"/>
          </p:cNvSpPr>
          <p:nvPr>
            <p:ph type="body" idx="1"/>
          </p:nvPr>
        </p:nvSpPr>
        <p:spPr/>
        <p:txBody>
          <a:bodyPr/>
          <a:p>
            <a:endParaRPr lang="zh-CN" altLang="en-US"/>
          </a:p>
        </p:txBody>
      </p:sp>
      <p:sp>
        <p:nvSpPr>
          <p:cNvPr id="62466" name="文本占位符 39938"/>
          <p:cNvSpPr>
            <a:spLocks noGrp="1"/>
          </p:cNvSpPr>
          <p:nvPr>
            <p:ph sz="half" idx="2"/>
          </p:nvPr>
        </p:nvSpPr>
        <p:spPr/>
        <p:txBody>
          <a:bodyPr anchor="t"/>
          <a:p>
            <a:pPr>
              <a:spcBef>
                <a:spcPct val="0"/>
              </a:spcBef>
              <a:buFont typeface="Wingdings" panose="05000000000000000000" charset="0"/>
              <a:buChar char="n"/>
            </a:pPr>
            <a:r>
              <a:rPr lang="en-US" altLang="zh-CN" sz="2400">
                <a:latin typeface="宋体" panose="02010600030101010101" pitchFamily="2" charset="-122"/>
              </a:rPr>
              <a:t>Python</a:t>
            </a:r>
            <a:r>
              <a:rPr lang="zh-CN" altLang="en-US" sz="2400">
                <a:latin typeface="宋体" panose="02010600030101010101" pitchFamily="2" charset="-122"/>
              </a:rPr>
              <a:t>中的除法有两种，“</a:t>
            </a:r>
            <a:r>
              <a:rPr lang="en-US" altLang="zh-CN" sz="2400">
                <a:latin typeface="宋体" panose="02010600030101010101" pitchFamily="2" charset="-122"/>
              </a:rPr>
              <a:t>/”</a:t>
            </a:r>
            <a:r>
              <a:rPr lang="zh-CN" altLang="en-US" sz="2400">
                <a:latin typeface="宋体" panose="02010600030101010101" pitchFamily="2" charset="-122"/>
              </a:rPr>
              <a:t>和“</a:t>
            </a:r>
            <a:r>
              <a:rPr lang="en-US" altLang="zh-CN" sz="2400">
                <a:latin typeface="宋体" panose="02010600030101010101" pitchFamily="2" charset="-122"/>
              </a:rPr>
              <a:t>//”</a:t>
            </a:r>
            <a:r>
              <a:rPr lang="zh-CN" altLang="en-US" sz="2400">
                <a:latin typeface="宋体" panose="02010600030101010101" pitchFamily="2" charset="-122"/>
              </a:rPr>
              <a:t>分别表示除法和整除运算。</a:t>
            </a:r>
            <a:endParaRPr lang="zh-CN" altLang="en-US" sz="2400">
              <a:latin typeface="宋体" panose="02010600030101010101" pitchFamily="2" charset="-122"/>
            </a:endParaRPr>
          </a:p>
          <a:p>
            <a:pPr>
              <a:lnSpc>
                <a:spcPct val="80000"/>
              </a:lnSpc>
              <a:buNone/>
            </a:pPr>
            <a:endParaRPr lang="en-US" altLang="zh-CN" sz="1800">
              <a:latin typeface="Consolas" panose="020B0609020204030204" charset="0"/>
            </a:endParaRPr>
          </a:p>
          <a:p>
            <a:pPr>
              <a:lnSpc>
                <a:spcPct val="80000"/>
              </a:lnSpc>
              <a:buNone/>
            </a:pPr>
            <a:r>
              <a:rPr lang="en-US" altLang="zh-CN" sz="1800">
                <a:latin typeface="Consolas" panose="020B0609020204030204" charset="0"/>
              </a:rPr>
              <a:t>&gt;&gt;&gt; 3 / 5</a:t>
            </a:r>
            <a:endParaRPr lang="en-US" altLang="zh-CN" sz="1800">
              <a:latin typeface="Consolas" panose="020B0609020204030204" charset="0"/>
            </a:endParaRPr>
          </a:p>
          <a:p>
            <a:pPr>
              <a:lnSpc>
                <a:spcPct val="80000"/>
              </a:lnSpc>
              <a:buNone/>
            </a:pPr>
            <a:r>
              <a:rPr lang="en-US" altLang="zh-CN" sz="1800">
                <a:solidFill>
                  <a:srgbClr val="00B0F0"/>
                </a:solidFill>
                <a:latin typeface="Consolas" panose="020B0609020204030204" charset="0"/>
              </a:rPr>
              <a:t>0.6</a:t>
            </a:r>
            <a:endParaRPr lang="en-US" altLang="zh-CN" sz="1800">
              <a:solidFill>
                <a:srgbClr val="00B0F0"/>
              </a:solidFill>
              <a:latin typeface="Consolas" panose="020B0609020204030204" charset="0"/>
            </a:endParaRPr>
          </a:p>
          <a:p>
            <a:pPr>
              <a:lnSpc>
                <a:spcPct val="80000"/>
              </a:lnSpc>
              <a:buNone/>
            </a:pPr>
            <a:r>
              <a:rPr lang="en-US" altLang="zh-CN" sz="1800">
                <a:latin typeface="Consolas" panose="020B0609020204030204" charset="0"/>
              </a:rPr>
              <a:t>&gt;&gt;&gt; 3 // 5</a:t>
            </a:r>
            <a:endParaRPr lang="en-US" altLang="zh-CN" sz="1800">
              <a:latin typeface="Consolas" panose="020B0609020204030204" charset="0"/>
            </a:endParaRPr>
          </a:p>
          <a:p>
            <a:pPr>
              <a:lnSpc>
                <a:spcPct val="80000"/>
              </a:lnSpc>
              <a:buNone/>
            </a:pPr>
            <a:r>
              <a:rPr lang="en-US" altLang="zh-CN" sz="1800">
                <a:solidFill>
                  <a:srgbClr val="00B0F0"/>
                </a:solidFill>
                <a:latin typeface="Consolas" panose="020B0609020204030204" charset="0"/>
              </a:rPr>
              <a:t>0</a:t>
            </a:r>
            <a:endParaRPr lang="en-US" altLang="zh-CN" sz="1800">
              <a:solidFill>
                <a:srgbClr val="00B0F0"/>
              </a:solidFill>
              <a:latin typeface="Consolas" panose="020B0609020204030204" charset="0"/>
            </a:endParaRPr>
          </a:p>
          <a:p>
            <a:pPr>
              <a:lnSpc>
                <a:spcPct val="80000"/>
              </a:lnSpc>
              <a:buNone/>
            </a:pPr>
            <a:r>
              <a:rPr lang="en-US" altLang="zh-CN" sz="1800">
                <a:latin typeface="Consolas" panose="020B0609020204030204" charset="0"/>
              </a:rPr>
              <a:t>&gt;&gt;&gt; 3.0 / 5</a:t>
            </a:r>
            <a:endParaRPr lang="en-US" altLang="zh-CN" sz="1800">
              <a:latin typeface="Consolas" panose="020B0609020204030204" charset="0"/>
            </a:endParaRPr>
          </a:p>
          <a:p>
            <a:pPr>
              <a:lnSpc>
                <a:spcPct val="80000"/>
              </a:lnSpc>
              <a:buNone/>
            </a:pPr>
            <a:r>
              <a:rPr lang="en-US" altLang="zh-CN" sz="1800">
                <a:solidFill>
                  <a:srgbClr val="00B0F0"/>
                </a:solidFill>
                <a:latin typeface="Consolas" panose="020B0609020204030204" charset="0"/>
              </a:rPr>
              <a:t>0.6</a:t>
            </a:r>
            <a:endParaRPr lang="en-US" altLang="zh-CN" sz="1800">
              <a:solidFill>
                <a:srgbClr val="00B0F0"/>
              </a:solidFill>
              <a:latin typeface="Consolas" panose="020B0609020204030204" charset="0"/>
            </a:endParaRPr>
          </a:p>
          <a:p>
            <a:pPr>
              <a:lnSpc>
                <a:spcPct val="80000"/>
              </a:lnSpc>
              <a:buNone/>
            </a:pPr>
            <a:r>
              <a:rPr lang="en-US" altLang="zh-CN" sz="1800">
                <a:latin typeface="Consolas" panose="020B0609020204030204" charset="0"/>
              </a:rPr>
              <a:t>&gt;&gt;&gt; 3.0 // 5</a:t>
            </a:r>
            <a:endParaRPr lang="en-US" altLang="zh-CN" sz="1800">
              <a:latin typeface="Consolas" panose="020B0609020204030204" charset="0"/>
            </a:endParaRPr>
          </a:p>
          <a:p>
            <a:pPr>
              <a:lnSpc>
                <a:spcPct val="80000"/>
              </a:lnSpc>
              <a:buNone/>
            </a:pPr>
            <a:r>
              <a:rPr lang="en-US" altLang="zh-CN" sz="1800">
                <a:solidFill>
                  <a:srgbClr val="00B0F0"/>
                </a:solidFill>
                <a:latin typeface="Consolas" panose="020B0609020204030204" charset="0"/>
              </a:rPr>
              <a:t>0.0</a:t>
            </a:r>
            <a:endParaRPr lang="en-US" altLang="zh-CN" sz="1800">
              <a:solidFill>
                <a:srgbClr val="00B0F0"/>
              </a:solidFill>
              <a:latin typeface="Consolas" panose="020B0609020204030204" charset="0"/>
            </a:endParaRPr>
          </a:p>
          <a:p>
            <a:pPr>
              <a:lnSpc>
                <a:spcPct val="80000"/>
              </a:lnSpc>
              <a:buNone/>
            </a:pPr>
            <a:r>
              <a:rPr lang="en-US" altLang="zh-CN" sz="1800">
                <a:latin typeface="Consolas" panose="020B0609020204030204" charset="0"/>
              </a:rPr>
              <a:t>&gt;&gt;&gt; 13 // 10</a:t>
            </a:r>
            <a:endParaRPr lang="en-US" altLang="zh-CN" sz="1800">
              <a:latin typeface="Consolas" panose="020B0609020204030204" charset="0"/>
            </a:endParaRPr>
          </a:p>
          <a:p>
            <a:pPr>
              <a:lnSpc>
                <a:spcPct val="80000"/>
              </a:lnSpc>
              <a:buNone/>
            </a:pPr>
            <a:r>
              <a:rPr lang="en-US" altLang="zh-CN" sz="1800">
                <a:solidFill>
                  <a:srgbClr val="00B0F0"/>
                </a:solidFill>
                <a:latin typeface="Consolas" panose="020B0609020204030204" charset="0"/>
              </a:rPr>
              <a:t>1</a:t>
            </a:r>
            <a:endParaRPr lang="en-US" altLang="zh-CN" sz="1800">
              <a:solidFill>
                <a:srgbClr val="00B0F0"/>
              </a:solidFill>
              <a:latin typeface="Consolas" panose="020B0609020204030204" charset="0"/>
            </a:endParaRPr>
          </a:p>
          <a:p>
            <a:pPr>
              <a:lnSpc>
                <a:spcPct val="80000"/>
              </a:lnSpc>
              <a:buNone/>
            </a:pPr>
            <a:r>
              <a:rPr lang="en-US" altLang="zh-CN" sz="1800">
                <a:latin typeface="Consolas" panose="020B0609020204030204" charset="0"/>
              </a:rPr>
              <a:t>&gt;&gt;&gt; -13 // 10</a:t>
            </a:r>
            <a:endParaRPr lang="en-US" altLang="zh-CN" sz="1800">
              <a:latin typeface="Consolas" panose="020B0609020204030204" charset="0"/>
            </a:endParaRPr>
          </a:p>
          <a:p>
            <a:pPr>
              <a:lnSpc>
                <a:spcPct val="80000"/>
              </a:lnSpc>
              <a:buNone/>
            </a:pPr>
            <a:r>
              <a:rPr lang="en-US" altLang="zh-CN" sz="1800">
                <a:solidFill>
                  <a:srgbClr val="00B0F0"/>
                </a:solidFill>
                <a:latin typeface="Consolas" panose="020B0609020204030204" charset="0"/>
              </a:rPr>
              <a:t>-2</a:t>
            </a:r>
            <a:endParaRPr lang="en-US" altLang="zh-CN" sz="1800">
              <a:solidFill>
                <a:srgbClr val="00B0F0"/>
              </a:solidFill>
              <a:latin typeface="Consolas" panose="020B0609020204030204"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标题 41985"/>
          <p:cNvSpPr>
            <a:spLocks noGrp="1"/>
          </p:cNvSpPr>
          <p:nvPr>
            <p:ph type="title"/>
          </p:nvPr>
        </p:nvSpPr>
        <p:spPr>
          <a:xfrm>
            <a:off x="554355" y="150495"/>
            <a:ext cx="5398770" cy="414020"/>
          </a:xfrm>
          <a:noFill/>
          <a:ln>
            <a:noFill/>
          </a:ln>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1.</a:t>
            </a:r>
            <a:r>
              <a:rPr>
                <a:latin typeface="+mj-lt"/>
                <a:ea typeface="+mj-ea"/>
                <a:cs typeface="+mj-cs"/>
                <a:sym typeface="+mn-ea"/>
              </a:rPr>
              <a:t>4</a:t>
            </a:r>
            <a:r>
              <a:rPr>
                <a:latin typeface="+mj-lt"/>
                <a:ea typeface="+mj-ea"/>
                <a:cs typeface="+mj-cs"/>
                <a:sym typeface="+mn-ea"/>
              </a:rPr>
              <a:t>.5  </a:t>
            </a:r>
            <a:r>
              <a:rPr>
                <a:latin typeface="+mj-lt"/>
                <a:ea typeface="+mj-ea"/>
                <a:cs typeface="+mj-cs"/>
                <a:sym typeface="+mn-ea"/>
              </a:rPr>
              <a:t>运算</a:t>
            </a:r>
            <a:r>
              <a:rPr>
                <a:latin typeface="+mj-lt"/>
                <a:ea typeface="+mj-ea"/>
                <a:cs typeface="+mj-cs"/>
                <a:sym typeface="+mn-ea"/>
              </a:rPr>
              <a:t>符和表达式</a:t>
            </a:r>
            <a:endParaRPr>
              <a:latin typeface="+mj-lt"/>
              <a:ea typeface="+mj-ea"/>
              <a:cs typeface="+mj-cs"/>
              <a:sym typeface="+mn-ea"/>
            </a:endParaRPr>
          </a:p>
        </p:txBody>
      </p:sp>
      <p:sp>
        <p:nvSpPr>
          <p:cNvPr id="3" name="文本占位符 2"/>
          <p:cNvSpPr>
            <a:spLocks noGrp="1"/>
          </p:cNvSpPr>
          <p:nvPr>
            <p:ph type="body" idx="1"/>
          </p:nvPr>
        </p:nvSpPr>
        <p:spPr/>
        <p:txBody>
          <a:bodyPr/>
          <a:p>
            <a:endParaRPr lang="zh-CN" altLang="en-US"/>
          </a:p>
        </p:txBody>
      </p:sp>
      <p:sp>
        <p:nvSpPr>
          <p:cNvPr id="63490" name="文本占位符 41986"/>
          <p:cNvSpPr>
            <a:spLocks noGrp="1"/>
          </p:cNvSpPr>
          <p:nvPr>
            <p:ph sz="half" idx="2"/>
          </p:nvPr>
        </p:nvSpPr>
        <p:spPr/>
        <p:txBody>
          <a:bodyPr anchor="t"/>
          <a:p>
            <a:pPr>
              <a:spcBef>
                <a:spcPct val="0"/>
              </a:spcBef>
              <a:buFont typeface="Wingdings" panose="05000000000000000000" charset="0"/>
              <a:buChar char="n"/>
            </a:pPr>
            <a:r>
              <a:rPr lang="en-US" altLang="zh-CN" sz="2400">
                <a:latin typeface="宋体" panose="02010600030101010101" pitchFamily="2" charset="-122"/>
              </a:rPr>
              <a:t>%</a:t>
            </a:r>
            <a:r>
              <a:rPr lang="zh-CN" altLang="en-US" sz="2400">
                <a:latin typeface="宋体" panose="02010600030101010101" pitchFamily="2" charset="-122"/>
              </a:rPr>
              <a:t>运算符除去可以用于字符串格式化之外，还可以对整数和浮点数计算余数。但是由于浮点数的精确度影响，计算结果可能略有误差。</a:t>
            </a:r>
            <a:endParaRPr lang="zh-CN" altLang="en-US" sz="2400">
              <a:latin typeface="宋体" panose="02010600030101010101" pitchFamily="2" charset="-122"/>
            </a:endParaRPr>
          </a:p>
          <a:p>
            <a:pPr>
              <a:lnSpc>
                <a:spcPct val="80000"/>
              </a:lnSpc>
              <a:buNone/>
            </a:pPr>
            <a:r>
              <a:rPr lang="en-US" altLang="zh-CN" sz="1800">
                <a:latin typeface="Consolas" panose="020B0609020204030204" charset="0"/>
              </a:rPr>
              <a:t>&gt;&gt;&gt; 3.1 % 2</a:t>
            </a:r>
            <a:endParaRPr lang="en-US" altLang="zh-CN" sz="1800">
              <a:latin typeface="Consolas" panose="020B0609020204030204" charset="0"/>
            </a:endParaRPr>
          </a:p>
          <a:p>
            <a:pPr>
              <a:lnSpc>
                <a:spcPct val="80000"/>
              </a:lnSpc>
              <a:buNone/>
            </a:pPr>
            <a:r>
              <a:rPr lang="en-US" altLang="zh-CN" sz="1800">
                <a:solidFill>
                  <a:srgbClr val="00B0F0"/>
                </a:solidFill>
                <a:latin typeface="Consolas" panose="020B0609020204030204" charset="0"/>
              </a:rPr>
              <a:t>1.1</a:t>
            </a:r>
            <a:endParaRPr lang="en-US" altLang="zh-CN" sz="1800">
              <a:solidFill>
                <a:srgbClr val="00B0F0"/>
              </a:solidFill>
              <a:latin typeface="Consolas" panose="020B0609020204030204" charset="0"/>
            </a:endParaRPr>
          </a:p>
          <a:p>
            <a:pPr>
              <a:lnSpc>
                <a:spcPct val="80000"/>
              </a:lnSpc>
              <a:buNone/>
            </a:pPr>
            <a:r>
              <a:rPr lang="en-US" altLang="zh-CN" sz="1800">
                <a:latin typeface="Consolas" panose="020B0609020204030204" charset="0"/>
              </a:rPr>
              <a:t>&gt;&gt;&gt; 6.3 % 2.1</a:t>
            </a:r>
            <a:endParaRPr lang="en-US" altLang="zh-CN" sz="1800">
              <a:latin typeface="Consolas" panose="020B0609020204030204" charset="0"/>
            </a:endParaRPr>
          </a:p>
          <a:p>
            <a:pPr>
              <a:lnSpc>
                <a:spcPct val="80000"/>
              </a:lnSpc>
              <a:buNone/>
            </a:pPr>
            <a:r>
              <a:rPr lang="en-US" altLang="zh-CN" sz="1800">
                <a:solidFill>
                  <a:srgbClr val="00B0F0"/>
                </a:solidFill>
                <a:latin typeface="Consolas" panose="020B0609020204030204" charset="0"/>
              </a:rPr>
              <a:t>2.0999999999999996</a:t>
            </a:r>
            <a:endParaRPr lang="en-US" altLang="zh-CN" sz="1800">
              <a:solidFill>
                <a:srgbClr val="00B0F0"/>
              </a:solidFill>
              <a:latin typeface="Consolas" panose="020B0609020204030204" charset="0"/>
            </a:endParaRPr>
          </a:p>
          <a:p>
            <a:pPr>
              <a:lnSpc>
                <a:spcPct val="80000"/>
              </a:lnSpc>
              <a:buNone/>
            </a:pPr>
            <a:r>
              <a:rPr lang="en-US" altLang="zh-CN" sz="1800">
                <a:latin typeface="Consolas" panose="020B0609020204030204" charset="0"/>
              </a:rPr>
              <a:t>&gt;&gt;&gt; 6 % 2</a:t>
            </a:r>
            <a:endParaRPr lang="en-US" altLang="zh-CN" sz="1800">
              <a:latin typeface="Consolas" panose="020B0609020204030204" charset="0"/>
            </a:endParaRPr>
          </a:p>
          <a:p>
            <a:pPr>
              <a:lnSpc>
                <a:spcPct val="80000"/>
              </a:lnSpc>
              <a:buNone/>
            </a:pPr>
            <a:r>
              <a:rPr lang="en-US" altLang="zh-CN" sz="1800">
                <a:solidFill>
                  <a:srgbClr val="00B0F0"/>
                </a:solidFill>
                <a:latin typeface="Consolas" panose="020B0609020204030204" charset="0"/>
              </a:rPr>
              <a:t>0</a:t>
            </a:r>
            <a:endParaRPr lang="en-US" altLang="zh-CN" sz="1800">
              <a:solidFill>
                <a:srgbClr val="00B0F0"/>
              </a:solidFill>
              <a:latin typeface="Consolas" panose="020B0609020204030204" charset="0"/>
            </a:endParaRPr>
          </a:p>
          <a:p>
            <a:pPr>
              <a:lnSpc>
                <a:spcPct val="80000"/>
              </a:lnSpc>
              <a:buNone/>
            </a:pPr>
            <a:r>
              <a:rPr lang="en-US" altLang="zh-CN" sz="1800">
                <a:latin typeface="Consolas" panose="020B0609020204030204" charset="0"/>
              </a:rPr>
              <a:t>&gt;&gt;&gt; 6.0 % 2</a:t>
            </a:r>
            <a:endParaRPr lang="en-US" altLang="zh-CN" sz="1800">
              <a:latin typeface="Consolas" panose="020B0609020204030204" charset="0"/>
            </a:endParaRPr>
          </a:p>
          <a:p>
            <a:pPr>
              <a:lnSpc>
                <a:spcPct val="80000"/>
              </a:lnSpc>
              <a:buNone/>
            </a:pPr>
            <a:r>
              <a:rPr lang="en-US" altLang="zh-CN" sz="1800">
                <a:solidFill>
                  <a:srgbClr val="00B0F0"/>
                </a:solidFill>
                <a:latin typeface="Consolas" panose="020B0609020204030204" charset="0"/>
              </a:rPr>
              <a:t>0.0</a:t>
            </a:r>
            <a:endParaRPr lang="en-US" altLang="zh-CN" sz="1800">
              <a:solidFill>
                <a:srgbClr val="00B0F0"/>
              </a:solidFill>
              <a:latin typeface="Consolas" panose="020B0609020204030204" charset="0"/>
            </a:endParaRPr>
          </a:p>
          <a:p>
            <a:pPr>
              <a:lnSpc>
                <a:spcPct val="80000"/>
              </a:lnSpc>
              <a:buNone/>
            </a:pPr>
            <a:r>
              <a:rPr lang="en-US" altLang="zh-CN" sz="1800">
                <a:latin typeface="Consolas" panose="020B0609020204030204" charset="0"/>
              </a:rPr>
              <a:t>&gt;&gt;&gt; 6.0 % 2.0</a:t>
            </a:r>
            <a:endParaRPr lang="en-US" altLang="zh-CN" sz="1800">
              <a:latin typeface="Consolas" panose="020B0609020204030204" charset="0"/>
            </a:endParaRPr>
          </a:p>
          <a:p>
            <a:pPr>
              <a:lnSpc>
                <a:spcPct val="80000"/>
              </a:lnSpc>
              <a:buNone/>
            </a:pPr>
            <a:r>
              <a:rPr lang="en-US" altLang="zh-CN" sz="1800">
                <a:solidFill>
                  <a:srgbClr val="00B0F0"/>
                </a:solidFill>
                <a:latin typeface="Consolas" panose="020B0609020204030204" charset="0"/>
              </a:rPr>
              <a:t>0.0</a:t>
            </a:r>
            <a:endParaRPr lang="en-US" altLang="zh-CN" sz="1800">
              <a:solidFill>
                <a:srgbClr val="00B0F0"/>
              </a:solidFill>
              <a:latin typeface="Consolas" panose="020B0609020204030204" charset="0"/>
            </a:endParaRPr>
          </a:p>
          <a:p>
            <a:pPr>
              <a:lnSpc>
                <a:spcPct val="80000"/>
              </a:lnSpc>
              <a:buNone/>
            </a:pPr>
            <a:r>
              <a:rPr lang="en-US" altLang="zh-CN" sz="1800">
                <a:latin typeface="Consolas" panose="020B0609020204030204" charset="0"/>
              </a:rPr>
              <a:t>&gt;&gt;&gt; 5.7 % 4.8</a:t>
            </a:r>
            <a:endParaRPr lang="en-US" altLang="zh-CN" sz="1800">
              <a:latin typeface="Consolas" panose="020B0609020204030204" charset="0"/>
            </a:endParaRPr>
          </a:p>
          <a:p>
            <a:pPr>
              <a:lnSpc>
                <a:spcPct val="80000"/>
              </a:lnSpc>
              <a:buNone/>
            </a:pPr>
            <a:r>
              <a:rPr lang="en-US" altLang="zh-CN" sz="1800">
                <a:solidFill>
                  <a:srgbClr val="00B0F0"/>
                </a:solidFill>
                <a:latin typeface="Consolas" panose="020B0609020204030204" charset="0"/>
              </a:rPr>
              <a:t>0.9000000000000004</a:t>
            </a:r>
            <a:endParaRPr lang="en-US" altLang="zh-CN" sz="1800">
              <a:solidFill>
                <a:srgbClr val="00B0F0"/>
              </a:solidFill>
              <a:latin typeface="Consolas" panose="020B0609020204030204"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Content Placeholder 2"/>
          <p:cNvSpPr>
            <a:spLocks noGrp="1"/>
          </p:cNvSpPr>
          <p:nvPr>
            <p:ph sz="half" idx="2"/>
          </p:nvPr>
        </p:nvSpPr>
        <p:spPr/>
        <p:txBody>
          <a:bodyPr anchor="t"/>
          <a:p>
            <a:pPr>
              <a:buFont typeface="Wingdings" panose="05000000000000000000" charset="0"/>
              <a:buChar char="n"/>
            </a:pPr>
            <a:r>
              <a:rPr lang="zh-CN" altLang="en-US" sz="2400"/>
              <a:t>关系运算符</a:t>
            </a:r>
            <a:r>
              <a:rPr lang="zh-CN" altLang="en-US" sz="2400">
                <a:solidFill>
                  <a:srgbClr val="FF0000"/>
                </a:solidFill>
              </a:rPr>
              <a:t>可以连用</a:t>
            </a:r>
            <a:r>
              <a:rPr lang="zh-CN" altLang="en-US" sz="2400"/>
              <a:t>，一般用于同类型对象之间值的大小比较，或者测试集合之间的包含关系</a:t>
            </a:r>
            <a:endParaRPr lang="zh-CN" altLang="en-US" sz="2400"/>
          </a:p>
          <a:p>
            <a:pPr>
              <a:lnSpc>
                <a:spcPct val="100000"/>
              </a:lnSpc>
              <a:buNone/>
            </a:pPr>
            <a:r>
              <a:rPr lang="zh-CN" altLang="en-US" sz="1800">
                <a:latin typeface="Consolas" panose="020B0609020204030204" charset="0"/>
              </a:rPr>
              <a:t>&gt;&gt;&gt; 1 &lt; 3 &lt; 5                       #等价于1 &lt; 3 and 3 &lt; 5</a:t>
            </a:r>
            <a:endParaRPr lang="zh-CN" altLang="en-US" sz="1800">
              <a:latin typeface="Consolas" panose="020B0609020204030204" charset="0"/>
            </a:endParaRPr>
          </a:p>
          <a:p>
            <a:pPr>
              <a:lnSpc>
                <a:spcPct val="100000"/>
              </a:lnSpc>
              <a:buNone/>
            </a:pPr>
            <a:r>
              <a:rPr lang="zh-CN" altLang="en-US" sz="1800">
                <a:solidFill>
                  <a:srgbClr val="00B0F0"/>
                </a:solidFill>
                <a:latin typeface="Consolas" panose="020B0609020204030204" charset="0"/>
              </a:rPr>
              <a:t>True</a:t>
            </a:r>
            <a:endParaRPr lang="zh-CN" altLang="en-US" sz="1800">
              <a:solidFill>
                <a:srgbClr val="00B0F0"/>
              </a:solidFill>
              <a:latin typeface="Consolas" panose="020B0609020204030204" charset="0"/>
            </a:endParaRPr>
          </a:p>
          <a:p>
            <a:pPr>
              <a:lnSpc>
                <a:spcPct val="100000"/>
              </a:lnSpc>
              <a:buNone/>
            </a:pPr>
            <a:r>
              <a:rPr lang="zh-CN" altLang="en-US" sz="1800">
                <a:latin typeface="Consolas" panose="020B0609020204030204" charset="0"/>
              </a:rPr>
              <a:t>&gt;&gt;&gt; 'Hello' &gt; 'world'               #比较字符串大小</a:t>
            </a:r>
            <a:endParaRPr lang="zh-CN" altLang="en-US" sz="1800">
              <a:latin typeface="Consolas" panose="020B0609020204030204" charset="0"/>
            </a:endParaRPr>
          </a:p>
          <a:p>
            <a:pPr>
              <a:lnSpc>
                <a:spcPct val="100000"/>
              </a:lnSpc>
              <a:buNone/>
            </a:pPr>
            <a:r>
              <a:rPr lang="zh-CN" altLang="en-US" sz="1800">
                <a:solidFill>
                  <a:srgbClr val="00B0F0"/>
                </a:solidFill>
                <a:latin typeface="Consolas" panose="020B0609020204030204" charset="0"/>
              </a:rPr>
              <a:t>False</a:t>
            </a:r>
            <a:endParaRPr lang="zh-CN" altLang="en-US" sz="1800">
              <a:solidFill>
                <a:srgbClr val="00B0F0"/>
              </a:solidFill>
              <a:latin typeface="Consolas" panose="020B0609020204030204" charset="0"/>
            </a:endParaRPr>
          </a:p>
          <a:p>
            <a:pPr>
              <a:lnSpc>
                <a:spcPct val="100000"/>
              </a:lnSpc>
              <a:buNone/>
            </a:pPr>
            <a:r>
              <a:rPr lang="zh-CN" altLang="en-US" sz="1800">
                <a:latin typeface="Consolas" panose="020B0609020204030204" charset="0"/>
              </a:rPr>
              <a:t>&gt;&gt;&gt; [1, 2, 3] &lt; [1, 2, 4]           #比较列表大小</a:t>
            </a:r>
            <a:endParaRPr lang="zh-CN" altLang="en-US" sz="1800">
              <a:latin typeface="Consolas" panose="020B0609020204030204" charset="0"/>
            </a:endParaRPr>
          </a:p>
          <a:p>
            <a:pPr>
              <a:lnSpc>
                <a:spcPct val="100000"/>
              </a:lnSpc>
              <a:buNone/>
            </a:pPr>
            <a:r>
              <a:rPr lang="zh-CN" altLang="en-US" sz="1800">
                <a:solidFill>
                  <a:srgbClr val="00B0F0"/>
                </a:solidFill>
                <a:latin typeface="Consolas" panose="020B0609020204030204" charset="0"/>
              </a:rPr>
              <a:t>True</a:t>
            </a:r>
            <a:endParaRPr lang="zh-CN" altLang="en-US" sz="1800">
              <a:solidFill>
                <a:srgbClr val="00B0F0"/>
              </a:solidFill>
              <a:latin typeface="Consolas" panose="020B0609020204030204" charset="0"/>
            </a:endParaRPr>
          </a:p>
          <a:p>
            <a:pPr>
              <a:lnSpc>
                <a:spcPct val="100000"/>
              </a:lnSpc>
              <a:buNone/>
            </a:pPr>
            <a:r>
              <a:rPr lang="zh-CN" altLang="en-US" sz="1800">
                <a:latin typeface="Consolas" panose="020B0609020204030204" charset="0"/>
              </a:rPr>
              <a:t>&gt;&gt;&gt; 'Hello' &gt; 3                     #字符串和数字不能比较</a:t>
            </a:r>
            <a:endParaRPr lang="zh-CN" altLang="en-US" sz="1800">
              <a:latin typeface="Consolas" panose="020B0609020204030204" charset="0"/>
            </a:endParaRPr>
          </a:p>
          <a:p>
            <a:pPr>
              <a:lnSpc>
                <a:spcPct val="100000"/>
              </a:lnSpc>
              <a:buNone/>
            </a:pPr>
            <a:r>
              <a:rPr lang="zh-CN" altLang="en-US" sz="1800">
                <a:solidFill>
                  <a:srgbClr val="FF0000"/>
                </a:solidFill>
                <a:latin typeface="Consolas" panose="020B0609020204030204" charset="0"/>
              </a:rPr>
              <a:t>TypeError: unorderable types: str() &gt; int()</a:t>
            </a:r>
            <a:endParaRPr lang="zh-CN" altLang="en-US" sz="1800">
              <a:solidFill>
                <a:srgbClr val="FF0000"/>
              </a:solidFill>
              <a:latin typeface="Consolas" panose="020B0609020204030204" charset="0"/>
            </a:endParaRPr>
          </a:p>
          <a:p>
            <a:pPr>
              <a:lnSpc>
                <a:spcPct val="100000"/>
              </a:lnSpc>
              <a:buNone/>
            </a:pPr>
            <a:r>
              <a:rPr lang="zh-CN" altLang="en-US" sz="1800">
                <a:latin typeface="Consolas" panose="020B0609020204030204" charset="0"/>
              </a:rPr>
              <a:t>&gt;&gt;&gt; {1, 2, 3} &lt; {1, 2, 3, 4}        #测试是否子集</a:t>
            </a:r>
            <a:endParaRPr lang="zh-CN" altLang="en-US" sz="1800">
              <a:latin typeface="Consolas" panose="020B0609020204030204" charset="0"/>
            </a:endParaRPr>
          </a:p>
          <a:p>
            <a:pPr>
              <a:lnSpc>
                <a:spcPct val="100000"/>
              </a:lnSpc>
              <a:buNone/>
            </a:pPr>
            <a:r>
              <a:rPr lang="en-US" altLang="zh-CN" sz="1800">
                <a:solidFill>
                  <a:srgbClr val="00B0F0"/>
                </a:solidFill>
                <a:latin typeface="Consolas" panose="020B0609020204030204" charset="0"/>
              </a:rPr>
              <a:t>True</a:t>
            </a:r>
            <a:endParaRPr lang="en-US" altLang="zh-CN" sz="1800">
              <a:solidFill>
                <a:srgbClr val="00B0F0"/>
              </a:solidFill>
              <a:latin typeface="Consolas" panose="020B0609020204030204" charset="0"/>
            </a:endParaRPr>
          </a:p>
        </p:txBody>
      </p:sp>
      <p:sp>
        <p:nvSpPr>
          <p:cNvPr id="3" name="文本占位符 2"/>
          <p:cNvSpPr>
            <a:spLocks noGrp="1"/>
          </p:cNvSpPr>
          <p:nvPr>
            <p:ph type="body" idx="1"/>
          </p:nvPr>
        </p:nvSpPr>
        <p:spPr/>
        <p:txBody>
          <a:bodyPr/>
          <a:p>
            <a:endParaRPr lang="zh-CN" altLang="en-US"/>
          </a:p>
        </p:txBody>
      </p:sp>
      <p:sp>
        <p:nvSpPr>
          <p:cNvPr id="64514" name="标题 41985"/>
          <p:cNvSpPr>
            <a:spLocks noGrp="1"/>
          </p:cNvSpPr>
          <p:nvPr>
            <p:ph type="title"/>
          </p:nvPr>
        </p:nvSpPr>
        <p:spPr>
          <a:xfrm>
            <a:off x="554355" y="150495"/>
            <a:ext cx="5398770" cy="414020"/>
          </a:xfrm>
          <a:noFill/>
          <a:ln>
            <a:noFill/>
          </a:ln>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1.</a:t>
            </a:r>
            <a:r>
              <a:rPr>
                <a:latin typeface="+mj-lt"/>
                <a:ea typeface="+mj-ea"/>
                <a:cs typeface="+mj-cs"/>
                <a:sym typeface="+mn-ea"/>
              </a:rPr>
              <a:t>4</a:t>
            </a:r>
            <a:r>
              <a:rPr>
                <a:latin typeface="+mj-lt"/>
                <a:ea typeface="+mj-ea"/>
                <a:cs typeface="+mj-cs"/>
                <a:sym typeface="+mn-ea"/>
              </a:rPr>
              <a:t>.5  </a:t>
            </a:r>
            <a:r>
              <a:rPr>
                <a:latin typeface="+mj-lt"/>
                <a:ea typeface="+mj-ea"/>
                <a:cs typeface="+mj-cs"/>
                <a:sym typeface="+mn-ea"/>
              </a:rPr>
              <a:t>运算</a:t>
            </a:r>
            <a:r>
              <a:rPr>
                <a:latin typeface="+mj-lt"/>
                <a:ea typeface="+mj-ea"/>
                <a:cs typeface="+mj-cs"/>
                <a:sym typeface="+mn-ea"/>
              </a:rPr>
              <a:t>符和表达式</a:t>
            </a:r>
            <a:endParaRPr>
              <a:latin typeface="+mj-lt"/>
              <a:ea typeface="+mj-ea"/>
              <a:cs typeface="+mj-cs"/>
              <a:sym typeface="+mn-ea"/>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Content Placeholder 2"/>
          <p:cNvSpPr>
            <a:spLocks noGrp="1"/>
          </p:cNvSpPr>
          <p:nvPr>
            <p:ph sz="half" idx="2"/>
          </p:nvPr>
        </p:nvSpPr>
        <p:spPr/>
        <p:txBody>
          <a:bodyPr anchor="t"/>
          <a:p>
            <a:pPr>
              <a:buFont typeface="Wingdings" panose="05000000000000000000" charset="0"/>
              <a:buChar char="n"/>
            </a:pPr>
            <a:r>
              <a:rPr lang="en-US" altLang="en-US" sz="2400"/>
              <a:t>成员测试运算符in用于</a:t>
            </a:r>
            <a:r>
              <a:rPr lang="en-US" altLang="en-US" sz="2400" b="1">
                <a:solidFill>
                  <a:srgbClr val="FF0000"/>
                </a:solidFill>
              </a:rPr>
              <a:t>成员测试</a:t>
            </a:r>
            <a:r>
              <a:rPr lang="en-US" altLang="en-US" sz="2400"/>
              <a:t>，即测试一个对象是否为另一个对象的元素。</a:t>
            </a:r>
            <a:endParaRPr lang="en-US" altLang="en-US" sz="2400"/>
          </a:p>
          <a:p>
            <a:pPr>
              <a:buNone/>
            </a:pPr>
            <a:r>
              <a:rPr lang="en-US" altLang="en-US" sz="1800">
                <a:latin typeface="Consolas" panose="020B0609020204030204" charset="0"/>
              </a:rPr>
              <a:t>&gt;&gt;&gt; 3 in [1, 2, 3]       #测试3是否存在于列表[1, 2, 3]中</a:t>
            </a:r>
            <a:endParaRPr lang="en-US" altLang="en-US" sz="1800">
              <a:latin typeface="Consolas" panose="020B0609020204030204" charset="0"/>
            </a:endParaRPr>
          </a:p>
          <a:p>
            <a:pPr>
              <a:buNone/>
            </a:pPr>
            <a:r>
              <a:rPr lang="en-US" altLang="en-US" sz="1800">
                <a:solidFill>
                  <a:srgbClr val="00B0F0"/>
                </a:solidFill>
                <a:latin typeface="Consolas" panose="020B0609020204030204" charset="0"/>
              </a:rPr>
              <a:t>True</a:t>
            </a:r>
            <a:endParaRPr lang="en-US" altLang="en-US" sz="1800">
              <a:solidFill>
                <a:srgbClr val="00B0F0"/>
              </a:solidFill>
              <a:latin typeface="Consolas" panose="020B0609020204030204" charset="0"/>
            </a:endParaRPr>
          </a:p>
          <a:p>
            <a:pPr>
              <a:buNone/>
            </a:pPr>
            <a:r>
              <a:rPr lang="en-US" altLang="en-US" sz="1800">
                <a:latin typeface="Consolas" panose="020B0609020204030204" charset="0"/>
              </a:rPr>
              <a:t>&gt;&gt;&gt; 5 in range(1, 10, 1) #range()是用来生成指定范围数字的内置函数</a:t>
            </a:r>
            <a:endParaRPr lang="en-US" altLang="en-US" sz="1800">
              <a:latin typeface="Consolas" panose="020B0609020204030204" charset="0"/>
            </a:endParaRPr>
          </a:p>
          <a:p>
            <a:pPr>
              <a:buNone/>
            </a:pPr>
            <a:r>
              <a:rPr lang="en-US" altLang="en-US" sz="1800">
                <a:solidFill>
                  <a:srgbClr val="00B0F0"/>
                </a:solidFill>
                <a:latin typeface="Consolas" panose="020B0609020204030204" charset="0"/>
              </a:rPr>
              <a:t>True</a:t>
            </a:r>
            <a:endParaRPr lang="en-US" altLang="en-US" sz="1800">
              <a:solidFill>
                <a:srgbClr val="00B0F0"/>
              </a:solidFill>
              <a:latin typeface="Consolas" panose="020B0609020204030204" charset="0"/>
            </a:endParaRPr>
          </a:p>
          <a:p>
            <a:pPr>
              <a:buNone/>
            </a:pPr>
            <a:r>
              <a:rPr lang="en-US" altLang="en-US" sz="1800">
                <a:latin typeface="Consolas" panose="020B0609020204030204" charset="0"/>
              </a:rPr>
              <a:t>&gt;&gt;&gt; 'abc' in 'abcdefg'   #子字符串测试</a:t>
            </a:r>
            <a:endParaRPr lang="en-US" altLang="en-US" sz="1800">
              <a:latin typeface="Consolas" panose="020B0609020204030204" charset="0"/>
            </a:endParaRPr>
          </a:p>
          <a:p>
            <a:pPr>
              <a:buNone/>
            </a:pPr>
            <a:r>
              <a:rPr lang="en-US" altLang="en-US" sz="1800">
                <a:solidFill>
                  <a:srgbClr val="00B0F0"/>
                </a:solidFill>
                <a:latin typeface="Consolas" panose="020B0609020204030204" charset="0"/>
              </a:rPr>
              <a:t>True</a:t>
            </a:r>
            <a:endParaRPr lang="en-US" altLang="en-US" sz="1800">
              <a:solidFill>
                <a:srgbClr val="00B0F0"/>
              </a:solidFill>
              <a:latin typeface="Consolas" panose="020B0609020204030204" charset="0"/>
            </a:endParaRPr>
          </a:p>
          <a:p>
            <a:pPr>
              <a:buNone/>
            </a:pPr>
            <a:r>
              <a:rPr lang="en-US" altLang="en-US" sz="1800">
                <a:latin typeface="Consolas" panose="020B0609020204030204" charset="0"/>
              </a:rPr>
              <a:t>&gt;&gt;&gt; for i in (3, 5, 7):  #循环，成员遍历</a:t>
            </a:r>
            <a:endParaRPr lang="en-US" altLang="en-US" sz="1800">
              <a:latin typeface="Consolas" panose="020B0609020204030204" charset="0"/>
            </a:endParaRPr>
          </a:p>
          <a:p>
            <a:pPr>
              <a:buNone/>
            </a:pPr>
            <a:r>
              <a:rPr lang="en-US" altLang="en-US" sz="1800">
                <a:latin typeface="Consolas" panose="020B0609020204030204" charset="0"/>
              </a:rPr>
              <a:t>    print(i, end='\t')</a:t>
            </a:r>
            <a:endParaRPr lang="en-US" altLang="en-US" sz="1800">
              <a:latin typeface="Consolas" panose="020B0609020204030204" charset="0"/>
            </a:endParaRPr>
          </a:p>
          <a:p>
            <a:pPr>
              <a:buNone/>
            </a:pPr>
            <a:r>
              <a:rPr lang="en-US" altLang="en-US" sz="1800">
                <a:solidFill>
                  <a:srgbClr val="00B0F0"/>
                </a:solidFill>
                <a:latin typeface="Consolas" panose="020B0609020204030204" charset="0"/>
              </a:rPr>
              <a:t>3	 5	7	</a:t>
            </a:r>
            <a:endParaRPr lang="en-US" altLang="en-US" sz="1800">
              <a:solidFill>
                <a:srgbClr val="00B0F0"/>
              </a:solidFill>
              <a:latin typeface="Consolas" panose="020B0609020204030204" charset="0"/>
            </a:endParaRPr>
          </a:p>
        </p:txBody>
      </p:sp>
      <p:sp>
        <p:nvSpPr>
          <p:cNvPr id="3" name="文本占位符 2"/>
          <p:cNvSpPr>
            <a:spLocks noGrp="1"/>
          </p:cNvSpPr>
          <p:nvPr>
            <p:ph type="body" idx="1"/>
          </p:nvPr>
        </p:nvSpPr>
        <p:spPr/>
        <p:txBody>
          <a:bodyPr/>
          <a:p>
            <a:endParaRPr lang="zh-CN" altLang="en-US"/>
          </a:p>
        </p:txBody>
      </p:sp>
      <p:sp>
        <p:nvSpPr>
          <p:cNvPr id="65538" name="标题 1"/>
          <p:cNvSpPr>
            <a:spLocks noGrp="1"/>
          </p:cNvSpPr>
          <p:nvPr>
            <p:ph type="title"/>
          </p:nvPr>
        </p:nvSpPr>
        <p:spPr>
          <a:xfrm>
            <a:off x="554355" y="150495"/>
            <a:ext cx="5398770" cy="414020"/>
          </a:xfrm>
          <a:noFill/>
          <a:ln>
            <a:noFill/>
          </a:ln>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Arial" panose="020B0604020202020204" pitchFamily="34" charset="0"/>
              </a:rPr>
              <a:t>1.</a:t>
            </a:r>
            <a:r>
              <a:rPr>
                <a:latin typeface="+mj-lt"/>
                <a:ea typeface="+mj-ea"/>
                <a:cs typeface="+mj-cs"/>
                <a:sym typeface="Arial" panose="020B0604020202020204" pitchFamily="34" charset="0"/>
              </a:rPr>
              <a:t>4</a:t>
            </a:r>
            <a:r>
              <a:rPr>
                <a:latin typeface="+mj-lt"/>
                <a:ea typeface="+mj-ea"/>
                <a:cs typeface="+mj-cs"/>
                <a:sym typeface="Arial" panose="020B0604020202020204" pitchFamily="34" charset="0"/>
              </a:rPr>
              <a:t>.5  </a:t>
            </a:r>
            <a:r>
              <a:rPr>
                <a:latin typeface="+mj-lt"/>
                <a:ea typeface="+mj-ea"/>
                <a:cs typeface="+mj-cs"/>
                <a:sym typeface="+mn-ea"/>
              </a:rPr>
              <a:t>运算</a:t>
            </a:r>
            <a:r>
              <a:rPr>
                <a:latin typeface="+mj-lt"/>
                <a:ea typeface="+mj-ea"/>
                <a:cs typeface="+mj-cs"/>
                <a:sym typeface="Arial" panose="020B0604020202020204" pitchFamily="34" charset="0"/>
              </a:rPr>
              <a:t>符和表达式</a:t>
            </a:r>
            <a:endParaRPr>
              <a:latin typeface="+mj-lt"/>
              <a:ea typeface="+mj-ea"/>
              <a:cs typeface="+mj-cs"/>
              <a:sym typeface="Arial" panose="020B0604020202020204" pitchFamily="34"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Content Placeholder 2"/>
          <p:cNvSpPr>
            <a:spLocks noGrp="1"/>
          </p:cNvSpPr>
          <p:nvPr>
            <p:ph sz="half" idx="2"/>
          </p:nvPr>
        </p:nvSpPr>
        <p:spPr/>
        <p:txBody>
          <a:bodyPr anchor="t"/>
          <a:p>
            <a:pPr>
              <a:buFont typeface="Wingdings" panose="05000000000000000000" charset="0"/>
              <a:buChar char="n"/>
            </a:pPr>
            <a:r>
              <a:rPr lang="en-US" altLang="en-US" sz="2400"/>
              <a:t>同一性测试运算符（identity comparison）is用来测试两个对象是否是同一个，如果是则返回True，否则返回False。</a:t>
            </a:r>
            <a:r>
              <a:rPr lang="en-US" altLang="en-US" sz="2400" b="1">
                <a:solidFill>
                  <a:srgbClr val="FF0000"/>
                </a:solidFill>
              </a:rPr>
              <a:t>如果两个对象是同一个，二者具有相同的内存地址</a:t>
            </a:r>
            <a:r>
              <a:rPr lang="en-US" altLang="en-US" sz="2400" b="1"/>
              <a:t>。</a:t>
            </a:r>
            <a:endParaRPr lang="en-US" altLang="en-US" sz="2400" b="1"/>
          </a:p>
          <a:p>
            <a:pPr>
              <a:lnSpc>
                <a:spcPct val="100000"/>
              </a:lnSpc>
              <a:buNone/>
            </a:pPr>
            <a:r>
              <a:rPr lang="en-US" altLang="en-US" sz="1800">
                <a:latin typeface="Consolas" panose="020B0609020204030204" charset="0"/>
              </a:rPr>
              <a:t>&gt;&gt;&gt; 3 is 3</a:t>
            </a:r>
            <a:endParaRPr lang="en-US" altLang="en-US" sz="1800">
              <a:latin typeface="Consolas" panose="020B0609020204030204" charset="0"/>
            </a:endParaRPr>
          </a:p>
          <a:p>
            <a:pPr>
              <a:lnSpc>
                <a:spcPct val="100000"/>
              </a:lnSpc>
              <a:buNone/>
            </a:pPr>
            <a:r>
              <a:rPr lang="en-US" altLang="en-US" sz="1800">
                <a:solidFill>
                  <a:srgbClr val="00B0F0"/>
                </a:solidFill>
                <a:latin typeface="Consolas" panose="020B0609020204030204" charset="0"/>
              </a:rPr>
              <a:t>True</a:t>
            </a:r>
            <a:endParaRPr lang="en-US" altLang="en-US" sz="1800">
              <a:solidFill>
                <a:srgbClr val="00B0F0"/>
              </a:solidFill>
              <a:latin typeface="Consolas" panose="020B0609020204030204" charset="0"/>
            </a:endParaRPr>
          </a:p>
          <a:p>
            <a:pPr>
              <a:lnSpc>
                <a:spcPct val="100000"/>
              </a:lnSpc>
              <a:buNone/>
            </a:pPr>
            <a:r>
              <a:rPr lang="en-US" altLang="en-US" sz="1800">
                <a:latin typeface="Consolas" panose="020B0609020204030204" charset="0"/>
              </a:rPr>
              <a:t>&gt;&gt;&gt; x = [300, 300, 300]</a:t>
            </a:r>
            <a:endParaRPr lang="en-US" altLang="en-US" sz="1800">
              <a:latin typeface="Consolas" panose="020B0609020204030204" charset="0"/>
            </a:endParaRPr>
          </a:p>
          <a:p>
            <a:pPr>
              <a:lnSpc>
                <a:spcPct val="100000"/>
              </a:lnSpc>
              <a:buNone/>
            </a:pPr>
            <a:r>
              <a:rPr lang="en-US" altLang="en-US" sz="1800">
                <a:latin typeface="Consolas" panose="020B0609020204030204" charset="0"/>
              </a:rPr>
              <a:t>&gt;&gt;&gt; x[0] is x[1]        #基于值的内存管理，</a:t>
            </a:r>
            <a:r>
              <a:rPr lang="en-US" altLang="en-US" sz="1800" b="1">
                <a:solidFill>
                  <a:srgbClr val="FF0000"/>
                </a:solidFill>
                <a:latin typeface="Consolas" panose="020B0609020204030204" charset="0"/>
              </a:rPr>
              <a:t>同一个值在内存中只有一份</a:t>
            </a:r>
            <a:endParaRPr lang="zh-CN" altLang="en-US" sz="1800" b="1">
              <a:solidFill>
                <a:srgbClr val="FF0000"/>
              </a:solidFill>
              <a:latin typeface="Consolas" panose="020B0609020204030204" charset="0"/>
            </a:endParaRPr>
          </a:p>
          <a:p>
            <a:pPr>
              <a:lnSpc>
                <a:spcPct val="100000"/>
              </a:lnSpc>
              <a:buNone/>
            </a:pPr>
            <a:r>
              <a:rPr lang="en-US" altLang="en-US" sz="1800">
                <a:solidFill>
                  <a:srgbClr val="00B0F0"/>
                </a:solidFill>
                <a:latin typeface="Consolas" panose="020B0609020204030204" charset="0"/>
              </a:rPr>
              <a:t>True</a:t>
            </a:r>
            <a:endParaRPr lang="en-US" altLang="en-US" sz="1800">
              <a:solidFill>
                <a:srgbClr val="00B0F0"/>
              </a:solidFill>
              <a:latin typeface="Consolas" panose="020B0609020204030204" charset="0"/>
            </a:endParaRPr>
          </a:p>
          <a:p>
            <a:pPr>
              <a:lnSpc>
                <a:spcPct val="100000"/>
              </a:lnSpc>
              <a:buNone/>
            </a:pPr>
            <a:r>
              <a:rPr lang="en-US" altLang="en-US" sz="1800">
                <a:latin typeface="Consolas" panose="020B0609020204030204" charset="0"/>
              </a:rPr>
              <a:t>&gt;&gt;&gt; x = [1, 2, 3]</a:t>
            </a:r>
            <a:endParaRPr lang="en-US" altLang="en-US" sz="1800">
              <a:latin typeface="Consolas" panose="020B0609020204030204" charset="0"/>
            </a:endParaRPr>
          </a:p>
          <a:p>
            <a:pPr>
              <a:lnSpc>
                <a:spcPct val="100000"/>
              </a:lnSpc>
              <a:buNone/>
            </a:pPr>
            <a:r>
              <a:rPr lang="en-US" altLang="en-US" sz="1800">
                <a:latin typeface="Consolas" panose="020B0609020204030204" charset="0"/>
              </a:rPr>
              <a:t>&gt;&gt;&gt; y = [1, 2, 3]</a:t>
            </a:r>
            <a:endParaRPr lang="en-US" altLang="en-US" sz="1800">
              <a:latin typeface="Consolas" panose="020B0609020204030204" charset="0"/>
            </a:endParaRPr>
          </a:p>
          <a:p>
            <a:pPr>
              <a:lnSpc>
                <a:spcPct val="100000"/>
              </a:lnSpc>
              <a:buNone/>
            </a:pPr>
            <a:r>
              <a:rPr lang="en-US" altLang="en-US" sz="1800">
                <a:latin typeface="Consolas" panose="020B0609020204030204" charset="0"/>
              </a:rPr>
              <a:t>&gt;&gt;&gt; x is y              #上面形式创建的x和y不是同一个列表对象</a:t>
            </a:r>
            <a:endParaRPr lang="en-US" altLang="en-US" sz="1800">
              <a:latin typeface="Consolas" panose="020B0609020204030204" charset="0"/>
            </a:endParaRPr>
          </a:p>
          <a:p>
            <a:pPr>
              <a:lnSpc>
                <a:spcPct val="100000"/>
              </a:lnSpc>
              <a:buNone/>
            </a:pPr>
            <a:r>
              <a:rPr lang="en-US" altLang="en-US" sz="1800">
                <a:solidFill>
                  <a:srgbClr val="00B0F0"/>
                </a:solidFill>
                <a:latin typeface="Consolas" panose="020B0609020204030204" charset="0"/>
              </a:rPr>
              <a:t>False</a:t>
            </a:r>
            <a:endParaRPr lang="en-US" altLang="en-US" sz="1800">
              <a:solidFill>
                <a:srgbClr val="00B0F0"/>
              </a:solidFill>
              <a:latin typeface="Consolas" panose="020B0609020204030204" charset="0"/>
            </a:endParaRPr>
          </a:p>
        </p:txBody>
      </p:sp>
      <p:sp>
        <p:nvSpPr>
          <p:cNvPr id="3" name="文本占位符 2"/>
          <p:cNvSpPr>
            <a:spLocks noGrp="1"/>
          </p:cNvSpPr>
          <p:nvPr>
            <p:ph type="body" idx="1"/>
          </p:nvPr>
        </p:nvSpPr>
        <p:spPr/>
        <p:txBody>
          <a:bodyPr/>
          <a:p>
            <a:endParaRPr lang="zh-CN" altLang="en-US"/>
          </a:p>
        </p:txBody>
      </p:sp>
      <p:sp>
        <p:nvSpPr>
          <p:cNvPr id="66562" name="标题 1"/>
          <p:cNvSpPr>
            <a:spLocks noGrp="1"/>
          </p:cNvSpPr>
          <p:nvPr>
            <p:ph type="title"/>
          </p:nvPr>
        </p:nvSpPr>
        <p:spPr>
          <a:xfrm>
            <a:off x="554355" y="150495"/>
            <a:ext cx="5398770" cy="414020"/>
          </a:xfrm>
          <a:noFill/>
          <a:ln>
            <a:noFill/>
          </a:ln>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Arial" panose="020B0604020202020204" pitchFamily="34" charset="0"/>
              </a:rPr>
              <a:t>1.</a:t>
            </a:r>
            <a:r>
              <a:rPr>
                <a:latin typeface="+mj-lt"/>
                <a:ea typeface="+mj-ea"/>
                <a:cs typeface="+mj-cs"/>
                <a:sym typeface="Arial" panose="020B0604020202020204" pitchFamily="34" charset="0"/>
              </a:rPr>
              <a:t>4</a:t>
            </a:r>
            <a:r>
              <a:rPr>
                <a:latin typeface="+mj-lt"/>
                <a:ea typeface="+mj-ea"/>
                <a:cs typeface="+mj-cs"/>
                <a:sym typeface="Arial" panose="020B0604020202020204" pitchFamily="34" charset="0"/>
              </a:rPr>
              <a:t>.5  </a:t>
            </a:r>
            <a:r>
              <a:rPr>
                <a:latin typeface="+mj-lt"/>
                <a:ea typeface="+mj-ea"/>
                <a:cs typeface="+mj-cs"/>
                <a:sym typeface="+mn-ea"/>
              </a:rPr>
              <a:t>运算</a:t>
            </a:r>
            <a:r>
              <a:rPr>
                <a:latin typeface="+mj-lt"/>
                <a:ea typeface="+mj-ea"/>
                <a:cs typeface="+mj-cs"/>
                <a:sym typeface="Arial" panose="020B0604020202020204" pitchFamily="34" charset="0"/>
              </a:rPr>
              <a:t>符和表达式</a:t>
            </a:r>
            <a:endParaRPr>
              <a:latin typeface="+mj-lt"/>
              <a:ea typeface="+mj-ea"/>
              <a:cs typeface="+mj-cs"/>
              <a:sym typeface="Arial" panose="020B0604020202020204" pitchFamily="34"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标题 13"/>
          <p:cNvSpPr>
            <a:spLocks noGrp="1"/>
          </p:cNvSpPr>
          <p:nvPr>
            <p:ph type="title"/>
          </p:nvPr>
        </p:nvSpPr>
        <p:spPr>
          <a:xfrm>
            <a:off x="554355" y="150495"/>
            <a:ext cx="5398770" cy="433705"/>
          </a:xfrm>
        </p:spPr>
        <p:txBody>
          <a:bodyPr/>
          <a:p>
            <a:endParaRPr lang="zh-CN" altLang="en-US"/>
          </a:p>
        </p:txBody>
      </p:sp>
      <p:sp>
        <p:nvSpPr>
          <p:cNvPr id="15" name="文本占位符 14"/>
          <p:cNvSpPr>
            <a:spLocks noGrp="1"/>
          </p:cNvSpPr>
          <p:nvPr>
            <p:ph type="body" idx="1"/>
          </p:nvPr>
        </p:nvSpPr>
        <p:spPr/>
        <p:txBody>
          <a:bodyPr/>
          <a:p>
            <a:endParaRPr lang="zh-CN" altLang="en-US"/>
          </a:p>
        </p:txBody>
      </p:sp>
      <p:sp>
        <p:nvSpPr>
          <p:cNvPr id="6" name="文本框 5"/>
          <p:cNvSpPr txBox="1"/>
          <p:nvPr>
            <p:custDataLst>
              <p:tags r:id="rId1"/>
            </p:custDataLst>
          </p:nvPr>
        </p:nvSpPr>
        <p:spPr>
          <a:xfrm>
            <a:off x="1219200" y="635000"/>
            <a:ext cx="9753600" cy="2143125"/>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charset="-122"/>
                <a:ea typeface="微软雅黑" panose="020B0503020204020204" charset="-122"/>
              </a:rPr>
              <a:t>同样是基于值的内存管理，x = [300, 300, 300]中</a:t>
            </a:r>
            <a:r>
              <a:rPr lang="en-US" altLang="zh-CN" sz="2600">
                <a:solidFill>
                  <a:srgbClr val="000000"/>
                </a:solidFill>
                <a:latin typeface="微软雅黑" panose="020B0503020204020204" charset="-122"/>
                <a:ea typeface="微软雅黑" panose="020B0503020204020204" charset="-122"/>
              </a:rPr>
              <a:t>X[0]</a:t>
            </a:r>
            <a:r>
              <a:rPr lang="zh-CN" altLang="en-US" sz="2600">
                <a:solidFill>
                  <a:srgbClr val="000000"/>
                </a:solidFill>
                <a:latin typeface="微软雅黑" panose="020B0503020204020204" charset="-122"/>
                <a:ea typeface="微软雅黑" panose="020B0503020204020204" charset="-122"/>
              </a:rPr>
              <a:t>和</a:t>
            </a:r>
            <a:r>
              <a:rPr lang="en-US" altLang="zh-CN" sz="2600">
                <a:solidFill>
                  <a:srgbClr val="000000"/>
                </a:solidFill>
                <a:latin typeface="微软雅黑" panose="020B0503020204020204" charset="-122"/>
                <a:ea typeface="微软雅黑" panose="020B0503020204020204" charset="-122"/>
              </a:rPr>
              <a:t>X[1]</a:t>
            </a:r>
            <a:r>
              <a:rPr lang="zh-CN" altLang="en-US" sz="2600">
                <a:solidFill>
                  <a:srgbClr val="000000"/>
                </a:solidFill>
                <a:latin typeface="微软雅黑" panose="020B0503020204020204" charset="-122"/>
                <a:ea typeface="微软雅黑" panose="020B0503020204020204" charset="-122"/>
              </a:rPr>
              <a:t>是同一个对象，而x = [1, 2, 3]和y = [1, 2, 3]却不是同一个对象呢？</a:t>
            </a:r>
            <a:endParaRPr lang="zh-CN" altLang="en-US" sz="2600">
              <a:solidFill>
                <a:srgbClr val="000000"/>
              </a:solidFill>
              <a:latin typeface="微软雅黑" panose="020B0503020204020204" charset="-122"/>
              <a:ea typeface="微软雅黑" panose="020B0503020204020204" charset="-122"/>
            </a:endParaRPr>
          </a:p>
        </p:txBody>
      </p:sp>
      <p:sp>
        <p:nvSpPr>
          <p:cNvPr id="7" name="圆角矩形 6"/>
          <p:cNvSpPr/>
          <p:nvPr>
            <p:custDataLst>
              <p:tags r:id="rId2"/>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charset="-122"/>
                <a:ea typeface="微软雅黑" panose="020B0503020204020204" charset="-122"/>
              </a:rPr>
              <a:t>作答</a:t>
            </a:r>
            <a:endParaRPr lang="zh-CN" altLang="en-US" sz="1600">
              <a:solidFill>
                <a:srgbClr val="FFFFFF"/>
              </a:solidFill>
              <a:latin typeface="微软雅黑" panose="020B0503020204020204" charset="-122"/>
              <a:ea typeface="微软雅黑" panose="020B0503020204020204" charset="-122"/>
            </a:endParaRPr>
          </a:p>
        </p:txBody>
      </p:sp>
      <p:sp>
        <p:nvSpPr>
          <p:cNvPr id="13" name="矩形 12"/>
          <p:cNvSpPr/>
          <p:nvPr>
            <p:custDataLst>
              <p:tags r:id="rId3"/>
            </p:custDataLst>
          </p:nvPr>
        </p:nvSpPr>
        <p:spPr>
          <a:xfrm>
            <a:off x="0" y="5727065"/>
            <a:ext cx="12192000" cy="487680"/>
          </a:xfrm>
          <a:prstGeom prst="rect">
            <a:avLst/>
          </a:prstGeom>
          <a:solidFill>
            <a:srgbClr val="FBFAEF"/>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noAutofit/>
          </a:bodyPr>
          <a:p>
            <a:pPr lvl="0" algn="l">
              <a:buNone/>
            </a:pPr>
            <a:r>
              <a:rPr lang="zh-CN" altLang="en-US" sz="1600">
                <a:solidFill>
                  <a:srgbClr val="F84F41"/>
                </a:solidFill>
                <a:latin typeface="微软雅黑" panose="020B0503020204020204" charset="-122"/>
                <a:ea typeface="微软雅黑" panose="020B0503020204020204" charset="-122"/>
                <a:cs typeface="微软雅黑" panose="020B0503020204020204" charset="-122"/>
              </a:rPr>
              <a:t>正常使用主观题需2.0以上版本雨课堂</a:t>
            </a:r>
            <a:endParaRPr lang="zh-CN" altLang="en-US" sz="1600">
              <a:solidFill>
                <a:srgbClr val="F84F41"/>
              </a:solidFill>
              <a:latin typeface="微软雅黑" panose="020B0503020204020204" charset="-122"/>
              <a:ea typeface="微软雅黑" panose="020B0503020204020204" charset="-122"/>
              <a:cs typeface="微软雅黑" panose="020B0503020204020204" charset="-122"/>
            </a:endParaRPr>
          </a:p>
        </p:txBody>
      </p:sp>
      <p:sp>
        <p:nvSpPr>
          <p:cNvPr id="17" name="矩形 16" hidden="1"/>
          <p:cNvSpPr/>
          <p:nvPr>
            <p:custDataLst>
              <p:tags r:id="rId4"/>
            </p:custDataLst>
          </p:nvPr>
        </p:nvSpPr>
        <p:spPr>
          <a:xfrm>
            <a:off x="12573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p>
            <a:pPr algn="ctr"/>
            <a:endParaRPr lang="zh-CN" altLang="en-US">
              <a:solidFill>
                <a:srgbClr val="FFFFFF"/>
              </a:solidFill>
            </a:endParaRPr>
          </a:p>
        </p:txBody>
      </p:sp>
      <p:sp>
        <p:nvSpPr>
          <p:cNvPr id="22" name="文本框 21" hidden="1"/>
          <p:cNvSpPr txBox="1"/>
          <p:nvPr>
            <p:custDataLst>
              <p:tags r:id="rId5"/>
            </p:custDataLst>
          </p:nvPr>
        </p:nvSpPr>
        <p:spPr>
          <a:xfrm>
            <a:off x="12661900" y="6326823"/>
            <a:ext cx="3662045" cy="460375"/>
          </a:xfrm>
          <a:prstGeom prst="rect">
            <a:avLst/>
          </a:prstGeom>
          <a:solidFill>
            <a:srgbClr val="FBFAEF"/>
          </a:solidFill>
          <a:ln w="12700">
            <a:noFill/>
          </a:ln>
        </p:spPr>
        <p:txBody>
          <a:bodyPr wrap="square" rtlCol="0" anchor="ctr">
            <a:spAutoFit/>
          </a:bodyPr>
          <a:p>
            <a:pPr lvl="0" algn="l">
              <a:buNone/>
            </a:pPr>
            <a:r>
              <a:rPr lang="zh-CN" altLang="en-US" sz="1200">
                <a:solidFill>
                  <a:srgbClr val="F84F41"/>
                </a:solidFill>
                <a:latin typeface="微软雅黑" panose="020B0503020204020204" charset="-122"/>
                <a:ea typeface="微软雅黑" panose="020B0503020204020204" charset="-122"/>
                <a:cs typeface="微软雅黑" panose="020B0503020204020204" charset="-122"/>
              </a:rPr>
              <a:t>可为此题添加文本、图片、公式等解析，且需将内容全部放在本区域内。正常使用需3.0以上版本</a:t>
            </a:r>
            <a:endParaRPr lang="zh-CN" altLang="en-US" sz="1200">
              <a:solidFill>
                <a:srgbClr val="F84F41"/>
              </a:solidFill>
              <a:latin typeface="微软雅黑" panose="020B0503020204020204" charset="-122"/>
              <a:ea typeface="微软雅黑" panose="020B0503020204020204" charset="-122"/>
              <a:cs typeface="微软雅黑" panose="020B0503020204020204" charset="-122"/>
            </a:endParaRPr>
          </a:p>
        </p:txBody>
      </p:sp>
      <p:sp>
        <p:nvSpPr>
          <p:cNvPr id="23" name="文本框 22" hidden="1"/>
          <p:cNvSpPr txBox="1"/>
          <p:nvPr>
            <p:custDataLst>
              <p:tags r:id="rId6"/>
            </p:custDataLst>
          </p:nvPr>
        </p:nvSpPr>
        <p:spPr>
          <a:xfrm>
            <a:off x="12827000" y="1270000"/>
            <a:ext cx="3331845" cy="1905000"/>
          </a:xfrm>
          <a:prstGeom prst="rect">
            <a:avLst/>
          </a:prstGeom>
          <a:noFill/>
        </p:spPr>
        <p:txBody>
          <a:bodyPr wrap="square" rtlCol="0" anchor="t" anchorCtr="0">
            <a:spAutoFit/>
          </a:bodyPr>
          <a:p>
            <a:pPr lvl="0" algn="l">
              <a:buNone/>
            </a:pPr>
            <a:r>
              <a:rPr lang="zh-CN" altLang="en-US" sz="2000">
                <a:solidFill>
                  <a:srgbClr val="000000"/>
                </a:solidFill>
                <a:latin typeface="微软雅黑" panose="020B0503020204020204" charset="-122"/>
                <a:ea typeface="微软雅黑" panose="020B0503020204020204" charset="-122"/>
              </a:rPr>
              <a:t>此处添加答案解析</a:t>
            </a:r>
            <a:endParaRPr lang="zh-CN" altLang="en-US" sz="2000">
              <a:solidFill>
                <a:srgbClr val="000000"/>
              </a:solidFill>
              <a:latin typeface="微软雅黑" panose="020B0503020204020204" charset="-122"/>
              <a:ea typeface="微软雅黑" panose="020B0503020204020204" charset="-122"/>
            </a:endParaRPr>
          </a:p>
        </p:txBody>
      </p:sp>
      <p:grpSp>
        <p:nvGrpSpPr>
          <p:cNvPr id="21" name="组合 20" hidden="1"/>
          <p:cNvGrpSpPr/>
          <p:nvPr>
            <p:custDataLst>
              <p:tags r:id="rId7"/>
            </p:custDataLst>
          </p:nvPr>
        </p:nvGrpSpPr>
        <p:grpSpPr>
          <a:xfrm>
            <a:off x="12585700" y="0"/>
            <a:ext cx="3813810" cy="647700"/>
            <a:chOff x="19820" y="0"/>
            <a:chExt cx="6006" cy="1020"/>
          </a:xfrm>
        </p:grpSpPr>
        <p:sp>
          <p:nvSpPr>
            <p:cNvPr id="18" name="RemarkBack"/>
            <p:cNvSpPr/>
            <p:nvPr>
              <p:custDataLst>
                <p:tags r:id="rId8"/>
              </p:custDataLst>
            </p:nvPr>
          </p:nvSpPr>
          <p:spPr>
            <a:xfrm>
              <a:off x="19820" y="20"/>
              <a:ext cx="6007"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RemarkBlock"/>
            <p:cNvSpPr/>
            <p:nvPr>
              <p:custDataLst>
                <p:tags r:id="rId9"/>
              </p:custDataLst>
            </p:nvPr>
          </p:nvSpPr>
          <p:spPr>
            <a:xfrm>
              <a:off x="19820" y="2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RemarkTitleText"/>
            <p:cNvSpPr txBox="1"/>
            <p:nvPr>
              <p:custDataLst>
                <p:tags r:id="rId10"/>
              </p:custDataLst>
            </p:nvPr>
          </p:nvSpPr>
          <p:spPr>
            <a:xfrm>
              <a:off x="20200" y="0"/>
              <a:ext cx="3000" cy="1000"/>
            </a:xfrm>
            <a:prstGeom prst="rect">
              <a:avLst/>
            </a:prstGeom>
            <a:noFill/>
          </p:spPr>
          <p:txBody>
            <a:bodyPr wrap="none" rtlCol="0" anchor="ctr" anchorCtr="0">
              <a:noAutofit/>
            </a:bodyPr>
            <a:p>
              <a:pPr lvl="0" algn="l">
                <a:buNone/>
              </a:pPr>
              <a:r>
                <a:rPr lang="zh-CN" altLang="en-US" sz="1800">
                  <a:solidFill>
                    <a:srgbClr val="000000"/>
                  </a:solidFill>
                  <a:latin typeface="微软雅黑" panose="020B0503020204020204" charset="-122"/>
                  <a:ea typeface="微软雅黑" panose="020B0503020204020204" charset="-122"/>
                </a:rPr>
                <a:t>答案解析</a:t>
              </a:r>
              <a:endParaRPr lang="zh-CN" altLang="en-US" sz="1800">
                <a:solidFill>
                  <a:srgbClr val="000000"/>
                </a:solidFill>
                <a:latin typeface="微软雅黑" panose="020B0503020204020204" charset="-122"/>
                <a:ea typeface="微软雅黑" panose="020B0503020204020204" charset="-122"/>
              </a:endParaRPr>
            </a:p>
          </p:txBody>
        </p:sp>
      </p:grpSp>
      <p:grpSp>
        <p:nvGrpSpPr>
          <p:cNvPr id="12" name="组合 11"/>
          <p:cNvGrpSpPr/>
          <p:nvPr>
            <p:custDataLst>
              <p:tags r:id="rId11"/>
            </p:custDataLst>
          </p:nvPr>
        </p:nvGrpSpPr>
        <p:grpSpPr>
          <a:xfrm>
            <a:off x="0" y="0"/>
            <a:ext cx="12192000" cy="635000"/>
            <a:chOff x="0" y="0"/>
            <a:chExt cx="19200" cy="1000"/>
          </a:xfrm>
        </p:grpSpPr>
        <p:sp>
          <p:nvSpPr>
            <p:cNvPr id="8"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charset="-122"/>
                  <a:ea typeface="微软雅黑" panose="020B0503020204020204" charset="-122"/>
                </a:rPr>
                <a:t>主观题</a:t>
              </a:r>
              <a:endParaRPr lang="zh-CN" altLang="en-US" sz="2600">
                <a:solidFill>
                  <a:srgbClr val="000000"/>
                </a:solidFill>
                <a:latin typeface="微软雅黑" panose="020B0503020204020204" charset="-122"/>
                <a:ea typeface="微软雅黑" panose="020B0503020204020204" charset="-122"/>
              </a:endParaRPr>
            </a:p>
          </p:txBody>
        </p:sp>
        <p:sp>
          <p:nvSpPr>
            <p:cNvPr id="11"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en-US" altLang="zh-CN" sz="2000">
                  <a:solidFill>
                    <a:srgbClr val="808080"/>
                  </a:solidFill>
                  <a:latin typeface="微软雅黑" panose="020B0503020204020204" charset="-122"/>
                  <a:ea typeface="微软雅黑" panose="020B0503020204020204" charset="-122"/>
                  <a:cs typeface="微软雅黑" panose="020B0503020204020204" charset="-122"/>
                </a:rPr>
                <a:t>0.5分</a:t>
              </a:r>
              <a:endParaRPr lang="en-US" altLang="zh-CN" sz="2000">
                <a:solidFill>
                  <a:srgbClr val="808080"/>
                </a:solidFill>
                <a:latin typeface="微软雅黑" panose="020B0503020204020204" charset="-122"/>
                <a:ea typeface="微软雅黑" panose="020B0503020204020204" charset="-122"/>
                <a:cs typeface="微软雅黑" panose="020B0503020204020204" charset="-122"/>
              </a:endParaRPr>
            </a:p>
          </p:txBody>
        </p:sp>
      </p:grpSp>
      <p:pic>
        <p:nvPicPr>
          <p:cNvPr id="5" name="图片 4" descr="tmp5820"/>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文本占位符 2"/>
          <p:cNvSpPr>
            <a:spLocks noGrp="1"/>
          </p:cNvSpPr>
          <p:nvPr>
            <p:ph type="body" idx="1"/>
          </p:nvPr>
        </p:nvSpPr>
        <p:spPr/>
        <p:txBody>
          <a:bodyPr/>
          <a:p>
            <a:endParaRPr lang="zh-CN" altLang="en-US"/>
          </a:p>
        </p:txBody>
      </p:sp>
      <p:pic>
        <p:nvPicPr>
          <p:cNvPr id="5" name="内容占位符 4"/>
          <p:cNvPicPr>
            <a:picLocks noChangeAspect="1"/>
          </p:cNvPicPr>
          <p:nvPr>
            <p:ph sz="half" idx="2"/>
            <p:custDataLst>
              <p:tags r:id="rId1"/>
            </p:custDataLst>
          </p:nvPr>
        </p:nvPicPr>
        <p:blipFill>
          <a:blip r:embed="rId2"/>
          <a:stretch>
            <a:fillRect/>
          </a:stretch>
        </p:blipFill>
        <p:spPr>
          <a:xfrm>
            <a:off x="2592070" y="959485"/>
            <a:ext cx="7007860" cy="5053330"/>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Content Placeholder 2"/>
          <p:cNvSpPr>
            <a:spLocks noGrp="1"/>
          </p:cNvSpPr>
          <p:nvPr>
            <p:ph sz="half" idx="2"/>
          </p:nvPr>
        </p:nvSpPr>
        <p:spPr/>
        <p:txBody>
          <a:bodyPr anchor="t"/>
          <a:p>
            <a:pPr>
              <a:buFont typeface="Wingdings" panose="05000000000000000000" charset="0"/>
              <a:buChar char="n"/>
            </a:pPr>
            <a:r>
              <a:rPr lang="en-US" altLang="en-US" sz="2400" b="1">
                <a:solidFill>
                  <a:srgbClr val="FF0000"/>
                </a:solidFill>
              </a:rPr>
              <a:t>位运算符只能用于整数</a:t>
            </a:r>
            <a:r>
              <a:rPr lang="en-US" altLang="en-US" sz="2400"/>
              <a:t>，其内部执行过程为：首先将整数转换为二进制数，然后右对齐，必要的时候左侧补0，按位进行运算，最后再把计算结果转换为十进制数字返回。</a:t>
            </a:r>
            <a:endParaRPr lang="en-US" altLang="en-US" sz="2400"/>
          </a:p>
          <a:p>
            <a:pPr>
              <a:buNone/>
            </a:pPr>
            <a:r>
              <a:rPr lang="en-US" altLang="en-US" sz="1800">
                <a:latin typeface="Consolas" panose="020B0609020204030204" charset="0"/>
              </a:rPr>
              <a:t>&gt;&gt;&gt; 3 &lt;&lt; 2    #把3左移2位</a:t>
            </a:r>
            <a:endParaRPr lang="en-US" altLang="en-US" sz="1800">
              <a:latin typeface="Consolas" panose="020B0609020204030204" charset="0"/>
            </a:endParaRPr>
          </a:p>
          <a:p>
            <a:pPr>
              <a:buNone/>
            </a:pPr>
            <a:r>
              <a:rPr lang="en-US" altLang="en-US" sz="1800">
                <a:solidFill>
                  <a:srgbClr val="00B0F0"/>
                </a:solidFill>
                <a:latin typeface="Consolas" panose="020B0609020204030204" charset="0"/>
              </a:rPr>
              <a:t>12</a:t>
            </a:r>
            <a:endParaRPr lang="en-US" altLang="en-US" sz="1800">
              <a:solidFill>
                <a:srgbClr val="00B0F0"/>
              </a:solidFill>
              <a:latin typeface="Consolas" panose="020B0609020204030204" charset="0"/>
            </a:endParaRPr>
          </a:p>
          <a:p>
            <a:pPr>
              <a:buNone/>
            </a:pPr>
            <a:r>
              <a:rPr lang="en-US" altLang="en-US" sz="1800">
                <a:latin typeface="Consolas" panose="020B0609020204030204" charset="0"/>
              </a:rPr>
              <a:t>&gt;&gt;&gt; 3 &amp; 7     #位与运算</a:t>
            </a:r>
            <a:endParaRPr lang="en-US" altLang="en-US" sz="1800">
              <a:latin typeface="Consolas" panose="020B0609020204030204" charset="0"/>
            </a:endParaRPr>
          </a:p>
          <a:p>
            <a:pPr>
              <a:buNone/>
            </a:pPr>
            <a:r>
              <a:rPr lang="en-US" altLang="en-US" sz="1800">
                <a:solidFill>
                  <a:srgbClr val="00B0F0"/>
                </a:solidFill>
                <a:latin typeface="Consolas" panose="020B0609020204030204" charset="0"/>
              </a:rPr>
              <a:t>3</a:t>
            </a:r>
            <a:endParaRPr lang="en-US" altLang="en-US" sz="1800">
              <a:solidFill>
                <a:srgbClr val="00B0F0"/>
              </a:solidFill>
              <a:latin typeface="Consolas" panose="020B0609020204030204" charset="0"/>
            </a:endParaRPr>
          </a:p>
          <a:p>
            <a:pPr>
              <a:buNone/>
            </a:pPr>
            <a:r>
              <a:rPr lang="en-US" altLang="en-US" sz="1800">
                <a:latin typeface="Consolas" panose="020B0609020204030204" charset="0"/>
              </a:rPr>
              <a:t>&gt;&gt;&gt; 3 | 8     #位或运算</a:t>
            </a:r>
            <a:endParaRPr lang="en-US" altLang="en-US" sz="1800">
              <a:latin typeface="Consolas" panose="020B0609020204030204" charset="0"/>
            </a:endParaRPr>
          </a:p>
          <a:p>
            <a:pPr>
              <a:buNone/>
            </a:pPr>
            <a:r>
              <a:rPr lang="en-US" altLang="en-US" sz="1800">
                <a:solidFill>
                  <a:srgbClr val="00B0F0"/>
                </a:solidFill>
                <a:latin typeface="Consolas" panose="020B0609020204030204" charset="0"/>
              </a:rPr>
              <a:t>11</a:t>
            </a:r>
            <a:endParaRPr lang="en-US" altLang="en-US" sz="1800">
              <a:solidFill>
                <a:srgbClr val="00B0F0"/>
              </a:solidFill>
              <a:latin typeface="Consolas" panose="020B0609020204030204" charset="0"/>
            </a:endParaRPr>
          </a:p>
          <a:p>
            <a:pPr>
              <a:buNone/>
            </a:pPr>
            <a:r>
              <a:rPr lang="en-US" altLang="en-US" sz="1800">
                <a:latin typeface="Consolas" panose="020B0609020204030204" charset="0"/>
              </a:rPr>
              <a:t>&gt;&gt;&gt; 3 ^ 5     #位异或运算</a:t>
            </a:r>
            <a:endParaRPr lang="en-US" altLang="en-US" sz="1800">
              <a:latin typeface="Consolas" panose="020B0609020204030204" charset="0"/>
            </a:endParaRPr>
          </a:p>
          <a:p>
            <a:pPr>
              <a:buNone/>
            </a:pPr>
            <a:r>
              <a:rPr lang="en-US" altLang="en-US" sz="1800">
                <a:solidFill>
                  <a:srgbClr val="00B0F0"/>
                </a:solidFill>
                <a:latin typeface="Consolas" panose="020B0609020204030204" charset="0"/>
              </a:rPr>
              <a:t>6</a:t>
            </a:r>
            <a:endParaRPr lang="en-US" altLang="en-US" sz="1800">
              <a:solidFill>
                <a:srgbClr val="00B0F0"/>
              </a:solidFill>
              <a:latin typeface="Consolas" panose="020B0609020204030204" charset="0"/>
            </a:endParaRPr>
          </a:p>
        </p:txBody>
      </p:sp>
      <p:sp>
        <p:nvSpPr>
          <p:cNvPr id="3" name="文本占位符 2"/>
          <p:cNvSpPr>
            <a:spLocks noGrp="1"/>
          </p:cNvSpPr>
          <p:nvPr>
            <p:ph type="body" idx="1"/>
          </p:nvPr>
        </p:nvSpPr>
        <p:spPr/>
        <p:txBody>
          <a:bodyPr/>
          <a:p>
            <a:endParaRPr lang="zh-CN" altLang="en-US"/>
          </a:p>
        </p:txBody>
      </p:sp>
      <p:sp>
        <p:nvSpPr>
          <p:cNvPr id="67586" name="标题 1"/>
          <p:cNvSpPr>
            <a:spLocks noGrp="1"/>
          </p:cNvSpPr>
          <p:nvPr>
            <p:ph type="title"/>
          </p:nvPr>
        </p:nvSpPr>
        <p:spPr>
          <a:xfrm>
            <a:off x="554355" y="150495"/>
            <a:ext cx="5398770" cy="414020"/>
          </a:xfrm>
          <a:noFill/>
          <a:ln>
            <a:noFill/>
          </a:ln>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Arial" panose="020B0604020202020204" pitchFamily="34" charset="0"/>
              </a:rPr>
              <a:t>1.</a:t>
            </a:r>
            <a:r>
              <a:rPr>
                <a:latin typeface="+mj-lt"/>
                <a:ea typeface="+mj-ea"/>
                <a:cs typeface="+mj-cs"/>
                <a:sym typeface="Arial" panose="020B0604020202020204" pitchFamily="34" charset="0"/>
              </a:rPr>
              <a:t>4</a:t>
            </a:r>
            <a:r>
              <a:rPr>
                <a:latin typeface="+mj-lt"/>
                <a:ea typeface="+mj-ea"/>
                <a:cs typeface="+mj-cs"/>
                <a:sym typeface="Arial" panose="020B0604020202020204" pitchFamily="34" charset="0"/>
              </a:rPr>
              <a:t>.5  </a:t>
            </a:r>
            <a:r>
              <a:rPr>
                <a:latin typeface="+mj-lt"/>
                <a:ea typeface="+mj-ea"/>
                <a:cs typeface="+mj-cs"/>
                <a:sym typeface="+mn-ea"/>
              </a:rPr>
              <a:t>运算</a:t>
            </a:r>
            <a:r>
              <a:rPr>
                <a:latin typeface="+mj-lt"/>
                <a:ea typeface="+mj-ea"/>
                <a:cs typeface="+mj-cs"/>
                <a:sym typeface="Arial" panose="020B0604020202020204" pitchFamily="34" charset="0"/>
              </a:rPr>
              <a:t>符和表达式</a:t>
            </a:r>
            <a:endParaRPr>
              <a:latin typeface="+mj-lt"/>
              <a:ea typeface="+mj-ea"/>
              <a:cs typeface="+mj-cs"/>
              <a:sym typeface="Arial" panose="020B0604020202020204" pitchFamily="34" charset="0"/>
            </a:endParaRPr>
          </a:p>
        </p:txBody>
      </p:sp>
      <p:graphicFrame>
        <p:nvGraphicFramePr>
          <p:cNvPr id="67587" name="对象 1"/>
          <p:cNvGraphicFramePr/>
          <p:nvPr/>
        </p:nvGraphicFramePr>
        <p:xfrm>
          <a:off x="7292340" y="2324100"/>
          <a:ext cx="3500438" cy="2508250"/>
        </p:xfrm>
        <a:graphic>
          <a:graphicData uri="http://schemas.openxmlformats.org/presentationml/2006/ole">
            <mc:AlternateContent xmlns:mc="http://schemas.openxmlformats.org/markup-compatibility/2006">
              <mc:Choice xmlns:v="urn:schemas-microsoft-com:vml" Requires="v">
                <p:oleObj spid="_x0000_s3078" name="" r:id="rId1" imgW="2733675" imgH="1771650" progId="Paint.Picture">
                  <p:embed/>
                </p:oleObj>
              </mc:Choice>
              <mc:Fallback>
                <p:oleObj name="" r:id="rId1" imgW="2733675" imgH="1771650" progId="Paint.Picture">
                  <p:embed/>
                  <p:pic>
                    <p:nvPicPr>
                      <p:cNvPr id="0" name="图片 3077"/>
                      <p:cNvPicPr/>
                      <p:nvPr/>
                    </p:nvPicPr>
                    <p:blipFill>
                      <a:blip r:embed="rId2"/>
                      <a:stretch>
                        <a:fillRect/>
                      </a:stretch>
                    </p:blipFill>
                    <p:spPr>
                      <a:xfrm>
                        <a:off x="7292340" y="2324100"/>
                        <a:ext cx="3500438" cy="2508250"/>
                      </a:xfrm>
                      <a:prstGeom prst="rect">
                        <a:avLst/>
                      </a:prstGeom>
                      <a:noFill/>
                      <a:ln w="38100">
                        <a:noFill/>
                        <a:miter/>
                      </a:ln>
                    </p:spPr>
                  </p:pic>
                </p:oleObj>
              </mc:Fallback>
            </mc:AlternateContent>
          </a:graphicData>
        </a:graphic>
      </p:graphicFrame>
      <p:sp>
        <p:nvSpPr>
          <p:cNvPr id="5" name="线形标注 1 4"/>
          <p:cNvSpPr/>
          <p:nvPr/>
        </p:nvSpPr>
        <p:spPr>
          <a:xfrm>
            <a:off x="7292340" y="2324100"/>
            <a:ext cx="3609975" cy="2508250"/>
          </a:xfrm>
          <a:prstGeom prst="borderCallout1">
            <a:avLst>
              <a:gd name="adj1" fmla="val 54177"/>
              <a:gd name="adj2" fmla="val -1210"/>
              <a:gd name="adj3" fmla="val 123012"/>
              <a:gd name="adj4" fmla="val -40845"/>
            </a:avLst>
          </a:prstGeom>
          <a:noFill/>
          <a:ln w="44450">
            <a:solidFill>
              <a:schemeClr val="accent1">
                <a:shade val="50000"/>
              </a:schemeClr>
            </a:solidFill>
            <a:head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67589" name="文本框 5"/>
          <p:cNvSpPr txBox="1"/>
          <p:nvPr/>
        </p:nvSpPr>
        <p:spPr>
          <a:xfrm>
            <a:off x="4298950" y="5384800"/>
            <a:ext cx="1654175" cy="368300"/>
          </a:xfrm>
          <a:prstGeom prst="rect">
            <a:avLst/>
          </a:prstGeom>
          <a:noFill/>
          <a:ln w="41275" cap="flat" cmpd="sng">
            <a:solidFill>
              <a:schemeClr val="accent1"/>
            </a:solidFill>
            <a:prstDash val="solid"/>
            <a:round/>
            <a:headEnd type="none" w="med" len="med"/>
            <a:tailEnd type="none" w="med" len="med"/>
          </a:ln>
        </p:spPr>
        <p:txBody>
          <a:bodyPr wrap="square" anchor="t">
            <a:spAutoFit/>
          </a:bodyPr>
          <a:p>
            <a:r>
              <a:rPr lang="zh-CN" altLang="en-US">
                <a:latin typeface="Arial" panose="020B0604020202020204" pitchFamily="34" charset="0"/>
                <a:ea typeface="宋体" panose="02010600030101010101" pitchFamily="2" charset="-122"/>
              </a:rPr>
              <a:t>位运算符规则</a:t>
            </a:r>
            <a:endParaRPr lang="zh-CN" altLang="en-US">
              <a:latin typeface="Arial" panose="020B0604020202020204" pitchFamily="34" charset="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021205" y="854075"/>
            <a:ext cx="8231505" cy="521970"/>
          </a:xfrm>
        </p:spPr>
        <p:txBody>
          <a:bodyPr/>
          <a:p>
            <a:r>
              <a:rPr lang="zh-CN" altLang="en-US"/>
              <a:t>第1章　基础知识</a:t>
            </a:r>
            <a:endParaRPr lang="zh-CN" altLang="en-US"/>
          </a:p>
        </p:txBody>
      </p:sp>
      <p:sp>
        <p:nvSpPr>
          <p:cNvPr id="3" name="文本占位符 2"/>
          <p:cNvSpPr>
            <a:spLocks noGrp="1"/>
          </p:cNvSpPr>
          <p:nvPr>
            <p:ph type="body" idx="1"/>
          </p:nvPr>
        </p:nvSpPr>
        <p:spPr>
          <a:xfrm>
            <a:off x="669925" y="1831340"/>
            <a:ext cx="5013960" cy="3758565"/>
          </a:xfrm>
        </p:spPr>
        <p:txBody>
          <a:bodyPr/>
          <a:p>
            <a:pPr algn="l">
              <a:buClrTx/>
              <a:buSzTx/>
            </a:pPr>
            <a:r>
              <a:rPr lang="en-US" altLang="zh-CN"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1.0 Python是一种怎样的语言</a:t>
            </a:r>
            <a:endParaRPr lang="en-US" altLang="zh-CN" sz="2400" b="1">
              <a:solidFill>
                <a:schemeClr val="accent5">
                  <a:lumMod val="75000"/>
                </a:schemeClr>
              </a:solidFill>
              <a:latin typeface="微软雅黑" panose="020B0503020204020204" charset="-122"/>
              <a:ea typeface="微软雅黑" panose="020B0503020204020204" charset="-122"/>
              <a:cs typeface="微软雅黑" panose="020B0503020204020204" charset="-122"/>
            </a:endParaRPr>
          </a:p>
          <a:p>
            <a:pPr algn="l"/>
            <a:r>
              <a:rPr lang="en-US" altLang="zh-CN"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1.1 如何选择Python版本</a:t>
            </a:r>
            <a:endParaRPr lang="en-US" altLang="zh-CN"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lang="en-US" altLang="zh-CN" sz="2400" b="1">
                <a:solidFill>
                  <a:srgbClr val="FF0000"/>
                </a:solidFill>
                <a:latin typeface="微软雅黑" panose="020B0503020204020204" charset="-122"/>
                <a:ea typeface="微软雅黑" panose="020B0503020204020204" charset="-122"/>
                <a:cs typeface="微软雅黑" panose="020B0503020204020204" charset="-122"/>
                <a:sym typeface="+mn-ea"/>
              </a:rPr>
              <a:t>1.2 Python</a:t>
            </a:r>
            <a:r>
              <a:rPr sz="2400" b="1">
                <a:solidFill>
                  <a:srgbClr val="FF0000"/>
                </a:solidFill>
                <a:latin typeface="微软雅黑" panose="020B0503020204020204" charset="-122"/>
                <a:ea typeface="微软雅黑" panose="020B0503020204020204" charset="-122"/>
                <a:cs typeface="微软雅黑" panose="020B0503020204020204" charset="-122"/>
                <a:sym typeface="+mn-ea"/>
              </a:rPr>
              <a:t>安装与简单使用</a:t>
            </a:r>
            <a:endParaRPr lang="zh-CN" altLang="en-US" sz="2400" b="1" kern="1200" baseline="0">
              <a:solidFill>
                <a:srgbClr val="FF0000"/>
              </a:solidFill>
              <a:latin typeface="微软雅黑" panose="020B0503020204020204" charset="-122"/>
              <a:ea typeface="微软雅黑" panose="020B0503020204020204" charset="-122"/>
              <a:cs typeface="微软雅黑" panose="020B0503020204020204" charset="-122"/>
            </a:endParaRPr>
          </a:p>
          <a:p>
            <a:pPr algn="l"/>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1.3 </a:t>
            </a:r>
            <a:r>
              <a:rPr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使用</a:t>
            </a: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pip</a:t>
            </a:r>
            <a:r>
              <a:rPr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管理第三方包</a:t>
            </a:r>
            <a:endParaRPr lang="zh-CN" altLang="en-US"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a:t>
            </a:r>
            <a:r>
              <a:rPr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4</a:t>
            </a: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  python</a:t>
            </a:r>
            <a:r>
              <a:rPr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基础知识</a:t>
            </a:r>
            <a:endPar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lang="en-US" altLang="zh-CN"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1.5 python</a:t>
            </a:r>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代码编写规范</a:t>
            </a:r>
            <a:endParaRPr lang="zh-CN" altLang="en-US" sz="2400" b="1" kern="1200" baseline="0">
              <a:solidFill>
                <a:schemeClr val="accent5">
                  <a:lumMod val="75000"/>
                </a:schemeClr>
              </a:solidFill>
              <a:latin typeface="微软雅黑" panose="020B0503020204020204" charset="-122"/>
              <a:ea typeface="微软雅黑" panose="020B0503020204020204" charset="-122"/>
              <a:cs typeface="微软雅黑" panose="020B0503020204020204" charset="-122"/>
            </a:endParaRPr>
          </a:p>
          <a:p>
            <a:endParaRPr lang="zh-CN" altLang="en-US" sz="2400" b="1" kern="1200" baseline="0">
              <a:solidFill>
                <a:schemeClr val="accent5">
                  <a:lumMod val="75000"/>
                </a:schemeClr>
              </a:solidFill>
              <a:latin typeface="微软雅黑" panose="020B0503020204020204" charset="-122"/>
              <a:ea typeface="微软雅黑" panose="020B0503020204020204" charset="-122"/>
              <a:cs typeface="微软雅黑" panose="020B0503020204020204" charset="-122"/>
            </a:endParaRPr>
          </a:p>
        </p:txBody>
      </p:sp>
      <p:sp>
        <p:nvSpPr>
          <p:cNvPr id="7" name="文本占位符 2"/>
          <p:cNvSpPr>
            <a:spLocks noGrp="1"/>
          </p:cNvSpPr>
          <p:nvPr/>
        </p:nvSpPr>
        <p:spPr>
          <a:xfrm>
            <a:off x="5683885" y="1831340"/>
            <a:ext cx="5318760" cy="3758565"/>
          </a:xfrm>
          <a:prstGeom prst="rect">
            <a:avLst/>
          </a:prstGeom>
        </p:spPr>
        <p:txBody>
          <a:bodyPr vert="horz" lIns="101600" tIns="38100" rIns="76200" bIns="381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tint val="75000"/>
                  </a:schemeClr>
                </a:solidFill>
                <a:uFillTx/>
                <a:latin typeface="+mn-lt"/>
                <a:ea typeface="+mn-ea"/>
                <a:cs typeface="+mn-cs"/>
              </a:defRPr>
            </a:lvl2pPr>
            <a:lvl3pPr marL="914400" indent="0" algn="l"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tint val="75000"/>
                  </a:schemeClr>
                </a:solidFill>
                <a:uFillTx/>
                <a:latin typeface="+mn-lt"/>
                <a:ea typeface="+mn-ea"/>
                <a:cs typeface="+mn-cs"/>
              </a:defRPr>
            </a:lvl3pPr>
            <a:lvl4pPr marL="137160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tint val="75000"/>
                  </a:schemeClr>
                </a:solidFill>
                <a:uFillTx/>
                <a:latin typeface="+mn-lt"/>
                <a:ea typeface="+mn-ea"/>
                <a:cs typeface="+mn-cs"/>
              </a:defRPr>
            </a:lvl4pPr>
            <a:lvl5pPr marL="182880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tint val="75000"/>
                  </a:schemeClr>
                </a:solidFill>
                <a:uFillTx/>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lvl="0" algn="l">
              <a:buClrTx/>
              <a:buSzTx/>
            </a:pP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1.6 python</a:t>
            </a: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文件名</a:t>
            </a:r>
            <a:endPar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lvl="0" algn="l">
              <a:buClrTx/>
              <a:buSzTx/>
            </a:pP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1.7 python</a:t>
            </a: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脚本的</a:t>
            </a: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__name__</a:t>
            </a: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属性</a:t>
            </a:r>
            <a:endPar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lvl="0" algn="l">
              <a:buClrTx/>
              <a:buSzTx/>
            </a:pP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1.8 </a:t>
            </a: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编写自己的包</a:t>
            </a:r>
            <a:endPar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lvl="0" algn="l">
              <a:buClrTx/>
              <a:buSzTx/>
            </a:pP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1.9 python</a:t>
            </a: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编程快速入门</a:t>
            </a:r>
            <a:endPar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lvl="0" algn="l">
              <a:buClrTx/>
              <a:buSzTx/>
            </a:pP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1.10 The Zen of Python</a:t>
            </a:r>
            <a:endPar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lvl="0" algn="l">
              <a:buClrTx/>
              <a:buSzTx/>
            </a:pPr>
            <a:endPar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p:txBody>
      </p:sp>
    </p:spTree>
    <p:custDataLst>
      <p:tags r:id="rId1"/>
    </p:custData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Content Placeholder 2"/>
          <p:cNvSpPr>
            <a:spLocks noGrp="1"/>
          </p:cNvSpPr>
          <p:nvPr>
            <p:ph sz="half" idx="2"/>
          </p:nvPr>
        </p:nvSpPr>
        <p:spPr/>
        <p:txBody>
          <a:bodyPr anchor="t"/>
          <a:p>
            <a:pPr>
              <a:buFont typeface="Wingdings" panose="05000000000000000000" charset="0"/>
              <a:buChar char="n"/>
            </a:pPr>
            <a:r>
              <a:rPr lang="en-US" altLang="en-US" sz="2400"/>
              <a:t>集合的交集、并集、对称差集等运算借助于位运算符来实现，而差集则使用减号运算符实现（注意，</a:t>
            </a:r>
            <a:r>
              <a:rPr lang="en-US" altLang="en-US" sz="2400" b="1">
                <a:solidFill>
                  <a:srgbClr val="FF0000"/>
                </a:solidFill>
              </a:rPr>
              <a:t>并集运算符不是加号</a:t>
            </a:r>
            <a:r>
              <a:rPr lang="en-US" altLang="en-US" sz="2400"/>
              <a:t>）。</a:t>
            </a:r>
            <a:endParaRPr lang="en-US" altLang="en-US" sz="2400"/>
          </a:p>
          <a:p>
            <a:pPr>
              <a:buNone/>
            </a:pPr>
            <a:r>
              <a:rPr lang="en-US" altLang="en-US" sz="1800">
                <a:latin typeface="Consolas" panose="020B0609020204030204" charset="0"/>
              </a:rPr>
              <a:t>&gt;&gt;&gt; {1, 2, 3} | {3, 4, 5}         #并集，自动去除重复元素</a:t>
            </a:r>
            <a:endParaRPr lang="en-US" altLang="en-US" sz="1800">
              <a:latin typeface="Consolas" panose="020B0609020204030204" charset="0"/>
            </a:endParaRPr>
          </a:p>
          <a:p>
            <a:pPr>
              <a:buNone/>
            </a:pPr>
            <a:r>
              <a:rPr lang="en-US" altLang="en-US" sz="1800">
                <a:solidFill>
                  <a:srgbClr val="00B0F0"/>
                </a:solidFill>
                <a:latin typeface="Consolas" panose="020B0609020204030204" charset="0"/>
              </a:rPr>
              <a:t>{1, 2, 3, 4, 5}</a:t>
            </a:r>
            <a:endParaRPr lang="en-US" altLang="en-US" sz="1800">
              <a:solidFill>
                <a:srgbClr val="00B0F0"/>
              </a:solidFill>
              <a:latin typeface="Consolas" panose="020B0609020204030204" charset="0"/>
            </a:endParaRPr>
          </a:p>
          <a:p>
            <a:pPr>
              <a:buNone/>
            </a:pPr>
            <a:r>
              <a:rPr lang="en-US" altLang="en-US" sz="1800">
                <a:latin typeface="Consolas" panose="020B0609020204030204" charset="0"/>
              </a:rPr>
              <a:t>&gt;&gt;&gt; {1, 2, 3} &amp; {3, 4, 5}         #交集</a:t>
            </a:r>
            <a:endParaRPr lang="en-US" altLang="en-US" sz="1800">
              <a:latin typeface="Consolas" panose="020B0609020204030204" charset="0"/>
            </a:endParaRPr>
          </a:p>
          <a:p>
            <a:pPr>
              <a:buNone/>
            </a:pPr>
            <a:r>
              <a:rPr lang="en-US" altLang="en-US" sz="1800">
                <a:solidFill>
                  <a:srgbClr val="00B0F0"/>
                </a:solidFill>
                <a:latin typeface="Consolas" panose="020B0609020204030204" charset="0"/>
              </a:rPr>
              <a:t>{3}</a:t>
            </a:r>
            <a:endParaRPr lang="en-US" altLang="en-US" sz="1800">
              <a:solidFill>
                <a:srgbClr val="00B0F0"/>
              </a:solidFill>
              <a:latin typeface="Consolas" panose="020B0609020204030204" charset="0"/>
            </a:endParaRPr>
          </a:p>
          <a:p>
            <a:pPr>
              <a:buNone/>
            </a:pPr>
            <a:r>
              <a:rPr lang="en-US" altLang="en-US" sz="1800">
                <a:latin typeface="Consolas" panose="020B0609020204030204" charset="0"/>
              </a:rPr>
              <a:t>&gt;&gt;&gt; {1, 2, 3} ^ {3, 4, 5}         #对称差集</a:t>
            </a:r>
            <a:endParaRPr lang="en-US" altLang="en-US" sz="1800">
              <a:latin typeface="Consolas" panose="020B0609020204030204" charset="0"/>
            </a:endParaRPr>
          </a:p>
          <a:p>
            <a:pPr>
              <a:buNone/>
            </a:pPr>
            <a:r>
              <a:rPr lang="en-US" altLang="en-US" sz="1800">
                <a:solidFill>
                  <a:srgbClr val="00B0F0"/>
                </a:solidFill>
                <a:latin typeface="Consolas" panose="020B0609020204030204" charset="0"/>
              </a:rPr>
              <a:t>{1, 2, 4, 5}</a:t>
            </a:r>
            <a:endParaRPr lang="en-US" altLang="en-US" sz="1800">
              <a:solidFill>
                <a:srgbClr val="00B0F0"/>
              </a:solidFill>
              <a:latin typeface="Consolas" panose="020B0609020204030204" charset="0"/>
            </a:endParaRPr>
          </a:p>
          <a:p>
            <a:pPr>
              <a:buNone/>
            </a:pPr>
            <a:r>
              <a:rPr lang="en-US" altLang="en-US" sz="1800">
                <a:latin typeface="Consolas" panose="020B0609020204030204" charset="0"/>
              </a:rPr>
              <a:t>&gt;&gt;&gt; {1, 2, 3} - {3, 4, 5}         #差集</a:t>
            </a:r>
            <a:endParaRPr lang="en-US" altLang="en-US" sz="1800">
              <a:latin typeface="Consolas" panose="020B0609020204030204" charset="0"/>
            </a:endParaRPr>
          </a:p>
          <a:p>
            <a:pPr>
              <a:buNone/>
            </a:pPr>
            <a:r>
              <a:rPr lang="en-US" altLang="en-US" sz="1800">
                <a:solidFill>
                  <a:srgbClr val="00B0F0"/>
                </a:solidFill>
                <a:latin typeface="Consolas" panose="020B0609020204030204" charset="0"/>
              </a:rPr>
              <a:t>{1, 2}</a:t>
            </a:r>
            <a:endParaRPr lang="en-US" altLang="en-US" sz="1800">
              <a:solidFill>
                <a:srgbClr val="00B0F0"/>
              </a:solidFill>
              <a:latin typeface="Consolas" panose="020B0609020204030204" charset="0"/>
            </a:endParaRPr>
          </a:p>
        </p:txBody>
      </p:sp>
      <p:sp>
        <p:nvSpPr>
          <p:cNvPr id="3" name="文本占位符 2"/>
          <p:cNvSpPr>
            <a:spLocks noGrp="1"/>
          </p:cNvSpPr>
          <p:nvPr>
            <p:ph type="body" idx="1"/>
          </p:nvPr>
        </p:nvSpPr>
        <p:spPr/>
        <p:txBody>
          <a:bodyPr/>
          <a:p>
            <a:endParaRPr lang="zh-CN" altLang="en-US"/>
          </a:p>
        </p:txBody>
      </p:sp>
      <p:sp>
        <p:nvSpPr>
          <p:cNvPr id="68610" name="标题 1"/>
          <p:cNvSpPr>
            <a:spLocks noGrp="1"/>
          </p:cNvSpPr>
          <p:nvPr>
            <p:ph type="title"/>
          </p:nvPr>
        </p:nvSpPr>
        <p:spPr>
          <a:xfrm>
            <a:off x="554355" y="150495"/>
            <a:ext cx="5398770" cy="414020"/>
          </a:xfrm>
          <a:noFill/>
          <a:ln>
            <a:noFill/>
          </a:ln>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Arial" panose="020B0604020202020204" pitchFamily="34" charset="0"/>
              </a:rPr>
              <a:t>1.</a:t>
            </a:r>
            <a:r>
              <a:rPr>
                <a:latin typeface="+mj-lt"/>
                <a:ea typeface="+mj-ea"/>
                <a:cs typeface="+mj-cs"/>
                <a:sym typeface="Arial" panose="020B0604020202020204" pitchFamily="34" charset="0"/>
              </a:rPr>
              <a:t>4</a:t>
            </a:r>
            <a:r>
              <a:rPr>
                <a:latin typeface="+mj-lt"/>
                <a:ea typeface="+mj-ea"/>
                <a:cs typeface="+mj-cs"/>
                <a:sym typeface="Arial" panose="020B0604020202020204" pitchFamily="34" charset="0"/>
              </a:rPr>
              <a:t>.5  </a:t>
            </a:r>
            <a:r>
              <a:rPr>
                <a:latin typeface="+mj-lt"/>
                <a:ea typeface="+mj-ea"/>
                <a:cs typeface="+mj-cs"/>
                <a:sym typeface="+mn-ea"/>
              </a:rPr>
              <a:t>运算</a:t>
            </a:r>
            <a:r>
              <a:rPr>
                <a:latin typeface="+mj-lt"/>
                <a:ea typeface="+mj-ea"/>
                <a:cs typeface="+mj-cs"/>
                <a:sym typeface="Arial" panose="020B0604020202020204" pitchFamily="34" charset="0"/>
              </a:rPr>
              <a:t>符和表达式</a:t>
            </a:r>
            <a:endParaRPr>
              <a:latin typeface="+mj-lt"/>
              <a:ea typeface="+mj-ea"/>
              <a:cs typeface="+mj-cs"/>
              <a:sym typeface="Arial" panose="020B0604020202020204" pitchFamily="34"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Content Placeholder 2"/>
          <p:cNvSpPr>
            <a:spLocks noGrp="1"/>
          </p:cNvSpPr>
          <p:nvPr>
            <p:ph sz="half" idx="2"/>
          </p:nvPr>
        </p:nvSpPr>
        <p:spPr/>
        <p:txBody>
          <a:bodyPr anchor="t"/>
          <a:p>
            <a:pPr>
              <a:buFont typeface="Wingdings" panose="05000000000000000000" charset="0"/>
              <a:buChar char="n"/>
            </a:pPr>
            <a:r>
              <a:rPr lang="en-US" altLang="zh-CN" sz="2400"/>
              <a:t>and</a:t>
            </a:r>
            <a:r>
              <a:rPr lang="zh-CN" altLang="en-US" sz="2400"/>
              <a:t>和</a:t>
            </a:r>
            <a:r>
              <a:rPr lang="en-US" altLang="zh-CN" sz="2400"/>
              <a:t>or</a:t>
            </a:r>
            <a:r>
              <a:rPr lang="zh-CN" altLang="en-US" sz="2400"/>
              <a:t>具有</a:t>
            </a:r>
            <a:r>
              <a:rPr lang="zh-CN" altLang="en-US" sz="2400" b="1">
                <a:solidFill>
                  <a:srgbClr val="FF0000"/>
                </a:solidFill>
              </a:rPr>
              <a:t>惰性求值</a:t>
            </a:r>
            <a:r>
              <a:rPr lang="zh-CN" altLang="en-US" sz="2400"/>
              <a:t>特点，只计算必须计算的表达式。</a:t>
            </a:r>
            <a:endParaRPr lang="zh-CN" altLang="en-US" sz="2400"/>
          </a:p>
          <a:p>
            <a:pPr>
              <a:lnSpc>
                <a:spcPct val="100000"/>
              </a:lnSpc>
              <a:spcAft>
                <a:spcPts val="0"/>
              </a:spcAft>
              <a:buNone/>
            </a:pPr>
            <a:r>
              <a:rPr lang="en-US" altLang="en-US" sz="1800">
                <a:latin typeface="Consolas" panose="020B0609020204030204" charset="0"/>
              </a:rPr>
              <a:t>&gt;&gt;&gt; 3&gt;5 and a&gt;3     #注意，此时并没有定义变量a</a:t>
            </a:r>
            <a:endParaRPr lang="en-US" altLang="en-US" sz="1800">
              <a:latin typeface="Consolas" panose="020B0609020204030204" charset="0"/>
            </a:endParaRPr>
          </a:p>
          <a:p>
            <a:pPr>
              <a:lnSpc>
                <a:spcPct val="100000"/>
              </a:lnSpc>
              <a:spcAft>
                <a:spcPts val="0"/>
              </a:spcAft>
              <a:buNone/>
            </a:pPr>
            <a:r>
              <a:rPr lang="en-US" altLang="en-US" sz="1800">
                <a:solidFill>
                  <a:srgbClr val="00B0F0"/>
                </a:solidFill>
                <a:latin typeface="Consolas" panose="020B0609020204030204" charset="0"/>
              </a:rPr>
              <a:t>False</a:t>
            </a:r>
            <a:endParaRPr lang="en-US" altLang="en-US" sz="1800">
              <a:solidFill>
                <a:srgbClr val="00B0F0"/>
              </a:solidFill>
              <a:latin typeface="Consolas" panose="020B0609020204030204" charset="0"/>
            </a:endParaRPr>
          </a:p>
          <a:p>
            <a:pPr>
              <a:lnSpc>
                <a:spcPct val="100000"/>
              </a:lnSpc>
              <a:spcAft>
                <a:spcPts val="0"/>
              </a:spcAft>
              <a:buNone/>
            </a:pPr>
            <a:r>
              <a:rPr lang="en-US" altLang="en-US" sz="1800">
                <a:latin typeface="Consolas" panose="020B0609020204030204" charset="0"/>
              </a:rPr>
              <a:t>&gt;&gt;&gt; 3&gt;5 or a&gt;3      #3&gt;5的值为False，所以需要计算后面表达式</a:t>
            </a:r>
            <a:endParaRPr lang="en-US" altLang="en-US" sz="1800">
              <a:latin typeface="Consolas" panose="020B0609020204030204" charset="0"/>
            </a:endParaRPr>
          </a:p>
          <a:p>
            <a:pPr>
              <a:lnSpc>
                <a:spcPct val="100000"/>
              </a:lnSpc>
              <a:spcAft>
                <a:spcPts val="0"/>
              </a:spcAft>
              <a:buNone/>
            </a:pPr>
            <a:r>
              <a:rPr lang="en-US" altLang="en-US" sz="1800">
                <a:solidFill>
                  <a:srgbClr val="FF0000"/>
                </a:solidFill>
                <a:latin typeface="Consolas" panose="020B0609020204030204" charset="0"/>
              </a:rPr>
              <a:t>NameError: name 'a' is not defined</a:t>
            </a:r>
            <a:endParaRPr lang="en-US" altLang="en-US" sz="1800">
              <a:solidFill>
                <a:srgbClr val="FF0000"/>
              </a:solidFill>
              <a:latin typeface="Consolas" panose="020B0609020204030204" charset="0"/>
            </a:endParaRPr>
          </a:p>
          <a:p>
            <a:pPr>
              <a:lnSpc>
                <a:spcPct val="100000"/>
              </a:lnSpc>
              <a:spcAft>
                <a:spcPts val="0"/>
              </a:spcAft>
              <a:buNone/>
            </a:pPr>
            <a:r>
              <a:rPr lang="en-US" altLang="en-US" sz="1800">
                <a:latin typeface="Consolas" panose="020B0609020204030204" charset="0"/>
              </a:rPr>
              <a:t>&gt;&gt;&gt; 3&lt;5 or a&gt;3      #3&lt;5的值为True，不需要计算后面表达式</a:t>
            </a:r>
            <a:endParaRPr lang="en-US" altLang="en-US" sz="1800">
              <a:latin typeface="Consolas" panose="020B0609020204030204" charset="0"/>
            </a:endParaRPr>
          </a:p>
          <a:p>
            <a:pPr>
              <a:lnSpc>
                <a:spcPct val="100000"/>
              </a:lnSpc>
              <a:spcAft>
                <a:spcPts val="0"/>
              </a:spcAft>
              <a:buNone/>
            </a:pPr>
            <a:r>
              <a:rPr lang="en-US" altLang="en-US" sz="1800">
                <a:solidFill>
                  <a:srgbClr val="00B0F0"/>
                </a:solidFill>
                <a:latin typeface="Consolas" panose="020B0609020204030204" charset="0"/>
              </a:rPr>
              <a:t>True</a:t>
            </a:r>
            <a:endParaRPr lang="en-US" altLang="en-US" sz="1800">
              <a:solidFill>
                <a:srgbClr val="00B0F0"/>
              </a:solidFill>
              <a:latin typeface="Consolas" panose="020B0609020204030204" charset="0"/>
            </a:endParaRPr>
          </a:p>
          <a:p>
            <a:pPr>
              <a:lnSpc>
                <a:spcPct val="100000"/>
              </a:lnSpc>
              <a:spcAft>
                <a:spcPts val="0"/>
              </a:spcAft>
              <a:buNone/>
            </a:pPr>
            <a:r>
              <a:rPr lang="en-US" altLang="en-US" sz="1800">
                <a:latin typeface="Consolas" panose="020B0609020204030204" charset="0"/>
              </a:rPr>
              <a:t>&gt;&gt;&gt; 3 and 5         #最后一个计算的表达式的值作为整个表达式的值</a:t>
            </a:r>
            <a:endParaRPr lang="en-US" altLang="en-US" sz="1800">
              <a:latin typeface="Consolas" panose="020B0609020204030204" charset="0"/>
            </a:endParaRPr>
          </a:p>
          <a:p>
            <a:pPr>
              <a:lnSpc>
                <a:spcPct val="100000"/>
              </a:lnSpc>
              <a:spcAft>
                <a:spcPts val="0"/>
              </a:spcAft>
              <a:buNone/>
            </a:pPr>
            <a:r>
              <a:rPr lang="en-US" altLang="en-US" sz="1800">
                <a:solidFill>
                  <a:srgbClr val="00B0F0"/>
                </a:solidFill>
                <a:latin typeface="Consolas" panose="020B0609020204030204" charset="0"/>
              </a:rPr>
              <a:t>5</a:t>
            </a:r>
            <a:endParaRPr lang="en-US" altLang="en-US" sz="1800">
              <a:solidFill>
                <a:srgbClr val="00B0F0"/>
              </a:solidFill>
              <a:latin typeface="Consolas" panose="020B0609020204030204" charset="0"/>
            </a:endParaRPr>
          </a:p>
          <a:p>
            <a:pPr>
              <a:lnSpc>
                <a:spcPct val="100000"/>
              </a:lnSpc>
              <a:spcAft>
                <a:spcPts val="0"/>
              </a:spcAft>
              <a:buNone/>
            </a:pPr>
            <a:r>
              <a:rPr lang="en-US" altLang="en-US" sz="1800">
                <a:latin typeface="Consolas" panose="020B0609020204030204" charset="0"/>
              </a:rPr>
              <a:t>&gt;&gt;&gt; 3 and 5&gt;2</a:t>
            </a:r>
            <a:endParaRPr lang="en-US" altLang="en-US" sz="1800">
              <a:latin typeface="Consolas" panose="020B0609020204030204" charset="0"/>
            </a:endParaRPr>
          </a:p>
          <a:p>
            <a:pPr>
              <a:lnSpc>
                <a:spcPct val="100000"/>
              </a:lnSpc>
              <a:spcAft>
                <a:spcPts val="0"/>
              </a:spcAft>
              <a:buNone/>
            </a:pPr>
            <a:r>
              <a:rPr lang="en-US" altLang="en-US" sz="1800">
                <a:solidFill>
                  <a:srgbClr val="00B0F0"/>
                </a:solidFill>
                <a:latin typeface="Consolas" panose="020B0609020204030204" charset="0"/>
              </a:rPr>
              <a:t>True</a:t>
            </a:r>
            <a:endParaRPr lang="en-US" altLang="en-US" sz="1800">
              <a:solidFill>
                <a:srgbClr val="00B0F0"/>
              </a:solidFill>
              <a:latin typeface="Consolas" panose="020B0609020204030204" charset="0"/>
            </a:endParaRPr>
          </a:p>
          <a:p>
            <a:pPr>
              <a:lnSpc>
                <a:spcPct val="100000"/>
              </a:lnSpc>
              <a:spcAft>
                <a:spcPts val="0"/>
              </a:spcAft>
              <a:buNone/>
            </a:pPr>
            <a:r>
              <a:rPr lang="en-US" altLang="en-US" sz="1800">
                <a:latin typeface="Consolas" panose="020B0609020204030204" charset="0"/>
              </a:rPr>
              <a:t>&gt;&gt;&gt; 3 not in [1, 2, 3]   #逻辑非运算not</a:t>
            </a:r>
            <a:endParaRPr lang="en-US" altLang="en-US" sz="1800">
              <a:latin typeface="Consolas" panose="020B0609020204030204" charset="0"/>
            </a:endParaRPr>
          </a:p>
          <a:p>
            <a:pPr>
              <a:lnSpc>
                <a:spcPct val="100000"/>
              </a:lnSpc>
              <a:spcAft>
                <a:spcPts val="0"/>
              </a:spcAft>
              <a:buNone/>
            </a:pPr>
            <a:r>
              <a:rPr lang="en-US" altLang="en-US" sz="1800">
                <a:solidFill>
                  <a:srgbClr val="00B0F0"/>
                </a:solidFill>
                <a:latin typeface="Consolas" panose="020B0609020204030204" charset="0"/>
              </a:rPr>
              <a:t>False</a:t>
            </a:r>
            <a:endParaRPr lang="en-US" altLang="en-US" sz="1800">
              <a:solidFill>
                <a:srgbClr val="00B0F0"/>
              </a:solidFill>
              <a:latin typeface="Consolas" panose="020B0609020204030204" charset="0"/>
            </a:endParaRPr>
          </a:p>
          <a:p>
            <a:pPr>
              <a:lnSpc>
                <a:spcPct val="100000"/>
              </a:lnSpc>
              <a:spcAft>
                <a:spcPts val="0"/>
              </a:spcAft>
              <a:buNone/>
            </a:pPr>
            <a:r>
              <a:rPr lang="en-US" altLang="en-US" sz="1800">
                <a:latin typeface="Consolas" panose="020B0609020204030204" charset="0"/>
              </a:rPr>
              <a:t>&gt;&gt;&gt; 3 is not 5           #not的计算结果只能是True或False之一</a:t>
            </a:r>
            <a:endParaRPr lang="en-US" altLang="en-US" sz="1800">
              <a:latin typeface="Consolas" panose="020B0609020204030204" charset="0"/>
            </a:endParaRPr>
          </a:p>
          <a:p>
            <a:pPr>
              <a:lnSpc>
                <a:spcPct val="100000"/>
              </a:lnSpc>
              <a:spcAft>
                <a:spcPts val="0"/>
              </a:spcAft>
              <a:buNone/>
            </a:pPr>
            <a:r>
              <a:rPr lang="en-US" altLang="en-US" sz="1800">
                <a:solidFill>
                  <a:srgbClr val="00B0F0"/>
                </a:solidFill>
                <a:latin typeface="Consolas" panose="020B0609020204030204" charset="0"/>
              </a:rPr>
              <a:t>True</a:t>
            </a:r>
            <a:endParaRPr lang="en-US" altLang="en-US" sz="1800">
              <a:solidFill>
                <a:srgbClr val="00B0F0"/>
              </a:solidFill>
              <a:latin typeface="Consolas" panose="020B0609020204030204" charset="0"/>
            </a:endParaRPr>
          </a:p>
        </p:txBody>
      </p:sp>
      <p:sp>
        <p:nvSpPr>
          <p:cNvPr id="3" name="文本占位符 2"/>
          <p:cNvSpPr>
            <a:spLocks noGrp="1"/>
          </p:cNvSpPr>
          <p:nvPr>
            <p:ph type="body" idx="1"/>
          </p:nvPr>
        </p:nvSpPr>
        <p:spPr/>
        <p:txBody>
          <a:bodyPr/>
          <a:p>
            <a:endParaRPr lang="zh-CN" altLang="en-US"/>
          </a:p>
        </p:txBody>
      </p:sp>
      <p:sp>
        <p:nvSpPr>
          <p:cNvPr id="69634" name="标题 1"/>
          <p:cNvSpPr>
            <a:spLocks noGrp="1"/>
          </p:cNvSpPr>
          <p:nvPr>
            <p:ph type="title"/>
          </p:nvPr>
        </p:nvSpPr>
        <p:spPr>
          <a:xfrm>
            <a:off x="554355" y="150495"/>
            <a:ext cx="5398770" cy="414020"/>
          </a:xfrm>
          <a:noFill/>
          <a:ln>
            <a:noFill/>
          </a:ln>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Arial" panose="020B0604020202020204" pitchFamily="34" charset="0"/>
              </a:rPr>
              <a:t>1.</a:t>
            </a:r>
            <a:r>
              <a:rPr>
                <a:latin typeface="+mj-lt"/>
                <a:ea typeface="+mj-ea"/>
                <a:cs typeface="+mj-cs"/>
                <a:sym typeface="Arial" panose="020B0604020202020204" pitchFamily="34" charset="0"/>
              </a:rPr>
              <a:t>4</a:t>
            </a:r>
            <a:r>
              <a:rPr>
                <a:latin typeface="+mj-lt"/>
                <a:ea typeface="+mj-ea"/>
                <a:cs typeface="+mj-cs"/>
                <a:sym typeface="Arial" panose="020B0604020202020204" pitchFamily="34" charset="0"/>
              </a:rPr>
              <a:t>.5  </a:t>
            </a:r>
            <a:r>
              <a:rPr>
                <a:latin typeface="+mj-lt"/>
                <a:ea typeface="+mj-ea"/>
                <a:cs typeface="+mj-cs"/>
                <a:sym typeface="+mn-ea"/>
              </a:rPr>
              <a:t>运算</a:t>
            </a:r>
            <a:r>
              <a:rPr>
                <a:latin typeface="+mj-lt"/>
                <a:ea typeface="+mj-ea"/>
                <a:cs typeface="+mj-cs"/>
                <a:sym typeface="Arial" panose="020B0604020202020204" pitchFamily="34" charset="0"/>
              </a:rPr>
              <a:t>符和表达式</a:t>
            </a:r>
            <a:endParaRPr>
              <a:latin typeface="+mj-lt"/>
              <a:ea typeface="+mj-ea"/>
              <a:cs typeface="+mj-cs"/>
              <a:sym typeface="Arial" panose="020B0604020202020204" pitchFamily="34"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标题 1"/>
          <p:cNvSpPr>
            <a:spLocks noGrp="1"/>
          </p:cNvSpPr>
          <p:nvPr>
            <p:ph type="title"/>
          </p:nvPr>
        </p:nvSpPr>
        <p:spPr>
          <a:xfrm>
            <a:off x="554355" y="150495"/>
            <a:ext cx="5398770" cy="414020"/>
          </a:xfrm>
          <a:noFill/>
          <a:ln>
            <a:noFill/>
          </a:ln>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Arial" panose="020B0604020202020204" pitchFamily="34" charset="0"/>
              </a:rPr>
              <a:t>1.</a:t>
            </a:r>
            <a:r>
              <a:rPr>
                <a:latin typeface="+mj-lt"/>
                <a:ea typeface="+mj-ea"/>
                <a:cs typeface="+mj-cs"/>
                <a:sym typeface="Arial" panose="020B0604020202020204" pitchFamily="34" charset="0"/>
              </a:rPr>
              <a:t>4</a:t>
            </a:r>
            <a:r>
              <a:rPr>
                <a:latin typeface="+mj-lt"/>
                <a:ea typeface="+mj-ea"/>
                <a:cs typeface="+mj-cs"/>
                <a:sym typeface="Arial" panose="020B0604020202020204" pitchFamily="34" charset="0"/>
              </a:rPr>
              <a:t>.5  </a:t>
            </a:r>
            <a:r>
              <a:rPr>
                <a:latin typeface="+mj-lt"/>
                <a:ea typeface="+mj-ea"/>
                <a:cs typeface="+mj-cs"/>
                <a:sym typeface="+mn-ea"/>
              </a:rPr>
              <a:t>运算</a:t>
            </a:r>
            <a:r>
              <a:rPr>
                <a:latin typeface="+mj-lt"/>
                <a:ea typeface="+mj-ea"/>
                <a:cs typeface="+mj-cs"/>
                <a:sym typeface="Arial" panose="020B0604020202020204" pitchFamily="34" charset="0"/>
              </a:rPr>
              <a:t>符和表达式</a:t>
            </a:r>
            <a:endParaRPr>
              <a:latin typeface="+mj-lt"/>
              <a:ea typeface="+mj-ea"/>
              <a:cs typeface="+mj-cs"/>
              <a:sym typeface="Arial" panose="020B0604020202020204" pitchFamily="34" charset="0"/>
            </a:endParaRPr>
          </a:p>
        </p:txBody>
      </p:sp>
      <p:sp>
        <p:nvSpPr>
          <p:cNvPr id="3" name="文本占位符 2"/>
          <p:cNvSpPr>
            <a:spLocks noGrp="1"/>
          </p:cNvSpPr>
          <p:nvPr>
            <p:ph type="body" idx="1"/>
          </p:nvPr>
        </p:nvSpPr>
        <p:spPr/>
        <p:txBody>
          <a:bodyPr/>
          <a:p>
            <a:endParaRPr lang="zh-CN" altLang="en-US"/>
          </a:p>
        </p:txBody>
      </p:sp>
      <p:sp>
        <p:nvSpPr>
          <p:cNvPr id="70658" name="内容占位符 2"/>
          <p:cNvSpPr>
            <a:spLocks noGrp="1"/>
          </p:cNvSpPr>
          <p:nvPr>
            <p:ph sz="half" idx="2"/>
          </p:nvPr>
        </p:nvSpPr>
        <p:spPr/>
        <p:txBody>
          <a:bodyPr anchor="t"/>
          <a:p>
            <a:pPr>
              <a:buFont typeface="Wingdings" panose="05000000000000000000" charset="0"/>
              <a:buChar char="n"/>
            </a:pPr>
            <a:r>
              <a:rPr lang="zh-CN" altLang="en-US" sz="2400"/>
              <a:t>Python 3.5之后增加了一个新的</a:t>
            </a:r>
            <a:r>
              <a:rPr lang="zh-CN" altLang="en-US" sz="2400" b="1">
                <a:solidFill>
                  <a:srgbClr val="FF0000"/>
                </a:solidFill>
              </a:rPr>
              <a:t>矩阵相乘运算符@</a:t>
            </a:r>
            <a:endParaRPr lang="zh-CN" altLang="en-US" sz="2400" b="1">
              <a:solidFill>
                <a:srgbClr val="FF0000"/>
              </a:solidFill>
            </a:endParaRPr>
          </a:p>
          <a:p>
            <a:pPr>
              <a:buNone/>
            </a:pPr>
            <a:endParaRPr lang="zh-CN" altLang="en-US" sz="1800"/>
          </a:p>
          <a:p>
            <a:pPr>
              <a:buNone/>
            </a:pPr>
            <a:r>
              <a:rPr lang="zh-CN" altLang="en-US" sz="1800">
                <a:latin typeface="Consolas" panose="020B0609020204030204" charset="0"/>
              </a:rPr>
              <a:t>&gt;&gt;&gt; import numpy             #numpy是用于科学计算的Python扩展库</a:t>
            </a:r>
            <a:endParaRPr lang="zh-CN" altLang="en-US" sz="1800">
              <a:latin typeface="Consolas" panose="020B0609020204030204" charset="0"/>
            </a:endParaRPr>
          </a:p>
          <a:p>
            <a:pPr>
              <a:buNone/>
            </a:pPr>
            <a:r>
              <a:rPr lang="zh-CN" altLang="en-US" sz="1800">
                <a:latin typeface="Consolas" panose="020B0609020204030204" charset="0"/>
              </a:rPr>
              <a:t>&gt;&gt;&gt; x = numpy.ones(3)        #ones()函数用于生成全1矩阵</a:t>
            </a:r>
            <a:endParaRPr lang="zh-CN" altLang="en-US" sz="1800">
              <a:latin typeface="Consolas" panose="020B0609020204030204" charset="0"/>
            </a:endParaRPr>
          </a:p>
          <a:p>
            <a:pPr>
              <a:buNone/>
            </a:pPr>
            <a:r>
              <a:rPr lang="zh-CN" altLang="en-US" sz="1800">
                <a:latin typeface="Consolas" panose="020B0609020204030204" charset="0"/>
              </a:rPr>
              <a:t>&gt;&gt;&gt; m = numpy.eye(3)*3       #eye()函数用于生成单位矩阵</a:t>
            </a:r>
            <a:endParaRPr lang="zh-CN" altLang="en-US" sz="1800">
              <a:latin typeface="Consolas" panose="020B0609020204030204" charset="0"/>
            </a:endParaRPr>
          </a:p>
          <a:p>
            <a:pPr>
              <a:buNone/>
            </a:pPr>
            <a:r>
              <a:rPr lang="zh-CN" altLang="en-US" sz="1800">
                <a:latin typeface="Consolas" panose="020B0609020204030204" charset="0"/>
              </a:rPr>
              <a:t>&gt;&gt;&gt; m[0,2] = 5               #设置矩阵指定位置上元素的值</a:t>
            </a:r>
            <a:endParaRPr lang="zh-CN" altLang="en-US" sz="1800">
              <a:latin typeface="Consolas" panose="020B0609020204030204" charset="0"/>
            </a:endParaRPr>
          </a:p>
          <a:p>
            <a:pPr>
              <a:buNone/>
            </a:pPr>
            <a:r>
              <a:rPr lang="zh-CN" altLang="en-US" sz="1800">
                <a:latin typeface="Consolas" panose="020B0609020204030204" charset="0"/>
              </a:rPr>
              <a:t>&gt;&gt;&gt; m[2, 0] =3</a:t>
            </a:r>
            <a:endParaRPr lang="zh-CN" altLang="en-US" sz="1800">
              <a:latin typeface="Consolas" panose="020B0609020204030204" charset="0"/>
            </a:endParaRPr>
          </a:p>
          <a:p>
            <a:pPr>
              <a:buNone/>
            </a:pPr>
            <a:r>
              <a:rPr lang="zh-CN" altLang="en-US" sz="1800">
                <a:latin typeface="Consolas" panose="020B0609020204030204" charset="0"/>
              </a:rPr>
              <a:t>&gt;&gt;&gt; x @ m                    #矩阵相乘</a:t>
            </a:r>
            <a:endParaRPr lang="zh-CN" altLang="en-US" sz="1800">
              <a:latin typeface="Consolas" panose="020B0609020204030204" charset="0"/>
            </a:endParaRPr>
          </a:p>
          <a:p>
            <a:pPr>
              <a:buNone/>
            </a:pPr>
            <a:r>
              <a:rPr lang="zh-CN" altLang="en-US" sz="1800">
                <a:solidFill>
                  <a:srgbClr val="00B0F0"/>
                </a:solidFill>
                <a:latin typeface="Consolas" panose="020B0609020204030204" charset="0"/>
              </a:rPr>
              <a:t>array([ 6.,  3.,  8.])</a:t>
            </a:r>
            <a:endParaRPr lang="zh-CN" altLang="en-US" sz="1800">
              <a:solidFill>
                <a:srgbClr val="00B0F0"/>
              </a:solidFill>
              <a:latin typeface="Consolas" panose="020B0609020204030204"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标题 45057"/>
          <p:cNvSpPr>
            <a:spLocks noGrp="1"/>
          </p:cNvSpPr>
          <p:nvPr>
            <p:ph type="title"/>
          </p:nvPr>
        </p:nvSpPr>
        <p:spPr>
          <a:xfrm>
            <a:off x="554355" y="150495"/>
            <a:ext cx="5398770" cy="414020"/>
          </a:xfrm>
          <a:noFill/>
          <a:ln>
            <a:noFill/>
          </a:ln>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1.</a:t>
            </a:r>
            <a:r>
              <a:rPr>
                <a:latin typeface="+mj-lt"/>
                <a:ea typeface="+mj-ea"/>
                <a:cs typeface="+mj-cs"/>
                <a:sym typeface="+mn-ea"/>
              </a:rPr>
              <a:t>4</a:t>
            </a:r>
            <a:r>
              <a:rPr>
                <a:latin typeface="+mj-lt"/>
                <a:ea typeface="+mj-ea"/>
                <a:cs typeface="+mj-cs"/>
                <a:sym typeface="+mn-ea"/>
              </a:rPr>
              <a:t>.5  </a:t>
            </a:r>
            <a:r>
              <a:rPr>
                <a:latin typeface="+mj-lt"/>
                <a:ea typeface="+mj-ea"/>
                <a:cs typeface="+mj-cs"/>
                <a:sym typeface="+mn-ea"/>
              </a:rPr>
              <a:t>运算</a:t>
            </a:r>
            <a:r>
              <a:rPr>
                <a:latin typeface="+mj-lt"/>
                <a:ea typeface="+mj-ea"/>
                <a:cs typeface="+mj-cs"/>
                <a:sym typeface="+mn-ea"/>
              </a:rPr>
              <a:t>符和表达式</a:t>
            </a:r>
            <a:endParaRPr>
              <a:latin typeface="+mj-lt"/>
              <a:ea typeface="+mj-ea"/>
              <a:cs typeface="+mj-cs"/>
              <a:sym typeface="+mn-ea"/>
            </a:endParaRPr>
          </a:p>
        </p:txBody>
      </p:sp>
      <p:sp>
        <p:nvSpPr>
          <p:cNvPr id="3" name="文本占位符 2"/>
          <p:cNvSpPr>
            <a:spLocks noGrp="1"/>
          </p:cNvSpPr>
          <p:nvPr>
            <p:ph type="body" idx="1"/>
          </p:nvPr>
        </p:nvSpPr>
        <p:spPr/>
        <p:txBody>
          <a:bodyPr/>
          <a:p>
            <a:endParaRPr lang="zh-CN" altLang="en-US"/>
          </a:p>
        </p:txBody>
      </p:sp>
      <p:sp>
        <p:nvSpPr>
          <p:cNvPr id="71682" name="文本占位符 45058"/>
          <p:cNvSpPr>
            <a:spLocks noGrp="1"/>
          </p:cNvSpPr>
          <p:nvPr>
            <p:ph sz="half" idx="2"/>
          </p:nvPr>
        </p:nvSpPr>
        <p:spPr/>
        <p:txBody>
          <a:bodyPr anchor="t"/>
          <a:p>
            <a:pPr>
              <a:lnSpc>
                <a:spcPct val="80000"/>
              </a:lnSpc>
              <a:buFont typeface="Wingdings" panose="05000000000000000000" charset="0"/>
              <a:buChar char="n"/>
            </a:pPr>
            <a:r>
              <a:rPr lang="zh-CN" altLang="en-US" sz="2400">
                <a:latin typeface="宋体" panose="02010600030101010101" pitchFamily="2" charset="-122"/>
              </a:rPr>
              <a:t>逗号并不是运算符，只是一个普通分隔符。</a:t>
            </a:r>
            <a:endParaRPr lang="zh-CN" altLang="en-US" sz="2400">
              <a:latin typeface="宋体" panose="02010600030101010101" pitchFamily="2" charset="-122"/>
            </a:endParaRPr>
          </a:p>
          <a:p>
            <a:pPr>
              <a:lnSpc>
                <a:spcPct val="80000"/>
              </a:lnSpc>
              <a:buNone/>
            </a:pPr>
            <a:endParaRPr lang="en-US" altLang="zh-CN" sz="1800">
              <a:latin typeface="宋体" panose="02010600030101010101" pitchFamily="2" charset="-122"/>
            </a:endParaRPr>
          </a:p>
          <a:p>
            <a:pPr>
              <a:lnSpc>
                <a:spcPct val="80000"/>
              </a:lnSpc>
              <a:buNone/>
            </a:pPr>
            <a:r>
              <a:rPr lang="en-US" altLang="zh-CN" sz="1800">
                <a:latin typeface="Consolas" panose="020B0609020204030204" charset="0"/>
              </a:rPr>
              <a:t>&gt;&gt;&gt; 'a' in 'b', 'a'</a:t>
            </a:r>
            <a:endParaRPr lang="en-US" altLang="zh-CN" sz="1800">
              <a:latin typeface="Consolas" panose="020B0609020204030204" charset="0"/>
            </a:endParaRPr>
          </a:p>
          <a:p>
            <a:pPr>
              <a:lnSpc>
                <a:spcPct val="80000"/>
              </a:lnSpc>
              <a:buNone/>
            </a:pPr>
            <a:r>
              <a:rPr lang="en-US" altLang="zh-CN" sz="1800">
                <a:solidFill>
                  <a:srgbClr val="00B0F0"/>
                </a:solidFill>
                <a:latin typeface="Consolas" panose="020B0609020204030204" charset="0"/>
              </a:rPr>
              <a:t>(False, 'a')</a:t>
            </a:r>
            <a:endParaRPr lang="en-US" altLang="zh-CN" sz="1800">
              <a:solidFill>
                <a:srgbClr val="00B0F0"/>
              </a:solidFill>
              <a:latin typeface="Consolas" panose="020B0609020204030204" charset="0"/>
            </a:endParaRPr>
          </a:p>
          <a:p>
            <a:pPr>
              <a:lnSpc>
                <a:spcPct val="80000"/>
              </a:lnSpc>
              <a:buNone/>
            </a:pPr>
            <a:r>
              <a:rPr lang="en-US" altLang="zh-CN" sz="1800">
                <a:latin typeface="Consolas" panose="020B0609020204030204" charset="0"/>
              </a:rPr>
              <a:t>&gt;&gt;&gt; 'a' in ('b', 'a')</a:t>
            </a:r>
            <a:endParaRPr lang="en-US" altLang="zh-CN" sz="1800">
              <a:latin typeface="Consolas" panose="020B0609020204030204" charset="0"/>
            </a:endParaRPr>
          </a:p>
          <a:p>
            <a:pPr>
              <a:lnSpc>
                <a:spcPct val="80000"/>
              </a:lnSpc>
              <a:buNone/>
            </a:pPr>
            <a:r>
              <a:rPr lang="en-US" altLang="zh-CN" sz="1800">
                <a:solidFill>
                  <a:srgbClr val="00B0F0"/>
                </a:solidFill>
                <a:latin typeface="Consolas" panose="020B0609020204030204" charset="0"/>
              </a:rPr>
              <a:t>True</a:t>
            </a:r>
            <a:endParaRPr lang="en-US" altLang="zh-CN" sz="1800">
              <a:solidFill>
                <a:srgbClr val="00B0F0"/>
              </a:solidFill>
              <a:latin typeface="Consolas" panose="020B0609020204030204" charset="0"/>
            </a:endParaRPr>
          </a:p>
          <a:p>
            <a:pPr>
              <a:lnSpc>
                <a:spcPct val="80000"/>
              </a:lnSpc>
              <a:buNone/>
            </a:pPr>
            <a:r>
              <a:rPr lang="en-US" altLang="zh-CN" sz="1800">
                <a:latin typeface="Consolas" panose="020B0609020204030204" charset="0"/>
              </a:rPr>
              <a:t>&gt;&gt;&gt; x = 3, 5</a:t>
            </a:r>
            <a:endParaRPr lang="en-US" altLang="zh-CN" sz="1800">
              <a:latin typeface="Consolas" panose="020B0609020204030204" charset="0"/>
            </a:endParaRPr>
          </a:p>
          <a:p>
            <a:pPr>
              <a:lnSpc>
                <a:spcPct val="80000"/>
              </a:lnSpc>
              <a:buNone/>
            </a:pPr>
            <a:r>
              <a:rPr lang="en-US" altLang="zh-CN" sz="1800">
                <a:latin typeface="Consolas" panose="020B0609020204030204" charset="0"/>
              </a:rPr>
              <a:t>&gt;&gt;&gt; x</a:t>
            </a:r>
            <a:endParaRPr lang="en-US" altLang="zh-CN" sz="1800">
              <a:latin typeface="Consolas" panose="020B0609020204030204" charset="0"/>
            </a:endParaRPr>
          </a:p>
          <a:p>
            <a:pPr>
              <a:lnSpc>
                <a:spcPct val="80000"/>
              </a:lnSpc>
              <a:buNone/>
            </a:pPr>
            <a:r>
              <a:rPr lang="en-US" altLang="zh-CN" sz="1800">
                <a:solidFill>
                  <a:srgbClr val="00B0F0"/>
                </a:solidFill>
                <a:latin typeface="Consolas" panose="020B0609020204030204" charset="0"/>
              </a:rPr>
              <a:t>(3, 5)</a:t>
            </a:r>
            <a:endParaRPr lang="en-US" altLang="zh-CN" sz="1800">
              <a:solidFill>
                <a:srgbClr val="00B0F0"/>
              </a:solidFill>
              <a:latin typeface="Consolas" panose="020B0609020204030204" charset="0"/>
            </a:endParaRPr>
          </a:p>
          <a:p>
            <a:pPr>
              <a:lnSpc>
                <a:spcPct val="80000"/>
              </a:lnSpc>
              <a:buNone/>
            </a:pPr>
            <a:r>
              <a:rPr lang="en-US" altLang="zh-CN" sz="1800">
                <a:latin typeface="Consolas" panose="020B0609020204030204" charset="0"/>
              </a:rPr>
              <a:t>&gt;&gt;&gt; 3 == 3, 5</a:t>
            </a:r>
            <a:endParaRPr lang="en-US" altLang="zh-CN" sz="1800">
              <a:latin typeface="Consolas" panose="020B0609020204030204" charset="0"/>
            </a:endParaRPr>
          </a:p>
          <a:p>
            <a:pPr>
              <a:lnSpc>
                <a:spcPct val="80000"/>
              </a:lnSpc>
              <a:buNone/>
            </a:pPr>
            <a:r>
              <a:rPr lang="en-US" altLang="zh-CN" sz="1800">
                <a:solidFill>
                  <a:srgbClr val="00B0F0"/>
                </a:solidFill>
                <a:latin typeface="Consolas" panose="020B0609020204030204" charset="0"/>
              </a:rPr>
              <a:t>(True, 5)</a:t>
            </a:r>
            <a:endParaRPr lang="en-US" altLang="zh-CN" sz="1800">
              <a:solidFill>
                <a:srgbClr val="00B0F0"/>
              </a:solidFill>
              <a:latin typeface="Consolas" panose="020B0609020204030204" charset="0"/>
            </a:endParaRPr>
          </a:p>
          <a:p>
            <a:pPr>
              <a:lnSpc>
                <a:spcPct val="80000"/>
              </a:lnSpc>
              <a:buNone/>
            </a:pPr>
            <a:r>
              <a:rPr lang="en-US" altLang="zh-CN" sz="1800">
                <a:latin typeface="Consolas" panose="020B0609020204030204" charset="0"/>
              </a:rPr>
              <a:t>&gt;&gt;&gt; x = 3+5, 7</a:t>
            </a:r>
            <a:endParaRPr lang="en-US" altLang="zh-CN" sz="1800">
              <a:latin typeface="Consolas" panose="020B0609020204030204" charset="0"/>
            </a:endParaRPr>
          </a:p>
          <a:p>
            <a:pPr>
              <a:lnSpc>
                <a:spcPct val="80000"/>
              </a:lnSpc>
              <a:buNone/>
            </a:pPr>
            <a:r>
              <a:rPr lang="en-US" altLang="zh-CN" sz="1800">
                <a:latin typeface="Consolas" panose="020B0609020204030204" charset="0"/>
              </a:rPr>
              <a:t>&gt;&gt;&gt; x</a:t>
            </a:r>
            <a:endParaRPr lang="en-US" altLang="zh-CN" sz="1800">
              <a:latin typeface="Consolas" panose="020B0609020204030204" charset="0"/>
            </a:endParaRPr>
          </a:p>
          <a:p>
            <a:pPr>
              <a:lnSpc>
                <a:spcPct val="80000"/>
              </a:lnSpc>
              <a:buNone/>
            </a:pPr>
            <a:r>
              <a:rPr lang="en-US" altLang="zh-CN" sz="1800">
                <a:solidFill>
                  <a:srgbClr val="00B0F0"/>
                </a:solidFill>
                <a:latin typeface="Consolas" panose="020B0609020204030204" charset="0"/>
              </a:rPr>
              <a:t>(8, 7)</a:t>
            </a:r>
            <a:endParaRPr lang="en-US" altLang="zh-CN" sz="1800">
              <a:solidFill>
                <a:srgbClr val="00B0F0"/>
              </a:solidFill>
              <a:latin typeface="Consolas" panose="020B0609020204030204"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half" idx="2"/>
          </p:nvPr>
        </p:nvSpPr>
        <p:spPr/>
        <p:txBody>
          <a:bodyPr/>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Char char=""/>
            </a:pPr>
            <a:r>
              <a:rPr kumimoji="0" lang="zh-CN" altLang="en-US" sz="2400" b="0" i="0" u="none" strike="noStrike" kern="1200" cap="none" spc="0" normalizeH="0" baseline="0" noProof="1">
                <a:solidFill>
                  <a:schemeClr val="tx1"/>
                </a:solidFill>
                <a:latin typeface="+mn-lt"/>
                <a:ea typeface="+mn-ea"/>
                <a:cs typeface="+mn-cs"/>
              </a:rPr>
              <a:t>Python</a:t>
            </a:r>
            <a:r>
              <a:rPr kumimoji="0" lang="zh-CN" altLang="en-US" sz="2400" b="1" i="0" u="none" strike="noStrike" kern="1200" cap="none" spc="0" normalizeH="0" baseline="0" noProof="1">
                <a:solidFill>
                  <a:srgbClr val="FF0000"/>
                </a:solidFill>
                <a:latin typeface="+mn-lt"/>
                <a:ea typeface="+mn-ea"/>
                <a:cs typeface="+mn-cs"/>
              </a:rPr>
              <a:t>不支持</a:t>
            </a:r>
            <a:r>
              <a:rPr kumimoji="0" lang="zh-CN" altLang="en-US" sz="2400" b="0" i="0" u="none" strike="noStrike" kern="1200" cap="none" spc="0" normalizeH="0" baseline="0" noProof="1">
                <a:solidFill>
                  <a:schemeClr val="tx1"/>
                </a:solidFill>
                <a:latin typeface="+mn-lt"/>
                <a:ea typeface="+mn-ea"/>
                <a:cs typeface="+mn-cs"/>
              </a:rPr>
              <a:t>++和--运算符，虽然在形式上有时候似乎可以这样用，但实际上是另外的含义。</a:t>
            </a:r>
            <a:endParaRPr kumimoji="0" lang="zh-CN" alt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&gt;&gt;&gt; i = 3</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&gt;&gt;&gt; ++i                       #正正得正</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rgbClr val="00B0F0"/>
                </a:solidFill>
                <a:latin typeface="Consolas" panose="020B0609020204030204" charset="0"/>
                <a:ea typeface="+mn-ea"/>
                <a:cs typeface="+mn-cs"/>
              </a:rPr>
              <a:t>3</a:t>
            </a:r>
            <a:endParaRPr kumimoji="0" lang="zh-CN" altLang="en-US" sz="1800" b="0" i="0" u="none" strike="noStrike" kern="1200" cap="none" spc="0" normalizeH="0" baseline="0" noProof="1">
              <a:solidFill>
                <a:srgbClr val="00B0F0"/>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&gt;&gt;&gt; +(+3)                     #与++i等价</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rgbClr val="00B0F0"/>
                </a:solidFill>
                <a:latin typeface="Consolas" panose="020B0609020204030204" charset="0"/>
                <a:ea typeface="+mn-ea"/>
                <a:cs typeface="+mn-cs"/>
              </a:rPr>
              <a:t>3</a:t>
            </a:r>
            <a:endParaRPr kumimoji="0" lang="zh-CN" altLang="en-US" sz="1800" b="0" i="0" u="none" strike="noStrike" kern="1200" cap="none" spc="0" normalizeH="0" baseline="0" noProof="1">
              <a:solidFill>
                <a:srgbClr val="00B0F0"/>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&gt;&gt;&gt; i++                       #Python不支持++运算符，语法错误</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rgbClr val="FF0000"/>
                </a:solidFill>
                <a:latin typeface="Consolas" panose="020B0609020204030204" charset="0"/>
                <a:ea typeface="+mn-ea"/>
                <a:cs typeface="+mn-cs"/>
              </a:rPr>
              <a:t>SyntaxError: invalid syntax</a:t>
            </a:r>
            <a:endParaRPr kumimoji="0" lang="zh-CN" altLang="en-US" sz="1800" b="0" i="0" u="none" strike="noStrike" kern="1200" cap="none" spc="0" normalizeH="0" baseline="0" noProof="1">
              <a:solidFill>
                <a:srgbClr val="FF0000"/>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&gt;&gt;&gt; --i                       #负负得正</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rgbClr val="00B0F0"/>
                </a:solidFill>
                <a:latin typeface="Consolas" panose="020B0609020204030204" charset="0"/>
                <a:ea typeface="+mn-ea"/>
                <a:cs typeface="+mn-cs"/>
              </a:rPr>
              <a:t>3</a:t>
            </a:r>
            <a:endParaRPr kumimoji="0" lang="zh-CN" altLang="en-US" sz="1800" b="0" i="0" u="none" strike="noStrike" kern="1200" cap="none" spc="0" normalizeH="0" baseline="0" noProof="1">
              <a:solidFill>
                <a:srgbClr val="00B0F0"/>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&gt;&gt;&gt; -(-i)                     #与--i等价</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rgbClr val="00B0F0"/>
                </a:solidFill>
                <a:latin typeface="Consolas" panose="020B0609020204030204" charset="0"/>
                <a:ea typeface="+mn-ea"/>
                <a:cs typeface="+mn-cs"/>
              </a:rPr>
              <a:t>3</a:t>
            </a:r>
            <a:endParaRPr kumimoji="0" lang="zh-CN" altLang="en-US" sz="1800" b="0" i="0" u="none" strike="noStrike" kern="1200" cap="none" spc="0" normalizeH="0" baseline="0" noProof="1">
              <a:solidFill>
                <a:srgbClr val="00B0F0"/>
              </a:solidFill>
              <a:latin typeface="Consolas" panose="020B0609020204030204" charset="0"/>
              <a:ea typeface="+mn-ea"/>
              <a:cs typeface="+mn-cs"/>
            </a:endParaRPr>
          </a:p>
        </p:txBody>
      </p:sp>
      <p:sp>
        <p:nvSpPr>
          <p:cNvPr id="4" name="文本占位符 3"/>
          <p:cNvSpPr>
            <a:spLocks noGrp="1"/>
          </p:cNvSpPr>
          <p:nvPr>
            <p:ph type="body" idx="1"/>
          </p:nvPr>
        </p:nvSpPr>
        <p:spPr/>
        <p:txBody>
          <a:bodyPr/>
          <a:p>
            <a:endParaRPr lang="zh-CN" altLang="en-US"/>
          </a:p>
        </p:txBody>
      </p:sp>
      <p:sp>
        <p:nvSpPr>
          <p:cNvPr id="72706" name="标题 45057"/>
          <p:cNvSpPr>
            <a:spLocks noGrp="1"/>
          </p:cNvSpPr>
          <p:nvPr>
            <p:ph type="title"/>
          </p:nvPr>
        </p:nvSpPr>
        <p:spPr>
          <a:xfrm>
            <a:off x="554355" y="150495"/>
            <a:ext cx="5398770" cy="414020"/>
          </a:xfrm>
          <a:noFill/>
          <a:ln>
            <a:noFill/>
          </a:ln>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1.</a:t>
            </a:r>
            <a:r>
              <a:rPr>
                <a:latin typeface="+mj-lt"/>
                <a:ea typeface="+mj-ea"/>
                <a:cs typeface="+mj-cs"/>
                <a:sym typeface="+mn-ea"/>
              </a:rPr>
              <a:t>4</a:t>
            </a:r>
            <a:r>
              <a:rPr>
                <a:latin typeface="+mj-lt"/>
                <a:ea typeface="+mj-ea"/>
                <a:cs typeface="+mj-cs"/>
                <a:sym typeface="+mn-ea"/>
              </a:rPr>
              <a:t>.5  </a:t>
            </a:r>
            <a:r>
              <a:rPr>
                <a:latin typeface="+mj-lt"/>
                <a:ea typeface="+mj-ea"/>
                <a:cs typeface="+mj-cs"/>
                <a:sym typeface="+mn-ea"/>
              </a:rPr>
              <a:t>运算</a:t>
            </a:r>
            <a:r>
              <a:rPr>
                <a:latin typeface="+mj-lt"/>
                <a:ea typeface="+mj-ea"/>
                <a:cs typeface="+mj-cs"/>
                <a:sym typeface="+mn-ea"/>
              </a:rPr>
              <a:t>符和表达式</a:t>
            </a:r>
            <a:endParaRPr>
              <a:latin typeface="+mj-lt"/>
              <a:ea typeface="+mj-ea"/>
              <a:cs typeface="+mj-cs"/>
              <a:sym typeface="+mn-ea"/>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标题 44033"/>
          <p:cNvSpPr>
            <a:spLocks noGrp="1"/>
          </p:cNvSpPr>
          <p:nvPr>
            <p:ph type="title"/>
          </p:nvPr>
        </p:nvSpPr>
        <p:spPr>
          <a:xfrm>
            <a:off x="554355" y="150495"/>
            <a:ext cx="5398770" cy="414020"/>
          </a:xfrm>
          <a:noFill/>
          <a:ln>
            <a:noFill/>
          </a:ln>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1.</a:t>
            </a:r>
            <a:r>
              <a:rPr>
                <a:latin typeface="+mj-lt"/>
                <a:ea typeface="+mj-ea"/>
                <a:cs typeface="+mj-cs"/>
                <a:sym typeface="+mn-ea"/>
              </a:rPr>
              <a:t>4</a:t>
            </a:r>
            <a:r>
              <a:rPr>
                <a:latin typeface="+mj-lt"/>
                <a:ea typeface="+mj-ea"/>
                <a:cs typeface="+mj-cs"/>
                <a:sym typeface="+mn-ea"/>
              </a:rPr>
              <a:t>.5  </a:t>
            </a:r>
            <a:r>
              <a:rPr>
                <a:latin typeface="+mj-lt"/>
                <a:ea typeface="+mj-ea"/>
                <a:cs typeface="+mj-cs"/>
                <a:sym typeface="+mn-ea"/>
              </a:rPr>
              <a:t>运算</a:t>
            </a:r>
            <a:r>
              <a:rPr>
                <a:latin typeface="+mj-lt"/>
                <a:ea typeface="+mj-ea"/>
                <a:cs typeface="+mj-cs"/>
                <a:sym typeface="+mn-ea"/>
              </a:rPr>
              <a:t>符和表达式</a:t>
            </a:r>
            <a:endParaRPr>
              <a:latin typeface="+mj-lt"/>
              <a:ea typeface="+mj-ea"/>
              <a:cs typeface="+mj-cs"/>
              <a:sym typeface="+mn-ea"/>
            </a:endParaRPr>
          </a:p>
        </p:txBody>
      </p:sp>
      <p:sp>
        <p:nvSpPr>
          <p:cNvPr id="3" name="文本占位符 2"/>
          <p:cNvSpPr>
            <a:spLocks noGrp="1"/>
          </p:cNvSpPr>
          <p:nvPr>
            <p:ph type="body" idx="1"/>
          </p:nvPr>
        </p:nvSpPr>
        <p:spPr/>
        <p:txBody>
          <a:bodyPr/>
          <a:p>
            <a:endParaRPr lang="zh-CN" altLang="en-US"/>
          </a:p>
        </p:txBody>
      </p:sp>
      <p:sp>
        <p:nvSpPr>
          <p:cNvPr id="58370" name="文本占位符 44034"/>
          <p:cNvSpPr>
            <a:spLocks noGrp="1"/>
          </p:cNvSpPr>
          <p:nvPr>
            <p:ph sz="half" idx="2"/>
          </p:nvPr>
        </p:nvSpPr>
        <p:spPr/>
        <p:txBody>
          <a:bodyPr anchor="t"/>
          <a:p>
            <a:pPr marR="0" algn="l" defTabSz="914400" rtl="0" eaLnBrk="1" fontAlgn="base" latinLnBrk="0" hangingPunct="1">
              <a:lnSpc>
                <a:spcPct val="100000"/>
              </a:lnSpc>
              <a:spcBef>
                <a:spcPct val="0"/>
              </a:spcBef>
              <a:spcAft>
                <a:spcPct val="0"/>
              </a:spcAft>
              <a:buClrTx/>
              <a:buSzTx/>
              <a:buFont typeface="Wingdings" panose="05000000000000000000" charset="0"/>
              <a:buChar char="n"/>
            </a:pPr>
            <a:r>
              <a:rPr kumimoji="0" lang="zh-CN" altLang="en-US" sz="2400" b="0" i="0" u="none" strike="noStrike" kern="1200" cap="none" spc="0" normalizeH="0" baseline="0" noProof="1">
                <a:solidFill>
                  <a:schemeClr val="tx1"/>
                </a:solidFill>
                <a:latin typeface="宋体" panose="02010600030101010101" pitchFamily="2" charset="-122"/>
                <a:ea typeface="+mn-ea"/>
                <a:cs typeface="+mn-cs"/>
              </a:rPr>
              <a:t>在</a:t>
            </a:r>
            <a:r>
              <a:rPr kumimoji="0" lang="en-US" altLang="zh-CN" sz="2400" b="0" i="0" u="none" strike="noStrike" kern="1200" cap="none" spc="0" normalizeH="0" baseline="0" noProof="1">
                <a:solidFill>
                  <a:schemeClr val="tx1"/>
                </a:solidFill>
                <a:latin typeface="宋体" panose="02010600030101010101" pitchFamily="2" charset="-122"/>
                <a:ea typeface="+mn-ea"/>
                <a:cs typeface="+mn-cs"/>
              </a:rPr>
              <a:t>Python</a:t>
            </a:r>
            <a:r>
              <a:rPr kumimoji="0" lang="zh-CN" altLang="en-US" sz="2400" b="0" i="0" u="none" strike="noStrike" kern="1200" cap="none" spc="0" normalizeH="0" baseline="0" noProof="1">
                <a:solidFill>
                  <a:schemeClr val="tx1"/>
                </a:solidFill>
                <a:latin typeface="宋体" panose="02010600030101010101" pitchFamily="2" charset="-122"/>
                <a:ea typeface="+mn-ea"/>
                <a:cs typeface="+mn-cs"/>
              </a:rPr>
              <a:t>中，单个任何类型的对象或常数属于合法表达式，使用运算符连接的变量和常量以及函数调用的任意组合也属于合法的表达式。</a:t>
            </a:r>
            <a:endParaRPr kumimoji="0" lang="zh-CN" altLang="en-US" sz="2400" b="0" i="0" u="none" strike="noStrike" kern="1200" cap="none" spc="0" normalizeH="0" baseline="0" noProof="1">
              <a:solidFill>
                <a:schemeClr val="tx1"/>
              </a:solidFill>
              <a:latin typeface="宋体" panose="02010600030101010101" pitchFamily="2" charset="-122"/>
              <a:ea typeface="+mn-ea"/>
              <a:cs typeface="+mn-cs"/>
            </a:endParaRPr>
          </a:p>
          <a:p>
            <a:pPr marL="342900" marR="0" indent="-342900" algn="l" defTabSz="914400" rtl="0" eaLnBrk="1" fontAlgn="base" latinLnBrk="0" hangingPunct="1">
              <a:lnSpc>
                <a:spcPct val="80000"/>
              </a:lnSpc>
              <a:spcBef>
                <a:spcPct val="20000"/>
              </a:spcBef>
              <a:spcAft>
                <a:spcPct val="0"/>
              </a:spcAft>
              <a:buClrTx/>
              <a:buSzTx/>
              <a:buFontTx/>
              <a:buNone/>
            </a:pPr>
            <a:r>
              <a:rPr kumimoji="0" lang="en-US" altLang="zh-CN" sz="1600" b="0" i="0" u="none" strike="noStrike" kern="1200" cap="none" spc="0" normalizeH="0" baseline="0" noProof="1">
                <a:solidFill>
                  <a:schemeClr val="tx1"/>
                </a:solidFill>
                <a:latin typeface="Consolas" panose="020B0609020204030204" charset="0"/>
                <a:ea typeface="+mn-ea"/>
                <a:cs typeface="+mn-cs"/>
              </a:rPr>
              <a:t>&gt;&gt;&gt; a = [1,2,3]</a:t>
            </a:r>
            <a:endParaRPr kumimoji="0" lang="en-US" altLang="zh-CN" sz="1600" b="0" i="0" u="none" strike="noStrike" kern="1200" cap="none" spc="0" normalizeH="0" baseline="0" noProof="1">
              <a:solidFill>
                <a:schemeClr val="tx1"/>
              </a:solidFill>
              <a:latin typeface="Consolas" panose="020B0609020204030204" charset="0"/>
              <a:ea typeface="+mn-ea"/>
              <a:cs typeface="+mn-cs"/>
            </a:endParaRPr>
          </a:p>
          <a:p>
            <a:pPr marL="342900" marR="0" indent="-342900" algn="l" defTabSz="914400" rtl="0" eaLnBrk="1" fontAlgn="base" latinLnBrk="0" hangingPunct="1">
              <a:lnSpc>
                <a:spcPct val="80000"/>
              </a:lnSpc>
              <a:spcBef>
                <a:spcPct val="20000"/>
              </a:spcBef>
              <a:spcAft>
                <a:spcPct val="0"/>
              </a:spcAft>
              <a:buClrTx/>
              <a:buSzTx/>
              <a:buFontTx/>
              <a:buNone/>
            </a:pPr>
            <a:r>
              <a:rPr kumimoji="0" lang="en-US" altLang="zh-CN" sz="1600" b="0" i="0" u="none" strike="noStrike" kern="1200" cap="none" spc="0" normalizeH="0" baseline="0" noProof="1">
                <a:solidFill>
                  <a:schemeClr val="tx1"/>
                </a:solidFill>
                <a:latin typeface="Consolas" panose="020B0609020204030204" charset="0"/>
                <a:ea typeface="+mn-ea"/>
                <a:cs typeface="+mn-cs"/>
              </a:rPr>
              <a:t>&gt;&gt;&gt; b = [4,5,6]</a:t>
            </a:r>
            <a:endParaRPr kumimoji="0" lang="en-US" altLang="zh-CN" sz="1600" b="0" i="0" u="none" strike="noStrike" kern="1200" cap="none" spc="0" normalizeH="0" baseline="0" noProof="1">
              <a:solidFill>
                <a:schemeClr val="tx1"/>
              </a:solidFill>
              <a:latin typeface="Consolas" panose="020B0609020204030204" charset="0"/>
              <a:ea typeface="+mn-ea"/>
              <a:cs typeface="+mn-cs"/>
            </a:endParaRPr>
          </a:p>
          <a:p>
            <a:pPr marL="342900" marR="0" indent="-342900" algn="l" defTabSz="914400" rtl="0" eaLnBrk="1" fontAlgn="base" latinLnBrk="0" hangingPunct="1">
              <a:lnSpc>
                <a:spcPct val="80000"/>
              </a:lnSpc>
              <a:spcBef>
                <a:spcPct val="20000"/>
              </a:spcBef>
              <a:spcAft>
                <a:spcPct val="0"/>
              </a:spcAft>
              <a:buClrTx/>
              <a:buSzTx/>
              <a:buFontTx/>
              <a:buNone/>
            </a:pPr>
            <a:r>
              <a:rPr kumimoji="0" lang="en-US" altLang="zh-CN" sz="1600" b="0" i="0" u="none" strike="noStrike" kern="1200" cap="none" spc="0" normalizeH="0" baseline="0" noProof="1">
                <a:solidFill>
                  <a:schemeClr val="tx1"/>
                </a:solidFill>
                <a:latin typeface="Consolas" panose="020B0609020204030204" charset="0"/>
                <a:ea typeface="+mn-ea"/>
                <a:cs typeface="+mn-cs"/>
              </a:rPr>
              <a:t>&gt;&gt;&gt; c = a + b</a:t>
            </a:r>
            <a:endParaRPr kumimoji="0" lang="en-US" altLang="zh-CN" sz="1600" b="0" i="0" u="none" strike="noStrike" kern="1200" cap="none" spc="0" normalizeH="0" baseline="0" noProof="1">
              <a:solidFill>
                <a:schemeClr val="tx1"/>
              </a:solidFill>
              <a:latin typeface="Consolas" panose="020B0609020204030204" charset="0"/>
              <a:ea typeface="+mn-ea"/>
              <a:cs typeface="+mn-cs"/>
            </a:endParaRPr>
          </a:p>
          <a:p>
            <a:pPr marL="342900" marR="0" indent="-342900" algn="l" defTabSz="914400" rtl="0" eaLnBrk="1" fontAlgn="base" latinLnBrk="0" hangingPunct="1">
              <a:lnSpc>
                <a:spcPct val="80000"/>
              </a:lnSpc>
              <a:spcBef>
                <a:spcPct val="20000"/>
              </a:spcBef>
              <a:spcAft>
                <a:spcPct val="0"/>
              </a:spcAft>
              <a:buClrTx/>
              <a:buSzTx/>
              <a:buFontTx/>
              <a:buNone/>
            </a:pPr>
            <a:r>
              <a:rPr kumimoji="0" lang="en-US" altLang="zh-CN" sz="1600" b="0" i="0" u="none" strike="noStrike" kern="1200" cap="none" spc="0" normalizeH="0" baseline="0" noProof="1">
                <a:solidFill>
                  <a:schemeClr val="tx1"/>
                </a:solidFill>
                <a:latin typeface="Consolas" panose="020B0609020204030204" charset="0"/>
                <a:ea typeface="+mn-ea"/>
                <a:cs typeface="+mn-cs"/>
              </a:rPr>
              <a:t>&gt;&gt;&gt; c</a:t>
            </a:r>
            <a:endParaRPr kumimoji="0" lang="en-US" altLang="zh-CN" sz="1600" b="0" i="0" u="none" strike="noStrike" kern="1200" cap="none" spc="0" normalizeH="0" baseline="0" noProof="1">
              <a:solidFill>
                <a:schemeClr val="tx1"/>
              </a:solidFill>
              <a:latin typeface="Consolas" panose="020B0609020204030204" charset="0"/>
              <a:ea typeface="+mn-ea"/>
              <a:cs typeface="+mn-cs"/>
            </a:endParaRPr>
          </a:p>
          <a:p>
            <a:pPr marL="342900" marR="0" indent="-342900" algn="l" defTabSz="914400" rtl="0" eaLnBrk="1" fontAlgn="base" latinLnBrk="0" hangingPunct="1">
              <a:lnSpc>
                <a:spcPct val="80000"/>
              </a:lnSpc>
              <a:spcBef>
                <a:spcPct val="20000"/>
              </a:spcBef>
              <a:spcAft>
                <a:spcPct val="0"/>
              </a:spcAft>
              <a:buClrTx/>
              <a:buSzTx/>
              <a:buFontTx/>
              <a:buNone/>
            </a:pPr>
            <a:r>
              <a:rPr kumimoji="0" lang="en-US" altLang="zh-CN" sz="1600" b="0" i="0" u="none" strike="noStrike" kern="1200" cap="none" spc="0" normalizeH="0" baseline="0" noProof="1">
                <a:solidFill>
                  <a:srgbClr val="00B0F0"/>
                </a:solidFill>
                <a:latin typeface="Consolas" panose="020B0609020204030204" charset="0"/>
                <a:ea typeface="+mn-ea"/>
                <a:cs typeface="+mn-cs"/>
              </a:rPr>
              <a:t>[1, 2, 3, 4, 5, 6]</a:t>
            </a:r>
            <a:endParaRPr kumimoji="0" lang="en-US" altLang="zh-CN" sz="1600" b="0" i="0" u="none" strike="noStrike" kern="1200" cap="none" spc="0" normalizeH="0" baseline="0" noProof="1">
              <a:solidFill>
                <a:srgbClr val="00B0F0"/>
              </a:solidFill>
              <a:latin typeface="Consolas" panose="020B0609020204030204" charset="0"/>
              <a:ea typeface="+mn-ea"/>
              <a:cs typeface="+mn-cs"/>
            </a:endParaRPr>
          </a:p>
          <a:p>
            <a:pPr marL="342900" marR="0" indent="-342900" algn="l" defTabSz="914400" rtl="0" eaLnBrk="1" fontAlgn="base" latinLnBrk="0" hangingPunct="1">
              <a:lnSpc>
                <a:spcPct val="80000"/>
              </a:lnSpc>
              <a:spcBef>
                <a:spcPct val="20000"/>
              </a:spcBef>
              <a:spcAft>
                <a:spcPct val="0"/>
              </a:spcAft>
              <a:buClrTx/>
              <a:buSzTx/>
              <a:buFontTx/>
              <a:buNone/>
            </a:pPr>
            <a:r>
              <a:rPr kumimoji="0" lang="en-US" altLang="zh-CN" sz="1600" b="0" i="0" u="none" strike="noStrike" kern="1200" cap="none" spc="0" normalizeH="0" baseline="0" noProof="1">
                <a:solidFill>
                  <a:schemeClr val="tx1"/>
                </a:solidFill>
                <a:latin typeface="Consolas" panose="020B0609020204030204" charset="0"/>
                <a:ea typeface="+mn-ea"/>
                <a:cs typeface="+mn-cs"/>
              </a:rPr>
              <a:t>&gt;&gt;&gt; d = list(map(str, c))</a:t>
            </a:r>
            <a:endParaRPr kumimoji="0" lang="en-US" altLang="zh-CN" sz="1600" b="0" i="0" u="none" strike="noStrike" kern="1200" cap="none" spc="0" normalizeH="0" baseline="0" noProof="1">
              <a:solidFill>
                <a:schemeClr val="tx1"/>
              </a:solidFill>
              <a:latin typeface="Consolas" panose="020B0609020204030204" charset="0"/>
              <a:ea typeface="+mn-ea"/>
              <a:cs typeface="+mn-cs"/>
            </a:endParaRPr>
          </a:p>
          <a:p>
            <a:pPr marL="342900" marR="0" indent="-342900" algn="l" defTabSz="914400" rtl="0" eaLnBrk="1" fontAlgn="base" latinLnBrk="0" hangingPunct="1">
              <a:lnSpc>
                <a:spcPct val="80000"/>
              </a:lnSpc>
              <a:spcBef>
                <a:spcPct val="20000"/>
              </a:spcBef>
              <a:spcAft>
                <a:spcPct val="0"/>
              </a:spcAft>
              <a:buClrTx/>
              <a:buSzTx/>
              <a:buFontTx/>
              <a:buNone/>
            </a:pPr>
            <a:r>
              <a:rPr kumimoji="0" lang="en-US" altLang="zh-CN" sz="1600" b="0" i="0" u="none" strike="noStrike" kern="1200" cap="none" spc="0" normalizeH="0" baseline="0" noProof="1">
                <a:solidFill>
                  <a:schemeClr val="tx1"/>
                </a:solidFill>
                <a:latin typeface="Consolas" panose="020B0609020204030204" charset="0"/>
                <a:ea typeface="+mn-ea"/>
                <a:cs typeface="+mn-cs"/>
              </a:rPr>
              <a:t>&gt;&gt;&gt; d</a:t>
            </a:r>
            <a:endParaRPr kumimoji="0" lang="en-US" altLang="zh-CN" sz="1600" b="0" i="0" u="none" strike="noStrike" kern="1200" cap="none" spc="0" normalizeH="0" baseline="0" noProof="1">
              <a:solidFill>
                <a:schemeClr val="tx1"/>
              </a:solidFill>
              <a:latin typeface="Consolas" panose="020B0609020204030204" charset="0"/>
              <a:ea typeface="+mn-ea"/>
              <a:cs typeface="+mn-cs"/>
            </a:endParaRPr>
          </a:p>
          <a:p>
            <a:pPr marL="342900" marR="0" indent="-342900" algn="l" defTabSz="914400" rtl="0" eaLnBrk="1" fontAlgn="base" latinLnBrk="0" hangingPunct="1">
              <a:lnSpc>
                <a:spcPct val="80000"/>
              </a:lnSpc>
              <a:spcBef>
                <a:spcPct val="20000"/>
              </a:spcBef>
              <a:spcAft>
                <a:spcPct val="0"/>
              </a:spcAft>
              <a:buClrTx/>
              <a:buSzTx/>
              <a:buFontTx/>
              <a:buNone/>
            </a:pPr>
            <a:r>
              <a:rPr kumimoji="0" lang="en-US" altLang="zh-CN" sz="1600" b="0" i="0" u="none" strike="noStrike" kern="1200" cap="none" spc="0" normalizeH="0" baseline="0" noProof="1">
                <a:solidFill>
                  <a:srgbClr val="00B0F0"/>
                </a:solidFill>
                <a:latin typeface="Consolas" panose="020B0609020204030204" charset="0"/>
                <a:ea typeface="+mn-ea"/>
                <a:cs typeface="+mn-cs"/>
              </a:rPr>
              <a:t>['1', '2', '3', '4', '5', '6']</a:t>
            </a:r>
            <a:endParaRPr kumimoji="0" lang="en-US" altLang="zh-CN" sz="1600" b="0" i="0" u="none" strike="noStrike" kern="1200" cap="none" spc="0" normalizeH="0" baseline="0" noProof="1">
              <a:solidFill>
                <a:srgbClr val="00B0F0"/>
              </a:solidFill>
              <a:latin typeface="Consolas" panose="020B0609020204030204" charset="0"/>
              <a:ea typeface="+mn-ea"/>
              <a:cs typeface="+mn-cs"/>
            </a:endParaRPr>
          </a:p>
          <a:p>
            <a:pPr marL="342900" marR="0" indent="-342900" algn="l" defTabSz="914400" rtl="0" eaLnBrk="1" fontAlgn="base" latinLnBrk="0" hangingPunct="1">
              <a:lnSpc>
                <a:spcPct val="80000"/>
              </a:lnSpc>
              <a:spcBef>
                <a:spcPct val="20000"/>
              </a:spcBef>
              <a:spcAft>
                <a:spcPct val="0"/>
              </a:spcAft>
              <a:buClrTx/>
              <a:buSzTx/>
              <a:buFontTx/>
              <a:buNone/>
            </a:pPr>
            <a:r>
              <a:rPr kumimoji="0" lang="en-US" altLang="zh-CN" sz="1600" b="0" i="0" u="none" strike="noStrike" kern="1200" cap="none" spc="0" normalizeH="0" baseline="0" noProof="1">
                <a:solidFill>
                  <a:schemeClr val="tx1"/>
                </a:solidFill>
                <a:latin typeface="Consolas" panose="020B0609020204030204" charset="0"/>
                <a:ea typeface="+mn-ea"/>
                <a:cs typeface="+mn-cs"/>
              </a:rPr>
              <a:t>&gt;&gt;&gt; import math</a:t>
            </a:r>
            <a:endParaRPr kumimoji="0" lang="en-US" altLang="zh-CN" sz="1600" b="0" i="0" u="none" strike="noStrike" kern="1200" cap="none" spc="0" normalizeH="0" baseline="0" noProof="1">
              <a:solidFill>
                <a:schemeClr val="tx1"/>
              </a:solidFill>
              <a:latin typeface="Consolas" panose="020B0609020204030204" charset="0"/>
              <a:ea typeface="+mn-ea"/>
              <a:cs typeface="+mn-cs"/>
            </a:endParaRPr>
          </a:p>
          <a:p>
            <a:pPr marL="342900" marR="0" indent="-342900" algn="l" defTabSz="914400" rtl="0" eaLnBrk="1" fontAlgn="base" latinLnBrk="0" hangingPunct="1">
              <a:lnSpc>
                <a:spcPct val="80000"/>
              </a:lnSpc>
              <a:spcBef>
                <a:spcPct val="20000"/>
              </a:spcBef>
              <a:spcAft>
                <a:spcPct val="0"/>
              </a:spcAft>
              <a:buClrTx/>
              <a:buSzTx/>
              <a:buFontTx/>
              <a:buNone/>
            </a:pPr>
            <a:r>
              <a:rPr kumimoji="0" lang="en-US" altLang="zh-CN" sz="1600" b="0" i="0" u="none" strike="noStrike" kern="1200" cap="none" spc="0" normalizeH="0" baseline="0" noProof="1">
                <a:solidFill>
                  <a:schemeClr val="tx1"/>
                </a:solidFill>
                <a:latin typeface="Consolas" panose="020B0609020204030204" charset="0"/>
                <a:ea typeface="+mn-ea"/>
                <a:cs typeface="+mn-cs"/>
              </a:rPr>
              <a:t>&gt;&gt;&gt; list(map(math.sin, c))</a:t>
            </a:r>
            <a:endParaRPr kumimoji="0" lang="en-US" altLang="zh-CN"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80000"/>
              </a:lnSpc>
              <a:spcBef>
                <a:spcPct val="20000"/>
              </a:spcBef>
              <a:spcAft>
                <a:spcPct val="0"/>
              </a:spcAft>
              <a:buClrTx/>
              <a:buSzTx/>
              <a:buFontTx/>
              <a:buNone/>
            </a:pPr>
            <a:r>
              <a:rPr kumimoji="0" lang="en-US" altLang="zh-CN" sz="1600" b="0" i="0" u="none" strike="noStrike" kern="1200" cap="none" spc="0" normalizeH="0" baseline="0" noProof="1">
                <a:solidFill>
                  <a:srgbClr val="00B0F0"/>
                </a:solidFill>
                <a:latin typeface="Consolas" panose="020B0609020204030204" charset="0"/>
                <a:ea typeface="+mn-ea"/>
                <a:cs typeface="+mn-cs"/>
              </a:rPr>
              <a:t>[0.8414709848078965, 0.9092974268256817, 0.1411200080598672, -0.7568024953079282, -0.9589242746631385, -0.27941549819892586]</a:t>
            </a:r>
            <a:endParaRPr kumimoji="0" lang="en-US" altLang="zh-CN" sz="1600" b="0" i="0" u="none" strike="noStrike" kern="1200" cap="none" spc="0" normalizeH="0" baseline="0" noProof="1">
              <a:solidFill>
                <a:srgbClr val="00B0F0"/>
              </a:solidFill>
              <a:latin typeface="Consolas" panose="020B0609020204030204" charset="0"/>
              <a:ea typeface="+mn-ea"/>
              <a:cs typeface="+mn-cs"/>
            </a:endParaRPr>
          </a:p>
          <a:p>
            <a:pPr marL="342900" marR="0" indent="-342900" algn="l" defTabSz="914400" rtl="0" eaLnBrk="1" fontAlgn="base" latinLnBrk="0" hangingPunct="1">
              <a:lnSpc>
                <a:spcPct val="80000"/>
              </a:lnSpc>
              <a:spcBef>
                <a:spcPct val="20000"/>
              </a:spcBef>
              <a:spcAft>
                <a:spcPct val="0"/>
              </a:spcAft>
              <a:buClrTx/>
              <a:buSzTx/>
              <a:buFontTx/>
              <a:buNone/>
            </a:pPr>
            <a:r>
              <a:rPr kumimoji="0" lang="en-US" altLang="zh-CN" sz="1600" b="0" i="0" u="none" strike="noStrike" kern="1200" cap="none" spc="0" normalizeH="0" baseline="0" noProof="1">
                <a:solidFill>
                  <a:schemeClr val="tx1"/>
                </a:solidFill>
                <a:latin typeface="Consolas" panose="020B0609020204030204" charset="0"/>
                <a:ea typeface="+mn-ea"/>
                <a:cs typeface="+mn-cs"/>
              </a:rPr>
              <a:t>&gt;&gt;&gt; 'Hello' + ' ' + 'world'</a:t>
            </a:r>
            <a:endParaRPr kumimoji="0" lang="en-US" altLang="zh-CN" sz="1600" b="0" i="0" u="none" strike="noStrike" kern="1200" cap="none" spc="0" normalizeH="0" baseline="0" noProof="1">
              <a:solidFill>
                <a:schemeClr val="tx1"/>
              </a:solidFill>
              <a:latin typeface="Consolas" panose="020B0609020204030204" charset="0"/>
              <a:ea typeface="+mn-ea"/>
              <a:cs typeface="+mn-cs"/>
            </a:endParaRPr>
          </a:p>
          <a:p>
            <a:pPr marL="342900" marR="0" indent="-342900" algn="l" defTabSz="914400" rtl="0" eaLnBrk="1" fontAlgn="base" latinLnBrk="0" hangingPunct="1">
              <a:lnSpc>
                <a:spcPct val="80000"/>
              </a:lnSpc>
              <a:spcBef>
                <a:spcPct val="20000"/>
              </a:spcBef>
              <a:spcAft>
                <a:spcPct val="0"/>
              </a:spcAft>
              <a:buClrTx/>
              <a:buSzTx/>
              <a:buFontTx/>
              <a:buNone/>
            </a:pPr>
            <a:r>
              <a:rPr kumimoji="0" lang="en-US" altLang="zh-CN" sz="1600" b="0" i="0" u="none" strike="noStrike" kern="1200" cap="none" spc="0" normalizeH="0" baseline="0" noProof="1">
                <a:solidFill>
                  <a:srgbClr val="00B0F0"/>
                </a:solidFill>
                <a:latin typeface="Consolas" panose="020B0609020204030204" charset="0"/>
                <a:ea typeface="+mn-ea"/>
                <a:cs typeface="+mn-cs"/>
              </a:rPr>
              <a:t>'Hello world'</a:t>
            </a:r>
            <a:endParaRPr kumimoji="0" lang="en-US" altLang="zh-CN" sz="1600" b="0" i="0" u="none" strike="noStrike" kern="1200" cap="none" spc="0" normalizeH="0" baseline="0" noProof="1">
              <a:solidFill>
                <a:srgbClr val="00B0F0"/>
              </a:solidFill>
              <a:latin typeface="Consolas" panose="020B0609020204030204" charset="0"/>
              <a:ea typeface="+mn-ea"/>
              <a:cs typeface="+mn-cs"/>
            </a:endParaRPr>
          </a:p>
          <a:p>
            <a:pPr marL="342900" marR="0" indent="-342900" algn="l" defTabSz="914400" rtl="0" eaLnBrk="1" fontAlgn="base" latinLnBrk="0" hangingPunct="1">
              <a:lnSpc>
                <a:spcPct val="80000"/>
              </a:lnSpc>
              <a:spcBef>
                <a:spcPct val="20000"/>
              </a:spcBef>
              <a:spcAft>
                <a:spcPct val="0"/>
              </a:spcAft>
              <a:buClrTx/>
              <a:buSzTx/>
              <a:buFontTx/>
              <a:buNone/>
            </a:pPr>
            <a:r>
              <a:rPr kumimoji="0" lang="en-US" altLang="zh-CN" sz="1600" b="0" i="0" u="none" strike="noStrike" kern="1200" cap="none" spc="0" normalizeH="0" baseline="0" noProof="1">
                <a:solidFill>
                  <a:schemeClr val="tx1"/>
                </a:solidFill>
                <a:latin typeface="Consolas" panose="020B0609020204030204" charset="0"/>
                <a:ea typeface="+mn-ea"/>
                <a:cs typeface="+mn-cs"/>
              </a:rPr>
              <a:t>&gt;&gt;&gt; 'welcome ' * 3</a:t>
            </a:r>
            <a:endParaRPr kumimoji="0" lang="en-US" altLang="zh-CN" sz="1600" b="0" i="0" u="none" strike="noStrike" kern="1200" cap="none" spc="0" normalizeH="0" baseline="0" noProof="1">
              <a:solidFill>
                <a:schemeClr val="tx1"/>
              </a:solidFill>
              <a:latin typeface="Consolas" panose="020B0609020204030204" charset="0"/>
              <a:ea typeface="+mn-ea"/>
              <a:cs typeface="+mn-cs"/>
            </a:endParaRPr>
          </a:p>
          <a:p>
            <a:pPr marL="342900" marR="0" indent="-342900" algn="l" defTabSz="914400" rtl="0" eaLnBrk="1" fontAlgn="base" latinLnBrk="0" hangingPunct="1">
              <a:lnSpc>
                <a:spcPct val="80000"/>
              </a:lnSpc>
              <a:spcBef>
                <a:spcPct val="20000"/>
              </a:spcBef>
              <a:spcAft>
                <a:spcPct val="0"/>
              </a:spcAft>
              <a:buClrTx/>
              <a:buSzTx/>
              <a:buFontTx/>
              <a:buNone/>
            </a:pPr>
            <a:r>
              <a:rPr kumimoji="0" lang="en-US" altLang="zh-CN" sz="1600" b="0" i="0" u="none" strike="noStrike" kern="1200" cap="none" spc="0" normalizeH="0" baseline="0" noProof="1">
                <a:solidFill>
                  <a:srgbClr val="00B0F0"/>
                </a:solidFill>
                <a:latin typeface="Consolas" panose="020B0609020204030204" charset="0"/>
                <a:ea typeface="+mn-ea"/>
                <a:cs typeface="+mn-cs"/>
              </a:rPr>
              <a:t>'welcome welcome welcome '</a:t>
            </a:r>
            <a:endParaRPr kumimoji="0" lang="en-US" altLang="zh-CN" sz="1600" b="0" i="0" u="none" strike="noStrike" kern="1200" cap="none" spc="0" normalizeH="0" baseline="0" noProof="1">
              <a:solidFill>
                <a:srgbClr val="00B0F0"/>
              </a:solidFill>
              <a:latin typeface="Consolas" panose="020B0609020204030204" charset="0"/>
              <a:ea typeface="+mn-ea"/>
              <a:cs typeface="+mn-cs"/>
            </a:endParaRPr>
          </a:p>
          <a:p>
            <a:pPr marL="342900" marR="0" indent="-342900" algn="l" defTabSz="914400" rtl="0" eaLnBrk="1" fontAlgn="base" latinLnBrk="0" hangingPunct="1">
              <a:lnSpc>
                <a:spcPct val="80000"/>
              </a:lnSpc>
              <a:spcBef>
                <a:spcPct val="20000"/>
              </a:spcBef>
              <a:spcAft>
                <a:spcPct val="0"/>
              </a:spcAft>
              <a:buClrTx/>
              <a:buSzTx/>
              <a:buFontTx/>
              <a:buNone/>
            </a:pPr>
            <a:r>
              <a:rPr kumimoji="0" lang="en-US" altLang="zh-CN" sz="1600" b="0" i="0" u="none" strike="noStrike" kern="1200" cap="none" spc="0" normalizeH="0" baseline="0" noProof="1">
                <a:solidFill>
                  <a:schemeClr val="tx1"/>
                </a:solidFill>
                <a:latin typeface="Consolas" panose="020B0609020204030204" charset="0"/>
                <a:ea typeface="+mn-ea"/>
                <a:cs typeface="+mn-cs"/>
              </a:rPr>
              <a:t>&gt;&gt;&gt; ('welcome,'*3).rstrip(',')+'!'</a:t>
            </a:r>
            <a:endParaRPr kumimoji="0" lang="en-US" altLang="zh-CN" sz="1600" b="0" i="0" u="none" strike="noStrike" kern="1200" cap="none" spc="0" normalizeH="0" baseline="0" noProof="1">
              <a:solidFill>
                <a:schemeClr val="tx1"/>
              </a:solidFill>
              <a:latin typeface="Consolas" panose="020B0609020204030204" charset="0"/>
              <a:ea typeface="+mn-ea"/>
              <a:cs typeface="+mn-cs"/>
            </a:endParaRPr>
          </a:p>
          <a:p>
            <a:pPr marL="342900" marR="0" indent="-342900" algn="l" defTabSz="914400" rtl="0" eaLnBrk="1" fontAlgn="base" latinLnBrk="0" hangingPunct="1">
              <a:lnSpc>
                <a:spcPct val="80000"/>
              </a:lnSpc>
              <a:spcBef>
                <a:spcPct val="20000"/>
              </a:spcBef>
              <a:spcAft>
                <a:spcPct val="0"/>
              </a:spcAft>
              <a:buClrTx/>
              <a:buSzTx/>
              <a:buFontTx/>
              <a:buNone/>
            </a:pPr>
            <a:r>
              <a:rPr kumimoji="0" lang="en-US" altLang="zh-CN" sz="1600" b="0" i="0" u="none" strike="noStrike" kern="1200" cap="none" spc="0" normalizeH="0" baseline="0" noProof="1">
                <a:solidFill>
                  <a:srgbClr val="00B0F0"/>
                </a:solidFill>
                <a:latin typeface="Consolas" panose="020B0609020204030204" charset="0"/>
                <a:ea typeface="+mn-ea"/>
                <a:cs typeface="+mn-cs"/>
              </a:rPr>
              <a:t>'welcome,welcome,welcome!'</a:t>
            </a:r>
            <a:endParaRPr kumimoji="0" lang="en-US" altLang="zh-CN" sz="1600" b="0" i="0" u="none" strike="noStrike" kern="1200" cap="none" spc="0" normalizeH="0" baseline="0" noProof="1">
              <a:solidFill>
                <a:srgbClr val="00B0F0"/>
              </a:solidFill>
              <a:latin typeface="Consolas" panose="020B0609020204030204" charset="0"/>
              <a:ea typeface="+mn-ea"/>
              <a:cs typeface="+mn-cs"/>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标题 46081"/>
          <p:cNvSpPr>
            <a:spLocks noGrp="1"/>
          </p:cNvSpPr>
          <p:nvPr>
            <p:ph type="title"/>
          </p:nvPr>
        </p:nvSpPr>
        <p:spPr>
          <a:xfrm>
            <a:off x="554355" y="150495"/>
            <a:ext cx="5398770" cy="414020"/>
          </a:xfrm>
          <a:noFill/>
          <a:ln>
            <a:noFill/>
          </a:ln>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1.</a:t>
            </a:r>
            <a:r>
              <a:rPr>
                <a:latin typeface="+mj-lt"/>
                <a:ea typeface="+mj-ea"/>
                <a:cs typeface="+mj-cs"/>
                <a:sym typeface="+mn-ea"/>
              </a:rPr>
              <a:t>4</a:t>
            </a:r>
            <a:r>
              <a:rPr>
                <a:latin typeface="+mj-lt"/>
                <a:ea typeface="+mj-ea"/>
                <a:cs typeface="+mj-cs"/>
                <a:sym typeface="+mn-ea"/>
              </a:rPr>
              <a:t>.6  </a:t>
            </a:r>
            <a:r>
              <a:rPr>
                <a:latin typeface="+mj-lt"/>
                <a:ea typeface="+mj-ea"/>
                <a:cs typeface="+mj-cs"/>
                <a:sym typeface="+mn-ea"/>
              </a:rPr>
              <a:t>常用内置函数</a:t>
            </a:r>
            <a:endParaRPr>
              <a:latin typeface="+mj-lt"/>
              <a:ea typeface="+mj-ea"/>
              <a:cs typeface="+mj-cs"/>
              <a:sym typeface="+mn-ea"/>
            </a:endParaRPr>
          </a:p>
        </p:txBody>
      </p:sp>
      <p:sp>
        <p:nvSpPr>
          <p:cNvPr id="3" name="文本占位符 2"/>
          <p:cNvSpPr>
            <a:spLocks noGrp="1"/>
          </p:cNvSpPr>
          <p:nvPr>
            <p:ph type="body" idx="1"/>
          </p:nvPr>
        </p:nvSpPr>
        <p:spPr/>
        <p:txBody>
          <a:bodyPr/>
          <a:p>
            <a:endParaRPr lang="zh-CN" altLang="en-US"/>
          </a:p>
        </p:txBody>
      </p:sp>
      <p:sp>
        <p:nvSpPr>
          <p:cNvPr id="74754" name="文本占位符 46082"/>
          <p:cNvSpPr>
            <a:spLocks noGrp="1"/>
          </p:cNvSpPr>
          <p:nvPr>
            <p:ph sz="half" idx="2"/>
          </p:nvPr>
        </p:nvSpPr>
        <p:spPr/>
        <p:txBody>
          <a:bodyPr anchor="t"/>
          <a:p>
            <a:pPr>
              <a:buSzPct val="90000"/>
              <a:buFont typeface="Wingdings" panose="05000000000000000000" charset="0"/>
              <a:buChar char="n"/>
            </a:pPr>
            <a:r>
              <a:rPr lang="zh-CN" altLang="en-US" sz="2400" dirty="0">
                <a:latin typeface="微软雅黑" panose="020B0503020204020204" charset="-122"/>
                <a:ea typeface="微软雅黑" panose="020B0503020204020204" charset="-122"/>
              </a:rPr>
              <a:t>内置函数不需要导入任何模块即可使用</a:t>
            </a:r>
            <a:endParaRPr lang="en-US" altLang="zh-CN" sz="2400" dirty="0">
              <a:latin typeface="微软雅黑" panose="020B0503020204020204" charset="-122"/>
              <a:ea typeface="微软雅黑" panose="020B0503020204020204" charset="-122"/>
            </a:endParaRPr>
          </a:p>
          <a:p>
            <a:pPr>
              <a:buSzPct val="90000"/>
              <a:buFont typeface="Wingdings" panose="05000000000000000000" charset="0"/>
              <a:buChar char="n"/>
            </a:pPr>
            <a:r>
              <a:rPr lang="zh-CN" altLang="en-US" sz="2400" dirty="0">
                <a:latin typeface="微软雅黑" panose="020B0503020204020204" charset="-122"/>
                <a:ea typeface="微软雅黑" panose="020B0503020204020204" charset="-122"/>
              </a:rPr>
              <a:t>执行下面的命令</a:t>
            </a:r>
            <a:r>
              <a:rPr lang="en-US" altLang="zh-CN" sz="2400" dirty="0">
                <a:latin typeface="微软雅黑" panose="020B0503020204020204" charset="-122"/>
                <a:ea typeface="微软雅黑" panose="020B0503020204020204" charset="-122"/>
              </a:rPr>
              <a:t>可以</a:t>
            </a:r>
            <a:r>
              <a:rPr lang="zh-CN" altLang="en-US" sz="2400" dirty="0">
                <a:latin typeface="微软雅黑" panose="020B0503020204020204" charset="-122"/>
                <a:ea typeface="微软雅黑" panose="020B0503020204020204" charset="-122"/>
              </a:rPr>
              <a:t>列出所有内置函数</a:t>
            </a:r>
            <a:endParaRPr lang="zh-CN" altLang="en-US" sz="2400" dirty="0">
              <a:latin typeface="微软雅黑" panose="020B0503020204020204" charset="-122"/>
              <a:ea typeface="微软雅黑" panose="020B0503020204020204" charset="-122"/>
            </a:endParaRPr>
          </a:p>
          <a:p>
            <a:pPr>
              <a:buSzPct val="90000"/>
              <a:buFont typeface="Wingdings" panose="05000000000000000000" pitchFamily="2" charset="2"/>
              <a:buNone/>
            </a:pPr>
            <a:r>
              <a:rPr lang="en-US" altLang="zh-CN" sz="2000" dirty="0"/>
              <a:t>&gt;&gt;&gt; dir(__builtins__)</a:t>
            </a:r>
            <a:endParaRPr lang="en-US" altLang="zh-CN" sz="2000"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0" name="表格 -1"/>
          <p:cNvGraphicFramePr/>
          <p:nvPr>
            <p:custDataLst>
              <p:tags r:id="rId1"/>
            </p:custDataLst>
          </p:nvPr>
        </p:nvGraphicFramePr>
        <p:xfrm>
          <a:off x="1033145" y="1008380"/>
          <a:ext cx="10408285" cy="5055870"/>
        </p:xfrm>
        <a:graphic>
          <a:graphicData uri="http://schemas.openxmlformats.org/drawingml/2006/table">
            <a:tbl>
              <a:tblPr firstRow="1" bandRow="1">
                <a:tableStyleId>{5940675A-B579-460E-94D1-54222C63F5DA}</a:tableStyleId>
              </a:tblPr>
              <a:tblGrid>
                <a:gridCol w="3119120"/>
                <a:gridCol w="7289165"/>
              </a:tblGrid>
              <a:tr h="281305">
                <a:tc>
                  <a:txBody>
                    <a:bodyPr/>
                    <a:p>
                      <a:pPr marL="0" indent="0" algn="ctr">
                        <a:buNone/>
                      </a:pPr>
                      <a:r>
                        <a:rPr lang="zh-CN" altLang="en-US" sz="1600" b="1" u="none">
                          <a:latin typeface="微软雅黑" panose="020B0503020204020204" charset="-122"/>
                          <a:ea typeface="微软雅黑" panose="020B0503020204020204" charset="-122"/>
                          <a:cs typeface="宋体" panose="02010600030101010101" pitchFamily="2" charset="-122"/>
                        </a:rPr>
                        <a:t>函数</a:t>
                      </a:r>
                      <a:endParaRPr lang="zh-CN" altLang="en-US" sz="1600" b="1" u="none">
                        <a:latin typeface="微软雅黑" panose="020B0503020204020204" charset="-122"/>
                        <a:ea typeface="微软雅黑" panose="020B0503020204020204" charset="-122"/>
                        <a:cs typeface="宋体" panose="02010600030101010101" pitchFamily="2" charset="-122"/>
                      </a:endParaRPr>
                    </a:p>
                  </a:txBody>
                  <a:tcPr marL="71755" marR="0" marT="0" marB="1"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1600" b="1" u="none">
                          <a:latin typeface="微软雅黑" panose="020B0503020204020204" charset="-122"/>
                          <a:ea typeface="微软雅黑" panose="020B0503020204020204" charset="-122"/>
                          <a:cs typeface="宋体" panose="02010600030101010101" pitchFamily="2" charset="-122"/>
                        </a:rPr>
                        <a:t>功能简要说明</a:t>
                      </a:r>
                      <a:endParaRPr lang="zh-CN" altLang="en-US" sz="1600" b="1" u="none">
                        <a:latin typeface="微软雅黑" panose="020B0503020204020204" charset="-122"/>
                        <a:ea typeface="微软雅黑" panose="020B0503020204020204" charset="-122"/>
                        <a:cs typeface="宋体" panose="02010600030101010101" pitchFamily="2" charset="-122"/>
                      </a:endParaRPr>
                    </a:p>
                  </a:txBody>
                  <a:tcPr marL="71755" marR="0" marT="0" marB="1" vert="horz" anchor="ctr"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1305">
                <a:tc>
                  <a:txBody>
                    <a:bodyPr/>
                    <a:p>
                      <a:pPr marL="0" indent="0" algn="l">
                        <a:buNone/>
                      </a:pPr>
                      <a:r>
                        <a:rPr lang="en-US" altLang="zh-CN" sz="1600" b="0" u="none">
                          <a:latin typeface="微软雅黑" panose="020B0503020204020204" charset="-122"/>
                          <a:ea typeface="微软雅黑" panose="020B0503020204020204" charset="-122"/>
                          <a:cs typeface="宋体" panose="02010600030101010101" pitchFamily="2" charset="-122"/>
                        </a:rPr>
                        <a:t>abs(x)</a:t>
                      </a:r>
                      <a:endParaRPr lang="en-US" altLang="zh-CN" sz="1600" b="0" u="none">
                        <a:latin typeface="微软雅黑" panose="020B0503020204020204" charset="-122"/>
                        <a:ea typeface="微软雅黑" panose="020B0503020204020204" charset="-122"/>
                        <a:cs typeface="宋体" panose="02010600030101010101" pitchFamily="2" charset="-122"/>
                      </a:endParaRPr>
                    </a:p>
                  </a:txBody>
                  <a:tcPr marL="71755" marR="0" marT="0" marB="1"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微软雅黑" panose="020B0503020204020204" charset="-122"/>
                          <a:ea typeface="微软雅黑" panose="020B0503020204020204" charset="-122"/>
                          <a:cs typeface="微软雅黑" panose="020B0503020204020204" charset="-122"/>
                        </a:rPr>
                        <a:t>返回数字</a:t>
                      </a:r>
                      <a:r>
                        <a:rPr lang="en-US" altLang="zh-CN" sz="1600" b="0" u="none">
                          <a:latin typeface="微软雅黑" panose="020B0503020204020204" charset="-122"/>
                          <a:ea typeface="微软雅黑" panose="020B0503020204020204" charset="-122"/>
                          <a:cs typeface="微软雅黑" panose="020B0503020204020204" charset="-122"/>
                        </a:rPr>
                        <a:t>x</a:t>
                      </a:r>
                      <a:r>
                        <a:rPr lang="zh-CN" altLang="en-US" sz="1600" b="0" u="none">
                          <a:latin typeface="微软雅黑" panose="020B0503020204020204" charset="-122"/>
                          <a:ea typeface="微软雅黑" panose="020B0503020204020204" charset="-122"/>
                          <a:cs typeface="微软雅黑" panose="020B0503020204020204" charset="-122"/>
                        </a:rPr>
                        <a:t>的绝对值或复数</a:t>
                      </a:r>
                      <a:r>
                        <a:rPr lang="en-US" altLang="zh-CN" sz="1600" b="0" u="none">
                          <a:latin typeface="微软雅黑" panose="020B0503020204020204" charset="-122"/>
                          <a:ea typeface="微软雅黑" panose="020B0503020204020204" charset="-122"/>
                          <a:cs typeface="微软雅黑" panose="020B0503020204020204" charset="-122"/>
                        </a:rPr>
                        <a:t>x</a:t>
                      </a:r>
                      <a:r>
                        <a:rPr lang="zh-CN" altLang="en-US" sz="1600" b="0" u="none">
                          <a:latin typeface="微软雅黑" panose="020B0503020204020204" charset="-122"/>
                          <a:ea typeface="微软雅黑" panose="020B0503020204020204" charset="-122"/>
                          <a:cs typeface="微软雅黑" panose="020B0503020204020204" charset="-122"/>
                        </a:rPr>
                        <a:t>的模</a:t>
                      </a:r>
                      <a:endParaRPr lang="zh-CN" altLang="en-US" sz="1600" b="0" u="none">
                        <a:latin typeface="微软雅黑" panose="020B0503020204020204" charset="-122"/>
                        <a:ea typeface="微软雅黑" panose="020B0503020204020204" charset="-122"/>
                        <a:cs typeface="微软雅黑" panose="020B0503020204020204" charset="-122"/>
                      </a:endParaRPr>
                    </a:p>
                  </a:txBody>
                  <a:tcPr marL="71755" marR="0" marT="0" marB="1" vert="horz" anchor="ctr"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42010">
                <a:tc>
                  <a:txBody>
                    <a:bodyPr/>
                    <a:p>
                      <a:pPr marL="0" indent="0" algn="l">
                        <a:buNone/>
                      </a:pPr>
                      <a:r>
                        <a:rPr lang="en-US" altLang="zh-CN" sz="1600" b="0" u="none">
                          <a:latin typeface="微软雅黑" panose="020B0503020204020204" charset="-122"/>
                          <a:ea typeface="微软雅黑" panose="020B0503020204020204" charset="-122"/>
                          <a:cs typeface="宋体" panose="02010600030101010101" pitchFamily="2" charset="-122"/>
                        </a:rPr>
                        <a:t>all(iterable)</a:t>
                      </a:r>
                      <a:endParaRPr lang="en-US" altLang="zh-CN" sz="1600" b="0" u="none">
                        <a:latin typeface="微软雅黑" panose="020B0503020204020204" charset="-122"/>
                        <a:ea typeface="微软雅黑" panose="020B0503020204020204" charset="-122"/>
                        <a:cs typeface="宋体" panose="02010600030101010101" pitchFamily="2" charset="-122"/>
                      </a:endParaRPr>
                    </a:p>
                  </a:txBody>
                  <a:tcPr marL="71755" marR="0" marT="0" marB="1"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微软雅黑" panose="020B0503020204020204" charset="-122"/>
                          <a:ea typeface="微软雅黑" panose="020B0503020204020204" charset="-122"/>
                          <a:cs typeface="微软雅黑" panose="020B0503020204020204" charset="-122"/>
                        </a:rPr>
                        <a:t>如果对于可迭代对象中所有元素</a:t>
                      </a:r>
                      <a:r>
                        <a:rPr lang="en-US" altLang="zh-CN" sz="1600" b="0" u="none">
                          <a:latin typeface="微软雅黑" panose="020B0503020204020204" charset="-122"/>
                          <a:ea typeface="微软雅黑" panose="020B0503020204020204" charset="-122"/>
                          <a:cs typeface="微软雅黑" panose="020B0503020204020204" charset="-122"/>
                        </a:rPr>
                        <a:t>x</a:t>
                      </a:r>
                      <a:r>
                        <a:rPr lang="zh-CN" altLang="en-US" sz="1600" b="0" u="none">
                          <a:latin typeface="微软雅黑" panose="020B0503020204020204" charset="-122"/>
                          <a:ea typeface="微软雅黑" panose="020B0503020204020204" charset="-122"/>
                          <a:cs typeface="微软雅黑" panose="020B0503020204020204" charset="-122"/>
                        </a:rPr>
                        <a:t>都等价于</a:t>
                      </a:r>
                      <a:r>
                        <a:rPr lang="en-US" altLang="zh-CN" sz="1600" b="0" u="none">
                          <a:latin typeface="微软雅黑" panose="020B0503020204020204" charset="-122"/>
                          <a:ea typeface="微软雅黑" panose="020B0503020204020204" charset="-122"/>
                          <a:cs typeface="微软雅黑" panose="020B0503020204020204" charset="-122"/>
                        </a:rPr>
                        <a:t>True</a:t>
                      </a:r>
                      <a:r>
                        <a:rPr lang="zh-CN" altLang="en-US" sz="1600" b="0" u="none">
                          <a:latin typeface="微软雅黑" panose="020B0503020204020204" charset="-122"/>
                          <a:ea typeface="微软雅黑" panose="020B0503020204020204" charset="-122"/>
                          <a:cs typeface="微软雅黑" panose="020B0503020204020204" charset="-122"/>
                        </a:rPr>
                        <a:t>，也就是对于所有元素</a:t>
                      </a:r>
                      <a:r>
                        <a:rPr lang="en-US" altLang="zh-CN" sz="1600" b="0" u="none">
                          <a:latin typeface="微软雅黑" panose="020B0503020204020204" charset="-122"/>
                          <a:ea typeface="微软雅黑" panose="020B0503020204020204" charset="-122"/>
                          <a:cs typeface="微软雅黑" panose="020B0503020204020204" charset="-122"/>
                        </a:rPr>
                        <a:t>x</a:t>
                      </a:r>
                      <a:r>
                        <a:rPr lang="zh-CN" altLang="en-US" sz="1600" b="0" u="none">
                          <a:latin typeface="微软雅黑" panose="020B0503020204020204" charset="-122"/>
                          <a:ea typeface="微软雅黑" panose="020B0503020204020204" charset="-122"/>
                          <a:cs typeface="微软雅黑" panose="020B0503020204020204" charset="-122"/>
                        </a:rPr>
                        <a:t>都有</a:t>
                      </a:r>
                      <a:r>
                        <a:rPr lang="en-US" altLang="zh-CN" sz="1600" b="0" u="none">
                          <a:latin typeface="微软雅黑" panose="020B0503020204020204" charset="-122"/>
                          <a:ea typeface="微软雅黑" panose="020B0503020204020204" charset="-122"/>
                          <a:cs typeface="微软雅黑" panose="020B0503020204020204" charset="-122"/>
                        </a:rPr>
                        <a:t>bool(x)</a:t>
                      </a:r>
                      <a:r>
                        <a:rPr lang="zh-CN" altLang="en-US" sz="1600" b="0" u="none">
                          <a:latin typeface="微软雅黑" panose="020B0503020204020204" charset="-122"/>
                          <a:ea typeface="微软雅黑" panose="020B0503020204020204" charset="-122"/>
                          <a:cs typeface="微软雅黑" panose="020B0503020204020204" charset="-122"/>
                        </a:rPr>
                        <a:t>等于</a:t>
                      </a:r>
                      <a:r>
                        <a:rPr lang="en-US" altLang="zh-CN" sz="1600" b="0" u="none">
                          <a:latin typeface="微软雅黑" panose="020B0503020204020204" charset="-122"/>
                          <a:ea typeface="微软雅黑" panose="020B0503020204020204" charset="-122"/>
                          <a:cs typeface="微软雅黑" panose="020B0503020204020204" charset="-122"/>
                        </a:rPr>
                        <a:t>True</a:t>
                      </a:r>
                      <a:r>
                        <a:rPr lang="zh-CN" altLang="en-US" sz="1600" b="0" u="none">
                          <a:latin typeface="微软雅黑" panose="020B0503020204020204" charset="-122"/>
                          <a:ea typeface="微软雅黑" panose="020B0503020204020204" charset="-122"/>
                          <a:cs typeface="微软雅黑" panose="020B0503020204020204" charset="-122"/>
                        </a:rPr>
                        <a:t>，则返回</a:t>
                      </a:r>
                      <a:r>
                        <a:rPr lang="en-US" altLang="zh-CN" sz="1600" b="0" u="none">
                          <a:latin typeface="微软雅黑" panose="020B0503020204020204" charset="-122"/>
                          <a:ea typeface="微软雅黑" panose="020B0503020204020204" charset="-122"/>
                          <a:cs typeface="微软雅黑" panose="020B0503020204020204" charset="-122"/>
                        </a:rPr>
                        <a:t>True</a:t>
                      </a:r>
                      <a:r>
                        <a:rPr lang="zh-CN" altLang="en-US" sz="1600" b="0" u="none">
                          <a:latin typeface="微软雅黑" panose="020B0503020204020204" charset="-122"/>
                          <a:ea typeface="微软雅黑" panose="020B0503020204020204" charset="-122"/>
                          <a:cs typeface="微软雅黑" panose="020B0503020204020204" charset="-122"/>
                        </a:rPr>
                        <a:t>。对于空的可迭代对象也返回</a:t>
                      </a:r>
                      <a:r>
                        <a:rPr lang="en-US" altLang="zh-CN" sz="1600" b="0" u="none">
                          <a:latin typeface="微软雅黑" panose="020B0503020204020204" charset="-122"/>
                          <a:ea typeface="微软雅黑" panose="020B0503020204020204" charset="-122"/>
                          <a:cs typeface="微软雅黑" panose="020B0503020204020204" charset="-122"/>
                        </a:rPr>
                        <a:t>True</a:t>
                      </a:r>
                      <a:endParaRPr lang="zh-CN" altLang="en-US" sz="1600" b="0" u="none">
                        <a:latin typeface="微软雅黑" panose="020B0503020204020204" charset="-122"/>
                        <a:ea typeface="微软雅黑" panose="020B0503020204020204" charset="-122"/>
                        <a:cs typeface="微软雅黑" panose="020B0503020204020204" charset="-122"/>
                      </a:endParaRPr>
                    </a:p>
                  </a:txBody>
                  <a:tcPr marL="71755" marR="0" marT="0" marB="1" vert="horz" anchor="ctr"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60705">
                <a:tc>
                  <a:txBody>
                    <a:bodyPr/>
                    <a:p>
                      <a:pPr marL="0" indent="0" algn="l">
                        <a:buNone/>
                      </a:pPr>
                      <a:r>
                        <a:rPr lang="en-US" altLang="zh-CN" sz="1600" b="0" u="none">
                          <a:latin typeface="微软雅黑" panose="020B0503020204020204" charset="-122"/>
                          <a:ea typeface="微软雅黑" panose="020B0503020204020204" charset="-122"/>
                          <a:cs typeface="宋体" panose="02010600030101010101" pitchFamily="2" charset="-122"/>
                        </a:rPr>
                        <a:t>any(iterable)</a:t>
                      </a:r>
                      <a:endParaRPr lang="en-US" altLang="zh-CN" sz="1600" b="0" u="none">
                        <a:latin typeface="微软雅黑" panose="020B0503020204020204" charset="-122"/>
                        <a:ea typeface="微软雅黑" panose="020B0503020204020204" charset="-122"/>
                        <a:cs typeface="宋体" panose="02010600030101010101" pitchFamily="2" charset="-122"/>
                      </a:endParaRPr>
                    </a:p>
                  </a:txBody>
                  <a:tcPr marL="71755" marR="0" marT="0" marB="1"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微软雅黑" panose="020B0503020204020204" charset="-122"/>
                          <a:ea typeface="微软雅黑" panose="020B0503020204020204" charset="-122"/>
                          <a:cs typeface="微软雅黑" panose="020B0503020204020204" charset="-122"/>
                        </a:rPr>
                        <a:t>只要可迭代对象</a:t>
                      </a:r>
                      <a:r>
                        <a:rPr lang="en-US" altLang="zh-CN" sz="1600" b="0" u="none">
                          <a:latin typeface="微软雅黑" panose="020B0503020204020204" charset="-122"/>
                          <a:ea typeface="微软雅黑" panose="020B0503020204020204" charset="-122"/>
                          <a:cs typeface="微软雅黑" panose="020B0503020204020204" charset="-122"/>
                        </a:rPr>
                        <a:t>iterable</a:t>
                      </a:r>
                      <a:r>
                        <a:rPr lang="zh-CN" altLang="en-US" sz="1600" b="0" u="none">
                          <a:latin typeface="微软雅黑" panose="020B0503020204020204" charset="-122"/>
                          <a:ea typeface="微软雅黑" panose="020B0503020204020204" charset="-122"/>
                          <a:cs typeface="微软雅黑" panose="020B0503020204020204" charset="-122"/>
                        </a:rPr>
                        <a:t>中存在元素</a:t>
                      </a:r>
                      <a:r>
                        <a:rPr lang="en-US" altLang="zh-CN" sz="1600" b="0" u="none">
                          <a:latin typeface="微软雅黑" panose="020B0503020204020204" charset="-122"/>
                          <a:ea typeface="微软雅黑" panose="020B0503020204020204" charset="-122"/>
                          <a:cs typeface="微软雅黑" panose="020B0503020204020204" charset="-122"/>
                        </a:rPr>
                        <a:t>x</a:t>
                      </a:r>
                      <a:r>
                        <a:rPr lang="zh-CN" altLang="en-US" sz="1600" b="0" u="none">
                          <a:latin typeface="微软雅黑" panose="020B0503020204020204" charset="-122"/>
                          <a:ea typeface="微软雅黑" panose="020B0503020204020204" charset="-122"/>
                          <a:cs typeface="微软雅黑" panose="020B0503020204020204" charset="-122"/>
                        </a:rPr>
                        <a:t>使得</a:t>
                      </a:r>
                      <a:r>
                        <a:rPr lang="en-US" altLang="zh-CN" sz="1600" b="0" u="none">
                          <a:latin typeface="微软雅黑" panose="020B0503020204020204" charset="-122"/>
                          <a:ea typeface="微软雅黑" panose="020B0503020204020204" charset="-122"/>
                          <a:cs typeface="微软雅黑" panose="020B0503020204020204" charset="-122"/>
                        </a:rPr>
                        <a:t>bool(x)</a:t>
                      </a:r>
                      <a:r>
                        <a:rPr lang="zh-CN" altLang="en-US" sz="1600" b="0" u="none">
                          <a:latin typeface="微软雅黑" panose="020B0503020204020204" charset="-122"/>
                          <a:ea typeface="微软雅黑" panose="020B0503020204020204" charset="-122"/>
                          <a:cs typeface="微软雅黑" panose="020B0503020204020204" charset="-122"/>
                        </a:rPr>
                        <a:t>为</a:t>
                      </a:r>
                      <a:r>
                        <a:rPr lang="en-US" altLang="zh-CN" sz="1600" b="0" u="none">
                          <a:latin typeface="微软雅黑" panose="020B0503020204020204" charset="-122"/>
                          <a:ea typeface="微软雅黑" panose="020B0503020204020204" charset="-122"/>
                          <a:cs typeface="微软雅黑" panose="020B0503020204020204" charset="-122"/>
                        </a:rPr>
                        <a:t>True</a:t>
                      </a:r>
                      <a:r>
                        <a:rPr lang="zh-CN" altLang="en-US" sz="1600" b="0" u="none">
                          <a:latin typeface="微软雅黑" panose="020B0503020204020204" charset="-122"/>
                          <a:ea typeface="微软雅黑" panose="020B0503020204020204" charset="-122"/>
                          <a:cs typeface="微软雅黑" panose="020B0503020204020204" charset="-122"/>
                        </a:rPr>
                        <a:t>，则返回</a:t>
                      </a:r>
                      <a:r>
                        <a:rPr lang="en-US" altLang="zh-CN" sz="1600" b="0" u="none">
                          <a:latin typeface="微软雅黑" panose="020B0503020204020204" charset="-122"/>
                          <a:ea typeface="微软雅黑" panose="020B0503020204020204" charset="-122"/>
                          <a:cs typeface="微软雅黑" panose="020B0503020204020204" charset="-122"/>
                        </a:rPr>
                        <a:t>True</a:t>
                      </a:r>
                      <a:r>
                        <a:rPr lang="zh-CN" altLang="en-US" sz="1600" b="0" u="none">
                          <a:latin typeface="微软雅黑" panose="020B0503020204020204" charset="-122"/>
                          <a:ea typeface="微软雅黑" panose="020B0503020204020204" charset="-122"/>
                          <a:cs typeface="微软雅黑" panose="020B0503020204020204" charset="-122"/>
                        </a:rPr>
                        <a:t>。对于空的可迭代对象，返回</a:t>
                      </a:r>
                      <a:r>
                        <a:rPr lang="en-US" altLang="zh-CN" sz="1600" b="0" u="none">
                          <a:latin typeface="微软雅黑" panose="020B0503020204020204" charset="-122"/>
                          <a:ea typeface="微软雅黑" panose="020B0503020204020204" charset="-122"/>
                          <a:cs typeface="微软雅黑" panose="020B0503020204020204" charset="-122"/>
                        </a:rPr>
                        <a:t>False</a:t>
                      </a:r>
                      <a:endParaRPr lang="zh-CN" altLang="en-US" sz="1600" b="0" u="none">
                        <a:latin typeface="微软雅黑" panose="020B0503020204020204" charset="-122"/>
                        <a:ea typeface="微软雅黑" panose="020B0503020204020204" charset="-122"/>
                        <a:cs typeface="微软雅黑" panose="020B0503020204020204" charset="-122"/>
                      </a:endParaRPr>
                    </a:p>
                  </a:txBody>
                  <a:tcPr marL="71755" marR="0" marT="0" marB="1" vert="horz" anchor="ctr"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62610">
                <a:tc>
                  <a:txBody>
                    <a:bodyPr/>
                    <a:p>
                      <a:pPr marL="0" indent="0" algn="l">
                        <a:buNone/>
                      </a:pPr>
                      <a:r>
                        <a:rPr lang="en-US" altLang="zh-CN" sz="1600" b="0" u="none">
                          <a:latin typeface="微软雅黑" panose="020B0503020204020204" charset="-122"/>
                          <a:ea typeface="微软雅黑" panose="020B0503020204020204" charset="-122"/>
                          <a:cs typeface="宋体" panose="02010600030101010101" pitchFamily="2" charset="-122"/>
                        </a:rPr>
                        <a:t>ascii(obj)</a:t>
                      </a:r>
                      <a:endParaRPr lang="en-US" altLang="zh-CN" sz="1600" b="0" u="none">
                        <a:latin typeface="微软雅黑" panose="020B0503020204020204" charset="-122"/>
                        <a:ea typeface="微软雅黑" panose="020B0503020204020204" charset="-122"/>
                        <a:cs typeface="宋体" panose="02010600030101010101" pitchFamily="2" charset="-122"/>
                      </a:endParaRPr>
                    </a:p>
                  </a:txBody>
                  <a:tcPr marL="71755" marR="0" marT="0" marB="1"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微软雅黑" panose="020B0503020204020204" charset="-122"/>
                          <a:ea typeface="微软雅黑" panose="020B0503020204020204" charset="-122"/>
                          <a:cs typeface="微软雅黑" panose="020B0503020204020204" charset="-122"/>
                        </a:rPr>
                        <a:t>把对象转换为</a:t>
                      </a:r>
                      <a:r>
                        <a:rPr lang="en-US" altLang="zh-CN" sz="1600" b="0" u="none">
                          <a:latin typeface="微软雅黑" panose="020B0503020204020204" charset="-122"/>
                          <a:ea typeface="微软雅黑" panose="020B0503020204020204" charset="-122"/>
                          <a:cs typeface="微软雅黑" panose="020B0503020204020204" charset="-122"/>
                        </a:rPr>
                        <a:t>ASCII</a:t>
                      </a:r>
                      <a:r>
                        <a:rPr lang="zh-CN" altLang="en-US" sz="1600" b="0" u="none">
                          <a:latin typeface="微软雅黑" panose="020B0503020204020204" charset="-122"/>
                          <a:ea typeface="微软雅黑" panose="020B0503020204020204" charset="-122"/>
                          <a:cs typeface="微软雅黑" panose="020B0503020204020204" charset="-122"/>
                        </a:rPr>
                        <a:t>码表示形式，必要的时候使用转义字符来表示特定的字符</a:t>
                      </a:r>
                      <a:endParaRPr lang="zh-CN" altLang="en-US" sz="1600" b="0" u="none">
                        <a:latin typeface="微软雅黑" panose="020B0503020204020204" charset="-122"/>
                        <a:ea typeface="微软雅黑" panose="020B0503020204020204" charset="-122"/>
                        <a:cs typeface="微软雅黑" panose="020B0503020204020204" charset="-122"/>
                      </a:endParaRPr>
                    </a:p>
                  </a:txBody>
                  <a:tcPr marL="71755" marR="0" marT="0" marB="1" vert="horz" anchor="ctr"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1305">
                <a:tc>
                  <a:txBody>
                    <a:bodyPr/>
                    <a:p>
                      <a:pPr marL="0" indent="0" algn="l">
                        <a:buNone/>
                      </a:pPr>
                      <a:r>
                        <a:rPr lang="en-US" altLang="zh-CN" sz="1600" b="0" u="none">
                          <a:latin typeface="微软雅黑" panose="020B0503020204020204" charset="-122"/>
                          <a:ea typeface="微软雅黑" panose="020B0503020204020204" charset="-122"/>
                          <a:cs typeface="宋体" panose="02010600030101010101" pitchFamily="2" charset="-122"/>
                        </a:rPr>
                        <a:t>bin(x)</a:t>
                      </a:r>
                      <a:endParaRPr lang="en-US" altLang="zh-CN" sz="1600" b="0" u="none">
                        <a:latin typeface="微软雅黑" panose="020B0503020204020204" charset="-122"/>
                        <a:ea typeface="微软雅黑" panose="020B0503020204020204" charset="-122"/>
                        <a:cs typeface="宋体" panose="02010600030101010101" pitchFamily="2" charset="-122"/>
                      </a:endParaRPr>
                    </a:p>
                  </a:txBody>
                  <a:tcPr marL="71755" marR="0" marT="0" marB="1"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微软雅黑" panose="020B0503020204020204" charset="-122"/>
                          <a:ea typeface="微软雅黑" panose="020B0503020204020204" charset="-122"/>
                          <a:cs typeface="微软雅黑" panose="020B0503020204020204" charset="-122"/>
                        </a:rPr>
                        <a:t>把整数</a:t>
                      </a:r>
                      <a:r>
                        <a:rPr lang="en-US" altLang="zh-CN" sz="1600" b="0" u="none">
                          <a:latin typeface="微软雅黑" panose="020B0503020204020204" charset="-122"/>
                          <a:ea typeface="微软雅黑" panose="020B0503020204020204" charset="-122"/>
                          <a:cs typeface="微软雅黑" panose="020B0503020204020204" charset="-122"/>
                        </a:rPr>
                        <a:t>x</a:t>
                      </a:r>
                      <a:r>
                        <a:rPr lang="zh-CN" altLang="en-US" sz="1600" b="0" u="none">
                          <a:latin typeface="微软雅黑" panose="020B0503020204020204" charset="-122"/>
                          <a:ea typeface="微软雅黑" panose="020B0503020204020204" charset="-122"/>
                          <a:cs typeface="微软雅黑" panose="020B0503020204020204" charset="-122"/>
                        </a:rPr>
                        <a:t>转换为二进制串表示形式</a:t>
                      </a:r>
                      <a:endParaRPr lang="zh-CN" altLang="en-US" sz="1600" b="0" u="none">
                        <a:latin typeface="微软雅黑" panose="020B0503020204020204" charset="-122"/>
                        <a:ea typeface="微软雅黑" panose="020B0503020204020204" charset="-122"/>
                        <a:cs typeface="微软雅黑" panose="020B0503020204020204" charset="-122"/>
                      </a:endParaRPr>
                    </a:p>
                  </a:txBody>
                  <a:tcPr marL="71755" marR="0" marT="0" marB="1" vert="horz" anchor="ctr"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1305">
                <a:tc>
                  <a:txBody>
                    <a:bodyPr/>
                    <a:p>
                      <a:pPr marL="0" indent="0" algn="l">
                        <a:buNone/>
                      </a:pPr>
                      <a:r>
                        <a:rPr lang="en-US" altLang="zh-CN" sz="1600" b="0" u="none">
                          <a:latin typeface="微软雅黑" panose="020B0503020204020204" charset="-122"/>
                          <a:ea typeface="微软雅黑" panose="020B0503020204020204" charset="-122"/>
                          <a:cs typeface="宋体" panose="02010600030101010101" pitchFamily="2" charset="-122"/>
                        </a:rPr>
                        <a:t>bool(x)</a:t>
                      </a:r>
                      <a:endParaRPr lang="en-US" altLang="zh-CN" sz="1600" b="0" u="none">
                        <a:latin typeface="微软雅黑" panose="020B0503020204020204" charset="-122"/>
                        <a:ea typeface="微软雅黑" panose="020B0503020204020204" charset="-122"/>
                        <a:cs typeface="宋体" panose="02010600030101010101" pitchFamily="2" charset="-122"/>
                      </a:endParaRPr>
                    </a:p>
                  </a:txBody>
                  <a:tcPr marL="71755" marR="0" marT="0" marB="1"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微软雅黑" panose="020B0503020204020204" charset="-122"/>
                          <a:ea typeface="微软雅黑" panose="020B0503020204020204" charset="-122"/>
                          <a:cs typeface="微软雅黑" panose="020B0503020204020204" charset="-122"/>
                        </a:rPr>
                        <a:t>返回与</a:t>
                      </a:r>
                      <a:r>
                        <a:rPr lang="en-US" altLang="zh-CN" sz="1600" b="0" u="none">
                          <a:latin typeface="微软雅黑" panose="020B0503020204020204" charset="-122"/>
                          <a:ea typeface="微软雅黑" panose="020B0503020204020204" charset="-122"/>
                          <a:cs typeface="微软雅黑" panose="020B0503020204020204" charset="-122"/>
                        </a:rPr>
                        <a:t>x</a:t>
                      </a:r>
                      <a:r>
                        <a:rPr lang="zh-CN" altLang="en-US" sz="1600" b="0" u="none">
                          <a:latin typeface="微软雅黑" panose="020B0503020204020204" charset="-122"/>
                          <a:ea typeface="微软雅黑" panose="020B0503020204020204" charset="-122"/>
                          <a:cs typeface="微软雅黑" panose="020B0503020204020204" charset="-122"/>
                        </a:rPr>
                        <a:t>等价的布尔值</a:t>
                      </a:r>
                      <a:r>
                        <a:rPr lang="en-US" altLang="zh-CN" sz="1600" b="0" u="none">
                          <a:latin typeface="微软雅黑" panose="020B0503020204020204" charset="-122"/>
                          <a:ea typeface="微软雅黑" panose="020B0503020204020204" charset="-122"/>
                          <a:cs typeface="微软雅黑" panose="020B0503020204020204" charset="-122"/>
                        </a:rPr>
                        <a:t>True</a:t>
                      </a:r>
                      <a:r>
                        <a:rPr lang="zh-CN" altLang="en-US" sz="1600" b="0" u="none">
                          <a:latin typeface="微软雅黑" panose="020B0503020204020204" charset="-122"/>
                          <a:ea typeface="微软雅黑" panose="020B0503020204020204" charset="-122"/>
                          <a:cs typeface="微软雅黑" panose="020B0503020204020204" charset="-122"/>
                        </a:rPr>
                        <a:t>或</a:t>
                      </a:r>
                      <a:r>
                        <a:rPr lang="en-US" altLang="zh-CN" sz="1600" b="0" u="none">
                          <a:latin typeface="微软雅黑" panose="020B0503020204020204" charset="-122"/>
                          <a:ea typeface="微软雅黑" panose="020B0503020204020204" charset="-122"/>
                          <a:cs typeface="微软雅黑" panose="020B0503020204020204" charset="-122"/>
                        </a:rPr>
                        <a:t>False</a:t>
                      </a:r>
                      <a:endParaRPr lang="zh-CN" altLang="en-US" sz="1600" b="0" u="none">
                        <a:latin typeface="微软雅黑" panose="020B0503020204020204" charset="-122"/>
                        <a:ea typeface="微软雅黑" panose="020B0503020204020204" charset="-122"/>
                        <a:cs typeface="微软雅黑" panose="020B0503020204020204" charset="-122"/>
                      </a:endParaRPr>
                    </a:p>
                  </a:txBody>
                  <a:tcPr marL="71755" marR="0" marT="0" marB="1" vert="horz" anchor="ctr"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0035">
                <a:tc>
                  <a:txBody>
                    <a:bodyPr/>
                    <a:p>
                      <a:pPr marL="0" indent="0" algn="l">
                        <a:buNone/>
                      </a:pPr>
                      <a:r>
                        <a:rPr lang="en-US" altLang="zh-CN" sz="1600" b="0" u="none">
                          <a:latin typeface="微软雅黑" panose="020B0503020204020204" charset="-122"/>
                          <a:ea typeface="微软雅黑" panose="020B0503020204020204" charset="-122"/>
                          <a:cs typeface="宋体" panose="02010600030101010101" pitchFamily="2" charset="-122"/>
                        </a:rPr>
                        <a:t>bytes(x)</a:t>
                      </a:r>
                      <a:endParaRPr lang="en-US" altLang="zh-CN" sz="1600" b="0" u="none">
                        <a:latin typeface="微软雅黑" panose="020B0503020204020204" charset="-122"/>
                        <a:ea typeface="微软雅黑" panose="020B0503020204020204" charset="-122"/>
                        <a:cs typeface="宋体" panose="02010600030101010101" pitchFamily="2" charset="-122"/>
                      </a:endParaRPr>
                    </a:p>
                  </a:txBody>
                  <a:tcPr marL="71755" marR="0" marT="0" marB="1"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微软雅黑" panose="020B0503020204020204" charset="-122"/>
                          <a:ea typeface="微软雅黑" panose="020B0503020204020204" charset="-122"/>
                          <a:cs typeface="微软雅黑" panose="020B0503020204020204" charset="-122"/>
                        </a:rPr>
                        <a:t>生成字节串，或把指定对象</a:t>
                      </a:r>
                      <a:r>
                        <a:rPr lang="en-US" altLang="zh-CN" sz="1600" b="0" u="none">
                          <a:latin typeface="微软雅黑" panose="020B0503020204020204" charset="-122"/>
                          <a:ea typeface="微软雅黑" panose="020B0503020204020204" charset="-122"/>
                          <a:cs typeface="微软雅黑" panose="020B0503020204020204" charset="-122"/>
                        </a:rPr>
                        <a:t>x</a:t>
                      </a:r>
                      <a:r>
                        <a:rPr lang="zh-CN" altLang="en-US" sz="1600" b="0" u="none">
                          <a:latin typeface="微软雅黑" panose="020B0503020204020204" charset="-122"/>
                          <a:ea typeface="微软雅黑" panose="020B0503020204020204" charset="-122"/>
                          <a:cs typeface="微软雅黑" panose="020B0503020204020204" charset="-122"/>
                        </a:rPr>
                        <a:t>转换为字节串表示形式</a:t>
                      </a:r>
                      <a:endParaRPr lang="zh-CN" altLang="en-US" sz="1600" b="0" u="none">
                        <a:latin typeface="微软雅黑" panose="020B0503020204020204" charset="-122"/>
                        <a:ea typeface="微软雅黑" panose="020B0503020204020204" charset="-122"/>
                        <a:cs typeface="微软雅黑" panose="020B0503020204020204" charset="-122"/>
                      </a:endParaRPr>
                    </a:p>
                  </a:txBody>
                  <a:tcPr marL="71755" marR="0" marT="0" marB="1" vert="horz" anchor="ctr"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61975">
                <a:tc>
                  <a:txBody>
                    <a:bodyPr/>
                    <a:p>
                      <a:pPr marL="0" indent="0" algn="l">
                        <a:buNone/>
                      </a:pPr>
                      <a:r>
                        <a:rPr lang="en-US" altLang="zh-CN" sz="1600" b="0" u="none">
                          <a:latin typeface="微软雅黑" panose="020B0503020204020204" charset="-122"/>
                          <a:ea typeface="微软雅黑" panose="020B0503020204020204" charset="-122"/>
                          <a:cs typeface="宋体" panose="02010600030101010101" pitchFamily="2" charset="-122"/>
                        </a:rPr>
                        <a:t>callable(obj)</a:t>
                      </a:r>
                      <a:endParaRPr lang="en-US" altLang="zh-CN" sz="1600" b="0" u="none">
                        <a:latin typeface="微软雅黑" panose="020B0503020204020204" charset="-122"/>
                        <a:ea typeface="微软雅黑" panose="020B0503020204020204" charset="-122"/>
                        <a:cs typeface="宋体" panose="02010600030101010101" pitchFamily="2" charset="-122"/>
                      </a:endParaRPr>
                    </a:p>
                  </a:txBody>
                  <a:tcPr marL="71755" marR="0" marT="0" marB="1"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微软雅黑" panose="020B0503020204020204" charset="-122"/>
                          <a:ea typeface="微软雅黑" panose="020B0503020204020204" charset="-122"/>
                          <a:cs typeface="微软雅黑" panose="020B0503020204020204" charset="-122"/>
                        </a:rPr>
                        <a:t>测试对象</a:t>
                      </a:r>
                      <a:r>
                        <a:rPr lang="en-US" altLang="zh-CN" sz="1600" b="0" u="none">
                          <a:latin typeface="微软雅黑" panose="020B0503020204020204" charset="-122"/>
                          <a:ea typeface="微软雅黑" panose="020B0503020204020204" charset="-122"/>
                          <a:cs typeface="微软雅黑" panose="020B0503020204020204" charset="-122"/>
                        </a:rPr>
                        <a:t>obj</a:t>
                      </a:r>
                      <a:r>
                        <a:rPr lang="zh-CN" altLang="en-US" sz="1600" b="0" u="none">
                          <a:latin typeface="微软雅黑" panose="020B0503020204020204" charset="-122"/>
                          <a:ea typeface="微软雅黑" panose="020B0503020204020204" charset="-122"/>
                          <a:cs typeface="微软雅黑" panose="020B0503020204020204" charset="-122"/>
                        </a:rPr>
                        <a:t>是否可调用。类和函数是可调用的，包含</a:t>
                      </a:r>
                      <a:r>
                        <a:rPr lang="en-US" altLang="zh-CN" sz="1600" b="0" u="none">
                          <a:latin typeface="微软雅黑" panose="020B0503020204020204" charset="-122"/>
                          <a:ea typeface="微软雅黑" panose="020B0503020204020204" charset="-122"/>
                          <a:cs typeface="微软雅黑" panose="020B0503020204020204" charset="-122"/>
                        </a:rPr>
                        <a:t>__call__()</a:t>
                      </a:r>
                      <a:r>
                        <a:rPr lang="zh-CN" altLang="en-US" sz="1600" b="0" u="none">
                          <a:latin typeface="微软雅黑" panose="020B0503020204020204" charset="-122"/>
                          <a:ea typeface="微软雅黑" panose="020B0503020204020204" charset="-122"/>
                          <a:cs typeface="微软雅黑" panose="020B0503020204020204" charset="-122"/>
                        </a:rPr>
                        <a:t>方法的类的对象也是可调用的</a:t>
                      </a:r>
                      <a:endParaRPr lang="zh-CN" altLang="en-US" sz="1600" b="0" u="none">
                        <a:latin typeface="微软雅黑" panose="020B0503020204020204" charset="-122"/>
                        <a:ea typeface="微软雅黑" panose="020B0503020204020204" charset="-122"/>
                        <a:cs typeface="微软雅黑" panose="020B0503020204020204" charset="-122"/>
                      </a:endParaRPr>
                    </a:p>
                  </a:txBody>
                  <a:tcPr marL="71755" marR="0" marT="0" marB="1" vert="horz" anchor="ctr"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60705">
                <a:tc>
                  <a:txBody>
                    <a:bodyPr/>
                    <a:p>
                      <a:pPr marL="0" indent="0" algn="l">
                        <a:buNone/>
                      </a:pPr>
                      <a:r>
                        <a:rPr lang="en-US" altLang="zh-CN" sz="1600" b="0" u="none">
                          <a:latin typeface="微软雅黑" panose="020B0503020204020204" charset="-122"/>
                          <a:ea typeface="微软雅黑" panose="020B0503020204020204" charset="-122"/>
                          <a:cs typeface="宋体" panose="02010600030101010101" pitchFamily="2" charset="-122"/>
                        </a:rPr>
                        <a:t>compile()</a:t>
                      </a:r>
                      <a:endParaRPr lang="en-US" altLang="zh-CN" sz="1600" b="0" u="none">
                        <a:latin typeface="微软雅黑" panose="020B0503020204020204" charset="-122"/>
                        <a:ea typeface="微软雅黑" panose="020B0503020204020204" charset="-122"/>
                        <a:cs typeface="宋体" panose="02010600030101010101" pitchFamily="2" charset="-122"/>
                      </a:endParaRPr>
                    </a:p>
                  </a:txBody>
                  <a:tcPr marL="71755" marR="0" marT="0" marB="1"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微软雅黑" panose="020B0503020204020204" charset="-122"/>
                          <a:ea typeface="微软雅黑" panose="020B0503020204020204" charset="-122"/>
                          <a:cs typeface="微软雅黑" panose="020B0503020204020204" charset="-122"/>
                        </a:rPr>
                        <a:t>用于把</a:t>
                      </a:r>
                      <a:r>
                        <a:rPr lang="en-US" altLang="zh-CN" sz="1600" b="0" u="none">
                          <a:latin typeface="微软雅黑" panose="020B0503020204020204" charset="-122"/>
                          <a:ea typeface="微软雅黑" panose="020B0503020204020204" charset="-122"/>
                          <a:cs typeface="微软雅黑" panose="020B0503020204020204" charset="-122"/>
                        </a:rPr>
                        <a:t>Python</a:t>
                      </a:r>
                      <a:r>
                        <a:rPr lang="zh-CN" altLang="en-US" sz="1600" b="0" u="none">
                          <a:latin typeface="微软雅黑" panose="020B0503020204020204" charset="-122"/>
                          <a:ea typeface="微软雅黑" panose="020B0503020204020204" charset="-122"/>
                          <a:cs typeface="微软雅黑" panose="020B0503020204020204" charset="-122"/>
                        </a:rPr>
                        <a:t>代码编译成可被</a:t>
                      </a:r>
                      <a:r>
                        <a:rPr lang="en-US" altLang="zh-CN" sz="1600" b="0" u="none">
                          <a:latin typeface="微软雅黑" panose="020B0503020204020204" charset="-122"/>
                          <a:ea typeface="微软雅黑" panose="020B0503020204020204" charset="-122"/>
                          <a:cs typeface="微软雅黑" panose="020B0503020204020204" charset="-122"/>
                        </a:rPr>
                        <a:t>exec()</a:t>
                      </a:r>
                      <a:r>
                        <a:rPr lang="zh-CN" altLang="en-US" sz="1600" b="0" u="none">
                          <a:latin typeface="微软雅黑" panose="020B0503020204020204" charset="-122"/>
                          <a:ea typeface="微软雅黑" panose="020B0503020204020204" charset="-122"/>
                          <a:cs typeface="微软雅黑" panose="020B0503020204020204" charset="-122"/>
                        </a:rPr>
                        <a:t>或</a:t>
                      </a:r>
                      <a:r>
                        <a:rPr lang="en-US" altLang="zh-CN" sz="1600" b="0" u="none">
                          <a:latin typeface="微软雅黑" panose="020B0503020204020204" charset="-122"/>
                          <a:ea typeface="微软雅黑" panose="020B0503020204020204" charset="-122"/>
                          <a:cs typeface="微软雅黑" panose="020B0503020204020204" charset="-122"/>
                        </a:rPr>
                        <a:t>eval()</a:t>
                      </a:r>
                      <a:r>
                        <a:rPr lang="zh-CN" altLang="en-US" sz="1600" b="0" u="none">
                          <a:latin typeface="微软雅黑" panose="020B0503020204020204" charset="-122"/>
                          <a:ea typeface="微软雅黑" panose="020B0503020204020204" charset="-122"/>
                          <a:cs typeface="微软雅黑" panose="020B0503020204020204" charset="-122"/>
                        </a:rPr>
                        <a:t>函数执行的代码对象</a:t>
                      </a:r>
                      <a:endParaRPr lang="zh-CN" altLang="en-US" sz="1600" b="0" u="none">
                        <a:latin typeface="微软雅黑" panose="020B0503020204020204" charset="-122"/>
                        <a:ea typeface="微软雅黑" panose="020B0503020204020204" charset="-122"/>
                        <a:cs typeface="微软雅黑" panose="020B0503020204020204" charset="-122"/>
                      </a:endParaRPr>
                    </a:p>
                  </a:txBody>
                  <a:tcPr marL="71755" marR="0" marT="0" marB="1" vert="horz" anchor="ctr"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1305">
                <a:tc>
                  <a:txBody>
                    <a:bodyPr/>
                    <a:p>
                      <a:pPr marL="0" indent="0" algn="l">
                        <a:buNone/>
                      </a:pPr>
                      <a:r>
                        <a:rPr lang="en-US" altLang="zh-CN" sz="1600" b="0" u="none">
                          <a:latin typeface="微软雅黑" panose="020B0503020204020204" charset="-122"/>
                          <a:ea typeface="微软雅黑" panose="020B0503020204020204" charset="-122"/>
                          <a:cs typeface="宋体" panose="02010600030101010101" pitchFamily="2" charset="-122"/>
                        </a:rPr>
                        <a:t>complex(real, [imag])</a:t>
                      </a:r>
                      <a:endParaRPr lang="en-US" altLang="zh-CN" sz="1600" b="0" u="none">
                        <a:latin typeface="微软雅黑" panose="020B0503020204020204" charset="-122"/>
                        <a:ea typeface="微软雅黑" panose="020B0503020204020204" charset="-122"/>
                        <a:cs typeface="宋体" panose="02010600030101010101" pitchFamily="2" charset="-122"/>
                      </a:endParaRPr>
                    </a:p>
                  </a:txBody>
                  <a:tcPr marL="71755" marR="0" marT="0" marB="1"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微软雅黑" panose="020B0503020204020204" charset="-122"/>
                          <a:ea typeface="微软雅黑" panose="020B0503020204020204" charset="-122"/>
                          <a:cs typeface="宋体" panose="02010600030101010101" pitchFamily="2" charset="-122"/>
                        </a:rPr>
                        <a:t>返回复数</a:t>
                      </a:r>
                      <a:endParaRPr lang="zh-CN" altLang="en-US" sz="1600" b="0" u="none">
                        <a:latin typeface="微软雅黑" panose="020B0503020204020204" charset="-122"/>
                        <a:ea typeface="微软雅黑" panose="020B0503020204020204" charset="-122"/>
                        <a:cs typeface="宋体" panose="02010600030101010101" pitchFamily="2" charset="-122"/>
                      </a:endParaRPr>
                    </a:p>
                  </a:txBody>
                  <a:tcPr marL="71755" marR="0" marT="0" marB="1" vert="horz" anchor="ctr"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1305">
                <a:tc>
                  <a:txBody>
                    <a:bodyPr/>
                    <a:p>
                      <a:pPr marL="0" indent="0" algn="l">
                        <a:buNone/>
                      </a:pPr>
                      <a:r>
                        <a:rPr lang="en-US" altLang="zh-CN" sz="1600" b="0" u="none">
                          <a:latin typeface="微软雅黑" panose="020B0503020204020204" charset="-122"/>
                          <a:ea typeface="微软雅黑" panose="020B0503020204020204" charset="-122"/>
                          <a:cs typeface="宋体" panose="02010600030101010101" pitchFamily="2" charset="-122"/>
                        </a:rPr>
                        <a:t>chr(x)</a:t>
                      </a:r>
                      <a:endParaRPr lang="en-US" altLang="zh-CN" sz="1600" b="0" u="none">
                        <a:latin typeface="微软雅黑" panose="020B0503020204020204" charset="-122"/>
                        <a:ea typeface="微软雅黑" panose="020B0503020204020204" charset="-122"/>
                        <a:cs typeface="宋体" panose="02010600030101010101" pitchFamily="2" charset="-122"/>
                      </a:endParaRPr>
                    </a:p>
                  </a:txBody>
                  <a:tcPr marL="71755" marR="0" marT="0" marB="1"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微软雅黑" panose="020B0503020204020204" charset="-122"/>
                          <a:ea typeface="微软雅黑" panose="020B0503020204020204" charset="-122"/>
                          <a:cs typeface="微软雅黑" panose="020B0503020204020204" charset="-122"/>
                        </a:rPr>
                        <a:t>返回</a:t>
                      </a:r>
                      <a:r>
                        <a:rPr lang="en-US" altLang="zh-CN" sz="1600" b="0" u="none">
                          <a:latin typeface="微软雅黑" panose="020B0503020204020204" charset="-122"/>
                          <a:ea typeface="微软雅黑" panose="020B0503020204020204" charset="-122"/>
                          <a:cs typeface="微软雅黑" panose="020B0503020204020204" charset="-122"/>
                        </a:rPr>
                        <a:t>Unicode</a:t>
                      </a:r>
                      <a:r>
                        <a:rPr lang="zh-CN" altLang="en-US" sz="1600" b="0" u="none">
                          <a:latin typeface="微软雅黑" panose="020B0503020204020204" charset="-122"/>
                          <a:ea typeface="微软雅黑" panose="020B0503020204020204" charset="-122"/>
                          <a:cs typeface="微软雅黑" panose="020B0503020204020204" charset="-122"/>
                        </a:rPr>
                        <a:t>编码为</a:t>
                      </a:r>
                      <a:r>
                        <a:rPr lang="en-US" altLang="zh-CN" sz="1600" b="0" u="none">
                          <a:latin typeface="微软雅黑" panose="020B0503020204020204" charset="-122"/>
                          <a:ea typeface="微软雅黑" panose="020B0503020204020204" charset="-122"/>
                          <a:cs typeface="微软雅黑" panose="020B0503020204020204" charset="-122"/>
                        </a:rPr>
                        <a:t>x</a:t>
                      </a:r>
                      <a:r>
                        <a:rPr lang="zh-CN" altLang="en-US" sz="1600" b="0" u="none">
                          <a:latin typeface="微软雅黑" panose="020B0503020204020204" charset="-122"/>
                          <a:ea typeface="微软雅黑" panose="020B0503020204020204" charset="-122"/>
                          <a:cs typeface="微软雅黑" panose="020B0503020204020204" charset="-122"/>
                        </a:rPr>
                        <a:t>的字符</a:t>
                      </a:r>
                      <a:endParaRPr lang="zh-CN" altLang="en-US" sz="1600" b="0" u="none">
                        <a:latin typeface="微软雅黑" panose="020B0503020204020204" charset="-122"/>
                        <a:ea typeface="微软雅黑" panose="020B0503020204020204" charset="-122"/>
                        <a:cs typeface="微软雅黑" panose="020B0503020204020204" charset="-122"/>
                      </a:endParaRPr>
                    </a:p>
                  </a:txBody>
                  <a:tcPr marL="71755" marR="0" marT="0" marB="1" vert="horz" anchor="ctr"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7" name="文本占位符 6"/>
          <p:cNvSpPr>
            <a:spLocks noGrp="1"/>
          </p:cNvSpPr>
          <p:nvPr>
            <p:ph type="body" idx="1"/>
          </p:nvPr>
        </p:nvSpPr>
        <p:spPr/>
        <p:txBody>
          <a:bodyPr/>
          <a:p>
            <a:endParaRPr lang="zh-CN" altLang="en-US"/>
          </a:p>
        </p:txBody>
      </p:sp>
      <p:sp>
        <p:nvSpPr>
          <p:cNvPr id="75818" name="标题 46081"/>
          <p:cNvSpPr>
            <a:spLocks noGrp="1"/>
          </p:cNvSpPr>
          <p:nvPr>
            <p:ph type="title"/>
          </p:nvPr>
        </p:nvSpPr>
        <p:spPr>
          <a:xfrm>
            <a:off x="554355" y="150495"/>
            <a:ext cx="5398770" cy="414020"/>
          </a:xfrm>
          <a:noFill/>
          <a:ln>
            <a:noFill/>
          </a:ln>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1.</a:t>
            </a:r>
            <a:r>
              <a:rPr>
                <a:latin typeface="+mj-lt"/>
                <a:ea typeface="+mj-ea"/>
                <a:cs typeface="+mj-cs"/>
                <a:sym typeface="+mn-ea"/>
              </a:rPr>
              <a:t>4</a:t>
            </a:r>
            <a:r>
              <a:rPr>
                <a:latin typeface="+mj-lt"/>
                <a:ea typeface="+mj-ea"/>
                <a:cs typeface="+mj-cs"/>
                <a:sym typeface="+mn-ea"/>
              </a:rPr>
              <a:t>.6  </a:t>
            </a:r>
            <a:r>
              <a:rPr>
                <a:latin typeface="+mj-lt"/>
                <a:ea typeface="+mj-ea"/>
                <a:cs typeface="+mj-cs"/>
                <a:sym typeface="+mn-ea"/>
              </a:rPr>
              <a:t>常用内置函数</a:t>
            </a:r>
            <a:endParaRPr>
              <a:latin typeface="+mj-lt"/>
              <a:ea typeface="+mj-ea"/>
              <a:cs typeface="+mj-cs"/>
              <a:sym typeface="+mn-ea"/>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0" name="表格 -1"/>
          <p:cNvGraphicFramePr/>
          <p:nvPr>
            <p:custDataLst>
              <p:tags r:id="rId1"/>
            </p:custDataLst>
          </p:nvPr>
        </p:nvGraphicFramePr>
        <p:xfrm>
          <a:off x="889000" y="1312545"/>
          <a:ext cx="10567670" cy="4867275"/>
        </p:xfrm>
        <a:graphic>
          <a:graphicData uri="http://schemas.openxmlformats.org/drawingml/2006/table">
            <a:tbl>
              <a:tblPr firstRow="1" bandRow="1">
                <a:tableStyleId>{5940675A-B579-460E-94D1-54222C63F5DA}</a:tableStyleId>
              </a:tblPr>
              <a:tblGrid>
                <a:gridCol w="3939540"/>
                <a:gridCol w="6628130"/>
              </a:tblGrid>
              <a:tr h="266700">
                <a:tc>
                  <a:txBody>
                    <a:bodyPr/>
                    <a:p>
                      <a:pPr marL="0" indent="0" algn="ctr">
                        <a:buNone/>
                      </a:pPr>
                      <a:r>
                        <a:rPr lang="zh-CN" altLang="en-US" sz="1600" b="1" u="none">
                          <a:latin typeface="微软雅黑" panose="020B0503020204020204" charset="-122"/>
                          <a:ea typeface="微软雅黑" panose="020B0503020204020204" charset="-122"/>
                          <a:cs typeface="宋体" panose="02010600030101010101" pitchFamily="2" charset="-122"/>
                        </a:rPr>
                        <a:t>函数</a:t>
                      </a:r>
                      <a:endParaRPr lang="zh-CN" altLang="en-US" sz="1600" b="1" u="none">
                        <a:latin typeface="微软雅黑" panose="020B0503020204020204" charset="-122"/>
                        <a:ea typeface="微软雅黑" panose="020B0503020204020204" charset="-122"/>
                        <a:cs typeface="宋体" panose="02010600030101010101" pitchFamily="2" charset="-122"/>
                      </a:endParaRPr>
                    </a:p>
                  </a:txBody>
                  <a:tcPr marL="71755" marR="0" marT="0" marB="1"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1600" b="1" u="none">
                          <a:latin typeface="微软雅黑" panose="020B0503020204020204" charset="-122"/>
                          <a:ea typeface="微软雅黑" panose="020B0503020204020204" charset="-122"/>
                          <a:cs typeface="宋体" panose="02010600030101010101" pitchFamily="2" charset="-122"/>
                        </a:rPr>
                        <a:t>功能简要说明</a:t>
                      </a:r>
                      <a:endParaRPr lang="zh-CN" altLang="en-US" sz="1600" b="1" u="none">
                        <a:latin typeface="微软雅黑" panose="020B0503020204020204" charset="-122"/>
                        <a:ea typeface="微软雅黑" panose="020B0503020204020204" charset="-122"/>
                        <a:cs typeface="宋体" panose="02010600030101010101" pitchFamily="2" charset="-122"/>
                      </a:endParaRPr>
                    </a:p>
                  </a:txBody>
                  <a:tcPr marL="71755" marR="0" marT="0" marB="1" vert="horz" anchor="ctr"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6700">
                <a:tc>
                  <a:txBody>
                    <a:bodyPr/>
                    <a:p>
                      <a:pPr marL="0" indent="0" algn="l">
                        <a:buNone/>
                      </a:pPr>
                      <a:r>
                        <a:rPr lang="en-US" altLang="zh-CN" sz="1600" b="0" u="none">
                          <a:latin typeface="微软雅黑" panose="020B0503020204020204" charset="-122"/>
                          <a:ea typeface="微软雅黑" panose="020B0503020204020204" charset="-122"/>
                          <a:cs typeface="宋体" panose="02010600030101010101" pitchFamily="2" charset="-122"/>
                        </a:rPr>
                        <a:t>delattr(obj, name)</a:t>
                      </a:r>
                      <a:endParaRPr lang="en-US" altLang="zh-CN" sz="1600" b="0" u="none">
                        <a:latin typeface="微软雅黑" panose="020B0503020204020204" charset="-122"/>
                        <a:ea typeface="微软雅黑" panose="020B0503020204020204" charset="-122"/>
                        <a:cs typeface="宋体" panose="02010600030101010101" pitchFamily="2" charset="-122"/>
                      </a:endParaRPr>
                    </a:p>
                  </a:txBody>
                  <a:tcPr marL="71755" marR="0" marT="0" marB="1"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微软雅黑" panose="020B0503020204020204" charset="-122"/>
                          <a:ea typeface="微软雅黑" panose="020B0503020204020204" charset="-122"/>
                          <a:cs typeface="微软雅黑" panose="020B0503020204020204" charset="-122"/>
                        </a:rPr>
                        <a:t>删除属性，等价于</a:t>
                      </a:r>
                      <a:r>
                        <a:rPr lang="en-US" altLang="zh-CN" sz="1600" b="0" u="none">
                          <a:latin typeface="微软雅黑" panose="020B0503020204020204" charset="-122"/>
                          <a:ea typeface="微软雅黑" panose="020B0503020204020204" charset="-122"/>
                          <a:cs typeface="微软雅黑" panose="020B0503020204020204" charset="-122"/>
                        </a:rPr>
                        <a:t>del obj.name</a:t>
                      </a:r>
                      <a:endParaRPr lang="zh-CN" altLang="en-US" sz="1600" b="0" u="none">
                        <a:latin typeface="微软雅黑" panose="020B0503020204020204" charset="-122"/>
                        <a:ea typeface="微软雅黑" panose="020B0503020204020204" charset="-122"/>
                        <a:cs typeface="微软雅黑" panose="020B0503020204020204" charset="-122"/>
                      </a:endParaRPr>
                    </a:p>
                  </a:txBody>
                  <a:tcPr marL="71755" marR="0" marT="0" marB="1" vert="horz" anchor="ctr"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33400">
                <a:tc>
                  <a:txBody>
                    <a:bodyPr/>
                    <a:p>
                      <a:pPr marL="0" indent="0" algn="l">
                        <a:buNone/>
                      </a:pPr>
                      <a:r>
                        <a:rPr lang="en-US" altLang="zh-CN" sz="1600" b="0" u="none">
                          <a:latin typeface="微软雅黑" panose="020B0503020204020204" charset="-122"/>
                          <a:ea typeface="微软雅黑" panose="020B0503020204020204" charset="-122"/>
                          <a:cs typeface="宋体" panose="02010600030101010101" pitchFamily="2" charset="-122"/>
                        </a:rPr>
                        <a:t>dir(obj)</a:t>
                      </a:r>
                      <a:endParaRPr lang="en-US" altLang="zh-CN" sz="1600" b="0" u="none">
                        <a:latin typeface="微软雅黑" panose="020B0503020204020204" charset="-122"/>
                        <a:ea typeface="微软雅黑" panose="020B0503020204020204" charset="-122"/>
                        <a:cs typeface="宋体" panose="02010600030101010101" pitchFamily="2" charset="-122"/>
                      </a:endParaRPr>
                    </a:p>
                  </a:txBody>
                  <a:tcPr marL="71755" marR="0" marT="0" marB="1"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微软雅黑" panose="020B0503020204020204" charset="-122"/>
                          <a:ea typeface="微软雅黑" panose="020B0503020204020204" charset="-122"/>
                          <a:cs typeface="微软雅黑" panose="020B0503020204020204" charset="-122"/>
                        </a:rPr>
                        <a:t>返回指定对象或模块</a:t>
                      </a:r>
                      <a:r>
                        <a:rPr lang="en-US" altLang="zh-CN" sz="1600" b="0" u="none">
                          <a:latin typeface="微软雅黑" panose="020B0503020204020204" charset="-122"/>
                          <a:ea typeface="微软雅黑" panose="020B0503020204020204" charset="-122"/>
                          <a:cs typeface="微软雅黑" panose="020B0503020204020204" charset="-122"/>
                        </a:rPr>
                        <a:t>obj</a:t>
                      </a:r>
                      <a:r>
                        <a:rPr lang="zh-CN" altLang="en-US" sz="1600" b="0" u="none">
                          <a:latin typeface="微软雅黑" panose="020B0503020204020204" charset="-122"/>
                          <a:ea typeface="微软雅黑" panose="020B0503020204020204" charset="-122"/>
                          <a:cs typeface="微软雅黑" panose="020B0503020204020204" charset="-122"/>
                        </a:rPr>
                        <a:t>的成员列表，如果不带参数则返回当前作用域内所有标识符</a:t>
                      </a:r>
                      <a:endParaRPr lang="zh-CN" altLang="en-US" sz="1600" b="0" u="none">
                        <a:latin typeface="微软雅黑" panose="020B0503020204020204" charset="-122"/>
                        <a:ea typeface="微软雅黑" panose="020B0503020204020204" charset="-122"/>
                        <a:cs typeface="微软雅黑" panose="020B0503020204020204" charset="-122"/>
                      </a:endParaRPr>
                    </a:p>
                  </a:txBody>
                  <a:tcPr marL="71755" marR="0" marT="0" marB="1" vert="horz" anchor="ctr"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7970">
                <a:tc>
                  <a:txBody>
                    <a:bodyPr/>
                    <a:p>
                      <a:pPr marL="0" indent="0" algn="l">
                        <a:buNone/>
                      </a:pPr>
                      <a:r>
                        <a:rPr lang="en-US" altLang="zh-CN" sz="1600" b="0" u="none">
                          <a:latin typeface="微软雅黑" panose="020B0503020204020204" charset="-122"/>
                          <a:ea typeface="微软雅黑" panose="020B0503020204020204" charset="-122"/>
                          <a:cs typeface="宋体" panose="02010600030101010101" pitchFamily="2" charset="-122"/>
                        </a:rPr>
                        <a:t>divmod(x, y)</a:t>
                      </a:r>
                      <a:endParaRPr lang="en-US" altLang="zh-CN" sz="1600" b="0" u="none">
                        <a:latin typeface="微软雅黑" panose="020B0503020204020204" charset="-122"/>
                        <a:ea typeface="微软雅黑" panose="020B0503020204020204" charset="-122"/>
                        <a:cs typeface="宋体" panose="02010600030101010101" pitchFamily="2" charset="-122"/>
                      </a:endParaRPr>
                    </a:p>
                  </a:txBody>
                  <a:tcPr marL="71755" marR="0" marT="0" marB="1"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微软雅黑" panose="020B0503020204020204" charset="-122"/>
                          <a:ea typeface="微软雅黑" panose="020B0503020204020204" charset="-122"/>
                          <a:cs typeface="微软雅黑" panose="020B0503020204020204" charset="-122"/>
                        </a:rPr>
                        <a:t>返回包含整商和余数的元组</a:t>
                      </a:r>
                      <a:r>
                        <a:rPr lang="en-US" altLang="zh-CN" sz="1600" b="0" u="none">
                          <a:latin typeface="微软雅黑" panose="020B0503020204020204" charset="-122"/>
                          <a:ea typeface="微软雅黑" panose="020B0503020204020204" charset="-122"/>
                          <a:cs typeface="微软雅黑" panose="020B0503020204020204" charset="-122"/>
                        </a:rPr>
                        <a:t>((x-x%y)/y, x%y)</a:t>
                      </a:r>
                      <a:endParaRPr lang="zh-CN" altLang="en-US" sz="1600" b="0" u="none">
                        <a:latin typeface="微软雅黑" panose="020B0503020204020204" charset="-122"/>
                        <a:ea typeface="微软雅黑" panose="020B0503020204020204" charset="-122"/>
                        <a:cs typeface="微软雅黑" panose="020B0503020204020204" charset="-122"/>
                      </a:endParaRPr>
                    </a:p>
                  </a:txBody>
                  <a:tcPr marL="71755" marR="0" marT="0" marB="1" vert="horz" anchor="ctr"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33400">
                <a:tc>
                  <a:txBody>
                    <a:bodyPr/>
                    <a:p>
                      <a:pPr marL="0" indent="0" algn="l">
                        <a:buNone/>
                      </a:pPr>
                      <a:r>
                        <a:rPr lang="en-US" altLang="zh-CN" sz="1600" b="0" u="none">
                          <a:latin typeface="微软雅黑" panose="020B0503020204020204" charset="-122"/>
                          <a:ea typeface="微软雅黑" panose="020B0503020204020204" charset="-122"/>
                          <a:cs typeface="宋体" panose="02010600030101010101" pitchFamily="2" charset="-122"/>
                        </a:rPr>
                        <a:t>enumerate(iterable[, start])</a:t>
                      </a:r>
                      <a:endParaRPr lang="en-US" altLang="zh-CN" sz="1600" b="0" u="none">
                        <a:latin typeface="微软雅黑" panose="020B0503020204020204" charset="-122"/>
                        <a:ea typeface="微软雅黑" panose="020B0503020204020204" charset="-122"/>
                        <a:cs typeface="宋体" panose="02010600030101010101" pitchFamily="2" charset="-122"/>
                      </a:endParaRPr>
                    </a:p>
                  </a:txBody>
                  <a:tcPr marL="71755" marR="0" marT="0" marB="1"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微软雅黑" panose="020B0503020204020204" charset="-122"/>
                          <a:ea typeface="微软雅黑" panose="020B0503020204020204" charset="-122"/>
                          <a:cs typeface="微软雅黑" panose="020B0503020204020204" charset="-122"/>
                        </a:rPr>
                        <a:t>返回包含元素形式为</a:t>
                      </a:r>
                      <a:r>
                        <a:rPr lang="en-US" altLang="zh-CN" sz="1600" b="0" u="none">
                          <a:latin typeface="微软雅黑" panose="020B0503020204020204" charset="-122"/>
                          <a:ea typeface="微软雅黑" panose="020B0503020204020204" charset="-122"/>
                          <a:cs typeface="微软雅黑" panose="020B0503020204020204" charset="-122"/>
                        </a:rPr>
                        <a:t>(0, iterable[0]), (1, iterable[1]), (2, iterable[2]), ...</a:t>
                      </a:r>
                      <a:r>
                        <a:rPr lang="zh-CN" altLang="en-US" sz="1600" b="0" u="none">
                          <a:latin typeface="微软雅黑" panose="020B0503020204020204" charset="-122"/>
                          <a:ea typeface="微软雅黑" panose="020B0503020204020204" charset="-122"/>
                          <a:cs typeface="微软雅黑" panose="020B0503020204020204" charset="-122"/>
                        </a:rPr>
                        <a:t>的迭代器对象</a:t>
                      </a:r>
                      <a:endParaRPr lang="zh-CN" altLang="en-US" sz="1600" b="0" u="none">
                        <a:latin typeface="微软雅黑" panose="020B0503020204020204" charset="-122"/>
                        <a:ea typeface="微软雅黑" panose="020B0503020204020204" charset="-122"/>
                        <a:cs typeface="微软雅黑" panose="020B0503020204020204" charset="-122"/>
                      </a:endParaRPr>
                    </a:p>
                  </a:txBody>
                  <a:tcPr marL="71755" marR="0" marT="0" marB="1" vert="horz" anchor="ctr"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0835">
                <a:tc>
                  <a:txBody>
                    <a:bodyPr/>
                    <a:p>
                      <a:pPr marL="0" indent="0" algn="l">
                        <a:buNone/>
                      </a:pPr>
                      <a:r>
                        <a:rPr lang="en-US" altLang="zh-CN" sz="1600" b="0" u="none">
                          <a:latin typeface="微软雅黑" panose="020B0503020204020204" charset="-122"/>
                          <a:ea typeface="微软雅黑" panose="020B0503020204020204" charset="-122"/>
                          <a:cs typeface="宋体" panose="02010600030101010101" pitchFamily="2" charset="-122"/>
                        </a:rPr>
                        <a:t>eval(s[, globals[, locals]])</a:t>
                      </a:r>
                      <a:endParaRPr lang="en-US" altLang="zh-CN" sz="1600" b="0" u="none">
                        <a:latin typeface="微软雅黑" panose="020B0503020204020204" charset="-122"/>
                        <a:ea typeface="微软雅黑" panose="020B0503020204020204" charset="-122"/>
                        <a:cs typeface="宋体" panose="02010600030101010101" pitchFamily="2" charset="-122"/>
                      </a:endParaRPr>
                    </a:p>
                  </a:txBody>
                  <a:tcPr marL="71755" marR="0" marT="0" marB="1"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微软雅黑" panose="020B0503020204020204" charset="-122"/>
                          <a:ea typeface="微软雅黑" panose="020B0503020204020204" charset="-122"/>
                          <a:cs typeface="微软雅黑" panose="020B0503020204020204" charset="-122"/>
                        </a:rPr>
                        <a:t>计算并返回字符串</a:t>
                      </a:r>
                      <a:r>
                        <a:rPr lang="en-US" altLang="zh-CN" sz="1600" b="0" u="none">
                          <a:latin typeface="微软雅黑" panose="020B0503020204020204" charset="-122"/>
                          <a:ea typeface="微软雅黑" panose="020B0503020204020204" charset="-122"/>
                          <a:cs typeface="微软雅黑" panose="020B0503020204020204" charset="-122"/>
                        </a:rPr>
                        <a:t>s</a:t>
                      </a:r>
                      <a:r>
                        <a:rPr lang="zh-CN" altLang="en-US" sz="1600" b="0" u="none">
                          <a:latin typeface="微软雅黑" panose="020B0503020204020204" charset="-122"/>
                          <a:ea typeface="微软雅黑" panose="020B0503020204020204" charset="-122"/>
                          <a:cs typeface="微软雅黑" panose="020B0503020204020204" charset="-122"/>
                        </a:rPr>
                        <a:t>中表达式的值</a:t>
                      </a:r>
                      <a:endParaRPr lang="zh-CN" altLang="en-US" sz="1600" b="0" u="none">
                        <a:latin typeface="微软雅黑" panose="020B0503020204020204" charset="-122"/>
                        <a:ea typeface="微软雅黑" panose="020B0503020204020204" charset="-122"/>
                        <a:cs typeface="微软雅黑" panose="020B0503020204020204" charset="-122"/>
                      </a:endParaRPr>
                    </a:p>
                  </a:txBody>
                  <a:tcPr marL="71755" marR="0" marT="0" marB="1" vert="horz" anchor="ctr"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6065">
                <a:tc>
                  <a:txBody>
                    <a:bodyPr/>
                    <a:p>
                      <a:pPr marL="0" indent="0" algn="l">
                        <a:buNone/>
                      </a:pPr>
                      <a:r>
                        <a:rPr lang="en-US" altLang="zh-CN" sz="1600" b="0" u="none">
                          <a:latin typeface="微软雅黑" panose="020B0503020204020204" charset="-122"/>
                          <a:ea typeface="微软雅黑" panose="020B0503020204020204" charset="-122"/>
                          <a:cs typeface="宋体" panose="02010600030101010101" pitchFamily="2" charset="-122"/>
                        </a:rPr>
                        <a:t>exec(x)</a:t>
                      </a:r>
                      <a:endParaRPr lang="en-US" altLang="zh-CN" sz="1600" b="0" u="none">
                        <a:latin typeface="微软雅黑" panose="020B0503020204020204" charset="-122"/>
                        <a:ea typeface="微软雅黑" panose="020B0503020204020204" charset="-122"/>
                        <a:cs typeface="宋体" panose="02010600030101010101" pitchFamily="2" charset="-122"/>
                      </a:endParaRPr>
                    </a:p>
                  </a:txBody>
                  <a:tcPr marL="71755" marR="0" marT="0" marB="1"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微软雅黑" panose="020B0503020204020204" charset="-122"/>
                          <a:ea typeface="微软雅黑" panose="020B0503020204020204" charset="-122"/>
                          <a:cs typeface="微软雅黑" panose="020B0503020204020204" charset="-122"/>
                        </a:rPr>
                        <a:t>执行代码或代码对象</a:t>
                      </a:r>
                      <a:r>
                        <a:rPr lang="en-US" altLang="zh-CN" sz="1600" b="0" u="none">
                          <a:latin typeface="微软雅黑" panose="020B0503020204020204" charset="-122"/>
                          <a:ea typeface="微软雅黑" panose="020B0503020204020204" charset="-122"/>
                          <a:cs typeface="微软雅黑" panose="020B0503020204020204" charset="-122"/>
                        </a:rPr>
                        <a:t>x</a:t>
                      </a:r>
                      <a:endParaRPr lang="zh-CN" altLang="en-US" sz="1600" b="0" u="none">
                        <a:latin typeface="微软雅黑" panose="020B0503020204020204" charset="-122"/>
                        <a:ea typeface="微软雅黑" panose="020B0503020204020204" charset="-122"/>
                        <a:cs typeface="微软雅黑" panose="020B0503020204020204" charset="-122"/>
                      </a:endParaRPr>
                    </a:p>
                  </a:txBody>
                  <a:tcPr marL="71755" marR="0" marT="0" marB="1" vert="horz" anchor="ctr"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6065">
                <a:tc>
                  <a:txBody>
                    <a:bodyPr/>
                    <a:p>
                      <a:pPr marL="0" indent="0" algn="l">
                        <a:buNone/>
                      </a:pPr>
                      <a:r>
                        <a:rPr lang="en-US" altLang="zh-CN" sz="1600" b="0" u="none">
                          <a:latin typeface="微软雅黑" panose="020B0503020204020204" charset="-122"/>
                          <a:ea typeface="微软雅黑" panose="020B0503020204020204" charset="-122"/>
                          <a:cs typeface="宋体" panose="02010600030101010101" pitchFamily="2" charset="-122"/>
                        </a:rPr>
                        <a:t>exit()</a:t>
                      </a:r>
                      <a:endParaRPr lang="en-US" altLang="zh-CN" sz="1600" b="0" u="none">
                        <a:latin typeface="微软雅黑" panose="020B0503020204020204" charset="-122"/>
                        <a:ea typeface="微软雅黑" panose="020B0503020204020204" charset="-122"/>
                        <a:cs typeface="宋体" panose="02010600030101010101" pitchFamily="2" charset="-122"/>
                      </a:endParaRPr>
                    </a:p>
                  </a:txBody>
                  <a:tcPr marL="71755" marR="0" marT="0" marB="1"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微软雅黑" panose="020B0503020204020204" charset="-122"/>
                          <a:ea typeface="微软雅黑" panose="020B0503020204020204" charset="-122"/>
                          <a:cs typeface="宋体" panose="02010600030101010101" pitchFamily="2" charset="-122"/>
                        </a:rPr>
                        <a:t>退出当前解释器环境</a:t>
                      </a:r>
                      <a:endParaRPr lang="zh-CN" altLang="en-US" sz="1600" b="0" u="none">
                        <a:latin typeface="微软雅黑" panose="020B0503020204020204" charset="-122"/>
                        <a:ea typeface="微软雅黑" panose="020B0503020204020204" charset="-122"/>
                        <a:cs typeface="宋体" panose="02010600030101010101" pitchFamily="2" charset="-122"/>
                      </a:endParaRPr>
                    </a:p>
                  </a:txBody>
                  <a:tcPr marL="71755" marR="0" marT="0" marB="1" vert="horz" anchor="ctr"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01370">
                <a:tc>
                  <a:txBody>
                    <a:bodyPr/>
                    <a:p>
                      <a:pPr marL="0" indent="0" algn="l">
                        <a:buNone/>
                      </a:pPr>
                      <a:r>
                        <a:rPr lang="en-US" altLang="zh-CN" sz="1600" b="0" u="none">
                          <a:latin typeface="微软雅黑" panose="020B0503020204020204" charset="-122"/>
                          <a:ea typeface="微软雅黑" panose="020B0503020204020204" charset="-122"/>
                          <a:cs typeface="宋体" panose="02010600030101010101" pitchFamily="2" charset="-122"/>
                        </a:rPr>
                        <a:t>filter(func, seq)</a:t>
                      </a:r>
                      <a:endParaRPr lang="en-US" altLang="zh-CN" sz="1600" b="0" u="none">
                        <a:latin typeface="微软雅黑" panose="020B0503020204020204" charset="-122"/>
                        <a:ea typeface="微软雅黑" panose="020B0503020204020204" charset="-122"/>
                        <a:cs typeface="宋体" panose="02010600030101010101" pitchFamily="2" charset="-122"/>
                      </a:endParaRPr>
                    </a:p>
                  </a:txBody>
                  <a:tcPr marL="71755" marR="0" marT="0" marB="1"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微软雅黑" panose="020B0503020204020204" charset="-122"/>
                          <a:ea typeface="微软雅黑" panose="020B0503020204020204" charset="-122"/>
                          <a:cs typeface="微软雅黑" panose="020B0503020204020204" charset="-122"/>
                        </a:rPr>
                        <a:t>返回</a:t>
                      </a:r>
                      <a:r>
                        <a:rPr lang="en-US" altLang="zh-CN" sz="1600" b="0" u="none">
                          <a:latin typeface="微软雅黑" panose="020B0503020204020204" charset="-122"/>
                          <a:ea typeface="微软雅黑" panose="020B0503020204020204" charset="-122"/>
                          <a:cs typeface="微软雅黑" panose="020B0503020204020204" charset="-122"/>
                        </a:rPr>
                        <a:t>filter</a:t>
                      </a:r>
                      <a:r>
                        <a:rPr lang="zh-CN" altLang="en-US" sz="1600" b="0" u="none">
                          <a:latin typeface="微软雅黑" panose="020B0503020204020204" charset="-122"/>
                          <a:ea typeface="微软雅黑" panose="020B0503020204020204" charset="-122"/>
                          <a:cs typeface="微软雅黑" panose="020B0503020204020204" charset="-122"/>
                        </a:rPr>
                        <a:t>对象，其中包含序列</a:t>
                      </a:r>
                      <a:r>
                        <a:rPr lang="en-US" altLang="zh-CN" sz="1600" b="0" u="none">
                          <a:latin typeface="微软雅黑" panose="020B0503020204020204" charset="-122"/>
                          <a:ea typeface="微软雅黑" panose="020B0503020204020204" charset="-122"/>
                          <a:cs typeface="微软雅黑" panose="020B0503020204020204" charset="-122"/>
                        </a:rPr>
                        <a:t>seq</a:t>
                      </a:r>
                      <a:r>
                        <a:rPr lang="zh-CN" altLang="en-US" sz="1600" b="0" u="none">
                          <a:latin typeface="微软雅黑" panose="020B0503020204020204" charset="-122"/>
                          <a:ea typeface="微软雅黑" panose="020B0503020204020204" charset="-122"/>
                          <a:cs typeface="微软雅黑" panose="020B0503020204020204" charset="-122"/>
                        </a:rPr>
                        <a:t>中使得单参数函数</a:t>
                      </a:r>
                      <a:r>
                        <a:rPr lang="en-US" altLang="zh-CN" sz="1600" b="0" u="none">
                          <a:latin typeface="微软雅黑" panose="020B0503020204020204" charset="-122"/>
                          <a:ea typeface="微软雅黑" panose="020B0503020204020204" charset="-122"/>
                          <a:cs typeface="微软雅黑" panose="020B0503020204020204" charset="-122"/>
                        </a:rPr>
                        <a:t>func</a:t>
                      </a:r>
                      <a:r>
                        <a:rPr lang="zh-CN" altLang="en-US" sz="1600" b="0" u="none">
                          <a:latin typeface="微软雅黑" panose="020B0503020204020204" charset="-122"/>
                          <a:ea typeface="微软雅黑" panose="020B0503020204020204" charset="-122"/>
                          <a:cs typeface="微软雅黑" panose="020B0503020204020204" charset="-122"/>
                        </a:rPr>
                        <a:t>返回值为</a:t>
                      </a:r>
                      <a:r>
                        <a:rPr lang="en-US" altLang="zh-CN" sz="1600" b="0" u="none">
                          <a:latin typeface="微软雅黑" panose="020B0503020204020204" charset="-122"/>
                          <a:ea typeface="微软雅黑" panose="020B0503020204020204" charset="-122"/>
                          <a:cs typeface="微软雅黑" panose="020B0503020204020204" charset="-122"/>
                        </a:rPr>
                        <a:t>True</a:t>
                      </a:r>
                      <a:r>
                        <a:rPr lang="zh-CN" altLang="en-US" sz="1600" b="0" u="none">
                          <a:latin typeface="微软雅黑" panose="020B0503020204020204" charset="-122"/>
                          <a:ea typeface="微软雅黑" panose="020B0503020204020204" charset="-122"/>
                          <a:cs typeface="微软雅黑" panose="020B0503020204020204" charset="-122"/>
                        </a:rPr>
                        <a:t>的那些元素，如果函数</a:t>
                      </a:r>
                      <a:r>
                        <a:rPr lang="en-US" altLang="zh-CN" sz="1600" b="0" u="none">
                          <a:latin typeface="微软雅黑" panose="020B0503020204020204" charset="-122"/>
                          <a:ea typeface="微软雅黑" panose="020B0503020204020204" charset="-122"/>
                          <a:cs typeface="微软雅黑" panose="020B0503020204020204" charset="-122"/>
                        </a:rPr>
                        <a:t>func</a:t>
                      </a:r>
                      <a:r>
                        <a:rPr lang="zh-CN" altLang="en-US" sz="1600" b="0" u="none">
                          <a:latin typeface="微软雅黑" panose="020B0503020204020204" charset="-122"/>
                          <a:ea typeface="微软雅黑" panose="020B0503020204020204" charset="-122"/>
                          <a:cs typeface="微软雅黑" panose="020B0503020204020204" charset="-122"/>
                        </a:rPr>
                        <a:t>为</a:t>
                      </a:r>
                      <a:r>
                        <a:rPr lang="en-US" altLang="zh-CN" sz="1600" b="0" u="none">
                          <a:latin typeface="微软雅黑" panose="020B0503020204020204" charset="-122"/>
                          <a:ea typeface="微软雅黑" panose="020B0503020204020204" charset="-122"/>
                          <a:cs typeface="微软雅黑" panose="020B0503020204020204" charset="-122"/>
                        </a:rPr>
                        <a:t>None</a:t>
                      </a:r>
                      <a:r>
                        <a:rPr lang="zh-CN" altLang="en-US" sz="1600" b="0" u="none">
                          <a:latin typeface="微软雅黑" panose="020B0503020204020204" charset="-122"/>
                          <a:ea typeface="微软雅黑" panose="020B0503020204020204" charset="-122"/>
                          <a:cs typeface="微软雅黑" panose="020B0503020204020204" charset="-122"/>
                        </a:rPr>
                        <a:t>则返回包含</a:t>
                      </a:r>
                      <a:r>
                        <a:rPr lang="en-US" altLang="zh-CN" sz="1600" b="0" u="none">
                          <a:latin typeface="微软雅黑" panose="020B0503020204020204" charset="-122"/>
                          <a:ea typeface="微软雅黑" panose="020B0503020204020204" charset="-122"/>
                          <a:cs typeface="微软雅黑" panose="020B0503020204020204" charset="-122"/>
                        </a:rPr>
                        <a:t>seq</a:t>
                      </a:r>
                      <a:r>
                        <a:rPr lang="zh-CN" altLang="en-US" sz="1600" b="0" u="none">
                          <a:latin typeface="微软雅黑" panose="020B0503020204020204" charset="-122"/>
                          <a:ea typeface="微软雅黑" panose="020B0503020204020204" charset="-122"/>
                          <a:cs typeface="微软雅黑" panose="020B0503020204020204" charset="-122"/>
                        </a:rPr>
                        <a:t>中等价于</a:t>
                      </a:r>
                      <a:r>
                        <a:rPr lang="en-US" altLang="zh-CN" sz="1600" b="0" u="none">
                          <a:latin typeface="微软雅黑" panose="020B0503020204020204" charset="-122"/>
                          <a:ea typeface="微软雅黑" panose="020B0503020204020204" charset="-122"/>
                          <a:cs typeface="微软雅黑" panose="020B0503020204020204" charset="-122"/>
                        </a:rPr>
                        <a:t>True</a:t>
                      </a:r>
                      <a:r>
                        <a:rPr lang="zh-CN" altLang="en-US" sz="1600" b="0" u="none">
                          <a:latin typeface="微软雅黑" panose="020B0503020204020204" charset="-122"/>
                          <a:ea typeface="微软雅黑" panose="020B0503020204020204" charset="-122"/>
                          <a:cs typeface="微软雅黑" panose="020B0503020204020204" charset="-122"/>
                        </a:rPr>
                        <a:t>的元素的</a:t>
                      </a:r>
                      <a:r>
                        <a:rPr lang="en-US" altLang="zh-CN" sz="1600" b="0" u="none">
                          <a:latin typeface="微软雅黑" panose="020B0503020204020204" charset="-122"/>
                          <a:ea typeface="微软雅黑" panose="020B0503020204020204" charset="-122"/>
                          <a:cs typeface="微软雅黑" panose="020B0503020204020204" charset="-122"/>
                        </a:rPr>
                        <a:t>filter</a:t>
                      </a:r>
                      <a:r>
                        <a:rPr lang="zh-CN" altLang="en-US" sz="1600" b="0" u="none">
                          <a:latin typeface="微软雅黑" panose="020B0503020204020204" charset="-122"/>
                          <a:ea typeface="微软雅黑" panose="020B0503020204020204" charset="-122"/>
                          <a:cs typeface="微软雅黑" panose="020B0503020204020204" charset="-122"/>
                        </a:rPr>
                        <a:t>对象</a:t>
                      </a:r>
                      <a:endParaRPr lang="zh-CN" altLang="en-US" sz="1600" b="0" u="none">
                        <a:latin typeface="微软雅黑" panose="020B0503020204020204" charset="-122"/>
                        <a:ea typeface="微软雅黑" panose="020B0503020204020204" charset="-122"/>
                        <a:cs typeface="微软雅黑" panose="020B0503020204020204" charset="-122"/>
                      </a:endParaRPr>
                    </a:p>
                  </a:txBody>
                  <a:tcPr marL="71755" marR="0" marT="0" marB="1" vert="horz" anchor="ctr"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7335">
                <a:tc>
                  <a:txBody>
                    <a:bodyPr/>
                    <a:p>
                      <a:pPr marL="0" indent="0" algn="l">
                        <a:buNone/>
                      </a:pPr>
                      <a:r>
                        <a:rPr lang="en-US" altLang="zh-CN" sz="1600" b="0" u="none">
                          <a:latin typeface="微软雅黑" panose="020B0503020204020204" charset="-122"/>
                          <a:ea typeface="微软雅黑" panose="020B0503020204020204" charset="-122"/>
                          <a:cs typeface="宋体" panose="02010600030101010101" pitchFamily="2" charset="-122"/>
                        </a:rPr>
                        <a:t>float(x)</a:t>
                      </a:r>
                      <a:endParaRPr lang="en-US" altLang="zh-CN" sz="1600" b="0" u="none">
                        <a:latin typeface="微软雅黑" panose="020B0503020204020204" charset="-122"/>
                        <a:ea typeface="微软雅黑" panose="020B0503020204020204" charset="-122"/>
                        <a:cs typeface="宋体" panose="02010600030101010101" pitchFamily="2" charset="-122"/>
                      </a:endParaRPr>
                    </a:p>
                  </a:txBody>
                  <a:tcPr marL="71755" marR="0" marT="0" marB="1"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微软雅黑" panose="020B0503020204020204" charset="-122"/>
                          <a:ea typeface="微软雅黑" panose="020B0503020204020204" charset="-122"/>
                          <a:cs typeface="微软雅黑" panose="020B0503020204020204" charset="-122"/>
                        </a:rPr>
                        <a:t>把整数或字符串</a:t>
                      </a:r>
                      <a:r>
                        <a:rPr lang="en-US" altLang="zh-CN" sz="1600" b="0" u="none">
                          <a:latin typeface="微软雅黑" panose="020B0503020204020204" charset="-122"/>
                          <a:ea typeface="微软雅黑" panose="020B0503020204020204" charset="-122"/>
                          <a:cs typeface="微软雅黑" panose="020B0503020204020204" charset="-122"/>
                        </a:rPr>
                        <a:t>x</a:t>
                      </a:r>
                      <a:r>
                        <a:rPr lang="zh-CN" altLang="en-US" sz="1600" b="0" u="none">
                          <a:latin typeface="微软雅黑" panose="020B0503020204020204" charset="-122"/>
                          <a:ea typeface="微软雅黑" panose="020B0503020204020204" charset="-122"/>
                          <a:cs typeface="微软雅黑" panose="020B0503020204020204" charset="-122"/>
                        </a:rPr>
                        <a:t>转换为浮点数并返回</a:t>
                      </a:r>
                      <a:endParaRPr lang="zh-CN" altLang="en-US" sz="1600" b="0" u="none">
                        <a:latin typeface="微软雅黑" panose="020B0503020204020204" charset="-122"/>
                        <a:ea typeface="微软雅黑" panose="020B0503020204020204" charset="-122"/>
                        <a:cs typeface="微软雅黑" panose="020B0503020204020204" charset="-122"/>
                      </a:endParaRPr>
                    </a:p>
                  </a:txBody>
                  <a:tcPr marL="71755" marR="0" marT="0" marB="1" vert="horz" anchor="ctr"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6700">
                <a:tc>
                  <a:txBody>
                    <a:bodyPr/>
                    <a:p>
                      <a:pPr marL="0" indent="0" algn="l">
                        <a:buNone/>
                      </a:pPr>
                      <a:r>
                        <a:rPr lang="en-US" altLang="zh-CN" sz="1600" b="0" u="none">
                          <a:latin typeface="微软雅黑" panose="020B0503020204020204" charset="-122"/>
                          <a:ea typeface="微软雅黑" panose="020B0503020204020204" charset="-122"/>
                          <a:cs typeface="宋体" panose="02010600030101010101" pitchFamily="2" charset="-122"/>
                        </a:rPr>
                        <a:t>frozenset([x]))</a:t>
                      </a:r>
                      <a:endParaRPr lang="en-US" altLang="zh-CN" sz="1600" b="0" u="none">
                        <a:latin typeface="微软雅黑" panose="020B0503020204020204" charset="-122"/>
                        <a:ea typeface="微软雅黑" panose="020B0503020204020204" charset="-122"/>
                        <a:cs typeface="宋体" panose="02010600030101010101" pitchFamily="2" charset="-122"/>
                      </a:endParaRPr>
                    </a:p>
                  </a:txBody>
                  <a:tcPr marL="71755" marR="0" marT="0" marB="1"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微软雅黑" panose="020B0503020204020204" charset="-122"/>
                          <a:ea typeface="微软雅黑" panose="020B0503020204020204" charset="-122"/>
                          <a:cs typeface="宋体" panose="02010600030101010101" pitchFamily="2" charset="-122"/>
                        </a:rPr>
                        <a:t>创建不可变的集合对象</a:t>
                      </a:r>
                      <a:endParaRPr lang="zh-CN" altLang="en-US" sz="1600" b="0" u="none">
                        <a:latin typeface="微软雅黑" panose="020B0503020204020204" charset="-122"/>
                        <a:ea typeface="微软雅黑" panose="020B0503020204020204" charset="-122"/>
                        <a:cs typeface="宋体" panose="02010600030101010101" pitchFamily="2" charset="-122"/>
                      </a:endParaRPr>
                    </a:p>
                  </a:txBody>
                  <a:tcPr marL="71755" marR="0" marT="0" marB="1" vert="horz" anchor="ctr"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00735">
                <a:tc>
                  <a:txBody>
                    <a:bodyPr/>
                    <a:p>
                      <a:pPr marL="0" indent="0" algn="l">
                        <a:buNone/>
                      </a:pPr>
                      <a:r>
                        <a:rPr lang="en-US" altLang="zh-CN" sz="1600" b="0" u="none">
                          <a:latin typeface="微软雅黑" panose="020B0503020204020204" charset="-122"/>
                          <a:ea typeface="微软雅黑" panose="020B0503020204020204" charset="-122"/>
                          <a:cs typeface="宋体" panose="02010600030101010101" pitchFamily="2" charset="-122"/>
                        </a:rPr>
                        <a:t>getattr(obj, name[, default])</a:t>
                      </a:r>
                      <a:endParaRPr lang="en-US" altLang="zh-CN" sz="1600" b="0" u="none">
                        <a:latin typeface="微软雅黑" panose="020B0503020204020204" charset="-122"/>
                        <a:ea typeface="微软雅黑" panose="020B0503020204020204" charset="-122"/>
                        <a:cs typeface="宋体" panose="02010600030101010101" pitchFamily="2" charset="-122"/>
                      </a:endParaRPr>
                    </a:p>
                  </a:txBody>
                  <a:tcPr marL="71755" marR="0" marT="0" marB="1"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微软雅黑" panose="020B0503020204020204" charset="-122"/>
                          <a:ea typeface="微软雅黑" panose="020B0503020204020204" charset="-122"/>
                          <a:cs typeface="微软雅黑" panose="020B0503020204020204" charset="-122"/>
                        </a:rPr>
                        <a:t>获取对象中指定属性的值，等价于</a:t>
                      </a:r>
                      <a:r>
                        <a:rPr lang="en-US" altLang="zh-CN" sz="1600" b="0" u="none">
                          <a:latin typeface="微软雅黑" panose="020B0503020204020204" charset="-122"/>
                          <a:ea typeface="微软雅黑" panose="020B0503020204020204" charset="-122"/>
                          <a:cs typeface="微软雅黑" panose="020B0503020204020204" charset="-122"/>
                        </a:rPr>
                        <a:t>obj.name</a:t>
                      </a:r>
                      <a:r>
                        <a:rPr lang="zh-CN" altLang="en-US" sz="1600" b="0" u="none">
                          <a:latin typeface="微软雅黑" panose="020B0503020204020204" charset="-122"/>
                          <a:ea typeface="微软雅黑" panose="020B0503020204020204" charset="-122"/>
                          <a:cs typeface="微软雅黑" panose="020B0503020204020204" charset="-122"/>
                        </a:rPr>
                        <a:t>，如果不存在指定属性则返回</a:t>
                      </a:r>
                      <a:r>
                        <a:rPr lang="en-US" altLang="zh-CN" sz="1600" b="0" u="none">
                          <a:latin typeface="微软雅黑" panose="020B0503020204020204" charset="-122"/>
                          <a:ea typeface="微软雅黑" panose="020B0503020204020204" charset="-122"/>
                          <a:cs typeface="微软雅黑" panose="020B0503020204020204" charset="-122"/>
                        </a:rPr>
                        <a:t>default</a:t>
                      </a:r>
                      <a:r>
                        <a:rPr lang="zh-CN" altLang="en-US" sz="1600" b="0" u="none">
                          <a:latin typeface="微软雅黑" panose="020B0503020204020204" charset="-122"/>
                          <a:ea typeface="微软雅黑" panose="020B0503020204020204" charset="-122"/>
                          <a:cs typeface="微软雅黑" panose="020B0503020204020204" charset="-122"/>
                        </a:rPr>
                        <a:t>的值，如果要访问的属性不存在并且没有指定</a:t>
                      </a:r>
                      <a:r>
                        <a:rPr lang="en-US" altLang="zh-CN" sz="1600" b="0" u="none">
                          <a:latin typeface="微软雅黑" panose="020B0503020204020204" charset="-122"/>
                          <a:ea typeface="微软雅黑" panose="020B0503020204020204" charset="-122"/>
                          <a:cs typeface="微软雅黑" panose="020B0503020204020204" charset="-122"/>
                        </a:rPr>
                        <a:t>default</a:t>
                      </a:r>
                      <a:r>
                        <a:rPr lang="zh-CN" altLang="en-US" sz="1600" b="0" u="none">
                          <a:latin typeface="微软雅黑" panose="020B0503020204020204" charset="-122"/>
                          <a:ea typeface="微软雅黑" panose="020B0503020204020204" charset="-122"/>
                          <a:cs typeface="微软雅黑" panose="020B0503020204020204" charset="-122"/>
                        </a:rPr>
                        <a:t>则抛出异常</a:t>
                      </a:r>
                      <a:endParaRPr lang="zh-CN" altLang="en-US" sz="1600" b="0" u="none">
                        <a:latin typeface="微软雅黑" panose="020B0503020204020204" charset="-122"/>
                        <a:ea typeface="微软雅黑" panose="020B0503020204020204" charset="-122"/>
                        <a:cs typeface="微软雅黑" panose="020B0503020204020204" charset="-122"/>
                      </a:endParaRPr>
                    </a:p>
                  </a:txBody>
                  <a:tcPr marL="71755" marR="0" marT="0" marB="1" vert="horz" anchor="ctr"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7" name="文本占位符 6"/>
          <p:cNvSpPr>
            <a:spLocks noGrp="1"/>
          </p:cNvSpPr>
          <p:nvPr>
            <p:ph type="body" idx="1"/>
          </p:nvPr>
        </p:nvSpPr>
        <p:spPr/>
        <p:txBody>
          <a:bodyPr/>
          <a:p>
            <a:endParaRPr lang="zh-CN" altLang="en-US"/>
          </a:p>
        </p:txBody>
      </p:sp>
      <p:sp>
        <p:nvSpPr>
          <p:cNvPr id="76842" name="文本框 1"/>
          <p:cNvSpPr txBox="1"/>
          <p:nvPr/>
        </p:nvSpPr>
        <p:spPr>
          <a:xfrm>
            <a:off x="8543608" y="943610"/>
            <a:ext cx="1320800" cy="368300"/>
          </a:xfrm>
          <a:prstGeom prst="rect">
            <a:avLst/>
          </a:prstGeom>
          <a:noFill/>
          <a:ln w="9525">
            <a:noFill/>
          </a:ln>
        </p:spPr>
        <p:txBody>
          <a:bodyPr wrap="square" anchor="t">
            <a:spAutoFit/>
          </a:bodyPr>
          <a:p>
            <a:pPr algn="r"/>
            <a:r>
              <a:rPr lang="zh-CN" altLang="en-US">
                <a:solidFill>
                  <a:srgbClr val="FF0000"/>
                </a:solidFill>
                <a:latin typeface="微软雅黑" panose="020B0503020204020204" charset="-122"/>
                <a:ea typeface="微软雅黑" panose="020B0503020204020204" charset="-122"/>
                <a:cs typeface="微软雅黑" panose="020B0503020204020204" charset="-122"/>
              </a:rPr>
              <a:t>续表</a:t>
            </a:r>
            <a:r>
              <a:rPr lang="en-US" altLang="zh-CN">
                <a:solidFill>
                  <a:srgbClr val="FF0000"/>
                </a:solidFill>
                <a:latin typeface="微软雅黑" panose="020B0503020204020204" charset="-122"/>
                <a:ea typeface="微软雅黑" panose="020B0503020204020204" charset="-122"/>
                <a:cs typeface="微软雅黑" panose="020B0503020204020204" charset="-122"/>
              </a:rPr>
              <a:t>1</a:t>
            </a:r>
            <a:endParaRPr lang="en-US" altLang="zh-CN">
              <a:solidFill>
                <a:srgbClr val="FF0000"/>
              </a:solidFill>
              <a:latin typeface="微软雅黑" panose="020B0503020204020204" charset="-122"/>
              <a:ea typeface="微软雅黑" panose="020B0503020204020204" charset="-122"/>
              <a:cs typeface="微软雅黑" panose="020B0503020204020204" charset="-122"/>
            </a:endParaRPr>
          </a:p>
        </p:txBody>
      </p:sp>
      <p:sp>
        <p:nvSpPr>
          <p:cNvPr id="76843" name="标题 46081"/>
          <p:cNvSpPr>
            <a:spLocks noGrp="1"/>
          </p:cNvSpPr>
          <p:nvPr>
            <p:ph type="title"/>
          </p:nvPr>
        </p:nvSpPr>
        <p:spPr>
          <a:xfrm>
            <a:off x="554355" y="150495"/>
            <a:ext cx="5398770" cy="414020"/>
          </a:xfrm>
          <a:noFill/>
          <a:ln>
            <a:noFill/>
          </a:ln>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1.</a:t>
            </a:r>
            <a:r>
              <a:rPr>
                <a:latin typeface="+mj-lt"/>
                <a:ea typeface="+mj-ea"/>
                <a:cs typeface="+mj-cs"/>
                <a:sym typeface="+mn-ea"/>
              </a:rPr>
              <a:t>4</a:t>
            </a:r>
            <a:r>
              <a:rPr>
                <a:latin typeface="+mj-lt"/>
                <a:ea typeface="+mj-ea"/>
                <a:cs typeface="+mj-cs"/>
                <a:sym typeface="+mn-ea"/>
              </a:rPr>
              <a:t>.6  </a:t>
            </a:r>
            <a:r>
              <a:rPr>
                <a:latin typeface="+mj-lt"/>
                <a:ea typeface="+mj-ea"/>
                <a:cs typeface="+mj-cs"/>
                <a:sym typeface="+mn-ea"/>
              </a:rPr>
              <a:t>常用内置函数</a:t>
            </a:r>
            <a:endParaRPr>
              <a:latin typeface="+mj-lt"/>
              <a:ea typeface="+mj-ea"/>
              <a:cs typeface="+mj-cs"/>
              <a:sym typeface="+mn-ea"/>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0" name="表格 -1"/>
          <p:cNvGraphicFramePr/>
          <p:nvPr>
            <p:custDataLst>
              <p:tags r:id="rId1"/>
            </p:custDataLst>
          </p:nvPr>
        </p:nvGraphicFramePr>
        <p:xfrm>
          <a:off x="886460" y="1335405"/>
          <a:ext cx="10366375" cy="4712970"/>
        </p:xfrm>
        <a:graphic>
          <a:graphicData uri="http://schemas.openxmlformats.org/drawingml/2006/table">
            <a:tbl>
              <a:tblPr firstRow="1" bandRow="1">
                <a:tableStyleId>{5940675A-B579-460E-94D1-54222C63F5DA}</a:tableStyleId>
              </a:tblPr>
              <a:tblGrid>
                <a:gridCol w="3366135"/>
                <a:gridCol w="7000240"/>
              </a:tblGrid>
              <a:tr h="272415">
                <a:tc>
                  <a:txBody>
                    <a:bodyPr/>
                    <a:p>
                      <a:pPr marL="0" indent="0" algn="ctr">
                        <a:buNone/>
                      </a:pPr>
                      <a:r>
                        <a:rPr lang="zh-CN" altLang="en-US" sz="1600" b="1" u="none">
                          <a:latin typeface="微软雅黑" panose="020B0503020204020204" charset="-122"/>
                          <a:ea typeface="微软雅黑" panose="020B0503020204020204" charset="-122"/>
                          <a:cs typeface="宋体" panose="02010600030101010101" pitchFamily="2" charset="-122"/>
                        </a:rPr>
                        <a:t>函数</a:t>
                      </a:r>
                      <a:endParaRPr lang="zh-CN" altLang="en-US" sz="1600" b="1" u="none">
                        <a:latin typeface="微软雅黑" panose="020B0503020204020204" charset="-122"/>
                        <a:ea typeface="微软雅黑" panose="020B0503020204020204"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1600" b="1" u="none">
                          <a:latin typeface="微软雅黑" panose="020B0503020204020204" charset="-122"/>
                          <a:ea typeface="微软雅黑" panose="020B0503020204020204" charset="-122"/>
                          <a:cs typeface="宋体" panose="02010600030101010101" pitchFamily="2" charset="-122"/>
                        </a:rPr>
                        <a:t>功能简要说明</a:t>
                      </a:r>
                      <a:endParaRPr lang="zh-CN" altLang="en-US" sz="1600" b="1" u="none">
                        <a:latin typeface="微软雅黑" panose="020B0503020204020204" charset="-122"/>
                        <a:ea typeface="微软雅黑" panose="020B0503020204020204"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1785">
                <a:tc>
                  <a:txBody>
                    <a:bodyPr/>
                    <a:p>
                      <a:pPr marL="0" indent="0" algn="l">
                        <a:buNone/>
                      </a:pPr>
                      <a:r>
                        <a:rPr lang="en-US" altLang="zh-CN" sz="1600" b="0" u="none">
                          <a:latin typeface="微软雅黑" panose="020B0503020204020204" charset="-122"/>
                          <a:ea typeface="微软雅黑" panose="020B0503020204020204" charset="-122"/>
                          <a:cs typeface="宋体" panose="02010600030101010101" pitchFamily="2" charset="-122"/>
                        </a:rPr>
                        <a:t>globals()</a:t>
                      </a:r>
                      <a:endParaRPr lang="en-US" altLang="zh-CN" sz="1600" b="0" u="none">
                        <a:latin typeface="微软雅黑" panose="020B0503020204020204" charset="-122"/>
                        <a:ea typeface="微软雅黑" panose="020B0503020204020204"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微软雅黑" panose="020B0503020204020204" charset="-122"/>
                          <a:ea typeface="微软雅黑" panose="020B0503020204020204" charset="-122"/>
                          <a:cs typeface="宋体" panose="02010600030101010101" pitchFamily="2" charset="-122"/>
                        </a:rPr>
                        <a:t>返回包含当前作用域内全局变量及其值的字典</a:t>
                      </a:r>
                      <a:endParaRPr lang="zh-CN" altLang="en-US" sz="1600" b="0" u="none">
                        <a:latin typeface="微软雅黑" panose="020B0503020204020204" charset="-122"/>
                        <a:ea typeface="微软雅黑" panose="020B0503020204020204" charset="-122"/>
                        <a:cs typeface="宋体" panose="02010600030101010101" pitchFamily="2" charset="-122"/>
                      </a:endParaRPr>
                    </a:p>
                  </a:txBody>
                  <a:tcPr marL="71755" marR="0" marT="0" marB="1" vert="horz" anchor="ctr"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9880">
                <a:tc>
                  <a:txBody>
                    <a:bodyPr/>
                    <a:p>
                      <a:pPr marL="0" indent="0" algn="l">
                        <a:buNone/>
                      </a:pPr>
                      <a:r>
                        <a:rPr lang="en-US" altLang="zh-CN" sz="1600" b="0" u="none">
                          <a:latin typeface="微软雅黑" panose="020B0503020204020204" charset="-122"/>
                          <a:ea typeface="微软雅黑" panose="020B0503020204020204" charset="-122"/>
                          <a:cs typeface="宋体" panose="02010600030101010101" pitchFamily="2" charset="-122"/>
                        </a:rPr>
                        <a:t>hasattr(obj, name)</a:t>
                      </a:r>
                      <a:endParaRPr lang="en-US" altLang="zh-CN" sz="1600" b="0" u="none">
                        <a:latin typeface="微软雅黑" panose="020B0503020204020204" charset="-122"/>
                        <a:ea typeface="微软雅黑" panose="020B0503020204020204"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微软雅黑" panose="020B0503020204020204" charset="-122"/>
                          <a:ea typeface="微软雅黑" panose="020B0503020204020204" charset="-122"/>
                          <a:cs typeface="微软雅黑" panose="020B0503020204020204" charset="-122"/>
                        </a:rPr>
                        <a:t>测试对象</a:t>
                      </a:r>
                      <a:r>
                        <a:rPr lang="en-US" altLang="zh-CN" sz="1600" b="0" u="none">
                          <a:latin typeface="微软雅黑" panose="020B0503020204020204" charset="-122"/>
                          <a:ea typeface="微软雅黑" panose="020B0503020204020204" charset="-122"/>
                          <a:cs typeface="微软雅黑" panose="020B0503020204020204" charset="-122"/>
                        </a:rPr>
                        <a:t>obj</a:t>
                      </a:r>
                      <a:r>
                        <a:rPr lang="zh-CN" altLang="en-US" sz="1600" b="0" u="none">
                          <a:latin typeface="微软雅黑" panose="020B0503020204020204" charset="-122"/>
                          <a:ea typeface="微软雅黑" panose="020B0503020204020204" charset="-122"/>
                          <a:cs typeface="微软雅黑" panose="020B0503020204020204" charset="-122"/>
                        </a:rPr>
                        <a:t>是否具有名为</a:t>
                      </a:r>
                      <a:r>
                        <a:rPr lang="en-US" altLang="zh-CN" sz="1600" b="0" u="none">
                          <a:latin typeface="微软雅黑" panose="020B0503020204020204" charset="-122"/>
                          <a:ea typeface="微软雅黑" panose="020B0503020204020204" charset="-122"/>
                          <a:cs typeface="微软雅黑" panose="020B0503020204020204" charset="-122"/>
                        </a:rPr>
                        <a:t>name</a:t>
                      </a:r>
                      <a:r>
                        <a:rPr lang="zh-CN" altLang="en-US" sz="1600" b="0" u="none">
                          <a:latin typeface="微软雅黑" panose="020B0503020204020204" charset="-122"/>
                          <a:ea typeface="微软雅黑" panose="020B0503020204020204" charset="-122"/>
                          <a:cs typeface="微软雅黑" panose="020B0503020204020204" charset="-122"/>
                        </a:rPr>
                        <a:t>的成员</a:t>
                      </a:r>
                      <a:endParaRPr lang="zh-CN" altLang="en-US" sz="1600" b="0" u="none">
                        <a:latin typeface="微软雅黑" panose="020B0503020204020204" charset="-122"/>
                        <a:ea typeface="微软雅黑" panose="020B0503020204020204" charset="-122"/>
                        <a:cs typeface="微软雅黑" panose="020B0503020204020204" charset="-122"/>
                      </a:endParaRPr>
                    </a:p>
                  </a:txBody>
                  <a:tcPr marL="7175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9245">
                <a:tc>
                  <a:txBody>
                    <a:bodyPr/>
                    <a:p>
                      <a:pPr marL="0" indent="0" algn="l">
                        <a:buNone/>
                      </a:pPr>
                      <a:r>
                        <a:rPr lang="en-US" altLang="zh-CN" sz="1600" b="0" u="none">
                          <a:latin typeface="微软雅黑" panose="020B0503020204020204" charset="-122"/>
                          <a:ea typeface="微软雅黑" panose="020B0503020204020204" charset="-122"/>
                          <a:cs typeface="宋体" panose="02010600030101010101" pitchFamily="2" charset="-122"/>
                        </a:rPr>
                        <a:t>hash(x)</a:t>
                      </a:r>
                      <a:endParaRPr lang="en-US" altLang="zh-CN" sz="1600" b="0" u="none">
                        <a:latin typeface="微软雅黑" panose="020B0503020204020204" charset="-122"/>
                        <a:ea typeface="微软雅黑" panose="020B0503020204020204"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微软雅黑" panose="020B0503020204020204" charset="-122"/>
                          <a:ea typeface="微软雅黑" panose="020B0503020204020204" charset="-122"/>
                          <a:cs typeface="微软雅黑" panose="020B0503020204020204" charset="-122"/>
                        </a:rPr>
                        <a:t>返回对象</a:t>
                      </a:r>
                      <a:r>
                        <a:rPr lang="en-US" altLang="zh-CN" sz="1600" b="0" u="none">
                          <a:latin typeface="微软雅黑" panose="020B0503020204020204" charset="-122"/>
                          <a:ea typeface="微软雅黑" panose="020B0503020204020204" charset="-122"/>
                          <a:cs typeface="微软雅黑" panose="020B0503020204020204" charset="-122"/>
                        </a:rPr>
                        <a:t>x</a:t>
                      </a:r>
                      <a:r>
                        <a:rPr lang="zh-CN" altLang="en-US" sz="1600" b="0" u="none">
                          <a:latin typeface="微软雅黑" panose="020B0503020204020204" charset="-122"/>
                          <a:ea typeface="微软雅黑" panose="020B0503020204020204" charset="-122"/>
                          <a:cs typeface="微软雅黑" panose="020B0503020204020204" charset="-122"/>
                        </a:rPr>
                        <a:t>的哈希值，如果</a:t>
                      </a:r>
                      <a:r>
                        <a:rPr lang="en-US" altLang="zh-CN" sz="1600" b="0" u="none">
                          <a:latin typeface="微软雅黑" panose="020B0503020204020204" charset="-122"/>
                          <a:ea typeface="微软雅黑" panose="020B0503020204020204" charset="-122"/>
                          <a:cs typeface="微软雅黑" panose="020B0503020204020204" charset="-122"/>
                        </a:rPr>
                        <a:t>x</a:t>
                      </a:r>
                      <a:r>
                        <a:rPr lang="zh-CN" altLang="en-US" sz="1600" b="0" u="none">
                          <a:latin typeface="微软雅黑" panose="020B0503020204020204" charset="-122"/>
                          <a:ea typeface="微软雅黑" panose="020B0503020204020204" charset="-122"/>
                          <a:cs typeface="微软雅黑" panose="020B0503020204020204" charset="-122"/>
                        </a:rPr>
                        <a:t>不可哈希则抛出异常</a:t>
                      </a:r>
                      <a:endParaRPr lang="zh-CN" altLang="en-US" sz="1600" b="0" u="none">
                        <a:latin typeface="微软雅黑" panose="020B0503020204020204" charset="-122"/>
                        <a:ea typeface="微软雅黑" panose="020B0503020204020204" charset="-122"/>
                        <a:cs typeface="微软雅黑" panose="020B0503020204020204" charset="-122"/>
                      </a:endParaRPr>
                    </a:p>
                  </a:txBody>
                  <a:tcPr marL="7175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1785">
                <a:tc>
                  <a:txBody>
                    <a:bodyPr/>
                    <a:p>
                      <a:pPr marL="0" indent="0" algn="l">
                        <a:buNone/>
                      </a:pPr>
                      <a:r>
                        <a:rPr lang="en-US" altLang="zh-CN" sz="1600" b="0" u="none">
                          <a:latin typeface="微软雅黑" panose="020B0503020204020204" charset="-122"/>
                          <a:ea typeface="微软雅黑" panose="020B0503020204020204" charset="-122"/>
                          <a:cs typeface="宋体" panose="02010600030101010101" pitchFamily="2" charset="-122"/>
                        </a:rPr>
                        <a:t>help(obj)</a:t>
                      </a:r>
                      <a:endParaRPr lang="en-US" altLang="zh-CN" sz="1600" b="0" u="none">
                        <a:latin typeface="微软雅黑" panose="020B0503020204020204" charset="-122"/>
                        <a:ea typeface="微软雅黑" panose="020B0503020204020204"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微软雅黑" panose="020B0503020204020204" charset="-122"/>
                          <a:ea typeface="微软雅黑" panose="020B0503020204020204" charset="-122"/>
                          <a:cs typeface="微软雅黑" panose="020B0503020204020204" charset="-122"/>
                        </a:rPr>
                        <a:t>返回对象</a:t>
                      </a:r>
                      <a:r>
                        <a:rPr lang="en-US" altLang="zh-CN" sz="1600" b="0" u="none">
                          <a:latin typeface="微软雅黑" panose="020B0503020204020204" charset="-122"/>
                          <a:ea typeface="微软雅黑" panose="020B0503020204020204" charset="-122"/>
                          <a:cs typeface="微软雅黑" panose="020B0503020204020204" charset="-122"/>
                        </a:rPr>
                        <a:t>obj</a:t>
                      </a:r>
                      <a:r>
                        <a:rPr lang="zh-CN" altLang="en-US" sz="1600" b="0" u="none">
                          <a:latin typeface="微软雅黑" panose="020B0503020204020204" charset="-122"/>
                          <a:ea typeface="微软雅黑" panose="020B0503020204020204" charset="-122"/>
                          <a:cs typeface="微软雅黑" panose="020B0503020204020204" charset="-122"/>
                        </a:rPr>
                        <a:t>的帮助信息</a:t>
                      </a:r>
                      <a:endParaRPr lang="zh-CN" altLang="en-US" sz="1600" b="0" u="none">
                        <a:latin typeface="微软雅黑" panose="020B0503020204020204" charset="-122"/>
                        <a:ea typeface="微软雅黑" panose="020B0503020204020204" charset="-122"/>
                        <a:cs typeface="微软雅黑" panose="020B0503020204020204" charset="-122"/>
                      </a:endParaRPr>
                    </a:p>
                  </a:txBody>
                  <a:tcPr marL="7175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0515">
                <a:tc>
                  <a:txBody>
                    <a:bodyPr/>
                    <a:p>
                      <a:pPr marL="0" indent="0" algn="l">
                        <a:buNone/>
                      </a:pPr>
                      <a:r>
                        <a:rPr lang="en-US" altLang="zh-CN" sz="1600" b="0" u="none">
                          <a:latin typeface="微软雅黑" panose="020B0503020204020204" charset="-122"/>
                          <a:ea typeface="微软雅黑" panose="020B0503020204020204" charset="-122"/>
                          <a:cs typeface="宋体" panose="02010600030101010101" pitchFamily="2" charset="-122"/>
                        </a:rPr>
                        <a:t>hex(x)</a:t>
                      </a:r>
                      <a:endParaRPr lang="en-US" altLang="zh-CN" sz="1600" b="0" u="none">
                        <a:latin typeface="微软雅黑" panose="020B0503020204020204" charset="-122"/>
                        <a:ea typeface="微软雅黑" panose="020B0503020204020204"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微软雅黑" panose="020B0503020204020204" charset="-122"/>
                          <a:ea typeface="微软雅黑" panose="020B0503020204020204" charset="-122"/>
                          <a:cs typeface="微软雅黑" panose="020B0503020204020204" charset="-122"/>
                        </a:rPr>
                        <a:t>把整数</a:t>
                      </a:r>
                      <a:r>
                        <a:rPr lang="en-US" altLang="zh-CN" sz="1600" b="0" u="none">
                          <a:latin typeface="微软雅黑" panose="020B0503020204020204" charset="-122"/>
                          <a:ea typeface="微软雅黑" panose="020B0503020204020204" charset="-122"/>
                          <a:cs typeface="微软雅黑" panose="020B0503020204020204" charset="-122"/>
                        </a:rPr>
                        <a:t>x</a:t>
                      </a:r>
                      <a:r>
                        <a:rPr lang="zh-CN" altLang="en-US" sz="1600" b="0" u="none">
                          <a:latin typeface="微软雅黑" panose="020B0503020204020204" charset="-122"/>
                          <a:ea typeface="微软雅黑" panose="020B0503020204020204" charset="-122"/>
                          <a:cs typeface="微软雅黑" panose="020B0503020204020204" charset="-122"/>
                        </a:rPr>
                        <a:t>转换为十六进制串</a:t>
                      </a:r>
                      <a:endParaRPr lang="zh-CN" altLang="en-US" sz="1600" b="0" u="none">
                        <a:latin typeface="微软雅黑" panose="020B0503020204020204" charset="-122"/>
                        <a:ea typeface="微软雅黑" panose="020B0503020204020204" charset="-122"/>
                        <a:cs typeface="微软雅黑" panose="020B0503020204020204" charset="-122"/>
                      </a:endParaRPr>
                    </a:p>
                  </a:txBody>
                  <a:tcPr marL="7175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9245">
                <a:tc>
                  <a:txBody>
                    <a:bodyPr/>
                    <a:p>
                      <a:pPr marL="0" indent="0" algn="l">
                        <a:buNone/>
                      </a:pPr>
                      <a:r>
                        <a:rPr lang="en-US" altLang="zh-CN" sz="1600" b="0" u="none">
                          <a:latin typeface="微软雅黑" panose="020B0503020204020204" charset="-122"/>
                          <a:ea typeface="微软雅黑" panose="020B0503020204020204" charset="-122"/>
                          <a:cs typeface="宋体" panose="02010600030101010101" pitchFamily="2" charset="-122"/>
                        </a:rPr>
                        <a:t>id(obj)</a:t>
                      </a:r>
                      <a:endParaRPr lang="en-US" altLang="zh-CN" sz="1600" b="0" u="none">
                        <a:latin typeface="微软雅黑" panose="020B0503020204020204" charset="-122"/>
                        <a:ea typeface="微软雅黑" panose="020B0503020204020204"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微软雅黑" panose="020B0503020204020204" charset="-122"/>
                          <a:ea typeface="微软雅黑" panose="020B0503020204020204" charset="-122"/>
                          <a:cs typeface="微软雅黑" panose="020B0503020204020204" charset="-122"/>
                        </a:rPr>
                        <a:t>返回对象</a:t>
                      </a:r>
                      <a:r>
                        <a:rPr lang="en-US" altLang="zh-CN" sz="1600" b="0" u="none">
                          <a:latin typeface="微软雅黑" panose="020B0503020204020204" charset="-122"/>
                          <a:ea typeface="微软雅黑" panose="020B0503020204020204" charset="-122"/>
                          <a:cs typeface="微软雅黑" panose="020B0503020204020204" charset="-122"/>
                        </a:rPr>
                        <a:t>obj</a:t>
                      </a:r>
                      <a:r>
                        <a:rPr lang="zh-CN" altLang="en-US" sz="1600" b="0" u="none">
                          <a:latin typeface="微软雅黑" panose="020B0503020204020204" charset="-122"/>
                          <a:ea typeface="微软雅黑" panose="020B0503020204020204" charset="-122"/>
                          <a:cs typeface="微软雅黑" panose="020B0503020204020204" charset="-122"/>
                        </a:rPr>
                        <a:t>的标识（内存地址）</a:t>
                      </a:r>
                      <a:endParaRPr lang="zh-CN" altLang="en-US" sz="1600" b="0" u="none">
                        <a:latin typeface="微软雅黑" panose="020B0503020204020204" charset="-122"/>
                        <a:ea typeface="微软雅黑" panose="020B0503020204020204" charset="-122"/>
                        <a:cs typeface="微软雅黑" panose="020B0503020204020204" charset="-122"/>
                      </a:endParaRPr>
                    </a:p>
                  </a:txBody>
                  <a:tcPr marL="7175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0515">
                <a:tc>
                  <a:txBody>
                    <a:bodyPr/>
                    <a:p>
                      <a:pPr marL="0" indent="0" algn="l">
                        <a:buNone/>
                      </a:pPr>
                      <a:r>
                        <a:rPr lang="en-US" altLang="zh-CN" sz="1600" b="0" u="none">
                          <a:latin typeface="微软雅黑" panose="020B0503020204020204" charset="-122"/>
                          <a:ea typeface="微软雅黑" panose="020B0503020204020204" charset="-122"/>
                          <a:cs typeface="微软雅黑" panose="020B0503020204020204" charset="-122"/>
                        </a:rPr>
                        <a:t>input([</a:t>
                      </a:r>
                      <a:r>
                        <a:rPr lang="zh-CN" altLang="en-US" sz="1600" b="0" u="none">
                          <a:latin typeface="微软雅黑" panose="020B0503020204020204" charset="-122"/>
                          <a:ea typeface="微软雅黑" panose="020B0503020204020204" charset="-122"/>
                          <a:cs typeface="微软雅黑" panose="020B0503020204020204" charset="-122"/>
                        </a:rPr>
                        <a:t>提示</a:t>
                      </a:r>
                      <a:r>
                        <a:rPr lang="en-US" altLang="zh-CN" sz="1600" b="0" u="none">
                          <a:latin typeface="微软雅黑" panose="020B0503020204020204" charset="-122"/>
                          <a:ea typeface="微软雅黑" panose="020B0503020204020204" charset="-122"/>
                          <a:cs typeface="微软雅黑" panose="020B0503020204020204" charset="-122"/>
                        </a:rPr>
                        <a:t>])</a:t>
                      </a:r>
                      <a:endParaRPr lang="zh-CN" altLang="en-US" sz="1600" b="0" u="none">
                        <a:latin typeface="微软雅黑" panose="020B0503020204020204" charset="-122"/>
                        <a:ea typeface="微软雅黑" panose="020B0503020204020204" charset="-122"/>
                        <a:cs typeface="微软雅黑" panose="020B0503020204020204" charset="-122"/>
                      </a:endParaRPr>
                    </a:p>
                  </a:txBody>
                  <a:tcPr marL="7175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微软雅黑" panose="020B0503020204020204" charset="-122"/>
                          <a:ea typeface="微软雅黑" panose="020B0503020204020204" charset="-122"/>
                          <a:cs typeface="宋体" panose="02010600030101010101" pitchFamily="2" charset="-122"/>
                        </a:rPr>
                        <a:t>显示提示，接收键盘输入的内容，返回字符串</a:t>
                      </a:r>
                      <a:endParaRPr lang="zh-CN" altLang="en-US" sz="1600" b="0" u="none">
                        <a:latin typeface="微软雅黑" panose="020B0503020204020204" charset="-122"/>
                        <a:ea typeface="微软雅黑" panose="020B0503020204020204"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01370">
                <a:tc>
                  <a:txBody>
                    <a:bodyPr/>
                    <a:p>
                      <a:pPr marL="0" indent="0" algn="l">
                        <a:buNone/>
                      </a:pPr>
                      <a:r>
                        <a:rPr lang="en-US" altLang="zh-CN" sz="1600" b="0" u="none">
                          <a:latin typeface="微软雅黑" panose="020B0503020204020204" charset="-122"/>
                          <a:ea typeface="微软雅黑" panose="020B0503020204020204" charset="-122"/>
                          <a:cs typeface="宋体" panose="02010600030101010101" pitchFamily="2" charset="-122"/>
                        </a:rPr>
                        <a:t>int(x[, d])</a:t>
                      </a:r>
                      <a:endParaRPr lang="en-US" altLang="zh-CN" sz="1600" b="0" u="none">
                        <a:latin typeface="微软雅黑" panose="020B0503020204020204" charset="-122"/>
                        <a:ea typeface="微软雅黑" panose="020B0503020204020204"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微软雅黑" panose="020B0503020204020204" charset="-122"/>
                          <a:ea typeface="微软雅黑" panose="020B0503020204020204" charset="-122"/>
                          <a:cs typeface="微软雅黑" panose="020B0503020204020204" charset="-122"/>
                        </a:rPr>
                        <a:t>返回实数（</a:t>
                      </a:r>
                      <a:r>
                        <a:rPr lang="en-US" altLang="zh-CN" sz="1600" b="0" u="none">
                          <a:latin typeface="微软雅黑" panose="020B0503020204020204" charset="-122"/>
                          <a:ea typeface="微软雅黑" panose="020B0503020204020204" charset="-122"/>
                          <a:cs typeface="微软雅黑" panose="020B0503020204020204" charset="-122"/>
                        </a:rPr>
                        <a:t>float</a:t>
                      </a:r>
                      <a:r>
                        <a:rPr lang="zh-CN" altLang="en-US" sz="1600" b="0" u="none">
                          <a:latin typeface="微软雅黑" panose="020B0503020204020204" charset="-122"/>
                          <a:ea typeface="微软雅黑" panose="020B0503020204020204" charset="-122"/>
                          <a:cs typeface="微软雅黑" panose="020B0503020204020204" charset="-122"/>
                        </a:rPr>
                        <a:t>）、分数（</a:t>
                      </a:r>
                      <a:r>
                        <a:rPr lang="en-US" altLang="zh-CN" sz="1600" b="0" u="none">
                          <a:latin typeface="微软雅黑" panose="020B0503020204020204" charset="-122"/>
                          <a:ea typeface="微软雅黑" panose="020B0503020204020204" charset="-122"/>
                          <a:cs typeface="微软雅黑" panose="020B0503020204020204" charset="-122"/>
                        </a:rPr>
                        <a:t>Fraction</a:t>
                      </a:r>
                      <a:r>
                        <a:rPr lang="zh-CN" altLang="en-US" sz="1600" b="0" u="none">
                          <a:latin typeface="微软雅黑" panose="020B0503020204020204" charset="-122"/>
                          <a:ea typeface="微软雅黑" panose="020B0503020204020204" charset="-122"/>
                          <a:cs typeface="微软雅黑" panose="020B0503020204020204" charset="-122"/>
                        </a:rPr>
                        <a:t>）或高精度实数（</a:t>
                      </a:r>
                      <a:r>
                        <a:rPr lang="en-US" altLang="zh-CN" sz="1600" b="0" u="none">
                          <a:latin typeface="微软雅黑" panose="020B0503020204020204" charset="-122"/>
                          <a:ea typeface="微软雅黑" panose="020B0503020204020204" charset="-122"/>
                          <a:cs typeface="微软雅黑" panose="020B0503020204020204" charset="-122"/>
                        </a:rPr>
                        <a:t>Decimal</a:t>
                      </a:r>
                      <a:r>
                        <a:rPr lang="zh-CN" altLang="en-US" sz="1600" b="0" u="none">
                          <a:latin typeface="微软雅黑" panose="020B0503020204020204" charset="-122"/>
                          <a:ea typeface="微软雅黑" panose="020B0503020204020204" charset="-122"/>
                          <a:cs typeface="微软雅黑" panose="020B0503020204020204" charset="-122"/>
                        </a:rPr>
                        <a:t>）</a:t>
                      </a:r>
                      <a:r>
                        <a:rPr lang="en-US" altLang="zh-CN" sz="1600" b="0" u="none">
                          <a:latin typeface="微软雅黑" panose="020B0503020204020204" charset="-122"/>
                          <a:ea typeface="微软雅黑" panose="020B0503020204020204" charset="-122"/>
                          <a:cs typeface="微软雅黑" panose="020B0503020204020204" charset="-122"/>
                        </a:rPr>
                        <a:t>x</a:t>
                      </a:r>
                      <a:r>
                        <a:rPr lang="zh-CN" altLang="en-US" sz="1600" b="0" u="none">
                          <a:latin typeface="微软雅黑" panose="020B0503020204020204" charset="-122"/>
                          <a:ea typeface="微软雅黑" panose="020B0503020204020204" charset="-122"/>
                          <a:cs typeface="微软雅黑" panose="020B0503020204020204" charset="-122"/>
                        </a:rPr>
                        <a:t>的整数部分，或把</a:t>
                      </a:r>
                      <a:r>
                        <a:rPr lang="en-US" altLang="zh-CN" sz="1600" b="0" u="none">
                          <a:latin typeface="微软雅黑" panose="020B0503020204020204" charset="-122"/>
                          <a:ea typeface="微软雅黑" panose="020B0503020204020204" charset="-122"/>
                          <a:cs typeface="微软雅黑" panose="020B0503020204020204" charset="-122"/>
                        </a:rPr>
                        <a:t>d</a:t>
                      </a:r>
                      <a:r>
                        <a:rPr lang="zh-CN" altLang="en-US" sz="1600" b="0" u="none">
                          <a:latin typeface="微软雅黑" panose="020B0503020204020204" charset="-122"/>
                          <a:ea typeface="微软雅黑" panose="020B0503020204020204" charset="-122"/>
                          <a:cs typeface="微软雅黑" panose="020B0503020204020204" charset="-122"/>
                        </a:rPr>
                        <a:t>进制的字符串</a:t>
                      </a:r>
                      <a:r>
                        <a:rPr lang="en-US" altLang="zh-CN" sz="1600" b="0" u="none">
                          <a:latin typeface="微软雅黑" panose="020B0503020204020204" charset="-122"/>
                          <a:ea typeface="微软雅黑" panose="020B0503020204020204" charset="-122"/>
                          <a:cs typeface="微软雅黑" panose="020B0503020204020204" charset="-122"/>
                        </a:rPr>
                        <a:t>x</a:t>
                      </a:r>
                      <a:r>
                        <a:rPr lang="zh-CN" altLang="en-US" sz="1600" b="0" u="none">
                          <a:latin typeface="微软雅黑" panose="020B0503020204020204" charset="-122"/>
                          <a:ea typeface="微软雅黑" panose="020B0503020204020204" charset="-122"/>
                          <a:cs typeface="微软雅黑" panose="020B0503020204020204" charset="-122"/>
                        </a:rPr>
                        <a:t>转换为十进制并返回，</a:t>
                      </a:r>
                      <a:r>
                        <a:rPr lang="en-US" altLang="zh-CN" sz="1600" b="0" u="none">
                          <a:latin typeface="微软雅黑" panose="020B0503020204020204" charset="-122"/>
                          <a:ea typeface="微软雅黑" panose="020B0503020204020204" charset="-122"/>
                          <a:cs typeface="微软雅黑" panose="020B0503020204020204" charset="-122"/>
                        </a:rPr>
                        <a:t>d</a:t>
                      </a:r>
                      <a:r>
                        <a:rPr lang="zh-CN" altLang="en-US" sz="1600" b="0" u="none">
                          <a:latin typeface="微软雅黑" panose="020B0503020204020204" charset="-122"/>
                          <a:ea typeface="微软雅黑" panose="020B0503020204020204" charset="-122"/>
                          <a:cs typeface="微软雅黑" panose="020B0503020204020204" charset="-122"/>
                        </a:rPr>
                        <a:t>默认为十进制</a:t>
                      </a:r>
                      <a:endParaRPr lang="zh-CN" altLang="en-US" sz="1600" b="0" u="none">
                        <a:latin typeface="微软雅黑" panose="020B0503020204020204" charset="-122"/>
                        <a:ea typeface="微软雅黑" panose="020B0503020204020204" charset="-122"/>
                        <a:cs typeface="微软雅黑" panose="020B0503020204020204" charset="-122"/>
                      </a:endParaRPr>
                    </a:p>
                  </a:txBody>
                  <a:tcPr marL="7175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35305">
                <a:tc>
                  <a:txBody>
                    <a:bodyPr/>
                    <a:p>
                      <a:pPr marL="0" indent="0" algn="l">
                        <a:buNone/>
                      </a:pPr>
                      <a:r>
                        <a:rPr lang="en-US" altLang="zh-CN" sz="1600" b="0" u="none">
                          <a:latin typeface="微软雅黑" panose="020B0503020204020204" charset="-122"/>
                          <a:ea typeface="微软雅黑" panose="020B0503020204020204" charset="-122"/>
                          <a:cs typeface="宋体" panose="02010600030101010101" pitchFamily="2" charset="-122"/>
                        </a:rPr>
                        <a:t>isinstance(obj, class-or-type-or-tuple)</a:t>
                      </a:r>
                      <a:endParaRPr lang="en-US" altLang="zh-CN" sz="1600" b="0" u="none">
                        <a:latin typeface="微软雅黑" panose="020B0503020204020204" charset="-122"/>
                        <a:ea typeface="微软雅黑" panose="020B0503020204020204"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微软雅黑" panose="020B0503020204020204" charset="-122"/>
                          <a:ea typeface="微软雅黑" panose="020B0503020204020204" charset="-122"/>
                          <a:cs typeface="微软雅黑" panose="020B0503020204020204" charset="-122"/>
                        </a:rPr>
                        <a:t>测试对象</a:t>
                      </a:r>
                      <a:r>
                        <a:rPr lang="en-US" altLang="zh-CN" sz="1600" b="0" u="none">
                          <a:latin typeface="微软雅黑" panose="020B0503020204020204" charset="-122"/>
                          <a:ea typeface="微软雅黑" panose="020B0503020204020204" charset="-122"/>
                          <a:cs typeface="微软雅黑" panose="020B0503020204020204" charset="-122"/>
                        </a:rPr>
                        <a:t>obj</a:t>
                      </a:r>
                      <a:r>
                        <a:rPr lang="zh-CN" altLang="en-US" sz="1600" b="0" u="none">
                          <a:latin typeface="微软雅黑" panose="020B0503020204020204" charset="-122"/>
                          <a:ea typeface="微软雅黑" panose="020B0503020204020204" charset="-122"/>
                          <a:cs typeface="微软雅黑" panose="020B0503020204020204" charset="-122"/>
                        </a:rPr>
                        <a:t>是否属于指定类型（如果有多个类型的话需要放到元组中）的实例</a:t>
                      </a:r>
                      <a:endParaRPr lang="zh-CN" altLang="en-US" sz="1600" b="0" u="none">
                        <a:latin typeface="微软雅黑" panose="020B0503020204020204" charset="-122"/>
                        <a:ea typeface="微软雅黑" panose="020B0503020204020204" charset="-122"/>
                        <a:cs typeface="微软雅黑" panose="020B0503020204020204" charset="-122"/>
                      </a:endParaRPr>
                    </a:p>
                  </a:txBody>
                  <a:tcPr marL="7175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9880">
                <a:tc>
                  <a:txBody>
                    <a:bodyPr/>
                    <a:p>
                      <a:pPr marL="0" indent="0" algn="l">
                        <a:buNone/>
                      </a:pPr>
                      <a:r>
                        <a:rPr lang="en-US" altLang="zh-CN" sz="1600" b="0" u="none">
                          <a:latin typeface="微软雅黑" panose="020B0503020204020204" charset="-122"/>
                          <a:ea typeface="微软雅黑" panose="020B0503020204020204" charset="-122"/>
                          <a:cs typeface="宋体" panose="02010600030101010101" pitchFamily="2" charset="-122"/>
                        </a:rPr>
                        <a:t>iter(...)</a:t>
                      </a:r>
                      <a:endParaRPr lang="en-US" altLang="zh-CN" sz="1600" b="0" u="none">
                        <a:latin typeface="微软雅黑" panose="020B0503020204020204" charset="-122"/>
                        <a:ea typeface="微软雅黑" panose="020B0503020204020204"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微软雅黑" panose="020B0503020204020204" charset="-122"/>
                          <a:ea typeface="微软雅黑" panose="020B0503020204020204" charset="-122"/>
                          <a:cs typeface="宋体" panose="02010600030101010101" pitchFamily="2" charset="-122"/>
                        </a:rPr>
                        <a:t>返回指定对象的可迭代对象</a:t>
                      </a:r>
                      <a:endParaRPr lang="zh-CN" altLang="en-US" sz="1600" b="0" u="none">
                        <a:latin typeface="微软雅黑" panose="020B0503020204020204" charset="-122"/>
                        <a:ea typeface="微软雅黑" panose="020B0503020204020204"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21030">
                <a:tc>
                  <a:txBody>
                    <a:bodyPr/>
                    <a:p>
                      <a:pPr marL="0" indent="0" algn="l">
                        <a:buNone/>
                      </a:pPr>
                      <a:r>
                        <a:rPr lang="en-US" altLang="zh-CN" sz="1600" b="0" u="none">
                          <a:latin typeface="微软雅黑" panose="020B0503020204020204" charset="-122"/>
                          <a:ea typeface="微软雅黑" panose="020B0503020204020204" charset="-122"/>
                          <a:cs typeface="宋体" panose="02010600030101010101" pitchFamily="2" charset="-122"/>
                        </a:rPr>
                        <a:t>len(obj)</a:t>
                      </a:r>
                      <a:endParaRPr lang="en-US" altLang="zh-CN" sz="1600" b="0" u="none">
                        <a:latin typeface="微软雅黑" panose="020B0503020204020204" charset="-122"/>
                        <a:ea typeface="微软雅黑" panose="020B0503020204020204"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微软雅黑" panose="020B0503020204020204" charset="-122"/>
                          <a:ea typeface="微软雅黑" panose="020B0503020204020204" charset="-122"/>
                          <a:cs typeface="微软雅黑" panose="020B0503020204020204" charset="-122"/>
                        </a:rPr>
                        <a:t>返回对象</a:t>
                      </a:r>
                      <a:r>
                        <a:rPr lang="en-US" altLang="zh-CN" sz="1600" b="0" u="none">
                          <a:latin typeface="微软雅黑" panose="020B0503020204020204" charset="-122"/>
                          <a:ea typeface="微软雅黑" panose="020B0503020204020204" charset="-122"/>
                          <a:cs typeface="微软雅黑" panose="020B0503020204020204" charset="-122"/>
                        </a:rPr>
                        <a:t>obj</a:t>
                      </a:r>
                      <a:r>
                        <a:rPr lang="zh-CN" altLang="en-US" sz="1600" b="0" u="none">
                          <a:latin typeface="微软雅黑" panose="020B0503020204020204" charset="-122"/>
                          <a:ea typeface="微软雅黑" panose="020B0503020204020204" charset="-122"/>
                          <a:cs typeface="微软雅黑" panose="020B0503020204020204" charset="-122"/>
                        </a:rPr>
                        <a:t>包含的元素个数，适用于列表、元组、集合、字典、字符串以及</a:t>
                      </a:r>
                      <a:r>
                        <a:rPr lang="en-US" altLang="zh-CN" sz="1600" b="0" u="none">
                          <a:latin typeface="微软雅黑" panose="020B0503020204020204" charset="-122"/>
                          <a:ea typeface="微软雅黑" panose="020B0503020204020204" charset="-122"/>
                          <a:cs typeface="微软雅黑" panose="020B0503020204020204" charset="-122"/>
                        </a:rPr>
                        <a:t>range</a:t>
                      </a:r>
                      <a:r>
                        <a:rPr lang="zh-CN" altLang="en-US" sz="1600" b="0" u="none">
                          <a:latin typeface="微软雅黑" panose="020B0503020204020204" charset="-122"/>
                          <a:ea typeface="微软雅黑" panose="020B0503020204020204" charset="-122"/>
                          <a:cs typeface="微软雅黑" panose="020B0503020204020204" charset="-122"/>
                        </a:rPr>
                        <a:t>对象和其他可迭代对象</a:t>
                      </a:r>
                      <a:endParaRPr lang="zh-CN" altLang="en-US" sz="1600" b="0" u="none">
                        <a:latin typeface="微软雅黑" panose="020B0503020204020204" charset="-122"/>
                        <a:ea typeface="微软雅黑" panose="020B0503020204020204" charset="-122"/>
                        <a:cs typeface="微软雅黑" panose="020B0503020204020204" charset="-122"/>
                      </a:endParaRPr>
                    </a:p>
                  </a:txBody>
                  <a:tcPr marL="7175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7" name="文本占位符 6"/>
          <p:cNvSpPr>
            <a:spLocks noGrp="1"/>
          </p:cNvSpPr>
          <p:nvPr>
            <p:ph type="body" idx="1"/>
          </p:nvPr>
        </p:nvSpPr>
        <p:spPr/>
        <p:txBody>
          <a:bodyPr/>
          <a:p>
            <a:endParaRPr lang="zh-CN" altLang="en-US"/>
          </a:p>
        </p:txBody>
      </p:sp>
      <p:sp>
        <p:nvSpPr>
          <p:cNvPr id="77866" name="文本框 1"/>
          <p:cNvSpPr txBox="1"/>
          <p:nvPr/>
        </p:nvSpPr>
        <p:spPr>
          <a:xfrm>
            <a:off x="8518208" y="967105"/>
            <a:ext cx="1320800" cy="368300"/>
          </a:xfrm>
          <a:prstGeom prst="rect">
            <a:avLst/>
          </a:prstGeom>
          <a:noFill/>
          <a:ln w="9525">
            <a:noFill/>
          </a:ln>
        </p:spPr>
        <p:txBody>
          <a:bodyPr wrap="square" anchor="t">
            <a:spAutoFit/>
          </a:bodyPr>
          <a:p>
            <a:pPr algn="r"/>
            <a:r>
              <a:rPr lang="zh-CN" altLang="en-US">
                <a:solidFill>
                  <a:srgbClr val="FF0000"/>
                </a:solidFill>
                <a:latin typeface="微软雅黑" panose="020B0503020204020204" charset="-122"/>
                <a:ea typeface="微软雅黑" panose="020B0503020204020204" charset="-122"/>
                <a:cs typeface="微软雅黑" panose="020B0503020204020204" charset="-122"/>
              </a:rPr>
              <a:t>续表</a:t>
            </a:r>
            <a:r>
              <a:rPr lang="en-US" altLang="zh-CN">
                <a:solidFill>
                  <a:srgbClr val="FF0000"/>
                </a:solidFill>
                <a:latin typeface="微软雅黑" panose="020B0503020204020204" charset="-122"/>
                <a:ea typeface="微软雅黑" panose="020B0503020204020204" charset="-122"/>
                <a:cs typeface="微软雅黑" panose="020B0503020204020204" charset="-122"/>
              </a:rPr>
              <a:t>2</a:t>
            </a:r>
            <a:endParaRPr lang="en-US" altLang="zh-CN">
              <a:solidFill>
                <a:srgbClr val="FF0000"/>
              </a:solidFill>
              <a:latin typeface="微软雅黑" panose="020B0503020204020204" charset="-122"/>
              <a:ea typeface="微软雅黑" panose="020B0503020204020204" charset="-122"/>
              <a:cs typeface="微软雅黑" panose="020B0503020204020204" charset="-122"/>
            </a:endParaRPr>
          </a:p>
        </p:txBody>
      </p:sp>
      <p:sp>
        <p:nvSpPr>
          <p:cNvPr id="77867" name="标题 46081"/>
          <p:cNvSpPr>
            <a:spLocks noGrp="1"/>
          </p:cNvSpPr>
          <p:nvPr>
            <p:ph type="title"/>
          </p:nvPr>
        </p:nvSpPr>
        <p:spPr>
          <a:xfrm>
            <a:off x="554355" y="150495"/>
            <a:ext cx="5398770" cy="414020"/>
          </a:xfrm>
          <a:noFill/>
          <a:ln>
            <a:noFill/>
          </a:ln>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1.</a:t>
            </a:r>
            <a:r>
              <a:rPr>
                <a:latin typeface="+mj-lt"/>
                <a:ea typeface="+mj-ea"/>
                <a:cs typeface="+mj-cs"/>
                <a:sym typeface="+mn-ea"/>
              </a:rPr>
              <a:t>4</a:t>
            </a:r>
            <a:r>
              <a:rPr>
                <a:latin typeface="+mj-lt"/>
                <a:ea typeface="+mj-ea"/>
                <a:cs typeface="+mj-cs"/>
                <a:sym typeface="+mn-ea"/>
              </a:rPr>
              <a:t>.6  </a:t>
            </a:r>
            <a:r>
              <a:rPr>
                <a:latin typeface="+mj-lt"/>
                <a:ea typeface="+mj-ea"/>
                <a:cs typeface="+mj-cs"/>
                <a:sym typeface="+mn-ea"/>
              </a:rPr>
              <a:t>常用内置函数</a:t>
            </a:r>
            <a:endParaRPr>
              <a:latin typeface="+mj-lt"/>
              <a:ea typeface="+mj-ea"/>
              <a:cs typeface="+mj-cs"/>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标题 11265"/>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anchor="ctr"/>
          <a:p>
            <a:pPr defTabSz="914400"/>
            <a:r>
              <a:rPr lang="en-US" altLang="zh-CN" kern="1200" baseline="0">
                <a:latin typeface="+mj-lt"/>
                <a:ea typeface="+mj-ea"/>
                <a:cs typeface="+mj-cs"/>
              </a:rPr>
              <a:t>1.2 Python</a:t>
            </a:r>
            <a:r>
              <a:rPr lang="zh-CN" altLang="en-US" kern="1200" baseline="0">
                <a:latin typeface="+mj-lt"/>
                <a:ea typeface="+mj-ea"/>
                <a:cs typeface="+mj-cs"/>
              </a:rPr>
              <a:t>安装与简单使用</a:t>
            </a:r>
            <a:endParaRPr lang="zh-CN" altLang="en-US" kern="1200" baseline="0">
              <a:latin typeface="+mj-lt"/>
              <a:ea typeface="+mj-ea"/>
              <a:cs typeface="+mj-cs"/>
            </a:endParaRPr>
          </a:p>
        </p:txBody>
      </p:sp>
      <p:sp>
        <p:nvSpPr>
          <p:cNvPr id="3" name="文本占位符 2"/>
          <p:cNvSpPr>
            <a:spLocks noGrp="1"/>
          </p:cNvSpPr>
          <p:nvPr>
            <p:ph type="body" idx="1"/>
          </p:nvPr>
        </p:nvSpPr>
        <p:spPr/>
        <p:txBody>
          <a:bodyPr/>
          <a:p>
            <a:endParaRPr lang="zh-CN" altLang="en-US"/>
          </a:p>
        </p:txBody>
      </p:sp>
      <p:sp>
        <p:nvSpPr>
          <p:cNvPr id="10242" name="文本占位符 11266"/>
          <p:cNvSpPr>
            <a:spLocks noGrp="1"/>
          </p:cNvSpPr>
          <p:nvPr>
            <p:ph sz="half" idx="2"/>
          </p:nvPr>
        </p:nvSpPr>
        <p:spPr/>
        <p:txBody>
          <a:bodyPr anchor="t"/>
          <a:p>
            <a:pPr>
              <a:lnSpc>
                <a:spcPct val="80000"/>
              </a:lnSpc>
              <a:spcBef>
                <a:spcPts val="1200"/>
              </a:spcBef>
              <a:spcAft>
                <a:spcPts val="600"/>
              </a:spcAft>
              <a:buSzPct val="90000"/>
              <a:buFont typeface="Wingdings" panose="05000000000000000000" charset="0"/>
              <a:buChar char="n"/>
            </a:pPr>
            <a:r>
              <a:rPr lang="zh-CN" altLang="en-US" sz="2400" dirty="0"/>
              <a:t>几个重要网址</a:t>
            </a:r>
            <a:endParaRPr lang="zh-CN" altLang="en-US" sz="2400" dirty="0"/>
          </a:p>
          <a:p>
            <a:pPr>
              <a:lnSpc>
                <a:spcPct val="80000"/>
              </a:lnSpc>
              <a:spcBef>
                <a:spcPts val="1200"/>
              </a:spcBef>
              <a:spcAft>
                <a:spcPts val="600"/>
              </a:spcAft>
              <a:buSzPct val="90000"/>
              <a:buFont typeface="Wingdings" panose="05000000000000000000" charset="0"/>
              <a:buChar char="Ø"/>
            </a:pPr>
            <a:r>
              <a:rPr lang="en-US" altLang="zh-CN" sz="1800" dirty="0"/>
              <a:t>https://www.python.org/</a:t>
            </a:r>
            <a:endParaRPr lang="en-US" altLang="zh-CN" sz="1800" dirty="0"/>
          </a:p>
          <a:p>
            <a:pPr>
              <a:lnSpc>
                <a:spcPct val="80000"/>
              </a:lnSpc>
              <a:spcBef>
                <a:spcPts val="1200"/>
              </a:spcBef>
              <a:spcAft>
                <a:spcPts val="600"/>
              </a:spcAft>
              <a:buSzPct val="90000"/>
              <a:buFont typeface="Wingdings" panose="05000000000000000000" charset="0"/>
              <a:buChar char="Ø"/>
            </a:pPr>
            <a:r>
              <a:rPr lang="en-US" altLang="zh-CN" sz="1800" dirty="0"/>
              <a:t>https://www.python.org/doc/</a:t>
            </a:r>
            <a:endParaRPr lang="en-US" altLang="zh-CN" sz="1800" dirty="0"/>
          </a:p>
          <a:p>
            <a:pPr>
              <a:lnSpc>
                <a:spcPct val="80000"/>
              </a:lnSpc>
              <a:spcBef>
                <a:spcPts val="1200"/>
              </a:spcBef>
              <a:spcAft>
                <a:spcPts val="600"/>
              </a:spcAft>
              <a:buSzPct val="90000"/>
              <a:buFont typeface="Wingdings" panose="05000000000000000000" charset="0"/>
              <a:buChar char="Ø"/>
            </a:pPr>
            <a:r>
              <a:rPr lang="en-US" altLang="zh-CN" sz="1800" dirty="0"/>
              <a:t>http://bugs.python.org/</a:t>
            </a:r>
            <a:endParaRPr lang="en-US" altLang="zh-CN" sz="1800" dirty="0"/>
          </a:p>
          <a:p>
            <a:pPr>
              <a:lnSpc>
                <a:spcPct val="80000"/>
              </a:lnSpc>
              <a:spcBef>
                <a:spcPts val="1200"/>
              </a:spcBef>
              <a:spcAft>
                <a:spcPts val="600"/>
              </a:spcAft>
              <a:buSzPct val="90000"/>
              <a:buFont typeface="Wingdings" panose="05000000000000000000" charset="0"/>
              <a:buChar char="Ø"/>
            </a:pPr>
            <a:r>
              <a:rPr lang="en-US" altLang="zh-CN" sz="1800" dirty="0"/>
              <a:t>https://hackerone.com/python</a:t>
            </a:r>
            <a:endParaRPr lang="en-US" altLang="zh-CN" sz="1800" dirty="0"/>
          </a:p>
          <a:p>
            <a:pPr>
              <a:lnSpc>
                <a:spcPct val="80000"/>
              </a:lnSpc>
              <a:spcBef>
                <a:spcPts val="1200"/>
              </a:spcBef>
              <a:spcAft>
                <a:spcPts val="600"/>
              </a:spcAft>
              <a:buSzPct val="90000"/>
              <a:buFont typeface="Wingdings" panose="05000000000000000000" charset="0"/>
              <a:buChar char="Ø"/>
            </a:pPr>
            <a:r>
              <a:rPr lang="en-US" altLang="zh-CN" sz="1800" dirty="0"/>
              <a:t>http://stackoverflow.com/questions/tagged/python</a:t>
            </a:r>
            <a:endParaRPr lang="en-US" altLang="zh-CN" sz="1800"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0" name="表格 -1"/>
          <p:cNvGraphicFramePr/>
          <p:nvPr>
            <p:custDataLst>
              <p:tags r:id="rId1"/>
            </p:custDataLst>
          </p:nvPr>
        </p:nvGraphicFramePr>
        <p:xfrm>
          <a:off x="1249045" y="1270635"/>
          <a:ext cx="9900920" cy="4900930"/>
        </p:xfrm>
        <a:graphic>
          <a:graphicData uri="http://schemas.openxmlformats.org/drawingml/2006/table">
            <a:tbl>
              <a:tblPr firstRow="1" bandRow="1">
                <a:tableStyleId>{5940675A-B579-460E-94D1-54222C63F5DA}</a:tableStyleId>
              </a:tblPr>
              <a:tblGrid>
                <a:gridCol w="3254375"/>
                <a:gridCol w="6646545"/>
              </a:tblGrid>
              <a:tr h="410210">
                <a:tc>
                  <a:txBody>
                    <a:bodyPr/>
                    <a:p>
                      <a:pPr marL="0" indent="0" algn="ctr">
                        <a:buNone/>
                      </a:pPr>
                      <a:r>
                        <a:rPr lang="zh-CN" altLang="en-US" sz="1600" b="1" u="none">
                          <a:latin typeface="微软雅黑" panose="020B0503020204020204" charset="-122"/>
                          <a:ea typeface="微软雅黑" panose="020B0503020204020204" charset="-122"/>
                          <a:cs typeface="宋体" panose="02010600030101010101" pitchFamily="2" charset="-122"/>
                        </a:rPr>
                        <a:t>函数</a:t>
                      </a:r>
                      <a:endParaRPr lang="zh-CN" altLang="en-US" sz="1600" b="1" u="none">
                        <a:latin typeface="微软雅黑" panose="020B0503020204020204" charset="-122"/>
                        <a:ea typeface="微软雅黑" panose="020B0503020204020204" charset="-122"/>
                        <a:cs typeface="宋体" panose="02010600030101010101" pitchFamily="2" charset="-122"/>
                      </a:endParaRPr>
                    </a:p>
                  </a:txBody>
                  <a:tcPr marL="71755" marR="71755" marT="0" marB="1"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1600" b="1" u="none">
                          <a:latin typeface="微软雅黑" panose="020B0503020204020204" charset="-122"/>
                          <a:ea typeface="微软雅黑" panose="020B0503020204020204" charset="-122"/>
                          <a:cs typeface="宋体" panose="02010600030101010101" pitchFamily="2" charset="-122"/>
                        </a:rPr>
                        <a:t>功能简要说明</a:t>
                      </a:r>
                      <a:endParaRPr lang="zh-CN" altLang="en-US" sz="1600" b="1" u="none">
                        <a:latin typeface="微软雅黑" panose="020B0503020204020204" charset="-122"/>
                        <a:ea typeface="微软雅黑" panose="020B0503020204020204" charset="-122"/>
                        <a:cs typeface="宋体" panose="02010600030101010101" pitchFamily="2" charset="-122"/>
                      </a:endParaRPr>
                    </a:p>
                  </a:txBody>
                  <a:tcPr marL="71755" marR="71755" marT="0" marB="1" vert="horz" anchor="ctr"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88010">
                <a:tc>
                  <a:txBody>
                    <a:bodyPr/>
                    <a:p>
                      <a:pPr marL="0" indent="0" algn="l">
                        <a:buNone/>
                      </a:pPr>
                      <a:r>
                        <a:rPr lang="en-US" altLang="zh-CN" sz="1600" b="0" u="none">
                          <a:latin typeface="微软雅黑" panose="020B0503020204020204" charset="-122"/>
                          <a:ea typeface="微软雅黑" panose="020B0503020204020204" charset="-122"/>
                          <a:cs typeface="微软雅黑" panose="020B0503020204020204" charset="-122"/>
                        </a:rPr>
                        <a:t>list([x])</a:t>
                      </a:r>
                      <a:r>
                        <a:rPr lang="zh-CN" altLang="en-US" sz="1600" b="0" u="none">
                          <a:latin typeface="微软雅黑" panose="020B0503020204020204" charset="-122"/>
                          <a:ea typeface="微软雅黑" panose="020B0503020204020204" charset="-122"/>
                          <a:cs typeface="微软雅黑" panose="020B0503020204020204" charset="-122"/>
                        </a:rPr>
                        <a:t>、</a:t>
                      </a:r>
                      <a:r>
                        <a:rPr lang="en-US" altLang="zh-CN" sz="1600" b="0" u="none">
                          <a:latin typeface="微软雅黑" panose="020B0503020204020204" charset="-122"/>
                          <a:ea typeface="微软雅黑" panose="020B0503020204020204" charset="-122"/>
                          <a:cs typeface="微软雅黑" panose="020B0503020204020204" charset="-122"/>
                        </a:rPr>
                        <a:t>set([x])</a:t>
                      </a:r>
                      <a:r>
                        <a:rPr lang="zh-CN" altLang="en-US" sz="1600" b="0" u="none">
                          <a:latin typeface="微软雅黑" panose="020B0503020204020204" charset="-122"/>
                          <a:ea typeface="微软雅黑" panose="020B0503020204020204" charset="-122"/>
                          <a:cs typeface="微软雅黑" panose="020B0503020204020204" charset="-122"/>
                        </a:rPr>
                        <a:t>、</a:t>
                      </a:r>
                      <a:r>
                        <a:rPr lang="en-US" altLang="zh-CN" sz="1600" b="0" u="none">
                          <a:latin typeface="微软雅黑" panose="020B0503020204020204" charset="-122"/>
                          <a:ea typeface="微软雅黑" panose="020B0503020204020204" charset="-122"/>
                          <a:cs typeface="微软雅黑" panose="020B0503020204020204" charset="-122"/>
                        </a:rPr>
                        <a:t>tuple([x])</a:t>
                      </a:r>
                      <a:r>
                        <a:rPr lang="zh-CN" altLang="en-US" sz="1600" b="0" u="none">
                          <a:latin typeface="微软雅黑" panose="020B0503020204020204" charset="-122"/>
                          <a:ea typeface="微软雅黑" panose="020B0503020204020204" charset="-122"/>
                          <a:cs typeface="微软雅黑" panose="020B0503020204020204" charset="-122"/>
                        </a:rPr>
                        <a:t>、</a:t>
                      </a:r>
                      <a:r>
                        <a:rPr lang="en-US" altLang="zh-CN" sz="1600" b="0" u="none">
                          <a:latin typeface="微软雅黑" panose="020B0503020204020204" charset="-122"/>
                          <a:ea typeface="微软雅黑" panose="020B0503020204020204" charset="-122"/>
                          <a:cs typeface="微软雅黑" panose="020B0503020204020204" charset="-122"/>
                        </a:rPr>
                        <a:t>dict([x])</a:t>
                      </a:r>
                      <a:endParaRPr lang="zh-CN" altLang="en-US" sz="1600" b="0" u="none">
                        <a:latin typeface="微软雅黑" panose="020B0503020204020204" charset="-122"/>
                        <a:ea typeface="微软雅黑" panose="020B0503020204020204" charset="-122"/>
                        <a:cs typeface="微软雅黑" panose="020B0503020204020204" charset="-122"/>
                      </a:endParaRPr>
                    </a:p>
                  </a:txBody>
                  <a:tcPr marL="71755" marR="71755" marT="0" marB="1"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微软雅黑" panose="020B0503020204020204" charset="-122"/>
                          <a:ea typeface="微软雅黑" panose="020B0503020204020204" charset="-122"/>
                          <a:cs typeface="微软雅黑" panose="020B0503020204020204" charset="-122"/>
                        </a:rPr>
                        <a:t>把对象</a:t>
                      </a:r>
                      <a:r>
                        <a:rPr lang="en-US" altLang="zh-CN" sz="1600" b="0" u="none">
                          <a:latin typeface="微软雅黑" panose="020B0503020204020204" charset="-122"/>
                          <a:ea typeface="微软雅黑" panose="020B0503020204020204" charset="-122"/>
                          <a:cs typeface="微软雅黑" panose="020B0503020204020204" charset="-122"/>
                        </a:rPr>
                        <a:t>x</a:t>
                      </a:r>
                      <a:r>
                        <a:rPr lang="zh-CN" altLang="en-US" sz="1600" b="0" u="none">
                          <a:latin typeface="微软雅黑" panose="020B0503020204020204" charset="-122"/>
                          <a:ea typeface="微软雅黑" panose="020B0503020204020204" charset="-122"/>
                          <a:cs typeface="微软雅黑" panose="020B0503020204020204" charset="-122"/>
                        </a:rPr>
                        <a:t>转换为列表、集合、元组或字典并返回，或生成空列表、空集合、空元组、空字典</a:t>
                      </a:r>
                      <a:endParaRPr lang="zh-CN" altLang="en-US" sz="1600" b="0" u="none">
                        <a:latin typeface="微软雅黑" panose="020B0503020204020204" charset="-122"/>
                        <a:ea typeface="微软雅黑" panose="020B0503020204020204" charset="-122"/>
                        <a:cs typeface="微软雅黑" panose="020B0503020204020204" charset="-122"/>
                      </a:endParaRPr>
                    </a:p>
                  </a:txBody>
                  <a:tcPr marL="71755" marR="71755" marT="0" marB="1" vert="horz" anchor="ctr"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3855">
                <a:tc>
                  <a:txBody>
                    <a:bodyPr/>
                    <a:p>
                      <a:pPr marL="0" indent="0" algn="l">
                        <a:buNone/>
                      </a:pPr>
                      <a:r>
                        <a:rPr lang="en-US" altLang="zh-CN" sz="1600" b="0" u="none">
                          <a:latin typeface="微软雅黑" panose="020B0503020204020204" charset="-122"/>
                          <a:ea typeface="微软雅黑" panose="020B0503020204020204" charset="-122"/>
                          <a:cs typeface="宋体" panose="02010600030101010101" pitchFamily="2" charset="-122"/>
                        </a:rPr>
                        <a:t>locals()</a:t>
                      </a:r>
                      <a:endParaRPr lang="en-US" altLang="zh-CN" sz="1600" b="0" u="none">
                        <a:latin typeface="微软雅黑" panose="020B0503020204020204" charset="-122"/>
                        <a:ea typeface="微软雅黑" panose="020B0503020204020204" charset="-122"/>
                        <a:cs typeface="宋体" panose="02010600030101010101" pitchFamily="2" charset="-122"/>
                      </a:endParaRPr>
                    </a:p>
                  </a:txBody>
                  <a:tcPr marL="71755" marR="71755" marT="0" marB="1"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微软雅黑" panose="020B0503020204020204" charset="-122"/>
                          <a:ea typeface="微软雅黑" panose="020B0503020204020204" charset="-122"/>
                          <a:cs typeface="宋体" panose="02010600030101010101" pitchFamily="2" charset="-122"/>
                        </a:rPr>
                        <a:t>返回包含当前作用域内局部变量及其值的字典</a:t>
                      </a:r>
                      <a:endParaRPr lang="zh-CN" altLang="en-US" sz="1600" b="0" u="none">
                        <a:latin typeface="微软雅黑" panose="020B0503020204020204" charset="-122"/>
                        <a:ea typeface="微软雅黑" panose="020B0503020204020204" charset="-122"/>
                        <a:cs typeface="宋体" panose="02010600030101010101" pitchFamily="2" charset="-122"/>
                      </a:endParaRPr>
                    </a:p>
                  </a:txBody>
                  <a:tcPr marL="71755" marR="71755" marT="0" marB="1" vert="horz" anchor="ctr"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87375">
                <a:tc>
                  <a:txBody>
                    <a:bodyPr/>
                    <a:p>
                      <a:pPr marL="0" indent="0" algn="l">
                        <a:buNone/>
                      </a:pPr>
                      <a:r>
                        <a:rPr lang="en-US" altLang="zh-CN" sz="1600" b="0" u="none">
                          <a:latin typeface="微软雅黑" panose="020B0503020204020204" charset="-122"/>
                          <a:ea typeface="微软雅黑" panose="020B0503020204020204" charset="-122"/>
                          <a:cs typeface="宋体" panose="02010600030101010101" pitchFamily="2" charset="-122"/>
                        </a:rPr>
                        <a:t>map(func, *iterables)</a:t>
                      </a:r>
                      <a:endParaRPr lang="en-US" altLang="zh-CN" sz="1600" b="0" u="none">
                        <a:latin typeface="微软雅黑" panose="020B0503020204020204" charset="-122"/>
                        <a:ea typeface="微软雅黑" panose="020B0503020204020204" charset="-122"/>
                        <a:cs typeface="宋体" panose="02010600030101010101" pitchFamily="2" charset="-122"/>
                      </a:endParaRPr>
                    </a:p>
                  </a:txBody>
                  <a:tcPr marL="71755" marR="71755" marT="0" marB="1"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微软雅黑" panose="020B0503020204020204" charset="-122"/>
                          <a:ea typeface="微软雅黑" panose="020B0503020204020204" charset="-122"/>
                          <a:cs typeface="微软雅黑" panose="020B0503020204020204" charset="-122"/>
                        </a:rPr>
                        <a:t>返回包含若干函数值的</a:t>
                      </a:r>
                      <a:r>
                        <a:rPr lang="en-US" altLang="zh-CN" sz="1600" b="0" u="none">
                          <a:latin typeface="微软雅黑" panose="020B0503020204020204" charset="-122"/>
                          <a:ea typeface="微软雅黑" panose="020B0503020204020204" charset="-122"/>
                          <a:cs typeface="微软雅黑" panose="020B0503020204020204" charset="-122"/>
                        </a:rPr>
                        <a:t>map</a:t>
                      </a:r>
                      <a:r>
                        <a:rPr lang="zh-CN" altLang="en-US" sz="1600" b="0" u="none">
                          <a:latin typeface="微软雅黑" panose="020B0503020204020204" charset="-122"/>
                          <a:ea typeface="微软雅黑" panose="020B0503020204020204" charset="-122"/>
                          <a:cs typeface="微软雅黑" panose="020B0503020204020204" charset="-122"/>
                        </a:rPr>
                        <a:t>对象，函数</a:t>
                      </a:r>
                      <a:r>
                        <a:rPr lang="en-US" altLang="zh-CN" sz="1600" b="0" u="none">
                          <a:latin typeface="微软雅黑" panose="020B0503020204020204" charset="-122"/>
                          <a:ea typeface="微软雅黑" panose="020B0503020204020204" charset="-122"/>
                          <a:cs typeface="微软雅黑" panose="020B0503020204020204" charset="-122"/>
                        </a:rPr>
                        <a:t>func</a:t>
                      </a:r>
                      <a:r>
                        <a:rPr lang="zh-CN" altLang="en-US" sz="1600" b="0" u="none">
                          <a:latin typeface="微软雅黑" panose="020B0503020204020204" charset="-122"/>
                          <a:ea typeface="微软雅黑" panose="020B0503020204020204" charset="-122"/>
                          <a:cs typeface="微软雅黑" panose="020B0503020204020204" charset="-122"/>
                        </a:rPr>
                        <a:t>的参数分别来自于</a:t>
                      </a:r>
                      <a:r>
                        <a:rPr lang="en-US" altLang="zh-CN" sz="1600" b="0" u="none">
                          <a:latin typeface="微软雅黑" panose="020B0503020204020204" charset="-122"/>
                          <a:ea typeface="微软雅黑" panose="020B0503020204020204" charset="-122"/>
                          <a:cs typeface="微软雅黑" panose="020B0503020204020204" charset="-122"/>
                        </a:rPr>
                        <a:t>iterables</a:t>
                      </a:r>
                      <a:r>
                        <a:rPr lang="zh-CN" altLang="en-US" sz="1600" b="0" u="none">
                          <a:latin typeface="微软雅黑" panose="020B0503020204020204" charset="-122"/>
                          <a:ea typeface="微软雅黑" panose="020B0503020204020204" charset="-122"/>
                          <a:cs typeface="微软雅黑" panose="020B0503020204020204" charset="-122"/>
                        </a:rPr>
                        <a:t>指定的每个迭代对象，</a:t>
                      </a:r>
                      <a:endParaRPr lang="zh-CN" altLang="en-US" sz="1600" b="0" u="none">
                        <a:latin typeface="微软雅黑" panose="020B0503020204020204" charset="-122"/>
                        <a:ea typeface="微软雅黑" panose="020B0503020204020204" charset="-122"/>
                        <a:cs typeface="微软雅黑" panose="020B0503020204020204" charset="-122"/>
                      </a:endParaRPr>
                    </a:p>
                  </a:txBody>
                  <a:tcPr marL="71755" marR="71755" marT="0" marB="1" vert="horz" anchor="ctr"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08050">
                <a:tc>
                  <a:txBody>
                    <a:bodyPr/>
                    <a:p>
                      <a:pPr marL="0" indent="0" algn="l">
                        <a:buNone/>
                      </a:pPr>
                      <a:r>
                        <a:rPr lang="en-US" altLang="zh-CN" sz="1600" b="0" u="none">
                          <a:latin typeface="微软雅黑" panose="020B0503020204020204" charset="-122"/>
                          <a:ea typeface="微软雅黑" panose="020B0503020204020204" charset="-122"/>
                          <a:cs typeface="微软雅黑" panose="020B0503020204020204" charset="-122"/>
                        </a:rPr>
                        <a:t>max(x)</a:t>
                      </a:r>
                      <a:r>
                        <a:rPr lang="zh-CN" altLang="en-US" sz="1600" b="0" u="none">
                          <a:latin typeface="微软雅黑" panose="020B0503020204020204" charset="-122"/>
                          <a:ea typeface="微软雅黑" panose="020B0503020204020204" charset="-122"/>
                          <a:cs typeface="微软雅黑" panose="020B0503020204020204" charset="-122"/>
                        </a:rPr>
                        <a:t>、 </a:t>
                      </a:r>
                      <a:r>
                        <a:rPr lang="en-US" altLang="zh-CN" sz="1600" b="0" u="none">
                          <a:latin typeface="微软雅黑" panose="020B0503020204020204" charset="-122"/>
                          <a:ea typeface="微软雅黑" panose="020B0503020204020204" charset="-122"/>
                          <a:cs typeface="微软雅黑" panose="020B0503020204020204" charset="-122"/>
                        </a:rPr>
                        <a:t>min(x)</a:t>
                      </a:r>
                      <a:endParaRPr lang="zh-CN" altLang="en-US" sz="1600" b="0" u="none">
                        <a:latin typeface="微软雅黑" panose="020B0503020204020204" charset="-122"/>
                        <a:ea typeface="微软雅黑" panose="020B0503020204020204" charset="-122"/>
                        <a:cs typeface="微软雅黑" panose="020B0503020204020204" charset="-122"/>
                      </a:endParaRPr>
                    </a:p>
                  </a:txBody>
                  <a:tcPr marL="71755" marR="71755" marT="0" marB="1"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微软雅黑" panose="020B0503020204020204" charset="-122"/>
                          <a:ea typeface="微软雅黑" panose="020B0503020204020204" charset="-122"/>
                          <a:cs typeface="微软雅黑" panose="020B0503020204020204" charset="-122"/>
                        </a:rPr>
                        <a:t>返回可迭代对象</a:t>
                      </a:r>
                      <a:r>
                        <a:rPr lang="en-US" altLang="zh-CN" sz="1600" b="0" u="none">
                          <a:latin typeface="微软雅黑" panose="020B0503020204020204" charset="-122"/>
                          <a:ea typeface="微软雅黑" panose="020B0503020204020204" charset="-122"/>
                          <a:cs typeface="微软雅黑" panose="020B0503020204020204" charset="-122"/>
                        </a:rPr>
                        <a:t>x</a:t>
                      </a:r>
                      <a:r>
                        <a:rPr lang="zh-CN" altLang="en-US" sz="1600" b="0" u="none">
                          <a:latin typeface="微软雅黑" panose="020B0503020204020204" charset="-122"/>
                          <a:ea typeface="微软雅黑" panose="020B0503020204020204" charset="-122"/>
                          <a:cs typeface="微软雅黑" panose="020B0503020204020204" charset="-122"/>
                        </a:rPr>
                        <a:t>中的最大值、最小值，要求</a:t>
                      </a:r>
                      <a:r>
                        <a:rPr lang="en-US" altLang="zh-CN" sz="1600" b="0" u="none">
                          <a:latin typeface="微软雅黑" panose="020B0503020204020204" charset="-122"/>
                          <a:ea typeface="微软雅黑" panose="020B0503020204020204" charset="-122"/>
                          <a:cs typeface="微软雅黑" panose="020B0503020204020204" charset="-122"/>
                        </a:rPr>
                        <a:t>x</a:t>
                      </a:r>
                      <a:r>
                        <a:rPr lang="zh-CN" altLang="en-US" sz="1600" b="0" u="none">
                          <a:latin typeface="微软雅黑" panose="020B0503020204020204" charset="-122"/>
                          <a:ea typeface="微软雅黑" panose="020B0503020204020204" charset="-122"/>
                          <a:cs typeface="微软雅黑" panose="020B0503020204020204" charset="-122"/>
                        </a:rPr>
                        <a:t>中的所有元素之间可比较大小，允许指定排序规则和</a:t>
                      </a:r>
                      <a:r>
                        <a:rPr lang="en-US" altLang="zh-CN" sz="1600" b="0" u="none">
                          <a:latin typeface="微软雅黑" panose="020B0503020204020204" charset="-122"/>
                          <a:ea typeface="微软雅黑" panose="020B0503020204020204" charset="-122"/>
                          <a:cs typeface="微软雅黑" panose="020B0503020204020204" charset="-122"/>
                        </a:rPr>
                        <a:t>x</a:t>
                      </a:r>
                      <a:r>
                        <a:rPr lang="zh-CN" altLang="en-US" sz="1600" b="0" u="none">
                          <a:latin typeface="微软雅黑" panose="020B0503020204020204" charset="-122"/>
                          <a:ea typeface="微软雅黑" panose="020B0503020204020204" charset="-122"/>
                          <a:cs typeface="微软雅黑" panose="020B0503020204020204" charset="-122"/>
                        </a:rPr>
                        <a:t>为空时返回的默认值</a:t>
                      </a:r>
                      <a:endParaRPr lang="zh-CN" altLang="en-US" sz="1600" b="0" u="none">
                        <a:latin typeface="微软雅黑" panose="020B0503020204020204" charset="-122"/>
                        <a:ea typeface="微软雅黑" panose="020B0503020204020204" charset="-122"/>
                        <a:cs typeface="微软雅黑" panose="020B0503020204020204" charset="-122"/>
                      </a:endParaRPr>
                    </a:p>
                  </a:txBody>
                  <a:tcPr marL="71755" marR="71755" marT="0" marB="1" vert="horz" anchor="ctr"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88645">
                <a:tc>
                  <a:txBody>
                    <a:bodyPr/>
                    <a:p>
                      <a:pPr marL="0" indent="0" algn="l">
                        <a:buNone/>
                      </a:pPr>
                      <a:r>
                        <a:rPr lang="en-US" altLang="zh-CN" sz="1600" b="0" u="none">
                          <a:latin typeface="微软雅黑" panose="020B0503020204020204" charset="-122"/>
                          <a:ea typeface="微软雅黑" panose="020B0503020204020204" charset="-122"/>
                          <a:cs typeface="宋体" panose="02010600030101010101" pitchFamily="2" charset="-122"/>
                        </a:rPr>
                        <a:t>next(iterator[, default])</a:t>
                      </a:r>
                      <a:endParaRPr lang="en-US" altLang="zh-CN" sz="1600" b="0" u="none">
                        <a:latin typeface="微软雅黑" panose="020B0503020204020204" charset="-122"/>
                        <a:ea typeface="微软雅黑" panose="020B0503020204020204" charset="-122"/>
                        <a:cs typeface="宋体" panose="02010600030101010101" pitchFamily="2" charset="-122"/>
                      </a:endParaRPr>
                    </a:p>
                  </a:txBody>
                  <a:tcPr marL="71755" marR="71755" marT="0" marB="1"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微软雅黑" panose="020B0503020204020204" charset="-122"/>
                          <a:ea typeface="微软雅黑" panose="020B0503020204020204" charset="-122"/>
                          <a:cs typeface="微软雅黑" panose="020B0503020204020204" charset="-122"/>
                        </a:rPr>
                        <a:t>返回可迭代对象</a:t>
                      </a:r>
                      <a:r>
                        <a:rPr lang="en-US" altLang="zh-CN" sz="1600" b="0" u="none">
                          <a:latin typeface="微软雅黑" panose="020B0503020204020204" charset="-122"/>
                          <a:ea typeface="微软雅黑" panose="020B0503020204020204" charset="-122"/>
                          <a:cs typeface="微软雅黑" panose="020B0503020204020204" charset="-122"/>
                        </a:rPr>
                        <a:t>x</a:t>
                      </a:r>
                      <a:r>
                        <a:rPr lang="zh-CN" altLang="en-US" sz="1600" b="0" u="none">
                          <a:latin typeface="微软雅黑" panose="020B0503020204020204" charset="-122"/>
                          <a:ea typeface="微软雅黑" panose="020B0503020204020204" charset="-122"/>
                          <a:cs typeface="微软雅黑" panose="020B0503020204020204" charset="-122"/>
                        </a:rPr>
                        <a:t>中的下一个元素，允许指定迭代结束之后继续迭代时返回的默认值</a:t>
                      </a:r>
                      <a:endParaRPr lang="zh-CN" altLang="en-US" sz="1600" b="0" u="none">
                        <a:latin typeface="微软雅黑" panose="020B0503020204020204" charset="-122"/>
                        <a:ea typeface="微软雅黑" panose="020B0503020204020204" charset="-122"/>
                        <a:cs typeface="微软雅黑" panose="020B0503020204020204" charset="-122"/>
                      </a:endParaRPr>
                    </a:p>
                  </a:txBody>
                  <a:tcPr marL="71755" marR="71755" marT="0" marB="1" vert="horz" anchor="ctr"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3220">
                <a:tc>
                  <a:txBody>
                    <a:bodyPr/>
                    <a:p>
                      <a:pPr marL="0" indent="0" algn="l">
                        <a:buNone/>
                      </a:pPr>
                      <a:r>
                        <a:rPr lang="en-US" altLang="zh-CN" sz="1600" b="0" u="none">
                          <a:latin typeface="微软雅黑" panose="020B0503020204020204" charset="-122"/>
                          <a:ea typeface="微软雅黑" panose="020B0503020204020204" charset="-122"/>
                          <a:cs typeface="宋体" panose="02010600030101010101" pitchFamily="2" charset="-122"/>
                        </a:rPr>
                        <a:t>oct(x)</a:t>
                      </a:r>
                      <a:endParaRPr lang="en-US" altLang="zh-CN" sz="1600" b="0" u="none">
                        <a:latin typeface="微软雅黑" panose="020B0503020204020204" charset="-122"/>
                        <a:ea typeface="微软雅黑" panose="020B0503020204020204" charset="-122"/>
                        <a:cs typeface="宋体" panose="02010600030101010101" pitchFamily="2" charset="-122"/>
                      </a:endParaRPr>
                    </a:p>
                  </a:txBody>
                  <a:tcPr marL="71755" marR="71755" marT="0" marB="1"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微软雅黑" panose="020B0503020204020204" charset="-122"/>
                          <a:ea typeface="微软雅黑" panose="020B0503020204020204" charset="-122"/>
                          <a:cs typeface="微软雅黑" panose="020B0503020204020204" charset="-122"/>
                        </a:rPr>
                        <a:t>把整数</a:t>
                      </a:r>
                      <a:r>
                        <a:rPr lang="en-US" altLang="zh-CN" sz="1600" b="0" u="none">
                          <a:latin typeface="微软雅黑" panose="020B0503020204020204" charset="-122"/>
                          <a:ea typeface="微软雅黑" panose="020B0503020204020204" charset="-122"/>
                          <a:cs typeface="微软雅黑" panose="020B0503020204020204" charset="-122"/>
                        </a:rPr>
                        <a:t>x</a:t>
                      </a:r>
                      <a:r>
                        <a:rPr lang="zh-CN" altLang="en-US" sz="1600" b="0" u="none">
                          <a:latin typeface="微软雅黑" panose="020B0503020204020204" charset="-122"/>
                          <a:ea typeface="微软雅黑" panose="020B0503020204020204" charset="-122"/>
                          <a:cs typeface="微软雅黑" panose="020B0503020204020204" charset="-122"/>
                        </a:rPr>
                        <a:t>转换为八进制串</a:t>
                      </a:r>
                      <a:endParaRPr lang="zh-CN" altLang="en-US" sz="1600" b="0" u="none">
                        <a:latin typeface="微软雅黑" panose="020B0503020204020204" charset="-122"/>
                        <a:ea typeface="微软雅黑" panose="020B0503020204020204" charset="-122"/>
                        <a:cs typeface="微软雅黑" panose="020B0503020204020204" charset="-122"/>
                      </a:endParaRPr>
                    </a:p>
                  </a:txBody>
                  <a:tcPr marL="71755" marR="71755" marT="0" marB="1" vert="horz" anchor="ctr"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3220">
                <a:tc>
                  <a:txBody>
                    <a:bodyPr/>
                    <a:p>
                      <a:pPr marL="0" indent="0" algn="l">
                        <a:buNone/>
                      </a:pPr>
                      <a:r>
                        <a:rPr lang="en-US" altLang="zh-CN" sz="1600" b="0" u="none">
                          <a:latin typeface="微软雅黑" panose="020B0503020204020204" charset="-122"/>
                          <a:ea typeface="微软雅黑" panose="020B0503020204020204" charset="-122"/>
                          <a:cs typeface="宋体" panose="02010600030101010101" pitchFamily="2" charset="-122"/>
                        </a:rPr>
                        <a:t>open(name[, mode])</a:t>
                      </a:r>
                      <a:endParaRPr lang="en-US" altLang="zh-CN" sz="1600" b="0" u="none">
                        <a:latin typeface="微软雅黑" panose="020B0503020204020204" charset="-122"/>
                        <a:ea typeface="微软雅黑" panose="020B0503020204020204" charset="-122"/>
                        <a:cs typeface="宋体" panose="02010600030101010101" pitchFamily="2" charset="-122"/>
                      </a:endParaRPr>
                    </a:p>
                  </a:txBody>
                  <a:tcPr marL="71755" marR="71755" marT="0" marB="1"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微软雅黑" panose="020B0503020204020204" charset="-122"/>
                          <a:ea typeface="微软雅黑" panose="020B0503020204020204" charset="-122"/>
                          <a:cs typeface="微软雅黑" panose="020B0503020204020204" charset="-122"/>
                        </a:rPr>
                        <a:t>以指定模式</a:t>
                      </a:r>
                      <a:r>
                        <a:rPr lang="en-US" altLang="zh-CN" sz="1600" b="0" u="none">
                          <a:latin typeface="微软雅黑" panose="020B0503020204020204" charset="-122"/>
                          <a:ea typeface="微软雅黑" panose="020B0503020204020204" charset="-122"/>
                          <a:cs typeface="微软雅黑" panose="020B0503020204020204" charset="-122"/>
                        </a:rPr>
                        <a:t>mode</a:t>
                      </a:r>
                      <a:r>
                        <a:rPr lang="zh-CN" altLang="en-US" sz="1600" b="0" u="none">
                          <a:latin typeface="微软雅黑" panose="020B0503020204020204" charset="-122"/>
                          <a:ea typeface="微软雅黑" panose="020B0503020204020204" charset="-122"/>
                          <a:cs typeface="微软雅黑" panose="020B0503020204020204" charset="-122"/>
                        </a:rPr>
                        <a:t>打开文件</a:t>
                      </a:r>
                      <a:r>
                        <a:rPr lang="en-US" altLang="zh-CN" sz="1600" b="0" u="none">
                          <a:latin typeface="微软雅黑" panose="020B0503020204020204" charset="-122"/>
                          <a:ea typeface="微软雅黑" panose="020B0503020204020204" charset="-122"/>
                          <a:cs typeface="微软雅黑" panose="020B0503020204020204" charset="-122"/>
                        </a:rPr>
                        <a:t>name</a:t>
                      </a:r>
                      <a:r>
                        <a:rPr lang="zh-CN" altLang="en-US" sz="1600" b="0" u="none">
                          <a:latin typeface="微软雅黑" panose="020B0503020204020204" charset="-122"/>
                          <a:ea typeface="微软雅黑" panose="020B0503020204020204" charset="-122"/>
                          <a:cs typeface="微软雅黑" panose="020B0503020204020204" charset="-122"/>
                        </a:rPr>
                        <a:t>并返回文件对象</a:t>
                      </a:r>
                      <a:endParaRPr lang="zh-CN" altLang="en-US" sz="1600" b="0" u="none">
                        <a:latin typeface="微软雅黑" panose="020B0503020204020204" charset="-122"/>
                        <a:ea typeface="微软雅黑" panose="020B0503020204020204" charset="-122"/>
                        <a:cs typeface="微软雅黑" panose="020B0503020204020204" charset="-122"/>
                      </a:endParaRPr>
                    </a:p>
                  </a:txBody>
                  <a:tcPr marL="71755" marR="71755" marT="0" marB="1" vert="horz" anchor="ctr"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4490">
                <a:tc>
                  <a:txBody>
                    <a:bodyPr/>
                    <a:p>
                      <a:pPr marL="0" indent="0" algn="l">
                        <a:buNone/>
                      </a:pPr>
                      <a:r>
                        <a:rPr lang="en-US" altLang="zh-CN" sz="1600" b="0" u="none">
                          <a:latin typeface="微软雅黑" panose="020B0503020204020204" charset="-122"/>
                          <a:ea typeface="微软雅黑" panose="020B0503020204020204" charset="-122"/>
                          <a:cs typeface="宋体" panose="02010600030101010101" pitchFamily="2" charset="-122"/>
                        </a:rPr>
                        <a:t>ord(x)</a:t>
                      </a:r>
                      <a:endParaRPr lang="en-US" altLang="zh-CN" sz="1600" b="0" u="none">
                        <a:latin typeface="微软雅黑" panose="020B0503020204020204" charset="-122"/>
                        <a:ea typeface="微软雅黑" panose="020B0503020204020204" charset="-122"/>
                        <a:cs typeface="宋体" panose="02010600030101010101" pitchFamily="2" charset="-122"/>
                      </a:endParaRPr>
                    </a:p>
                  </a:txBody>
                  <a:tcPr marL="71755" marR="71755" marT="0" marB="1"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微软雅黑" panose="020B0503020204020204" charset="-122"/>
                          <a:ea typeface="微软雅黑" panose="020B0503020204020204" charset="-122"/>
                          <a:cs typeface="微软雅黑" panose="020B0503020204020204" charset="-122"/>
                        </a:rPr>
                        <a:t>返回</a:t>
                      </a:r>
                      <a:r>
                        <a:rPr lang="en-US" altLang="zh-CN" sz="1600" b="0" u="none">
                          <a:latin typeface="微软雅黑" panose="020B0503020204020204" charset="-122"/>
                          <a:ea typeface="微软雅黑" panose="020B0503020204020204" charset="-122"/>
                          <a:cs typeface="微软雅黑" panose="020B0503020204020204" charset="-122"/>
                        </a:rPr>
                        <a:t>1</a:t>
                      </a:r>
                      <a:r>
                        <a:rPr lang="zh-CN" altLang="en-US" sz="1600" b="0" u="none">
                          <a:latin typeface="微软雅黑" panose="020B0503020204020204" charset="-122"/>
                          <a:ea typeface="微软雅黑" panose="020B0503020204020204" charset="-122"/>
                          <a:cs typeface="微软雅黑" panose="020B0503020204020204" charset="-122"/>
                        </a:rPr>
                        <a:t>个字符</a:t>
                      </a:r>
                      <a:r>
                        <a:rPr lang="en-US" altLang="zh-CN" sz="1600" b="0" u="none">
                          <a:latin typeface="微软雅黑" panose="020B0503020204020204" charset="-122"/>
                          <a:ea typeface="微软雅黑" panose="020B0503020204020204" charset="-122"/>
                          <a:cs typeface="微软雅黑" panose="020B0503020204020204" charset="-122"/>
                        </a:rPr>
                        <a:t>x</a:t>
                      </a:r>
                      <a:r>
                        <a:rPr lang="zh-CN" altLang="en-US" sz="1600" b="0" u="none">
                          <a:latin typeface="微软雅黑" panose="020B0503020204020204" charset="-122"/>
                          <a:ea typeface="微软雅黑" panose="020B0503020204020204" charset="-122"/>
                          <a:cs typeface="微软雅黑" panose="020B0503020204020204" charset="-122"/>
                        </a:rPr>
                        <a:t>的</a:t>
                      </a:r>
                      <a:r>
                        <a:rPr lang="en-US" altLang="zh-CN" sz="1600" b="0" u="none">
                          <a:latin typeface="微软雅黑" panose="020B0503020204020204" charset="-122"/>
                          <a:ea typeface="微软雅黑" panose="020B0503020204020204" charset="-122"/>
                          <a:cs typeface="微软雅黑" panose="020B0503020204020204" charset="-122"/>
                        </a:rPr>
                        <a:t>Unicode</a:t>
                      </a:r>
                      <a:r>
                        <a:rPr lang="zh-CN" altLang="en-US" sz="1600" b="0" u="none">
                          <a:latin typeface="微软雅黑" panose="020B0503020204020204" charset="-122"/>
                          <a:ea typeface="微软雅黑" panose="020B0503020204020204" charset="-122"/>
                          <a:cs typeface="微软雅黑" panose="020B0503020204020204" charset="-122"/>
                        </a:rPr>
                        <a:t>编码</a:t>
                      </a:r>
                      <a:endParaRPr lang="zh-CN" altLang="en-US" sz="1600" b="0" u="none">
                        <a:latin typeface="微软雅黑" panose="020B0503020204020204" charset="-122"/>
                        <a:ea typeface="微软雅黑" panose="020B0503020204020204" charset="-122"/>
                        <a:cs typeface="微软雅黑" panose="020B0503020204020204" charset="-122"/>
                      </a:endParaRPr>
                    </a:p>
                  </a:txBody>
                  <a:tcPr marL="71755" marR="71755" marT="0" marB="1" vert="horz" anchor="ctr"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3855">
                <a:tc>
                  <a:txBody>
                    <a:bodyPr/>
                    <a:p>
                      <a:pPr marL="0" indent="0" algn="l">
                        <a:buNone/>
                      </a:pPr>
                      <a:r>
                        <a:rPr lang="en-US" altLang="zh-CN" sz="1600" b="0" u="none">
                          <a:latin typeface="微软雅黑" panose="020B0503020204020204" charset="-122"/>
                          <a:ea typeface="微软雅黑" panose="020B0503020204020204" charset="-122"/>
                          <a:cs typeface="宋体" panose="02010600030101010101" pitchFamily="2" charset="-122"/>
                        </a:rPr>
                        <a:t>pow(x, y, z=None)</a:t>
                      </a:r>
                      <a:endParaRPr lang="en-US" altLang="zh-CN" sz="1600" b="0" u="none">
                        <a:latin typeface="微软雅黑" panose="020B0503020204020204" charset="-122"/>
                        <a:ea typeface="微软雅黑" panose="020B0503020204020204" charset="-122"/>
                        <a:cs typeface="宋体" panose="02010600030101010101" pitchFamily="2" charset="-122"/>
                      </a:endParaRPr>
                    </a:p>
                  </a:txBody>
                  <a:tcPr marL="71755" marR="71755" marT="0" marB="1"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微软雅黑" panose="020B0503020204020204" charset="-122"/>
                          <a:ea typeface="微软雅黑" panose="020B0503020204020204" charset="-122"/>
                          <a:cs typeface="微软雅黑" panose="020B0503020204020204" charset="-122"/>
                        </a:rPr>
                        <a:t>返回</a:t>
                      </a:r>
                      <a:r>
                        <a:rPr lang="en-US" altLang="zh-CN" sz="1600" b="0" u="none">
                          <a:latin typeface="微软雅黑" panose="020B0503020204020204" charset="-122"/>
                          <a:ea typeface="微软雅黑" panose="020B0503020204020204" charset="-122"/>
                          <a:cs typeface="微软雅黑" panose="020B0503020204020204" charset="-122"/>
                        </a:rPr>
                        <a:t>x</a:t>
                      </a:r>
                      <a:r>
                        <a:rPr lang="zh-CN" altLang="en-US" sz="1600" b="0" u="none">
                          <a:latin typeface="微软雅黑" panose="020B0503020204020204" charset="-122"/>
                          <a:ea typeface="微软雅黑" panose="020B0503020204020204" charset="-122"/>
                          <a:cs typeface="微软雅黑" panose="020B0503020204020204" charset="-122"/>
                        </a:rPr>
                        <a:t>的</a:t>
                      </a:r>
                      <a:r>
                        <a:rPr lang="en-US" altLang="zh-CN" sz="1600" b="0" u="none">
                          <a:latin typeface="微软雅黑" panose="020B0503020204020204" charset="-122"/>
                          <a:ea typeface="微软雅黑" panose="020B0503020204020204" charset="-122"/>
                          <a:cs typeface="微软雅黑" panose="020B0503020204020204" charset="-122"/>
                        </a:rPr>
                        <a:t>y</a:t>
                      </a:r>
                      <a:r>
                        <a:rPr lang="zh-CN" altLang="en-US" sz="1600" b="0" u="none">
                          <a:latin typeface="微软雅黑" panose="020B0503020204020204" charset="-122"/>
                          <a:ea typeface="微软雅黑" panose="020B0503020204020204" charset="-122"/>
                          <a:cs typeface="微软雅黑" panose="020B0503020204020204" charset="-122"/>
                        </a:rPr>
                        <a:t>次方，等价于</a:t>
                      </a:r>
                      <a:r>
                        <a:rPr lang="en-US" altLang="zh-CN" sz="1600" b="0" u="none">
                          <a:latin typeface="微软雅黑" panose="020B0503020204020204" charset="-122"/>
                          <a:ea typeface="微软雅黑" panose="020B0503020204020204" charset="-122"/>
                          <a:cs typeface="微软雅黑" panose="020B0503020204020204" charset="-122"/>
                        </a:rPr>
                        <a:t>x ** y</a:t>
                      </a:r>
                      <a:r>
                        <a:rPr lang="zh-CN" altLang="en-US" sz="1600" b="0" u="none">
                          <a:latin typeface="微软雅黑" panose="020B0503020204020204" charset="-122"/>
                          <a:ea typeface="微软雅黑" panose="020B0503020204020204" charset="-122"/>
                          <a:cs typeface="微软雅黑" panose="020B0503020204020204" charset="-122"/>
                        </a:rPr>
                        <a:t>或</a:t>
                      </a:r>
                      <a:r>
                        <a:rPr lang="en-US" altLang="zh-CN" sz="1600" b="0" u="none">
                          <a:latin typeface="微软雅黑" panose="020B0503020204020204" charset="-122"/>
                          <a:ea typeface="微软雅黑" panose="020B0503020204020204" charset="-122"/>
                          <a:cs typeface="微软雅黑" panose="020B0503020204020204" charset="-122"/>
                        </a:rPr>
                        <a:t>(x ** y) % z</a:t>
                      </a:r>
                      <a:endParaRPr lang="zh-CN" altLang="en-US" sz="1600" b="0" u="none">
                        <a:latin typeface="微软雅黑" panose="020B0503020204020204" charset="-122"/>
                        <a:ea typeface="微软雅黑" panose="020B0503020204020204" charset="-122"/>
                        <a:cs typeface="微软雅黑" panose="020B0503020204020204" charset="-122"/>
                      </a:endParaRPr>
                    </a:p>
                  </a:txBody>
                  <a:tcPr marL="71755" marR="71755" marT="0" marB="1" vert="horz" anchor="ctr"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7" name="文本占位符 6"/>
          <p:cNvSpPr>
            <a:spLocks noGrp="1"/>
          </p:cNvSpPr>
          <p:nvPr>
            <p:ph type="body" idx="1"/>
          </p:nvPr>
        </p:nvSpPr>
        <p:spPr/>
        <p:txBody>
          <a:bodyPr/>
          <a:p>
            <a:endParaRPr lang="zh-CN" altLang="en-US"/>
          </a:p>
        </p:txBody>
      </p:sp>
      <p:sp>
        <p:nvSpPr>
          <p:cNvPr id="78884" name="文本框 1"/>
          <p:cNvSpPr txBox="1"/>
          <p:nvPr/>
        </p:nvSpPr>
        <p:spPr>
          <a:xfrm>
            <a:off x="8542338" y="902335"/>
            <a:ext cx="1320800" cy="368300"/>
          </a:xfrm>
          <a:prstGeom prst="rect">
            <a:avLst/>
          </a:prstGeom>
          <a:noFill/>
          <a:ln w="9525">
            <a:noFill/>
          </a:ln>
        </p:spPr>
        <p:txBody>
          <a:bodyPr wrap="square" anchor="t">
            <a:spAutoFit/>
          </a:bodyPr>
          <a:p>
            <a:pPr algn="r"/>
            <a:r>
              <a:rPr lang="zh-CN" altLang="en-US">
                <a:solidFill>
                  <a:srgbClr val="FF0000"/>
                </a:solidFill>
                <a:latin typeface="微软雅黑" panose="020B0503020204020204" charset="-122"/>
                <a:ea typeface="微软雅黑" panose="020B0503020204020204" charset="-122"/>
                <a:cs typeface="微软雅黑" panose="020B0503020204020204" charset="-122"/>
              </a:rPr>
              <a:t>续表</a:t>
            </a:r>
            <a:r>
              <a:rPr lang="en-US" altLang="zh-CN">
                <a:solidFill>
                  <a:srgbClr val="FF0000"/>
                </a:solidFill>
                <a:latin typeface="微软雅黑" panose="020B0503020204020204" charset="-122"/>
                <a:ea typeface="微软雅黑" panose="020B0503020204020204" charset="-122"/>
                <a:cs typeface="微软雅黑" panose="020B0503020204020204" charset="-122"/>
              </a:rPr>
              <a:t>3</a:t>
            </a:r>
            <a:endParaRPr lang="en-US" altLang="zh-CN">
              <a:solidFill>
                <a:srgbClr val="FF0000"/>
              </a:solidFill>
              <a:latin typeface="微软雅黑" panose="020B0503020204020204" charset="-122"/>
              <a:ea typeface="微软雅黑" panose="020B0503020204020204" charset="-122"/>
              <a:cs typeface="微软雅黑" panose="020B0503020204020204" charset="-122"/>
            </a:endParaRPr>
          </a:p>
        </p:txBody>
      </p:sp>
      <p:sp>
        <p:nvSpPr>
          <p:cNvPr id="78885" name="标题 46081"/>
          <p:cNvSpPr>
            <a:spLocks noGrp="1"/>
          </p:cNvSpPr>
          <p:nvPr>
            <p:ph type="title"/>
          </p:nvPr>
        </p:nvSpPr>
        <p:spPr>
          <a:xfrm>
            <a:off x="554355" y="150495"/>
            <a:ext cx="5398770" cy="414020"/>
          </a:xfrm>
          <a:noFill/>
          <a:ln>
            <a:noFill/>
          </a:ln>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1.</a:t>
            </a:r>
            <a:r>
              <a:rPr>
                <a:latin typeface="+mj-lt"/>
                <a:ea typeface="+mj-ea"/>
                <a:cs typeface="+mj-cs"/>
                <a:sym typeface="+mn-ea"/>
              </a:rPr>
              <a:t>4</a:t>
            </a:r>
            <a:r>
              <a:rPr>
                <a:latin typeface="+mj-lt"/>
                <a:ea typeface="+mj-ea"/>
                <a:cs typeface="+mj-cs"/>
                <a:sym typeface="+mn-ea"/>
              </a:rPr>
              <a:t>.6  </a:t>
            </a:r>
            <a:r>
              <a:rPr>
                <a:latin typeface="+mj-lt"/>
                <a:ea typeface="+mj-ea"/>
                <a:cs typeface="+mj-cs"/>
                <a:sym typeface="+mn-ea"/>
              </a:rPr>
              <a:t>常用内置函数</a:t>
            </a:r>
            <a:endParaRPr>
              <a:latin typeface="+mj-lt"/>
              <a:ea typeface="+mj-ea"/>
              <a:cs typeface="+mj-cs"/>
              <a:sym typeface="+mn-ea"/>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0" name="表格 -1"/>
          <p:cNvGraphicFramePr/>
          <p:nvPr>
            <p:custDataLst>
              <p:tags r:id="rId1"/>
            </p:custDataLst>
          </p:nvPr>
        </p:nvGraphicFramePr>
        <p:xfrm>
          <a:off x="1122680" y="1222375"/>
          <a:ext cx="10048875" cy="4152900"/>
        </p:xfrm>
        <a:graphic>
          <a:graphicData uri="http://schemas.openxmlformats.org/drawingml/2006/table">
            <a:tbl>
              <a:tblPr firstRow="1" bandRow="1">
                <a:tableStyleId>{5940675A-B579-460E-94D1-54222C63F5DA}</a:tableStyleId>
              </a:tblPr>
              <a:tblGrid>
                <a:gridCol w="3234055"/>
                <a:gridCol w="6814820"/>
              </a:tblGrid>
              <a:tr h="328295">
                <a:tc>
                  <a:txBody>
                    <a:bodyPr/>
                    <a:p>
                      <a:pPr marL="0" indent="0" algn="ctr">
                        <a:buNone/>
                      </a:pPr>
                      <a:r>
                        <a:rPr lang="zh-CN" altLang="en-US" sz="1600" b="1" u="none">
                          <a:latin typeface="微软雅黑" panose="020B0503020204020204" charset="-122"/>
                          <a:ea typeface="微软雅黑" panose="020B0503020204020204" charset="-122"/>
                          <a:cs typeface="宋体" panose="02010600030101010101" pitchFamily="2" charset="-122"/>
                        </a:rPr>
                        <a:t>函数</a:t>
                      </a:r>
                      <a:endParaRPr lang="zh-CN" altLang="en-US" sz="1600" b="1" u="none">
                        <a:latin typeface="微软雅黑" panose="020B0503020204020204" charset="-122"/>
                        <a:ea typeface="微软雅黑" panose="020B0503020204020204" charset="-122"/>
                        <a:cs typeface="宋体" panose="02010600030101010101" pitchFamily="2" charset="-122"/>
                      </a:endParaRPr>
                    </a:p>
                  </a:txBody>
                  <a:tcPr marL="71755" marR="0" marT="0" marB="1"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1600" b="1" u="none">
                          <a:latin typeface="微软雅黑" panose="020B0503020204020204" charset="-122"/>
                          <a:ea typeface="微软雅黑" panose="020B0503020204020204" charset="-122"/>
                          <a:cs typeface="宋体" panose="02010600030101010101" pitchFamily="2" charset="-122"/>
                        </a:rPr>
                        <a:t>功能简要说明</a:t>
                      </a:r>
                      <a:endParaRPr lang="zh-CN" altLang="en-US" sz="1600" b="1" u="none">
                        <a:latin typeface="微软雅黑" panose="020B0503020204020204" charset="-122"/>
                        <a:ea typeface="微软雅黑" panose="020B0503020204020204" charset="-122"/>
                        <a:cs typeface="宋体" panose="02010600030101010101" pitchFamily="2" charset="-122"/>
                      </a:endParaRPr>
                    </a:p>
                  </a:txBody>
                  <a:tcPr marL="71755" marR="0" marT="0" marB="1" vert="horz" anchor="ctr"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28675">
                <a:tc>
                  <a:txBody>
                    <a:bodyPr/>
                    <a:p>
                      <a:pPr marL="0" indent="0" algn="l">
                        <a:buNone/>
                      </a:pPr>
                      <a:r>
                        <a:rPr lang="en-US" altLang="zh-CN" sz="1600" b="0" u="none">
                          <a:latin typeface="微软雅黑" panose="020B0503020204020204" charset="-122"/>
                          <a:ea typeface="微软雅黑" panose="020B0503020204020204" charset="-122"/>
                          <a:cs typeface="宋体" panose="02010600030101010101" pitchFamily="2" charset="-122"/>
                        </a:rPr>
                        <a:t>print(value, ..., sep=' ', end='\n', file = sys. stdout, flush=False)</a:t>
                      </a:r>
                      <a:endParaRPr lang="en-US" altLang="zh-CN" sz="1600" b="0" u="none">
                        <a:latin typeface="微软雅黑" panose="020B0503020204020204" charset="-122"/>
                        <a:ea typeface="微软雅黑" panose="020B0503020204020204" charset="-122"/>
                        <a:cs typeface="宋体" panose="02010600030101010101" pitchFamily="2" charset="-122"/>
                      </a:endParaRPr>
                    </a:p>
                  </a:txBody>
                  <a:tcPr marL="71755" marR="0" marT="0" marB="1"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微软雅黑" panose="020B0503020204020204" charset="-122"/>
                          <a:ea typeface="微软雅黑" panose="020B0503020204020204" charset="-122"/>
                          <a:cs typeface="宋体" panose="02010600030101010101" pitchFamily="2" charset="-122"/>
                        </a:rPr>
                        <a:t>基本输出函数</a:t>
                      </a:r>
                      <a:endParaRPr lang="zh-CN" altLang="en-US" sz="1600" b="0" u="none">
                        <a:latin typeface="微软雅黑" panose="020B0503020204020204" charset="-122"/>
                        <a:ea typeface="微软雅黑" panose="020B0503020204020204" charset="-122"/>
                        <a:cs typeface="宋体" panose="02010600030101010101" pitchFamily="2" charset="-122"/>
                      </a:endParaRPr>
                    </a:p>
                  </a:txBody>
                  <a:tcPr marL="71755" marR="0" marT="0" marB="1" vert="horz" anchor="ctr"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2415">
                <a:tc>
                  <a:txBody>
                    <a:bodyPr/>
                    <a:p>
                      <a:pPr marL="0" indent="0" algn="l">
                        <a:buNone/>
                      </a:pPr>
                      <a:r>
                        <a:rPr lang="en-US" altLang="zh-CN" sz="1600" b="0" u="none">
                          <a:latin typeface="微软雅黑" panose="020B0503020204020204" charset="-122"/>
                          <a:ea typeface="微软雅黑" panose="020B0503020204020204" charset="-122"/>
                          <a:cs typeface="宋体" panose="02010600030101010101" pitchFamily="2" charset="-122"/>
                        </a:rPr>
                        <a:t>quit()</a:t>
                      </a:r>
                      <a:endParaRPr lang="en-US" altLang="zh-CN" sz="1600" b="0" u="none">
                        <a:latin typeface="微软雅黑" panose="020B0503020204020204" charset="-122"/>
                        <a:ea typeface="微软雅黑" panose="020B0503020204020204" charset="-122"/>
                        <a:cs typeface="宋体" panose="02010600030101010101" pitchFamily="2" charset="-122"/>
                      </a:endParaRPr>
                    </a:p>
                  </a:txBody>
                  <a:tcPr marL="71755" marR="0" marT="0" marB="1"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微软雅黑" panose="020B0503020204020204" charset="-122"/>
                          <a:ea typeface="微软雅黑" panose="020B0503020204020204" charset="-122"/>
                          <a:cs typeface="宋体" panose="02010600030101010101" pitchFamily="2" charset="-122"/>
                        </a:rPr>
                        <a:t>退出当前解释器环境</a:t>
                      </a:r>
                      <a:endParaRPr lang="zh-CN" altLang="en-US" sz="1600" b="0" u="none">
                        <a:latin typeface="微软雅黑" panose="020B0503020204020204" charset="-122"/>
                        <a:ea typeface="微软雅黑" panose="020B0503020204020204" charset="-122"/>
                        <a:cs typeface="宋体" panose="02010600030101010101" pitchFamily="2" charset="-122"/>
                      </a:endParaRPr>
                    </a:p>
                  </a:txBody>
                  <a:tcPr marL="71755" marR="0" marT="0" marB="1" vert="horz" anchor="ctr"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4830">
                <a:tc>
                  <a:txBody>
                    <a:bodyPr/>
                    <a:p>
                      <a:pPr marL="0" indent="0" algn="l">
                        <a:buNone/>
                      </a:pPr>
                      <a:r>
                        <a:rPr lang="en-US" altLang="zh-CN" sz="1600" b="0" u="none">
                          <a:latin typeface="微软雅黑" panose="020B0503020204020204" charset="-122"/>
                          <a:ea typeface="微软雅黑" panose="020B0503020204020204" charset="-122"/>
                          <a:cs typeface="宋体" panose="02010600030101010101" pitchFamily="2" charset="-122"/>
                        </a:rPr>
                        <a:t>range([start,] end [, step] )</a:t>
                      </a:r>
                      <a:endParaRPr lang="en-US" altLang="zh-CN" sz="1600" b="0" u="none">
                        <a:latin typeface="微软雅黑" panose="020B0503020204020204" charset="-122"/>
                        <a:ea typeface="微软雅黑" panose="020B0503020204020204" charset="-122"/>
                        <a:cs typeface="宋体" panose="02010600030101010101" pitchFamily="2" charset="-122"/>
                      </a:endParaRPr>
                    </a:p>
                  </a:txBody>
                  <a:tcPr marL="71755" marR="0" marT="0" marB="1"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微软雅黑" panose="020B0503020204020204" charset="-122"/>
                          <a:ea typeface="微软雅黑" panose="020B0503020204020204" charset="-122"/>
                          <a:cs typeface="微软雅黑" panose="020B0503020204020204" charset="-122"/>
                        </a:rPr>
                        <a:t>返回</a:t>
                      </a:r>
                      <a:r>
                        <a:rPr lang="en-US" altLang="zh-CN" sz="1600" b="0" u="none">
                          <a:latin typeface="微软雅黑" panose="020B0503020204020204" charset="-122"/>
                          <a:ea typeface="微软雅黑" panose="020B0503020204020204" charset="-122"/>
                          <a:cs typeface="微软雅黑" panose="020B0503020204020204" charset="-122"/>
                        </a:rPr>
                        <a:t>range</a:t>
                      </a:r>
                      <a:r>
                        <a:rPr lang="zh-CN" altLang="en-US" sz="1600" b="0" u="none">
                          <a:latin typeface="微软雅黑" panose="020B0503020204020204" charset="-122"/>
                          <a:ea typeface="微软雅黑" panose="020B0503020204020204" charset="-122"/>
                          <a:cs typeface="微软雅黑" panose="020B0503020204020204" charset="-122"/>
                        </a:rPr>
                        <a:t>对象，其中包含左闭右开区间</a:t>
                      </a:r>
                      <a:r>
                        <a:rPr lang="en-US" altLang="zh-CN" sz="1600" b="0" u="none">
                          <a:latin typeface="微软雅黑" panose="020B0503020204020204" charset="-122"/>
                          <a:ea typeface="微软雅黑" panose="020B0503020204020204" charset="-122"/>
                          <a:cs typeface="微软雅黑" panose="020B0503020204020204" charset="-122"/>
                        </a:rPr>
                        <a:t>[start,end)</a:t>
                      </a:r>
                      <a:r>
                        <a:rPr lang="zh-CN" altLang="en-US" sz="1600" b="0" u="none">
                          <a:latin typeface="微软雅黑" panose="020B0503020204020204" charset="-122"/>
                          <a:ea typeface="微软雅黑" panose="020B0503020204020204" charset="-122"/>
                          <a:cs typeface="微软雅黑" panose="020B0503020204020204" charset="-122"/>
                        </a:rPr>
                        <a:t>内以</a:t>
                      </a:r>
                      <a:r>
                        <a:rPr lang="en-US" altLang="zh-CN" sz="1600" b="0" u="none">
                          <a:latin typeface="微软雅黑" panose="020B0503020204020204" charset="-122"/>
                          <a:ea typeface="微软雅黑" panose="020B0503020204020204" charset="-122"/>
                          <a:cs typeface="微软雅黑" panose="020B0503020204020204" charset="-122"/>
                        </a:rPr>
                        <a:t>step</a:t>
                      </a:r>
                      <a:r>
                        <a:rPr lang="zh-CN" altLang="en-US" sz="1600" b="0" u="none">
                          <a:latin typeface="微软雅黑" panose="020B0503020204020204" charset="-122"/>
                          <a:ea typeface="微软雅黑" panose="020B0503020204020204" charset="-122"/>
                          <a:cs typeface="微软雅黑" panose="020B0503020204020204" charset="-122"/>
                        </a:rPr>
                        <a:t>为步长的整数</a:t>
                      </a:r>
                      <a:endParaRPr lang="zh-CN" altLang="en-US" sz="1600" b="0" u="none">
                        <a:latin typeface="微软雅黑" panose="020B0503020204020204" charset="-122"/>
                        <a:ea typeface="微软雅黑" panose="020B0503020204020204" charset="-122"/>
                        <a:cs typeface="微软雅黑" panose="020B0503020204020204" charset="-122"/>
                      </a:endParaRPr>
                    </a:p>
                  </a:txBody>
                  <a:tcPr marL="71755" marR="0" marT="0" marB="1" vert="horz" anchor="ctr"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88390">
                <a:tc>
                  <a:txBody>
                    <a:bodyPr/>
                    <a:p>
                      <a:pPr marL="0" indent="0" algn="l">
                        <a:buNone/>
                      </a:pPr>
                      <a:r>
                        <a:rPr lang="en-US" altLang="zh-CN" sz="1600" b="0" u="none">
                          <a:latin typeface="微软雅黑" panose="020B0503020204020204" charset="-122"/>
                          <a:ea typeface="微软雅黑" panose="020B0503020204020204" charset="-122"/>
                          <a:cs typeface="宋体" panose="02010600030101010101" pitchFamily="2" charset="-122"/>
                        </a:rPr>
                        <a:t>reduce(func, sequence[, initial])</a:t>
                      </a:r>
                      <a:endParaRPr lang="en-US" altLang="zh-CN" sz="1600" b="0" u="none">
                        <a:latin typeface="微软雅黑" panose="020B0503020204020204" charset="-122"/>
                        <a:ea typeface="微软雅黑" panose="020B0503020204020204" charset="-122"/>
                        <a:cs typeface="宋体" panose="02010600030101010101" pitchFamily="2" charset="-122"/>
                      </a:endParaRPr>
                    </a:p>
                  </a:txBody>
                  <a:tcPr marL="71755" marR="0" marT="0" marB="1"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微软雅黑" panose="020B0503020204020204" charset="-122"/>
                          <a:ea typeface="微软雅黑" panose="020B0503020204020204" charset="-122"/>
                          <a:cs typeface="微软雅黑" panose="020B0503020204020204" charset="-122"/>
                        </a:rPr>
                        <a:t>将双参数的函数</a:t>
                      </a:r>
                      <a:r>
                        <a:rPr lang="en-US" altLang="zh-CN" sz="1600" b="0" u="none">
                          <a:latin typeface="微软雅黑" panose="020B0503020204020204" charset="-122"/>
                          <a:ea typeface="微软雅黑" panose="020B0503020204020204" charset="-122"/>
                          <a:cs typeface="微软雅黑" panose="020B0503020204020204" charset="-122"/>
                        </a:rPr>
                        <a:t>func</a:t>
                      </a:r>
                      <a:r>
                        <a:rPr lang="zh-CN" altLang="en-US" sz="1600" b="0" u="none">
                          <a:latin typeface="微软雅黑" panose="020B0503020204020204" charset="-122"/>
                          <a:ea typeface="微软雅黑" panose="020B0503020204020204" charset="-122"/>
                          <a:cs typeface="微软雅黑" panose="020B0503020204020204" charset="-122"/>
                        </a:rPr>
                        <a:t>以迭代的方式从左到右依次应用至序列</a:t>
                      </a:r>
                      <a:r>
                        <a:rPr lang="en-US" altLang="zh-CN" sz="1600" b="0" u="none">
                          <a:latin typeface="微软雅黑" panose="020B0503020204020204" charset="-122"/>
                          <a:ea typeface="微软雅黑" panose="020B0503020204020204" charset="-122"/>
                          <a:cs typeface="微软雅黑" panose="020B0503020204020204" charset="-122"/>
                        </a:rPr>
                        <a:t>seq</a:t>
                      </a:r>
                      <a:r>
                        <a:rPr lang="zh-CN" altLang="en-US" sz="1600" b="0" u="none">
                          <a:latin typeface="微软雅黑" panose="020B0503020204020204" charset="-122"/>
                          <a:ea typeface="微软雅黑" panose="020B0503020204020204" charset="-122"/>
                          <a:cs typeface="微软雅黑" panose="020B0503020204020204" charset="-122"/>
                        </a:rPr>
                        <a:t>中每个元素，最终返回单个值作为结果。在</a:t>
                      </a:r>
                      <a:r>
                        <a:rPr lang="en-US" altLang="zh-CN" sz="1600" b="0" u="none">
                          <a:latin typeface="微软雅黑" panose="020B0503020204020204" charset="-122"/>
                          <a:ea typeface="微软雅黑" panose="020B0503020204020204" charset="-122"/>
                          <a:cs typeface="微软雅黑" panose="020B0503020204020204" charset="-122"/>
                        </a:rPr>
                        <a:t>Python 2.x</a:t>
                      </a:r>
                      <a:r>
                        <a:rPr lang="zh-CN" altLang="en-US" sz="1600" b="0" u="none">
                          <a:latin typeface="微软雅黑" panose="020B0503020204020204" charset="-122"/>
                          <a:ea typeface="微软雅黑" panose="020B0503020204020204" charset="-122"/>
                          <a:cs typeface="微软雅黑" panose="020B0503020204020204" charset="-122"/>
                        </a:rPr>
                        <a:t>中该函数为内置函数，在</a:t>
                      </a:r>
                      <a:r>
                        <a:rPr lang="en-US" altLang="zh-CN" sz="1600" b="0" u="none">
                          <a:latin typeface="微软雅黑" panose="020B0503020204020204" charset="-122"/>
                          <a:ea typeface="微软雅黑" panose="020B0503020204020204" charset="-122"/>
                          <a:cs typeface="微软雅黑" panose="020B0503020204020204" charset="-122"/>
                        </a:rPr>
                        <a:t>Python 3.x</a:t>
                      </a:r>
                      <a:r>
                        <a:rPr lang="zh-CN" altLang="en-US" sz="1600" b="0" u="none">
                          <a:latin typeface="微软雅黑" panose="020B0503020204020204" charset="-122"/>
                          <a:ea typeface="微软雅黑" panose="020B0503020204020204" charset="-122"/>
                          <a:cs typeface="微软雅黑" panose="020B0503020204020204" charset="-122"/>
                        </a:rPr>
                        <a:t>中需要从</a:t>
                      </a:r>
                      <a:r>
                        <a:rPr lang="en-US" altLang="zh-CN" sz="1600" b="0" u="none">
                          <a:latin typeface="微软雅黑" panose="020B0503020204020204" charset="-122"/>
                          <a:ea typeface="微软雅黑" panose="020B0503020204020204" charset="-122"/>
                          <a:cs typeface="微软雅黑" panose="020B0503020204020204" charset="-122"/>
                        </a:rPr>
                        <a:t>functools</a:t>
                      </a:r>
                      <a:r>
                        <a:rPr lang="zh-CN" altLang="en-US" sz="1600" b="0" u="none">
                          <a:latin typeface="微软雅黑" panose="020B0503020204020204" charset="-122"/>
                          <a:ea typeface="微软雅黑" panose="020B0503020204020204" charset="-122"/>
                          <a:cs typeface="微软雅黑" panose="020B0503020204020204" charset="-122"/>
                        </a:rPr>
                        <a:t>中导入</a:t>
                      </a:r>
                      <a:r>
                        <a:rPr lang="en-US" altLang="zh-CN" sz="1600" b="0" u="none">
                          <a:latin typeface="微软雅黑" panose="020B0503020204020204" charset="-122"/>
                          <a:ea typeface="微软雅黑" panose="020B0503020204020204" charset="-122"/>
                          <a:cs typeface="微软雅黑" panose="020B0503020204020204" charset="-122"/>
                        </a:rPr>
                        <a:t>reduce</a:t>
                      </a:r>
                      <a:r>
                        <a:rPr lang="zh-CN" altLang="en-US" sz="1600" b="0" u="none">
                          <a:latin typeface="微软雅黑" panose="020B0503020204020204" charset="-122"/>
                          <a:ea typeface="微软雅黑" panose="020B0503020204020204" charset="-122"/>
                          <a:cs typeface="微软雅黑" panose="020B0503020204020204" charset="-122"/>
                        </a:rPr>
                        <a:t>函数再使用</a:t>
                      </a:r>
                      <a:endParaRPr lang="zh-CN" altLang="en-US" sz="1600" b="0" u="none">
                        <a:latin typeface="微软雅黑" panose="020B0503020204020204" charset="-122"/>
                        <a:ea typeface="微软雅黑" panose="020B0503020204020204" charset="-122"/>
                        <a:cs typeface="微软雅黑" panose="020B0503020204020204" charset="-122"/>
                      </a:endParaRPr>
                    </a:p>
                  </a:txBody>
                  <a:tcPr marL="71755" marR="0" marT="0" marB="1" vert="horz" anchor="ctr"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5465">
                <a:tc>
                  <a:txBody>
                    <a:bodyPr/>
                    <a:p>
                      <a:pPr marL="0" indent="0" algn="l">
                        <a:buNone/>
                      </a:pPr>
                      <a:r>
                        <a:rPr lang="en-US" altLang="zh-CN" sz="1600" b="0" u="none">
                          <a:latin typeface="微软雅黑" panose="020B0503020204020204" charset="-122"/>
                          <a:ea typeface="微软雅黑" panose="020B0503020204020204" charset="-122"/>
                          <a:cs typeface="宋体" panose="02010600030101010101" pitchFamily="2" charset="-122"/>
                        </a:rPr>
                        <a:t>repr(obj)</a:t>
                      </a:r>
                      <a:endParaRPr lang="en-US" altLang="zh-CN" sz="1600" b="0" u="none">
                        <a:latin typeface="微软雅黑" panose="020B0503020204020204" charset="-122"/>
                        <a:ea typeface="微软雅黑" panose="020B0503020204020204" charset="-122"/>
                        <a:cs typeface="宋体" panose="02010600030101010101" pitchFamily="2" charset="-122"/>
                      </a:endParaRPr>
                    </a:p>
                  </a:txBody>
                  <a:tcPr marL="71755" marR="0" marT="0" marB="1"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微软雅黑" panose="020B0503020204020204" charset="-122"/>
                          <a:ea typeface="微软雅黑" panose="020B0503020204020204" charset="-122"/>
                          <a:cs typeface="微软雅黑" panose="020B0503020204020204" charset="-122"/>
                        </a:rPr>
                        <a:t>返回对象</a:t>
                      </a:r>
                      <a:r>
                        <a:rPr lang="en-US" altLang="zh-CN" sz="1600" b="0" u="none">
                          <a:latin typeface="微软雅黑" panose="020B0503020204020204" charset="-122"/>
                          <a:ea typeface="微软雅黑" panose="020B0503020204020204" charset="-122"/>
                          <a:cs typeface="微软雅黑" panose="020B0503020204020204" charset="-122"/>
                        </a:rPr>
                        <a:t>obj</a:t>
                      </a:r>
                      <a:r>
                        <a:rPr lang="zh-CN" altLang="en-US" sz="1600" b="0" u="none">
                          <a:latin typeface="微软雅黑" panose="020B0503020204020204" charset="-122"/>
                          <a:ea typeface="微软雅黑" panose="020B0503020204020204" charset="-122"/>
                          <a:cs typeface="微软雅黑" panose="020B0503020204020204" charset="-122"/>
                        </a:rPr>
                        <a:t>的规范化字符串表示形式，对于大多数对象有</a:t>
                      </a:r>
                      <a:r>
                        <a:rPr lang="en-US" altLang="zh-CN" sz="1600" b="0" u="none">
                          <a:latin typeface="微软雅黑" panose="020B0503020204020204" charset="-122"/>
                          <a:ea typeface="微软雅黑" panose="020B0503020204020204" charset="-122"/>
                          <a:cs typeface="微软雅黑" panose="020B0503020204020204" charset="-122"/>
                        </a:rPr>
                        <a:t>eval(repr(obj))==obj</a:t>
                      </a:r>
                      <a:endParaRPr lang="zh-CN" altLang="en-US" sz="1600" b="0" u="none">
                        <a:latin typeface="微软雅黑" panose="020B0503020204020204" charset="-122"/>
                        <a:ea typeface="微软雅黑" panose="020B0503020204020204" charset="-122"/>
                        <a:cs typeface="微软雅黑" panose="020B0503020204020204" charset="-122"/>
                      </a:endParaRPr>
                    </a:p>
                  </a:txBody>
                  <a:tcPr marL="71755" marR="0" marT="0" marB="1" vert="horz" anchor="ctr"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4830">
                <a:tc>
                  <a:txBody>
                    <a:bodyPr/>
                    <a:p>
                      <a:pPr marL="0" indent="0" algn="l">
                        <a:buNone/>
                      </a:pPr>
                      <a:r>
                        <a:rPr lang="en-US" altLang="zh-CN" sz="1600" b="0" u="none">
                          <a:latin typeface="微软雅黑" panose="020B0503020204020204" charset="-122"/>
                          <a:ea typeface="微软雅黑" panose="020B0503020204020204" charset="-122"/>
                          <a:cs typeface="宋体" panose="02010600030101010101" pitchFamily="2" charset="-122"/>
                        </a:rPr>
                        <a:t>reversed(seq)</a:t>
                      </a:r>
                      <a:endParaRPr lang="en-US" altLang="zh-CN" sz="1600" b="0" u="none">
                        <a:latin typeface="微软雅黑" panose="020B0503020204020204" charset="-122"/>
                        <a:ea typeface="微软雅黑" panose="020B0503020204020204" charset="-122"/>
                        <a:cs typeface="宋体" panose="02010600030101010101" pitchFamily="2" charset="-122"/>
                      </a:endParaRPr>
                    </a:p>
                  </a:txBody>
                  <a:tcPr marL="71755" marR="0" marT="0" marB="1"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微软雅黑" panose="020B0503020204020204" charset="-122"/>
                          <a:ea typeface="微软雅黑" panose="020B0503020204020204" charset="-122"/>
                          <a:cs typeface="微软雅黑" panose="020B0503020204020204" charset="-122"/>
                        </a:rPr>
                        <a:t>返回</a:t>
                      </a:r>
                      <a:r>
                        <a:rPr lang="en-US" altLang="zh-CN" sz="1600" b="0" u="none">
                          <a:latin typeface="微软雅黑" panose="020B0503020204020204" charset="-122"/>
                          <a:ea typeface="微软雅黑" panose="020B0503020204020204" charset="-122"/>
                          <a:cs typeface="微软雅黑" panose="020B0503020204020204" charset="-122"/>
                        </a:rPr>
                        <a:t>seq</a:t>
                      </a:r>
                      <a:r>
                        <a:rPr lang="zh-CN" altLang="en-US" sz="1600" b="0" u="none">
                          <a:latin typeface="微软雅黑" panose="020B0503020204020204" charset="-122"/>
                          <a:ea typeface="微软雅黑" panose="020B0503020204020204" charset="-122"/>
                          <a:cs typeface="微软雅黑" panose="020B0503020204020204" charset="-122"/>
                        </a:rPr>
                        <a:t>（可以是列表、元组、字符串、</a:t>
                      </a:r>
                      <a:r>
                        <a:rPr lang="en-US" altLang="zh-CN" sz="1600" b="0" u="none">
                          <a:latin typeface="微软雅黑" panose="020B0503020204020204" charset="-122"/>
                          <a:ea typeface="微软雅黑" panose="020B0503020204020204" charset="-122"/>
                          <a:cs typeface="微软雅黑" panose="020B0503020204020204" charset="-122"/>
                        </a:rPr>
                        <a:t>range</a:t>
                      </a:r>
                      <a:r>
                        <a:rPr lang="zh-CN" altLang="en-US" sz="1600" b="0" u="none">
                          <a:latin typeface="微软雅黑" panose="020B0503020204020204" charset="-122"/>
                          <a:ea typeface="微软雅黑" panose="020B0503020204020204" charset="-122"/>
                          <a:cs typeface="微软雅黑" panose="020B0503020204020204" charset="-122"/>
                        </a:rPr>
                        <a:t>以及其他可迭代对象）中所有元素逆序后的迭代器对象</a:t>
                      </a:r>
                      <a:endParaRPr lang="zh-CN" altLang="en-US" sz="1600" b="0" u="none">
                        <a:latin typeface="微软雅黑" panose="020B0503020204020204" charset="-122"/>
                        <a:ea typeface="微软雅黑" panose="020B0503020204020204" charset="-122"/>
                        <a:cs typeface="微软雅黑" panose="020B0503020204020204" charset="-122"/>
                      </a:endParaRPr>
                    </a:p>
                  </a:txBody>
                  <a:tcPr marL="71755" marR="0" marT="0" marB="1" vert="horz" anchor="ctr"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7" name="文本占位符 6"/>
          <p:cNvSpPr>
            <a:spLocks noGrp="1"/>
          </p:cNvSpPr>
          <p:nvPr>
            <p:ph type="body" idx="1"/>
          </p:nvPr>
        </p:nvSpPr>
        <p:spPr/>
        <p:txBody>
          <a:bodyPr/>
          <a:p>
            <a:endParaRPr lang="zh-CN" altLang="en-US"/>
          </a:p>
        </p:txBody>
      </p:sp>
      <p:sp>
        <p:nvSpPr>
          <p:cNvPr id="79899" name="文本框 2"/>
          <p:cNvSpPr txBox="1"/>
          <p:nvPr/>
        </p:nvSpPr>
        <p:spPr>
          <a:xfrm>
            <a:off x="8530908" y="854075"/>
            <a:ext cx="1320800" cy="368300"/>
          </a:xfrm>
          <a:prstGeom prst="rect">
            <a:avLst/>
          </a:prstGeom>
          <a:noFill/>
          <a:ln w="9525">
            <a:noFill/>
          </a:ln>
        </p:spPr>
        <p:txBody>
          <a:bodyPr wrap="square" anchor="t">
            <a:spAutoFit/>
          </a:bodyPr>
          <a:p>
            <a:pPr algn="r"/>
            <a:r>
              <a:rPr lang="zh-CN" altLang="en-US">
                <a:solidFill>
                  <a:srgbClr val="FF0000"/>
                </a:solidFill>
                <a:latin typeface="Arial" panose="020B0604020202020204" pitchFamily="34" charset="0"/>
                <a:ea typeface="宋体" panose="02010600030101010101" pitchFamily="2" charset="-122"/>
              </a:rPr>
              <a:t>续表</a:t>
            </a:r>
            <a:r>
              <a:rPr lang="en-US" altLang="zh-CN">
                <a:solidFill>
                  <a:srgbClr val="FF0000"/>
                </a:solidFill>
                <a:latin typeface="Arial" panose="020B0604020202020204" pitchFamily="34" charset="0"/>
                <a:ea typeface="宋体" panose="02010600030101010101" pitchFamily="2" charset="-122"/>
              </a:rPr>
              <a:t>4</a:t>
            </a:r>
            <a:endParaRPr lang="en-US" altLang="zh-CN">
              <a:solidFill>
                <a:srgbClr val="FF0000"/>
              </a:solidFill>
              <a:latin typeface="Arial" panose="020B0604020202020204" pitchFamily="34" charset="0"/>
              <a:ea typeface="宋体" panose="02010600030101010101" pitchFamily="2" charset="-122"/>
            </a:endParaRPr>
          </a:p>
        </p:txBody>
      </p:sp>
      <p:sp>
        <p:nvSpPr>
          <p:cNvPr id="79900" name="标题 46081"/>
          <p:cNvSpPr>
            <a:spLocks noGrp="1"/>
          </p:cNvSpPr>
          <p:nvPr>
            <p:ph type="title"/>
          </p:nvPr>
        </p:nvSpPr>
        <p:spPr>
          <a:xfrm>
            <a:off x="554355" y="150495"/>
            <a:ext cx="5398770" cy="414020"/>
          </a:xfrm>
          <a:noFill/>
          <a:ln>
            <a:noFill/>
          </a:ln>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1.</a:t>
            </a:r>
            <a:r>
              <a:rPr>
                <a:latin typeface="+mj-lt"/>
                <a:ea typeface="+mj-ea"/>
                <a:cs typeface="+mj-cs"/>
                <a:sym typeface="+mn-ea"/>
              </a:rPr>
              <a:t>4</a:t>
            </a:r>
            <a:r>
              <a:rPr>
                <a:latin typeface="+mj-lt"/>
                <a:ea typeface="+mj-ea"/>
                <a:cs typeface="+mj-cs"/>
                <a:sym typeface="+mn-ea"/>
              </a:rPr>
              <a:t>.6  </a:t>
            </a:r>
            <a:r>
              <a:rPr>
                <a:latin typeface="+mj-lt"/>
                <a:ea typeface="+mj-ea"/>
                <a:cs typeface="+mj-cs"/>
                <a:sym typeface="+mn-ea"/>
              </a:rPr>
              <a:t>常用内置函数</a:t>
            </a:r>
            <a:endParaRPr>
              <a:latin typeface="+mj-lt"/>
              <a:ea typeface="+mj-ea"/>
              <a:cs typeface="+mj-cs"/>
              <a:sym typeface="+mn-ea"/>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0" name="表格 -1"/>
          <p:cNvGraphicFramePr/>
          <p:nvPr>
            <p:custDataLst>
              <p:tags r:id="rId1"/>
            </p:custDataLst>
          </p:nvPr>
        </p:nvGraphicFramePr>
        <p:xfrm>
          <a:off x="1161415" y="1767205"/>
          <a:ext cx="10132060" cy="3375025"/>
        </p:xfrm>
        <a:graphic>
          <a:graphicData uri="http://schemas.openxmlformats.org/drawingml/2006/table">
            <a:tbl>
              <a:tblPr firstRow="1" bandRow="1">
                <a:tableStyleId>{5940675A-B579-460E-94D1-54222C63F5DA}</a:tableStyleId>
              </a:tblPr>
              <a:tblGrid>
                <a:gridCol w="3330575"/>
                <a:gridCol w="6801485"/>
              </a:tblGrid>
              <a:tr h="304800">
                <a:tc>
                  <a:txBody>
                    <a:bodyPr/>
                    <a:p>
                      <a:pPr marL="0" indent="0" algn="ctr">
                        <a:buNone/>
                      </a:pPr>
                      <a:r>
                        <a:rPr lang="zh-CN" altLang="en-US" sz="1600" b="1" u="none">
                          <a:latin typeface="宋体" panose="02010600030101010101" pitchFamily="2" charset="-122"/>
                          <a:ea typeface="宋体" panose="02010600030101010101" pitchFamily="2" charset="-122"/>
                          <a:cs typeface="宋体" panose="02010600030101010101" pitchFamily="2" charset="-122"/>
                        </a:rPr>
                        <a:t>函数</a:t>
                      </a:r>
                      <a:endParaRPr lang="zh-CN" altLang="en-US" sz="1600" b="1"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1600" b="1" u="none">
                          <a:latin typeface="宋体" panose="02010600030101010101" pitchFamily="2" charset="-122"/>
                          <a:ea typeface="宋体" panose="02010600030101010101" pitchFamily="2" charset="-122"/>
                          <a:cs typeface="宋体" panose="02010600030101010101" pitchFamily="2" charset="-122"/>
                        </a:rPr>
                        <a:t>功能简要说明</a:t>
                      </a:r>
                      <a:endParaRPr lang="zh-CN" altLang="en-US" sz="1600" b="1"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2265">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round(x [, </a:t>
                      </a:r>
                      <a:r>
                        <a:rPr lang="zh-CN" altLang="en-US" sz="1600" b="0" u="none">
                          <a:latin typeface="宋体" panose="02010600030101010101" pitchFamily="2" charset="-122"/>
                          <a:ea typeface="宋体" panose="02010600030101010101" pitchFamily="2" charset="-122"/>
                          <a:cs typeface="宋体" panose="02010600030101010101" pitchFamily="2" charset="-122"/>
                        </a:rPr>
                        <a:t>小数位数</a:t>
                      </a:r>
                      <a:r>
                        <a:rPr lang="en-US" altLang="zh-CN" sz="1600" b="0" u="none">
                          <a:latin typeface="宋体" panose="02010600030101010101" pitchFamily="2" charset="-122"/>
                          <a:ea typeface="宋体" panose="02010600030101010101" pitchFamily="2" charset="-122"/>
                          <a:cs typeface="宋体" panose="02010600030101010101" pitchFamily="2" charset="-122"/>
                        </a:rPr>
                        <a:t>])</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对</a:t>
                      </a:r>
                      <a:r>
                        <a:rPr lang="en-US" altLang="zh-CN" sz="1600" b="0" u="none">
                          <a:latin typeface="宋体" panose="02010600030101010101" pitchFamily="2" charset="-122"/>
                          <a:ea typeface="宋体" panose="02010600030101010101" pitchFamily="2" charset="-122"/>
                          <a:cs typeface="宋体" panose="02010600030101010101" pitchFamily="2" charset="-122"/>
                        </a:rPr>
                        <a:t>x</a:t>
                      </a:r>
                      <a:r>
                        <a:rPr lang="zh-CN" altLang="en-US" sz="1600" b="0" u="none">
                          <a:latin typeface="宋体" panose="02010600030101010101" pitchFamily="2" charset="-122"/>
                          <a:ea typeface="宋体" panose="02010600030101010101" pitchFamily="2" charset="-122"/>
                          <a:cs typeface="宋体" panose="02010600030101010101" pitchFamily="2" charset="-122"/>
                        </a:rPr>
                        <a:t>进行四舍五入，若不指定小数位数，则返回整数</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40105">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sorted(iterable, key=None, reverse=False)</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返回排序后的列表，其中</a:t>
                      </a:r>
                      <a:r>
                        <a:rPr lang="en-US" altLang="zh-CN" sz="1600" b="0" u="none">
                          <a:latin typeface="宋体" panose="02010600030101010101" pitchFamily="2" charset="-122"/>
                          <a:ea typeface="宋体" panose="02010600030101010101" pitchFamily="2" charset="-122"/>
                          <a:cs typeface="宋体" panose="02010600030101010101" pitchFamily="2" charset="-122"/>
                        </a:rPr>
                        <a:t>iterable</a:t>
                      </a:r>
                      <a:r>
                        <a:rPr lang="zh-CN" altLang="en-US" sz="1600" b="0" u="none">
                          <a:latin typeface="宋体" panose="02010600030101010101" pitchFamily="2" charset="-122"/>
                          <a:ea typeface="宋体" panose="02010600030101010101" pitchFamily="2" charset="-122"/>
                          <a:cs typeface="宋体" panose="02010600030101010101" pitchFamily="2" charset="-122"/>
                        </a:rPr>
                        <a:t>表示要排序的序列或迭代对象，</a:t>
                      </a:r>
                      <a:r>
                        <a:rPr lang="en-US" altLang="zh-CN" sz="1600" b="0" u="none">
                          <a:latin typeface="宋体" panose="02010600030101010101" pitchFamily="2" charset="-122"/>
                          <a:ea typeface="宋体" panose="02010600030101010101" pitchFamily="2" charset="-122"/>
                          <a:cs typeface="宋体" panose="02010600030101010101" pitchFamily="2" charset="-122"/>
                        </a:rPr>
                        <a:t>key</a:t>
                      </a:r>
                      <a:r>
                        <a:rPr lang="zh-CN" altLang="en-US" sz="1600" b="0" u="none">
                          <a:latin typeface="宋体" panose="02010600030101010101" pitchFamily="2" charset="-122"/>
                          <a:ea typeface="宋体" panose="02010600030101010101" pitchFamily="2" charset="-122"/>
                          <a:cs typeface="宋体" panose="02010600030101010101" pitchFamily="2" charset="-122"/>
                        </a:rPr>
                        <a:t>用来指定排序规则或依据，</a:t>
                      </a:r>
                      <a:r>
                        <a:rPr lang="en-US" altLang="zh-CN" sz="1600" b="0" u="none">
                          <a:latin typeface="宋体" panose="02010600030101010101" pitchFamily="2" charset="-122"/>
                          <a:ea typeface="宋体" panose="02010600030101010101" pitchFamily="2" charset="-122"/>
                          <a:cs typeface="宋体" panose="02010600030101010101" pitchFamily="2" charset="-122"/>
                        </a:rPr>
                        <a:t>reverse</a:t>
                      </a:r>
                      <a:r>
                        <a:rPr lang="zh-CN" altLang="en-US" sz="1600" b="0" u="none">
                          <a:latin typeface="宋体" panose="02010600030101010101" pitchFamily="2" charset="-122"/>
                          <a:ea typeface="宋体" panose="02010600030101010101" pitchFamily="2" charset="-122"/>
                          <a:cs typeface="宋体" panose="02010600030101010101" pitchFamily="2" charset="-122"/>
                        </a:rPr>
                        <a:t>用来指定升序或降序。该函数不改变</a:t>
                      </a:r>
                      <a:r>
                        <a:rPr lang="en-US" altLang="zh-CN" sz="1600" b="0" u="none">
                          <a:latin typeface="宋体" panose="02010600030101010101" pitchFamily="2" charset="-122"/>
                          <a:ea typeface="宋体" panose="02010600030101010101" pitchFamily="2" charset="-122"/>
                          <a:cs typeface="宋体" panose="02010600030101010101" pitchFamily="2" charset="-122"/>
                        </a:rPr>
                        <a:t>iterable</a:t>
                      </a:r>
                      <a:r>
                        <a:rPr lang="zh-CN" altLang="en-US" sz="1600" b="0" u="none">
                          <a:latin typeface="宋体" panose="02010600030101010101" pitchFamily="2" charset="-122"/>
                          <a:ea typeface="宋体" panose="02010600030101010101" pitchFamily="2" charset="-122"/>
                          <a:cs typeface="宋体" panose="02010600030101010101" pitchFamily="2" charset="-122"/>
                        </a:rPr>
                        <a:t>内任何元素的顺序</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9725">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str(obj)</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把对象</a:t>
                      </a:r>
                      <a:r>
                        <a:rPr lang="en-US" altLang="zh-CN" sz="1600" b="0" u="none">
                          <a:latin typeface="宋体" panose="02010600030101010101" pitchFamily="2" charset="-122"/>
                          <a:ea typeface="宋体" panose="02010600030101010101" pitchFamily="2" charset="-122"/>
                          <a:cs typeface="宋体" panose="02010600030101010101" pitchFamily="2" charset="-122"/>
                        </a:rPr>
                        <a:t>obj</a:t>
                      </a:r>
                      <a:r>
                        <a:rPr lang="zh-CN" altLang="en-US" sz="1600" b="0" u="none">
                          <a:latin typeface="宋体" panose="02010600030101010101" pitchFamily="2" charset="-122"/>
                          <a:ea typeface="宋体" panose="02010600030101010101" pitchFamily="2" charset="-122"/>
                          <a:cs typeface="宋体" panose="02010600030101010101" pitchFamily="2" charset="-122"/>
                        </a:rPr>
                        <a:t>直接转换为字符串</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9090">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sum(x, start=0)</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返回序列</a:t>
                      </a:r>
                      <a:r>
                        <a:rPr lang="en-US" altLang="zh-CN" sz="1600" b="0" u="none">
                          <a:latin typeface="宋体" panose="02010600030101010101" pitchFamily="2" charset="-122"/>
                          <a:ea typeface="宋体" panose="02010600030101010101" pitchFamily="2" charset="-122"/>
                          <a:cs typeface="宋体" panose="02010600030101010101" pitchFamily="2" charset="-122"/>
                        </a:rPr>
                        <a:t>x</a:t>
                      </a:r>
                      <a:r>
                        <a:rPr lang="zh-CN" altLang="en-US" sz="1600" b="0" u="none">
                          <a:latin typeface="宋体" panose="02010600030101010101" pitchFamily="2" charset="-122"/>
                          <a:ea typeface="宋体" panose="02010600030101010101" pitchFamily="2" charset="-122"/>
                          <a:cs typeface="宋体" panose="02010600030101010101" pitchFamily="2" charset="-122"/>
                        </a:rPr>
                        <a:t>中所有元素之和，返回</a:t>
                      </a:r>
                      <a:r>
                        <a:rPr lang="en-US" altLang="zh-CN" sz="1600" b="0" u="none">
                          <a:latin typeface="宋体" panose="02010600030101010101" pitchFamily="2" charset="-122"/>
                          <a:ea typeface="宋体" panose="02010600030101010101" pitchFamily="2" charset="-122"/>
                          <a:cs typeface="宋体" panose="02010600030101010101" pitchFamily="2" charset="-122"/>
                        </a:rPr>
                        <a:t>start+sum(x)</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0995">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type(obj)</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返回对象</a:t>
                      </a:r>
                      <a:r>
                        <a:rPr lang="en-US" altLang="zh-CN" sz="1600" b="0" u="none">
                          <a:latin typeface="宋体" panose="02010600030101010101" pitchFamily="2" charset="-122"/>
                          <a:ea typeface="宋体" panose="02010600030101010101" pitchFamily="2" charset="-122"/>
                          <a:cs typeface="宋体" panose="02010600030101010101" pitchFamily="2" charset="-122"/>
                        </a:rPr>
                        <a:t>obj</a:t>
                      </a:r>
                      <a:r>
                        <a:rPr lang="zh-CN" altLang="en-US" sz="1600" b="0" u="none">
                          <a:latin typeface="宋体" panose="02010600030101010101" pitchFamily="2" charset="-122"/>
                          <a:ea typeface="宋体" panose="02010600030101010101" pitchFamily="2" charset="-122"/>
                          <a:cs typeface="宋体" panose="02010600030101010101" pitchFamily="2" charset="-122"/>
                        </a:rPr>
                        <a:t>的类型</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68045">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zip(seq1 [, seq2 [...]])</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返回</a:t>
                      </a:r>
                      <a:r>
                        <a:rPr lang="en-US" altLang="zh-CN" sz="1600" b="0" u="none">
                          <a:latin typeface="宋体" panose="02010600030101010101" pitchFamily="2" charset="-122"/>
                          <a:ea typeface="宋体" panose="02010600030101010101" pitchFamily="2" charset="-122"/>
                          <a:cs typeface="宋体" panose="02010600030101010101" pitchFamily="2" charset="-122"/>
                        </a:rPr>
                        <a:t>zip</a:t>
                      </a:r>
                      <a:r>
                        <a:rPr lang="zh-CN" altLang="en-US" sz="1600" b="0" u="none">
                          <a:latin typeface="宋体" panose="02010600030101010101" pitchFamily="2" charset="-122"/>
                          <a:ea typeface="宋体" panose="02010600030101010101" pitchFamily="2" charset="-122"/>
                          <a:cs typeface="宋体" panose="02010600030101010101" pitchFamily="2" charset="-122"/>
                        </a:rPr>
                        <a:t>对象，其中元素为</a:t>
                      </a:r>
                      <a:r>
                        <a:rPr lang="en-US" altLang="zh-CN" sz="1600" b="0" u="none">
                          <a:latin typeface="宋体" panose="02010600030101010101" pitchFamily="2" charset="-122"/>
                          <a:ea typeface="宋体" panose="02010600030101010101" pitchFamily="2" charset="-122"/>
                          <a:cs typeface="宋体" panose="02010600030101010101" pitchFamily="2" charset="-122"/>
                        </a:rPr>
                        <a:t>(seq1[i], seq2[i], ...)</a:t>
                      </a:r>
                      <a:r>
                        <a:rPr lang="zh-CN" altLang="en-US" sz="1600" b="0" u="none">
                          <a:latin typeface="宋体" panose="02010600030101010101" pitchFamily="2" charset="-122"/>
                          <a:ea typeface="宋体" panose="02010600030101010101" pitchFamily="2" charset="-122"/>
                          <a:cs typeface="宋体" panose="02010600030101010101" pitchFamily="2" charset="-122"/>
                        </a:rPr>
                        <a:t>形式的元组，最终结果中包含的元素个数取决于所有参数序列或可迭代对象中最短的那个</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7" name="文本占位符 6"/>
          <p:cNvSpPr>
            <a:spLocks noGrp="1"/>
          </p:cNvSpPr>
          <p:nvPr>
            <p:ph type="body" idx="1"/>
          </p:nvPr>
        </p:nvSpPr>
        <p:spPr/>
        <p:txBody>
          <a:bodyPr/>
          <a:p>
            <a:endParaRPr lang="zh-CN" altLang="en-US"/>
          </a:p>
        </p:txBody>
      </p:sp>
      <p:sp>
        <p:nvSpPr>
          <p:cNvPr id="80923" name="文本框 2"/>
          <p:cNvSpPr txBox="1"/>
          <p:nvPr/>
        </p:nvSpPr>
        <p:spPr>
          <a:xfrm>
            <a:off x="8541703" y="869950"/>
            <a:ext cx="1320800" cy="368300"/>
          </a:xfrm>
          <a:prstGeom prst="rect">
            <a:avLst/>
          </a:prstGeom>
          <a:noFill/>
          <a:ln w="9525">
            <a:noFill/>
          </a:ln>
        </p:spPr>
        <p:txBody>
          <a:bodyPr wrap="square" anchor="t">
            <a:spAutoFit/>
          </a:bodyPr>
          <a:p>
            <a:pPr algn="r"/>
            <a:r>
              <a:rPr lang="zh-CN" altLang="en-US">
                <a:solidFill>
                  <a:srgbClr val="FF0000"/>
                </a:solidFill>
                <a:latin typeface="Arial" panose="020B0604020202020204" pitchFamily="34" charset="0"/>
                <a:ea typeface="宋体" panose="02010600030101010101" pitchFamily="2" charset="-122"/>
              </a:rPr>
              <a:t>续表</a:t>
            </a:r>
            <a:r>
              <a:rPr lang="en-US" altLang="zh-CN">
                <a:solidFill>
                  <a:srgbClr val="FF0000"/>
                </a:solidFill>
                <a:latin typeface="Arial" panose="020B0604020202020204" pitchFamily="34" charset="0"/>
                <a:ea typeface="宋体" panose="02010600030101010101" pitchFamily="2" charset="-122"/>
              </a:rPr>
              <a:t>5</a:t>
            </a:r>
            <a:endParaRPr lang="en-US" altLang="zh-CN">
              <a:solidFill>
                <a:srgbClr val="FF0000"/>
              </a:solidFill>
              <a:latin typeface="Arial" panose="020B0604020202020204" pitchFamily="34" charset="0"/>
              <a:ea typeface="宋体" panose="02010600030101010101" pitchFamily="2" charset="-122"/>
            </a:endParaRPr>
          </a:p>
        </p:txBody>
      </p:sp>
      <p:sp>
        <p:nvSpPr>
          <p:cNvPr id="80924" name="标题 46081"/>
          <p:cNvSpPr>
            <a:spLocks noGrp="1"/>
          </p:cNvSpPr>
          <p:nvPr>
            <p:ph type="title"/>
          </p:nvPr>
        </p:nvSpPr>
        <p:spPr>
          <a:xfrm>
            <a:off x="554355" y="150495"/>
            <a:ext cx="5398770" cy="414020"/>
          </a:xfrm>
          <a:noFill/>
          <a:ln>
            <a:noFill/>
          </a:ln>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1.</a:t>
            </a:r>
            <a:r>
              <a:rPr>
                <a:latin typeface="+mj-lt"/>
                <a:ea typeface="+mj-ea"/>
                <a:cs typeface="+mj-cs"/>
                <a:sym typeface="+mn-ea"/>
              </a:rPr>
              <a:t>4</a:t>
            </a:r>
            <a:r>
              <a:rPr>
                <a:latin typeface="+mj-lt"/>
                <a:ea typeface="+mj-ea"/>
                <a:cs typeface="+mj-cs"/>
                <a:sym typeface="+mn-ea"/>
              </a:rPr>
              <a:t>.6  </a:t>
            </a:r>
            <a:r>
              <a:rPr>
                <a:latin typeface="+mj-lt"/>
                <a:ea typeface="+mj-ea"/>
                <a:cs typeface="+mj-cs"/>
                <a:sym typeface="+mn-ea"/>
              </a:rPr>
              <a:t>常用内置函数</a:t>
            </a:r>
            <a:endParaRPr>
              <a:latin typeface="+mj-lt"/>
              <a:ea typeface="+mj-ea"/>
              <a:cs typeface="+mj-cs"/>
              <a:sym typeface="+mn-ea"/>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标题 52225"/>
          <p:cNvSpPr>
            <a:spLocks noGrp="1"/>
          </p:cNvSpPr>
          <p:nvPr>
            <p:ph type="title"/>
          </p:nvPr>
        </p:nvSpPr>
        <p:spPr>
          <a:xfrm>
            <a:off x="554355" y="150495"/>
            <a:ext cx="5398770" cy="414020"/>
          </a:xfrm>
          <a:noFill/>
          <a:ln>
            <a:noFill/>
          </a:ln>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1.</a:t>
            </a:r>
            <a:r>
              <a:rPr>
                <a:latin typeface="+mj-lt"/>
                <a:ea typeface="+mj-ea"/>
                <a:cs typeface="+mj-cs"/>
                <a:sym typeface="+mn-ea"/>
              </a:rPr>
              <a:t>4</a:t>
            </a:r>
            <a:r>
              <a:rPr>
                <a:latin typeface="+mj-lt"/>
                <a:ea typeface="+mj-ea"/>
                <a:cs typeface="+mj-cs"/>
                <a:sym typeface="+mn-ea"/>
              </a:rPr>
              <a:t>.6  </a:t>
            </a:r>
            <a:r>
              <a:rPr>
                <a:latin typeface="+mj-lt"/>
                <a:ea typeface="+mj-ea"/>
                <a:cs typeface="+mj-cs"/>
                <a:sym typeface="+mn-ea"/>
              </a:rPr>
              <a:t>常用内置函数</a:t>
            </a:r>
            <a:endParaRPr>
              <a:latin typeface="+mj-lt"/>
              <a:ea typeface="+mj-ea"/>
              <a:cs typeface="+mj-cs"/>
              <a:sym typeface="+mn-ea"/>
            </a:endParaRPr>
          </a:p>
        </p:txBody>
      </p:sp>
      <p:sp>
        <p:nvSpPr>
          <p:cNvPr id="3" name="文本占位符 2"/>
          <p:cNvSpPr>
            <a:spLocks noGrp="1"/>
          </p:cNvSpPr>
          <p:nvPr>
            <p:ph type="body" idx="1"/>
          </p:nvPr>
        </p:nvSpPr>
        <p:spPr/>
        <p:txBody>
          <a:bodyPr/>
          <a:p>
            <a:endParaRPr lang="zh-CN" altLang="en-US"/>
          </a:p>
        </p:txBody>
      </p:sp>
      <p:sp>
        <p:nvSpPr>
          <p:cNvPr id="81922" name="文本占位符 52226"/>
          <p:cNvSpPr>
            <a:spLocks noGrp="1"/>
          </p:cNvSpPr>
          <p:nvPr>
            <p:ph sz="half" idx="2"/>
          </p:nvPr>
        </p:nvSpPr>
        <p:spPr/>
        <p:txBody>
          <a:bodyPr anchor="t"/>
          <a:p>
            <a:pPr>
              <a:buSzPct val="90000"/>
              <a:buFont typeface="Wingdings" panose="05000000000000000000" charset="0"/>
              <a:buChar char="n"/>
            </a:pPr>
            <a:r>
              <a:rPr lang="zh-CN" altLang="en-US" sz="2400" dirty="0">
                <a:latin typeface="宋体" panose="02010600030101010101" pitchFamily="2" charset="-122"/>
              </a:rPr>
              <a:t>dir()函数可以查看指定模块中包含的所有成员或者指定对象类型所支持的操作。</a:t>
            </a:r>
            <a:endParaRPr lang="zh-CN" altLang="en-US" sz="2400" dirty="0">
              <a:latin typeface="宋体" panose="02010600030101010101" pitchFamily="2" charset="-122"/>
            </a:endParaRPr>
          </a:p>
          <a:p>
            <a:pPr>
              <a:buSzPct val="90000"/>
              <a:buFont typeface="Wingdings" panose="05000000000000000000" charset="0"/>
              <a:buChar char="n"/>
            </a:pPr>
            <a:r>
              <a:rPr lang="zh-CN" altLang="en-US" sz="2400" dirty="0">
                <a:latin typeface="宋体" panose="02010600030101010101" pitchFamily="2" charset="-122"/>
              </a:rPr>
              <a:t>help()函数则返回指定模块或函数的说明文档。</a:t>
            </a:r>
            <a:endParaRPr lang="zh-CN" altLang="en-US" sz="2400" dirty="0">
              <a:latin typeface="宋体" panose="02010600030101010101" pitchFamily="2" charset="-122"/>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half" idx="2"/>
          </p:nvPr>
        </p:nvSpPr>
        <p:spPr/>
        <p:txBody>
          <a:bodyPr/>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Char char=""/>
            </a:pPr>
            <a:r>
              <a:rPr kumimoji="0" lang="zh-CN" altLang="en-US" sz="2400" b="0" i="0" u="none" strike="noStrike" kern="1200" cap="none" spc="0" normalizeH="0" baseline="0" noProof="1">
                <a:solidFill>
                  <a:schemeClr val="tx1"/>
                </a:solidFill>
                <a:latin typeface="+mn-lt"/>
                <a:ea typeface="+mn-ea"/>
                <a:cs typeface="+mn-cs"/>
              </a:rPr>
              <a:t>内置函数bin()、oct()、hex()用来将整数转换为二进制、八进制和十六进制形式，这三个函数都要求参数必须为整数。</a:t>
            </a:r>
            <a:endParaRPr kumimoji="0" lang="zh-CN" alt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&gt;&gt;&gt; bin(555)                      #把数字转换为二进制串</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'0b1000101011'</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&gt;&gt;&gt; oct(555)                      #转换为八进制串</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'0o1053'</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&gt;&gt;&gt; hex(555)                      #转换为十六进制串</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'0x22b'</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p:txBody>
      </p:sp>
      <p:sp>
        <p:nvSpPr>
          <p:cNvPr id="4" name="文本占位符 3"/>
          <p:cNvSpPr>
            <a:spLocks noGrp="1"/>
          </p:cNvSpPr>
          <p:nvPr>
            <p:ph type="body" idx="1"/>
          </p:nvPr>
        </p:nvSpPr>
        <p:spPr/>
        <p:txBody>
          <a:bodyPr/>
          <a:p>
            <a:endParaRPr lang="zh-CN" altLang="en-US"/>
          </a:p>
        </p:txBody>
      </p:sp>
      <p:sp>
        <p:nvSpPr>
          <p:cNvPr id="82946" name="标题 50177"/>
          <p:cNvSpPr>
            <a:spLocks noGrp="1"/>
          </p:cNvSpPr>
          <p:nvPr>
            <p:ph type="title"/>
          </p:nvPr>
        </p:nvSpPr>
        <p:spPr>
          <a:xfrm>
            <a:off x="554355" y="150495"/>
            <a:ext cx="5398770" cy="414020"/>
          </a:xfrm>
          <a:noFill/>
          <a:ln>
            <a:noFill/>
          </a:ln>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1.</a:t>
            </a:r>
            <a:r>
              <a:rPr>
                <a:latin typeface="+mj-lt"/>
                <a:ea typeface="+mj-ea"/>
                <a:cs typeface="+mj-cs"/>
                <a:sym typeface="+mn-ea"/>
              </a:rPr>
              <a:t>4</a:t>
            </a:r>
            <a:r>
              <a:rPr>
                <a:latin typeface="+mj-lt"/>
                <a:ea typeface="+mj-ea"/>
                <a:cs typeface="+mj-cs"/>
                <a:sym typeface="+mn-ea"/>
              </a:rPr>
              <a:t>.6  </a:t>
            </a:r>
            <a:r>
              <a:rPr>
                <a:latin typeface="+mj-lt"/>
                <a:ea typeface="+mj-ea"/>
                <a:cs typeface="+mj-cs"/>
                <a:sym typeface="+mn-ea"/>
              </a:rPr>
              <a:t>常用内置函数</a:t>
            </a:r>
            <a:endParaRPr>
              <a:latin typeface="+mj-lt"/>
              <a:ea typeface="+mj-ea"/>
              <a:cs typeface="+mj-cs"/>
              <a:sym typeface="+mn-ea"/>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标题 50177"/>
          <p:cNvSpPr>
            <a:spLocks noGrp="1"/>
          </p:cNvSpPr>
          <p:nvPr>
            <p:ph type="title"/>
          </p:nvPr>
        </p:nvSpPr>
        <p:spPr>
          <a:xfrm>
            <a:off x="554355" y="150495"/>
            <a:ext cx="5398770" cy="414020"/>
          </a:xfrm>
          <a:noFill/>
          <a:ln>
            <a:noFill/>
          </a:ln>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1.</a:t>
            </a:r>
            <a:r>
              <a:rPr>
                <a:latin typeface="+mj-lt"/>
                <a:ea typeface="+mj-ea"/>
                <a:cs typeface="+mj-cs"/>
                <a:sym typeface="+mn-ea"/>
              </a:rPr>
              <a:t>4</a:t>
            </a:r>
            <a:r>
              <a:rPr>
                <a:latin typeface="+mj-lt"/>
                <a:ea typeface="+mj-ea"/>
                <a:cs typeface="+mj-cs"/>
                <a:sym typeface="+mn-ea"/>
              </a:rPr>
              <a:t>.6  </a:t>
            </a:r>
            <a:r>
              <a:rPr>
                <a:latin typeface="+mj-lt"/>
                <a:ea typeface="+mj-ea"/>
                <a:cs typeface="+mj-cs"/>
                <a:sym typeface="+mn-ea"/>
              </a:rPr>
              <a:t>常用内置函数</a:t>
            </a:r>
            <a:endParaRPr>
              <a:latin typeface="+mj-lt"/>
              <a:ea typeface="+mj-ea"/>
              <a:cs typeface="+mj-cs"/>
              <a:sym typeface="+mn-ea"/>
            </a:endParaRPr>
          </a:p>
        </p:txBody>
      </p:sp>
      <p:sp>
        <p:nvSpPr>
          <p:cNvPr id="3" name="文本占位符 2"/>
          <p:cNvSpPr>
            <a:spLocks noGrp="1"/>
          </p:cNvSpPr>
          <p:nvPr>
            <p:ph type="body" idx="1"/>
          </p:nvPr>
        </p:nvSpPr>
        <p:spPr/>
        <p:txBody>
          <a:bodyPr/>
          <a:p>
            <a:endParaRPr lang="zh-CN" altLang="en-US"/>
          </a:p>
        </p:txBody>
      </p:sp>
      <p:sp>
        <p:nvSpPr>
          <p:cNvPr id="83970" name="文本占位符 50178"/>
          <p:cNvSpPr>
            <a:spLocks noGrp="1"/>
          </p:cNvSpPr>
          <p:nvPr>
            <p:ph sz="half" idx="2"/>
          </p:nvPr>
        </p:nvSpPr>
        <p:spPr/>
        <p:txBody>
          <a:bodyPr anchor="t"/>
          <a:p>
            <a:pPr>
              <a:spcBef>
                <a:spcPct val="0"/>
              </a:spcBef>
              <a:buFont typeface="Wingdings" panose="05000000000000000000" charset="0"/>
              <a:buChar char="n"/>
            </a:pPr>
            <a:r>
              <a:rPr lang="en-US" altLang="zh-CN" sz="2400">
                <a:latin typeface="宋体" panose="02010600030101010101" pitchFamily="2" charset="-122"/>
              </a:rPr>
              <a:t>ord()</a:t>
            </a:r>
            <a:r>
              <a:rPr lang="zh-CN" altLang="en-US" sz="2400">
                <a:latin typeface="宋体" panose="02010600030101010101" pitchFamily="2" charset="-122"/>
              </a:rPr>
              <a:t>和</a:t>
            </a:r>
            <a:r>
              <a:rPr lang="en-US" altLang="zh-CN" sz="2400">
                <a:latin typeface="宋体" panose="02010600030101010101" pitchFamily="2" charset="-122"/>
              </a:rPr>
              <a:t>chr()</a:t>
            </a:r>
            <a:r>
              <a:rPr lang="zh-CN" altLang="en-US" sz="2400">
                <a:latin typeface="宋体" panose="02010600030101010101" pitchFamily="2" charset="-122"/>
              </a:rPr>
              <a:t>是一对功能相反的函数，</a:t>
            </a:r>
            <a:r>
              <a:rPr lang="en-US" altLang="zh-CN" sz="2400">
                <a:latin typeface="宋体" panose="02010600030101010101" pitchFamily="2" charset="-122"/>
              </a:rPr>
              <a:t>ord()</a:t>
            </a:r>
            <a:r>
              <a:rPr lang="zh-CN" altLang="en-US" sz="2400">
                <a:latin typeface="宋体" panose="02010600030101010101" pitchFamily="2" charset="-122"/>
              </a:rPr>
              <a:t>用来返回单个字符的序数或</a:t>
            </a:r>
            <a:r>
              <a:rPr lang="en-US" altLang="zh-CN" sz="2400">
                <a:latin typeface="宋体" panose="02010600030101010101" pitchFamily="2" charset="-122"/>
              </a:rPr>
              <a:t>Unicode</a:t>
            </a:r>
            <a:r>
              <a:rPr lang="zh-CN" altLang="en-US" sz="2400">
                <a:latin typeface="宋体" panose="02010600030101010101" pitchFamily="2" charset="-122"/>
              </a:rPr>
              <a:t>码，而</a:t>
            </a:r>
            <a:r>
              <a:rPr lang="en-US" altLang="zh-CN" sz="2400">
                <a:latin typeface="宋体" panose="02010600030101010101" pitchFamily="2" charset="-122"/>
              </a:rPr>
              <a:t>chr()</a:t>
            </a:r>
            <a:r>
              <a:rPr lang="zh-CN" altLang="en-US" sz="2400">
                <a:latin typeface="宋体" panose="02010600030101010101" pitchFamily="2" charset="-122"/>
              </a:rPr>
              <a:t>则用来返回某序数对应的字符，</a:t>
            </a:r>
            <a:r>
              <a:rPr lang="en-US" altLang="zh-CN" sz="2400">
                <a:latin typeface="宋体" panose="02010600030101010101" pitchFamily="2" charset="-122"/>
              </a:rPr>
              <a:t>str()</a:t>
            </a:r>
            <a:r>
              <a:rPr lang="zh-CN" altLang="en-US" sz="2400">
                <a:latin typeface="宋体" panose="02010600030101010101" pitchFamily="2" charset="-122"/>
              </a:rPr>
              <a:t>则直接将其任意类型参数转换为字符串。</a:t>
            </a:r>
            <a:endParaRPr lang="zh-CN" altLang="en-US" sz="2400">
              <a:latin typeface="宋体" panose="02010600030101010101" pitchFamily="2" charset="-122"/>
            </a:endParaRPr>
          </a:p>
          <a:p>
            <a:pPr>
              <a:lnSpc>
                <a:spcPct val="80000"/>
              </a:lnSpc>
              <a:buNone/>
            </a:pPr>
            <a:endParaRPr lang="en-US" altLang="zh-CN" sz="1800">
              <a:latin typeface="Consolas" panose="020B0609020204030204" charset="0"/>
            </a:endParaRPr>
          </a:p>
          <a:p>
            <a:pPr>
              <a:lnSpc>
                <a:spcPct val="80000"/>
              </a:lnSpc>
              <a:buNone/>
            </a:pPr>
            <a:r>
              <a:rPr lang="en-US" altLang="zh-CN" sz="1800">
                <a:latin typeface="Consolas" panose="020B0609020204030204" charset="0"/>
              </a:rPr>
              <a:t>&gt;&gt;&gt; ord('a')             </a:t>
            </a:r>
            <a:r>
              <a:rPr lang="en-US" altLang="zh-CN" sz="1800">
                <a:latin typeface="Consolas" panose="020B0609020204030204" charset="0"/>
              </a:rPr>
              <a:t>     </a:t>
            </a:r>
            <a:r>
              <a:rPr lang="en-US" altLang="zh-CN" sz="1800">
                <a:latin typeface="Consolas" panose="020B0609020204030204" charset="0"/>
              </a:rPr>
              <a:t> </a:t>
            </a:r>
            <a:r>
              <a:rPr lang="en-US" altLang="zh-CN" sz="1800">
                <a:latin typeface="Consolas" panose="020B0609020204030204" charset="0"/>
              </a:rPr>
              <a:t>&gt;&gt;&gt; chr(65)</a:t>
            </a:r>
            <a:endParaRPr lang="en-US" altLang="zh-CN" sz="1800">
              <a:latin typeface="Consolas" panose="020B0609020204030204" charset="0"/>
            </a:endParaRPr>
          </a:p>
          <a:p>
            <a:pPr>
              <a:lnSpc>
                <a:spcPct val="80000"/>
              </a:lnSpc>
              <a:buNone/>
            </a:pPr>
            <a:r>
              <a:rPr lang="en-US" altLang="zh-CN" sz="1800">
                <a:solidFill>
                  <a:srgbClr val="00B0F0"/>
                </a:solidFill>
                <a:latin typeface="Consolas" panose="020B0609020204030204" charset="0"/>
              </a:rPr>
              <a:t>97                       </a:t>
            </a:r>
            <a:r>
              <a:rPr lang="en-US" altLang="zh-CN" sz="1800">
                <a:latin typeface="Consolas" panose="020B0609020204030204" charset="0"/>
              </a:rPr>
              <a:t>     </a:t>
            </a:r>
            <a:r>
              <a:rPr lang="en-US" altLang="zh-CN" sz="1800">
                <a:solidFill>
                  <a:srgbClr val="00B0F0"/>
                </a:solidFill>
                <a:latin typeface="Consolas" panose="020B0609020204030204" charset="0"/>
              </a:rPr>
              <a:t> </a:t>
            </a:r>
            <a:r>
              <a:rPr lang="en-US" altLang="zh-CN" sz="1800">
                <a:solidFill>
                  <a:srgbClr val="00B0F0"/>
                </a:solidFill>
                <a:latin typeface="Consolas" panose="020B0609020204030204" charset="0"/>
              </a:rPr>
              <a:t>'A'</a:t>
            </a:r>
            <a:endParaRPr lang="en-US" altLang="zh-CN" sz="1800">
              <a:solidFill>
                <a:srgbClr val="00B0F0"/>
              </a:solidFill>
              <a:latin typeface="Consolas" panose="020B0609020204030204" charset="0"/>
            </a:endParaRPr>
          </a:p>
          <a:p>
            <a:pPr>
              <a:lnSpc>
                <a:spcPct val="80000"/>
              </a:lnSpc>
              <a:buNone/>
            </a:pPr>
            <a:r>
              <a:rPr lang="en-US" altLang="zh-CN" sz="1800">
                <a:latin typeface="Consolas" panose="020B0609020204030204" charset="0"/>
              </a:rPr>
              <a:t>&gt;&gt;&gt; chr(ord('A')+1)     </a:t>
            </a:r>
            <a:r>
              <a:rPr lang="en-US" altLang="zh-CN" sz="1800">
                <a:latin typeface="Consolas" panose="020B0609020204030204" charset="0"/>
              </a:rPr>
              <a:t>     </a:t>
            </a:r>
            <a:r>
              <a:rPr lang="en-US" altLang="zh-CN" sz="1800">
                <a:latin typeface="Consolas" panose="020B0609020204030204" charset="0"/>
              </a:rPr>
              <a:t>  </a:t>
            </a:r>
            <a:r>
              <a:rPr lang="en-US" altLang="zh-CN" sz="1800">
                <a:latin typeface="Consolas" panose="020B0609020204030204" charset="0"/>
              </a:rPr>
              <a:t>&gt;&gt;&gt; str(1)</a:t>
            </a:r>
            <a:endParaRPr lang="en-US" altLang="zh-CN" sz="1800">
              <a:latin typeface="Consolas" panose="020B0609020204030204" charset="0"/>
            </a:endParaRPr>
          </a:p>
          <a:p>
            <a:pPr>
              <a:lnSpc>
                <a:spcPct val="80000"/>
              </a:lnSpc>
              <a:buNone/>
            </a:pPr>
            <a:r>
              <a:rPr lang="en-US" altLang="zh-CN" sz="1800">
                <a:solidFill>
                  <a:srgbClr val="00B0F0"/>
                </a:solidFill>
                <a:latin typeface="Consolas" panose="020B0609020204030204" charset="0"/>
              </a:rPr>
              <a:t>'B'                    </a:t>
            </a:r>
            <a:r>
              <a:rPr lang="en-US" altLang="zh-CN" sz="1800">
                <a:latin typeface="Consolas" panose="020B0609020204030204" charset="0"/>
              </a:rPr>
              <a:t>     </a:t>
            </a:r>
            <a:r>
              <a:rPr lang="en-US" altLang="zh-CN" sz="1800">
                <a:solidFill>
                  <a:srgbClr val="00B0F0"/>
                </a:solidFill>
                <a:latin typeface="Consolas" panose="020B0609020204030204" charset="0"/>
              </a:rPr>
              <a:t>   </a:t>
            </a:r>
            <a:r>
              <a:rPr lang="en-US" altLang="zh-CN" sz="1800">
                <a:solidFill>
                  <a:srgbClr val="00B0F0"/>
                </a:solidFill>
                <a:latin typeface="Consolas" panose="020B0609020204030204" charset="0"/>
              </a:rPr>
              <a:t>'1'</a:t>
            </a:r>
            <a:endParaRPr lang="en-US" altLang="zh-CN" sz="1800">
              <a:solidFill>
                <a:srgbClr val="00B0F0"/>
              </a:solidFill>
              <a:latin typeface="Consolas" panose="020B0609020204030204" charset="0"/>
            </a:endParaRPr>
          </a:p>
          <a:p>
            <a:pPr>
              <a:lnSpc>
                <a:spcPct val="80000"/>
              </a:lnSpc>
              <a:buNone/>
            </a:pPr>
            <a:r>
              <a:rPr lang="en-US" altLang="zh-CN" sz="1800">
                <a:latin typeface="Consolas" panose="020B0609020204030204" charset="0"/>
              </a:rPr>
              <a:t>&gt;&gt;&gt; str(1234)          </a:t>
            </a:r>
            <a:r>
              <a:rPr lang="en-US" altLang="zh-CN" sz="1800">
                <a:latin typeface="Consolas" panose="020B0609020204030204" charset="0"/>
              </a:rPr>
              <a:t>     </a:t>
            </a:r>
            <a:r>
              <a:rPr lang="en-US" altLang="zh-CN" sz="1800">
                <a:latin typeface="Consolas" panose="020B0609020204030204" charset="0"/>
              </a:rPr>
              <a:t>   </a:t>
            </a:r>
            <a:r>
              <a:rPr lang="en-US" altLang="zh-CN" sz="1800">
                <a:latin typeface="Consolas" panose="020B0609020204030204" charset="0"/>
              </a:rPr>
              <a:t>&gt;&gt;&gt; str([1,2,3])</a:t>
            </a:r>
            <a:endParaRPr lang="en-US" altLang="zh-CN" sz="1800">
              <a:latin typeface="Consolas" panose="020B0609020204030204" charset="0"/>
            </a:endParaRPr>
          </a:p>
          <a:p>
            <a:pPr>
              <a:lnSpc>
                <a:spcPct val="80000"/>
              </a:lnSpc>
              <a:buNone/>
            </a:pPr>
            <a:r>
              <a:rPr lang="en-US" altLang="zh-CN" sz="1800">
                <a:solidFill>
                  <a:srgbClr val="00B0F0"/>
                </a:solidFill>
                <a:latin typeface="Consolas" panose="020B0609020204030204" charset="0"/>
              </a:rPr>
              <a:t>'1234'                 </a:t>
            </a:r>
            <a:r>
              <a:rPr lang="en-US" altLang="zh-CN" sz="1800">
                <a:latin typeface="Consolas" panose="020B0609020204030204" charset="0"/>
              </a:rPr>
              <a:t>     </a:t>
            </a:r>
            <a:r>
              <a:rPr lang="en-US" altLang="zh-CN" sz="1800">
                <a:solidFill>
                  <a:srgbClr val="00B0F0"/>
                </a:solidFill>
                <a:latin typeface="Consolas" panose="020B0609020204030204" charset="0"/>
              </a:rPr>
              <a:t>   </a:t>
            </a:r>
            <a:r>
              <a:rPr lang="en-US" altLang="zh-CN" sz="1800">
                <a:solidFill>
                  <a:srgbClr val="00B0F0"/>
                </a:solidFill>
                <a:latin typeface="Consolas" panose="020B0609020204030204" charset="0"/>
              </a:rPr>
              <a:t>'[1, 2, 3]'</a:t>
            </a:r>
            <a:endParaRPr lang="en-US" altLang="zh-CN" sz="1800">
              <a:solidFill>
                <a:srgbClr val="00B0F0"/>
              </a:solidFill>
              <a:latin typeface="Consolas" panose="020B0609020204030204" charset="0"/>
            </a:endParaRPr>
          </a:p>
          <a:p>
            <a:pPr>
              <a:lnSpc>
                <a:spcPct val="80000"/>
              </a:lnSpc>
              <a:buNone/>
            </a:pPr>
            <a:r>
              <a:rPr lang="en-US" altLang="zh-CN" sz="1800">
                <a:latin typeface="Consolas" panose="020B0609020204030204" charset="0"/>
              </a:rPr>
              <a:t>&gt;&gt;&gt; str((1,2,3))       </a:t>
            </a:r>
            <a:r>
              <a:rPr lang="en-US" altLang="zh-CN" sz="1800">
                <a:latin typeface="Consolas" panose="020B0609020204030204" charset="0"/>
              </a:rPr>
              <a:t>     </a:t>
            </a:r>
            <a:r>
              <a:rPr lang="en-US" altLang="zh-CN" sz="1800">
                <a:latin typeface="Consolas" panose="020B0609020204030204" charset="0"/>
              </a:rPr>
              <a:t>   </a:t>
            </a:r>
            <a:r>
              <a:rPr lang="en-US" altLang="zh-CN" sz="1800">
                <a:latin typeface="Consolas" panose="020B0609020204030204" charset="0"/>
              </a:rPr>
              <a:t>&gt;&gt;&gt; str({1,2,3})</a:t>
            </a:r>
            <a:endParaRPr lang="en-US" altLang="zh-CN" sz="1800">
              <a:latin typeface="Consolas" panose="020B0609020204030204" charset="0"/>
            </a:endParaRPr>
          </a:p>
          <a:p>
            <a:pPr>
              <a:lnSpc>
                <a:spcPct val="80000"/>
              </a:lnSpc>
              <a:buNone/>
            </a:pPr>
            <a:r>
              <a:rPr lang="en-US" altLang="zh-CN" sz="1800">
                <a:solidFill>
                  <a:srgbClr val="00B0F0"/>
                </a:solidFill>
                <a:latin typeface="Consolas" panose="020B0609020204030204" charset="0"/>
              </a:rPr>
              <a:t>'(1, 2, 3)'             </a:t>
            </a:r>
            <a:r>
              <a:rPr lang="en-US" altLang="zh-CN" sz="1800">
                <a:latin typeface="Consolas" panose="020B0609020204030204" charset="0"/>
              </a:rPr>
              <a:t>     </a:t>
            </a:r>
            <a:r>
              <a:rPr lang="en-US" altLang="zh-CN" sz="1800">
                <a:solidFill>
                  <a:srgbClr val="00B0F0"/>
                </a:solidFill>
                <a:latin typeface="Consolas" panose="020B0609020204030204" charset="0"/>
              </a:rPr>
              <a:t>  </a:t>
            </a:r>
            <a:r>
              <a:rPr lang="en-US" altLang="zh-CN" sz="1800">
                <a:solidFill>
                  <a:srgbClr val="00B0F0"/>
                </a:solidFill>
                <a:latin typeface="Consolas" panose="020B0609020204030204" charset="0"/>
              </a:rPr>
              <a:t>'{1, 2, 3}'</a:t>
            </a:r>
            <a:endParaRPr lang="en-US" altLang="zh-CN" sz="1800">
              <a:solidFill>
                <a:srgbClr val="00B0F0"/>
              </a:solidFill>
              <a:latin typeface="Consolas" panose="020B0609020204030204"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标题 51201"/>
          <p:cNvSpPr>
            <a:spLocks noGrp="1"/>
          </p:cNvSpPr>
          <p:nvPr>
            <p:ph type="title"/>
          </p:nvPr>
        </p:nvSpPr>
        <p:spPr>
          <a:xfrm>
            <a:off x="554355" y="150495"/>
            <a:ext cx="5398770" cy="414020"/>
          </a:xfrm>
          <a:noFill/>
          <a:ln>
            <a:noFill/>
          </a:ln>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1.</a:t>
            </a:r>
            <a:r>
              <a:rPr>
                <a:latin typeface="+mj-lt"/>
                <a:ea typeface="+mj-ea"/>
                <a:cs typeface="+mj-cs"/>
                <a:sym typeface="+mn-ea"/>
              </a:rPr>
              <a:t>4</a:t>
            </a:r>
            <a:r>
              <a:rPr>
                <a:latin typeface="+mj-lt"/>
                <a:ea typeface="+mj-ea"/>
                <a:cs typeface="+mj-cs"/>
                <a:sym typeface="+mn-ea"/>
              </a:rPr>
              <a:t>.6  </a:t>
            </a:r>
            <a:r>
              <a:rPr>
                <a:latin typeface="+mj-lt"/>
                <a:ea typeface="+mj-ea"/>
                <a:cs typeface="+mj-cs"/>
                <a:sym typeface="+mn-ea"/>
              </a:rPr>
              <a:t>常用内置函数</a:t>
            </a:r>
            <a:endParaRPr>
              <a:latin typeface="+mj-lt"/>
              <a:ea typeface="+mj-ea"/>
              <a:cs typeface="+mj-cs"/>
              <a:sym typeface="+mn-ea"/>
            </a:endParaRPr>
          </a:p>
        </p:txBody>
      </p:sp>
      <p:sp>
        <p:nvSpPr>
          <p:cNvPr id="3" name="文本占位符 2"/>
          <p:cNvSpPr>
            <a:spLocks noGrp="1"/>
          </p:cNvSpPr>
          <p:nvPr>
            <p:ph type="body" idx="1"/>
          </p:nvPr>
        </p:nvSpPr>
        <p:spPr/>
        <p:txBody>
          <a:bodyPr/>
          <a:p>
            <a:endParaRPr lang="zh-CN" altLang="en-US"/>
          </a:p>
        </p:txBody>
      </p:sp>
      <p:sp>
        <p:nvSpPr>
          <p:cNvPr id="84994" name="文本占位符 51202"/>
          <p:cNvSpPr>
            <a:spLocks noGrp="1"/>
          </p:cNvSpPr>
          <p:nvPr>
            <p:ph sz="half" idx="2"/>
          </p:nvPr>
        </p:nvSpPr>
        <p:spPr/>
        <p:txBody>
          <a:bodyPr anchor="t"/>
          <a:p>
            <a:pPr>
              <a:spcBef>
                <a:spcPct val="0"/>
              </a:spcBef>
              <a:buFont typeface="Wingdings" panose="05000000000000000000" charset="0"/>
              <a:buChar char="n"/>
            </a:pPr>
            <a:r>
              <a:rPr lang="en-US" altLang="zh-CN" sz="2000">
                <a:latin typeface="宋体" panose="02010600030101010101" pitchFamily="2" charset="-122"/>
              </a:rPr>
              <a:t>max()</a:t>
            </a:r>
            <a:r>
              <a:rPr lang="zh-CN" altLang="en-US" sz="2000">
                <a:latin typeface="宋体" panose="02010600030101010101" pitchFamily="2" charset="-122"/>
              </a:rPr>
              <a:t>、</a:t>
            </a:r>
            <a:r>
              <a:rPr lang="en-US" altLang="zh-CN" sz="2000">
                <a:latin typeface="宋体" panose="02010600030101010101" pitchFamily="2" charset="-122"/>
              </a:rPr>
              <a:t>min()</a:t>
            </a:r>
            <a:r>
              <a:rPr lang="zh-CN" altLang="en-US" sz="2000">
                <a:latin typeface="宋体" panose="02010600030101010101" pitchFamily="2" charset="-122"/>
              </a:rPr>
              <a:t>、</a:t>
            </a:r>
            <a:r>
              <a:rPr lang="en-US" altLang="zh-CN" sz="2000">
                <a:latin typeface="宋体" panose="02010600030101010101" pitchFamily="2" charset="-122"/>
              </a:rPr>
              <a:t>sum()</a:t>
            </a:r>
            <a:r>
              <a:rPr lang="zh-CN" altLang="en-US" sz="2000">
                <a:latin typeface="宋体" panose="02010600030101010101" pitchFamily="2" charset="-122"/>
              </a:rPr>
              <a:t>这三个内置函数分别用于计算列表、元组或其他可迭代对象中所有元素最大值、最小值以及所有元素之和，</a:t>
            </a:r>
            <a:r>
              <a:rPr lang="en-US" altLang="zh-CN" sz="2000">
                <a:latin typeface="宋体" panose="02010600030101010101" pitchFamily="2" charset="-122"/>
              </a:rPr>
              <a:t>sum()</a:t>
            </a:r>
            <a:r>
              <a:rPr lang="zh-CN" altLang="en-US" sz="2000">
                <a:latin typeface="宋体" panose="02010600030101010101" pitchFamily="2" charset="-122"/>
              </a:rPr>
              <a:t>要求元素支持加法运算，</a:t>
            </a:r>
            <a:r>
              <a:rPr lang="en-US" altLang="zh-CN" sz="2000">
                <a:latin typeface="宋体" panose="02010600030101010101" pitchFamily="2" charset="-122"/>
              </a:rPr>
              <a:t>max()</a:t>
            </a:r>
            <a:r>
              <a:rPr lang="zh-CN" altLang="en-US" sz="2000">
                <a:latin typeface="宋体" panose="02010600030101010101" pitchFamily="2" charset="-122"/>
              </a:rPr>
              <a:t>和</a:t>
            </a:r>
            <a:r>
              <a:rPr lang="en-US" altLang="zh-CN" sz="2000">
                <a:latin typeface="宋体" panose="02010600030101010101" pitchFamily="2" charset="-122"/>
              </a:rPr>
              <a:t>min()</a:t>
            </a:r>
            <a:r>
              <a:rPr lang="zh-CN" altLang="en-US" sz="2000">
                <a:latin typeface="宋体" panose="02010600030101010101" pitchFamily="2" charset="-122"/>
              </a:rPr>
              <a:t>则要求序列或可迭代对象中的元素之间可比较大小。</a:t>
            </a:r>
            <a:endParaRPr lang="zh-CN" altLang="en-US" sz="2000">
              <a:latin typeface="宋体" panose="02010600030101010101" pitchFamily="2" charset="-122"/>
            </a:endParaRPr>
          </a:p>
          <a:p>
            <a:pPr marL="285750" indent="-285750">
              <a:lnSpc>
                <a:spcPct val="80000"/>
              </a:lnSpc>
              <a:buNone/>
            </a:pPr>
            <a:r>
              <a:rPr lang="en-US" altLang="zh-CN" sz="1800">
                <a:latin typeface="Consolas" panose="020B0609020204030204" charset="0"/>
              </a:rPr>
              <a:t>&gt;&gt;&gt; import random</a:t>
            </a:r>
            <a:endParaRPr lang="en-US" altLang="zh-CN" sz="1800">
              <a:latin typeface="Consolas" panose="020B0609020204030204" charset="0"/>
            </a:endParaRPr>
          </a:p>
          <a:p>
            <a:pPr marL="285750" indent="-285750">
              <a:lnSpc>
                <a:spcPct val="80000"/>
              </a:lnSpc>
              <a:buNone/>
            </a:pPr>
            <a:r>
              <a:rPr lang="en-US" altLang="zh-CN" sz="1800">
                <a:latin typeface="Consolas" panose="020B0609020204030204" charset="0"/>
              </a:rPr>
              <a:t>&gt;&gt;&gt; a = [random.randint(1,100) for i in range(10)]   #</a:t>
            </a:r>
            <a:r>
              <a:rPr lang="zh-CN" altLang="en-US" sz="1800">
                <a:latin typeface="Consolas" panose="020B0609020204030204" charset="0"/>
              </a:rPr>
              <a:t>列表推导式</a:t>
            </a:r>
            <a:endParaRPr lang="zh-CN" altLang="en-US" sz="1800">
              <a:latin typeface="Consolas" panose="020B0609020204030204" charset="0"/>
            </a:endParaRPr>
          </a:p>
          <a:p>
            <a:pPr marL="285750" indent="-285750">
              <a:lnSpc>
                <a:spcPct val="80000"/>
              </a:lnSpc>
              <a:buNone/>
            </a:pPr>
            <a:r>
              <a:rPr lang="en-US" altLang="zh-CN" sz="1800">
                <a:latin typeface="Consolas" panose="020B0609020204030204" charset="0"/>
              </a:rPr>
              <a:t>&gt;&gt;&gt; a</a:t>
            </a:r>
            <a:endParaRPr lang="en-US" altLang="zh-CN" sz="1800">
              <a:latin typeface="Consolas" panose="020B0609020204030204" charset="0"/>
            </a:endParaRPr>
          </a:p>
          <a:p>
            <a:pPr marL="285750" indent="-285750">
              <a:lnSpc>
                <a:spcPct val="80000"/>
              </a:lnSpc>
              <a:buNone/>
            </a:pPr>
            <a:r>
              <a:rPr lang="en-US" altLang="zh-CN" sz="1800">
                <a:solidFill>
                  <a:srgbClr val="00B0F0"/>
                </a:solidFill>
                <a:latin typeface="Consolas" panose="020B0609020204030204" charset="0"/>
              </a:rPr>
              <a:t>[72, 26, 80, 65, 34, 86, 19, 74, 52, 40]</a:t>
            </a:r>
            <a:endParaRPr lang="en-US" altLang="zh-CN" sz="1800">
              <a:solidFill>
                <a:srgbClr val="00B0F0"/>
              </a:solidFill>
              <a:latin typeface="Consolas" panose="020B0609020204030204" charset="0"/>
            </a:endParaRPr>
          </a:p>
          <a:p>
            <a:pPr marL="285750" indent="-285750">
              <a:lnSpc>
                <a:spcPct val="80000"/>
              </a:lnSpc>
              <a:buNone/>
            </a:pPr>
            <a:r>
              <a:rPr lang="en-US" altLang="zh-CN" sz="1800">
                <a:latin typeface="Consolas" panose="020B0609020204030204" charset="0"/>
              </a:rPr>
              <a:t>&gt;&gt;&gt; print(max(a), min(a), sum(a))</a:t>
            </a:r>
            <a:endParaRPr lang="en-US" altLang="zh-CN" sz="1800">
              <a:latin typeface="Consolas" panose="020B0609020204030204" charset="0"/>
            </a:endParaRPr>
          </a:p>
          <a:p>
            <a:pPr marL="285750" indent="-285750">
              <a:lnSpc>
                <a:spcPct val="80000"/>
              </a:lnSpc>
              <a:buNone/>
            </a:pPr>
            <a:r>
              <a:rPr lang="en-US" altLang="zh-CN" sz="1800">
                <a:solidFill>
                  <a:srgbClr val="00B0F0"/>
                </a:solidFill>
                <a:latin typeface="Consolas" panose="020B0609020204030204" charset="0"/>
              </a:rPr>
              <a:t>86 19 548</a:t>
            </a:r>
            <a:endParaRPr lang="en-US" altLang="zh-CN" sz="1800">
              <a:solidFill>
                <a:srgbClr val="00B0F0"/>
              </a:solidFill>
              <a:latin typeface="Consolas" panose="020B0609020204030204" charset="0"/>
            </a:endParaRPr>
          </a:p>
          <a:p>
            <a:pPr>
              <a:lnSpc>
                <a:spcPct val="80000"/>
              </a:lnSpc>
              <a:buFont typeface="Wingdings" panose="05000000000000000000" charset="0"/>
              <a:buChar char="n"/>
            </a:pPr>
            <a:endParaRPr lang="en-US" altLang="zh-CN" sz="1800">
              <a:latin typeface="宋体" panose="02010600030101010101" pitchFamily="2" charset="-122"/>
            </a:endParaRPr>
          </a:p>
          <a:p>
            <a:pPr marL="285750" indent="-285750">
              <a:lnSpc>
                <a:spcPct val="80000"/>
              </a:lnSpc>
              <a:buFont typeface="Wingdings" panose="05000000000000000000" charset="0"/>
              <a:buChar char="n"/>
            </a:pPr>
            <a:r>
              <a:rPr lang="zh-CN" altLang="en-US" sz="2000">
                <a:latin typeface="宋体" panose="02010600030101010101" pitchFamily="2" charset="-122"/>
              </a:rPr>
              <a:t>如果需要计算该列表中的所有元素的平均值，可以直接这样用：</a:t>
            </a:r>
            <a:endParaRPr lang="zh-CN" altLang="en-US" sz="2000">
              <a:latin typeface="宋体" panose="02010600030101010101" pitchFamily="2" charset="-122"/>
            </a:endParaRPr>
          </a:p>
          <a:p>
            <a:pPr marL="285750" indent="-285750">
              <a:lnSpc>
                <a:spcPct val="80000"/>
              </a:lnSpc>
              <a:buNone/>
            </a:pPr>
            <a:endParaRPr lang="en-US" altLang="zh-CN" sz="1800">
              <a:solidFill>
                <a:srgbClr val="00B0F0"/>
              </a:solidFill>
              <a:latin typeface="Consolas" panose="020B0609020204030204" charset="0"/>
            </a:endParaRPr>
          </a:p>
          <a:p>
            <a:pPr marL="285750" indent="-285750">
              <a:lnSpc>
                <a:spcPct val="80000"/>
              </a:lnSpc>
              <a:buNone/>
            </a:pPr>
            <a:r>
              <a:rPr lang="en-US" altLang="zh-CN" sz="1800">
                <a:latin typeface="Consolas" panose="020B0609020204030204" charset="0"/>
              </a:rPr>
              <a:t>&gt;&gt;&gt; sum(a)/len(a)</a:t>
            </a:r>
            <a:endParaRPr lang="en-US" altLang="zh-CN" sz="1800">
              <a:latin typeface="Consolas" panose="020B0609020204030204" charset="0"/>
            </a:endParaRPr>
          </a:p>
          <a:p>
            <a:pPr marL="285750" indent="-285750">
              <a:lnSpc>
                <a:spcPct val="80000"/>
              </a:lnSpc>
              <a:buNone/>
            </a:pPr>
            <a:r>
              <a:rPr lang="en-US" altLang="zh-CN" sz="1800">
                <a:solidFill>
                  <a:srgbClr val="00B0F0"/>
                </a:solidFill>
                <a:latin typeface="Consolas" panose="020B0609020204030204" charset="0"/>
              </a:rPr>
              <a:t>54.8</a:t>
            </a:r>
            <a:endParaRPr lang="en-US" altLang="zh-CN" sz="1800">
              <a:solidFill>
                <a:srgbClr val="00B0F0"/>
              </a:solidFill>
              <a:latin typeface="Consolas" panose="020B0609020204030204"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标题 1"/>
          <p:cNvSpPr>
            <a:spLocks noGrp="1"/>
          </p:cNvSpPr>
          <p:nvPr>
            <p:ph type="title"/>
          </p:nvPr>
        </p:nvSpPr>
        <p:spPr>
          <a:xfrm>
            <a:off x="554355" y="150495"/>
            <a:ext cx="5398770" cy="414020"/>
          </a:xfrm>
          <a:noFill/>
          <a:ln>
            <a:noFill/>
          </a:ln>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Arial" panose="020B0604020202020204" pitchFamily="34" charset="0"/>
              </a:rPr>
              <a:t>1.</a:t>
            </a:r>
            <a:r>
              <a:rPr>
                <a:latin typeface="+mj-lt"/>
                <a:ea typeface="+mj-ea"/>
                <a:cs typeface="+mj-cs"/>
                <a:sym typeface="Arial" panose="020B0604020202020204" pitchFamily="34" charset="0"/>
              </a:rPr>
              <a:t>4</a:t>
            </a:r>
            <a:r>
              <a:rPr>
                <a:latin typeface="+mj-lt"/>
                <a:ea typeface="+mj-ea"/>
                <a:cs typeface="+mj-cs"/>
                <a:sym typeface="Arial" panose="020B0604020202020204" pitchFamily="34" charset="0"/>
              </a:rPr>
              <a:t>.6  </a:t>
            </a:r>
            <a:r>
              <a:rPr>
                <a:latin typeface="+mj-lt"/>
                <a:ea typeface="+mj-ea"/>
                <a:cs typeface="+mj-cs"/>
                <a:sym typeface="Arial" panose="020B0604020202020204" pitchFamily="34" charset="0"/>
              </a:rPr>
              <a:t>常用内置函数</a:t>
            </a:r>
            <a:endParaRPr>
              <a:latin typeface="+mj-lt"/>
              <a:ea typeface="+mj-ea"/>
              <a:cs typeface="+mj-cs"/>
              <a:sym typeface="Arial" panose="020B0604020202020204" pitchFamily="34" charset="0"/>
            </a:endParaRPr>
          </a:p>
        </p:txBody>
      </p:sp>
      <p:sp>
        <p:nvSpPr>
          <p:cNvPr id="3" name="文本占位符 2"/>
          <p:cNvSpPr>
            <a:spLocks noGrp="1"/>
          </p:cNvSpPr>
          <p:nvPr>
            <p:ph type="body" idx="1"/>
          </p:nvPr>
        </p:nvSpPr>
        <p:spPr/>
        <p:txBody>
          <a:bodyPr/>
          <a:p>
            <a:endParaRPr lang="zh-CN" altLang="en-US"/>
          </a:p>
        </p:txBody>
      </p:sp>
      <p:sp>
        <p:nvSpPr>
          <p:cNvPr id="86018" name="内容占位符 2"/>
          <p:cNvSpPr>
            <a:spLocks noGrp="1"/>
          </p:cNvSpPr>
          <p:nvPr>
            <p:ph sz="half" idx="2"/>
          </p:nvPr>
        </p:nvSpPr>
        <p:spPr/>
        <p:txBody>
          <a:bodyPr anchor="t"/>
          <a:p>
            <a:pPr>
              <a:buFont typeface="Wingdings" panose="05000000000000000000" charset="0"/>
              <a:buChar char="n"/>
            </a:pPr>
            <a:r>
              <a:rPr lang="zh-CN" altLang="en-US" sz="2400"/>
              <a:t>内置函数</a:t>
            </a:r>
            <a:r>
              <a:rPr lang="en-US" altLang="zh-CN" sz="2400"/>
              <a:t>max()</a:t>
            </a:r>
            <a:r>
              <a:rPr lang="zh-CN" altLang="en-US" sz="2400"/>
              <a:t>和</a:t>
            </a:r>
            <a:r>
              <a:rPr lang="en-US" altLang="zh-CN" sz="2400"/>
              <a:t>min()</a:t>
            </a:r>
            <a:r>
              <a:rPr lang="zh-CN" altLang="en-US" sz="2400"/>
              <a:t>的</a:t>
            </a:r>
            <a:r>
              <a:rPr lang="en-US" altLang="zh-CN" sz="2400"/>
              <a:t>key</a:t>
            </a:r>
            <a:r>
              <a:rPr lang="zh-CN" altLang="en-US" sz="2400"/>
              <a:t>参数可以用来指定比较规则。</a:t>
            </a:r>
            <a:endParaRPr lang="zh-CN" altLang="en-US" sz="2400"/>
          </a:p>
          <a:p>
            <a:pPr>
              <a:buNone/>
            </a:pPr>
            <a:endParaRPr lang="zh-CN" altLang="en-US" sz="2000"/>
          </a:p>
          <a:p>
            <a:pPr>
              <a:buNone/>
            </a:pPr>
            <a:r>
              <a:rPr lang="zh-CN" altLang="en-US" sz="1800">
                <a:latin typeface="Consolas" panose="020B0609020204030204" charset="0"/>
              </a:rPr>
              <a:t>&gt;&gt;&gt; x = ['21', '1234', '9']</a:t>
            </a:r>
            <a:endParaRPr lang="zh-CN" altLang="en-US" sz="1800">
              <a:latin typeface="Consolas" panose="020B0609020204030204" charset="0"/>
            </a:endParaRPr>
          </a:p>
          <a:p>
            <a:pPr>
              <a:buNone/>
            </a:pPr>
            <a:r>
              <a:rPr lang="zh-CN" altLang="en-US" sz="1800">
                <a:latin typeface="Consolas" panose="020B0609020204030204" charset="0"/>
              </a:rPr>
              <a:t>&gt;&gt;&gt; max(x)</a:t>
            </a:r>
            <a:endParaRPr lang="zh-CN" altLang="en-US" sz="1800">
              <a:latin typeface="Consolas" panose="020B0609020204030204" charset="0"/>
            </a:endParaRPr>
          </a:p>
          <a:p>
            <a:pPr>
              <a:buNone/>
            </a:pPr>
            <a:r>
              <a:rPr lang="zh-CN" altLang="en-US" sz="1800">
                <a:solidFill>
                  <a:srgbClr val="00B0F0"/>
                </a:solidFill>
                <a:latin typeface="Consolas" panose="020B0609020204030204" charset="0"/>
              </a:rPr>
              <a:t>'9'</a:t>
            </a:r>
            <a:endParaRPr lang="zh-CN" altLang="en-US" sz="1800">
              <a:solidFill>
                <a:srgbClr val="00B0F0"/>
              </a:solidFill>
              <a:latin typeface="Consolas" panose="020B0609020204030204" charset="0"/>
            </a:endParaRPr>
          </a:p>
          <a:p>
            <a:pPr>
              <a:buNone/>
            </a:pPr>
            <a:r>
              <a:rPr lang="zh-CN" altLang="en-US" sz="1800">
                <a:latin typeface="Consolas" panose="020B0609020204030204" charset="0"/>
              </a:rPr>
              <a:t>&gt;&gt;&gt; max(x, key=len)</a:t>
            </a:r>
            <a:endParaRPr lang="zh-CN" altLang="en-US" sz="1800">
              <a:latin typeface="Consolas" panose="020B0609020204030204" charset="0"/>
            </a:endParaRPr>
          </a:p>
          <a:p>
            <a:pPr>
              <a:buNone/>
            </a:pPr>
            <a:r>
              <a:rPr lang="zh-CN" altLang="en-US" sz="1800">
                <a:solidFill>
                  <a:srgbClr val="00B0F0"/>
                </a:solidFill>
                <a:latin typeface="Consolas" panose="020B0609020204030204" charset="0"/>
              </a:rPr>
              <a:t>'1234'</a:t>
            </a:r>
            <a:endParaRPr lang="zh-CN" altLang="en-US" sz="1800">
              <a:solidFill>
                <a:srgbClr val="00B0F0"/>
              </a:solidFill>
              <a:latin typeface="Consolas" panose="020B0609020204030204" charset="0"/>
            </a:endParaRPr>
          </a:p>
          <a:p>
            <a:pPr>
              <a:buNone/>
            </a:pPr>
            <a:r>
              <a:rPr lang="zh-CN" altLang="en-US" sz="1800">
                <a:latin typeface="Consolas" panose="020B0609020204030204" charset="0"/>
              </a:rPr>
              <a:t>&gt;&gt;&gt; max(x, key=int)</a:t>
            </a:r>
            <a:endParaRPr lang="zh-CN" altLang="en-US" sz="1800">
              <a:latin typeface="Consolas" panose="020B0609020204030204" charset="0"/>
            </a:endParaRPr>
          </a:p>
          <a:p>
            <a:pPr>
              <a:buNone/>
            </a:pPr>
            <a:r>
              <a:rPr lang="zh-CN" altLang="en-US" sz="1800">
                <a:solidFill>
                  <a:srgbClr val="00B0F0"/>
                </a:solidFill>
                <a:latin typeface="Consolas" panose="020B0609020204030204" charset="0"/>
              </a:rPr>
              <a:t>'1234'</a:t>
            </a:r>
            <a:endParaRPr lang="zh-CN" altLang="en-US" sz="1800">
              <a:solidFill>
                <a:srgbClr val="00B0F0"/>
              </a:solidFill>
              <a:latin typeface="Consolas" panose="020B0609020204030204"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标题 1"/>
          <p:cNvSpPr>
            <a:spLocks noGrp="1"/>
          </p:cNvSpPr>
          <p:nvPr>
            <p:ph type="title"/>
          </p:nvPr>
        </p:nvSpPr>
        <p:spPr>
          <a:xfrm>
            <a:off x="554355" y="150495"/>
            <a:ext cx="5398770" cy="414020"/>
          </a:xfrm>
          <a:noFill/>
          <a:ln>
            <a:noFill/>
          </a:ln>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Arial" panose="020B0604020202020204" pitchFamily="34" charset="0"/>
              </a:rPr>
              <a:t>1.</a:t>
            </a:r>
            <a:r>
              <a:rPr>
                <a:latin typeface="+mj-lt"/>
                <a:ea typeface="+mj-ea"/>
                <a:cs typeface="+mj-cs"/>
                <a:sym typeface="Arial" panose="020B0604020202020204" pitchFamily="34" charset="0"/>
              </a:rPr>
              <a:t>4</a:t>
            </a:r>
            <a:r>
              <a:rPr>
                <a:latin typeface="+mj-lt"/>
                <a:ea typeface="+mj-ea"/>
                <a:cs typeface="+mj-cs"/>
                <a:sym typeface="Arial" panose="020B0604020202020204" pitchFamily="34" charset="0"/>
              </a:rPr>
              <a:t>.6  </a:t>
            </a:r>
            <a:r>
              <a:rPr>
                <a:latin typeface="+mj-lt"/>
                <a:ea typeface="+mj-ea"/>
                <a:cs typeface="+mj-cs"/>
                <a:sym typeface="Arial" panose="020B0604020202020204" pitchFamily="34" charset="0"/>
              </a:rPr>
              <a:t>常用内置函数</a:t>
            </a:r>
            <a:endParaRPr>
              <a:latin typeface="+mj-lt"/>
              <a:ea typeface="+mj-ea"/>
              <a:cs typeface="+mj-cs"/>
              <a:sym typeface="Arial" panose="020B0604020202020204" pitchFamily="34" charset="0"/>
            </a:endParaRPr>
          </a:p>
        </p:txBody>
      </p:sp>
      <p:sp>
        <p:nvSpPr>
          <p:cNvPr id="4" name="文本占位符 3"/>
          <p:cNvSpPr>
            <a:spLocks noGrp="1"/>
          </p:cNvSpPr>
          <p:nvPr>
            <p:ph type="body" idx="1"/>
          </p:nvPr>
        </p:nvSpPr>
        <p:spPr/>
        <p:txBody>
          <a:bodyPr/>
          <a:p>
            <a:endParaRPr lang="zh-CN" altLang="en-US"/>
          </a:p>
        </p:txBody>
      </p:sp>
      <p:sp>
        <p:nvSpPr>
          <p:cNvPr id="87042" name="内容占位符 2"/>
          <p:cNvSpPr>
            <a:spLocks noGrp="1"/>
          </p:cNvSpPr>
          <p:nvPr>
            <p:ph sz="half" idx="2"/>
          </p:nvPr>
        </p:nvSpPr>
        <p:spPr/>
        <p:txBody>
          <a:bodyPr anchor="t"/>
          <a:p>
            <a:pPr marL="0" indent="0">
              <a:lnSpc>
                <a:spcPct val="100000"/>
              </a:lnSpc>
              <a:buFont typeface="Wingdings" panose="05000000000000000000" charset="0"/>
              <a:buNone/>
            </a:pPr>
            <a:r>
              <a:rPr lang="zh-CN" altLang="en-US" sz="1800">
                <a:latin typeface="Consolas" panose="020B0609020204030204" charset="0"/>
              </a:rPr>
              <a:t>&gt;&gt;&gt; from random import randrange</a:t>
            </a:r>
            <a:endParaRPr lang="zh-CN" altLang="en-US" sz="1800">
              <a:latin typeface="Consolas" panose="020B0609020204030204" charset="0"/>
            </a:endParaRPr>
          </a:p>
          <a:p>
            <a:pPr marL="0" indent="0">
              <a:lnSpc>
                <a:spcPct val="100000"/>
              </a:lnSpc>
              <a:buFont typeface="Wingdings" panose="05000000000000000000" charset="0"/>
              <a:buNone/>
            </a:pPr>
            <a:r>
              <a:rPr lang="zh-CN" altLang="en-US" sz="1800">
                <a:latin typeface="Consolas" panose="020B0609020204030204" charset="0"/>
              </a:rPr>
              <a:t>&gt;&gt;&gt; x = [[randrange(1,100) for i in range(10)] for j in range(5)]</a:t>
            </a:r>
            <a:endParaRPr lang="zh-CN" altLang="en-US" sz="1800">
              <a:latin typeface="Consolas" panose="020B0609020204030204" charset="0"/>
            </a:endParaRPr>
          </a:p>
          <a:p>
            <a:pPr marL="0" indent="0">
              <a:lnSpc>
                <a:spcPct val="100000"/>
              </a:lnSpc>
              <a:buFont typeface="Wingdings" panose="05000000000000000000" charset="0"/>
              <a:buNone/>
            </a:pPr>
            <a:r>
              <a:rPr lang="zh-CN" altLang="en-US" sz="1800">
                <a:latin typeface="Consolas" panose="020B0609020204030204" charset="0"/>
              </a:rPr>
              <a:t>&gt;&gt;&gt; for item in x:</a:t>
            </a:r>
            <a:endParaRPr lang="zh-CN" altLang="en-US" sz="1800">
              <a:latin typeface="Consolas" panose="020B0609020204030204" charset="0"/>
            </a:endParaRPr>
          </a:p>
          <a:p>
            <a:pPr marL="0" indent="0">
              <a:lnSpc>
                <a:spcPct val="100000"/>
              </a:lnSpc>
              <a:buFont typeface="Wingdings" panose="05000000000000000000" charset="0"/>
              <a:buNone/>
            </a:pPr>
            <a:r>
              <a:rPr lang="zh-CN" altLang="en-US" sz="1800">
                <a:latin typeface="Consolas" panose="020B0609020204030204" charset="0"/>
              </a:rPr>
              <a:t>	print(item)</a:t>
            </a:r>
            <a:endParaRPr lang="zh-CN" altLang="en-US" sz="1800">
              <a:latin typeface="Consolas" panose="020B0609020204030204" charset="0"/>
            </a:endParaRPr>
          </a:p>
          <a:p>
            <a:pPr marL="0" indent="0">
              <a:lnSpc>
                <a:spcPct val="100000"/>
              </a:lnSpc>
              <a:buFont typeface="Wingdings" panose="05000000000000000000" charset="0"/>
              <a:buNone/>
            </a:pPr>
            <a:r>
              <a:rPr lang="zh-CN" altLang="en-US" sz="1800">
                <a:latin typeface="Consolas" panose="020B0609020204030204" charset="0"/>
              </a:rPr>
              <a:t>	</a:t>
            </a:r>
            <a:endParaRPr lang="zh-CN" altLang="en-US" sz="1800">
              <a:latin typeface="Consolas" panose="020B0609020204030204" charset="0"/>
            </a:endParaRPr>
          </a:p>
          <a:p>
            <a:pPr marL="0" indent="0">
              <a:lnSpc>
                <a:spcPct val="100000"/>
              </a:lnSpc>
              <a:buFont typeface="Wingdings" panose="05000000000000000000" charset="0"/>
              <a:buNone/>
            </a:pPr>
            <a:r>
              <a:rPr lang="zh-CN" altLang="en-US" sz="1800">
                <a:solidFill>
                  <a:srgbClr val="00B0F0"/>
                </a:solidFill>
                <a:latin typeface="Consolas" panose="020B0609020204030204" charset="0"/>
              </a:rPr>
              <a:t>[15, 50, 38, 53, 58, 13, 22, 54, 7, 45]</a:t>
            </a:r>
            <a:endParaRPr lang="zh-CN" altLang="en-US" sz="1800">
              <a:solidFill>
                <a:srgbClr val="00B0F0"/>
              </a:solidFill>
              <a:latin typeface="Consolas" panose="020B0609020204030204" charset="0"/>
            </a:endParaRPr>
          </a:p>
          <a:p>
            <a:pPr marL="0" indent="0">
              <a:lnSpc>
                <a:spcPct val="100000"/>
              </a:lnSpc>
              <a:buFont typeface="Wingdings" panose="05000000000000000000" charset="0"/>
              <a:buNone/>
            </a:pPr>
            <a:r>
              <a:rPr lang="zh-CN" altLang="en-US" sz="1800">
                <a:solidFill>
                  <a:srgbClr val="00B0F0"/>
                </a:solidFill>
                <a:latin typeface="Consolas" panose="020B0609020204030204" charset="0"/>
              </a:rPr>
              <a:t>[45, 63, 58, 89, 85, 91, 77, 45, 53, 50]</a:t>
            </a:r>
            <a:endParaRPr lang="zh-CN" altLang="en-US" sz="1800">
              <a:solidFill>
                <a:srgbClr val="00B0F0"/>
              </a:solidFill>
              <a:latin typeface="Consolas" panose="020B0609020204030204" charset="0"/>
            </a:endParaRPr>
          </a:p>
          <a:p>
            <a:pPr marL="0" indent="0">
              <a:lnSpc>
                <a:spcPct val="100000"/>
              </a:lnSpc>
              <a:buFont typeface="Wingdings" panose="05000000000000000000" charset="0"/>
              <a:buNone/>
            </a:pPr>
            <a:r>
              <a:rPr lang="zh-CN" altLang="en-US" sz="1800">
                <a:solidFill>
                  <a:srgbClr val="00B0F0"/>
                </a:solidFill>
                <a:latin typeface="Consolas" panose="020B0609020204030204" charset="0"/>
              </a:rPr>
              <a:t>[80, 10, 46, 16, 71, 73, 13, 68, 94, 50]</a:t>
            </a:r>
            <a:endParaRPr lang="zh-CN" altLang="en-US" sz="1800">
              <a:solidFill>
                <a:srgbClr val="00B0F0"/>
              </a:solidFill>
              <a:latin typeface="Consolas" panose="020B0609020204030204" charset="0"/>
            </a:endParaRPr>
          </a:p>
          <a:p>
            <a:pPr marL="0" indent="0">
              <a:lnSpc>
                <a:spcPct val="100000"/>
              </a:lnSpc>
              <a:buFont typeface="Wingdings" panose="05000000000000000000" charset="0"/>
              <a:buNone/>
            </a:pPr>
            <a:r>
              <a:rPr lang="zh-CN" altLang="en-US" sz="1800">
                <a:solidFill>
                  <a:srgbClr val="00B0F0"/>
                </a:solidFill>
                <a:latin typeface="Consolas" panose="020B0609020204030204" charset="0"/>
              </a:rPr>
              <a:t>[66, 4, 49, 67, 26, 58, 52, 46, 69, 99]</a:t>
            </a:r>
            <a:endParaRPr lang="zh-CN" altLang="en-US" sz="1800">
              <a:solidFill>
                <a:srgbClr val="00B0F0"/>
              </a:solidFill>
              <a:latin typeface="Consolas" panose="020B0609020204030204" charset="0"/>
            </a:endParaRPr>
          </a:p>
          <a:p>
            <a:pPr marL="0" indent="0">
              <a:lnSpc>
                <a:spcPct val="100000"/>
              </a:lnSpc>
              <a:buFont typeface="Wingdings" panose="05000000000000000000" charset="0"/>
              <a:buNone/>
            </a:pPr>
            <a:r>
              <a:rPr lang="zh-CN" altLang="en-US" sz="1800">
                <a:solidFill>
                  <a:srgbClr val="00B0F0"/>
                </a:solidFill>
                <a:latin typeface="Consolas" panose="020B0609020204030204" charset="0"/>
              </a:rPr>
              <a:t>[35, 57, 63, 35, 71, 18, 86, 2, 16, 87]</a:t>
            </a:r>
            <a:endParaRPr lang="zh-CN" altLang="en-US" sz="1800">
              <a:solidFill>
                <a:srgbClr val="00B0F0"/>
              </a:solidFill>
              <a:latin typeface="Consolas" panose="020B0609020204030204" charset="0"/>
            </a:endParaRPr>
          </a:p>
          <a:p>
            <a:pPr marL="0" indent="0">
              <a:lnSpc>
                <a:spcPct val="100000"/>
              </a:lnSpc>
              <a:buFont typeface="Wingdings" panose="05000000000000000000" charset="0"/>
              <a:buNone/>
            </a:pPr>
            <a:r>
              <a:rPr lang="zh-CN" altLang="en-US" sz="1800">
                <a:latin typeface="Consolas" panose="020B0609020204030204" charset="0"/>
              </a:rPr>
              <a:t>&gt;&gt;&gt; max(x, key=sum)       </a:t>
            </a:r>
            <a:r>
              <a:rPr lang="en-US" altLang="zh-CN" sz="1800">
                <a:latin typeface="Consolas" panose="020B0609020204030204" charset="0"/>
              </a:rPr>
              <a:t>#</a:t>
            </a:r>
            <a:r>
              <a:rPr lang="zh-CN" altLang="en-US" sz="1800">
                <a:latin typeface="Consolas" panose="020B0609020204030204" charset="0"/>
                <a:ea typeface="宋体" panose="02010600030101010101" pitchFamily="2" charset="-122"/>
              </a:rPr>
              <a:t>求所有元素之和最大的子列表</a:t>
            </a:r>
            <a:endParaRPr lang="zh-CN" altLang="en-US" sz="1800">
              <a:latin typeface="Consolas" panose="020B0609020204030204" charset="0"/>
              <a:ea typeface="宋体" panose="02010600030101010101" pitchFamily="2" charset="-122"/>
            </a:endParaRPr>
          </a:p>
          <a:p>
            <a:pPr marL="0" indent="0">
              <a:lnSpc>
                <a:spcPct val="100000"/>
              </a:lnSpc>
              <a:buFont typeface="Wingdings" panose="05000000000000000000" charset="0"/>
              <a:buNone/>
            </a:pPr>
            <a:r>
              <a:rPr lang="zh-CN" altLang="en-US" sz="1800">
                <a:solidFill>
                  <a:srgbClr val="00B0F0"/>
                </a:solidFill>
                <a:latin typeface="Consolas" panose="020B0609020204030204" charset="0"/>
              </a:rPr>
              <a:t>[45, 63, 58, 89, 85, 91, 77, 45, 53, 50]</a:t>
            </a:r>
            <a:endParaRPr lang="zh-CN" altLang="en-US" sz="1800">
              <a:solidFill>
                <a:srgbClr val="00B0F0"/>
              </a:solidFill>
              <a:latin typeface="Consolas" panose="020B0609020204030204" charset="0"/>
            </a:endParaRPr>
          </a:p>
        </p:txBody>
      </p:sp>
      <p:sp>
        <p:nvSpPr>
          <p:cNvPr id="2" name="线形标注 1 1"/>
          <p:cNvSpPr/>
          <p:nvPr/>
        </p:nvSpPr>
        <p:spPr>
          <a:xfrm>
            <a:off x="7418388" y="2387600"/>
            <a:ext cx="1890713" cy="874713"/>
          </a:xfrm>
          <a:prstGeom prst="borderCallout1">
            <a:avLst>
              <a:gd name="adj1" fmla="val 18750"/>
              <a:gd name="adj2" fmla="val -8333"/>
              <a:gd name="adj3" fmla="val 52322"/>
              <a:gd name="adj4" fmla="val -160248"/>
            </a:avLst>
          </a:prstGeom>
          <a:ln w="50800">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sym typeface="+mn-ea"/>
              </a:rPr>
              <a:t>这里要打</a:t>
            </a:r>
            <a:r>
              <a:rPr lang="zh-CN" altLang="en-US" strike="noStrike" noProof="1">
                <a:solidFill>
                  <a:srgbClr val="FF0000"/>
                </a:solidFill>
                <a:sym typeface="+mn-ea"/>
              </a:rPr>
              <a:t>两个回车</a:t>
            </a:r>
            <a:r>
              <a:rPr lang="zh-CN" altLang="en-US" strike="noStrike" noProof="1">
                <a:sym typeface="+mn-ea"/>
              </a:rPr>
              <a:t>才会执行代码</a:t>
            </a:r>
            <a:endParaRPr lang="zh-CN" altLang="en-US" strike="noStrike" noProof="1"/>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half" idx="2"/>
          </p:nvPr>
        </p:nvSpPr>
        <p:spPr/>
        <p:txBody>
          <a:bodyPr/>
          <a:p>
            <a:pPr marR="0" algn="l" defTabSz="914400" rtl="0" eaLnBrk="1" fontAlgn="base" latinLnBrk="0" hangingPunct="1">
              <a:lnSpc>
                <a:spcPct val="150000"/>
              </a:lnSpc>
              <a:spcBef>
                <a:spcPts val="0"/>
              </a:spcBef>
              <a:spcAft>
                <a:spcPct val="0"/>
              </a:spcAft>
              <a:buClrTx/>
              <a:buSzTx/>
              <a:buFont typeface="Wingdings" panose="05000000000000000000" charset="0"/>
              <a:buChar char="n"/>
            </a:pPr>
            <a:r>
              <a:rPr kumimoji="0" lang="zh-CN" altLang="en-US" sz="2400" b="0" i="0" u="none" strike="noStrike" kern="1200" cap="none" spc="0" normalizeH="0" baseline="0" noProof="1">
                <a:solidFill>
                  <a:schemeClr val="tx1"/>
                </a:solidFill>
                <a:latin typeface="+mn-lt"/>
                <a:ea typeface="+mn-ea"/>
                <a:cs typeface="+mn-cs"/>
              </a:rPr>
              <a:t>内置函数</a:t>
            </a:r>
            <a:r>
              <a:rPr kumimoji="0" lang="en-US" altLang="zh-CN" sz="2400" b="0" i="0" u="none" strike="noStrike" kern="1200" cap="none" spc="0" normalizeH="0" baseline="0" noProof="1">
                <a:solidFill>
                  <a:schemeClr val="tx1"/>
                </a:solidFill>
                <a:latin typeface="+mn-lt"/>
                <a:ea typeface="+mn-ea"/>
                <a:cs typeface="+mn-cs"/>
              </a:rPr>
              <a:t>sum()</a:t>
            </a:r>
            <a:r>
              <a:rPr kumimoji="0" lang="zh-CN" altLang="en-US" sz="2400" b="0" i="0" u="none" strike="noStrike" kern="1200" cap="none" spc="0" normalizeH="0" baseline="0" noProof="1">
                <a:solidFill>
                  <a:schemeClr val="tx1"/>
                </a:solidFill>
                <a:latin typeface="+mn-lt"/>
                <a:ea typeface="宋体" panose="02010600030101010101" pitchFamily="2" charset="-122"/>
                <a:cs typeface="+mn-cs"/>
              </a:rPr>
              <a:t>的</a:t>
            </a:r>
            <a:r>
              <a:rPr kumimoji="0" lang="en-US" altLang="zh-CN" sz="2400" b="0" i="0" u="none" strike="noStrike" kern="1200" cap="none" spc="0" normalizeH="0" baseline="0" noProof="1">
                <a:solidFill>
                  <a:schemeClr val="tx1"/>
                </a:solidFill>
                <a:latin typeface="+mn-lt"/>
                <a:ea typeface="宋体" panose="02010600030101010101" pitchFamily="2" charset="-122"/>
                <a:cs typeface="+mn-cs"/>
              </a:rPr>
              <a:t>start</a:t>
            </a:r>
            <a:r>
              <a:rPr kumimoji="0" lang="zh-CN" altLang="en-US" sz="2400" b="0" i="0" u="none" strike="noStrike" kern="1200" cap="none" spc="0" normalizeH="0" baseline="0" noProof="1">
                <a:solidFill>
                  <a:schemeClr val="tx1"/>
                </a:solidFill>
                <a:latin typeface="+mn-lt"/>
                <a:ea typeface="宋体" panose="02010600030101010101" pitchFamily="2" charset="-122"/>
                <a:cs typeface="+mn-cs"/>
              </a:rPr>
              <a:t>参数可以实现非数值型列表元素的求和。</a:t>
            </a:r>
            <a:endParaRPr kumimoji="0" lang="zh-CN" altLang="en-US" sz="2400" b="0" i="0" u="none" strike="noStrike" kern="1200" cap="none" spc="0" normalizeH="0" baseline="0" noProof="1">
              <a:solidFill>
                <a:schemeClr val="tx1"/>
              </a:solidFill>
              <a:latin typeface="+mn-lt"/>
              <a:ea typeface="宋体" panose="02010600030101010101" pitchFamily="2" charset="-122"/>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1800" b="0" i="0" u="none" strike="noStrike" kern="1200" cap="none" spc="0" normalizeH="0" baseline="0" noProof="1">
              <a:solidFill>
                <a:schemeClr val="tx1"/>
              </a:solidFill>
              <a:latin typeface="Consolas" panose="020B0609020204030204" charset="0"/>
              <a:ea typeface="宋体" panose="02010600030101010101" pitchFamily="2" charset="-122"/>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宋体" panose="02010600030101010101" pitchFamily="2" charset="-122"/>
                <a:cs typeface="+mn-cs"/>
              </a:rPr>
              <a:t>&gt;&gt;&gt; sum([1,2,3,4])</a:t>
            </a:r>
            <a:endParaRPr kumimoji="0" lang="zh-CN" altLang="en-US" sz="1800" b="0" i="0" u="none" strike="noStrike" kern="1200" cap="none" spc="0" normalizeH="0" baseline="0" noProof="1">
              <a:solidFill>
                <a:schemeClr val="tx1"/>
              </a:solidFill>
              <a:latin typeface="Consolas" panose="020B0609020204030204" charset="0"/>
              <a:ea typeface="宋体" panose="02010600030101010101" pitchFamily="2" charset="-122"/>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rgbClr val="00B0F0"/>
                </a:solidFill>
                <a:latin typeface="Consolas" panose="020B0609020204030204" charset="0"/>
                <a:ea typeface="宋体" panose="02010600030101010101" pitchFamily="2" charset="-122"/>
                <a:cs typeface="+mn-cs"/>
              </a:rPr>
              <a:t>10</a:t>
            </a:r>
            <a:endParaRPr kumimoji="0" lang="zh-CN" altLang="en-US" sz="1800" b="0" i="0" u="none" strike="noStrike" kern="1200" cap="none" spc="0" normalizeH="0" baseline="0" noProof="1">
              <a:solidFill>
                <a:srgbClr val="00B0F0"/>
              </a:solidFill>
              <a:latin typeface="Consolas" panose="020B0609020204030204" charset="0"/>
              <a:ea typeface="宋体" panose="02010600030101010101" pitchFamily="2" charset="-122"/>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宋体" panose="02010600030101010101" pitchFamily="2" charset="-122"/>
                <a:cs typeface="+mn-cs"/>
              </a:rPr>
              <a:t>&gt;&gt;&gt; sum([[1], [2], [3], [4]], [])</a:t>
            </a:r>
            <a:endParaRPr kumimoji="0" lang="zh-CN" altLang="en-US" sz="1800" b="0" i="0" u="none" strike="noStrike" kern="1200" cap="none" spc="0" normalizeH="0" baseline="0" noProof="1">
              <a:solidFill>
                <a:schemeClr val="tx1"/>
              </a:solidFill>
              <a:latin typeface="Consolas" panose="020B0609020204030204" charset="0"/>
              <a:ea typeface="宋体" panose="02010600030101010101" pitchFamily="2" charset="-122"/>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rgbClr val="00B0F0"/>
                </a:solidFill>
                <a:latin typeface="Consolas" panose="020B0609020204030204" charset="0"/>
                <a:ea typeface="宋体" panose="02010600030101010101" pitchFamily="2" charset="-122"/>
                <a:cs typeface="+mn-cs"/>
              </a:rPr>
              <a:t>[1, 2, 3, 4]</a:t>
            </a:r>
            <a:endParaRPr kumimoji="0" lang="zh-CN" altLang="en-US" sz="1800" b="0" i="0" u="none" strike="noStrike" kern="1200" cap="none" spc="0" normalizeH="0" baseline="0" noProof="1">
              <a:solidFill>
                <a:srgbClr val="00B0F0"/>
              </a:solidFill>
              <a:latin typeface="Consolas" panose="020B0609020204030204" charset="0"/>
              <a:ea typeface="宋体" panose="02010600030101010101" pitchFamily="2" charset="-122"/>
              <a:cs typeface="+mn-cs"/>
            </a:endParaRPr>
          </a:p>
        </p:txBody>
      </p:sp>
      <p:sp>
        <p:nvSpPr>
          <p:cNvPr id="4" name="文本占位符 3"/>
          <p:cNvSpPr>
            <a:spLocks noGrp="1"/>
          </p:cNvSpPr>
          <p:nvPr>
            <p:ph type="body" idx="1"/>
          </p:nvPr>
        </p:nvSpPr>
        <p:spPr/>
        <p:txBody>
          <a:bodyPr/>
          <a:p>
            <a:endParaRPr lang="zh-CN" altLang="en-US"/>
          </a:p>
        </p:txBody>
      </p:sp>
      <p:sp>
        <p:nvSpPr>
          <p:cNvPr id="88066" name="标题 1"/>
          <p:cNvSpPr>
            <a:spLocks noGrp="1"/>
          </p:cNvSpPr>
          <p:nvPr>
            <p:ph type="title"/>
          </p:nvPr>
        </p:nvSpPr>
        <p:spPr>
          <a:xfrm>
            <a:off x="554355" y="150495"/>
            <a:ext cx="5398770" cy="414020"/>
          </a:xfrm>
          <a:noFill/>
          <a:ln>
            <a:noFill/>
          </a:ln>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Arial" panose="020B0604020202020204" pitchFamily="34" charset="0"/>
              </a:rPr>
              <a:t>1.</a:t>
            </a:r>
            <a:r>
              <a:rPr>
                <a:latin typeface="+mj-lt"/>
                <a:ea typeface="+mj-ea"/>
                <a:cs typeface="+mj-cs"/>
                <a:sym typeface="Arial" panose="020B0604020202020204" pitchFamily="34" charset="0"/>
              </a:rPr>
              <a:t>4</a:t>
            </a:r>
            <a:r>
              <a:rPr>
                <a:latin typeface="+mj-lt"/>
                <a:ea typeface="+mj-ea"/>
                <a:cs typeface="+mj-cs"/>
                <a:sym typeface="Arial" panose="020B0604020202020204" pitchFamily="34" charset="0"/>
              </a:rPr>
              <a:t>.6  </a:t>
            </a:r>
            <a:r>
              <a:rPr>
                <a:latin typeface="+mj-lt"/>
                <a:ea typeface="+mj-ea"/>
                <a:cs typeface="+mj-cs"/>
                <a:sym typeface="Arial" panose="020B0604020202020204" pitchFamily="34" charset="0"/>
              </a:rPr>
              <a:t>常用内置函数</a:t>
            </a:r>
            <a:endParaRPr>
              <a:latin typeface="+mj-lt"/>
              <a:ea typeface="+mj-ea"/>
              <a:cs typeface="+mj-cs"/>
              <a:sym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Title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anchor="ctr"/>
          <a:p>
            <a:pPr defTabSz="914400"/>
            <a:r>
              <a:rPr lang="en-US" altLang="zh-CN" kern="1200" baseline="0">
                <a:latin typeface="+mj-lt"/>
                <a:ea typeface="+mj-ea"/>
                <a:cs typeface="+mj-cs"/>
                <a:sym typeface="Arial" panose="020B0604020202020204" charset="-122"/>
              </a:rPr>
              <a:t>1.2 Python</a:t>
            </a:r>
            <a:r>
              <a:rPr lang="zh-CN" altLang="en-US" kern="1200" baseline="0">
                <a:latin typeface="+mj-lt"/>
                <a:ea typeface="+mj-ea"/>
                <a:cs typeface="+mj-cs"/>
                <a:sym typeface="Arial" panose="020B0604020202020204" charset="-122"/>
              </a:rPr>
              <a:t>安装与简单使用</a:t>
            </a:r>
            <a:endParaRPr lang="en-US" altLang="en-US" kern="1200" baseline="0">
              <a:latin typeface="+mj-lt"/>
              <a:ea typeface="+mj-ea"/>
              <a:cs typeface="+mj-cs"/>
            </a:endParaRPr>
          </a:p>
        </p:txBody>
      </p:sp>
      <p:sp>
        <p:nvSpPr>
          <p:cNvPr id="3" name="文本占位符 2"/>
          <p:cNvSpPr>
            <a:spLocks noGrp="1"/>
          </p:cNvSpPr>
          <p:nvPr>
            <p:ph type="body" idx="1"/>
          </p:nvPr>
        </p:nvSpPr>
        <p:spPr/>
        <p:txBody>
          <a:bodyPr/>
          <a:p>
            <a:endParaRPr lang="zh-CN" altLang="en-US"/>
          </a:p>
        </p:txBody>
      </p:sp>
      <p:sp>
        <p:nvSpPr>
          <p:cNvPr id="11266" name="Content Placeholder 2"/>
          <p:cNvSpPr>
            <a:spLocks noGrp="1"/>
          </p:cNvSpPr>
          <p:nvPr>
            <p:ph sz="half" idx="2"/>
          </p:nvPr>
        </p:nvSpPr>
        <p:spPr/>
        <p:txBody>
          <a:bodyPr anchor="t"/>
          <a:p>
            <a:pPr>
              <a:lnSpc>
                <a:spcPct val="80000"/>
              </a:lnSpc>
              <a:spcBef>
                <a:spcPts val="1200"/>
              </a:spcBef>
              <a:spcAft>
                <a:spcPts val="600"/>
              </a:spcAft>
              <a:buSzPct val="90000"/>
              <a:buFont typeface="Wingdings" panose="05000000000000000000" charset="0"/>
              <a:buChar char="n"/>
            </a:pPr>
            <a:r>
              <a:rPr lang="zh-CN" altLang="en-US" sz="2400" dirty="0"/>
              <a:t>默认编程环境：</a:t>
            </a:r>
            <a:r>
              <a:rPr lang="en-US" altLang="zh-CN" sz="2400" b="1" dirty="0">
                <a:solidFill>
                  <a:srgbClr val="FF0000"/>
                </a:solidFill>
              </a:rPr>
              <a:t>IDLE</a:t>
            </a:r>
            <a:endParaRPr lang="en-US" altLang="zh-CN" sz="2400" b="1" dirty="0">
              <a:solidFill>
                <a:srgbClr val="FF0000"/>
              </a:solidFill>
            </a:endParaRPr>
          </a:p>
          <a:p>
            <a:pPr>
              <a:lnSpc>
                <a:spcPct val="80000"/>
              </a:lnSpc>
              <a:spcBef>
                <a:spcPts val="1200"/>
              </a:spcBef>
              <a:spcAft>
                <a:spcPts val="600"/>
              </a:spcAft>
              <a:buSzPct val="90000"/>
              <a:buFont typeface="Wingdings" panose="05000000000000000000" charset="0"/>
              <a:buChar char="n"/>
            </a:pPr>
            <a:r>
              <a:rPr lang="zh-CN" altLang="en-US" sz="2400" dirty="0"/>
              <a:t>其他常用开发环境：</a:t>
            </a:r>
            <a:endParaRPr lang="zh-CN" altLang="en-US" sz="2400" dirty="0"/>
          </a:p>
          <a:p>
            <a:pPr>
              <a:lnSpc>
                <a:spcPct val="80000"/>
              </a:lnSpc>
              <a:spcBef>
                <a:spcPts val="1200"/>
              </a:spcBef>
              <a:spcAft>
                <a:spcPts val="600"/>
              </a:spcAft>
              <a:buSzPct val="90000"/>
              <a:buFont typeface="Wingdings" panose="05000000000000000000" charset="0"/>
              <a:buChar char="n"/>
            </a:pPr>
            <a:r>
              <a:rPr lang="en-US" altLang="zh-CN" sz="2000" b="1" dirty="0">
                <a:solidFill>
                  <a:srgbClr val="FF0000"/>
                </a:solidFill>
              </a:rPr>
              <a:t>Eclipse+PyDev</a:t>
            </a:r>
            <a:endParaRPr lang="en-US" altLang="zh-CN" sz="2000" b="1" dirty="0">
              <a:solidFill>
                <a:srgbClr val="FF0000"/>
              </a:solidFill>
            </a:endParaRPr>
          </a:p>
          <a:p>
            <a:pPr>
              <a:lnSpc>
                <a:spcPct val="80000"/>
              </a:lnSpc>
              <a:spcBef>
                <a:spcPts val="1200"/>
              </a:spcBef>
              <a:spcAft>
                <a:spcPts val="600"/>
              </a:spcAft>
              <a:buSzPct val="90000"/>
              <a:buFont typeface="Wingdings" panose="05000000000000000000" charset="0"/>
              <a:buChar char="n"/>
            </a:pPr>
            <a:r>
              <a:rPr lang="en-US" altLang="zh-CN" sz="2000" b="1" dirty="0">
                <a:solidFill>
                  <a:srgbClr val="FF0000"/>
                </a:solidFill>
              </a:rPr>
              <a:t>pyCharm</a:t>
            </a:r>
            <a:endParaRPr lang="en-US" altLang="zh-CN" sz="2000" b="1" dirty="0">
              <a:solidFill>
                <a:srgbClr val="FF0000"/>
              </a:solidFill>
            </a:endParaRPr>
          </a:p>
          <a:p>
            <a:pPr>
              <a:lnSpc>
                <a:spcPct val="80000"/>
              </a:lnSpc>
              <a:spcBef>
                <a:spcPts val="1200"/>
              </a:spcBef>
              <a:spcAft>
                <a:spcPts val="600"/>
              </a:spcAft>
              <a:buSzPct val="90000"/>
              <a:buFont typeface="Wingdings" panose="05000000000000000000" charset="0"/>
              <a:buChar char="n"/>
            </a:pPr>
            <a:r>
              <a:rPr lang="en-US" altLang="zh-CN" sz="2000" dirty="0"/>
              <a:t>wingIDE</a:t>
            </a:r>
            <a:endParaRPr lang="en-US" altLang="zh-CN" sz="2000" dirty="0"/>
          </a:p>
          <a:p>
            <a:pPr>
              <a:lnSpc>
                <a:spcPct val="80000"/>
              </a:lnSpc>
              <a:spcBef>
                <a:spcPts val="1200"/>
              </a:spcBef>
              <a:spcAft>
                <a:spcPts val="600"/>
              </a:spcAft>
              <a:buSzPct val="90000"/>
              <a:buFont typeface="Wingdings" panose="05000000000000000000" charset="0"/>
              <a:buChar char="n"/>
            </a:pPr>
            <a:r>
              <a:rPr lang="en-US" altLang="zh-CN" sz="2000" b="1" dirty="0">
                <a:solidFill>
                  <a:srgbClr val="FF0000"/>
                </a:solidFill>
              </a:rPr>
              <a:t>Eric</a:t>
            </a:r>
            <a:endParaRPr lang="en-US" altLang="zh-CN" sz="2000" b="1" dirty="0">
              <a:solidFill>
                <a:srgbClr val="FF0000"/>
              </a:solidFill>
            </a:endParaRPr>
          </a:p>
          <a:p>
            <a:pPr>
              <a:lnSpc>
                <a:spcPct val="80000"/>
              </a:lnSpc>
              <a:spcBef>
                <a:spcPts val="1200"/>
              </a:spcBef>
              <a:spcAft>
                <a:spcPts val="600"/>
              </a:spcAft>
              <a:buSzPct val="90000"/>
              <a:buFont typeface="Wingdings" panose="05000000000000000000" charset="0"/>
              <a:buChar char="n"/>
            </a:pPr>
            <a:r>
              <a:rPr lang="en-US" altLang="zh-CN" sz="2000" dirty="0"/>
              <a:t>PythonWin</a:t>
            </a:r>
            <a:endParaRPr lang="en-US" altLang="zh-CN" sz="2000" dirty="0"/>
          </a:p>
          <a:p>
            <a:pPr>
              <a:lnSpc>
                <a:spcPct val="80000"/>
              </a:lnSpc>
              <a:spcBef>
                <a:spcPts val="1200"/>
              </a:spcBef>
              <a:spcAft>
                <a:spcPts val="600"/>
              </a:spcAft>
              <a:buSzPct val="90000"/>
              <a:buFont typeface="Wingdings" panose="05000000000000000000" charset="0"/>
              <a:buChar char="n"/>
            </a:pPr>
            <a:r>
              <a:rPr lang="en-US" altLang="zh-CN" sz="2000" b="1" dirty="0">
                <a:solidFill>
                  <a:srgbClr val="FF0000"/>
                </a:solidFill>
              </a:rPr>
              <a:t>Anaconda3</a:t>
            </a:r>
            <a:endParaRPr lang="en-US" altLang="zh-CN" sz="2000" b="1" dirty="0">
              <a:solidFill>
                <a:srgbClr val="FF0000"/>
              </a:solidFill>
            </a:endParaRPr>
          </a:p>
          <a:p>
            <a:pPr>
              <a:lnSpc>
                <a:spcPct val="80000"/>
              </a:lnSpc>
              <a:spcBef>
                <a:spcPts val="1200"/>
              </a:spcBef>
              <a:spcAft>
                <a:spcPts val="600"/>
              </a:spcAft>
              <a:buSzPct val="90000"/>
              <a:buFont typeface="Wingdings" panose="05000000000000000000" charset="0"/>
              <a:buChar char="n"/>
            </a:pPr>
            <a:r>
              <a:rPr lang="en-US" altLang="en-US" sz="2000"/>
              <a:t>zwPython</a:t>
            </a:r>
            <a:endParaRPr lang="en-US" altLang="en-US" sz="200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Content Placeholder 2"/>
          <p:cNvSpPr>
            <a:spLocks noGrp="1"/>
          </p:cNvSpPr>
          <p:nvPr>
            <p:ph sz="half" idx="2"/>
          </p:nvPr>
        </p:nvSpPr>
        <p:spPr/>
        <p:txBody>
          <a:bodyPr anchor="t"/>
          <a:p>
            <a:pPr>
              <a:lnSpc>
                <a:spcPct val="100000"/>
              </a:lnSpc>
              <a:buFont typeface="Wingdings" panose="05000000000000000000" charset="0"/>
              <a:buChar char="n"/>
            </a:pPr>
            <a:r>
              <a:rPr lang="en-US" altLang="en-US" sz="2400"/>
              <a:t>内置函数type()和isinstance()可以判断数据类型。</a:t>
            </a:r>
            <a:endParaRPr lang="en-US" altLang="en-US" sz="2400"/>
          </a:p>
          <a:p>
            <a:pPr>
              <a:lnSpc>
                <a:spcPct val="100000"/>
              </a:lnSpc>
              <a:buNone/>
            </a:pPr>
            <a:r>
              <a:rPr lang="en-US" altLang="en-US" sz="1800">
                <a:latin typeface="Consolas" panose="020B0609020204030204" charset="0"/>
              </a:rPr>
              <a:t>&gt;&gt;&gt; type([3])                        #查看[3]的类型</a:t>
            </a:r>
            <a:endParaRPr lang="en-US" altLang="en-US" sz="1800">
              <a:latin typeface="Consolas" panose="020B0609020204030204" charset="0"/>
            </a:endParaRPr>
          </a:p>
          <a:p>
            <a:pPr>
              <a:lnSpc>
                <a:spcPct val="100000"/>
              </a:lnSpc>
              <a:buNone/>
            </a:pPr>
            <a:r>
              <a:rPr lang="en-US" altLang="en-US" sz="1800">
                <a:solidFill>
                  <a:srgbClr val="00B0F0"/>
                </a:solidFill>
                <a:latin typeface="Consolas" panose="020B0609020204030204" charset="0"/>
              </a:rPr>
              <a:t>&lt;class 'list'&gt;</a:t>
            </a:r>
            <a:endParaRPr lang="en-US" altLang="en-US" sz="1800">
              <a:solidFill>
                <a:srgbClr val="00B0F0"/>
              </a:solidFill>
              <a:latin typeface="Consolas" panose="020B0609020204030204" charset="0"/>
            </a:endParaRPr>
          </a:p>
          <a:p>
            <a:pPr>
              <a:lnSpc>
                <a:spcPct val="100000"/>
              </a:lnSpc>
              <a:buNone/>
            </a:pPr>
            <a:r>
              <a:rPr lang="en-US" altLang="en-US" sz="1800">
                <a:latin typeface="Consolas" panose="020B0609020204030204" charset="0"/>
              </a:rPr>
              <a:t>&gt;&gt;&gt; type({3}) in (list, tuple, dict) #判断{3}是否为list,tuple</a:t>
            </a:r>
            <a:endParaRPr lang="en-US" altLang="en-US" sz="1800">
              <a:latin typeface="Consolas" panose="020B0609020204030204" charset="0"/>
            </a:endParaRPr>
          </a:p>
          <a:p>
            <a:pPr>
              <a:lnSpc>
                <a:spcPct val="100000"/>
              </a:lnSpc>
              <a:buNone/>
            </a:pPr>
            <a:r>
              <a:rPr lang="en-US" altLang="en-US" sz="1800">
                <a:latin typeface="Consolas" panose="020B0609020204030204" charset="0"/>
              </a:rPr>
              <a:t>                                     #或dict类型的实例</a:t>
            </a:r>
            <a:endParaRPr lang="en-US" altLang="en-US" sz="1800">
              <a:latin typeface="Consolas" panose="020B0609020204030204" charset="0"/>
            </a:endParaRPr>
          </a:p>
          <a:p>
            <a:pPr>
              <a:lnSpc>
                <a:spcPct val="100000"/>
              </a:lnSpc>
              <a:buNone/>
            </a:pPr>
            <a:r>
              <a:rPr lang="en-US" altLang="en-US" sz="1800">
                <a:solidFill>
                  <a:srgbClr val="00B0F0"/>
                </a:solidFill>
                <a:latin typeface="Consolas" panose="020B0609020204030204" charset="0"/>
              </a:rPr>
              <a:t>False</a:t>
            </a:r>
            <a:endParaRPr lang="en-US" altLang="en-US" sz="1800">
              <a:solidFill>
                <a:srgbClr val="00B0F0"/>
              </a:solidFill>
              <a:latin typeface="Consolas" panose="020B0609020204030204" charset="0"/>
            </a:endParaRPr>
          </a:p>
          <a:p>
            <a:pPr>
              <a:lnSpc>
                <a:spcPct val="100000"/>
              </a:lnSpc>
              <a:buNone/>
            </a:pPr>
            <a:r>
              <a:rPr lang="en-US" altLang="en-US" sz="1800">
                <a:latin typeface="Consolas" panose="020B0609020204030204" charset="0"/>
              </a:rPr>
              <a:t>&gt;&gt;&gt; isinstance(3, int)               #判断3是否为int类型的实例</a:t>
            </a:r>
            <a:endParaRPr lang="en-US" altLang="en-US" sz="1800">
              <a:latin typeface="Consolas" panose="020B0609020204030204" charset="0"/>
            </a:endParaRPr>
          </a:p>
          <a:p>
            <a:pPr>
              <a:lnSpc>
                <a:spcPct val="100000"/>
              </a:lnSpc>
              <a:buNone/>
            </a:pPr>
            <a:r>
              <a:rPr lang="en-US" altLang="en-US" sz="1800">
                <a:solidFill>
                  <a:srgbClr val="00B0F0"/>
                </a:solidFill>
                <a:latin typeface="Consolas" panose="020B0609020204030204" charset="0"/>
              </a:rPr>
              <a:t>True</a:t>
            </a:r>
            <a:endParaRPr lang="en-US" altLang="en-US" sz="1800">
              <a:solidFill>
                <a:srgbClr val="00B0F0"/>
              </a:solidFill>
              <a:latin typeface="Consolas" panose="020B0609020204030204" charset="0"/>
            </a:endParaRPr>
          </a:p>
          <a:p>
            <a:pPr>
              <a:lnSpc>
                <a:spcPct val="100000"/>
              </a:lnSpc>
              <a:buNone/>
            </a:pPr>
            <a:r>
              <a:rPr lang="en-US" altLang="en-US" sz="1800">
                <a:latin typeface="Consolas" panose="020B0609020204030204" charset="0"/>
              </a:rPr>
              <a:t>&gt;&gt;&gt; isinstance(3j, (int, float, complex)) #判断3j是否为int,float</a:t>
            </a:r>
            <a:endParaRPr lang="en-US" altLang="en-US" sz="1800">
              <a:latin typeface="Consolas" panose="020B0609020204030204" charset="0"/>
            </a:endParaRPr>
          </a:p>
          <a:p>
            <a:pPr>
              <a:lnSpc>
                <a:spcPct val="100000"/>
              </a:lnSpc>
              <a:buNone/>
            </a:pPr>
            <a:r>
              <a:rPr lang="en-US" altLang="en-US" sz="1800">
                <a:latin typeface="Consolas" panose="020B0609020204030204" charset="0"/>
              </a:rPr>
              <a:t>                                          #或complex类型</a:t>
            </a:r>
            <a:endParaRPr lang="en-US" altLang="en-US" sz="1800">
              <a:latin typeface="Consolas" panose="020B0609020204030204" charset="0"/>
            </a:endParaRPr>
          </a:p>
          <a:p>
            <a:pPr>
              <a:lnSpc>
                <a:spcPct val="100000"/>
              </a:lnSpc>
              <a:buNone/>
            </a:pPr>
            <a:r>
              <a:rPr lang="en-US" altLang="en-US" sz="1800">
                <a:solidFill>
                  <a:srgbClr val="00B0F0"/>
                </a:solidFill>
                <a:latin typeface="Consolas" panose="020B0609020204030204" charset="0"/>
              </a:rPr>
              <a:t>True</a:t>
            </a:r>
            <a:endParaRPr lang="en-US" altLang="en-US" sz="1800">
              <a:solidFill>
                <a:srgbClr val="00B0F0"/>
              </a:solidFill>
              <a:latin typeface="Consolas" panose="020B0609020204030204" charset="0"/>
            </a:endParaRPr>
          </a:p>
        </p:txBody>
      </p:sp>
      <p:sp>
        <p:nvSpPr>
          <p:cNvPr id="3" name="文本占位符 2"/>
          <p:cNvSpPr>
            <a:spLocks noGrp="1"/>
          </p:cNvSpPr>
          <p:nvPr>
            <p:ph type="body" idx="1"/>
          </p:nvPr>
        </p:nvSpPr>
        <p:spPr/>
        <p:txBody>
          <a:bodyPr/>
          <a:p>
            <a:endParaRPr lang="zh-CN" altLang="en-US"/>
          </a:p>
        </p:txBody>
      </p:sp>
      <p:sp>
        <p:nvSpPr>
          <p:cNvPr id="89090" name="标题 1"/>
          <p:cNvSpPr>
            <a:spLocks noGrp="1"/>
          </p:cNvSpPr>
          <p:nvPr>
            <p:ph type="title"/>
          </p:nvPr>
        </p:nvSpPr>
        <p:spPr>
          <a:xfrm>
            <a:off x="554355" y="150495"/>
            <a:ext cx="5398770" cy="414020"/>
          </a:xfrm>
          <a:noFill/>
          <a:ln>
            <a:noFill/>
          </a:ln>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Arial" panose="020B0604020202020204" pitchFamily="34" charset="0"/>
              </a:rPr>
              <a:t>1.</a:t>
            </a:r>
            <a:r>
              <a:rPr>
                <a:latin typeface="+mj-lt"/>
                <a:ea typeface="+mj-ea"/>
                <a:cs typeface="+mj-cs"/>
                <a:sym typeface="Arial" panose="020B0604020202020204" pitchFamily="34" charset="0"/>
              </a:rPr>
              <a:t>4</a:t>
            </a:r>
            <a:r>
              <a:rPr>
                <a:latin typeface="+mj-lt"/>
                <a:ea typeface="+mj-ea"/>
                <a:cs typeface="+mj-cs"/>
                <a:sym typeface="Arial" panose="020B0604020202020204" pitchFamily="34" charset="0"/>
              </a:rPr>
              <a:t>.6  </a:t>
            </a:r>
            <a:r>
              <a:rPr>
                <a:latin typeface="+mj-lt"/>
                <a:ea typeface="+mj-ea"/>
                <a:cs typeface="+mj-cs"/>
                <a:sym typeface="Arial" panose="020B0604020202020204" pitchFamily="34" charset="0"/>
              </a:rPr>
              <a:t>常用内置函数</a:t>
            </a:r>
            <a:endParaRPr>
              <a:latin typeface="+mj-lt"/>
              <a:ea typeface="+mj-ea"/>
              <a:cs typeface="+mj-cs"/>
              <a:sym typeface="Arial" panose="020B0604020202020204" pitchFamily="34"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Content Placeholder 2"/>
          <p:cNvSpPr>
            <a:spLocks noGrp="1"/>
          </p:cNvSpPr>
          <p:nvPr>
            <p:ph sz="half" idx="2"/>
          </p:nvPr>
        </p:nvSpPr>
        <p:spPr/>
        <p:txBody>
          <a:bodyPr anchor="t"/>
          <a:p>
            <a:pPr>
              <a:lnSpc>
                <a:spcPct val="150000"/>
              </a:lnSpc>
              <a:spcBef>
                <a:spcPct val="0"/>
              </a:spcBef>
              <a:buFont typeface="Wingdings" panose="05000000000000000000" charset="0"/>
              <a:buChar char="n"/>
            </a:pPr>
            <a:r>
              <a:rPr lang="en-US" altLang="en-US" sz="2400"/>
              <a:t>sorted()对列表、元组、字典、集合或其他可迭代对象进行排序并返回新列表。</a:t>
            </a:r>
            <a:endParaRPr lang="en-US" altLang="en-US" sz="2400"/>
          </a:p>
          <a:p>
            <a:pPr>
              <a:buNone/>
            </a:pPr>
            <a:endParaRPr lang="en-US" altLang="en-US" sz="1800">
              <a:latin typeface="Consolas" panose="020B0609020204030204" charset="0"/>
            </a:endParaRPr>
          </a:p>
          <a:p>
            <a:pPr>
              <a:buNone/>
            </a:pPr>
            <a:r>
              <a:rPr lang="en-US" altLang="en-US" sz="1800">
                <a:latin typeface="Consolas" panose="020B0609020204030204" charset="0"/>
              </a:rPr>
              <a:t>&gt;&gt;&gt; x = ['aaaa', 'bc', 'd', 'b', 'ba']</a:t>
            </a:r>
            <a:endParaRPr lang="en-US" altLang="en-US" sz="1800">
              <a:latin typeface="Consolas" panose="020B0609020204030204" charset="0"/>
            </a:endParaRPr>
          </a:p>
          <a:p>
            <a:pPr>
              <a:buNone/>
            </a:pPr>
            <a:r>
              <a:rPr lang="en-US" altLang="en-US" sz="1800">
                <a:latin typeface="Consolas" panose="020B0609020204030204" charset="0"/>
              </a:rPr>
              <a:t>&gt;&gt;&gt; sorted(x, key=lambda item: (len(item), item))</a:t>
            </a:r>
            <a:endParaRPr lang="en-US" altLang="en-US" sz="1800">
              <a:latin typeface="Consolas" panose="020B0609020204030204" charset="0"/>
            </a:endParaRPr>
          </a:p>
          <a:p>
            <a:pPr>
              <a:buNone/>
            </a:pPr>
            <a:r>
              <a:rPr lang="en-US" altLang="en-US" sz="1800">
                <a:latin typeface="Consolas" panose="020B0609020204030204" charset="0"/>
              </a:rPr>
              <a:t>                                #先按长度排序，长度一样的正常排序</a:t>
            </a:r>
            <a:endParaRPr lang="en-US" altLang="en-US" sz="1800">
              <a:latin typeface="Consolas" panose="020B0609020204030204" charset="0"/>
            </a:endParaRPr>
          </a:p>
          <a:p>
            <a:pPr>
              <a:buNone/>
            </a:pPr>
            <a:r>
              <a:rPr lang="en-US" altLang="en-US" sz="1800">
                <a:solidFill>
                  <a:srgbClr val="00B0F0"/>
                </a:solidFill>
                <a:latin typeface="Consolas" panose="020B0609020204030204" charset="0"/>
              </a:rPr>
              <a:t>['b', 'd', 'ba', 'bc', 'aaaa']</a:t>
            </a:r>
            <a:endParaRPr lang="en-US" altLang="en-US" sz="1800">
              <a:solidFill>
                <a:srgbClr val="00B0F0"/>
              </a:solidFill>
              <a:latin typeface="Consolas" panose="020B0609020204030204" charset="0"/>
            </a:endParaRPr>
          </a:p>
          <a:p>
            <a:pPr>
              <a:buNone/>
            </a:pPr>
            <a:endParaRPr lang="en-US" altLang="en-US" sz="1800"/>
          </a:p>
        </p:txBody>
      </p:sp>
      <p:sp>
        <p:nvSpPr>
          <p:cNvPr id="3" name="文本占位符 2"/>
          <p:cNvSpPr>
            <a:spLocks noGrp="1"/>
          </p:cNvSpPr>
          <p:nvPr>
            <p:ph type="body" idx="1"/>
          </p:nvPr>
        </p:nvSpPr>
        <p:spPr/>
        <p:txBody>
          <a:bodyPr/>
          <a:p>
            <a:endParaRPr lang="zh-CN" altLang="en-US"/>
          </a:p>
        </p:txBody>
      </p:sp>
      <p:sp>
        <p:nvSpPr>
          <p:cNvPr id="90114" name="标题 1"/>
          <p:cNvSpPr>
            <a:spLocks noGrp="1"/>
          </p:cNvSpPr>
          <p:nvPr>
            <p:ph type="title"/>
          </p:nvPr>
        </p:nvSpPr>
        <p:spPr>
          <a:xfrm>
            <a:off x="554355" y="150495"/>
            <a:ext cx="5398770" cy="414020"/>
          </a:xfrm>
          <a:noFill/>
          <a:ln>
            <a:noFill/>
          </a:ln>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Arial" panose="020B0604020202020204" pitchFamily="34" charset="0"/>
              </a:rPr>
              <a:t>1.</a:t>
            </a:r>
            <a:r>
              <a:rPr>
                <a:latin typeface="+mj-lt"/>
                <a:ea typeface="+mj-ea"/>
                <a:cs typeface="+mj-cs"/>
                <a:sym typeface="Arial" panose="020B0604020202020204" pitchFamily="34" charset="0"/>
              </a:rPr>
              <a:t>4</a:t>
            </a:r>
            <a:r>
              <a:rPr>
                <a:latin typeface="+mj-lt"/>
                <a:ea typeface="+mj-ea"/>
                <a:cs typeface="+mj-cs"/>
                <a:sym typeface="Arial" panose="020B0604020202020204" pitchFamily="34" charset="0"/>
              </a:rPr>
              <a:t>.6  </a:t>
            </a:r>
            <a:r>
              <a:rPr>
                <a:latin typeface="+mj-lt"/>
                <a:ea typeface="+mj-ea"/>
                <a:cs typeface="+mj-cs"/>
                <a:sym typeface="Arial" panose="020B0604020202020204" pitchFamily="34" charset="0"/>
              </a:rPr>
              <a:t>常用内置函数</a:t>
            </a:r>
            <a:endParaRPr>
              <a:latin typeface="+mj-lt"/>
              <a:ea typeface="+mj-ea"/>
              <a:cs typeface="+mj-cs"/>
              <a:sym typeface="Arial" panose="020B0604020202020204" pitchFamily="34" charset="0"/>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half" idx="2"/>
          </p:nvPr>
        </p:nvSpPr>
        <p:spPr/>
        <p:txBody>
          <a:bodyPr/>
          <a:p>
            <a:pPr marR="0" algn="l" defTabSz="914400" rtl="0" eaLnBrk="1" fontAlgn="base" latinLnBrk="0" hangingPunct="1">
              <a:lnSpc>
                <a:spcPct val="150000"/>
              </a:lnSpc>
              <a:spcBef>
                <a:spcPts val="0"/>
              </a:spcBef>
              <a:spcAft>
                <a:spcPct val="0"/>
              </a:spcAft>
              <a:buClrTx/>
              <a:buSzTx/>
              <a:buFont typeface="Wingdings" panose="05000000000000000000" charset="0"/>
              <a:buChar char="n"/>
            </a:pPr>
            <a:r>
              <a:rPr kumimoji="0" lang="en-US" altLang="en-US" sz="2400" b="0" i="0" u="none" strike="noStrike" kern="1200" cap="none" spc="0" normalizeH="0" baseline="0" noProof="1">
                <a:solidFill>
                  <a:schemeClr val="tx1"/>
                </a:solidFill>
                <a:latin typeface="+mn-lt"/>
                <a:ea typeface="+mn-ea"/>
                <a:cs typeface="+mn-cs"/>
                <a:sym typeface="+mn-ea"/>
              </a:rPr>
              <a:t>reversed()对可迭代对象（生成器对象和具有惰性求值特性的zip、map、filter、enumerate等类似对象除外）进行翻转（首尾交换）并返回可迭代的reversed对象</a:t>
            </a:r>
            <a:r>
              <a:rPr kumimoji="0" lang="zh-CN" altLang="en-US" sz="2400" b="0" i="0" u="none" strike="noStrike" kern="1200" cap="none" spc="0" normalizeH="0" baseline="0" noProof="1">
                <a:solidFill>
                  <a:schemeClr val="tx1"/>
                </a:solidFill>
                <a:latin typeface="+mn-lt"/>
                <a:ea typeface="宋体" panose="02010600030101010101" pitchFamily="2" charset="-122"/>
                <a:cs typeface="+mn-cs"/>
                <a:sym typeface="+mn-ea"/>
              </a:rPr>
              <a:t>。</a:t>
            </a:r>
            <a:endParaRPr kumimoji="0" lang="zh-CN" altLang="en-US" sz="2400" b="0" i="0" u="none" strike="noStrike" kern="1200" cap="none" spc="0" normalizeH="0" baseline="0" noProof="1">
              <a:solidFill>
                <a:schemeClr val="tx1"/>
              </a:solidFill>
              <a:latin typeface="+mn-lt"/>
              <a:ea typeface="宋体" panose="02010600030101010101" pitchFamily="2" charset="-122"/>
              <a:cs typeface="+mn-cs"/>
              <a:sym typeface="+mn-ea"/>
            </a:endParaRPr>
          </a:p>
          <a:p>
            <a:pPr marL="342900" marR="0" indent="-342900" algn="l" defTabSz="914400" rtl="0" eaLnBrk="1" fontAlgn="base" latinLnBrk="0" hangingPunct="1">
              <a:lnSpc>
                <a:spcPct val="100000"/>
              </a:lnSpc>
              <a:spcBef>
                <a:spcPct val="20000"/>
              </a:spcBef>
              <a:spcAft>
                <a:spcPct val="0"/>
              </a:spcAft>
              <a:buClrTx/>
              <a:buSzTx/>
              <a:buFontTx/>
              <a:buNone/>
            </a:pPr>
            <a:endParaRPr kumimoji="0" lang="en-US" altLang="en-US" sz="1800" b="0" i="0" u="none" strike="noStrike" kern="1200" cap="none" spc="0" normalizeH="0" baseline="0" noProof="1">
              <a:solidFill>
                <a:schemeClr val="tx1"/>
              </a:solidFill>
              <a:latin typeface="Consolas" panose="020B0609020204030204" charset="0"/>
              <a:ea typeface="+mn-ea"/>
              <a:cs typeface="+mn-cs"/>
              <a:sym typeface="+mn-ea"/>
            </a:endParaRPr>
          </a:p>
          <a:p>
            <a:pPr marL="342900" marR="0" indent="-342900" algn="l" defTabSz="914400" rtl="0" eaLnBrk="1" fontAlgn="base" latinLnBrk="0" hangingPunct="1">
              <a:lnSpc>
                <a:spcPct val="100000"/>
              </a:lnSpc>
              <a:spcBef>
                <a:spcPct val="20000"/>
              </a:spcBef>
              <a:spcAft>
                <a:spcPct val="0"/>
              </a:spcAft>
              <a:buClrTx/>
              <a:buSzTx/>
              <a:buFontTx/>
              <a:buNone/>
            </a:pPr>
            <a:r>
              <a:rPr kumimoji="0" lang="en-US" altLang="en-US" sz="1800" b="0" i="0" u="none" strike="noStrike" kern="1200" cap="none" spc="0" normalizeH="0" baseline="0" noProof="1">
                <a:solidFill>
                  <a:schemeClr val="tx1"/>
                </a:solidFill>
                <a:latin typeface="Consolas" panose="020B0609020204030204" charset="0"/>
                <a:ea typeface="+mn-ea"/>
                <a:cs typeface="+mn-cs"/>
                <a:sym typeface="+mn-ea"/>
              </a:rPr>
              <a:t>&gt;&gt;&gt; x = ['aaaa', 'bc', 'd', 'b', 'ba']</a:t>
            </a:r>
            <a:endParaRPr kumimoji="0" lang="en-US" altLang="en-US" sz="1800" b="0" i="0" u="none" strike="noStrike" kern="1200" cap="none" spc="0" normalizeH="0" baseline="0" noProof="1">
              <a:solidFill>
                <a:schemeClr val="tx1"/>
              </a:solidFill>
              <a:latin typeface="Consolas" panose="020B0609020204030204" charset="0"/>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None/>
            </a:pPr>
            <a:r>
              <a:rPr kumimoji="0" lang="en-US" altLang="en-US" sz="1800" b="0" i="0" u="none" strike="noStrike" kern="1200" cap="none" spc="0" normalizeH="0" baseline="0" noProof="1">
                <a:solidFill>
                  <a:schemeClr val="tx1"/>
                </a:solidFill>
                <a:latin typeface="Consolas" panose="020B0609020204030204" charset="0"/>
                <a:ea typeface="+mn-ea"/>
                <a:cs typeface="+mn-cs"/>
                <a:sym typeface="+mn-ea"/>
              </a:rPr>
              <a:t>&gt;&gt;&gt; reversed(x)                 #逆序，返回reversed对象</a:t>
            </a:r>
            <a:endParaRPr kumimoji="0" lang="en-US" altLang="en-US" sz="1800" b="0" i="0" u="none" strike="noStrike" kern="1200" cap="none" spc="0" normalizeH="0" baseline="0" noProof="1">
              <a:solidFill>
                <a:schemeClr val="tx1"/>
              </a:solidFill>
              <a:latin typeface="Consolas" panose="020B0609020204030204" charset="0"/>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None/>
            </a:pPr>
            <a:r>
              <a:rPr kumimoji="0" lang="en-US" altLang="en-US" sz="1800" b="0" i="0" u="none" strike="noStrike" kern="1200" cap="none" spc="0" normalizeH="0" baseline="0" noProof="1">
                <a:solidFill>
                  <a:srgbClr val="00B0F0"/>
                </a:solidFill>
                <a:latin typeface="Consolas" panose="020B0609020204030204" charset="0"/>
                <a:ea typeface="+mn-ea"/>
                <a:cs typeface="+mn-cs"/>
                <a:sym typeface="+mn-ea"/>
              </a:rPr>
              <a:t>&lt;list_reverseiterator object at 0x0000000002E6C3C8&gt;</a:t>
            </a:r>
            <a:endParaRPr kumimoji="0" lang="en-US" altLang="en-US" sz="1800" b="0" i="0" u="none" strike="noStrike" kern="1200" cap="none" spc="0" normalizeH="0" baseline="0" noProof="1">
              <a:solidFill>
                <a:srgbClr val="00B0F0"/>
              </a:solidFill>
              <a:latin typeface="Consolas" panose="020B0609020204030204" charset="0"/>
              <a:ea typeface="+mn-ea"/>
              <a:cs typeface="+mn-cs"/>
              <a:sym typeface="+mn-ea"/>
            </a:endParaRPr>
          </a:p>
          <a:p>
            <a:pPr marL="342900" marR="0" indent="-342900" algn="l" defTabSz="914400" rtl="0" eaLnBrk="1" fontAlgn="base" latinLnBrk="0" hangingPunct="1">
              <a:lnSpc>
                <a:spcPct val="100000"/>
              </a:lnSpc>
              <a:spcBef>
                <a:spcPct val="20000"/>
              </a:spcBef>
              <a:spcAft>
                <a:spcPct val="0"/>
              </a:spcAft>
              <a:buClrTx/>
              <a:buSzTx/>
              <a:buFontTx/>
              <a:buNone/>
            </a:pPr>
            <a:r>
              <a:rPr kumimoji="0" lang="en-US" altLang="en-US" sz="1800" b="0" i="0" u="none" strike="noStrike" kern="1200" cap="none" spc="0" normalizeH="0" baseline="0" noProof="1">
                <a:solidFill>
                  <a:schemeClr val="tx1"/>
                </a:solidFill>
                <a:latin typeface="Consolas" panose="020B0609020204030204" charset="0"/>
                <a:ea typeface="+mn-ea"/>
                <a:cs typeface="+mn-cs"/>
                <a:sym typeface="+mn-ea"/>
              </a:rPr>
              <a:t>&gt;&gt;&gt; list(reversed(x))           #reversed对象是可迭代的</a:t>
            </a:r>
            <a:endParaRPr kumimoji="0" lang="en-US" altLang="en-US" sz="1800" b="0" i="0" u="none" strike="noStrike" kern="1200" cap="none" spc="0" normalizeH="0" baseline="0" noProof="1">
              <a:solidFill>
                <a:schemeClr val="tx1"/>
              </a:solidFill>
              <a:latin typeface="Consolas" panose="020B0609020204030204" charset="0"/>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None/>
            </a:pPr>
            <a:r>
              <a:rPr kumimoji="0" lang="en-US" altLang="en-US" sz="1800" b="0" i="0" u="none" strike="noStrike" kern="1200" cap="none" spc="0" normalizeH="0" baseline="0" noProof="1">
                <a:solidFill>
                  <a:srgbClr val="00B0F0"/>
                </a:solidFill>
                <a:latin typeface="Consolas" panose="020B0609020204030204" charset="0"/>
                <a:ea typeface="+mn-ea"/>
                <a:cs typeface="+mn-cs"/>
                <a:sym typeface="+mn-ea"/>
              </a:rPr>
              <a:t>['ba', 'b', 'd', 'bc', 'aaaa']</a:t>
            </a:r>
            <a:endParaRPr kumimoji="0" lang="en-US" altLang="en-US" sz="1800" b="0" i="0" u="none" strike="noStrike" kern="1200" cap="none" spc="0" normalizeH="0" baseline="0" noProof="1">
              <a:solidFill>
                <a:srgbClr val="00B0F0"/>
              </a:solidFill>
              <a:latin typeface="Consolas" panose="020B0609020204030204" charset="0"/>
              <a:ea typeface="+mn-ea"/>
              <a:cs typeface="+mn-cs"/>
              <a:sym typeface="+mn-ea"/>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1800" b="0" i="0" u="none" strike="noStrike" kern="1200" cap="none" spc="0" normalizeH="0" baseline="0" noProof="1">
              <a:solidFill>
                <a:schemeClr val="tx1"/>
              </a:solidFill>
              <a:latin typeface="+mn-lt"/>
              <a:ea typeface="宋体" panose="02010600030101010101" pitchFamily="2" charset="-122"/>
              <a:cs typeface="+mn-cs"/>
              <a:sym typeface="+mn-ea"/>
            </a:endParaRPr>
          </a:p>
        </p:txBody>
      </p:sp>
      <p:sp>
        <p:nvSpPr>
          <p:cNvPr id="4" name="文本占位符 3"/>
          <p:cNvSpPr>
            <a:spLocks noGrp="1"/>
          </p:cNvSpPr>
          <p:nvPr>
            <p:ph type="body" idx="1"/>
          </p:nvPr>
        </p:nvSpPr>
        <p:spPr/>
        <p:txBody>
          <a:bodyPr/>
          <a:p>
            <a:endParaRPr lang="zh-CN" altLang="en-US"/>
          </a:p>
        </p:txBody>
      </p:sp>
      <p:sp>
        <p:nvSpPr>
          <p:cNvPr id="91138" name="标题 1"/>
          <p:cNvSpPr>
            <a:spLocks noGrp="1"/>
          </p:cNvSpPr>
          <p:nvPr>
            <p:ph type="title"/>
          </p:nvPr>
        </p:nvSpPr>
        <p:spPr>
          <a:xfrm>
            <a:off x="554355" y="150495"/>
            <a:ext cx="5398770" cy="414020"/>
          </a:xfrm>
          <a:noFill/>
          <a:ln>
            <a:noFill/>
          </a:ln>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Arial" panose="020B0604020202020204" pitchFamily="34" charset="0"/>
              </a:rPr>
              <a:t>1.</a:t>
            </a:r>
            <a:r>
              <a:rPr>
                <a:latin typeface="+mj-lt"/>
                <a:ea typeface="+mj-ea"/>
                <a:cs typeface="+mj-cs"/>
                <a:sym typeface="Arial" panose="020B0604020202020204" pitchFamily="34" charset="0"/>
              </a:rPr>
              <a:t>4</a:t>
            </a:r>
            <a:r>
              <a:rPr>
                <a:latin typeface="+mj-lt"/>
                <a:ea typeface="+mj-ea"/>
                <a:cs typeface="+mj-cs"/>
                <a:sym typeface="Arial" panose="020B0604020202020204" pitchFamily="34" charset="0"/>
              </a:rPr>
              <a:t>.6  </a:t>
            </a:r>
            <a:r>
              <a:rPr>
                <a:latin typeface="+mj-lt"/>
                <a:ea typeface="+mj-ea"/>
                <a:cs typeface="+mj-cs"/>
                <a:sym typeface="Arial" panose="020B0604020202020204" pitchFamily="34" charset="0"/>
              </a:rPr>
              <a:t>常用内置函数</a:t>
            </a:r>
            <a:endParaRPr>
              <a:latin typeface="+mj-lt"/>
              <a:ea typeface="+mj-ea"/>
              <a:cs typeface="+mj-cs"/>
              <a:sym typeface="Arial" panose="020B0604020202020204" pitchFamily="34" charset="0"/>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Content Placeholder 2"/>
          <p:cNvSpPr>
            <a:spLocks noGrp="1"/>
          </p:cNvSpPr>
          <p:nvPr>
            <p:ph sz="half" idx="2"/>
          </p:nvPr>
        </p:nvSpPr>
        <p:spPr/>
        <p:txBody>
          <a:bodyPr anchor="t"/>
          <a:p>
            <a:pPr>
              <a:lnSpc>
                <a:spcPct val="150000"/>
              </a:lnSpc>
              <a:spcBef>
                <a:spcPct val="0"/>
              </a:spcBef>
              <a:buFont typeface="Wingdings" panose="05000000000000000000" charset="0"/>
              <a:buChar char="n"/>
            </a:pPr>
            <a:r>
              <a:rPr lang="en-US" altLang="en-US" sz="2400"/>
              <a:t>range()语法格式为range([start,] end [, step] )</a:t>
            </a:r>
            <a:r>
              <a:rPr lang="zh-CN" altLang="en-US" sz="2400">
                <a:ea typeface="宋体" panose="02010600030101010101" pitchFamily="2" charset="-122"/>
              </a:rPr>
              <a:t>，</a:t>
            </a:r>
            <a:r>
              <a:rPr lang="en-US" altLang="en-US" sz="2400"/>
              <a:t>返回具有</a:t>
            </a:r>
            <a:r>
              <a:rPr lang="en-US" altLang="en-US" sz="2400" b="1">
                <a:solidFill>
                  <a:srgbClr val="FF0000"/>
                </a:solidFill>
              </a:rPr>
              <a:t>惰性求值</a:t>
            </a:r>
            <a:r>
              <a:rPr lang="en-US" altLang="en-US" sz="2400">
                <a:solidFill>
                  <a:srgbClr val="FF0000"/>
                </a:solidFill>
              </a:rPr>
              <a:t>特点的range对象</a:t>
            </a:r>
            <a:r>
              <a:rPr lang="en-US" altLang="en-US" sz="2400"/>
              <a:t>，其中包含</a:t>
            </a:r>
            <a:r>
              <a:rPr lang="en-US" altLang="en-US" sz="2400" b="1">
                <a:solidFill>
                  <a:srgbClr val="FF0000"/>
                </a:solidFill>
              </a:rPr>
              <a:t>左闭右开区间</a:t>
            </a:r>
            <a:r>
              <a:rPr lang="en-US" altLang="en-US" sz="2400">
                <a:solidFill>
                  <a:srgbClr val="FF0000"/>
                </a:solidFill>
              </a:rPr>
              <a:t>[start,end)内以step为步长的整数</a:t>
            </a:r>
            <a:r>
              <a:rPr lang="en-US" altLang="en-US" sz="2400"/>
              <a:t>。参数start默认为0，step默认为1。</a:t>
            </a:r>
            <a:endParaRPr lang="en-US" altLang="en-US" sz="2400"/>
          </a:p>
          <a:p>
            <a:pPr>
              <a:lnSpc>
                <a:spcPct val="100000"/>
              </a:lnSpc>
              <a:buNone/>
            </a:pPr>
            <a:r>
              <a:rPr lang="en-US" altLang="en-US" sz="1800">
                <a:latin typeface="Consolas" panose="020B0609020204030204" charset="0"/>
              </a:rPr>
              <a:t>&gt;&gt;&gt; range(5)                  #start默认为0，step默认为1</a:t>
            </a:r>
            <a:endParaRPr lang="en-US" altLang="en-US" sz="1800">
              <a:latin typeface="Consolas" panose="020B0609020204030204" charset="0"/>
            </a:endParaRPr>
          </a:p>
          <a:p>
            <a:pPr>
              <a:lnSpc>
                <a:spcPct val="100000"/>
              </a:lnSpc>
              <a:buNone/>
            </a:pPr>
            <a:r>
              <a:rPr lang="en-US" altLang="en-US" sz="1800">
                <a:solidFill>
                  <a:srgbClr val="00B0F0"/>
                </a:solidFill>
                <a:latin typeface="Consolas" panose="020B0609020204030204" charset="0"/>
              </a:rPr>
              <a:t>range(0, 5)</a:t>
            </a:r>
            <a:endParaRPr lang="en-US" altLang="en-US" sz="1800">
              <a:solidFill>
                <a:srgbClr val="00B0F0"/>
              </a:solidFill>
              <a:latin typeface="Consolas" panose="020B0609020204030204" charset="0"/>
            </a:endParaRPr>
          </a:p>
          <a:p>
            <a:pPr>
              <a:lnSpc>
                <a:spcPct val="100000"/>
              </a:lnSpc>
              <a:buNone/>
            </a:pPr>
            <a:r>
              <a:rPr lang="en-US" altLang="en-US" sz="1800">
                <a:latin typeface="Consolas" panose="020B0609020204030204" charset="0"/>
              </a:rPr>
              <a:t>&gt;&gt;&gt; list(_)</a:t>
            </a:r>
            <a:endParaRPr lang="en-US" altLang="en-US" sz="1800">
              <a:latin typeface="Consolas" panose="020B0609020204030204" charset="0"/>
            </a:endParaRPr>
          </a:p>
          <a:p>
            <a:pPr>
              <a:lnSpc>
                <a:spcPct val="100000"/>
              </a:lnSpc>
              <a:buNone/>
            </a:pPr>
            <a:r>
              <a:rPr lang="en-US" altLang="en-US" sz="1800">
                <a:solidFill>
                  <a:srgbClr val="00B0F0"/>
                </a:solidFill>
                <a:latin typeface="Consolas" panose="020B0609020204030204" charset="0"/>
              </a:rPr>
              <a:t>[0, 1, 2, 3, 4]</a:t>
            </a:r>
            <a:endParaRPr lang="en-US" altLang="en-US" sz="1800">
              <a:solidFill>
                <a:srgbClr val="00B0F0"/>
              </a:solidFill>
              <a:latin typeface="Consolas" panose="020B0609020204030204" charset="0"/>
            </a:endParaRPr>
          </a:p>
          <a:p>
            <a:pPr>
              <a:lnSpc>
                <a:spcPct val="100000"/>
              </a:lnSpc>
              <a:buNone/>
            </a:pPr>
            <a:r>
              <a:rPr lang="en-US" altLang="en-US" sz="1800">
                <a:latin typeface="Consolas" panose="020B0609020204030204" charset="0"/>
              </a:rPr>
              <a:t>&gt;&gt;&gt; list(range(1, 10, 2))     #指定起始值和步长</a:t>
            </a:r>
            <a:endParaRPr lang="en-US" altLang="en-US" sz="1800">
              <a:latin typeface="Consolas" panose="020B0609020204030204" charset="0"/>
            </a:endParaRPr>
          </a:p>
          <a:p>
            <a:pPr>
              <a:lnSpc>
                <a:spcPct val="100000"/>
              </a:lnSpc>
              <a:buNone/>
            </a:pPr>
            <a:r>
              <a:rPr lang="en-US" altLang="en-US" sz="1800">
                <a:solidFill>
                  <a:srgbClr val="00B0F0"/>
                </a:solidFill>
                <a:latin typeface="Consolas" panose="020B0609020204030204" charset="0"/>
              </a:rPr>
              <a:t>[1, 3, 5, 7, 9]</a:t>
            </a:r>
            <a:endParaRPr lang="en-US" altLang="en-US" sz="1800">
              <a:solidFill>
                <a:srgbClr val="00B0F0"/>
              </a:solidFill>
              <a:latin typeface="Consolas" panose="020B0609020204030204" charset="0"/>
            </a:endParaRPr>
          </a:p>
          <a:p>
            <a:pPr>
              <a:lnSpc>
                <a:spcPct val="100000"/>
              </a:lnSpc>
              <a:buNone/>
            </a:pPr>
            <a:r>
              <a:rPr lang="en-US" altLang="en-US" sz="1800">
                <a:latin typeface="Consolas" panose="020B0609020204030204" charset="0"/>
              </a:rPr>
              <a:t>&gt;&gt;&gt; list(range(9, 0, -2))     #步长为负数时，start应比end大</a:t>
            </a:r>
            <a:endParaRPr lang="en-US" altLang="en-US" sz="1800">
              <a:latin typeface="Consolas" panose="020B0609020204030204" charset="0"/>
            </a:endParaRPr>
          </a:p>
          <a:p>
            <a:pPr>
              <a:lnSpc>
                <a:spcPct val="100000"/>
              </a:lnSpc>
              <a:buNone/>
            </a:pPr>
            <a:r>
              <a:rPr lang="en-US" altLang="en-US" sz="1800">
                <a:solidFill>
                  <a:srgbClr val="00B0F0"/>
                </a:solidFill>
                <a:latin typeface="Consolas" panose="020B0609020204030204" charset="0"/>
              </a:rPr>
              <a:t>[9, 7, 5, 3, 1]</a:t>
            </a:r>
            <a:endParaRPr lang="en-US" altLang="en-US" sz="1800">
              <a:solidFill>
                <a:srgbClr val="00B0F0"/>
              </a:solidFill>
              <a:latin typeface="Consolas" panose="020B0609020204030204" charset="0"/>
            </a:endParaRPr>
          </a:p>
        </p:txBody>
      </p:sp>
      <p:sp>
        <p:nvSpPr>
          <p:cNvPr id="3" name="文本占位符 2"/>
          <p:cNvSpPr>
            <a:spLocks noGrp="1"/>
          </p:cNvSpPr>
          <p:nvPr>
            <p:ph type="body" idx="1"/>
          </p:nvPr>
        </p:nvSpPr>
        <p:spPr/>
        <p:txBody>
          <a:bodyPr/>
          <a:p>
            <a:endParaRPr lang="zh-CN" altLang="en-US"/>
          </a:p>
        </p:txBody>
      </p:sp>
      <p:sp>
        <p:nvSpPr>
          <p:cNvPr id="92162" name="标题 1"/>
          <p:cNvSpPr>
            <a:spLocks noGrp="1"/>
          </p:cNvSpPr>
          <p:nvPr>
            <p:ph type="title"/>
          </p:nvPr>
        </p:nvSpPr>
        <p:spPr>
          <a:xfrm>
            <a:off x="554355" y="150495"/>
            <a:ext cx="5398770" cy="414020"/>
          </a:xfrm>
          <a:noFill/>
          <a:ln>
            <a:noFill/>
          </a:ln>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Arial" panose="020B0604020202020204" pitchFamily="34" charset="0"/>
              </a:rPr>
              <a:t>1.</a:t>
            </a:r>
            <a:r>
              <a:rPr>
                <a:latin typeface="+mj-lt"/>
                <a:ea typeface="+mj-ea"/>
                <a:cs typeface="+mj-cs"/>
                <a:sym typeface="Arial" panose="020B0604020202020204" pitchFamily="34" charset="0"/>
              </a:rPr>
              <a:t>4</a:t>
            </a:r>
            <a:r>
              <a:rPr>
                <a:latin typeface="+mj-lt"/>
                <a:ea typeface="+mj-ea"/>
                <a:cs typeface="+mj-cs"/>
                <a:sym typeface="Arial" panose="020B0604020202020204" pitchFamily="34" charset="0"/>
              </a:rPr>
              <a:t>.6  </a:t>
            </a:r>
            <a:r>
              <a:rPr>
                <a:latin typeface="+mj-lt"/>
                <a:ea typeface="+mj-ea"/>
                <a:cs typeface="+mj-cs"/>
                <a:sym typeface="Arial" panose="020B0604020202020204" pitchFamily="34" charset="0"/>
              </a:rPr>
              <a:t>常用内置函数</a:t>
            </a:r>
            <a:endParaRPr>
              <a:latin typeface="+mj-lt"/>
              <a:ea typeface="+mj-ea"/>
              <a:cs typeface="+mj-cs"/>
              <a:sym typeface="Arial" panose="020B0604020202020204" pitchFamily="34" charset="0"/>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Content Placeholder 2"/>
          <p:cNvSpPr>
            <a:spLocks noGrp="1"/>
          </p:cNvSpPr>
          <p:nvPr>
            <p:ph sz="half" idx="2"/>
          </p:nvPr>
        </p:nvSpPr>
        <p:spPr/>
        <p:txBody>
          <a:bodyPr anchor="t"/>
          <a:p>
            <a:pPr>
              <a:lnSpc>
                <a:spcPct val="150000"/>
              </a:lnSpc>
              <a:spcBef>
                <a:spcPct val="0"/>
              </a:spcBef>
              <a:buFont typeface="Wingdings" panose="05000000000000000000" charset="0"/>
              <a:buChar char="n"/>
            </a:pPr>
            <a:r>
              <a:rPr lang="en-US" altLang="en-US" sz="2400"/>
              <a:t>enumerate()函数用来枚举可迭代对象中的元素，返回可迭代的enumerate对象，其中每个元素都是包含索引和值的元组。</a:t>
            </a:r>
            <a:endParaRPr lang="en-US" altLang="en-US" sz="2400"/>
          </a:p>
          <a:p>
            <a:pPr>
              <a:lnSpc>
                <a:spcPct val="100000"/>
              </a:lnSpc>
              <a:spcBef>
                <a:spcPct val="0"/>
              </a:spcBef>
              <a:buNone/>
            </a:pPr>
            <a:r>
              <a:rPr lang="en-US" altLang="en-US" sz="1800">
                <a:latin typeface="Consolas" panose="020B0609020204030204" charset="0"/>
              </a:rPr>
              <a:t>&gt;&gt;&gt; list(enumerate('abcd'))                #枚举字符串中的元素</a:t>
            </a:r>
            <a:endParaRPr lang="en-US" altLang="en-US" sz="1800">
              <a:latin typeface="Consolas" panose="020B0609020204030204" charset="0"/>
            </a:endParaRPr>
          </a:p>
          <a:p>
            <a:pPr>
              <a:lnSpc>
                <a:spcPct val="100000"/>
              </a:lnSpc>
              <a:spcBef>
                <a:spcPct val="0"/>
              </a:spcBef>
              <a:buNone/>
            </a:pPr>
            <a:r>
              <a:rPr lang="en-US" altLang="en-US" sz="1800">
                <a:solidFill>
                  <a:srgbClr val="00B0F0"/>
                </a:solidFill>
                <a:latin typeface="Consolas" panose="020B0609020204030204" charset="0"/>
              </a:rPr>
              <a:t>[(0, 'a'), (1, 'b'), (2, 'c'), (3, 'd')]</a:t>
            </a:r>
            <a:endParaRPr lang="en-US" altLang="en-US" sz="1800">
              <a:solidFill>
                <a:srgbClr val="00B0F0"/>
              </a:solidFill>
              <a:latin typeface="Consolas" panose="020B0609020204030204" charset="0"/>
            </a:endParaRPr>
          </a:p>
          <a:p>
            <a:pPr>
              <a:lnSpc>
                <a:spcPct val="100000"/>
              </a:lnSpc>
              <a:spcBef>
                <a:spcPct val="0"/>
              </a:spcBef>
              <a:buNone/>
            </a:pPr>
            <a:r>
              <a:rPr lang="en-US" altLang="en-US" sz="1800">
                <a:latin typeface="Consolas" panose="020B0609020204030204" charset="0"/>
              </a:rPr>
              <a:t>&gt;&gt;&gt; list(enumerate(['Python', 'Greate']))  #枚举列表中的元素</a:t>
            </a:r>
            <a:endParaRPr lang="en-US" altLang="en-US" sz="1800">
              <a:latin typeface="Consolas" panose="020B0609020204030204" charset="0"/>
            </a:endParaRPr>
          </a:p>
          <a:p>
            <a:pPr>
              <a:lnSpc>
                <a:spcPct val="100000"/>
              </a:lnSpc>
              <a:spcBef>
                <a:spcPct val="0"/>
              </a:spcBef>
              <a:buNone/>
            </a:pPr>
            <a:r>
              <a:rPr lang="en-US" altLang="en-US" sz="1800">
                <a:solidFill>
                  <a:srgbClr val="00B0F0"/>
                </a:solidFill>
                <a:latin typeface="Consolas" panose="020B0609020204030204" charset="0"/>
              </a:rPr>
              <a:t>[(0, 'Python'), (1, 'Greate')]</a:t>
            </a:r>
            <a:endParaRPr lang="en-US" altLang="en-US" sz="1800">
              <a:solidFill>
                <a:srgbClr val="00B0F0"/>
              </a:solidFill>
              <a:latin typeface="Consolas" panose="020B0609020204030204" charset="0"/>
            </a:endParaRPr>
          </a:p>
          <a:p>
            <a:pPr>
              <a:lnSpc>
                <a:spcPct val="100000"/>
              </a:lnSpc>
              <a:spcBef>
                <a:spcPct val="0"/>
              </a:spcBef>
              <a:buNone/>
            </a:pPr>
            <a:r>
              <a:rPr lang="en-US" altLang="en-US" sz="1800">
                <a:latin typeface="Consolas" panose="020B0609020204030204" charset="0"/>
              </a:rPr>
              <a:t>&gt;&gt;&gt; list(enumerate({'a':97, 'b':98, 'c':99}.items()))  #枚举字典中的元素</a:t>
            </a:r>
            <a:endParaRPr lang="en-US" altLang="en-US" sz="1800">
              <a:latin typeface="Consolas" panose="020B0609020204030204" charset="0"/>
            </a:endParaRPr>
          </a:p>
          <a:p>
            <a:pPr>
              <a:lnSpc>
                <a:spcPct val="100000"/>
              </a:lnSpc>
              <a:spcBef>
                <a:spcPct val="0"/>
              </a:spcBef>
              <a:buNone/>
            </a:pPr>
            <a:r>
              <a:rPr lang="en-US" altLang="en-US" sz="1800">
                <a:solidFill>
                  <a:srgbClr val="00B0F0"/>
                </a:solidFill>
                <a:latin typeface="Consolas" panose="020B0609020204030204" charset="0"/>
              </a:rPr>
              <a:t>[(0, ('a', 97)), (1, ('b', 98)), (2, ('c', 99))]</a:t>
            </a:r>
            <a:endParaRPr lang="en-US" altLang="en-US" sz="1800">
              <a:solidFill>
                <a:srgbClr val="00B0F0"/>
              </a:solidFill>
              <a:latin typeface="Consolas" panose="020B0609020204030204" charset="0"/>
            </a:endParaRPr>
          </a:p>
          <a:p>
            <a:pPr>
              <a:lnSpc>
                <a:spcPct val="100000"/>
              </a:lnSpc>
              <a:spcBef>
                <a:spcPct val="0"/>
              </a:spcBef>
              <a:buNone/>
            </a:pPr>
            <a:r>
              <a:rPr lang="en-US" altLang="en-US" sz="1800">
                <a:latin typeface="Consolas" panose="020B0609020204030204" charset="0"/>
              </a:rPr>
              <a:t>&gt;&gt;&gt; for index, value in enumerate(range(10, 15)): #枚举range对象中的元素</a:t>
            </a:r>
            <a:endParaRPr lang="en-US" altLang="en-US" sz="1800">
              <a:latin typeface="Consolas" panose="020B0609020204030204" charset="0"/>
            </a:endParaRPr>
          </a:p>
          <a:p>
            <a:pPr>
              <a:lnSpc>
                <a:spcPct val="100000"/>
              </a:lnSpc>
              <a:spcBef>
                <a:spcPct val="0"/>
              </a:spcBef>
              <a:buNone/>
            </a:pPr>
            <a:r>
              <a:rPr lang="en-US" altLang="en-US" sz="1800">
                <a:latin typeface="Consolas" panose="020B0609020204030204" charset="0"/>
              </a:rPr>
              <a:t>    print((index, value), end=' ')</a:t>
            </a:r>
            <a:endParaRPr lang="en-US" altLang="en-US" sz="1800">
              <a:latin typeface="Consolas" panose="020B0609020204030204" charset="0"/>
            </a:endParaRPr>
          </a:p>
          <a:p>
            <a:pPr>
              <a:lnSpc>
                <a:spcPct val="100000"/>
              </a:lnSpc>
              <a:spcBef>
                <a:spcPct val="0"/>
              </a:spcBef>
              <a:buNone/>
            </a:pPr>
            <a:r>
              <a:rPr lang="en-US" altLang="en-US" sz="1800">
                <a:solidFill>
                  <a:srgbClr val="00B0F0"/>
                </a:solidFill>
                <a:latin typeface="Consolas" panose="020B0609020204030204" charset="0"/>
              </a:rPr>
              <a:t>(0, 10) (1, 11) (2, 12) (3, 13) (4, 14) </a:t>
            </a:r>
            <a:endParaRPr lang="en-US" altLang="en-US" sz="1800">
              <a:solidFill>
                <a:srgbClr val="00B0F0"/>
              </a:solidFill>
              <a:latin typeface="Consolas" panose="020B0609020204030204" charset="0"/>
            </a:endParaRPr>
          </a:p>
        </p:txBody>
      </p:sp>
      <p:sp>
        <p:nvSpPr>
          <p:cNvPr id="3" name="文本占位符 2"/>
          <p:cNvSpPr>
            <a:spLocks noGrp="1"/>
          </p:cNvSpPr>
          <p:nvPr>
            <p:ph type="body" idx="1"/>
          </p:nvPr>
        </p:nvSpPr>
        <p:spPr/>
        <p:txBody>
          <a:bodyPr/>
          <a:p>
            <a:endParaRPr lang="zh-CN" altLang="en-US"/>
          </a:p>
        </p:txBody>
      </p:sp>
      <p:sp>
        <p:nvSpPr>
          <p:cNvPr id="93186" name="标题 1"/>
          <p:cNvSpPr>
            <a:spLocks noGrp="1"/>
          </p:cNvSpPr>
          <p:nvPr>
            <p:ph type="title"/>
          </p:nvPr>
        </p:nvSpPr>
        <p:spPr>
          <a:xfrm>
            <a:off x="554355" y="150495"/>
            <a:ext cx="5398770" cy="414020"/>
          </a:xfrm>
          <a:noFill/>
          <a:ln>
            <a:noFill/>
          </a:ln>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Arial" panose="020B0604020202020204" pitchFamily="34" charset="0"/>
              </a:rPr>
              <a:t>1.</a:t>
            </a:r>
            <a:r>
              <a:rPr>
                <a:latin typeface="+mj-lt"/>
                <a:ea typeface="+mj-ea"/>
                <a:cs typeface="+mj-cs"/>
                <a:sym typeface="Arial" panose="020B0604020202020204" pitchFamily="34" charset="0"/>
              </a:rPr>
              <a:t>4</a:t>
            </a:r>
            <a:r>
              <a:rPr>
                <a:latin typeface="+mj-lt"/>
                <a:ea typeface="+mj-ea"/>
                <a:cs typeface="+mj-cs"/>
                <a:sym typeface="Arial" panose="020B0604020202020204" pitchFamily="34" charset="0"/>
              </a:rPr>
              <a:t>.6  </a:t>
            </a:r>
            <a:r>
              <a:rPr>
                <a:latin typeface="+mj-lt"/>
                <a:ea typeface="+mj-ea"/>
                <a:cs typeface="+mj-cs"/>
                <a:sym typeface="Arial" panose="020B0604020202020204" pitchFamily="34" charset="0"/>
              </a:rPr>
              <a:t>常用内置函数</a:t>
            </a:r>
            <a:endParaRPr>
              <a:latin typeface="+mj-lt"/>
              <a:ea typeface="+mj-ea"/>
              <a:cs typeface="+mj-cs"/>
              <a:sym typeface="Arial" panose="020B0604020202020204" pitchFamily="34" charset="0"/>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Content Placeholder 2"/>
          <p:cNvSpPr>
            <a:spLocks noGrp="1"/>
          </p:cNvSpPr>
          <p:nvPr>
            <p:ph sz="half" idx="2"/>
          </p:nvPr>
        </p:nvSpPr>
        <p:spPr/>
        <p:txBody>
          <a:bodyPr anchor="t"/>
          <a:p>
            <a:pPr>
              <a:lnSpc>
                <a:spcPct val="100000"/>
              </a:lnSpc>
              <a:buFont typeface="Wingdings" panose="05000000000000000000" charset="0"/>
              <a:buChar char="n"/>
            </a:pPr>
            <a:r>
              <a:rPr lang="en-US" altLang="en-US" sz="2400"/>
              <a:t>内置函数map()把一个函数func依次映射到序列或迭代器对象的每个元素上，并返回一个可迭代的map对象作为结果，map对象中每个元素是原序列中元素经过函数func处理后的结果。</a:t>
            </a:r>
            <a:endParaRPr lang="en-US" altLang="en-US" sz="2400"/>
          </a:p>
          <a:p>
            <a:pPr>
              <a:lnSpc>
                <a:spcPct val="100000"/>
              </a:lnSpc>
              <a:spcBef>
                <a:spcPct val="0"/>
              </a:spcBef>
              <a:buNone/>
            </a:pPr>
            <a:r>
              <a:rPr lang="en-US" altLang="en-US" sz="1800">
                <a:latin typeface="Consolas" panose="020B0609020204030204" charset="0"/>
              </a:rPr>
              <a:t>&gt;&gt;&gt; list(map(str, range(5)))  #把列表中元素转换为字符串</a:t>
            </a:r>
            <a:endParaRPr lang="en-US" altLang="en-US" sz="1800">
              <a:latin typeface="Consolas" panose="020B0609020204030204" charset="0"/>
            </a:endParaRPr>
          </a:p>
          <a:p>
            <a:pPr>
              <a:lnSpc>
                <a:spcPct val="100000"/>
              </a:lnSpc>
              <a:spcBef>
                <a:spcPct val="0"/>
              </a:spcBef>
              <a:buNone/>
            </a:pPr>
            <a:r>
              <a:rPr lang="en-US" altLang="en-US" sz="1800">
                <a:solidFill>
                  <a:srgbClr val="00B0F0"/>
                </a:solidFill>
                <a:latin typeface="Consolas" panose="020B0609020204030204" charset="0"/>
              </a:rPr>
              <a:t>['0', '1', '2', '3', '4']</a:t>
            </a:r>
            <a:endParaRPr lang="en-US" altLang="en-US" sz="1800">
              <a:solidFill>
                <a:srgbClr val="00B0F0"/>
              </a:solidFill>
              <a:latin typeface="Consolas" panose="020B0609020204030204" charset="0"/>
            </a:endParaRPr>
          </a:p>
          <a:p>
            <a:pPr>
              <a:lnSpc>
                <a:spcPct val="100000"/>
              </a:lnSpc>
              <a:spcBef>
                <a:spcPct val="0"/>
              </a:spcBef>
              <a:buNone/>
            </a:pPr>
            <a:r>
              <a:rPr lang="en-US" altLang="en-US" sz="1800">
                <a:latin typeface="Consolas" panose="020B0609020204030204" charset="0"/>
              </a:rPr>
              <a:t>&gt;&gt;&gt; def add5(v):              #单参数函数</a:t>
            </a:r>
            <a:endParaRPr lang="en-US" altLang="en-US" sz="1800">
              <a:latin typeface="Consolas" panose="020B0609020204030204" charset="0"/>
            </a:endParaRPr>
          </a:p>
          <a:p>
            <a:pPr>
              <a:lnSpc>
                <a:spcPct val="100000"/>
              </a:lnSpc>
              <a:spcBef>
                <a:spcPct val="0"/>
              </a:spcBef>
              <a:buNone/>
            </a:pPr>
            <a:r>
              <a:rPr lang="en-US" altLang="en-US" sz="1800">
                <a:latin typeface="Consolas" panose="020B0609020204030204" charset="0"/>
              </a:rPr>
              <a:t>    return v+5</a:t>
            </a:r>
            <a:endParaRPr lang="en-US" altLang="en-US" sz="1800">
              <a:latin typeface="Consolas" panose="020B0609020204030204" charset="0"/>
            </a:endParaRPr>
          </a:p>
          <a:p>
            <a:pPr>
              <a:lnSpc>
                <a:spcPct val="100000"/>
              </a:lnSpc>
              <a:spcBef>
                <a:spcPct val="0"/>
              </a:spcBef>
              <a:buNone/>
            </a:pPr>
            <a:r>
              <a:rPr lang="en-US" altLang="en-US" sz="1800">
                <a:latin typeface="Consolas" panose="020B0609020204030204" charset="0"/>
              </a:rPr>
              <a:t>&gt;&gt;&gt; list(map(add5, range(10)))  #把单参数函数映射到一个序列的所有元素</a:t>
            </a:r>
            <a:endParaRPr lang="en-US" altLang="en-US" sz="1800">
              <a:latin typeface="Consolas" panose="020B0609020204030204" charset="0"/>
            </a:endParaRPr>
          </a:p>
          <a:p>
            <a:pPr>
              <a:lnSpc>
                <a:spcPct val="100000"/>
              </a:lnSpc>
              <a:spcBef>
                <a:spcPct val="0"/>
              </a:spcBef>
              <a:buNone/>
            </a:pPr>
            <a:r>
              <a:rPr lang="en-US" altLang="en-US" sz="1800">
                <a:solidFill>
                  <a:srgbClr val="00B0F0"/>
                </a:solidFill>
                <a:latin typeface="Consolas" panose="020B0609020204030204" charset="0"/>
              </a:rPr>
              <a:t>[5, 6, 7, 8, 9, 10, 11, 12, 13, 14]</a:t>
            </a:r>
            <a:endParaRPr lang="en-US" altLang="en-US" sz="1800">
              <a:solidFill>
                <a:srgbClr val="00B0F0"/>
              </a:solidFill>
              <a:latin typeface="Consolas" panose="020B0609020204030204" charset="0"/>
            </a:endParaRPr>
          </a:p>
          <a:p>
            <a:pPr>
              <a:lnSpc>
                <a:spcPct val="100000"/>
              </a:lnSpc>
              <a:spcBef>
                <a:spcPct val="0"/>
              </a:spcBef>
              <a:buNone/>
            </a:pPr>
            <a:r>
              <a:rPr lang="en-US" altLang="en-US" sz="1800">
                <a:latin typeface="Consolas" panose="020B0609020204030204" charset="0"/>
              </a:rPr>
              <a:t>&gt;&gt;&gt; def add(x, y):            #可以接收2个参数的函数</a:t>
            </a:r>
            <a:endParaRPr lang="en-US" altLang="en-US" sz="1800">
              <a:latin typeface="Consolas" panose="020B0609020204030204" charset="0"/>
            </a:endParaRPr>
          </a:p>
          <a:p>
            <a:pPr>
              <a:lnSpc>
                <a:spcPct val="100000"/>
              </a:lnSpc>
              <a:spcBef>
                <a:spcPct val="0"/>
              </a:spcBef>
              <a:buNone/>
            </a:pPr>
            <a:r>
              <a:rPr lang="en-US" altLang="en-US" sz="1800">
                <a:latin typeface="Consolas" panose="020B0609020204030204" charset="0"/>
              </a:rPr>
              <a:t>    return x+y</a:t>
            </a:r>
            <a:endParaRPr lang="en-US" altLang="en-US" sz="1800">
              <a:latin typeface="Consolas" panose="020B0609020204030204" charset="0"/>
            </a:endParaRPr>
          </a:p>
          <a:p>
            <a:pPr>
              <a:lnSpc>
                <a:spcPct val="100000"/>
              </a:lnSpc>
              <a:spcBef>
                <a:spcPct val="0"/>
              </a:spcBef>
              <a:buNone/>
            </a:pPr>
            <a:r>
              <a:rPr lang="en-US" altLang="en-US" sz="1800">
                <a:latin typeface="Consolas" panose="020B0609020204030204" charset="0"/>
              </a:rPr>
              <a:t>&gt;&gt;&gt; list(map(add, range(5), range(5,10))) #把双参数函数映射到两个序列上</a:t>
            </a:r>
            <a:endParaRPr lang="en-US" altLang="en-US" sz="1800">
              <a:latin typeface="Consolas" panose="020B0609020204030204" charset="0"/>
            </a:endParaRPr>
          </a:p>
          <a:p>
            <a:pPr>
              <a:lnSpc>
                <a:spcPct val="100000"/>
              </a:lnSpc>
              <a:spcBef>
                <a:spcPct val="0"/>
              </a:spcBef>
              <a:buNone/>
            </a:pPr>
            <a:r>
              <a:rPr lang="en-US" altLang="en-US" sz="1800">
                <a:solidFill>
                  <a:srgbClr val="00B0F0"/>
                </a:solidFill>
                <a:latin typeface="Consolas" panose="020B0609020204030204" charset="0"/>
              </a:rPr>
              <a:t>[5, 7, 9, 11, 13]</a:t>
            </a:r>
            <a:endParaRPr lang="en-US" altLang="en-US" sz="1800">
              <a:solidFill>
                <a:srgbClr val="00B0F0"/>
              </a:solidFill>
              <a:latin typeface="Consolas" panose="020B0609020204030204" charset="0"/>
            </a:endParaRPr>
          </a:p>
        </p:txBody>
      </p:sp>
      <p:sp>
        <p:nvSpPr>
          <p:cNvPr id="3" name="文本占位符 2"/>
          <p:cNvSpPr>
            <a:spLocks noGrp="1"/>
          </p:cNvSpPr>
          <p:nvPr>
            <p:ph type="body" idx="1"/>
          </p:nvPr>
        </p:nvSpPr>
        <p:spPr/>
        <p:txBody>
          <a:bodyPr/>
          <a:p>
            <a:endParaRPr lang="zh-CN" altLang="en-US"/>
          </a:p>
        </p:txBody>
      </p:sp>
      <p:sp>
        <p:nvSpPr>
          <p:cNvPr id="94210" name="标题 1"/>
          <p:cNvSpPr>
            <a:spLocks noGrp="1"/>
          </p:cNvSpPr>
          <p:nvPr>
            <p:ph type="title"/>
          </p:nvPr>
        </p:nvSpPr>
        <p:spPr>
          <a:xfrm>
            <a:off x="554355" y="150495"/>
            <a:ext cx="5398770" cy="414020"/>
          </a:xfrm>
          <a:noFill/>
          <a:ln>
            <a:noFill/>
          </a:ln>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Arial" panose="020B0604020202020204" pitchFamily="34" charset="0"/>
              </a:rPr>
              <a:t>1.</a:t>
            </a:r>
            <a:r>
              <a:rPr>
                <a:latin typeface="+mj-lt"/>
                <a:ea typeface="+mj-ea"/>
                <a:cs typeface="+mj-cs"/>
                <a:sym typeface="Arial" panose="020B0604020202020204" pitchFamily="34" charset="0"/>
              </a:rPr>
              <a:t>4</a:t>
            </a:r>
            <a:r>
              <a:rPr>
                <a:latin typeface="+mj-lt"/>
                <a:ea typeface="+mj-ea"/>
                <a:cs typeface="+mj-cs"/>
                <a:sym typeface="Arial" panose="020B0604020202020204" pitchFamily="34" charset="0"/>
              </a:rPr>
              <a:t>.6  </a:t>
            </a:r>
            <a:r>
              <a:rPr>
                <a:latin typeface="+mj-lt"/>
                <a:ea typeface="+mj-ea"/>
                <a:cs typeface="+mj-cs"/>
                <a:sym typeface="Arial" panose="020B0604020202020204" pitchFamily="34" charset="0"/>
              </a:rPr>
              <a:t>常用内置函数</a:t>
            </a:r>
            <a:endParaRPr>
              <a:latin typeface="+mj-lt"/>
              <a:ea typeface="+mj-ea"/>
              <a:cs typeface="+mj-cs"/>
              <a:sym typeface="Arial" panose="020B0604020202020204" pitchFamily="34" charset="0"/>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标题 1"/>
          <p:cNvSpPr>
            <a:spLocks noGrp="1"/>
          </p:cNvSpPr>
          <p:nvPr>
            <p:ph type="title"/>
          </p:nvPr>
        </p:nvSpPr>
        <p:spPr>
          <a:xfrm>
            <a:off x="554355" y="150495"/>
            <a:ext cx="5398770" cy="414020"/>
          </a:xfrm>
          <a:noFill/>
          <a:ln>
            <a:noFill/>
          </a:ln>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Arial" panose="020B0604020202020204" pitchFamily="34" charset="0"/>
              </a:rPr>
              <a:t>1.</a:t>
            </a:r>
            <a:r>
              <a:rPr>
                <a:latin typeface="+mj-lt"/>
                <a:ea typeface="+mj-ea"/>
                <a:cs typeface="+mj-cs"/>
                <a:sym typeface="Arial" panose="020B0604020202020204" pitchFamily="34" charset="0"/>
              </a:rPr>
              <a:t>4</a:t>
            </a:r>
            <a:r>
              <a:rPr>
                <a:latin typeface="+mj-lt"/>
                <a:ea typeface="+mj-ea"/>
                <a:cs typeface="+mj-cs"/>
                <a:sym typeface="Arial" panose="020B0604020202020204" pitchFamily="34" charset="0"/>
              </a:rPr>
              <a:t>.6  </a:t>
            </a:r>
            <a:r>
              <a:rPr>
                <a:latin typeface="+mj-lt"/>
                <a:ea typeface="+mj-ea"/>
                <a:cs typeface="+mj-cs"/>
                <a:sym typeface="Arial" panose="020B0604020202020204" pitchFamily="34" charset="0"/>
              </a:rPr>
              <a:t>常用内置函数</a:t>
            </a:r>
            <a:endParaRPr>
              <a:latin typeface="+mj-lt"/>
              <a:ea typeface="+mj-ea"/>
              <a:cs typeface="+mj-cs"/>
              <a:sym typeface="Arial" panose="020B0604020202020204" pitchFamily="34" charset="0"/>
            </a:endParaRPr>
          </a:p>
        </p:txBody>
      </p:sp>
      <p:sp>
        <p:nvSpPr>
          <p:cNvPr id="7" name="文本占位符 6"/>
          <p:cNvSpPr>
            <a:spLocks noGrp="1"/>
          </p:cNvSpPr>
          <p:nvPr>
            <p:ph type="body" idx="1"/>
          </p:nvPr>
        </p:nvSpPr>
        <p:spPr/>
        <p:txBody>
          <a:bodyPr/>
          <a:p>
            <a:endParaRPr lang="zh-CN" altLang="en-US"/>
          </a:p>
        </p:txBody>
      </p:sp>
      <p:graphicFrame>
        <p:nvGraphicFramePr>
          <p:cNvPr id="95234" name="对象 1"/>
          <p:cNvGraphicFramePr/>
          <p:nvPr/>
        </p:nvGraphicFramePr>
        <p:xfrm>
          <a:off x="1410970" y="961390"/>
          <a:ext cx="8100695" cy="4935220"/>
        </p:xfrm>
        <a:graphic>
          <a:graphicData uri="http://schemas.openxmlformats.org/presentationml/2006/ole">
            <mc:AlternateContent xmlns:mc="http://schemas.openxmlformats.org/markup-compatibility/2006">
              <mc:Choice xmlns:v="urn:schemas-microsoft-com:vml" Requires="v">
                <p:oleObj spid="_x0000_s3080" name="" r:id="rId1" imgW="4800600" imgH="2238375" progId="Paint.Picture">
                  <p:embed/>
                </p:oleObj>
              </mc:Choice>
              <mc:Fallback>
                <p:oleObj name="" r:id="rId1" imgW="4800600" imgH="2238375" progId="Paint.Picture">
                  <p:embed/>
                  <p:pic>
                    <p:nvPicPr>
                      <p:cNvPr id="0" name="图片 3079"/>
                      <p:cNvPicPr/>
                      <p:nvPr/>
                    </p:nvPicPr>
                    <p:blipFill>
                      <a:blip r:embed="rId2"/>
                      <a:stretch>
                        <a:fillRect/>
                      </a:stretch>
                    </p:blipFill>
                    <p:spPr>
                      <a:xfrm>
                        <a:off x="1410970" y="961390"/>
                        <a:ext cx="8100695" cy="4935220"/>
                      </a:xfrm>
                      <a:prstGeom prst="rect">
                        <a:avLst/>
                      </a:prstGeom>
                      <a:noFill/>
                      <a:ln w="38100">
                        <a:noFill/>
                        <a:miter/>
                      </a:ln>
                    </p:spPr>
                  </p:pic>
                </p:oleObj>
              </mc:Fallback>
            </mc:AlternateContent>
          </a:graphicData>
        </a:graphic>
      </p:graphicFrame>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内容占位符 2"/>
          <p:cNvSpPr>
            <a:spLocks noGrp="1"/>
          </p:cNvSpPr>
          <p:nvPr>
            <p:ph sz="half" idx="2"/>
          </p:nvPr>
        </p:nvSpPr>
        <p:spPr>
          <a:xfrm>
            <a:off x="554355" y="732155"/>
            <a:ext cx="11155680" cy="5053330"/>
          </a:xfrm>
        </p:spPr>
        <p:txBody>
          <a:bodyPr anchor="t"/>
          <a:p>
            <a:pPr marL="0" indent="0">
              <a:lnSpc>
                <a:spcPct val="100000"/>
              </a:lnSpc>
              <a:buNone/>
            </a:pPr>
            <a:r>
              <a:rPr lang="zh-CN" altLang="en-US" sz="1800">
                <a:latin typeface="Consolas" panose="020B0609020204030204" charset="0"/>
              </a:rPr>
              <a:t>&gt;&gt;&gt; def myMap(iterable, op, value):  #自定义函数</a:t>
            </a:r>
            <a:endParaRPr lang="zh-CN" altLang="en-US" sz="1800">
              <a:latin typeface="Consolas" panose="020B0609020204030204" charset="0"/>
            </a:endParaRPr>
          </a:p>
          <a:p>
            <a:pPr marL="0" indent="0">
              <a:lnSpc>
                <a:spcPct val="100000"/>
              </a:lnSpc>
              <a:buNone/>
            </a:pPr>
            <a:r>
              <a:rPr lang="zh-CN" altLang="en-US" sz="1800">
                <a:latin typeface="Consolas" panose="020B0609020204030204" charset="0"/>
              </a:rPr>
              <a:t>    if op not in '+-*/':             #实现序列与数字的四则运算</a:t>
            </a:r>
            <a:endParaRPr lang="zh-CN" altLang="en-US" sz="1800">
              <a:latin typeface="Consolas" panose="020B0609020204030204" charset="0"/>
            </a:endParaRPr>
          </a:p>
          <a:p>
            <a:pPr marL="0" indent="0">
              <a:lnSpc>
                <a:spcPct val="100000"/>
              </a:lnSpc>
              <a:buNone/>
            </a:pPr>
            <a:r>
              <a:rPr lang="zh-CN" altLang="en-US" sz="1800">
                <a:latin typeface="Consolas" panose="020B0609020204030204" charset="0"/>
              </a:rPr>
              <a:t>        return 'Error operator'</a:t>
            </a:r>
            <a:endParaRPr lang="zh-CN" altLang="en-US" sz="1800">
              <a:latin typeface="Consolas" panose="020B0609020204030204" charset="0"/>
            </a:endParaRPr>
          </a:p>
          <a:p>
            <a:pPr marL="0" indent="0">
              <a:lnSpc>
                <a:spcPct val="100000"/>
              </a:lnSpc>
              <a:buNone/>
            </a:pPr>
            <a:r>
              <a:rPr lang="zh-CN" altLang="en-US" sz="1800">
                <a:latin typeface="Consolas" panose="020B0609020204030204" charset="0"/>
              </a:rPr>
              <a:t>    func = lambda i:eval(repr(i)+op+repr(value))</a:t>
            </a:r>
            <a:endParaRPr lang="zh-CN" altLang="en-US" sz="1800">
              <a:latin typeface="Consolas" panose="020B0609020204030204" charset="0"/>
            </a:endParaRPr>
          </a:p>
          <a:p>
            <a:pPr marL="0" indent="0">
              <a:lnSpc>
                <a:spcPct val="100000"/>
              </a:lnSpc>
              <a:buNone/>
            </a:pPr>
            <a:r>
              <a:rPr lang="zh-CN" altLang="en-US" sz="1800">
                <a:latin typeface="Consolas" panose="020B0609020204030204" charset="0"/>
              </a:rPr>
              <a:t>    return map(func, iterable)</a:t>
            </a:r>
            <a:endParaRPr lang="zh-CN" altLang="en-US" sz="1800">
              <a:latin typeface="Consolas" panose="020B0609020204030204" charset="0"/>
            </a:endParaRPr>
          </a:p>
          <a:p>
            <a:pPr marL="0" indent="0">
              <a:lnSpc>
                <a:spcPct val="100000"/>
              </a:lnSpc>
              <a:buNone/>
            </a:pPr>
            <a:endParaRPr lang="zh-CN" altLang="en-US" sz="1800">
              <a:latin typeface="Consolas" panose="020B0609020204030204" charset="0"/>
            </a:endParaRPr>
          </a:p>
          <a:p>
            <a:pPr marL="0" indent="0">
              <a:lnSpc>
                <a:spcPct val="100000"/>
              </a:lnSpc>
              <a:buNone/>
            </a:pPr>
            <a:r>
              <a:rPr lang="zh-CN" altLang="en-US" sz="1800">
                <a:latin typeface="Consolas" panose="020B0609020204030204" charset="0"/>
              </a:rPr>
              <a:t>&gt;&gt;&gt; list(myMap(range(5), '+', 5))</a:t>
            </a:r>
            <a:endParaRPr lang="zh-CN" altLang="en-US" sz="1800">
              <a:latin typeface="Consolas" panose="020B0609020204030204" charset="0"/>
            </a:endParaRPr>
          </a:p>
          <a:p>
            <a:pPr marL="0" indent="0">
              <a:lnSpc>
                <a:spcPct val="100000"/>
              </a:lnSpc>
              <a:buNone/>
            </a:pPr>
            <a:r>
              <a:rPr lang="zh-CN" altLang="en-US" sz="1800">
                <a:solidFill>
                  <a:srgbClr val="00B0F0"/>
                </a:solidFill>
                <a:latin typeface="Consolas" panose="020B0609020204030204" charset="0"/>
              </a:rPr>
              <a:t>[5, 6, 7, 8, 9]</a:t>
            </a:r>
            <a:endParaRPr lang="zh-CN" altLang="en-US" sz="1800">
              <a:solidFill>
                <a:srgbClr val="00B0F0"/>
              </a:solidFill>
              <a:latin typeface="Consolas" panose="020B0609020204030204" charset="0"/>
            </a:endParaRPr>
          </a:p>
          <a:p>
            <a:pPr marL="0" indent="0">
              <a:lnSpc>
                <a:spcPct val="100000"/>
              </a:lnSpc>
              <a:buNone/>
            </a:pPr>
            <a:r>
              <a:rPr lang="zh-CN" altLang="en-US" sz="1800">
                <a:latin typeface="Consolas" panose="020B0609020204030204" charset="0"/>
              </a:rPr>
              <a:t>&gt;&gt;&gt; list(myMap(range(5), '-', 5))</a:t>
            </a:r>
            <a:endParaRPr lang="zh-CN" altLang="en-US" sz="1800">
              <a:latin typeface="Consolas" panose="020B0609020204030204" charset="0"/>
            </a:endParaRPr>
          </a:p>
          <a:p>
            <a:pPr marL="0" indent="0">
              <a:lnSpc>
                <a:spcPct val="100000"/>
              </a:lnSpc>
              <a:buNone/>
            </a:pPr>
            <a:r>
              <a:rPr lang="zh-CN" altLang="en-US" sz="1800">
                <a:solidFill>
                  <a:srgbClr val="00B0F0"/>
                </a:solidFill>
                <a:latin typeface="Consolas" panose="020B0609020204030204" charset="0"/>
              </a:rPr>
              <a:t>[-5, -4, -3, -2, -1]</a:t>
            </a:r>
            <a:endParaRPr lang="zh-CN" altLang="en-US" sz="1800">
              <a:solidFill>
                <a:srgbClr val="00B0F0"/>
              </a:solidFill>
              <a:latin typeface="Consolas" panose="020B0609020204030204" charset="0"/>
            </a:endParaRPr>
          </a:p>
          <a:p>
            <a:pPr marL="0" indent="0">
              <a:lnSpc>
                <a:spcPct val="100000"/>
              </a:lnSpc>
              <a:buNone/>
            </a:pPr>
            <a:r>
              <a:rPr lang="zh-CN" altLang="en-US" sz="1800">
                <a:latin typeface="Consolas" panose="020B0609020204030204" charset="0"/>
              </a:rPr>
              <a:t>&gt;&gt;&gt; list(myMap(range(5), '*', 5))</a:t>
            </a:r>
            <a:endParaRPr lang="zh-CN" altLang="en-US" sz="1800">
              <a:latin typeface="Consolas" panose="020B0609020204030204" charset="0"/>
            </a:endParaRPr>
          </a:p>
          <a:p>
            <a:pPr marL="0" indent="0">
              <a:lnSpc>
                <a:spcPct val="100000"/>
              </a:lnSpc>
              <a:buNone/>
            </a:pPr>
            <a:r>
              <a:rPr lang="zh-CN" altLang="en-US" sz="1800">
                <a:solidFill>
                  <a:srgbClr val="00B0F0"/>
                </a:solidFill>
                <a:latin typeface="Consolas" panose="020B0609020204030204" charset="0"/>
              </a:rPr>
              <a:t>[0, 5, 10, 15, 20]</a:t>
            </a:r>
            <a:endParaRPr lang="zh-CN" altLang="en-US" sz="1800">
              <a:solidFill>
                <a:srgbClr val="00B0F0"/>
              </a:solidFill>
              <a:latin typeface="Consolas" panose="020B0609020204030204" charset="0"/>
            </a:endParaRPr>
          </a:p>
          <a:p>
            <a:pPr marL="0" indent="0">
              <a:lnSpc>
                <a:spcPct val="100000"/>
              </a:lnSpc>
              <a:buNone/>
            </a:pPr>
            <a:r>
              <a:rPr lang="zh-CN" altLang="en-US" sz="1800">
                <a:latin typeface="Consolas" panose="020B0609020204030204" charset="0"/>
              </a:rPr>
              <a:t>&gt;&gt;&gt; list(myMap(range(5), '/', 5))</a:t>
            </a:r>
            <a:endParaRPr lang="zh-CN" altLang="en-US" sz="1800">
              <a:latin typeface="Consolas" panose="020B0609020204030204" charset="0"/>
            </a:endParaRPr>
          </a:p>
          <a:p>
            <a:pPr marL="0" indent="0">
              <a:lnSpc>
                <a:spcPct val="100000"/>
              </a:lnSpc>
              <a:buNone/>
            </a:pPr>
            <a:r>
              <a:rPr lang="zh-CN" altLang="en-US" sz="1800">
                <a:solidFill>
                  <a:srgbClr val="00B0F0"/>
                </a:solidFill>
                <a:latin typeface="Consolas" panose="020B0609020204030204" charset="0"/>
              </a:rPr>
              <a:t>[0.0, 0.2, 0.4, 0.6, 0.8]</a:t>
            </a:r>
            <a:endParaRPr lang="zh-CN" altLang="en-US" sz="1800">
              <a:solidFill>
                <a:srgbClr val="00B0F0"/>
              </a:solidFill>
              <a:latin typeface="Consolas" panose="020B0609020204030204" charset="0"/>
            </a:endParaRPr>
          </a:p>
        </p:txBody>
      </p:sp>
      <p:sp>
        <p:nvSpPr>
          <p:cNvPr id="3" name="文本占位符 2"/>
          <p:cNvSpPr>
            <a:spLocks noGrp="1"/>
          </p:cNvSpPr>
          <p:nvPr>
            <p:ph type="body" idx="1"/>
          </p:nvPr>
        </p:nvSpPr>
        <p:spPr/>
        <p:txBody>
          <a:bodyPr/>
          <a:p>
            <a:endParaRPr lang="zh-CN" altLang="en-US"/>
          </a:p>
        </p:txBody>
      </p:sp>
      <p:sp>
        <p:nvSpPr>
          <p:cNvPr id="96258" name="标题 1"/>
          <p:cNvSpPr>
            <a:spLocks noGrp="1"/>
          </p:cNvSpPr>
          <p:nvPr>
            <p:ph type="title"/>
          </p:nvPr>
        </p:nvSpPr>
        <p:spPr>
          <a:xfrm>
            <a:off x="554355" y="150495"/>
            <a:ext cx="5398770" cy="414020"/>
          </a:xfrm>
          <a:noFill/>
          <a:ln>
            <a:noFill/>
          </a:ln>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Arial" panose="020B0604020202020204" pitchFamily="34" charset="0"/>
              </a:rPr>
              <a:t>1.</a:t>
            </a:r>
            <a:r>
              <a:rPr>
                <a:latin typeface="+mj-lt"/>
                <a:ea typeface="+mj-ea"/>
                <a:cs typeface="+mj-cs"/>
                <a:sym typeface="Arial" panose="020B0604020202020204" pitchFamily="34" charset="0"/>
              </a:rPr>
              <a:t>4</a:t>
            </a:r>
            <a:r>
              <a:rPr>
                <a:latin typeface="+mj-lt"/>
                <a:ea typeface="+mj-ea"/>
                <a:cs typeface="+mj-cs"/>
                <a:sym typeface="Arial" panose="020B0604020202020204" pitchFamily="34" charset="0"/>
              </a:rPr>
              <a:t>.6  </a:t>
            </a:r>
            <a:r>
              <a:rPr>
                <a:latin typeface="+mj-lt"/>
                <a:ea typeface="+mj-ea"/>
                <a:cs typeface="+mj-cs"/>
                <a:sym typeface="Arial" panose="020B0604020202020204" pitchFamily="34" charset="0"/>
              </a:rPr>
              <a:t>常用内置函数</a:t>
            </a:r>
            <a:endParaRPr>
              <a:latin typeface="+mj-lt"/>
              <a:ea typeface="+mj-ea"/>
              <a:cs typeface="+mj-cs"/>
              <a:sym typeface="Arial" panose="020B0604020202020204" pitchFamily="34" charset="0"/>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内容占位符 2"/>
          <p:cNvSpPr>
            <a:spLocks noGrp="1"/>
          </p:cNvSpPr>
          <p:nvPr>
            <p:ph sz="half" idx="2"/>
          </p:nvPr>
        </p:nvSpPr>
        <p:spPr/>
        <p:txBody>
          <a:bodyPr anchor="t"/>
          <a:p>
            <a:pPr marL="0" indent="0">
              <a:buNone/>
            </a:pPr>
            <a:r>
              <a:rPr lang="zh-CN" altLang="en-US" sz="1800">
                <a:latin typeface="Consolas" panose="020B0609020204030204" charset="0"/>
              </a:rPr>
              <a:t>&gt;&gt;&gt; import random</a:t>
            </a:r>
            <a:endParaRPr lang="zh-CN" altLang="en-US" sz="1800">
              <a:latin typeface="Consolas" panose="020B0609020204030204" charset="0"/>
            </a:endParaRPr>
          </a:p>
          <a:p>
            <a:pPr marL="0" indent="0">
              <a:buNone/>
            </a:pPr>
            <a:r>
              <a:rPr lang="zh-CN" altLang="en-US" sz="1800">
                <a:latin typeface="Consolas" panose="020B0609020204030204" charset="0"/>
              </a:rPr>
              <a:t>&gt;&gt;&gt; x = random.randint(1, 1e30)     #生成指定范围内的随机整数</a:t>
            </a:r>
            <a:endParaRPr lang="zh-CN" altLang="en-US" sz="1800">
              <a:latin typeface="Consolas" panose="020B0609020204030204" charset="0"/>
            </a:endParaRPr>
          </a:p>
          <a:p>
            <a:pPr marL="0" indent="0">
              <a:buNone/>
            </a:pPr>
            <a:r>
              <a:rPr lang="zh-CN" altLang="en-US" sz="1800">
                <a:latin typeface="Consolas" panose="020B0609020204030204" charset="0"/>
              </a:rPr>
              <a:t>&gt;&gt;&gt; x</a:t>
            </a:r>
            <a:endParaRPr lang="zh-CN" altLang="en-US" sz="1800">
              <a:latin typeface="Consolas" panose="020B0609020204030204" charset="0"/>
            </a:endParaRPr>
          </a:p>
          <a:p>
            <a:pPr marL="0" indent="0">
              <a:buNone/>
            </a:pPr>
            <a:r>
              <a:rPr lang="zh-CN" altLang="en-US" sz="1800">
                <a:solidFill>
                  <a:srgbClr val="00B0F0"/>
                </a:solidFill>
                <a:latin typeface="Consolas" panose="020B0609020204030204" charset="0"/>
              </a:rPr>
              <a:t>839746558215897242220046223150</a:t>
            </a:r>
            <a:endParaRPr lang="zh-CN" altLang="en-US" sz="1800">
              <a:solidFill>
                <a:srgbClr val="00B0F0"/>
              </a:solidFill>
              <a:latin typeface="Consolas" panose="020B0609020204030204" charset="0"/>
            </a:endParaRPr>
          </a:p>
          <a:p>
            <a:pPr marL="0" indent="0">
              <a:buNone/>
            </a:pPr>
            <a:r>
              <a:rPr lang="zh-CN" altLang="en-US" sz="1800">
                <a:latin typeface="Consolas" panose="020B0609020204030204" charset="0"/>
              </a:rPr>
              <a:t>&gt;&gt;&gt; list(map(int, str(x)))          #提取大整数每位上的数字</a:t>
            </a:r>
            <a:endParaRPr lang="zh-CN" altLang="en-US" sz="1800">
              <a:latin typeface="Consolas" panose="020B0609020204030204" charset="0"/>
            </a:endParaRPr>
          </a:p>
          <a:p>
            <a:pPr marL="0" indent="0">
              <a:buNone/>
            </a:pPr>
            <a:r>
              <a:rPr lang="zh-CN" altLang="en-US" sz="1800">
                <a:solidFill>
                  <a:srgbClr val="00B0F0"/>
                </a:solidFill>
                <a:latin typeface="Consolas" panose="020B0609020204030204" charset="0"/>
              </a:rPr>
              <a:t>[8, 3, 9, 7, 4, 6, 5, 5, 8, 2, 1, 5, 8, 9, 7, 2, 4, 2, 2, 2, 0, 0, 4, 6, 2, 2, 3, 1, 5, 0]</a:t>
            </a:r>
            <a:endParaRPr lang="zh-CN" altLang="en-US" sz="1800">
              <a:solidFill>
                <a:srgbClr val="00B0F0"/>
              </a:solidFill>
              <a:latin typeface="Consolas" panose="020B0609020204030204" charset="0"/>
            </a:endParaRPr>
          </a:p>
        </p:txBody>
      </p:sp>
      <p:sp>
        <p:nvSpPr>
          <p:cNvPr id="3" name="文本占位符 2"/>
          <p:cNvSpPr>
            <a:spLocks noGrp="1"/>
          </p:cNvSpPr>
          <p:nvPr>
            <p:ph type="body" idx="1"/>
          </p:nvPr>
        </p:nvSpPr>
        <p:spPr/>
        <p:txBody>
          <a:bodyPr/>
          <a:p>
            <a:endParaRPr lang="zh-CN" altLang="en-US"/>
          </a:p>
        </p:txBody>
      </p:sp>
      <p:sp>
        <p:nvSpPr>
          <p:cNvPr id="97282" name="标题 1"/>
          <p:cNvSpPr>
            <a:spLocks noGrp="1"/>
          </p:cNvSpPr>
          <p:nvPr>
            <p:ph type="title"/>
          </p:nvPr>
        </p:nvSpPr>
        <p:spPr>
          <a:xfrm>
            <a:off x="554355" y="147320"/>
            <a:ext cx="5398770" cy="414020"/>
          </a:xfrm>
          <a:noFill/>
          <a:ln>
            <a:noFill/>
          </a:ln>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Arial" panose="020B0604020202020204" pitchFamily="34" charset="0"/>
              </a:rPr>
              <a:t>1.</a:t>
            </a:r>
            <a:r>
              <a:rPr>
                <a:latin typeface="+mj-lt"/>
                <a:ea typeface="+mj-ea"/>
                <a:cs typeface="+mj-cs"/>
                <a:sym typeface="Arial" panose="020B0604020202020204" pitchFamily="34" charset="0"/>
              </a:rPr>
              <a:t>4</a:t>
            </a:r>
            <a:r>
              <a:rPr>
                <a:latin typeface="+mj-lt"/>
                <a:ea typeface="+mj-ea"/>
                <a:cs typeface="+mj-cs"/>
                <a:sym typeface="Arial" panose="020B0604020202020204" pitchFamily="34" charset="0"/>
              </a:rPr>
              <a:t>.6  </a:t>
            </a:r>
            <a:r>
              <a:rPr>
                <a:latin typeface="+mj-lt"/>
                <a:ea typeface="+mj-ea"/>
                <a:cs typeface="+mj-cs"/>
                <a:sym typeface="Arial" panose="020B0604020202020204" pitchFamily="34" charset="0"/>
              </a:rPr>
              <a:t>常用内置函数</a:t>
            </a:r>
            <a:endParaRPr>
              <a:latin typeface="+mj-lt"/>
              <a:ea typeface="+mj-ea"/>
              <a:cs typeface="+mj-cs"/>
              <a:sym typeface="Arial" panose="020B0604020202020204" pitchFamily="34" charset="0"/>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5" name="Content Placeholder 2"/>
          <p:cNvSpPr>
            <a:spLocks noGrp="1"/>
          </p:cNvSpPr>
          <p:nvPr>
            <p:ph sz="half" idx="2"/>
          </p:nvPr>
        </p:nvSpPr>
        <p:spPr/>
        <p:txBody>
          <a:bodyPr anchor="t"/>
          <a:p>
            <a:pPr>
              <a:buFont typeface="Wingdings" panose="05000000000000000000" charset="0"/>
              <a:buChar char="n"/>
            </a:pPr>
            <a:r>
              <a:rPr lang="en-US" altLang="en-US" sz="2400"/>
              <a:t>标准库functools中的函数reduce()可以将一个接收2个参数的函数以迭代累积的方式从左到右依次作用到一个序列或迭代器对象的所有元素上，并且允许指定一个初始值。</a:t>
            </a:r>
            <a:endParaRPr lang="en-US" altLang="en-US" sz="1800"/>
          </a:p>
          <a:p>
            <a:pPr>
              <a:buNone/>
            </a:pPr>
            <a:endParaRPr lang="en-US" altLang="en-US" sz="1800"/>
          </a:p>
          <a:p>
            <a:pPr>
              <a:buNone/>
            </a:pPr>
            <a:r>
              <a:rPr lang="en-US" altLang="en-US" sz="1800">
                <a:latin typeface="Consolas" panose="020B0609020204030204" charset="0"/>
              </a:rPr>
              <a:t>&gt;&gt;&gt; from functools import reduce</a:t>
            </a:r>
            <a:endParaRPr lang="en-US" altLang="en-US" sz="1800">
              <a:latin typeface="Consolas" panose="020B0609020204030204" charset="0"/>
            </a:endParaRPr>
          </a:p>
          <a:p>
            <a:pPr>
              <a:buNone/>
            </a:pPr>
            <a:r>
              <a:rPr lang="en-US" altLang="en-US" sz="1800">
                <a:latin typeface="Consolas" panose="020B0609020204030204" charset="0"/>
              </a:rPr>
              <a:t>&gt;&gt;&gt; seq = list(range(1, 10))</a:t>
            </a:r>
            <a:endParaRPr lang="en-US" altLang="en-US" sz="1800">
              <a:latin typeface="Consolas" panose="020B0609020204030204" charset="0"/>
            </a:endParaRPr>
          </a:p>
          <a:p>
            <a:pPr>
              <a:buNone/>
            </a:pPr>
            <a:r>
              <a:rPr lang="en-US" altLang="en-US" sz="1800">
                <a:latin typeface="Consolas" panose="020B0609020204030204" charset="0"/>
              </a:rPr>
              <a:t>&gt;&gt;&gt; reduce(lambda x, y: x+y, seq)</a:t>
            </a:r>
            <a:endParaRPr lang="zh-CN" altLang="en-US" sz="1800">
              <a:latin typeface="Consolas" panose="020B0609020204030204" charset="0"/>
            </a:endParaRPr>
          </a:p>
          <a:p>
            <a:pPr>
              <a:buNone/>
            </a:pPr>
            <a:r>
              <a:rPr lang="en-US" altLang="en-US" sz="1800">
                <a:solidFill>
                  <a:srgbClr val="00B0F0"/>
                </a:solidFill>
                <a:latin typeface="Consolas" panose="020B0609020204030204" charset="0"/>
              </a:rPr>
              <a:t>45</a:t>
            </a:r>
            <a:endParaRPr lang="en-US" altLang="en-US" sz="1800">
              <a:solidFill>
                <a:srgbClr val="00B0F0"/>
              </a:solidFill>
              <a:latin typeface="Consolas" panose="020B0609020204030204" charset="0"/>
            </a:endParaRPr>
          </a:p>
        </p:txBody>
      </p:sp>
      <p:sp>
        <p:nvSpPr>
          <p:cNvPr id="3" name="文本占位符 2"/>
          <p:cNvSpPr>
            <a:spLocks noGrp="1"/>
          </p:cNvSpPr>
          <p:nvPr>
            <p:ph type="body" idx="1"/>
          </p:nvPr>
        </p:nvSpPr>
        <p:spPr/>
        <p:txBody>
          <a:bodyPr/>
          <a:p>
            <a:endParaRPr lang="zh-CN" altLang="en-US"/>
          </a:p>
        </p:txBody>
      </p:sp>
      <p:graphicFrame>
        <p:nvGraphicFramePr>
          <p:cNvPr id="98306" name="Object -2147482621"/>
          <p:cNvGraphicFramePr>
            <a:graphicFrameLocks noChangeAspect="1"/>
          </p:cNvGraphicFramePr>
          <p:nvPr/>
        </p:nvGraphicFramePr>
        <p:xfrm>
          <a:off x="6496368" y="2107248"/>
          <a:ext cx="3922712" cy="3838575"/>
        </p:xfrm>
        <a:graphic>
          <a:graphicData uri="http://schemas.openxmlformats.org/presentationml/2006/ole">
            <mc:AlternateContent xmlns:mc="http://schemas.openxmlformats.org/markup-compatibility/2006">
              <mc:Choice xmlns:v="urn:schemas-microsoft-com:vml" Requires="v">
                <p:oleObj spid="_x0000_s3079" name="" r:id="rId1" imgW="5174615" imgH="5064125" progId="Visio.Drawing.11">
                  <p:embed/>
                </p:oleObj>
              </mc:Choice>
              <mc:Fallback>
                <p:oleObj name="" r:id="rId1" imgW="5174615" imgH="5064125" progId="Visio.Drawing.11">
                  <p:embed/>
                  <p:pic>
                    <p:nvPicPr>
                      <p:cNvPr id="0" name="图片 3078"/>
                      <p:cNvPicPr/>
                      <p:nvPr/>
                    </p:nvPicPr>
                    <p:blipFill>
                      <a:blip r:embed="rId2"/>
                      <a:stretch>
                        <a:fillRect/>
                      </a:stretch>
                    </p:blipFill>
                    <p:spPr>
                      <a:xfrm>
                        <a:off x="6496368" y="2107248"/>
                        <a:ext cx="3922712" cy="3838575"/>
                      </a:xfrm>
                      <a:prstGeom prst="rect">
                        <a:avLst/>
                      </a:prstGeom>
                      <a:noFill/>
                      <a:ln w="38100">
                        <a:noFill/>
                        <a:miter/>
                      </a:ln>
                    </p:spPr>
                  </p:pic>
                </p:oleObj>
              </mc:Fallback>
            </mc:AlternateContent>
          </a:graphicData>
        </a:graphic>
      </p:graphicFrame>
      <p:sp>
        <p:nvSpPr>
          <p:cNvPr id="98307" name="标题 1"/>
          <p:cNvSpPr>
            <a:spLocks noGrp="1"/>
          </p:cNvSpPr>
          <p:nvPr>
            <p:ph type="title"/>
          </p:nvPr>
        </p:nvSpPr>
        <p:spPr>
          <a:xfrm>
            <a:off x="554355" y="150495"/>
            <a:ext cx="5398770" cy="414020"/>
          </a:xfrm>
          <a:noFill/>
          <a:ln>
            <a:noFill/>
          </a:ln>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Arial" panose="020B0604020202020204" pitchFamily="34" charset="0"/>
              </a:rPr>
              <a:t>1.</a:t>
            </a:r>
            <a:r>
              <a:rPr>
                <a:latin typeface="+mj-lt"/>
                <a:ea typeface="+mj-ea"/>
                <a:cs typeface="+mj-cs"/>
                <a:sym typeface="Arial" panose="020B0604020202020204" pitchFamily="34" charset="0"/>
              </a:rPr>
              <a:t>4</a:t>
            </a:r>
            <a:r>
              <a:rPr>
                <a:latin typeface="+mj-lt"/>
                <a:ea typeface="+mj-ea"/>
                <a:cs typeface="+mj-cs"/>
                <a:sym typeface="Arial" panose="020B0604020202020204" pitchFamily="34" charset="0"/>
              </a:rPr>
              <a:t>.6  </a:t>
            </a:r>
            <a:r>
              <a:rPr>
                <a:latin typeface="+mj-lt"/>
                <a:ea typeface="+mj-ea"/>
                <a:cs typeface="+mj-cs"/>
                <a:sym typeface="Arial" panose="020B0604020202020204" pitchFamily="34" charset="0"/>
              </a:rPr>
              <a:t>常用内置函数</a:t>
            </a:r>
            <a:endParaRPr>
              <a:latin typeface="+mj-lt"/>
              <a:ea typeface="+mj-ea"/>
              <a:cs typeface="+mj-cs"/>
              <a:sym typeface="Arial" panose="020B0604020202020204" pitchFamily="34" charset="0"/>
            </a:endParaRPr>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9.xml><?xml version="1.0" encoding="utf-8"?>
<p:tagLst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0.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51.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52.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53.xml><?xml version="1.0" encoding="utf-8"?>
<p:tagLst xmlns:p="http://schemas.openxmlformats.org/presentationml/2006/main">
  <p:tag name="KSO_WM_BEAUTIFY_FLAG" val="#wm#"/>
  <p:tag name="KSO_WM_TEMPLATE_CATEGORY" val="custom"/>
  <p:tag name="KSO_WM_TEMPLATE_INDEX" val="20187308"/>
</p:tagLst>
</file>

<file path=ppt/tags/tag54.xml><?xml version="1.0" encoding="utf-8"?>
<p:tagLst xmlns:p="http://schemas.openxmlformats.org/presentationml/2006/main">
  <p:tag name="KSO_WM_BEAUTIFY_FLAG" val="#wm#"/>
  <p:tag name="KSO_WM_TEMPLATE_CATEGORY" val="custom"/>
  <p:tag name="KSO_WM_TEMPLATE_INDEX" val="20187308"/>
</p:tagLst>
</file>

<file path=ppt/tags/tag55.xml><?xml version="1.0" encoding="utf-8"?>
<p:tagLst xmlns:p="http://schemas.openxmlformats.org/presentationml/2006/main">
  <p:tag name="KSO_WM_BEAUTIFY_FLAG" val="#wm#"/>
  <p:tag name="KSO_WM_TEMPLATE_CATEGORY" val="custom"/>
  <p:tag name="KSO_WM_TEMPLATE_INDEX" val="20187308"/>
</p:tagLst>
</file>

<file path=ppt/tags/tag56.xml><?xml version="1.0" encoding="utf-8"?>
<p:tagLst xmlns:p="http://schemas.openxmlformats.org/presentationml/2006/main">
  <p:tag name="KSO_WM_UNIT_PLACING_PICTURE_USER_VIEWPORT" val="{&quot;height&quot;:7341,&quot;width&quot;:15839}"/>
</p:tagLst>
</file>

<file path=ppt/tags/tag57.xml><?xml version="1.0" encoding="utf-8"?>
<p:tagLst xmlns:p="http://schemas.openxmlformats.org/presentationml/2006/main">
  <p:tag name="KSO_WM_UNIT_TABLE_BEAUTIFY" val="smartTable{d33def3e-be6e-4afb-8734-cfe1ad2ff648}"/>
</p:tagLst>
</file>

<file path=ppt/tags/tag58.xml><?xml version="1.0" encoding="utf-8"?>
<p:tagLst xmlns:p="http://schemas.openxmlformats.org/presentationml/2006/main">
  <p:tag name="KSO_WM_BEAUTIFY_FLAG" val="#wm#"/>
  <p:tag name="KSO_WM_TEMPLATE_CATEGORY" val="custom"/>
  <p:tag name="KSO_WM_TEMPLATE_INDEX" val="20187308"/>
</p:tagLst>
</file>

<file path=ppt/tags/tag59.xml><?xml version="1.0" encoding="utf-8"?>
<p:tagLst xmlns:p="http://schemas.openxmlformats.org/presentationml/2006/main">
  <p:tag name="KSO_WM_UNIT_TABLE_BEAUTIFY" val="smartTable{6504187c-70d7-4ed5-a9e2-1fa744f107f9}"/>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0.xml><?xml version="1.0" encoding="utf-8"?>
<p:tagLst xmlns:p="http://schemas.openxmlformats.org/presentationml/2006/main">
  <p:tag name="KSO_WM_BEAUTIFY_FLAG" val="#wm#"/>
  <p:tag name="KSO_WM_TEMPLATE_CATEGORY" val="custom"/>
  <p:tag name="KSO_WM_TEMPLATE_INDEX" val="20187308"/>
</p:tagLst>
</file>

<file path=ppt/tags/tag61.xml><?xml version="1.0" encoding="utf-8"?>
<p:tagLst xmlns:p="http://schemas.openxmlformats.org/presentationml/2006/main">
  <p:tag name="KSO_WM_UNIT_TABLE_BEAUTIFY" val="smartTable{f48864c4-02d9-4247-bb89-c8f477fafb43}"/>
</p:tagLst>
</file>

<file path=ppt/tags/tag62.xml><?xml version="1.0" encoding="utf-8"?>
<p:tagLst xmlns:p="http://schemas.openxmlformats.org/presentationml/2006/main">
  <p:tag name="KSO_WM_UNIT_TABLE_BEAUTIFY" val="smartTable{7fe7d6af-d0c2-4f19-8c4e-4475d6d54c5c}"/>
</p:tagLst>
</file>

<file path=ppt/tags/tag63.xml><?xml version="1.0" encoding="utf-8"?>
<p:tagLst xmlns:p="http://schemas.openxmlformats.org/presentationml/2006/main">
  <p:tag name="KSO_WM_UNIT_TABLE_BEAUTIFY" val="smartTable{a6c3febd-98c1-45f2-bdc4-078f9261805a}"/>
</p:tagLst>
</file>

<file path=ppt/tags/tag64.xml><?xml version="1.0" encoding="utf-8"?>
<p:tagLst xmlns:p="http://schemas.openxmlformats.org/presentationml/2006/main">
  <p:tag name="KSO_WM_UNIT_TABLE_BEAUTIFY" val="smartTable{d83d3342-722c-4684-85c4-3b0c8564e192}"/>
</p:tagLst>
</file>

<file path=ppt/tags/tag65.xml><?xml version="1.0" encoding="utf-8"?>
<p:tagLst xmlns:p="http://schemas.openxmlformats.org/presentationml/2006/main">
  <p:tag name="RAINPROBLEM" val="ProblemBody"/>
</p:tagLst>
</file>

<file path=ppt/tags/tag66.xml><?xml version="1.0" encoding="utf-8"?>
<p:tagLst xmlns:p="http://schemas.openxmlformats.org/presentationml/2006/main">
  <p:tag name="RAINPROBLEM" val="ProblemSubmit"/>
  <p:tag name="RAINPROBLEMTYPE" val="ShortAnswer"/>
</p:tagLst>
</file>

<file path=ppt/tags/tag67.xml><?xml version="1.0" encoding="utf-8"?>
<p:tagLst xmlns:p="http://schemas.openxmlformats.org/presentationml/2006/main">
  <p:tag name="PRODUCTVERSIONTIP" val="PRODUCTVERSIONTIP"/>
</p:tagLst>
</file>

<file path=ppt/tags/tag68.xml><?xml version="1.0" encoding="utf-8"?>
<p:tagLst xmlns:p="http://schemas.openxmlformats.org/presentationml/2006/main">
  <p:tag name="RAINPROBLEM" val="ProblemRemarkBoard"/>
</p:tagLst>
</file>

<file path=ppt/tags/tag69.xml><?xml version="1.0" encoding="utf-8"?>
<p:tagLst xmlns:p="http://schemas.openxmlformats.org/presentationml/2006/main">
  <p:tag name="PROBLEMREMARKTITLE" val="ProblemRemarkBoardTip"/>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0.xml><?xml version="1.0" encoding="utf-8"?>
<p:tagLst xmlns:p="http://schemas.openxmlformats.org/presentationml/2006/main">
  <p:tag name="RAINPROBLEM" val="ProblemRemark"/>
</p:tagLst>
</file>

<file path=ppt/tags/tag71.xml><?xml version="1.0" encoding="utf-8"?>
<p:tagLst xmlns:p="http://schemas.openxmlformats.org/presentationml/2006/main">
  <p:tag name="PROBLEMREMARKTITLE" val="ProblemRemarkBoardTitle"/>
</p:tagLst>
</file>

<file path=ppt/tags/tag72.xml><?xml version="1.0" encoding="utf-8"?>
<p:tagLst xmlns:p="http://schemas.openxmlformats.org/presentationml/2006/main">
  <p:tag name="PROBLEMREMARKTITLE" val="ProblemRemarkBoardTitle"/>
</p:tagLst>
</file>

<file path=ppt/tags/tag73.xml><?xml version="1.0" encoding="utf-8"?>
<p:tagLst xmlns:p="http://schemas.openxmlformats.org/presentationml/2006/main">
  <p:tag name="PROBLEMREMARKTITLE" val="ProblemRemarkBoardTitle"/>
</p:tagLst>
</file>

<file path=ppt/tags/tag74.xml><?xml version="1.0" encoding="utf-8"?>
<p:tagLst xmlns:p="http://schemas.openxmlformats.org/presentationml/2006/main">
  <p:tag name="PROBLEMREMARKTITLE" val="ProblemRemarkBoardTitle"/>
</p:tagLst>
</file>

<file path=ppt/tags/tag75.xml><?xml version="1.0" encoding="utf-8"?>
<p:tagLst xmlns:p="http://schemas.openxmlformats.org/presentationml/2006/main">
  <p:tag name="RAINPROBLEMTYPE" val="ProblemTypeMarker"/>
</p:tagLst>
</file>

<file path=ppt/tags/tag76.xml><?xml version="1.0" encoding="utf-8"?>
<p:tagLst xmlns:p="http://schemas.openxmlformats.org/presentationml/2006/main">
  <p:tag name="RAINPROBLEMTYPE" val="ProblemTypeMarker"/>
</p:tagLst>
</file>

<file path=ppt/tags/tag77.xml><?xml version="1.0" encoding="utf-8"?>
<p:tagLst xmlns:p="http://schemas.openxmlformats.org/presentationml/2006/main">
  <p:tag name="RAINPROBLEMTYPE" val="ProblemTypeMarker"/>
</p:tagLst>
</file>

<file path=ppt/tags/tag78.xml><?xml version="1.0" encoding="utf-8"?>
<p:tagLst xmlns:p="http://schemas.openxmlformats.org/presentationml/2006/main">
  <p:tag name="RAINPROBLEMTYPE" val="ProblemTypeMarker"/>
</p:tagLst>
</file>

<file path=ppt/tags/tag79.xml><?xml version="1.0" encoding="utf-8"?>
<p:tagLst xmlns:p="http://schemas.openxmlformats.org/presentationml/2006/main">
  <p:tag name="RAINPROBLEMTYPE" val="ProblemTypeMarker"/>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0.xml><?xml version="1.0" encoding="utf-8"?>
<p:tagLst xmlns:p="http://schemas.openxmlformats.org/presentationml/2006/main">
  <p:tag name="RAINPROBLEM" val="ProblemSetting"/>
  <p:tag name="RAINPROBLEMTYPE" val="ShortAnswer"/>
</p:tagLst>
</file>

<file path=ppt/tags/tag81.xml><?xml version="1.0" encoding="utf-8"?>
<p:tagLst xmlns:p="http://schemas.openxmlformats.org/presentationml/2006/main">
  <p:tag name="RAINPROBLEM" val="ShortAnswer"/>
  <p:tag name="PROBLEMSCORE" val="0.5"/>
  <p:tag name="PROBLEMVOICEALLOWED" val="False"/>
  <p:tag name="PROBLEMHASREMARK" val="False"/>
</p:tagLst>
</file>

<file path=ppt/tags/tag82.xml><?xml version="1.0" encoding="utf-8"?>
<p:tagLst xmlns:p="http://schemas.openxmlformats.org/presentationml/2006/main">
  <p:tag name="KSO_WM_UNIT_PLACING_PICTURE_USER_VIEWPORT" val="{&quot;height&quot;:7958,&quot;width&quot;:11036}"/>
</p:tagLst>
</file>

<file path=ppt/tags/tag83.xml><?xml version="1.0" encoding="utf-8"?>
<p:tagLst xmlns:p="http://schemas.openxmlformats.org/presentationml/2006/main">
  <p:tag name="KSO_WM_UNIT_TABLE_BEAUTIFY" val="smartTable{5c7661de-b74e-4bf2-9d84-7691eb26e7c6}"/>
</p:tagLst>
</file>

<file path=ppt/tags/tag84.xml><?xml version="1.0" encoding="utf-8"?>
<p:tagLst xmlns:p="http://schemas.openxmlformats.org/presentationml/2006/main">
  <p:tag name="KSO_WM_UNIT_TABLE_BEAUTIFY" val="smartTable{29568788-4978-46ba-9de5-84cc791b8b25}"/>
</p:tagLst>
</file>

<file path=ppt/tags/tag85.xml><?xml version="1.0" encoding="utf-8"?>
<p:tagLst xmlns:p="http://schemas.openxmlformats.org/presentationml/2006/main">
  <p:tag name="KSO_WM_UNIT_TABLE_BEAUTIFY" val="smartTable{ddbf6c87-b2d1-441c-ac3f-44e929108d67}"/>
</p:tagLst>
</file>

<file path=ppt/tags/tag86.xml><?xml version="1.0" encoding="utf-8"?>
<p:tagLst xmlns:p="http://schemas.openxmlformats.org/presentationml/2006/main">
  <p:tag name="KSO_WM_UNIT_TABLE_BEAUTIFY" val="smartTable{b5061273-9e5f-47c7-8420-88a07aac83b2}"/>
</p:tagLst>
</file>

<file path=ppt/tags/tag87.xml><?xml version="1.0" encoding="utf-8"?>
<p:tagLst xmlns:p="http://schemas.openxmlformats.org/presentationml/2006/main">
  <p:tag name="KSO_WM_UNIT_TABLE_BEAUTIFY" val="smartTable{c132781c-5d73-4c26-a8e3-f3360074c4fe}"/>
</p:tagLst>
</file>

<file path=ppt/tags/tag88.xml><?xml version="1.0" encoding="utf-8"?>
<p:tagLst xmlns:p="http://schemas.openxmlformats.org/presentationml/2006/main">
  <p:tag name="KSO_WM_UNIT_TABLE_BEAUTIFY" val="smartTable{642093ed-82c9-4e9e-b8bf-252f1d4ffb94}"/>
</p:tagLst>
</file>

<file path=ppt/tags/tag89.xml><?xml version="1.0" encoding="utf-8"?>
<p:tagLst xmlns:p="http://schemas.openxmlformats.org/presentationml/2006/main">
  <p:tag name="KSO_WM_BEAUTIFY_FLAG" val="#wm#"/>
  <p:tag name="KSO_WM_TEMPLATE_CATEGORY" val="custom"/>
  <p:tag name="KSO_WM_TEMPLATE_INDEX" val="20187308"/>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187308"/>
</p:tagLst>
</file>

<file path=ppt/tags/tag91.xml><?xml version="1.0" encoding="utf-8"?>
<p:tagLst xmlns:p="http://schemas.openxmlformats.org/presentationml/2006/main">
  <p:tag name="KSO_WM_BEAUTIFY_FLAG" val="#wm#"/>
  <p:tag name="KSO_WM_TEMPLATE_CATEGORY" val="custom"/>
  <p:tag name="KSO_WM_TEMPLATE_INDEX" val="20187308"/>
</p:tagLst>
</file>

<file path=ppt/tags/tag92.xml><?xml version="1.0" encoding="utf-8"?>
<p:tagLst xmlns:p="http://schemas.openxmlformats.org/presentationml/2006/main">
  <p:tag name="KSO_WM_BEAUTIFY_FLAG" val="#wm#"/>
  <p:tag name="KSO_WM_TEMPLATE_CATEGORY" val="custom"/>
  <p:tag name="KSO_WM_TEMPLATE_INDEX" val="20187308"/>
</p:tagLst>
</file>

<file path=ppt/tags/tag93.xml><?xml version="1.0" encoding="utf-8"?>
<p:tagLst xmlns:p="http://schemas.openxmlformats.org/presentationml/2006/main">
  <p:tag name="KSO_WM_BEAUTIFY_FLAG" val="#wm#"/>
  <p:tag name="KSO_WM_TEMPLATE_CATEGORY" val="custom"/>
  <p:tag name="KSO_WM_TEMPLATE_INDEX" val="20187308"/>
</p:tagLst>
</file>

<file path=ppt/tags/tag94.xml><?xml version="1.0" encoding="utf-8"?>
<p:tagLst xmlns:p="http://schemas.openxmlformats.org/presentationml/2006/main">
  <p:tag name="KSO_WM_BEAUTIFY_FLAG" val="#wm#"/>
  <p:tag name="KSO_WM_TEMPLATE_CATEGORY" val="custom"/>
  <p:tag name="KSO_WM_TEMPLATE_INDEX" val="20187308"/>
</p:tagLst>
</file>

<file path=ppt/tags/tag95.xml><?xml version="1.0" encoding="utf-8"?>
<p:tagLst xmlns:p="http://schemas.openxmlformats.org/presentationml/2006/main">
  <p:tag name="KSO_WM_BEAUTIFY_FLAG" val="#wm#"/>
  <p:tag name="KSO_WM_TEMPLATE_CATEGORY" val="custom"/>
  <p:tag name="KSO_WM_TEMPLATE_INDEX" val="20187308"/>
</p:tagLst>
</file>

<file path=ppt/tags/tag96.xml><?xml version="1.0" encoding="utf-8"?>
<p:tagLst xmlns:p="http://schemas.openxmlformats.org/presentationml/2006/main">
  <p:tag name="KSO_WM_BEAUTIFY_FLAG" val="#wm#"/>
  <p:tag name="KSO_WM_TEMPLATE_CATEGORY" val="custom"/>
  <p:tag name="KSO_WM_TEMPLATE_INDEX" val="2018730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32732</Words>
  <Application>WPS 演示</Application>
  <PresentationFormat>在屏幕上显示</PresentationFormat>
  <Paragraphs>2102</Paragraphs>
  <Slides>144</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5</vt:i4>
      </vt:variant>
      <vt:variant>
        <vt:lpstr>幻灯片标题</vt:lpstr>
      </vt:variant>
      <vt:variant>
        <vt:i4>144</vt:i4>
      </vt:variant>
    </vt:vector>
  </HeadingPairs>
  <TitlesOfParts>
    <vt:vector size="160" baseType="lpstr">
      <vt:lpstr>Arial</vt:lpstr>
      <vt:lpstr>宋体</vt:lpstr>
      <vt:lpstr>Wingdings</vt:lpstr>
      <vt:lpstr>微软雅黑</vt:lpstr>
      <vt:lpstr>Wingdings</vt:lpstr>
      <vt:lpstr>Arial</vt:lpstr>
      <vt:lpstr>Arial Unicode MS</vt:lpstr>
      <vt:lpstr>Calibri</vt:lpstr>
      <vt:lpstr>Consolas</vt:lpstr>
      <vt:lpstr>Times New Roman</vt:lpstr>
      <vt:lpstr>Office 主题​​</vt:lpstr>
      <vt:lpstr>Visio.Drawing.11</vt:lpstr>
      <vt:lpstr>Visio.Drawing.11</vt:lpstr>
      <vt:lpstr>Paint.Picture</vt:lpstr>
      <vt:lpstr>Paint.Picture</vt:lpstr>
      <vt:lpstr>Visio.Drawing.11</vt:lpstr>
      <vt:lpstr>Python程序设计 </vt:lpstr>
      <vt:lpstr>第1章　基础知识</vt:lpstr>
      <vt:lpstr>1.0 Python是一种怎样的语言</vt:lpstr>
      <vt:lpstr>第1章　基础知识</vt:lpstr>
      <vt:lpstr>1.1 如何选择Python版本</vt:lpstr>
      <vt:lpstr>1.1 如何选择Python版本</vt:lpstr>
      <vt:lpstr>第1章　基础知识</vt:lpstr>
      <vt:lpstr>1.2 Python安装与简单使用</vt:lpstr>
      <vt:lpstr>1.2 Python安装与简单使用</vt:lpstr>
      <vt:lpstr>Python3安装</vt:lpstr>
      <vt:lpstr>Python3安装</vt:lpstr>
      <vt:lpstr>Python3安装</vt:lpstr>
      <vt:lpstr>Python3安装</vt:lpstr>
      <vt:lpstr>Python3安装</vt:lpstr>
      <vt:lpstr>Python3安装</vt:lpstr>
      <vt:lpstr>Python3安装</vt:lpstr>
      <vt:lpstr>Python3安装</vt:lpstr>
      <vt:lpstr>Python3安装</vt:lpstr>
      <vt:lpstr>1.2 Python安装与简单使用</vt:lpstr>
      <vt:lpstr>1.2 Python安装与简单使用</vt:lpstr>
      <vt:lpstr>1.2 Python安装与简单使用</vt:lpstr>
      <vt:lpstr>1.2 Python安装与简单使用</vt:lpstr>
      <vt:lpstr>1.2 Python安装与简单使用</vt:lpstr>
      <vt:lpstr>1.2 Python安装与简单使用</vt:lpstr>
      <vt:lpstr>第1章　基础知识</vt:lpstr>
      <vt:lpstr>1.3 使用pip管理第三方包</vt:lpstr>
      <vt:lpstr>Jupyter Notebook的pip安装与入门</vt:lpstr>
      <vt:lpstr>Jupyter Notebook的pip安装与入门</vt:lpstr>
      <vt:lpstr>***解决pip超时问题（补充）</vt:lpstr>
      <vt:lpstr>Jupyter Notebook的pip安装与入门</vt:lpstr>
      <vt:lpstr>Jupyter Notebook的pip安装与入门</vt:lpstr>
      <vt:lpstr>配置 Jupyter notebook</vt:lpstr>
      <vt:lpstr>配置 Jupyter notebook</vt:lpstr>
      <vt:lpstr>配置 Jupyter notebook</vt:lpstr>
      <vt:lpstr>Jupyter Note使用演示</vt:lpstr>
      <vt:lpstr>第1章　基础知识</vt:lpstr>
      <vt:lpstr>1.4.1 Python的对象模型</vt:lpstr>
      <vt:lpstr>1.4.1 Python的对象模型</vt:lpstr>
      <vt:lpstr>1.4.1 Python的对象模型</vt:lpstr>
      <vt:lpstr>1.4.2 Python变量</vt:lpstr>
      <vt:lpstr>1.4.2 Python变量</vt:lpstr>
      <vt:lpstr>1.4.2 Python变量</vt:lpstr>
      <vt:lpstr>1.4.2 Python变量</vt:lpstr>
      <vt:lpstr>1.4.2 Python变量</vt:lpstr>
      <vt:lpstr>1.4.2 Python变量</vt:lpstr>
      <vt:lpstr>1.4.2 Python变量</vt:lpstr>
      <vt:lpstr>1.4.2 Python变量</vt:lpstr>
      <vt:lpstr>1.4.3  数字</vt:lpstr>
      <vt:lpstr>1.4.3  数字</vt:lpstr>
      <vt:lpstr>1.4.3  数字</vt:lpstr>
      <vt:lpstr>1.4.3  数字</vt:lpstr>
      <vt:lpstr>1.4.3  数字</vt:lpstr>
      <vt:lpstr>1.4.4  字符串</vt:lpstr>
      <vt:lpstr>1.4.4  字符串</vt:lpstr>
      <vt:lpstr>1.4.4  字符串</vt:lpstr>
      <vt:lpstr>1.4.4  字符串</vt:lpstr>
      <vt:lpstr>1.4.4  字符串</vt:lpstr>
      <vt:lpstr>1.4.4  字符串</vt:lpstr>
      <vt:lpstr>1.4.5  运算符和表达式</vt:lpstr>
      <vt:lpstr>1.4.5  运算符和表达式</vt:lpstr>
      <vt:lpstr>1.4.5  运算符和表达式</vt:lpstr>
      <vt:lpstr>1.4.5  运算符和表达式</vt:lpstr>
      <vt:lpstr>1.4.5  运算符和表达式</vt:lpstr>
      <vt:lpstr>1.4.5  运算符和表达式</vt:lpstr>
      <vt:lpstr>1.4.5  运算符和表达式</vt:lpstr>
      <vt:lpstr>1.4.5  运算符和表达式</vt:lpstr>
      <vt:lpstr>PowerPoint 演示文稿</vt:lpstr>
      <vt:lpstr>PowerPoint 演示文稿</vt:lpstr>
      <vt:lpstr>1.4.5  运算符和表达式</vt:lpstr>
      <vt:lpstr>1.4.5  运算符和表达式</vt:lpstr>
      <vt:lpstr>1.4.5  运算符和表达式</vt:lpstr>
      <vt:lpstr>1.4.5  运算符和表达式</vt:lpstr>
      <vt:lpstr>1.4.5  运算符和表达式</vt:lpstr>
      <vt:lpstr>1.4.5  运算符和表达式</vt:lpstr>
      <vt:lpstr>1.4.5  运算符和表达式</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1.4.7  对象的删除</vt:lpstr>
      <vt:lpstr>1.4.7  对象的删除</vt:lpstr>
      <vt:lpstr>1.4.7  对象的删除</vt:lpstr>
      <vt:lpstr>1.4.8 基本输入输出</vt:lpstr>
      <vt:lpstr>1.4.8 基本输入输出</vt:lpstr>
      <vt:lpstr>1.4.8 基本输入输出</vt:lpstr>
      <vt:lpstr>1.4.8 基本输入输出</vt:lpstr>
      <vt:lpstr>1.4.8 基本输入输出</vt:lpstr>
      <vt:lpstr>1.4.9  模块导入与使用</vt:lpstr>
      <vt:lpstr>1.4.9  模块导入与使用</vt:lpstr>
      <vt:lpstr>1.4.9  模块导入与使用</vt:lpstr>
      <vt:lpstr>1.4.9  模块导入与使用</vt:lpstr>
      <vt:lpstr>1.4.9  模块导入与使用</vt:lpstr>
      <vt:lpstr>1.4.9  模块导入与使用</vt:lpstr>
      <vt:lpstr>第1章　基础知识</vt:lpstr>
      <vt:lpstr>1.5  Python代码规范</vt:lpstr>
      <vt:lpstr>1.5  Python代码规范</vt:lpstr>
      <vt:lpstr>1.5  Python代码规范</vt:lpstr>
      <vt:lpstr>1.5  Python代码规范</vt:lpstr>
      <vt:lpstr>1.5  Python代码规范</vt:lpstr>
      <vt:lpstr>第1章　基础知识</vt:lpstr>
      <vt:lpstr>1.6 Python文件名</vt:lpstr>
      <vt:lpstr>1.6 Python文件名</vt:lpstr>
      <vt:lpstr>第1章　基础知识</vt:lpstr>
      <vt:lpstr>1.7 Python脚本的“__name__”属性</vt:lpstr>
      <vt:lpstr>1.7 Python脚本的“__name__”属性</vt:lpstr>
      <vt:lpstr>第1章　基础知识</vt:lpstr>
      <vt:lpstr>1.8 编写自己的包与模块</vt:lpstr>
      <vt:lpstr>第1章　基础知识</vt:lpstr>
      <vt:lpstr>1.9 Python快速入门</vt:lpstr>
      <vt:lpstr>1.9 Python快速入门</vt:lpstr>
      <vt:lpstr>1.9 Python快速入门</vt:lpstr>
      <vt:lpstr>1.9 Python快速入门</vt:lpstr>
      <vt:lpstr>1.9 Python快速入门</vt:lpstr>
      <vt:lpstr>1.9 Python快速入门</vt:lpstr>
      <vt:lpstr>1.9 Python快速入门</vt:lpstr>
      <vt:lpstr>1.9 Python快速入门</vt:lpstr>
      <vt:lpstr>第1章　基础知识</vt:lpstr>
      <vt:lpstr>1.10 The Zen of Python</vt:lpstr>
      <vt:lpstr>1.10 The Zen of Python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Dong</dc:creator>
  <cp:lastModifiedBy>wesley</cp:lastModifiedBy>
  <cp:revision>334</cp:revision>
  <dcterms:created xsi:type="dcterms:W3CDTF">2013-01-25T01:44:00Z</dcterms:created>
  <dcterms:modified xsi:type="dcterms:W3CDTF">2021-09-10T07:18:05Z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2052-11.3.0.9221</vt:lpwstr>
  </property>
</Properties>
</file>