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Lst>
  <p:notesMasterIdLst>
    <p:notesMasterId r:id="rId18"/>
  </p:notesMasterIdLst>
  <p:sldIdLst>
    <p:sldId id="312" r:id="rId17"/>
    <p:sldId id="313" r:id="rId19"/>
    <p:sldId id="266" r:id="rId20"/>
    <p:sldId id="257" r:id="rId21"/>
    <p:sldId id="258" r:id="rId22"/>
    <p:sldId id="280" r:id="rId23"/>
    <p:sldId id="281" r:id="rId24"/>
    <p:sldId id="259" r:id="rId25"/>
    <p:sldId id="260" r:id="rId26"/>
    <p:sldId id="265" r:id="rId27"/>
    <p:sldId id="282" r:id="rId28"/>
    <p:sldId id="267" r:id="rId29"/>
    <p:sldId id="261" r:id="rId30"/>
    <p:sldId id="262" r:id="rId31"/>
    <p:sldId id="263" r:id="rId32"/>
    <p:sldId id="264" r:id="rId33"/>
    <p:sldId id="277" r:id="rId34"/>
    <p:sldId id="278" r:id="rId35"/>
    <p:sldId id="279" r:id="rId36"/>
    <p:sldId id="294" r:id="rId37"/>
    <p:sldId id="295" r:id="rId38"/>
    <p:sldId id="296" r:id="rId39"/>
    <p:sldId id="300" r:id="rId40"/>
    <p:sldId id="297" r:id="rId41"/>
    <p:sldId id="298" r:id="rId42"/>
    <p:sldId id="299" r:id="rId43"/>
    <p:sldId id="301" r:id="rId44"/>
    <p:sldId id="302" r:id="rId45"/>
    <p:sldId id="303" r:id="rId46"/>
    <p:sldId id="304" r:id="rId47"/>
    <p:sldId id="305" r:id="rId48"/>
    <p:sldId id="306" r:id="rId49"/>
    <p:sldId id="307" r:id="rId50"/>
    <p:sldId id="308" r:id="rId5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116" y="-90"/>
      </p:cViewPr>
      <p:guideLst>
        <p:guide orient="horz" pos="2154"/>
        <p:guide pos="3862"/>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34.xml"/><Relationship Id="rId50" Type="http://schemas.openxmlformats.org/officeDocument/2006/relationships/slide" Target="slides/slide33.xml"/><Relationship Id="rId5" Type="http://schemas.openxmlformats.org/officeDocument/2006/relationships/slideMaster" Target="slideMasters/slideMaster4.xml"/><Relationship Id="rId49" Type="http://schemas.openxmlformats.org/officeDocument/2006/relationships/slide" Target="slides/slide32.xml"/><Relationship Id="rId48" Type="http://schemas.openxmlformats.org/officeDocument/2006/relationships/slide" Target="slides/slide31.xml"/><Relationship Id="rId47" Type="http://schemas.openxmlformats.org/officeDocument/2006/relationships/slide" Target="slides/slide30.xml"/><Relationship Id="rId46" Type="http://schemas.openxmlformats.org/officeDocument/2006/relationships/slide" Target="slides/slide29.xml"/><Relationship Id="rId45" Type="http://schemas.openxmlformats.org/officeDocument/2006/relationships/slide" Target="slides/slide28.xml"/><Relationship Id="rId44" Type="http://schemas.openxmlformats.org/officeDocument/2006/relationships/slide" Target="slides/slide27.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Rectangle 2"/>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19459" name="Rectangle 3"/>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26628" name="Rectangle 4"/>
          <p:cNvSpPr>
            <a:spLocks noGrp="1"/>
          </p:cNvSpPr>
          <p:nvPr>
            <p:ph type="sldImg"/>
          </p:nvPr>
        </p:nvSpPr>
        <p:spPr>
          <a:xfrm>
            <a:off x="381000" y="685800"/>
            <a:ext cx="6096000" cy="3429000"/>
          </a:xfrm>
          <a:prstGeom prst="rect">
            <a:avLst/>
          </a:prstGeom>
          <a:noFill/>
          <a:ln w="9525">
            <a:noFill/>
          </a:ln>
        </p:spPr>
      </p:sp>
      <p:sp>
        <p:nvSpPr>
          <p:cNvPr id="26629"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9462" name="Rectangle 6"/>
          <p:cNvSpPr>
            <a:spLocks noGrp="1"/>
          </p:cNvSpPr>
          <p:nvPr>
            <p:ph type="ftr" sz="quarter" idx="4"/>
          </p:nvPr>
        </p:nvSpPr>
        <p:spPr>
          <a:xfrm>
            <a:off x="0" y="8685213"/>
            <a:ext cx="2971800" cy="457200"/>
          </a:xfrm>
          <a:prstGeom prst="rect">
            <a:avLst/>
          </a:prstGeom>
          <a:noFill/>
          <a:ln w="9525">
            <a:noFill/>
          </a:ln>
        </p:spPr>
        <p:txBody>
          <a:bodyPr anchor="b"/>
          <a:p>
            <a:pPr lvl="0" fontAlgn="base"/>
            <a:endParaRPr lang="en-US" altLang="x-none" sz="1200" strike="noStrike" noProof="1" dirty="0"/>
          </a:p>
        </p:txBody>
      </p:sp>
      <p:sp>
        <p:nvSpPr>
          <p:cNvPr id="19463"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eaLnBrk="1" fontAlgn="base" hangingPunct="1"/>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3554" name="组合 13313"/>
          <p:cNvGrpSpPr/>
          <p:nvPr/>
        </p:nvGrpSpPr>
        <p:grpSpPr>
          <a:xfrm>
            <a:off x="0" y="0"/>
            <a:ext cx="12192000" cy="6856413"/>
            <a:chOff x="0" y="0"/>
            <a:chExt cx="5760" cy="4319"/>
          </a:xfrm>
        </p:grpSpPr>
        <p:sp>
          <p:nvSpPr>
            <p:cNvPr id="23555" name="任意多边形 1331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3556" name="任意多边形 1331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57" name="任意多边形 1331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3558" name="任意多边形 1331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59" name="任意多边形 1331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3560" name="任意多边形 1331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3561" name="任意多边形 1332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3562" name="任意多边形 1332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63" name="任意多边形 1332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3564" name="任意多边形 1332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3565" name="任意多边形 1332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3566" name="任意多边形 1332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3567" name="任意多边形 1332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68" name="任意多边形 1332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3569" name="任意多边形 1332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3570" name="任意多边形 1332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3571" name="任意多边形 1333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3572" name="任意多边形 1333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3573" name="任意多边形 1333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3574" name="任意多边形 1333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3575" name="任意多边形 1333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76" name="任意多边形 1333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3577" name="任意多边形 1333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3578" name="任意多边形 1333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3579" name="任意多边形 1333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3580" name="任意多边形 1333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3581" name="任意多边形 1334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3582" name="任意多边形 1334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3583" name="任意多边形 1334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84" name="任意多边形 1334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3585" name="任意多边形 1334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3586" name="任意多边形 1334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3587" name="任意多边形 1334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88" name="任意多边形 1334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3589" name="任意多边形 1334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3590" name="任意多边形 1334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3591" name="组合 13350"/>
            <p:cNvGrpSpPr/>
            <p:nvPr userDrawn="1"/>
          </p:nvGrpSpPr>
          <p:grpSpPr>
            <a:xfrm>
              <a:off x="0" y="1632"/>
              <a:ext cx="5758" cy="1858"/>
              <a:chOff x="0" y="0"/>
              <a:chExt cx="5758" cy="1858"/>
            </a:xfrm>
          </p:grpSpPr>
          <p:sp>
            <p:nvSpPr>
              <p:cNvPr id="23592" name="任意多边形 1335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93" name="任意多边形 1335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3354" name="标题 13353"/>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3355" name="副标题 13354"/>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3356" name="日期占位符 13355"/>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13357" name="页脚占位符 13356"/>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13358" name="灯片编号占位符 13357"/>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4578" name="组合 16385"/>
          <p:cNvGrpSpPr/>
          <p:nvPr/>
        </p:nvGrpSpPr>
        <p:grpSpPr>
          <a:xfrm>
            <a:off x="0" y="0"/>
            <a:ext cx="12192000" cy="6856413"/>
            <a:chOff x="0" y="0"/>
            <a:chExt cx="5760" cy="4319"/>
          </a:xfrm>
        </p:grpSpPr>
        <p:sp>
          <p:nvSpPr>
            <p:cNvPr id="24579" name="任意多边形 1638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4580" name="任意多边形 1638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4581" name="任意多边形 1638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4582" name="任意多边形 1638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4583" name="任意多边形 1639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4584" name="任意多边形 1639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4585" name="任意多边形 1639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4586" name="任意多边形 1639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4587" name="任意多边形 1639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4588" name="任意多边形 1639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4589" name="任意多边形 1639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4590" name="任意多边形 1639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4591" name="任意多边形 1639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4592" name="任意多边形 1639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4593" name="任意多边形 1640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4594" name="任意多边形 1640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4595" name="任意多边形 1640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4596" name="任意多边形 1640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4597" name="任意多边形 1640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4598" name="任意多边形 1640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4599" name="任意多边形 1640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4600" name="任意多边形 1640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4601" name="任意多边形 1640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4602" name="任意多边形 1640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4603" name="任意多边形 1641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4604" name="任意多边形 1641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4605" name="任意多边形 1641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4606" name="任意多边形 1641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4607" name="任意多边形 1641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4608" name="任意多边形 1641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4609" name="任意多边形 1641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4610" name="任意多边形 1641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4611" name="任意多边形 1641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4612" name="任意多边形 1641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4613" name="任意多边形 1642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4614" name="任意多边形 1642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4615" name="组合 16422"/>
            <p:cNvGrpSpPr/>
            <p:nvPr userDrawn="1"/>
          </p:nvGrpSpPr>
          <p:grpSpPr>
            <a:xfrm>
              <a:off x="0" y="1632"/>
              <a:ext cx="5758" cy="1858"/>
              <a:chOff x="0" y="0"/>
              <a:chExt cx="5758" cy="1858"/>
            </a:xfrm>
          </p:grpSpPr>
          <p:sp>
            <p:nvSpPr>
              <p:cNvPr id="24616" name="任意多边形 1642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4617" name="任意多边形 1642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6426" name="标题 16425"/>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6427" name="副标题 16426"/>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6428" name="日期占位符 16427"/>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16429" name="页脚占位符 16428"/>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16430" name="灯片编号占位符 16429"/>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18433"/>
          <p:cNvGrpSpPr/>
          <p:nvPr/>
        </p:nvGrpSpPr>
        <p:grpSpPr>
          <a:xfrm>
            <a:off x="0" y="0"/>
            <a:ext cx="12187767" cy="6850063"/>
            <a:chOff x="0" y="0"/>
            <a:chExt cx="5758" cy="4315"/>
          </a:xfrm>
        </p:grpSpPr>
        <p:grpSp>
          <p:nvGrpSpPr>
            <p:cNvPr id="25603" name="组合 18434"/>
            <p:cNvGrpSpPr/>
            <p:nvPr userDrawn="1"/>
          </p:nvGrpSpPr>
          <p:grpSpPr>
            <a:xfrm>
              <a:off x="1728" y="2230"/>
              <a:ext cx="4027" cy="2085"/>
              <a:chOff x="0" y="0"/>
              <a:chExt cx="4027" cy="2085"/>
            </a:xfrm>
          </p:grpSpPr>
          <p:sp>
            <p:nvSpPr>
              <p:cNvPr id="25604" name="任意多边形 18435"/>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25605" name="任意多边形 18436"/>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25606" name="任意多边形 18437"/>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25607" name="任意多边形 18438"/>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5608" name="任意多边形 18439"/>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25609" name="任意多边形 18440"/>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25610" name="任意多边形 18441"/>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8443" name="标题 18442"/>
          <p:cNvSpPr>
            <a:spLocks noGrp="1"/>
          </p:cNvSpPr>
          <p:nvPr>
            <p:ph type="ctrTitle" sz="quarter"/>
          </p:nvPr>
        </p:nvSpPr>
        <p:spPr>
          <a:xfrm>
            <a:off x="914400" y="1736725"/>
            <a:ext cx="10363200" cy="1920875"/>
          </a:xfrm>
          <a:prstGeom prst="rect">
            <a:avLst/>
          </a:prstGeom>
          <a:noFill/>
          <a:ln w="9525">
            <a:noFill/>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8444" name="副标题 18443"/>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8445" name="日期占位符 18444"/>
          <p:cNvSpPr>
            <a:spLocks noGrp="1"/>
          </p:cNvSpPr>
          <p:nvPr>
            <p:ph type="dt" sz="quarter" idx="2"/>
          </p:nvPr>
        </p:nvSpPr>
        <p:spPr>
          <a:xfrm>
            <a:off x="609600" y="6248400"/>
            <a:ext cx="2844800" cy="476250"/>
          </a:xfrm>
          <a:prstGeom prst="rect">
            <a:avLst/>
          </a:prstGeom>
          <a:noFill/>
          <a:ln w="9525">
            <a:noFill/>
          </a:ln>
        </p:spPr>
        <p:txBody>
          <a:bodyPr anchor="b"/>
          <a:p>
            <a:pPr fontAlgn="base"/>
            <a:endParaRPr lang="zh-CN" altLang="en-US" strike="noStrike" noProof="1"/>
          </a:p>
        </p:txBody>
      </p:sp>
      <p:sp>
        <p:nvSpPr>
          <p:cNvPr id="18446" name="页脚占位符 18445"/>
          <p:cNvSpPr>
            <a:spLocks noGrp="1"/>
          </p:cNvSpPr>
          <p:nvPr>
            <p:ph type="ftr" sz="quarter" idx="3"/>
          </p:nvPr>
        </p:nvSpPr>
        <p:spPr>
          <a:xfrm>
            <a:off x="4165600" y="6251575"/>
            <a:ext cx="3860800" cy="476250"/>
          </a:xfrm>
          <a:prstGeom prst="rect">
            <a:avLst/>
          </a:prstGeom>
          <a:noFill/>
          <a:ln w="9525">
            <a:noFill/>
          </a:ln>
        </p:spPr>
        <p:txBody>
          <a:bodyPr anchor="b"/>
          <a:p>
            <a:pPr fontAlgn="base"/>
            <a:endParaRPr lang="zh-CN" strike="noStrike" noProof="1"/>
          </a:p>
        </p:txBody>
      </p:sp>
      <p:sp>
        <p:nvSpPr>
          <p:cNvPr id="18447" name="灯片编号占位符 18446"/>
          <p:cNvSpPr>
            <a:spLocks noGrp="1"/>
          </p:cNvSpPr>
          <p:nvPr>
            <p:ph type="sldNum" sz="quarter" idx="4"/>
          </p:nvPr>
        </p:nvSpPr>
        <p:spPr>
          <a:xfrm>
            <a:off x="8737600" y="6254750"/>
            <a:ext cx="2844800" cy="476250"/>
          </a:xfrm>
          <a:prstGeom prst="rect">
            <a:avLst/>
          </a:prstGeom>
          <a:noFill/>
          <a:ln w="9525">
            <a:noFill/>
          </a:ln>
        </p:spPr>
        <p:txBody>
          <a:bodyPr anchor="b"/>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灯片编号占位符 7"/>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页脚占位符 8"/>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灯片编号占位符 3"/>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页脚占位符 4"/>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灯片编号占位符 2"/>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页脚占位符 3"/>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灯片编号占位符 5"/>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页脚占位符 6"/>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灯片编号占位符 4"/>
          <p:cNvSpPr>
            <a:spLocks noGrp="1"/>
          </p:cNvSpPr>
          <p:nvPr>
            <p:ph type="sldNum" sz="quarter" idx="11"/>
          </p:nvPr>
        </p:nvSpPr>
        <p:spPr/>
        <p:txBody>
          <a:bodyPr/>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页脚占位符 5"/>
          <p:cNvSpPr>
            <a:spLocks noGrp="1"/>
          </p:cNvSpPr>
          <p:nvPr>
            <p:ph type="ftr" sz="quarter" idx="12"/>
          </p:nvPr>
        </p:nvSpPr>
        <p:spPr/>
        <p:txBody>
          <a:bodyPr/>
          <a:p>
            <a:pPr lvl="0" fontAlgn="base"/>
            <a:endParaRPr lang="zh-CN"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pitchFamily="34" charset="-122"/>
                <a:ea typeface="微软雅黑" panose="020B0503020204020204" pitchFamily="34" charset="-122"/>
                <a:sym typeface="+mn-ea"/>
              </a:rPr>
              <a:t>Python</a:t>
            </a:r>
            <a:r>
              <a:rPr lang="zh-CN" altLang="en-US" b="1" spc="300" dirty="0">
                <a:ln w="11430"/>
                <a:solidFill>
                  <a:srgbClr val="000066"/>
                </a:solidFill>
                <a:latin typeface="微软雅黑" panose="020B0503020204020204" pitchFamily="34" charset="-122"/>
                <a:ea typeface="微软雅黑" panose="020B0503020204020204" pitchFamily="3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eaLnBrk="1" fontAlgn="base" hangingPunct="1"/>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26458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eaLnBrk="1" fontAlgn="base" hangingPunct="1"/>
            <a:endParaRPr lang="zh-CN" altLang="en-US" strike="noStrike" noProof="1" dirty="0"/>
          </a:p>
        </p:txBody>
      </p:sp>
      <p:sp>
        <p:nvSpPr>
          <p:cNvPr id="6" name="页脚占位符 5"/>
          <p:cNvSpPr>
            <a:spLocks noGrp="1"/>
          </p:cNvSpPr>
          <p:nvPr>
            <p:ph type="ftr" sz="quarter" idx="11"/>
            <p:custDataLst>
              <p:tags r:id="rId6"/>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eaLnBrk="1" fontAlgn="base" hangingPunct="1"/>
            <a:endParaRPr lang="zh-CN" altLang="en-US" strike="noStrike" noProof="1" dirty="0"/>
          </a:p>
        </p:txBody>
      </p:sp>
      <p:sp>
        <p:nvSpPr>
          <p:cNvPr id="4" name="页脚占位符 3"/>
          <p:cNvSpPr>
            <a:spLocks noGrp="1"/>
          </p:cNvSpPr>
          <p:nvPr>
            <p:ph type="ftr" sz="quarter" idx="11"/>
            <p:custDataLst>
              <p:tags r:id="rId4"/>
            </p:custDataLst>
          </p:nvPr>
        </p:nvSpPr>
        <p:spPr/>
        <p:txBody>
          <a:bodyPr/>
          <a:lstStyle/>
          <a:p>
            <a:pPr lvl="0" eaLnBrk="1" fontAlgn="base" hangingPunct="1"/>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eaLnBrk="1" fontAlgn="base" hangingPunct="1"/>
            <a:endParaRPr lang="zh-CN" altLang="en-US" strike="noStrike" noProof="1" dirty="0"/>
          </a:p>
        </p:txBody>
      </p:sp>
      <p:sp>
        <p:nvSpPr>
          <p:cNvPr id="6" name="页脚占位符 5"/>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eaLnBrk="1" fontAlgn="base" hangingPunct="1"/>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eaLnBrk="1" fontAlgn="base" hangingPunct="1"/>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pct5">
          <a:fgClr>
            <a:srgbClr val="92D050"/>
          </a:fgClr>
          <a:bgClr>
            <a:schemeClr val="bg1"/>
          </a:bgClr>
        </a:patt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6458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8627" y="5080"/>
            <a:ext cx="12177607" cy="1224280"/>
          </a:xfrm>
          <a:gradFill>
            <a:gsLst>
              <a:gs pos="0">
                <a:srgbClr val="00B0F0"/>
              </a:gs>
              <a:gs pos="2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ln>
        </p:spPr>
        <p:txBody>
          <a:bodyPr/>
          <a:p>
            <a:pPr eaLnBrk="1" fontAlgn="base" hangingPunct="1"/>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ln>
        </p:spPr>
        <p:txBody>
          <a:bodyPr/>
          <a:p>
            <a:pPr eaLnBrk="1" fontAlgn="base" hangingPunct="1"/>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7410" name="组合 9217"/>
          <p:cNvGrpSpPr/>
          <p:nvPr/>
        </p:nvGrpSpPr>
        <p:grpSpPr>
          <a:xfrm>
            <a:off x="0" y="0"/>
            <a:ext cx="12192000" cy="6856413"/>
            <a:chOff x="0" y="0"/>
            <a:chExt cx="5760" cy="4319"/>
          </a:xfrm>
        </p:grpSpPr>
        <p:sp>
          <p:nvSpPr>
            <p:cNvPr id="17411" name="任意多边形 921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921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922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922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922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922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7417" name="任意多边形 922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7418" name="任意多边形 922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922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7420" name="任意多边形 922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922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7422" name="任意多边形 922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923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923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923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923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923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7428" name="任意多边形 923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923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7430" name="任意多边形 923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923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923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924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7434" name="任意多边形 924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924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924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7437" name="任意多边形 924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924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7439" name="任意多边形 924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924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924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924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925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925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925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925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9254"/>
            <p:cNvGrpSpPr/>
            <p:nvPr userDrawn="1"/>
          </p:nvGrpSpPr>
          <p:grpSpPr>
            <a:xfrm>
              <a:off x="0" y="1632"/>
              <a:ext cx="5758" cy="1858"/>
              <a:chOff x="0" y="0"/>
              <a:chExt cx="5758" cy="1858"/>
            </a:xfrm>
          </p:grpSpPr>
          <p:sp>
            <p:nvSpPr>
              <p:cNvPr id="17448" name="任意多边形 925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925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9258" name="标题 9257"/>
          <p:cNvSpPr>
            <a:spLocks noGrp="1"/>
          </p:cNvSpPr>
          <p:nvPr>
            <p:ph type="ctrTitle" sz="quarter"/>
          </p:nvPr>
        </p:nvSpPr>
        <p:spPr>
          <a:xfrm>
            <a:off x="609600" y="1600200"/>
            <a:ext cx="10972800" cy="1828800"/>
          </a:xfrm>
          <a:prstGeom prst="rect">
            <a:avLst/>
          </a:prstGeom>
          <a:noFill/>
          <a:ln w="9525">
            <a:noFill/>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9259" name="副标题 9258"/>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9260" name="日期占位符 9259"/>
          <p:cNvSpPr>
            <a:spLocks noGrp="1"/>
          </p:cNvSpPr>
          <p:nvPr>
            <p:ph type="dt" sz="quarter" idx="2"/>
          </p:nvPr>
        </p:nvSpPr>
        <p:spPr>
          <a:xfrm>
            <a:off x="609600" y="6243638"/>
            <a:ext cx="2844800" cy="457200"/>
          </a:xfrm>
          <a:prstGeom prst="rect">
            <a:avLst/>
          </a:prstGeom>
          <a:noFill/>
          <a:ln w="9525">
            <a:noFill/>
          </a:ln>
        </p:spPr>
        <p:txBody>
          <a:bodyPr anchor="b"/>
          <a:p>
            <a:pPr fontAlgn="base"/>
            <a:endParaRPr lang="zh-CN" altLang="en-US" strike="noStrike" noProof="1" dirty="0"/>
          </a:p>
        </p:txBody>
      </p:sp>
      <p:sp>
        <p:nvSpPr>
          <p:cNvPr id="9261" name="页脚占位符 9260"/>
          <p:cNvSpPr>
            <a:spLocks noGrp="1"/>
          </p:cNvSpPr>
          <p:nvPr>
            <p:ph type="ftr" sz="quarter" idx="3"/>
          </p:nvPr>
        </p:nvSpPr>
        <p:spPr>
          <a:xfrm>
            <a:off x="4165600" y="6248400"/>
            <a:ext cx="3860800" cy="457200"/>
          </a:xfrm>
          <a:prstGeom prst="rect">
            <a:avLst/>
          </a:prstGeom>
          <a:noFill/>
          <a:ln w="9525">
            <a:noFill/>
          </a:ln>
        </p:spPr>
        <p:txBody>
          <a:bodyPr anchor="b"/>
          <a:p>
            <a:pPr fontAlgn="base"/>
            <a:endParaRPr lang="zh-CN" altLang="en-US" strike="noStrike" noProof="1" dirty="0"/>
          </a:p>
        </p:txBody>
      </p:sp>
      <p:sp>
        <p:nvSpPr>
          <p:cNvPr id="9262" name="灯片编号占位符 9261"/>
          <p:cNvSpPr>
            <a:spLocks noGrp="1"/>
          </p:cNvSpPr>
          <p:nvPr>
            <p:ph type="sldNum" sz="quarter" idx="4"/>
          </p:nvPr>
        </p:nvSpPr>
        <p:spPr>
          <a:xfrm>
            <a:off x="8737600" y="6243638"/>
            <a:ext cx="2844800" cy="457200"/>
          </a:xfrm>
          <a:prstGeom prst="rect">
            <a:avLst/>
          </a:prstGeom>
          <a:noFill/>
          <a:ln w="9525">
            <a:noFill/>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6" name="页脚占位符 5"/>
          <p:cNvSpPr>
            <a:spLocks noGrp="1"/>
          </p:cNvSpPr>
          <p:nvPr>
            <p:ph type="ftr" sz="quarter" idx="11"/>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8" name="页脚占位符 7"/>
          <p:cNvSpPr>
            <a:spLocks noGrp="1"/>
          </p:cNvSpPr>
          <p:nvPr>
            <p:ph type="ftr" sz="quarter" idx="11"/>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9" name="灯片编号占位符 8"/>
          <p:cNvSpPr>
            <a:spLocks noGrp="1"/>
          </p:cNvSpPr>
          <p:nvPr>
            <p:ph type="sldNum" sz="quarter" idx="12"/>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3638"/>
            <a:ext cx="2844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4" name="页脚占位符 3"/>
          <p:cNvSpPr>
            <a:spLocks noGrp="1"/>
          </p:cNvSpPr>
          <p:nvPr>
            <p:ph type="ftr" sz="quarter" idx="11"/>
          </p:nvPr>
        </p:nvSpPr>
        <p:spPr>
          <a:xfrm>
            <a:off x="4165600" y="6248400"/>
            <a:ext cx="3860800" cy="457200"/>
          </a:xfrm>
          <a:prstGeom prst="rect">
            <a:avLst/>
          </a:prstGeom>
          <a:noFill/>
          <a:ln w="9525">
            <a:noFill/>
          </a:ln>
        </p:spPr>
        <p:txBody>
          <a:bodyPr anchor="b"/>
          <a:lstStyle>
            <a:lvl1pPr>
              <a:defRPr>
                <a:effectLst/>
              </a:defRPr>
            </a:lvl1pPr>
          </a:lstStyle>
          <a:p>
            <a:pPr fontAlgn="base"/>
            <a:endParaRPr lang="zh-CN" altLang="en-US" strike="noStrike" noProof="1" dirty="0"/>
          </a:p>
        </p:txBody>
      </p:sp>
      <p:sp>
        <p:nvSpPr>
          <p:cNvPr id="5" name="灯片编号占位符 4"/>
          <p:cNvSpPr>
            <a:spLocks noGrp="1"/>
          </p:cNvSpPr>
          <p:nvPr>
            <p:ph type="sldNum" sz="quarter" idx="12"/>
          </p:nvPr>
        </p:nvSpPr>
        <p:spPr>
          <a:xfrm>
            <a:off x="8737600" y="6243638"/>
            <a:ext cx="2844800" cy="457200"/>
          </a:xfrm>
          <a:prstGeom prst="rect">
            <a:avLst/>
          </a:prstGeom>
          <a:noFill/>
          <a:ln w="9525">
            <a:noFill/>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7" Type="http://schemas.openxmlformats.org/officeDocument/2006/relationships/theme" Target="../theme/theme15.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4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126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126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127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1266" name="组合 12289"/>
          <p:cNvGrpSpPr/>
          <p:nvPr/>
        </p:nvGrpSpPr>
        <p:grpSpPr>
          <a:xfrm>
            <a:off x="0" y="0"/>
            <a:ext cx="12192000" cy="6856413"/>
            <a:chOff x="0" y="0"/>
            <a:chExt cx="5760" cy="4319"/>
          </a:xfrm>
        </p:grpSpPr>
        <p:sp>
          <p:nvSpPr>
            <p:cNvPr id="11267"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1268"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69"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1270"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71"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1272"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1273"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1274"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275"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1276"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1277"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1278"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1279"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80"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1281"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1282"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1283"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1284"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1285"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1286"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1287"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288"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1289"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1290"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1291"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1292"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1293"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1294"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1295"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96"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1297"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1298"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1299"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300"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1301"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1302"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1303" name="组合 12326"/>
            <p:cNvGrpSpPr/>
            <p:nvPr userDrawn="1"/>
          </p:nvGrpSpPr>
          <p:grpSpPr>
            <a:xfrm>
              <a:off x="0" y="1632"/>
              <a:ext cx="5758" cy="1858"/>
              <a:chOff x="0" y="0"/>
              <a:chExt cx="5758" cy="1858"/>
            </a:xfrm>
          </p:grpSpPr>
          <p:sp>
            <p:nvSpPr>
              <p:cNvPr id="11304"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305"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2330" name="标题 12329"/>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12331" name="文本占位符 12330"/>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332" name="日期占位符 12331"/>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12333" name="页脚占位符 12332"/>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12334" name="灯片编号占位符 12333"/>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229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229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4340"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4341"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4342"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3314" name="组合 15361"/>
          <p:cNvGrpSpPr/>
          <p:nvPr/>
        </p:nvGrpSpPr>
        <p:grpSpPr>
          <a:xfrm>
            <a:off x="0" y="0"/>
            <a:ext cx="12192000" cy="6856413"/>
            <a:chOff x="0" y="0"/>
            <a:chExt cx="5760" cy="4319"/>
          </a:xfrm>
        </p:grpSpPr>
        <p:sp>
          <p:nvSpPr>
            <p:cNvPr id="13315" name="任意多边形 1536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3316" name="任意多边形 1536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17" name="任意多边形 1536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3318" name="任意多边形 1536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19" name="任意多边形 1536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3320" name="任意多边形 1536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3321" name="任意多边形 1536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3322" name="任意多边形 1536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23" name="任意多边形 1537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3324" name="任意多边形 1537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3325" name="任意多边形 1537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3326" name="任意多边形 1537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3327" name="任意多边形 1537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28" name="任意多边形 1537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3329" name="任意多边形 1537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3330" name="任意多边形 1537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3331" name="任意多边形 1537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3332" name="任意多边形 1537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3333" name="任意多边形 1538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3334" name="任意多边形 1538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3335" name="任意多边形 1538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36" name="任意多边形 1538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3337" name="任意多边形 1538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3338" name="任意多边形 1538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3339" name="任意多边形 1538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3340" name="任意多边形 1538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3341" name="任意多边形 1538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3342" name="任意多边形 1538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3343" name="任意多边形 1539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44" name="任意多边形 1539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3345" name="任意多边形 1539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3346" name="任意多边形 1539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3347" name="任意多边形 1539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48" name="任意多边形 1539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3349" name="任意多边形 1539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3350" name="任意多边形 1539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3351" name="组合 15398"/>
            <p:cNvGrpSpPr/>
            <p:nvPr userDrawn="1"/>
          </p:nvGrpSpPr>
          <p:grpSpPr>
            <a:xfrm>
              <a:off x="0" y="1632"/>
              <a:ext cx="5758" cy="1858"/>
              <a:chOff x="0" y="0"/>
              <a:chExt cx="5758" cy="1858"/>
            </a:xfrm>
          </p:grpSpPr>
          <p:sp>
            <p:nvSpPr>
              <p:cNvPr id="13352" name="任意多边形 1539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53" name="任意多边形 1540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5402" name="标题 15401"/>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15403" name="文本占位符 15402"/>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5404" name="日期占位符 15403"/>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15405" name="页脚占位符 15404"/>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15406" name="灯片编号占位符 15405"/>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7410" name="日期占位符 17409"/>
          <p:cNvSpPr>
            <a:spLocks noGrp="1"/>
          </p:cNvSpPr>
          <p:nvPr>
            <p:ph type="dt" sz="half" idx="2"/>
          </p:nvPr>
        </p:nvSpPr>
        <p:spPr>
          <a:xfrm>
            <a:off x="609600" y="6251575"/>
            <a:ext cx="2844800" cy="476250"/>
          </a:xfrm>
          <a:prstGeom prst="rect">
            <a:avLst/>
          </a:prstGeom>
          <a:noFill/>
          <a:ln w="9525">
            <a:noFill/>
          </a:ln>
        </p:spPr>
        <p:txBody>
          <a:bodyPr anchor="b"/>
          <a:lstStyle>
            <a:lvl1pPr>
              <a:defRPr sz="1200"/>
            </a:lvl1pPr>
          </a:lstStyle>
          <a:p>
            <a:pPr lvl="0" fontAlgn="base"/>
            <a:endParaRPr lang="zh-CN" altLang="en-US" strike="noStrike" noProof="1"/>
          </a:p>
        </p:txBody>
      </p:sp>
      <p:sp>
        <p:nvSpPr>
          <p:cNvPr id="17411" name="灯片编号占位符 17410"/>
          <p:cNvSpPr>
            <a:spLocks noGrp="1"/>
          </p:cNvSpPr>
          <p:nvPr>
            <p:ph type="sldNum" sz="quarter" idx="4"/>
          </p:nvPr>
        </p:nvSpPr>
        <p:spPr>
          <a:xfrm>
            <a:off x="8737600" y="6248400"/>
            <a:ext cx="2844800" cy="476250"/>
          </a:xfrm>
          <a:prstGeom prst="rect">
            <a:avLst/>
          </a:prstGeom>
          <a:noFill/>
          <a:ln w="9525">
            <a:noFill/>
          </a:ln>
        </p:spPr>
        <p:txBody>
          <a:bodyPr anchor="b"/>
          <a:lstStyle>
            <a:lvl1pPr algn="r">
              <a:defRPr sz="1200"/>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4340" name="组合 17411"/>
          <p:cNvGrpSpPr/>
          <p:nvPr/>
        </p:nvGrpSpPr>
        <p:grpSpPr>
          <a:xfrm>
            <a:off x="0" y="0"/>
            <a:ext cx="12187767" cy="6850063"/>
            <a:chOff x="0" y="0"/>
            <a:chExt cx="5758" cy="4315"/>
          </a:xfrm>
        </p:grpSpPr>
        <p:grpSp>
          <p:nvGrpSpPr>
            <p:cNvPr id="14341" name="组合 17412"/>
            <p:cNvGrpSpPr/>
            <p:nvPr userDrawn="1"/>
          </p:nvGrpSpPr>
          <p:grpSpPr>
            <a:xfrm>
              <a:off x="1728" y="2230"/>
              <a:ext cx="4027" cy="2085"/>
              <a:chOff x="0" y="0"/>
              <a:chExt cx="4027" cy="2085"/>
            </a:xfrm>
          </p:grpSpPr>
          <p:sp>
            <p:nvSpPr>
              <p:cNvPr id="14342" name="任意多边形 17413"/>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4343" name="任意多边形 17414"/>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4344" name="任意多边形 17415"/>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4345" name="任意多边形 17416"/>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4346" name="任意多边形 17417"/>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4347" name="任意多边形 17418"/>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4348" name="任意多边形 17419"/>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7421" name="标题 17420"/>
          <p:cNvSpPr>
            <a:spLocks noGrp="1" noRot="1"/>
          </p:cNvSpPr>
          <p:nvPr>
            <p:ph type="title"/>
          </p:nvPr>
        </p:nvSpPr>
        <p:spPr>
          <a:xfrm>
            <a:off x="609600" y="274638"/>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17422" name="页脚占位符 17421"/>
          <p:cNvSpPr>
            <a:spLocks noGrp="1"/>
          </p:cNvSpPr>
          <p:nvPr>
            <p:ph type="ftr" sz="quarter" idx="3"/>
          </p:nvPr>
        </p:nvSpPr>
        <p:spPr>
          <a:xfrm>
            <a:off x="4165600" y="6248400"/>
            <a:ext cx="3860800" cy="476250"/>
          </a:xfrm>
          <a:prstGeom prst="rect">
            <a:avLst/>
          </a:prstGeom>
          <a:noFill/>
          <a:ln w="9525">
            <a:noFill/>
          </a:ln>
        </p:spPr>
        <p:txBody>
          <a:bodyPr anchor="b"/>
          <a:lstStyle>
            <a:lvl1pPr algn="ctr">
              <a:defRPr sz="1200"/>
            </a:lvl1pPr>
          </a:lstStyle>
          <a:p>
            <a:pPr lvl="0" fontAlgn="base"/>
            <a:endParaRPr lang="zh-CN" strike="noStrike" noProof="1"/>
          </a:p>
        </p:txBody>
      </p:sp>
      <p:sp>
        <p:nvSpPr>
          <p:cNvPr id="17423" name="文本占位符 17422"/>
          <p:cNvSpPr>
            <a:spLocks noGrp="1"/>
          </p:cNvSpPr>
          <p:nvPr>
            <p:ph type="body" idx="1"/>
          </p:nvPr>
        </p:nvSpPr>
        <p:spPr>
          <a:xfrm>
            <a:off x="609600" y="1600200"/>
            <a:ext cx="10972800" cy="4525963"/>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eaLnBrk="1" fontAlgn="base" hangingPunct="1"/>
            <a:endParaRPr lang="zh-CN" altLang="en-US" strike="noStrike" noProof="1" dirty="0"/>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eaLnBrk="1" fontAlgn="base" hangingPunct="1"/>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2053"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3077"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4101"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4102"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5125"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5126"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fontAlgn="base" hangingPunct="1"/>
            <a:endParaRPr lang="zh-CN" altLang="en-US" strike="noStrike" noProof="1" dirty="0"/>
          </a:p>
        </p:txBody>
      </p:sp>
      <p:sp>
        <p:nvSpPr>
          <p:cNvPr id="614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615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717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7173"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7174"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8194" name="组合 8193"/>
          <p:cNvGrpSpPr/>
          <p:nvPr/>
        </p:nvGrpSpPr>
        <p:grpSpPr>
          <a:xfrm>
            <a:off x="0" y="0"/>
            <a:ext cx="12192000" cy="6856413"/>
            <a:chOff x="0" y="0"/>
            <a:chExt cx="5760" cy="4319"/>
          </a:xfrm>
        </p:grpSpPr>
        <p:sp>
          <p:nvSpPr>
            <p:cNvPr id="8195" name="任意多边形 819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8196" name="任意多边形 819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197" name="任意多边形 819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8198" name="任意多边形 819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199" name="任意多边形 819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8200" name="任意多边形 819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8201" name="任意多边形 820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8202" name="任意多边形 820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03" name="任意多边形 820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8204" name="任意多边形 820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8205" name="任意多边形 820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8206" name="任意多边形 820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8207" name="任意多边形 820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208" name="任意多边形 820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8209" name="任意多边形 820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8210" name="任意多边形 820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8211" name="任意多边形 821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8212" name="任意多边形 821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8213" name="任意多边形 821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8214" name="任意多边形 821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8215" name="任意多边形 821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16" name="任意多边形 821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8217" name="任意多边形 821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8218" name="任意多边形 821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8219" name="任意多边形 821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8220" name="任意多边形 821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8221" name="任意多边形 822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8222" name="任意多边形 822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8223" name="任意多边形 822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224" name="任意多边形 822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8225" name="任意多边形 822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8226" name="任意多边形 822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8227" name="任意多边形 822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28" name="任意多边形 822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8229" name="任意多边形 822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8230" name="任意多边形 822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8231" name="组合 8230"/>
            <p:cNvGrpSpPr/>
            <p:nvPr userDrawn="1"/>
          </p:nvGrpSpPr>
          <p:grpSpPr>
            <a:xfrm>
              <a:off x="0" y="1632"/>
              <a:ext cx="5758" cy="1858"/>
              <a:chOff x="0" y="0"/>
              <a:chExt cx="5758" cy="1858"/>
            </a:xfrm>
          </p:grpSpPr>
          <p:sp>
            <p:nvSpPr>
              <p:cNvPr id="8232" name="任意多边形 823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33" name="任意多边形 823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8233"/>
          <p:cNvSpPr>
            <a:spLocks noGrp="1"/>
          </p:cNvSpPr>
          <p:nvPr>
            <p:ph type="title"/>
          </p:nvPr>
        </p:nvSpPr>
        <p:spPr>
          <a:xfrm>
            <a:off x="609600" y="277813"/>
            <a:ext cx="10972800" cy="1143000"/>
          </a:xfrm>
          <a:prstGeom prst="rect">
            <a:avLst/>
          </a:prstGeom>
          <a:noFill/>
          <a:ln w="9525">
            <a:noFill/>
          </a:ln>
        </p:spPr>
        <p:txBody>
          <a:bodyPr anchor="ctr"/>
          <a:p>
            <a:pPr lvl="0" fontAlgn="base"/>
            <a:r>
              <a:rPr lang="zh-CN" altLang="en-US" strike="noStrike" noProof="1"/>
              <a:t>单击此处编辑母版标题样式</a:t>
            </a:r>
            <a:endParaRPr lang="zh-CN" altLang="en-US" strike="noStrike" noProof="1"/>
          </a:p>
        </p:txBody>
      </p:sp>
      <p:sp>
        <p:nvSpPr>
          <p:cNvPr id="8235" name="文本占位符 8234"/>
          <p:cNvSpPr>
            <a:spLocks noGrp="1"/>
          </p:cNvSpPr>
          <p:nvPr>
            <p:ph type="body" idx="1"/>
          </p:nvPr>
        </p:nvSpPr>
        <p:spPr>
          <a:xfrm>
            <a:off x="609600" y="1600200"/>
            <a:ext cx="10972800" cy="4530725"/>
          </a:xfrm>
          <a:prstGeom prst="rect">
            <a:avLst/>
          </a:prstGeom>
          <a:noFill/>
          <a:ln w="9525">
            <a:noFill/>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8236" name="日期占位符 8235"/>
          <p:cNvSpPr>
            <a:spLocks noGrp="1"/>
          </p:cNvSpPr>
          <p:nvPr>
            <p:ph type="dt" sz="half" idx="2"/>
          </p:nvPr>
        </p:nvSpPr>
        <p:spPr>
          <a:xfrm>
            <a:off x="609600" y="6243638"/>
            <a:ext cx="2844800" cy="457200"/>
          </a:xfrm>
          <a:prstGeom prst="rect">
            <a:avLst/>
          </a:prstGeom>
          <a:noFill/>
          <a:ln w="9525">
            <a:noFill/>
          </a:ln>
        </p:spPr>
        <p:txBody>
          <a:bodyPr anchor="b"/>
          <a:lstStyle>
            <a:lvl1pPr>
              <a:defRPr sz="1200"/>
            </a:lvl1pPr>
          </a:lstStyle>
          <a:p>
            <a:pPr lvl="0" fontAlgn="base"/>
            <a:endParaRPr lang="zh-CN" altLang="en-US" strike="noStrike" noProof="1" dirty="0"/>
          </a:p>
        </p:txBody>
      </p:sp>
      <p:sp>
        <p:nvSpPr>
          <p:cNvPr id="8237" name="页脚占位符 8236"/>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dirty="0"/>
          </a:p>
        </p:txBody>
      </p:sp>
      <p:sp>
        <p:nvSpPr>
          <p:cNvPr id="8238" name="灯片编号占位符 8237"/>
          <p:cNvSpPr>
            <a:spLocks noGrp="1"/>
          </p:cNvSpPr>
          <p:nvPr>
            <p:ph type="sldNum" sz="quarter" idx="4"/>
          </p:nvPr>
        </p:nvSpPr>
        <p:spPr>
          <a:xfrm>
            <a:off x="8737600" y="6243638"/>
            <a:ext cx="2844800" cy="457200"/>
          </a:xfrm>
          <a:prstGeom prst="rect">
            <a:avLst/>
          </a:prstGeom>
          <a:noFill/>
          <a:ln w="9525">
            <a:noFill/>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921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dirty="0"/>
          </a:p>
        </p:txBody>
      </p:sp>
      <p:sp>
        <p:nvSpPr>
          <p:cNvPr id="10245"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dirty="0"/>
          </a:p>
        </p:txBody>
      </p:sp>
      <p:sp>
        <p:nvSpPr>
          <p:cNvPr id="10246"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55.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57.xml"/><Relationship Id="rId3" Type="http://schemas.openxmlformats.org/officeDocument/2006/relationships/hyperlink" Target="code\Reduce.py" TargetMode="External"/><Relationship Id="rId2" Type="http://schemas.openxmlformats.org/officeDocument/2006/relationships/hyperlink" Target="code\Map.py" TargetMode="External"/><Relationship Id="rId1" Type="http://schemas.openxmlformats.org/officeDocument/2006/relationships/hyperlink" Target="code\FileSplit.p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6.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7.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pitchFamily="34" charset="-122"/>
                <a:ea typeface="微软雅黑" panose="020B0503020204020204" pitchFamily="34" charset="-122"/>
                <a:sym typeface="+mn-ea"/>
              </a:rPr>
              <a:t>Python</a:t>
            </a:r>
            <a:r>
              <a:rPr lang="zh-CN" altLang="en-US" b="1" spc="300" dirty="0">
                <a:ln w="11430"/>
                <a:solidFill>
                  <a:srgbClr val="000066"/>
                </a:solidFill>
                <a:latin typeface="微软雅黑" panose="020B0503020204020204" pitchFamily="34" charset="-122"/>
                <a:ea typeface="微软雅黑" panose="020B0503020204020204" pitchFamily="34" charset="-122"/>
                <a:sym typeface="+mn-ea"/>
              </a:rPr>
              <a:t>程序设计</a:t>
            </a:r>
            <a:br>
              <a:rPr lang="zh-CN" altLang="en-US" b="1" spc="300" dirty="0">
                <a:ln w="11430"/>
                <a:solidFill>
                  <a:srgbClr val="000066"/>
                </a:solidFill>
                <a:latin typeface="微软雅黑" panose="020B0503020204020204" pitchFamily="34" charset="-122"/>
                <a:ea typeface="微软雅黑" panose="020B0503020204020204" pitchFamily="3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pitchFamily="34" charset="-122"/>
                <a:ea typeface="微软雅黑" panose="020B0503020204020204" pitchFamily="3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pitchFamily="34" charset="-122"/>
                <a:ea typeface="微软雅黑" panose="020B0503020204020204" pitchFamily="34" charset="-122"/>
                <a:sym typeface="+mn-ea"/>
              </a:rPr>
              <a:t>办公室：北校区</a:t>
            </a:r>
            <a:r>
              <a:rPr lang="zh-CN" altLang="en-US" sz="1800" b="1" dirty="0">
                <a:solidFill>
                  <a:schemeClr val="accent6">
                    <a:lumMod val="50000"/>
                  </a:schemeClr>
                </a:solidFill>
                <a:latin typeface="微软雅黑" panose="020B0503020204020204" pitchFamily="34" charset="-122"/>
                <a:ea typeface="微软雅黑" panose="020B0503020204020204" pitchFamily="34" charset="-122"/>
                <a:sym typeface="+mn-ea"/>
              </a:rPr>
              <a:t>行政楼</a:t>
            </a:r>
            <a:r>
              <a:rPr lang="en-US" altLang="zh-CN" sz="1800" b="1" dirty="0">
                <a:solidFill>
                  <a:schemeClr val="accent6">
                    <a:lumMod val="50000"/>
                  </a:schemeClr>
                </a:solidFill>
                <a:latin typeface="微软雅黑" panose="020B0503020204020204" pitchFamily="34" charset="-122"/>
                <a:ea typeface="微软雅黑" panose="020B0503020204020204" pitchFamily="34" charset="-122"/>
                <a:sym typeface="+mn-ea"/>
              </a:rPr>
              <a:t>306</a:t>
            </a:r>
            <a:r>
              <a:rPr lang="zh-CN" altLang="en-US" sz="1800" b="1" dirty="0">
                <a:solidFill>
                  <a:schemeClr val="accent6">
                    <a:lumMod val="50000"/>
                  </a:schemeClr>
                </a:solidFill>
                <a:latin typeface="微软雅黑" panose="020B0503020204020204" pitchFamily="34" charset="-122"/>
                <a:ea typeface="微软雅黑" panose="020B0503020204020204" pitchFamily="34" charset="-122"/>
                <a:sym typeface="+mn-ea"/>
              </a:rPr>
              <a:t>（</a:t>
            </a:r>
            <a:r>
              <a:rPr lang="en-US" altLang="zh-CN" sz="1800" b="1" dirty="0">
                <a:solidFill>
                  <a:schemeClr val="accent6">
                    <a:lumMod val="50000"/>
                  </a:schemeClr>
                </a:solidFill>
                <a:latin typeface="微软雅黑" panose="020B0503020204020204" pitchFamily="34" charset="-122"/>
                <a:ea typeface="微软雅黑" panose="020B0503020204020204" pitchFamily="34" charset="-122"/>
                <a:sym typeface="+mn-ea"/>
              </a:rPr>
              <a:t>63886652</a:t>
            </a:r>
            <a:r>
              <a:rPr lang="zh-CN" altLang="en-US" sz="1800" b="1" dirty="0">
                <a:solidFill>
                  <a:schemeClr val="accent6">
                    <a:lumMod val="50000"/>
                  </a:schemeClr>
                </a:solidFill>
                <a:latin typeface="微软雅黑" panose="020B0503020204020204" pitchFamily="34" charset="-122"/>
                <a:ea typeface="微软雅黑" panose="020B0503020204020204" pitchFamily="3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pitchFamily="34" charset="-122"/>
                <a:ea typeface="微软雅黑" panose="020B0503020204020204" pitchFamily="34" charset="-122"/>
                <a:sym typeface="+mn-ea"/>
              </a:rPr>
              <a:t>Email</a:t>
            </a:r>
            <a:r>
              <a:rPr lang="zh-CN" altLang="en-US" sz="1800" b="1" dirty="0" smtClean="0">
                <a:solidFill>
                  <a:schemeClr val="accent6">
                    <a:lumMod val="50000"/>
                  </a:schemeClr>
                </a:solidFill>
                <a:latin typeface="微软雅黑" panose="020B0503020204020204" pitchFamily="34" charset="-122"/>
                <a:ea typeface="微软雅黑" panose="020B0503020204020204" pitchFamily="34" charset="-122"/>
                <a:sym typeface="+mn-ea"/>
              </a:rPr>
              <a:t>： </a:t>
            </a:r>
            <a:r>
              <a:rPr lang="en-US" altLang="zh-CN" sz="1800" b="1" dirty="0" smtClean="0">
                <a:solidFill>
                  <a:schemeClr val="accent6">
                    <a:lumMod val="50000"/>
                  </a:schemeClr>
                </a:solidFill>
                <a:latin typeface="微软雅黑" panose="020B0503020204020204" pitchFamily="34" charset="-122"/>
                <a:ea typeface="微软雅黑" panose="020B0503020204020204" pitchFamily="34" charset="-122"/>
                <a:sym typeface="+mn-ea"/>
                <a:hlinkClick r:id="rId3"/>
              </a:rPr>
              <a:t>wshe</a:t>
            </a:r>
            <a:r>
              <a:rPr lang="en-US" altLang="zh-CN" sz="1800" b="1" u="sng" dirty="0" smtClean="0">
                <a:solidFill>
                  <a:schemeClr val="accent6">
                    <a:lumMod val="50000"/>
                  </a:schemeClr>
                </a:solidFill>
                <a:latin typeface="微软雅黑" panose="020B0503020204020204" pitchFamily="34" charset="-122"/>
                <a:ea typeface="微软雅黑" panose="020B0503020204020204" pitchFamily="3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pitchFamily="34" charset="-122"/>
                <a:ea typeface="微软雅黑" panose="020B0503020204020204" pitchFamily="3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pitchFamily="34" charset="-122"/>
              <a:ea typeface="微软雅黑" panose="020B0503020204020204" pitchFamily="3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697"/>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11.2 大数据框架</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5842" name="文本占位符 29698"/>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en-US" altLang="zh-CN" sz="2400" err="1"/>
              <a:t>MapReduce</a:t>
            </a:r>
            <a:r>
              <a:rPr lang="zh-CN" altLang="en-US" sz="2400" dirty="0"/>
              <a:t>的名字由函数式编程中常用的</a:t>
            </a:r>
            <a:r>
              <a:rPr lang="en-US" altLang="zh-CN" sz="2400"/>
              <a:t>map</a:t>
            </a:r>
            <a:r>
              <a:rPr lang="zh-CN" altLang="en-US" sz="2400" dirty="0"/>
              <a:t>和</a:t>
            </a:r>
            <a:r>
              <a:rPr lang="en-US" altLang="zh-CN" sz="2400"/>
              <a:t>reduce</a:t>
            </a:r>
            <a:r>
              <a:rPr lang="zh-CN" altLang="en-US" sz="2400" dirty="0"/>
              <a:t>两个单词组成。</a:t>
            </a:r>
            <a:endParaRPr lang="en-US" altLang="zh-CN" sz="2400" err="1"/>
          </a:p>
          <a:p>
            <a:pPr>
              <a:lnSpc>
                <a:spcPct val="130000"/>
              </a:lnSpc>
              <a:spcBef>
                <a:spcPts val="600"/>
              </a:spcBef>
              <a:buSzPct val="90000"/>
              <a:buFont typeface="Wingdings" panose="05000000000000000000" charset="0"/>
              <a:buChar char="ü"/>
            </a:pPr>
            <a:r>
              <a:rPr lang="en-US" altLang="zh-CN" sz="1800" err="1"/>
              <a:t>MapReduce</a:t>
            </a:r>
            <a:r>
              <a:rPr lang="zh-CN" altLang="en-US" sz="1800" dirty="0"/>
              <a:t>在大量节点组成的集群上运行，工作流程是：单个作业被分成很多小份，输入数据也被切片分发到每个节点，每个节点只在本地数据上做运算，对应的运算代码成为</a:t>
            </a:r>
            <a:r>
              <a:rPr lang="en-US" altLang="zh-CN" sz="1800" err="1"/>
              <a:t>mapper</a:t>
            </a:r>
            <a:r>
              <a:rPr lang="zh-CN" altLang="en-US" sz="1800" dirty="0"/>
              <a:t>，这个过程即</a:t>
            </a:r>
            <a:r>
              <a:rPr lang="en-US" altLang="zh-CN" sz="1800"/>
              <a:t>map</a:t>
            </a:r>
            <a:r>
              <a:rPr lang="zh-CN" altLang="en-US" sz="1800" dirty="0"/>
              <a:t>阶段；每个</a:t>
            </a:r>
            <a:r>
              <a:rPr lang="en-US" altLang="zh-CN" sz="1800" err="1"/>
              <a:t>mapper</a:t>
            </a:r>
            <a:r>
              <a:rPr lang="zh-CN" altLang="en-US" sz="1800" dirty="0"/>
              <a:t>的输出通过某种方式组合，根据需要可能还进行排序，排序后的结果再被分成小份分发到各个节点进行下一步处理，这被成为</a:t>
            </a:r>
            <a:r>
              <a:rPr lang="en-US" altLang="zh-CN" sz="1800"/>
              <a:t>reduce</a:t>
            </a:r>
            <a:r>
              <a:rPr lang="zh-CN" altLang="en-US" sz="1800" dirty="0"/>
              <a:t>阶段，对应的代码成为</a:t>
            </a:r>
            <a:r>
              <a:rPr lang="en-US" altLang="zh-CN" sz="1800"/>
              <a:t>reducer</a:t>
            </a:r>
            <a:r>
              <a:rPr lang="zh-CN" altLang="en-US" sz="1800" dirty="0"/>
              <a:t>。</a:t>
            </a:r>
            <a:endParaRPr lang="zh-CN" altLang="en-US" sz="1800" dirty="0"/>
          </a:p>
          <a:p>
            <a:pPr>
              <a:lnSpc>
                <a:spcPct val="130000"/>
              </a:lnSpc>
              <a:spcBef>
                <a:spcPts val="600"/>
              </a:spcBef>
              <a:buSzPct val="90000"/>
              <a:buFont typeface="Wingdings" panose="05000000000000000000" charset="0"/>
              <a:buChar char="ü"/>
            </a:pPr>
            <a:r>
              <a:rPr lang="zh-CN" altLang="en-US" sz="1800" dirty="0"/>
              <a:t>不同类型的作业可能需要不同数量的</a:t>
            </a:r>
            <a:r>
              <a:rPr lang="en-US" altLang="zh-CN" sz="1800"/>
              <a:t>reducer</a:t>
            </a:r>
            <a:r>
              <a:rPr lang="zh-CN" altLang="en-US" sz="1800" dirty="0"/>
              <a:t>，并且，在任何时候，每个</a:t>
            </a:r>
            <a:r>
              <a:rPr lang="en-US" altLang="zh-CN" sz="1800" err="1"/>
              <a:t>mapper</a:t>
            </a:r>
            <a:r>
              <a:rPr lang="zh-CN" altLang="en-US" sz="1800" dirty="0"/>
              <a:t>或</a:t>
            </a:r>
            <a:r>
              <a:rPr lang="en-US" altLang="zh-CN" sz="1800"/>
              <a:t>reducer</a:t>
            </a:r>
            <a:r>
              <a:rPr lang="zh-CN" altLang="en-US" sz="1800" dirty="0"/>
              <a:t>之间都不进行通信，每个节点只处理自己的事务，且在本地分配的数据集上运算。</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宋体" panose="02010600030101010101" pitchFamily="2" charset="-122"/>
                <a:cs typeface="+mj-cs"/>
              </a:rPr>
              <a:t>11.2 大数据框架</a:t>
            </a:r>
            <a:endParaRPr lang="zh-CN" altLang="en-US" strike="noStrike" kern="1200" baseline="0" noProof="1">
              <a:latin typeface="+mj-lt"/>
              <a:ea typeface="宋体" panose="02010600030101010101" pitchFamily="2" charset="-122"/>
              <a:cs typeface="+mj-cs"/>
            </a:endParaRPr>
          </a:p>
        </p:txBody>
      </p:sp>
      <p:sp>
        <p:nvSpPr>
          <p:cNvPr id="2" name="文本占位符 1"/>
          <p:cNvSpPr>
            <a:spLocks noGrp="1"/>
          </p:cNvSpPr>
          <p:nvPr>
            <p:ph type="body" idx="1"/>
          </p:nvPr>
        </p:nvSpPr>
        <p:spPr/>
        <p:txBody>
          <a:bodyPr/>
          <a:p>
            <a:endParaRPr lang="zh-CN" altLang="en-US"/>
          </a:p>
        </p:txBody>
      </p:sp>
      <p:sp>
        <p:nvSpPr>
          <p:cNvPr id="36866"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en-US" altLang="zh-CN" sz="2400" err="1"/>
              <a:t>Hadoop</a:t>
            </a:r>
            <a:r>
              <a:rPr lang="zh-CN" altLang="en-US" sz="2400" dirty="0"/>
              <a:t>：</a:t>
            </a:r>
            <a:r>
              <a:rPr lang="en-US" altLang="zh-CN" sz="2400" err="1"/>
              <a:t>MapReduce</a:t>
            </a:r>
            <a:r>
              <a:rPr lang="zh-CN" altLang="en-US" sz="2400" dirty="0"/>
              <a:t>框架的一个免费开源实现，采用</a:t>
            </a:r>
            <a:r>
              <a:rPr lang="en-US" altLang="zh-CN" sz="2400"/>
              <a:t>Java</a:t>
            </a:r>
            <a:r>
              <a:rPr lang="zh-CN" altLang="en-US" sz="2400" dirty="0"/>
              <a:t>语言编写，支持在大量机器上分布式处理数据。除了分布式计算之外，</a:t>
            </a:r>
            <a:r>
              <a:rPr lang="en-US" altLang="zh-CN" sz="2400" err="1"/>
              <a:t>Hadoop</a:t>
            </a:r>
            <a:r>
              <a:rPr lang="zh-CN" altLang="en-US" sz="2400" dirty="0"/>
              <a:t>还自带分布式文件系统，可以运行多种不同语言编写的分布式程序。</a:t>
            </a:r>
            <a:r>
              <a:rPr lang="en-US" altLang="zh-CN" sz="2400" err="1"/>
              <a:t>Hadoop</a:t>
            </a:r>
            <a:r>
              <a:rPr lang="zh-CN" altLang="en-US" sz="2400" dirty="0"/>
              <a:t>在可伸缩性、健壮性、计算性能和成本上具有无可替代的优势，事实上已成为当前互联网企业主流的大数据分析平台。</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31745"/>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11.2 大数据框架</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7890" name="文本占位符 3174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en-US" altLang="zh-CN" sz="2400"/>
              <a:t>Spark</a:t>
            </a:r>
            <a:r>
              <a:rPr lang="zh-CN" altLang="en-US" sz="2400" dirty="0"/>
              <a:t>是一个针对超大数据集合的低延迟的集群分布式计算系统，比</a:t>
            </a:r>
            <a:r>
              <a:rPr lang="en-US" altLang="zh-CN" sz="2400" err="1"/>
              <a:t>MapReducer</a:t>
            </a:r>
            <a:r>
              <a:rPr lang="zh-CN" altLang="en-US" sz="2400" dirty="0"/>
              <a:t>快</a:t>
            </a:r>
            <a:r>
              <a:rPr lang="en-US" altLang="zh-CN" sz="2400"/>
              <a:t>40</a:t>
            </a:r>
            <a:r>
              <a:rPr lang="zh-CN" altLang="en-US" sz="2400" dirty="0"/>
              <a:t>倍左右。</a:t>
            </a:r>
            <a:r>
              <a:rPr lang="en-US" altLang="zh-CN" sz="2400"/>
              <a:t>Spark</a:t>
            </a:r>
            <a:r>
              <a:rPr lang="zh-CN" altLang="en-US" sz="2400" dirty="0"/>
              <a:t>是</a:t>
            </a:r>
            <a:r>
              <a:rPr lang="en-US" altLang="zh-CN" sz="2400" err="1"/>
              <a:t>hadoop</a:t>
            </a:r>
            <a:r>
              <a:rPr lang="zh-CN" altLang="en-US" sz="2400" dirty="0"/>
              <a:t>的升级版本，兼容</a:t>
            </a:r>
            <a:r>
              <a:rPr lang="en-US" altLang="zh-CN" sz="2400" err="1"/>
              <a:t>Hadoop</a:t>
            </a:r>
            <a:r>
              <a:rPr lang="zh-CN" altLang="en-US" sz="2400" dirty="0"/>
              <a:t>的</a:t>
            </a:r>
            <a:r>
              <a:rPr lang="en-US" altLang="zh-CN" sz="2400" err="1"/>
              <a:t>APi</a:t>
            </a:r>
            <a:r>
              <a:rPr lang="zh-CN" altLang="en-US" sz="2400" dirty="0"/>
              <a:t>，能够读写</a:t>
            </a:r>
            <a:r>
              <a:rPr lang="en-US" altLang="zh-CN" sz="2400" err="1"/>
              <a:t>Hadoop</a:t>
            </a:r>
            <a:r>
              <a:rPr lang="zh-CN" altLang="en-US" sz="2400" dirty="0"/>
              <a:t>的</a:t>
            </a:r>
            <a:r>
              <a:rPr lang="en-US" altLang="zh-CN" sz="2400"/>
              <a:t>HDFS HBASE </a:t>
            </a:r>
            <a:r>
              <a:rPr lang="zh-CN" altLang="en-US" sz="2400" dirty="0"/>
              <a:t>顺序文件等。 </a:t>
            </a:r>
            <a:r>
              <a:rPr lang="en-US" altLang="zh-CN" sz="2400" err="1"/>
              <a:t>Hadoop</a:t>
            </a:r>
            <a:r>
              <a:rPr lang="zh-CN" altLang="en-US" sz="2400" dirty="0"/>
              <a:t>作为第一代产品使用</a:t>
            </a:r>
            <a:r>
              <a:rPr lang="en-US" altLang="zh-CN" sz="2400"/>
              <a:t>HDFS</a:t>
            </a:r>
            <a:r>
              <a:rPr lang="zh-CN" altLang="en-US" sz="2400" dirty="0"/>
              <a:t>，第二代加入了</a:t>
            </a:r>
            <a:r>
              <a:rPr lang="en-US" altLang="zh-CN" sz="2400"/>
              <a:t>Cache</a:t>
            </a:r>
            <a:r>
              <a:rPr lang="zh-CN" altLang="en-US" sz="2400" dirty="0"/>
              <a:t>来保存中间计算结果，并能适时主动推</a:t>
            </a:r>
            <a:r>
              <a:rPr lang="en-US" altLang="zh-CN" sz="2400"/>
              <a:t>Map/Reduce</a:t>
            </a:r>
            <a:r>
              <a:rPr lang="zh-CN" altLang="en-US" sz="2400" dirty="0"/>
              <a:t>任务，第三代就是</a:t>
            </a:r>
            <a:r>
              <a:rPr lang="en-US" altLang="zh-CN" sz="2400"/>
              <a:t>Spark</a:t>
            </a:r>
            <a:r>
              <a:rPr lang="zh-CN" altLang="en-US" sz="2400" dirty="0"/>
              <a:t>倡导的流</a:t>
            </a:r>
            <a:r>
              <a:rPr lang="en-US" altLang="zh-CN" sz="2400"/>
              <a:t>Streaming</a:t>
            </a:r>
            <a:r>
              <a:rPr lang="zh-CN" altLang="en-US" sz="2400" dirty="0"/>
              <a:t>。</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560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11.3 Map/Reduce编程案例</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8914" name="文本占位符 2560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首先对大数据进行分割，划分为一定大小的数据，然后将分割的数据交给多个</a:t>
            </a:r>
            <a:r>
              <a:rPr lang="en-US" altLang="zh-CN" sz="2400"/>
              <a:t>Map</a:t>
            </a:r>
            <a:r>
              <a:rPr lang="zh-CN" altLang="en-US" sz="2400"/>
              <a:t>函数进行处理，</a:t>
            </a:r>
            <a:r>
              <a:rPr lang="en-US" altLang="zh-CN" sz="2400"/>
              <a:t>Map</a:t>
            </a:r>
            <a:r>
              <a:rPr lang="zh-CN" altLang="en-US" sz="2400"/>
              <a:t>函数处理后将产生一组规模较小的数据，多个规模较小的数据再提交给</a:t>
            </a:r>
            <a:r>
              <a:rPr lang="en-US" altLang="zh-CN" sz="2400"/>
              <a:t>reduce</a:t>
            </a:r>
            <a:r>
              <a:rPr lang="zh-CN" altLang="en-US" sz="2400"/>
              <a:t>函数进行处理，得到一个更小规模的数据或直接结果。</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图片 26627"/>
          <p:cNvPicPr>
            <a:picLocks noChangeAspect="1"/>
          </p:cNvPicPr>
          <p:nvPr/>
        </p:nvPicPr>
        <p:blipFill>
          <a:blip r:embed="rId1"/>
          <a:stretch>
            <a:fillRect/>
          </a:stretch>
        </p:blipFill>
        <p:spPr>
          <a:xfrm>
            <a:off x="1959610" y="1159828"/>
            <a:ext cx="7362825" cy="4537075"/>
          </a:xfrm>
          <a:prstGeom prst="rect">
            <a:avLst/>
          </a:prstGeom>
          <a:noFill/>
          <a:ln w="9525">
            <a:noFill/>
          </a:ln>
        </p:spPr>
      </p:pic>
      <p:sp>
        <p:nvSpPr>
          <p:cNvPr id="3" name="文本占位符 2"/>
          <p:cNvSpPr>
            <a:spLocks noGrp="1"/>
          </p:cNvSpPr>
          <p:nvPr>
            <p:ph type="body" idx="1"/>
          </p:nvPr>
        </p:nvSpPr>
        <p:spPr/>
        <p:txBody>
          <a:bodyPr/>
          <a:p>
            <a:endParaRPr lang="zh-CN" altLang="en-US"/>
          </a:p>
        </p:txBody>
      </p:sp>
      <p:sp>
        <p:nvSpPr>
          <p:cNvPr id="36865" name="标题 2560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11.3 Map/Reduce编程案例</a:t>
            </a:r>
            <a:endParaRPr lang="zh-CN" altLang="en-US" strike="noStrike" kern="1200" baseline="0" noProof="1" dirty="0">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2" name="图片 27651"/>
          <p:cNvPicPr>
            <a:picLocks noChangeAspect="1"/>
          </p:cNvPicPr>
          <p:nvPr/>
        </p:nvPicPr>
        <p:blipFill>
          <a:blip r:embed="rId1"/>
          <a:stretch>
            <a:fillRect/>
          </a:stretch>
        </p:blipFill>
        <p:spPr>
          <a:xfrm>
            <a:off x="788670" y="1075690"/>
            <a:ext cx="10256520" cy="4578350"/>
          </a:xfrm>
          <a:prstGeom prst="rect">
            <a:avLst/>
          </a:prstGeom>
          <a:noFill/>
          <a:ln w="9525">
            <a:noFill/>
          </a:ln>
        </p:spPr>
      </p:pic>
      <p:sp>
        <p:nvSpPr>
          <p:cNvPr id="3" name="文本占位符 2"/>
          <p:cNvSpPr>
            <a:spLocks noGrp="1"/>
          </p:cNvSpPr>
          <p:nvPr>
            <p:ph type="body" idx="1"/>
          </p:nvPr>
        </p:nvSpPr>
        <p:spPr/>
        <p:txBody>
          <a:bodyPr/>
          <a:p>
            <a:endParaRPr lang="zh-CN" altLang="en-US"/>
          </a:p>
        </p:txBody>
      </p:sp>
      <p:sp>
        <p:nvSpPr>
          <p:cNvPr id="36865" name="标题 2560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11.3 Map/Reduce编程案例</a:t>
            </a:r>
            <a:endParaRPr lang="zh-CN" altLang="en-US" strike="noStrike" kern="1200" baseline="0" noProof="1" dirty="0">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占位符 28674"/>
          <p:cNvSpPr>
            <a:spLocks noGrp="1"/>
          </p:cNvSpPr>
          <p:nvPr>
            <p:ph sz="half" idx="2"/>
          </p:nvPr>
        </p:nvSpPr>
        <p:spPr/>
        <p:txBody>
          <a:bodyPr anchor="t"/>
          <a:p>
            <a:pPr marL="342900" marR="0" indent="-342900" algn="l" defTabSz="914400" rtl="0" eaLnBrk="1" fontAlgn="base" latinLnBrk="0" hangingPunct="1">
              <a:lnSpc>
                <a:spcPct val="15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例：Windows系统的升级日志文件一般较大，现要求统计一下日志文件中不同日期有关的记录条数。</a:t>
            </a:r>
            <a:endParaRPr kumimoji="0" lang="zh-CN" altLang="en-US" sz="2400" b="0" i="0" u="none" strike="noStrike" kern="1200" cap="none" spc="0" normalizeH="0" baseline="0" noProof="1" dirty="0">
              <a:solidFill>
                <a:schemeClr val="tx1"/>
              </a:solidFill>
              <a:latin typeface="+mn-lt"/>
              <a:ea typeface="+mn-ea"/>
              <a:cs typeface="+mn-cs"/>
            </a:endParaRPr>
          </a:p>
          <a:p>
            <a:pPr marL="668655" marR="0" indent="-342265" algn="l" defTabSz="914400" rtl="0" eaLnBrk="1" fontAlgn="base" latinLnBrk="0" hangingPunct="1">
              <a:lnSpc>
                <a:spcPct val="150000"/>
              </a:lnSpc>
              <a:spcBef>
                <a:spcPts val="6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1）大文件切分：</a:t>
            </a:r>
            <a:r>
              <a:rPr kumimoji="0" lang="zh-CN" altLang="en-US" sz="2000" b="0" i="0" u="none" strike="noStrike" kern="1200" cap="none" spc="0" normalizeH="0" baseline="0" noProof="1" dirty="0">
                <a:solidFill>
                  <a:schemeClr val="tx1"/>
                </a:solidFill>
                <a:latin typeface="+mn-lt"/>
                <a:ea typeface="+mn-ea"/>
                <a:cs typeface="+mn-cs"/>
                <a:hlinkClick r:id="rId1" action="ppaction://hlinkfile"/>
              </a:rPr>
              <a:t>code\FileSplit.py</a:t>
            </a:r>
            <a:endParaRPr kumimoji="0" lang="zh-CN" altLang="en-US" sz="2000" b="0" i="0" u="none" strike="noStrike" kern="1200" cap="none" spc="0" normalizeH="0" baseline="0" noProof="1" dirty="0">
              <a:solidFill>
                <a:schemeClr val="tx1"/>
              </a:solidFill>
              <a:latin typeface="+mn-lt"/>
              <a:ea typeface="+mn-ea"/>
              <a:cs typeface="+mn-cs"/>
            </a:endParaRPr>
          </a:p>
          <a:p>
            <a:pPr marL="668655" marR="0" indent="-342265" algn="l" defTabSz="914400" rtl="0" eaLnBrk="1" fontAlgn="base" latinLnBrk="0" hangingPunct="1">
              <a:lnSpc>
                <a:spcPct val="150000"/>
              </a:lnSpc>
              <a:spcBef>
                <a:spcPts val="6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2）Map代码：</a:t>
            </a:r>
            <a:r>
              <a:rPr kumimoji="0" lang="zh-CN" altLang="en-US" sz="2000" b="0" i="0" u="none" strike="noStrike" kern="1200" cap="none" spc="0" normalizeH="0" baseline="0" noProof="1" dirty="0">
                <a:solidFill>
                  <a:schemeClr val="tx1"/>
                </a:solidFill>
                <a:latin typeface="+mn-lt"/>
                <a:ea typeface="+mn-ea"/>
                <a:cs typeface="+mn-cs"/>
                <a:hlinkClick r:id="rId2" action="ppaction://hlinkfile"/>
              </a:rPr>
              <a:t>code\Map.py</a:t>
            </a:r>
            <a:endParaRPr kumimoji="0" lang="zh-CN" altLang="en-US" sz="2000" b="0" i="0" u="none" strike="noStrike" kern="1200" cap="none" spc="0" normalizeH="0" baseline="0" noProof="1" dirty="0">
              <a:solidFill>
                <a:schemeClr val="tx1"/>
              </a:solidFill>
              <a:latin typeface="+mn-lt"/>
              <a:ea typeface="+mn-ea"/>
              <a:cs typeface="+mn-cs"/>
            </a:endParaRPr>
          </a:p>
          <a:p>
            <a:pPr marL="668655" marR="0" indent="-342265" algn="l" defTabSz="914400" rtl="0" eaLnBrk="1" fontAlgn="base" latinLnBrk="0" hangingPunct="1">
              <a:lnSpc>
                <a:spcPct val="150000"/>
              </a:lnSpc>
              <a:spcBef>
                <a:spcPts val="6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3）Reduce代码：</a:t>
            </a:r>
            <a:r>
              <a:rPr kumimoji="0" lang="zh-CN" altLang="en-US" sz="2000" b="0" i="0" u="none" strike="noStrike" kern="1200" cap="none" spc="0" normalizeH="0" baseline="0" noProof="1" dirty="0">
                <a:solidFill>
                  <a:schemeClr val="tx1"/>
                </a:solidFill>
                <a:latin typeface="+mn-lt"/>
                <a:ea typeface="+mn-ea"/>
                <a:cs typeface="+mn-cs"/>
                <a:hlinkClick r:id="rId3" action="ppaction://hlinkfile"/>
              </a:rPr>
              <a:t>code\Reduce.py</a:t>
            </a:r>
            <a:endParaRPr kumimoji="0" lang="zh-CN" altLang="en-US"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5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不同的处理要求需要不同的Map和Reduce函数。</a:t>
            </a:r>
            <a:endParaRPr kumimoji="0" lang="zh-CN" altLang="en-US" sz="2400" b="0" i="0" u="none" strike="noStrike" kern="1200" cap="none" spc="0" normalizeH="0" baseline="0" noProof="1" dirty="0">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36865" name="标题 2560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11.3 Map/Reduce编程案例</a:t>
            </a:r>
            <a:endParaRPr lang="zh-CN" altLang="en-US" strike="noStrike" kern="1200" baseline="0" noProof="1" dirty="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554355" y="150495"/>
            <a:ext cx="7398385" cy="414020"/>
          </a:xfrm>
          <a:noFill/>
        </p:spPr>
        <p:txBody>
          <a:bodyPr vert="horz" wrap="square" lIns="91440" tIns="45720" rIns="91440" bIns="45720" rtlCol="0" anchor="ctr" anchorCtr="0">
            <a:spAutoFit/>
          </a:bodyPr>
          <a:p>
            <a:pPr lvl="0" algn="l" fontAlgn="base"/>
            <a:r>
              <a:rPr lang="zh-CN" altLang="en-US">
                <a:latin typeface="+mj-lt"/>
                <a:ea typeface="+mj-ea"/>
                <a:cs typeface="+mj-cs"/>
                <a:sym typeface="+mn-ea"/>
              </a:rPr>
              <a:t>11.</a:t>
            </a:r>
            <a:r>
              <a:rPr lang="zh-CN" altLang="en-US">
                <a:latin typeface="+mj-lt"/>
                <a:ea typeface="+mj-ea"/>
                <a:cs typeface="+mj-cs"/>
                <a:sym typeface="+mn-ea"/>
              </a:rPr>
              <a:t>4</a:t>
            </a:r>
            <a:r>
              <a:rPr lang="zh-CN" altLang="en-US">
                <a:latin typeface="+mj-lt"/>
                <a:ea typeface="+mj-ea"/>
                <a:cs typeface="+mj-cs"/>
                <a:sym typeface="+mn-ea"/>
              </a:rPr>
              <a:t>  Hadoop模式的MapReduce应用</a:t>
            </a:r>
            <a:endParaRPr lang="zh-CN" altLang="en-US">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solidFill>
                  <a:schemeClr val="tx1"/>
                </a:solidFill>
                <a:effectLst/>
                <a:latin typeface="+mn-lt"/>
                <a:ea typeface="+mn-ea"/>
                <a:cs typeface="+mn-cs"/>
              </a:rPr>
              <a:t>Hadoop_Map.py</a:t>
            </a:r>
            <a:endParaRPr kumimoji="0" lang="zh-CN" altLang="en-US" sz="20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import os</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import re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import time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def Map(sourceFile):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if not os.path.exists(sourceFile):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print(sourceFile, ' does not exist.')</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return    </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pattern = re.compile(r'[0-9]{1,2}/[0-9]{1,2}/[0-9]{4}')</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result = {}</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with open(sourceFile, 'r') as srcFile: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for dataLine in srcFile: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r = pattern.findall(dataLine)</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if r:</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                print(r[0], ',', 1)    #将中间结果输出到标准控制台</a:t>
            </a:r>
            <a:endParaRPr kumimoji="0" lang="zh-CN" altLang="en-US" sz="16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mn-lt"/>
                <a:ea typeface="+mn-ea"/>
                <a:cs typeface="+mn-cs"/>
              </a:rPr>
              <a:t>Map('test.txt')    </a:t>
            </a:r>
            <a:endParaRPr kumimoji="0" lang="zh-CN" altLang="en-US" sz="16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554355" y="150495"/>
            <a:ext cx="7331710" cy="414020"/>
          </a:xfrm>
          <a:noFill/>
        </p:spPr>
        <p:txBody>
          <a:bodyPr vert="horz" wrap="square" lIns="91440" tIns="45720" rIns="91440" bIns="45720" rtlCol="0" anchor="ctr" anchorCtr="0">
            <a:spAutoFit/>
          </a:bodyPr>
          <a:p>
            <a:pPr lvl="0" algn="l" fontAlgn="base"/>
            <a:r>
              <a:rPr lang="zh-CN" altLang="en-US">
                <a:latin typeface="+mj-lt"/>
                <a:ea typeface="+mj-ea"/>
                <a:cs typeface="+mj-cs"/>
                <a:sym typeface="Arial" panose="020B0604020202020204" pitchFamily="34" charset="0"/>
              </a:rPr>
              <a:t>11.</a:t>
            </a:r>
            <a:r>
              <a:rPr lang="zh-CN" altLang="en-US">
                <a:latin typeface="+mj-lt"/>
                <a:ea typeface="+mj-ea"/>
                <a:cs typeface="+mj-cs"/>
                <a:sym typeface="Arial" panose="020B0604020202020204" pitchFamily="34" charset="0"/>
              </a:rPr>
              <a:t>4</a:t>
            </a:r>
            <a:r>
              <a:rPr lang="zh-CN" altLang="en-US">
                <a:latin typeface="+mj-lt"/>
                <a:ea typeface="+mj-ea"/>
                <a:cs typeface="+mj-cs"/>
                <a:sym typeface="Arial" panose="020B0604020202020204" pitchFamily="34" charset="0"/>
              </a:rPr>
              <a:t>  Hadoop模式的MapReduce应用</a:t>
            </a:r>
            <a:endParaRPr lang="zh-CN" altLang="en-US">
              <a:latin typeface="+mj-lt"/>
              <a:ea typeface="+mj-ea"/>
              <a:cs typeface="+mj-cs"/>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000" b="0" i="0" u="none" strike="noStrike" kern="1200" cap="none" spc="0" normalizeH="0" baseline="0" noProof="1">
                <a:solidFill>
                  <a:schemeClr val="tx1"/>
                </a:solidFill>
                <a:latin typeface="+mn-lt"/>
                <a:ea typeface="+mn-ea"/>
                <a:cs typeface="+mn-cs"/>
              </a:rPr>
              <a:t>Hadoop_Reduce.py</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import os</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import sys</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def Reduce(targetFile):</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result = {}</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for line in sys.stdin:           #从标准控制台中获取中间结果数据</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riqi, shuliang = line.strip().split(',')</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result[riqi] = result.get(riqi, 0)+1</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with open(targetFile, 'w') as fp:</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for k,v in result.items():</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            fp.write(k + ':' + str(v) + '\n')</a:t>
            </a:r>
            <a:endParaRPr kumimoji="0" lang="zh-CN" altLang="en-US"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mn-lt"/>
                <a:ea typeface="+mn-ea"/>
                <a:cs typeface="+mn-cs"/>
              </a:rPr>
              <a:t>Reduce('result.txt')</a:t>
            </a:r>
            <a:endParaRPr kumimoji="0" lang="zh-CN" altLang="en-US" sz="16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554355" y="150495"/>
            <a:ext cx="7398385" cy="414020"/>
          </a:xfrm>
          <a:noFill/>
        </p:spPr>
        <p:txBody>
          <a:bodyPr vert="horz" wrap="square" lIns="91440" tIns="45720" rIns="91440" bIns="45720" rtlCol="0" anchor="ctr" anchorCtr="0">
            <a:spAutoFit/>
          </a:bodyPr>
          <a:p>
            <a:pPr lvl="0" algn="l" fontAlgn="base"/>
            <a:r>
              <a:rPr lang="zh-CN" altLang="en-US">
                <a:latin typeface="+mj-lt"/>
                <a:ea typeface="+mj-ea"/>
                <a:cs typeface="+mj-cs"/>
                <a:sym typeface="宋体" panose="02010600030101010101" pitchFamily="2" charset="-122"/>
              </a:rPr>
              <a:t>11.</a:t>
            </a:r>
            <a:r>
              <a:rPr lang="zh-CN" altLang="en-US">
                <a:latin typeface="+mj-lt"/>
                <a:ea typeface="+mj-ea"/>
                <a:cs typeface="+mj-cs"/>
                <a:sym typeface="宋体" panose="02010600030101010101" pitchFamily="2" charset="-122"/>
              </a:rPr>
              <a:t>4</a:t>
            </a:r>
            <a:r>
              <a:rPr lang="zh-CN" altLang="en-US">
                <a:latin typeface="+mj-lt"/>
                <a:ea typeface="+mj-ea"/>
                <a:cs typeface="+mj-cs"/>
                <a:sym typeface="宋体" panose="02010600030101010101" pitchFamily="2" charset="-122"/>
              </a:rPr>
              <a:t>  Hadoop模式的MapReduce应用</a:t>
            </a:r>
            <a:endParaRPr lang="zh-CN" altLang="en-US">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9938"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v"/>
            </a:pPr>
            <a:r>
              <a:rPr kumimoji="0" lang="zh-CN" altLang="en-US" sz="2400" b="0" i="0" u="none" strike="noStrike" kern="1200" cap="none" spc="0" normalizeH="0" baseline="0" noProof="1">
                <a:solidFill>
                  <a:schemeClr val="tx1"/>
                </a:solidFill>
                <a:effectLst/>
                <a:latin typeface="+mn-lt"/>
                <a:ea typeface="+mn-ea"/>
                <a:cs typeface="+mn-cs"/>
              </a:rPr>
              <a:t>在命令提示符环境执行下面的命令</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charset="0"/>
              <a:buNone/>
            </a:pP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2400" b="0" i="0" u="none" strike="noStrike" kern="1200" cap="none" spc="0" normalizeH="0" baseline="0" noProof="1">
                <a:solidFill>
                  <a:schemeClr val="tx1"/>
                </a:solidFill>
                <a:effectLst/>
                <a:latin typeface="+mn-lt"/>
                <a:ea typeface="+mn-ea"/>
                <a:cs typeface="+mn-cs"/>
              </a:rPr>
              <a:t>python Hadoop_map.py test.txt|python Hadoop_Reduce.py</a:t>
            </a:r>
            <a:endParaRPr kumimoji="0" lang="zh-CN" altLang="en-US" sz="24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第11章 大数据处理</a:t>
            </a:r>
            <a:endParaRPr lang="zh-CN" altLang="en-US"/>
          </a:p>
        </p:txBody>
      </p:sp>
      <p:sp>
        <p:nvSpPr>
          <p:cNvPr id="3" name="文本占位符 2"/>
          <p:cNvSpPr>
            <a:spLocks noGrp="1"/>
          </p:cNvSpPr>
          <p:nvPr>
            <p:ph type="body" idx="1"/>
          </p:nvPr>
        </p:nvSpPr>
        <p:spPr>
          <a:xfrm>
            <a:off x="3406140" y="1934845"/>
            <a:ext cx="7156450" cy="3758565"/>
          </a:xfrm>
        </p:spPr>
        <p:txBody>
          <a:bodyPr/>
          <a:p>
            <a:pPr algn="l"/>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11.1 大数据特征</a:t>
            </a:r>
            <a:endPar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11.2 大数据框架</a:t>
            </a:r>
            <a:endPar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11.3 Map/Reduce编程案例</a:t>
            </a:r>
            <a:endPar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11.4  Hadoop模式的MapReduce应用</a:t>
            </a:r>
            <a:endPar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11.5  PySpark编程框架</a:t>
            </a:r>
            <a:endPar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46082" name="Content Placeholder 2"/>
          <p:cNvSpPr>
            <a:spLocks noGrp="1"/>
          </p:cNvSpPr>
          <p:nvPr>
            <p:ph sz="half" idx="2"/>
          </p:nvPr>
        </p:nvSpPr>
        <p:spPr/>
        <p:txBody>
          <a:bodyPr anchor="t"/>
          <a:p>
            <a:pPr>
              <a:lnSpc>
                <a:spcPct val="130000"/>
              </a:lnSpc>
              <a:spcBef>
                <a:spcPct val="0"/>
              </a:spcBef>
              <a:buFont typeface="Wingdings" panose="05000000000000000000" charset="0"/>
              <a:buChar char="§"/>
            </a:pPr>
            <a:r>
              <a:rPr lang="en-US" altLang="en-US" sz="2400"/>
              <a:t>Spark是一个开源的、通用的并行计算与分布式计算框架，其活跃度在Apache基金会所有开源项目中排第三位，最大特点是基于内存计算，适合迭代计算，兼容多种应用场景，同时还兼容Hadoop生态系统中的组件，并且具有非常强的容错性。Spark的设计目的是全栈式解决批处理、结构化数据查询、流计算、图计算和机器学习等业务和应用，适用于需要多次操作特定数据集的应用场合。需要反复操作的次数越多，所需读取的数据量越大，效率提升越大。</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Content Placeholder 2"/>
          <p:cNvSpPr>
            <a:spLocks noGrp="1"/>
          </p:cNvSpPr>
          <p:nvPr>
            <p:ph sz="half" idx="2"/>
          </p:nvPr>
        </p:nvSpPr>
        <p:spPr/>
        <p:txBody>
          <a:bodyPr anchor="t"/>
          <a:p>
            <a:pPr>
              <a:lnSpc>
                <a:spcPct val="150000"/>
              </a:lnSpc>
              <a:spcBef>
                <a:spcPct val="0"/>
              </a:spcBef>
            </a:pPr>
            <a:r>
              <a:rPr lang="en-US" altLang="en-US" sz="2400"/>
              <a:t>Spark集成了Spark SQL（分布式SQL查询引擎，提供了一个DataFrame编程抽象）、Spark Streaming（把流式计算分解成一系列短小的批处理计算，并且提供高可靠和吞吐量服务）、MLlib（提供机器学习服务）、GraphX（提供图计算服务）、SparkR（R on Spark）等子框架，为不同应用领域的从业者提供了全新的大数据处理方式，越来越便捷、轻松。</a:t>
            </a:r>
            <a:endParaRPr lang="en-US" altLang="en-US" sz="24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Content Placeholder 2"/>
          <p:cNvSpPr>
            <a:spLocks noGrp="1"/>
          </p:cNvSpPr>
          <p:nvPr>
            <p:ph sz="half" idx="2"/>
          </p:nvPr>
        </p:nvSpPr>
        <p:spPr/>
        <p:txBody>
          <a:bodyPr anchor="t"/>
          <a:p>
            <a:pPr>
              <a:lnSpc>
                <a:spcPct val="130000"/>
              </a:lnSpc>
              <a:spcBef>
                <a:spcPct val="0"/>
              </a:spcBef>
              <a:buFont typeface="Wingdings" panose="05000000000000000000" charset="0"/>
              <a:buChar char="§"/>
            </a:pPr>
            <a:r>
              <a:rPr lang="en-US" altLang="en-US" sz="2400"/>
              <a:t>首先安装jdk并配置环境变量path，下载安装Scala语言包并配置系统环境变量path，下载安装Spark并配置系统环境变量HADOOP_HOME和SPARK_HOME的值为Spark安装目录，使用pip工具安装扩展库py4j，到http://public-repo-1.hortonworks.com/hdp-win-alpha/winutils.exe网址下载winutils.exe放到Spark安装目录的bin文件夹中，最后进入命令提示符环境并切换到Spark安装目录的bin子文件夹，执行命令pyspark.cmd，进入Python开发环境</a:t>
            </a:r>
            <a:r>
              <a:rPr lang="zh-CN" altLang="en-US" sz="2400"/>
              <a:t>。</a:t>
            </a:r>
            <a:endParaRPr lang="zh-CN" altLang="en-US" sz="24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Content Placeholder 2"/>
          <p:cNvSpPr>
            <a:spLocks noGrp="1"/>
          </p:cNvSpPr>
          <p:nvPr>
            <p:ph sz="half" idx="2"/>
          </p:nvPr>
        </p:nvSpPr>
        <p:spPr/>
        <p:txBody>
          <a:bodyPr anchor="t"/>
          <a:p>
            <a:pPr>
              <a:lnSpc>
                <a:spcPct val="120000"/>
              </a:lnSpc>
              <a:spcBef>
                <a:spcPct val="0"/>
              </a:spcBef>
              <a:buFont typeface="Wingdings" panose="05000000000000000000" charset="0"/>
              <a:buChar char="§"/>
            </a:pPr>
            <a:r>
              <a:rPr lang="en-US" altLang="en-US" sz="2400"/>
              <a:t>扩展库pyspark提供了SparkContext（Spark功能的主要入口，一个SparkContext表示与一个Spark集群的连接，可用来创建RDD或在该集群上广播变量）、RDD（Spark中的基本抽象，弹性分布式数据集Resilient Distributed Dataset）、Broadcast（可以跨任务重用的广播变量）、Accumulator（共享变量，任务只能为其增加值）、SparkConf（用来配置Spark）、SparkFiles（访问任务的文件）、StorageLevel（更细粒度的缓冲永久级别）等可以公开访问的类，并且提供了pyspark.sql、pyspark.streaming与pyspark.mllib等模块与包。</a:t>
            </a:r>
            <a:endParaRPr lang="en-US" altLang="en-US" sz="24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
        <p:nvSpPr>
          <p:cNvPr id="2" name="文本占位符 1"/>
          <p:cNvSpPr>
            <a:spLocks noGrp="1"/>
          </p:cNvSpPr>
          <p:nvPr>
            <p:ph type="body" idx="1"/>
          </p:nvPr>
        </p:nvSpPr>
        <p:spPr/>
        <p:txBody>
          <a:bodyPr/>
          <a:p>
            <a:endParaRPr lang="zh-CN" altLang="en-US"/>
          </a:p>
        </p:txBody>
      </p:sp>
      <p:pic>
        <p:nvPicPr>
          <p:cNvPr id="50178" name="Picture 7" descr="YC(4%E8M%S_0}V[KIYA2VMA"/>
          <p:cNvPicPr>
            <a:picLocks noGrp="1" noChangeAspect="1"/>
          </p:cNvPicPr>
          <p:nvPr>
            <p:ph sz="half" idx="2"/>
          </p:nvPr>
        </p:nvPicPr>
        <p:blipFill>
          <a:blip r:embed="rId1"/>
          <a:stretch>
            <a:fillRect/>
          </a:stretch>
        </p:blipFill>
        <p:spPr>
          <a:xfrm>
            <a:off x="1181100" y="1479550"/>
            <a:ext cx="9524365" cy="373253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Content Placeholder 2"/>
          <p:cNvSpPr>
            <a:spLocks noGrp="1"/>
          </p:cNvSpPr>
          <p:nvPr>
            <p:ph sz="half" idx="2"/>
          </p:nvPr>
        </p:nvSpPr>
        <p:spPr/>
        <p:txBody>
          <a:bodyPr anchor="t"/>
          <a:p>
            <a:pPr marL="0" indent="0">
              <a:buNone/>
            </a:pPr>
            <a:r>
              <a:rPr lang="en-US" altLang="en-US" sz="1800">
                <a:latin typeface="Times New Roman" panose="02020603050405020304" pitchFamily="18" charset="0"/>
              </a:rPr>
              <a:t>&gt;&gt;&gt; from pyspark import SparkFiles</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&gt;&gt;&gt; path = 'test.txt'</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&gt;&gt;&gt; with open(path, 'w') as fp:                               #创建文件</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fp.write('100')</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&gt;&gt;&gt; sc.addFile(path)                                               #提交文件</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&gt;&gt;&gt; def func(iterator):</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with open(SparkFiles.get('test.txt')) as fp:       #打开文件</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Val = int(fp.readline())                                 #读取文件内容</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return [x * Val for x in iterator]</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&gt;&gt;&gt; sc.parallelize([1, 2, 3, 4, 5]).mapPartitions(func).collect()</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#并行处理，</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#collect()返回包含RDD上</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                                                                                #所有元素的列表</a:t>
            </a:r>
            <a:endParaRPr lang="en-US" altLang="en-US" sz="1800">
              <a:latin typeface="Times New Roman" panose="02020603050405020304" pitchFamily="18" charset="0"/>
            </a:endParaRPr>
          </a:p>
          <a:p>
            <a:pPr marL="0" indent="0">
              <a:buNone/>
            </a:pPr>
            <a:r>
              <a:rPr lang="en-US" altLang="en-US" sz="1800">
                <a:latin typeface="Times New Roman" panose="02020603050405020304" pitchFamily="18" charset="0"/>
              </a:rPr>
              <a:t>[100, 200, 300, 400, 500]</a:t>
            </a:r>
            <a:endParaRPr lang="en-US" altLang="en-US" sz="1800">
              <a:latin typeface="Times New Roman" panose="02020603050405020304" pitchFamily="18" charset="0"/>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Content Placeholder 2"/>
          <p:cNvSpPr>
            <a:spLocks noGrp="1"/>
          </p:cNvSpPr>
          <p:nvPr>
            <p:ph sz="half" idx="2"/>
          </p:nvPr>
        </p:nvSpPr>
        <p:spPr/>
        <p:txBody>
          <a:bodyPr anchor="t"/>
          <a:p>
            <a:pPr marL="0" indent="0">
              <a:buNone/>
            </a:pPr>
            <a:r>
              <a:rPr lang="en-US" altLang="en-US" sz="1800"/>
              <a:t>&gt;&gt;&gt; sc.parallelize([2, 3, 4]).count()           #count()用来返回RDD中元素个数</a:t>
            </a:r>
            <a:endParaRPr lang="en-US" altLang="en-US" sz="1800"/>
          </a:p>
          <a:p>
            <a:pPr marL="0" indent="0">
              <a:buNone/>
            </a:pPr>
            <a:r>
              <a:rPr lang="en-US" altLang="en-US" sz="1800"/>
              <a:t>                                                         #parallelize()用来分布本地的Python集合</a:t>
            </a:r>
            <a:endParaRPr lang="en-US" altLang="en-US" sz="1800"/>
          </a:p>
          <a:p>
            <a:pPr marL="0" indent="0">
              <a:buNone/>
            </a:pPr>
            <a:r>
              <a:rPr lang="en-US" altLang="en-US" sz="1800"/>
              <a:t>                                                         #并创建RDD</a:t>
            </a:r>
            <a:endParaRPr lang="en-US" altLang="en-US" sz="1800"/>
          </a:p>
          <a:p>
            <a:pPr marL="0" indent="0">
              <a:buNone/>
            </a:pPr>
            <a:r>
              <a:rPr lang="en-US" altLang="en-US" sz="1800"/>
              <a:t>3</a:t>
            </a:r>
            <a:endParaRPr lang="en-US" altLang="en-US" sz="1800"/>
          </a:p>
          <a:p>
            <a:pPr marL="0" indent="0">
              <a:buNone/>
            </a:pPr>
            <a:r>
              <a:rPr lang="en-US" altLang="en-US" sz="1800"/>
              <a:t>&gt;&gt;&gt; rdd = sc.parallelize([1, 2])</a:t>
            </a:r>
            <a:endParaRPr lang="en-US" altLang="en-US" sz="1800"/>
          </a:p>
          <a:p>
            <a:pPr marL="0" indent="0">
              <a:buNone/>
            </a:pPr>
            <a:r>
              <a:rPr lang="en-US" altLang="en-US" sz="1800"/>
              <a:t>&gt;&gt;&gt; sorted(rdd.cartesian(rdd).collect())   #collect()返回包含RDD中元素的列表</a:t>
            </a:r>
            <a:endParaRPr lang="en-US" altLang="en-US" sz="1800"/>
          </a:p>
          <a:p>
            <a:pPr marL="0" indent="0">
              <a:buNone/>
            </a:pPr>
            <a:r>
              <a:rPr lang="en-US" altLang="en-US" sz="1800"/>
              <a:t>[(1, 1), (1, 2), (2, 1), (2, 2)]                       #cartesian()计算两个RDD的笛卡尔积</a:t>
            </a:r>
            <a:endParaRPr lang="en-US" altLang="en-US" sz="1800"/>
          </a:p>
          <a:p>
            <a:pPr marL="0" indent="0">
              <a:buNone/>
            </a:pPr>
            <a:r>
              <a:rPr lang="en-US" altLang="en-US" sz="1800"/>
              <a:t>&gt;&gt;&gt; rdd = sc.parallelize([1, 2, 3, 4, 5])</a:t>
            </a:r>
            <a:endParaRPr lang="en-US" altLang="en-US" sz="1800"/>
          </a:p>
          <a:p>
            <a:pPr marL="0" indent="0">
              <a:buNone/>
            </a:pPr>
            <a:r>
              <a:rPr lang="en-US" altLang="en-US" sz="1800"/>
              <a:t>&gt;&gt;&gt; rdd.filter(lambda x: x % 2 == 0).collect()          #只保留符合条件的元素</a:t>
            </a:r>
            <a:endParaRPr lang="en-US" altLang="en-US" sz="1800"/>
          </a:p>
          <a:p>
            <a:pPr marL="0" indent="0">
              <a:buNone/>
            </a:pPr>
            <a:r>
              <a:rPr lang="en-US" altLang="en-US" sz="1800"/>
              <a:t>[2, 4]</a:t>
            </a:r>
            <a:endParaRPr lang="en-US" altLang="en-US" sz="1800"/>
          </a:p>
          <a:p>
            <a:pPr marL="0" indent="0">
              <a:buNone/>
            </a:pPr>
            <a:r>
              <a:rPr lang="en-US" altLang="en-US" sz="1800"/>
              <a:t>&gt;&gt;&gt; sorted(sc.parallelize([1, 1, 2, 3]).distinct().collect())       #返回唯一元素</a:t>
            </a:r>
            <a:endParaRPr lang="en-US" altLang="en-US" sz="1800"/>
          </a:p>
          <a:p>
            <a:pPr marL="0" indent="0">
              <a:buNone/>
            </a:pPr>
            <a:r>
              <a:rPr lang="en-US" altLang="en-US" sz="1800"/>
              <a:t>[1, 2, 3]</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Content Placeholder 2"/>
          <p:cNvSpPr>
            <a:spLocks noGrp="1"/>
          </p:cNvSpPr>
          <p:nvPr>
            <p:ph sz="half" idx="2"/>
          </p:nvPr>
        </p:nvSpPr>
        <p:spPr/>
        <p:txBody>
          <a:bodyPr anchor="t"/>
          <a:p>
            <a:pPr marL="0" indent="0">
              <a:buNone/>
            </a:pPr>
            <a:r>
              <a:rPr lang="en-US" altLang="en-US" sz="1800"/>
              <a:t>&gt;&gt;&gt; rdd = sc.parallelize(range(10))</a:t>
            </a:r>
            <a:endParaRPr lang="en-US" altLang="en-US" sz="1800"/>
          </a:p>
          <a:p>
            <a:pPr marL="0" indent="0">
              <a:buNone/>
            </a:pPr>
            <a:r>
              <a:rPr lang="en-US" altLang="en-US" sz="1800"/>
              <a:t>&gt;&gt;&gt; rdd.map(lambda x: str(x)).collect()              #映射</a:t>
            </a:r>
            <a:endParaRPr lang="en-US" altLang="en-US" sz="1800"/>
          </a:p>
          <a:p>
            <a:pPr marL="0" indent="0">
              <a:buNone/>
            </a:pPr>
            <a:r>
              <a:rPr lang="en-US" altLang="en-US" sz="1800"/>
              <a:t>&gt;&gt;&gt; rdd = sc.parallelize([1.0, 5.0, 43.0, 10.0])</a:t>
            </a:r>
            <a:endParaRPr lang="en-US" altLang="en-US" sz="1800"/>
          </a:p>
          <a:p>
            <a:pPr marL="0" indent="0">
              <a:buNone/>
            </a:pPr>
            <a:r>
              <a:rPr lang="en-US" altLang="en-US" sz="1800"/>
              <a:t>&gt;&gt;&gt; rdd.max()                                                    #最大值</a:t>
            </a:r>
            <a:endParaRPr lang="en-US" altLang="en-US" sz="1800"/>
          </a:p>
          <a:p>
            <a:pPr marL="0" indent="0">
              <a:buNone/>
            </a:pPr>
            <a:r>
              <a:rPr lang="en-US" altLang="en-US" sz="1800"/>
              <a:t>43.0</a:t>
            </a:r>
            <a:endParaRPr lang="en-US" altLang="en-US" sz="1800"/>
          </a:p>
          <a:p>
            <a:pPr marL="0" indent="0">
              <a:buNone/>
            </a:pPr>
            <a:r>
              <a:rPr lang="en-US" altLang="en-US" sz="1800"/>
              <a:t>&gt;&gt;&gt; rdd.max(key=str)</a:t>
            </a:r>
            <a:endParaRPr lang="en-US" altLang="en-US" sz="1800"/>
          </a:p>
          <a:p>
            <a:pPr marL="0" indent="0">
              <a:buNone/>
            </a:pPr>
            <a:r>
              <a:rPr lang="en-US" altLang="en-US" sz="1800"/>
              <a:t>5.0</a:t>
            </a:r>
            <a:endParaRPr lang="en-US" altLang="en-US" sz="1800"/>
          </a:p>
          <a:p>
            <a:pPr marL="0" indent="0">
              <a:buNone/>
            </a:pPr>
            <a:r>
              <a:rPr lang="en-US" altLang="en-US" sz="1800"/>
              <a:t>&gt;&gt;&gt; rdd.min()                                                      #最小值</a:t>
            </a:r>
            <a:endParaRPr lang="en-US" altLang="en-US" sz="1800"/>
          </a:p>
          <a:p>
            <a:pPr marL="0" indent="0">
              <a:buNone/>
            </a:pPr>
            <a:r>
              <a:rPr lang="en-US" altLang="en-US" sz="1800"/>
              <a:t>1.0</a:t>
            </a:r>
            <a:endParaRPr lang="en-US" altLang="en-US" sz="1800"/>
          </a:p>
          <a:p>
            <a:pPr marL="0" indent="0">
              <a:buNone/>
            </a:pPr>
            <a:r>
              <a:rPr lang="en-US" altLang="en-US" sz="1800"/>
              <a:t>&gt;&gt;&gt; rdd.sum()                                                    #所有元素求和</a:t>
            </a:r>
            <a:endParaRPr lang="en-US" altLang="en-US" sz="1800"/>
          </a:p>
          <a:p>
            <a:pPr marL="0" indent="0">
              <a:buNone/>
            </a:pPr>
            <a:r>
              <a:rPr lang="en-US" altLang="en-US" sz="1800"/>
              <a:t>59.0</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Content Placeholder 2"/>
          <p:cNvSpPr>
            <a:spLocks noGrp="1"/>
          </p:cNvSpPr>
          <p:nvPr>
            <p:ph sz="half" idx="2"/>
          </p:nvPr>
        </p:nvSpPr>
        <p:spPr/>
        <p:txBody>
          <a:bodyPr anchor="t"/>
          <a:p>
            <a:pPr marL="0" indent="0">
              <a:buNone/>
            </a:pPr>
            <a:r>
              <a:rPr lang="en-US" altLang="en-US" sz="1800"/>
              <a:t>&gt;&gt;&gt; from random import randint</a:t>
            </a:r>
            <a:endParaRPr lang="en-US" altLang="en-US" sz="1800"/>
          </a:p>
          <a:p>
            <a:pPr marL="0" indent="0">
              <a:buNone/>
            </a:pPr>
            <a:r>
              <a:rPr lang="en-US" altLang="en-US" sz="1800"/>
              <a:t>&gt;&gt;&gt; lst = [randint(1,100) for _ in range(20)]</a:t>
            </a:r>
            <a:endParaRPr lang="en-US" altLang="en-US" sz="1800"/>
          </a:p>
          <a:p>
            <a:pPr marL="0" indent="0">
              <a:buNone/>
            </a:pPr>
            <a:r>
              <a:rPr lang="en-US" altLang="en-US" sz="1800"/>
              <a:t>&gt;&gt;&gt; lst</a:t>
            </a:r>
            <a:endParaRPr lang="en-US" altLang="en-US" sz="1800"/>
          </a:p>
          <a:p>
            <a:pPr marL="0" indent="0">
              <a:buNone/>
            </a:pPr>
            <a:r>
              <a:rPr lang="en-US" altLang="en-US" sz="1800"/>
              <a:t>[18, 55, 48, 13, 86, 23, 85, 62, 66, 58, 73, 96, 90, 16, 49, 98, 49, 69, 3, 53]</a:t>
            </a:r>
            <a:endParaRPr lang="en-US" altLang="en-US" sz="1800"/>
          </a:p>
          <a:p>
            <a:pPr marL="0" indent="0">
              <a:buNone/>
            </a:pPr>
            <a:r>
              <a:rPr lang="en-US" altLang="en-US" sz="1800"/>
              <a:t>&gt;&gt;&gt; sc.parallelize(lst).top(3)                      #最大的3个元素</a:t>
            </a:r>
            <a:endParaRPr lang="en-US" altLang="en-US" sz="1800"/>
          </a:p>
          <a:p>
            <a:pPr marL="0" indent="0">
              <a:buNone/>
            </a:pPr>
            <a:r>
              <a:rPr lang="en-US" altLang="en-US" sz="1800"/>
              <a:t>[98, 96, 90]</a:t>
            </a:r>
            <a:endParaRPr lang="en-US" altLang="en-US" sz="1800"/>
          </a:p>
          <a:p>
            <a:pPr marL="0" indent="0">
              <a:buNone/>
            </a:pPr>
            <a:r>
              <a:rPr lang="en-US" altLang="en-US" sz="1800"/>
              <a:t>&gt;&gt;&gt; sorted(lst, reverse=True)[:3]</a:t>
            </a:r>
            <a:endParaRPr lang="en-US" altLang="en-US" sz="1800"/>
          </a:p>
          <a:p>
            <a:pPr marL="0" indent="0">
              <a:buNone/>
            </a:pPr>
            <a:r>
              <a:rPr lang="en-US" altLang="en-US" sz="1800"/>
              <a:t>[98, 96, 90]</a:t>
            </a:r>
            <a:endParaRPr lang="en-US" altLang="en-US" sz="1800"/>
          </a:p>
          <a:p>
            <a:pPr marL="0" indent="0">
              <a:buNone/>
            </a:pPr>
            <a:r>
              <a:rPr lang="en-US" altLang="en-US" sz="1800"/>
              <a:t>&gt;&gt;&gt; sc.parallelize(range(100)).filter(lambda x:x&gt;90).take(3)</a:t>
            </a:r>
            <a:endParaRPr lang="en-US" altLang="en-US" sz="1800"/>
          </a:p>
          <a:p>
            <a:pPr marL="0" indent="0">
              <a:buNone/>
            </a:pPr>
            <a:r>
              <a:rPr lang="en-US" altLang="en-US" sz="1800"/>
              <a:t>                                                                  #使用take()返回前3个元素</a:t>
            </a:r>
            <a:endParaRPr lang="en-US" altLang="en-US" sz="1800"/>
          </a:p>
          <a:p>
            <a:pPr marL="0" indent="0">
              <a:buNone/>
            </a:pPr>
            <a:r>
              <a:rPr lang="en-US" altLang="en-US" sz="1800"/>
              <a:t>[91, 92, 93]</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Content Placeholder 2"/>
          <p:cNvSpPr>
            <a:spLocks noGrp="1"/>
          </p:cNvSpPr>
          <p:nvPr>
            <p:ph sz="half" idx="2"/>
          </p:nvPr>
        </p:nvSpPr>
        <p:spPr/>
        <p:txBody>
          <a:bodyPr anchor="t"/>
          <a:p>
            <a:pPr marL="0" indent="0">
              <a:buNone/>
            </a:pPr>
            <a:r>
              <a:rPr lang="en-US" altLang="en-US" sz="1800"/>
              <a:t>&gt;&gt;&gt; sc.parallelize(range(20), 3).glom().collect()        #查看分片情况</a:t>
            </a:r>
            <a:endParaRPr lang="en-US" altLang="en-US" sz="1800"/>
          </a:p>
          <a:p>
            <a:pPr marL="0" indent="0">
              <a:buNone/>
            </a:pPr>
            <a:r>
              <a:rPr lang="en-US" altLang="en-US" sz="1800"/>
              <a:t>[[0, 1, 2, 3, 4, 5], [6, 7, 8, 9, 10, 11, 12], [13, 14, 15, 16, 17, 18, 19]]</a:t>
            </a:r>
            <a:endParaRPr lang="en-US" altLang="en-US" sz="1800"/>
          </a:p>
          <a:p>
            <a:pPr marL="0" indent="0">
              <a:buNone/>
            </a:pPr>
            <a:r>
              <a:rPr lang="en-US" altLang="en-US" sz="1800"/>
              <a:t>&gt;&gt;&gt; sc.parallelize(range(20), 6).glom().collect()        #查看分片情况</a:t>
            </a:r>
            <a:endParaRPr lang="en-US" altLang="en-US" sz="1800"/>
          </a:p>
          <a:p>
            <a:pPr marL="0" indent="0">
              <a:buNone/>
            </a:pPr>
            <a:r>
              <a:rPr lang="en-US" altLang="en-US" sz="1800"/>
              <a:t>[[0, 1, 2], [3, 4, 5], [6, 7, 8, 9], [10, 11, 12], [13, 14, 15], [16, 17, 18, 19]]</a:t>
            </a:r>
            <a:endParaRPr lang="en-US" altLang="en-US" sz="1800"/>
          </a:p>
          <a:p>
            <a:pPr marL="0" indent="0">
              <a:buNone/>
            </a:pPr>
            <a:r>
              <a:rPr lang="en-US" altLang="en-US" sz="1800"/>
              <a:t>&gt;&gt;&gt; myRDD = sc.parallelize(range(20), 6)             #6表示分片数</a:t>
            </a:r>
            <a:endParaRPr lang="en-US" altLang="en-US" sz="1800"/>
          </a:p>
          <a:p>
            <a:pPr marL="0" indent="0">
              <a:buNone/>
            </a:pPr>
            <a:r>
              <a:rPr lang="en-US" altLang="en-US" sz="1800"/>
              <a:t>&gt;&gt;&gt; sc.runJob(myRDD, lambda part: [x ** 2 for x in part]) #执行任务</a:t>
            </a:r>
            <a:endParaRPr lang="en-US" altLang="en-US" sz="1800"/>
          </a:p>
          <a:p>
            <a:pPr marL="0" indent="0">
              <a:buNone/>
            </a:pPr>
            <a:r>
              <a:rPr lang="en-US" altLang="en-US" sz="1800"/>
              <a:t>[0, 1, 4, 9, 16, 25, 36, 49, 64, 81, 100, 121, 144, 169, 196, 225, 256, 289, 324, 361]</a:t>
            </a:r>
            <a:endParaRPr lang="en-US" altLang="en-US" sz="1800"/>
          </a:p>
          <a:p>
            <a:pPr marL="0" indent="0">
              <a:buNone/>
            </a:pPr>
            <a:r>
              <a:rPr lang="en-US" altLang="en-US" sz="1800"/>
              <a:t>&gt;&gt;&gt; sc.runJob(myRDD, lambda part: [x ** 2 for x in part], [1])</a:t>
            </a:r>
            <a:endParaRPr lang="en-US" altLang="en-US" sz="1800"/>
          </a:p>
          <a:p>
            <a:pPr marL="0" indent="0">
              <a:buNone/>
            </a:pPr>
            <a:r>
              <a:rPr lang="en-US" altLang="en-US" sz="1800"/>
              <a:t>                                                                            #只查看第2个分片的结果</a:t>
            </a:r>
            <a:endParaRPr lang="en-US" altLang="en-US" sz="1800"/>
          </a:p>
          <a:p>
            <a:pPr marL="0" indent="0">
              <a:buNone/>
            </a:pPr>
            <a:r>
              <a:rPr lang="en-US" altLang="en-US" sz="1800"/>
              <a:t>[9, 16, 25]</a:t>
            </a:r>
            <a:endParaRPr lang="en-US" altLang="en-US" sz="1800"/>
          </a:p>
          <a:p>
            <a:pPr marL="0" indent="0">
              <a:buNone/>
            </a:pPr>
            <a:r>
              <a:rPr lang="en-US" altLang="en-US" sz="1800"/>
              <a:t>&gt;&gt;&gt; sc.runJob(myRDD, lambda part: [x ** 2 for x in part], [1,5])</a:t>
            </a:r>
            <a:endParaRPr lang="en-US" altLang="en-US" sz="1800"/>
          </a:p>
          <a:p>
            <a:pPr marL="0" indent="0">
              <a:buNone/>
            </a:pPr>
            <a:r>
              <a:rPr lang="en-US" altLang="en-US" sz="1800"/>
              <a:t>                                                                            #查看第2和第6个分片上的结果</a:t>
            </a:r>
            <a:endParaRPr lang="en-US" altLang="en-US" sz="1800"/>
          </a:p>
          <a:p>
            <a:pPr marL="0" indent="0">
              <a:buNone/>
            </a:pPr>
            <a:r>
              <a:rPr lang="en-US" altLang="en-US" sz="1800"/>
              <a:t>[9, 16, 25, 256, 289, 324, 361]</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图片 1"/>
          <p:cNvPicPr>
            <a:picLocks noChangeAspect="1"/>
          </p:cNvPicPr>
          <p:nvPr/>
        </p:nvPicPr>
        <p:blipFill>
          <a:blip r:embed="rId1"/>
          <a:stretch>
            <a:fillRect/>
          </a:stretch>
        </p:blipFill>
        <p:spPr>
          <a:xfrm>
            <a:off x="7491095" y="1557338"/>
            <a:ext cx="3613150" cy="3195637"/>
          </a:xfrm>
          <a:prstGeom prst="rect">
            <a:avLst/>
          </a:prstGeom>
          <a:noFill/>
          <a:ln w="9525">
            <a:noFill/>
          </a:ln>
        </p:spPr>
      </p:pic>
      <p:sp>
        <p:nvSpPr>
          <p:cNvPr id="2" name="文本占位符 1"/>
          <p:cNvSpPr>
            <a:spLocks noGrp="1"/>
          </p:cNvSpPr>
          <p:nvPr>
            <p:ph type="body" idx="1"/>
          </p:nvPr>
        </p:nvSpPr>
        <p:spPr/>
        <p:txBody>
          <a:bodyPr/>
          <a:p>
            <a:endParaRPr lang="zh-CN" altLang="en-US"/>
          </a:p>
        </p:txBody>
      </p:sp>
      <p:sp>
        <p:nvSpPr>
          <p:cNvPr id="28674" name="文本占位符 30722"/>
          <p:cNvSpPr>
            <a:spLocks noGrp="1"/>
          </p:cNvSpPr>
          <p:nvPr>
            <p:ph sz="half" idx="2"/>
          </p:nvPr>
        </p:nvSpPr>
        <p:spPr>
          <a:xfrm>
            <a:off x="554355" y="892810"/>
            <a:ext cx="6541770" cy="5053330"/>
          </a:xfrm>
        </p:spPr>
        <p:txBody>
          <a:bodyPr anchor="t"/>
          <a:p>
            <a:pPr>
              <a:spcBef>
                <a:spcPct val="0"/>
              </a:spcBef>
              <a:buSzPct val="90000"/>
              <a:buFont typeface="Wingdings" panose="05000000000000000000" charset="0"/>
              <a:buChar char="§"/>
            </a:pPr>
            <a:r>
              <a:rPr lang="zh-CN" altLang="en-US" sz="2400" dirty="0"/>
              <a:t>历史上有个著名的故事叫“草船借箭”，故事的主人公诸葛孔明对天象的观察实际上就是对风、云、温度、湿度、光照和所处节气等大量多元化的非结构数据进行综合分析，最终通过复杂的计算得出了正确的结论，正是他精准的预测才能有“万事俱备只欠东风”的从容，最终为决策提供了有力支持，这可以看作是大数据的一个经典应用。</a:t>
            </a:r>
            <a:endParaRPr lang="zh-CN" altLang="en-US" sz="2400" dirty="0"/>
          </a:p>
        </p:txBody>
      </p:sp>
      <p:sp>
        <p:nvSpPr>
          <p:cNvPr id="31745"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大数据处理</a:t>
            </a:r>
            <a:endParaRPr lang="zh-CN" altLang="en-US" strike="noStrike" kern="1200" baseline="0" noProof="1" dirty="0">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Content Placeholder 2"/>
          <p:cNvSpPr>
            <a:spLocks noGrp="1"/>
          </p:cNvSpPr>
          <p:nvPr>
            <p:ph sz="half" idx="2"/>
          </p:nvPr>
        </p:nvSpPr>
        <p:spPr/>
        <p:txBody>
          <a:bodyPr anchor="t"/>
          <a:p>
            <a:pPr marL="0" indent="0">
              <a:buNone/>
            </a:pPr>
            <a:r>
              <a:rPr lang="en-US" altLang="en-US" sz="1800"/>
              <a:t>&gt;&gt;&gt; sc.parallelize([1,2,3,3,3,2]).distinct().collect() </a:t>
            </a:r>
            <a:endParaRPr lang="en-US" altLang="en-US" sz="1800"/>
          </a:p>
          <a:p>
            <a:pPr marL="0" indent="0">
              <a:buNone/>
            </a:pPr>
            <a:r>
              <a:rPr lang="en-US" altLang="en-US" sz="1800"/>
              <a:t>                                                                     #distinct()返回包含唯一元素的RDD</a:t>
            </a:r>
            <a:endParaRPr lang="en-US" altLang="en-US" sz="1800"/>
          </a:p>
          <a:p>
            <a:pPr marL="0" indent="0">
              <a:buNone/>
            </a:pPr>
            <a:r>
              <a:rPr lang="en-US" altLang="en-US" sz="1800"/>
              <a:t>[1, 2, 3]</a:t>
            </a:r>
            <a:endParaRPr lang="en-US" altLang="en-US" sz="1800"/>
          </a:p>
          <a:p>
            <a:pPr marL="0" indent="0">
              <a:buNone/>
            </a:pPr>
            <a:r>
              <a:rPr lang="en-US" altLang="en-US" sz="1800"/>
              <a:t>&gt;&gt;&gt; from operator import add, mul</a:t>
            </a:r>
            <a:endParaRPr lang="en-US" altLang="en-US" sz="1800"/>
          </a:p>
          <a:p>
            <a:pPr marL="0" indent="0">
              <a:buNone/>
            </a:pPr>
            <a:r>
              <a:rPr lang="en-US" altLang="en-US" sz="1800"/>
              <a:t>&gt;&gt;&gt; sc.parallelize([1, 2, 3, 4, 5]).fold(0, add)           #把所有分片上的数据累加</a:t>
            </a:r>
            <a:endParaRPr lang="en-US" altLang="en-US" sz="1800"/>
          </a:p>
          <a:p>
            <a:pPr marL="0" indent="0">
              <a:buNone/>
            </a:pPr>
            <a:r>
              <a:rPr lang="en-US" altLang="en-US" sz="1800"/>
              <a:t>15</a:t>
            </a:r>
            <a:endParaRPr lang="en-US" altLang="en-US" sz="1800"/>
          </a:p>
          <a:p>
            <a:pPr marL="0" indent="0">
              <a:buNone/>
            </a:pPr>
            <a:r>
              <a:rPr lang="en-US" altLang="en-US" sz="1800"/>
              <a:t>&gt;&gt;&gt; sc.parallelize([1, 2, 3, 4, 5]).fold(1, mul)           #把所有分片上的数据连乘</a:t>
            </a:r>
            <a:endParaRPr lang="en-US" altLang="en-US" sz="1800"/>
          </a:p>
          <a:p>
            <a:pPr marL="0" indent="0">
              <a:buNone/>
            </a:pPr>
            <a:r>
              <a:rPr lang="en-US" altLang="en-US" sz="1800"/>
              <a:t>120</a:t>
            </a:r>
            <a:endParaRPr lang="en-US" altLang="en-US" sz="1800"/>
          </a:p>
          <a:p>
            <a:pPr marL="0" indent="0">
              <a:buNone/>
            </a:pPr>
            <a:r>
              <a:rPr lang="en-US" altLang="en-US" sz="1800"/>
              <a:t>&gt;&gt;&gt; sc.parallelize([1, 2, 3, 4, 5]).reduce(add)          #reduce()函数的并行版本</a:t>
            </a:r>
            <a:endParaRPr lang="en-US" altLang="en-US" sz="1800"/>
          </a:p>
          <a:p>
            <a:pPr marL="0" indent="0">
              <a:buNone/>
            </a:pPr>
            <a:r>
              <a:rPr lang="en-US" altLang="en-US" sz="1800"/>
              <a:t>15</a:t>
            </a:r>
            <a:endParaRPr lang="en-US" altLang="en-US" sz="1800"/>
          </a:p>
          <a:p>
            <a:pPr marL="0" indent="0">
              <a:buNone/>
            </a:pPr>
            <a:r>
              <a:rPr lang="en-US" altLang="en-US" sz="1800"/>
              <a:t>&gt;&gt;&gt; sc.parallelize([1, 2, 3, 4, 5]).reduce(mul)</a:t>
            </a:r>
            <a:endParaRPr lang="en-US" altLang="en-US" sz="1800"/>
          </a:p>
          <a:p>
            <a:pPr marL="0" indent="0">
              <a:buNone/>
            </a:pPr>
            <a:r>
              <a:rPr lang="en-US" altLang="en-US" sz="1800"/>
              <a:t>120</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Content Placeholder 2"/>
          <p:cNvSpPr>
            <a:spLocks noGrp="1"/>
          </p:cNvSpPr>
          <p:nvPr>
            <p:ph sz="half" idx="2"/>
          </p:nvPr>
        </p:nvSpPr>
        <p:spPr/>
        <p:txBody>
          <a:bodyPr anchor="t"/>
          <a:p>
            <a:pPr marL="0" indent="0">
              <a:buNone/>
            </a:pPr>
            <a:r>
              <a:rPr lang="en-US" altLang="en-US" sz="1800"/>
              <a:t>&gt;&gt;&gt; result = sc.parallelize(range(1, 6)).groupBy(lambda x: x%3).collect()</a:t>
            </a:r>
            <a:endParaRPr lang="en-US" altLang="en-US" sz="1800"/>
          </a:p>
          <a:p>
            <a:pPr marL="0" indent="0">
              <a:buNone/>
            </a:pPr>
            <a:r>
              <a:rPr lang="en-US" altLang="en-US" sz="1800"/>
              <a:t>                                                                         #对所有数据进行分组</a:t>
            </a:r>
            <a:endParaRPr lang="en-US" altLang="en-US" sz="1800"/>
          </a:p>
          <a:p>
            <a:pPr marL="0" indent="0">
              <a:buNone/>
            </a:pPr>
            <a:r>
              <a:rPr lang="en-US" altLang="en-US" sz="1800"/>
              <a:t>&gt;&gt;&gt; for k, v in result:</a:t>
            </a:r>
            <a:endParaRPr lang="en-US" altLang="en-US" sz="1800"/>
          </a:p>
          <a:p>
            <a:pPr marL="0" indent="0">
              <a:buNone/>
            </a:pPr>
            <a:r>
              <a:rPr lang="en-US" altLang="en-US" sz="1800"/>
              <a:t>    print(k, sorted(v))</a:t>
            </a:r>
            <a:endParaRPr lang="en-US" altLang="en-US" sz="1800"/>
          </a:p>
          <a:p>
            <a:pPr marL="0" indent="0">
              <a:buNone/>
            </a:pPr>
            <a:endParaRPr lang="en-US" altLang="en-US" sz="1800"/>
          </a:p>
          <a:p>
            <a:pPr marL="0" indent="0">
              <a:buNone/>
            </a:pPr>
            <a:r>
              <a:rPr lang="en-US" altLang="en-US" sz="1800"/>
              <a:t>0 [3]</a:t>
            </a:r>
            <a:endParaRPr lang="en-US" altLang="en-US" sz="1800"/>
          </a:p>
          <a:p>
            <a:pPr marL="0" indent="0">
              <a:buNone/>
            </a:pPr>
            <a:r>
              <a:rPr lang="en-US" altLang="en-US" sz="1800"/>
              <a:t>1 [1, 4]</a:t>
            </a:r>
            <a:endParaRPr lang="en-US" altLang="en-US" sz="1800"/>
          </a:p>
          <a:p>
            <a:pPr marL="0" indent="0">
              <a:buNone/>
            </a:pPr>
            <a:r>
              <a:rPr lang="en-US" altLang="en-US" sz="1800"/>
              <a:t>2 [2, 5]</a:t>
            </a:r>
            <a:endParaRPr lang="en-US" altLang="en-US" sz="1800"/>
          </a:p>
          <a:p>
            <a:pPr marL="0" indent="0">
              <a:buNone/>
            </a:pPr>
            <a:r>
              <a:rPr lang="en-US" altLang="en-US" sz="1800"/>
              <a:t>&gt;&gt;&gt; rdd1 = sc.parallelize(range(10))</a:t>
            </a:r>
            <a:endParaRPr lang="en-US" altLang="en-US" sz="1800"/>
          </a:p>
          <a:p>
            <a:pPr marL="0" indent="0">
              <a:buNone/>
            </a:pPr>
            <a:r>
              <a:rPr lang="en-US" altLang="en-US" sz="1800"/>
              <a:t>&gt;&gt;&gt; rdd2 = sc.parallelize(range(5, 20))</a:t>
            </a:r>
            <a:endParaRPr lang="en-US" altLang="en-US" sz="1800"/>
          </a:p>
          <a:p>
            <a:pPr marL="0" indent="0">
              <a:buNone/>
            </a:pPr>
            <a:r>
              <a:rPr lang="en-US" altLang="en-US" sz="1800"/>
              <a:t>&gt;&gt;&gt; rdd1.intersection(rdd2).collect()                #交集</a:t>
            </a:r>
            <a:endParaRPr lang="en-US" altLang="en-US" sz="1800"/>
          </a:p>
          <a:p>
            <a:pPr marL="0" indent="0">
              <a:buNone/>
            </a:pPr>
            <a:r>
              <a:rPr lang="en-US" altLang="en-US" sz="1800"/>
              <a:t>[8, 9, 5, 6, 7]</a:t>
            </a:r>
            <a:endParaRPr lang="en-US" altLang="en-US" sz="1800"/>
          </a:p>
          <a:p>
            <a:pPr marL="0" indent="0">
              <a:buNone/>
            </a:pPr>
            <a:r>
              <a:rPr lang="en-US" altLang="en-US" sz="1800"/>
              <a:t>&gt;&gt;&gt; rdd1.subtract(rdd2).collect()                     #差集</a:t>
            </a:r>
            <a:endParaRPr lang="en-US" altLang="en-US" sz="1800"/>
          </a:p>
          <a:p>
            <a:pPr marL="0" indent="0">
              <a:buNone/>
            </a:pPr>
            <a:r>
              <a:rPr lang="en-US" altLang="en-US" sz="1800"/>
              <a:t>[0, 1, 2, 3, 4]</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Content Placeholder 2"/>
          <p:cNvSpPr>
            <a:spLocks noGrp="1"/>
          </p:cNvSpPr>
          <p:nvPr>
            <p:ph sz="half" idx="2"/>
          </p:nvPr>
        </p:nvSpPr>
        <p:spPr/>
        <p:txBody>
          <a:bodyPr anchor="t"/>
          <a:p>
            <a:pPr marL="0" indent="0">
              <a:buNone/>
            </a:pPr>
            <a:r>
              <a:rPr lang="en-US" altLang="en-US" sz="1800"/>
              <a:t>&gt;&gt;&gt; rdd1.union(rdd2).collect()                            #合并两个RDD上的元素</a:t>
            </a:r>
            <a:endParaRPr lang="en-US" altLang="en-US" sz="1800"/>
          </a:p>
          <a:p>
            <a:pPr marL="0" indent="0">
              <a:buNone/>
            </a:pPr>
            <a:r>
              <a:rPr lang="en-US" altLang="en-US" sz="1800"/>
              <a:t>[0, 1, 2, 3, 4, 5, 6, 7, 8, 9, 5, 6, 7, 8, 9, 10, 11, 12, 13, 14, 15, 16, 17, 18, 19]</a:t>
            </a:r>
            <a:endParaRPr lang="en-US" altLang="en-US" sz="1800"/>
          </a:p>
          <a:p>
            <a:pPr marL="0" indent="0">
              <a:buNone/>
            </a:pPr>
            <a:r>
              <a:rPr lang="en-US" altLang="en-US" sz="1800"/>
              <a:t>&gt;&gt;&gt; rdd1 = sc.parallelize('abcd')</a:t>
            </a:r>
            <a:endParaRPr lang="en-US" altLang="en-US" sz="1800"/>
          </a:p>
          <a:p>
            <a:pPr marL="0" indent="0">
              <a:buNone/>
            </a:pPr>
            <a:r>
              <a:rPr lang="en-US" altLang="en-US" sz="1800"/>
              <a:t>&gt;&gt;&gt; rdd2 = sc.parallelize(range(4))</a:t>
            </a:r>
            <a:endParaRPr lang="en-US" altLang="en-US" sz="1800"/>
          </a:p>
          <a:p>
            <a:pPr marL="0" indent="0">
              <a:buNone/>
            </a:pPr>
            <a:r>
              <a:rPr lang="en-US" altLang="en-US" sz="1800"/>
              <a:t>&gt;&gt;&gt; rdd1.zip(rdd2).collect()                                #两个RDD必须等长</a:t>
            </a:r>
            <a:endParaRPr lang="en-US" altLang="en-US" sz="1800"/>
          </a:p>
          <a:p>
            <a:pPr marL="0" indent="0">
              <a:buNone/>
            </a:pPr>
            <a:r>
              <a:rPr lang="en-US" altLang="en-US" sz="1800"/>
              <a:t>[('a', 0), ('b', 1), ('c', 2), ('d', 3)]</a:t>
            </a:r>
            <a:endParaRPr lang="en-US" altLang="en-US" sz="1800"/>
          </a:p>
          <a:p>
            <a:pPr marL="0" indent="0">
              <a:buNone/>
            </a:pPr>
            <a:r>
              <a:rPr lang="en-US" altLang="en-US" sz="1800"/>
              <a:t>&gt;&gt;&gt; rdd = sc.parallelize('abcd')</a:t>
            </a:r>
            <a:endParaRPr lang="en-US" altLang="en-US" sz="1800"/>
          </a:p>
          <a:p>
            <a:pPr marL="0" indent="0">
              <a:buNone/>
            </a:pPr>
            <a:r>
              <a:rPr lang="en-US" altLang="en-US" sz="1800"/>
              <a:t>&gt;&gt;&gt; rdd.map(lambda x: (x, 1)).collect()              #内置函数map()的并行版本</a:t>
            </a:r>
            <a:endParaRPr lang="en-US" altLang="en-US" sz="1800"/>
          </a:p>
          <a:p>
            <a:pPr marL="0" indent="0">
              <a:buNone/>
            </a:pPr>
            <a:r>
              <a:rPr lang="en-US" altLang="en-US" sz="1800"/>
              <a:t>[('a', 1), ('b', 1), ('c', 1), ('d', 1)]</a:t>
            </a:r>
            <a:endParaRPr lang="en-US" altLang="en-US" sz="1800"/>
          </a:p>
          <a:p>
            <a:pPr marL="0" indent="0">
              <a:buNone/>
            </a:pPr>
            <a:r>
              <a:rPr lang="en-US" altLang="en-US" sz="1800"/>
              <a:t>&gt;&gt;&gt; sc.parallelize([1, 2, 3, 4, 5]).stdev()              #计算标准差</a:t>
            </a:r>
            <a:endParaRPr lang="en-US" altLang="en-US" sz="1800"/>
          </a:p>
          <a:p>
            <a:pPr marL="0" indent="0">
              <a:buNone/>
            </a:pPr>
            <a:r>
              <a:rPr lang="en-US" altLang="en-US" sz="1800"/>
              <a:t>1.4142135623730951</a:t>
            </a:r>
            <a:endParaRPr lang="en-US" altLang="en-US" sz="1800"/>
          </a:p>
          <a:p>
            <a:pPr marL="0" indent="0">
              <a:buNone/>
            </a:pPr>
            <a:r>
              <a:rPr lang="en-US" altLang="en-US" sz="1800"/>
              <a:t>&gt;&gt;&gt; sc.parallelize([1, 1, 1, 1, 1]).stdev()</a:t>
            </a:r>
            <a:endParaRPr lang="en-US" altLang="en-US" sz="1800"/>
          </a:p>
          <a:p>
            <a:pPr marL="0" indent="0">
              <a:buNone/>
            </a:pPr>
            <a:r>
              <a:rPr lang="en-US" altLang="en-US" sz="1800"/>
              <a:t>0.0</a:t>
            </a:r>
            <a:endParaRPr lang="en-US" altLang="en-US" sz="1800"/>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另外，在spark的bin文件夹中还提供了spark-submit.cmd文件，这个文件是用来执行Python程序的，使用任意Python开发环境编写程序文件hello.py，其中只有一行代码</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print(‘Hello world’)</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然后在命令提示符环境中提交该程序即可执行</a:t>
            </a:r>
            <a:endParaRPr kumimoji="0" 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pic>
        <p:nvPicPr>
          <p:cNvPr id="59394" name="Picture 8" descr="]E`WE[@P)L6Z2(J$7_5SIWS"/>
          <p:cNvPicPr>
            <a:picLocks noChangeAspect="1"/>
          </p:cNvPicPr>
          <p:nvPr/>
        </p:nvPicPr>
        <p:blipFill>
          <a:blip r:embed="rId1"/>
          <a:stretch>
            <a:fillRect/>
          </a:stretch>
        </p:blipFill>
        <p:spPr>
          <a:xfrm>
            <a:off x="1143000" y="3282315"/>
            <a:ext cx="9481820" cy="2268220"/>
          </a:xfrm>
          <a:prstGeom prst="rect">
            <a:avLst/>
          </a:prstGeom>
          <a:noFill/>
          <a:ln w="9525">
            <a:noFill/>
          </a:ln>
        </p:spPr>
      </p:pic>
      <p:sp>
        <p:nvSpPr>
          <p:cNvPr id="5" name="Title 4"/>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285750" marR="0" indent="-28575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下面的代码使用spark来统计100000000以内的素数数量。</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mn-lt"/>
                <a:ea typeface="+mn-ea"/>
                <a:cs typeface="+mn-cs"/>
                <a:sym typeface="+mn-ea"/>
              </a:rPr>
              <a:t>from pyspark import SparkConf, SparkContext</a:t>
            </a:r>
            <a:endParaRPr kumimoji="0" lang="en-US" sz="1600" b="0" i="0" u="none" strike="noStrike" kern="1200" cap="none" spc="0" normalizeH="0" baseline="0" noProof="1">
              <a:solidFill>
                <a:schemeClr val="tx1"/>
              </a:solidFill>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conf = SparkConf().setAppName("isPrime")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sc = SparkContext(conf=conf)</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def isPrime(n):</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if n&lt;2:</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return False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if n==2:</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return True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if not n&amp;1:</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return False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for i in range(3, int(n**0.5)+2, 2):</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if n%i == 0:</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return False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    return True</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rdd = sc.parallelize(range(100000000))</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result = rdd.filter(isPrime).count()</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print('='*30)</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sym typeface="+mn-ea"/>
              </a:rPr>
              <a:t>print(result)</a:t>
            </a:r>
            <a:endParaRPr kumimoji="0" lang="en-US" sz="16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p>
            <a:pPr fontAlgn="base"/>
            <a:r>
              <a:rPr lang="en-US" strike="noStrike" noProof="1"/>
              <a:t>11.5  PySpark</a:t>
            </a:r>
            <a:r>
              <a:rPr lang="zh-CN" altLang="en-US" strike="noStrike" noProof="1"/>
              <a:t>编程框架</a:t>
            </a:r>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21506"/>
          <p:cNvSpPr>
            <a:spLocks noGrp="1"/>
          </p:cNvSpPr>
          <p:nvPr>
            <p:ph sz="half" idx="2"/>
          </p:nvPr>
        </p:nvSpPr>
        <p:spPr/>
        <p:txBody>
          <a:bodyPr anchor="t"/>
          <a:p>
            <a:pPr>
              <a:spcBef>
                <a:spcPts val="600"/>
              </a:spcBef>
              <a:spcAft>
                <a:spcPts val="600"/>
              </a:spcAft>
              <a:buSzPct val="90000"/>
              <a:buFont typeface="Wingdings" panose="05000000000000000000" charset="0"/>
              <a:buChar char="§"/>
            </a:pPr>
            <a:r>
              <a:rPr lang="zh-CN" altLang="en-US" sz="2000"/>
              <a:t>洛杉矶警察局和加利福尼亚大学合作利用大数据预测犯罪的发生。</a:t>
            </a:r>
            <a:endParaRPr lang="zh-CN" altLang="en-US" sz="2000"/>
          </a:p>
          <a:p>
            <a:pPr>
              <a:spcBef>
                <a:spcPts val="600"/>
              </a:spcBef>
              <a:spcAft>
                <a:spcPts val="600"/>
              </a:spcAft>
              <a:buSzPct val="90000"/>
              <a:buFont typeface="Wingdings" panose="05000000000000000000" charset="0"/>
              <a:buChar char="§"/>
            </a:pPr>
            <a:r>
              <a:rPr lang="en-US" altLang="zh-CN" sz="2000"/>
              <a:t>google</a:t>
            </a:r>
            <a:r>
              <a:rPr lang="zh-CN" altLang="en-US" sz="2000"/>
              <a:t>流感趋势</a:t>
            </a:r>
            <a:r>
              <a:rPr lang="en-US" altLang="zh-CN" sz="2000"/>
              <a:t>(Google Flu Trends)</a:t>
            </a:r>
            <a:r>
              <a:rPr lang="zh-CN" altLang="en-US" sz="2000"/>
              <a:t>利用搜索关键词预测禽流感的散布。</a:t>
            </a:r>
            <a:endParaRPr lang="zh-CN" altLang="en-US" sz="2000"/>
          </a:p>
          <a:p>
            <a:pPr>
              <a:spcBef>
                <a:spcPts val="600"/>
              </a:spcBef>
              <a:spcAft>
                <a:spcPts val="600"/>
              </a:spcAft>
              <a:buSzPct val="90000"/>
              <a:buFont typeface="Wingdings" panose="05000000000000000000" charset="0"/>
              <a:buChar char="§"/>
            </a:pPr>
            <a:r>
              <a:rPr lang="zh-CN" altLang="en-US" sz="2000"/>
              <a:t>统计学家内特</a:t>
            </a:r>
            <a:r>
              <a:rPr lang="en-US" altLang="zh-CN" sz="2000"/>
              <a:t>.</a:t>
            </a:r>
            <a:r>
              <a:rPr lang="zh-CN" altLang="en-US" sz="2000"/>
              <a:t>西尔弗</a:t>
            </a:r>
            <a:r>
              <a:rPr lang="en-US" altLang="zh-CN" sz="2000"/>
              <a:t>(Nate Silver)</a:t>
            </a:r>
            <a:r>
              <a:rPr lang="zh-CN" altLang="en-US" sz="2000"/>
              <a:t>利用大数据预测</a:t>
            </a:r>
            <a:r>
              <a:rPr lang="en-US" altLang="zh-CN" sz="2000"/>
              <a:t>2012</a:t>
            </a:r>
            <a:r>
              <a:rPr lang="zh-CN" altLang="en-US" sz="2000"/>
              <a:t>美国选举结果。 </a:t>
            </a:r>
            <a:endParaRPr lang="zh-CN" altLang="en-US" sz="2000"/>
          </a:p>
          <a:p>
            <a:pPr>
              <a:spcBef>
                <a:spcPts val="600"/>
              </a:spcBef>
              <a:spcAft>
                <a:spcPts val="600"/>
              </a:spcAft>
              <a:buSzPct val="90000"/>
              <a:buFont typeface="Wingdings" panose="05000000000000000000" charset="0"/>
              <a:buChar char="§"/>
            </a:pPr>
            <a:r>
              <a:rPr lang="zh-CN" altLang="en-US" sz="2000"/>
              <a:t>麻省理工学院利用手机定位数据和交通数据建立城市规划。 </a:t>
            </a:r>
            <a:endParaRPr lang="zh-CN" altLang="en-US" sz="2000"/>
          </a:p>
          <a:p>
            <a:pPr>
              <a:spcBef>
                <a:spcPts val="600"/>
              </a:spcBef>
              <a:spcAft>
                <a:spcPts val="600"/>
              </a:spcAft>
              <a:buSzPct val="90000"/>
              <a:buFont typeface="Wingdings" panose="05000000000000000000" charset="0"/>
              <a:buChar char="§"/>
            </a:pPr>
            <a:r>
              <a:rPr lang="zh-CN" altLang="en-US" sz="2000"/>
              <a:t> 梅西百货的实时定价机制。根据需求和库存的情况，该公司基于</a:t>
            </a:r>
            <a:r>
              <a:rPr lang="en-US" altLang="zh-CN" sz="2000"/>
              <a:t>SAS</a:t>
            </a:r>
            <a:r>
              <a:rPr lang="zh-CN" altLang="en-US" sz="2000"/>
              <a:t>的系统对多达</a:t>
            </a:r>
            <a:r>
              <a:rPr lang="en-US" altLang="zh-CN" sz="2000"/>
              <a:t>7300</a:t>
            </a:r>
            <a:r>
              <a:rPr lang="zh-CN" altLang="en-US" sz="2000"/>
              <a:t>万种货品进行实时调价。</a:t>
            </a:r>
            <a:endParaRPr lang="zh-CN" altLang="en-US" sz="2000"/>
          </a:p>
          <a:p>
            <a:pPr>
              <a:spcBef>
                <a:spcPts val="600"/>
              </a:spcBef>
              <a:spcAft>
                <a:spcPts val="600"/>
              </a:spcAft>
              <a:buSzPct val="90000"/>
              <a:buFont typeface="Wingdings" panose="05000000000000000000" charset="0"/>
              <a:buChar char="§"/>
            </a:pPr>
            <a:r>
              <a:rPr lang="en-US" altLang="zh-CN" sz="2000"/>
              <a:t>Tipp24 AG</a:t>
            </a:r>
            <a:r>
              <a:rPr lang="zh-CN" altLang="en-US" sz="2000"/>
              <a:t>针对欧洲博彩业构建的下注和预测平台。该公司用</a:t>
            </a:r>
            <a:r>
              <a:rPr lang="en-US" altLang="zh-CN" sz="2000"/>
              <a:t>KXEN</a:t>
            </a:r>
            <a:r>
              <a:rPr lang="zh-CN" altLang="en-US" sz="2000"/>
              <a:t>软件来分析数十亿计的交易以及客户的特性，然后通过预测模型对特定用户进行动态的营销活动。这项举措减少了</a:t>
            </a:r>
            <a:r>
              <a:rPr lang="en-US" altLang="zh-CN" sz="2000"/>
              <a:t>90%</a:t>
            </a:r>
            <a:r>
              <a:rPr lang="zh-CN" altLang="en-US" sz="2000"/>
              <a:t>的预测模型构建时间。</a:t>
            </a:r>
            <a:endParaRPr lang="zh-CN" altLang="en-US" sz="2000"/>
          </a:p>
        </p:txBody>
      </p:sp>
      <p:sp>
        <p:nvSpPr>
          <p:cNvPr id="2" name="文本占位符 1"/>
          <p:cNvSpPr>
            <a:spLocks noGrp="1"/>
          </p:cNvSpPr>
          <p:nvPr>
            <p:ph type="body" idx="1"/>
          </p:nvPr>
        </p:nvSpPr>
        <p:spPr/>
        <p:txBody>
          <a:bodyPr/>
          <a:p>
            <a:endParaRPr lang="zh-CN" altLang="en-US"/>
          </a:p>
        </p:txBody>
      </p:sp>
      <p:sp>
        <p:nvSpPr>
          <p:cNvPr id="31745"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大数据处理</a:t>
            </a:r>
            <a:endParaRPr lang="zh-CN" altLang="en-US" strike="noStrike" kern="1200" baseline="0" noProof="1" dirty="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22530"/>
          <p:cNvSpPr>
            <a:spLocks noGrp="1"/>
          </p:cNvSpPr>
          <p:nvPr>
            <p:ph sz="half" idx="2"/>
          </p:nvPr>
        </p:nvSpPr>
        <p:spPr/>
        <p:txBody>
          <a:bodyPr anchor="t"/>
          <a:p>
            <a:pPr>
              <a:spcBef>
                <a:spcPts val="600"/>
              </a:spcBef>
              <a:spcAft>
                <a:spcPts val="1200"/>
              </a:spcAft>
              <a:buSzPct val="90000"/>
              <a:buFont typeface="Wingdings" panose="05000000000000000000" charset="0"/>
              <a:buChar char="§"/>
            </a:pPr>
            <a:r>
              <a:rPr lang="zh-CN" altLang="en-US" sz="2400"/>
              <a:t>沃尔玛的搜索。这家零售业寡头为其网站自行设计了最新的搜索引擎</a:t>
            </a:r>
            <a:r>
              <a:rPr lang="en-US" altLang="zh-CN" sz="2400"/>
              <a:t>Polaris</a:t>
            </a:r>
            <a:r>
              <a:rPr lang="zh-CN" altLang="en-US" sz="2400"/>
              <a:t>，利用语义数据进行文本分析、机器学习和同义词挖掘等。根据沃尔玛的说法，语义搜索技术的运用使得在线购物的完成率提升了</a:t>
            </a:r>
            <a:r>
              <a:rPr lang="en-US" altLang="zh-CN" sz="2400"/>
              <a:t>10%</a:t>
            </a:r>
            <a:r>
              <a:rPr lang="zh-CN" altLang="en-US" sz="2400"/>
              <a:t>到</a:t>
            </a:r>
            <a:r>
              <a:rPr lang="en-US" altLang="zh-CN" sz="2400"/>
              <a:t>15%</a:t>
            </a:r>
            <a:r>
              <a:rPr lang="zh-CN" altLang="en-US" sz="2400"/>
              <a:t>。对沃尔玛来说，这就意味着数十亿美元的金额。</a:t>
            </a:r>
            <a:endParaRPr lang="zh-CN" altLang="en-US" sz="2400"/>
          </a:p>
          <a:p>
            <a:pPr>
              <a:spcBef>
                <a:spcPts val="600"/>
              </a:spcBef>
              <a:spcAft>
                <a:spcPts val="1200"/>
              </a:spcAft>
              <a:buSzPct val="90000"/>
              <a:buFont typeface="Wingdings" panose="05000000000000000000" charset="0"/>
              <a:buChar char="§"/>
            </a:pPr>
            <a:r>
              <a:rPr lang="zh-CN" altLang="en-US" sz="2400"/>
              <a:t>快餐业的视频分析</a:t>
            </a:r>
            <a:r>
              <a:rPr lang="en-US" altLang="zh-CN" sz="2400"/>
              <a:t>(Laney</a:t>
            </a:r>
            <a:r>
              <a:rPr lang="zh-CN" altLang="en-US" sz="2400"/>
              <a:t>没有说出这家公司的名字</a:t>
            </a:r>
            <a:r>
              <a:rPr lang="en-US" altLang="zh-CN" sz="2400"/>
              <a:t>)</a:t>
            </a:r>
            <a:r>
              <a:rPr lang="zh-CN" altLang="en-US" sz="2400"/>
              <a:t>。该公司通过视频分析等候队列的长度，然后自动变化电子菜单显示的内容。如果队列较长，则显示可以快速供给的食物；如果队列较短，则显示那些利润较高但准备时间相对长的食品。</a:t>
            </a:r>
            <a:endParaRPr lang="zh-CN" altLang="en-US" sz="2400"/>
          </a:p>
        </p:txBody>
      </p:sp>
      <p:sp>
        <p:nvSpPr>
          <p:cNvPr id="2" name="文本占位符 1"/>
          <p:cNvSpPr>
            <a:spLocks noGrp="1"/>
          </p:cNvSpPr>
          <p:nvPr>
            <p:ph type="body" idx="1"/>
          </p:nvPr>
        </p:nvSpPr>
        <p:spPr/>
        <p:txBody>
          <a:bodyPr/>
          <a:p>
            <a:endParaRPr lang="zh-CN" altLang="en-US"/>
          </a:p>
        </p:txBody>
      </p:sp>
      <p:sp>
        <p:nvSpPr>
          <p:cNvPr id="31745"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大数据处理</a:t>
            </a:r>
            <a:endParaRPr lang="zh-CN" altLang="en-US" strike="noStrike" kern="1200" baseline="0" noProof="1" dirty="0">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内容占位符 2"/>
          <p:cNvSpPr>
            <a:spLocks noGrp="1"/>
          </p:cNvSpPr>
          <p:nvPr>
            <p:ph sz="half" idx="2"/>
          </p:nvPr>
        </p:nvSpPr>
        <p:spPr/>
        <p:txBody>
          <a:bodyPr anchor="t"/>
          <a:p>
            <a:pPr>
              <a:buSzPct val="90000"/>
              <a:buFont typeface="Wingdings" panose="05000000000000000000" charset="0"/>
              <a:buChar char="§"/>
            </a:pPr>
            <a:r>
              <a:rPr lang="zh-CN" altLang="en-US" sz="2400"/>
              <a:t>饭店选址、客户口味分析、菜品销量预测、食材供应商原材料质量分析</a:t>
            </a:r>
            <a:endParaRPr lang="zh-CN" altLang="en-US" sz="2400"/>
          </a:p>
          <a:p>
            <a:pPr>
              <a:buSzPct val="90000"/>
              <a:buFont typeface="Wingdings" panose="05000000000000000000" charset="0"/>
              <a:buChar char="§"/>
            </a:pPr>
            <a:r>
              <a:rPr lang="zh-CN" altLang="en-US" sz="2400"/>
              <a:t>企业运作的内在规律挖掘</a:t>
            </a:r>
            <a:endParaRPr lang="zh-CN" altLang="en-US" sz="2400"/>
          </a:p>
          <a:p>
            <a:pPr>
              <a:buSzPct val="90000"/>
              <a:buFont typeface="Wingdings" panose="05000000000000000000" charset="0"/>
              <a:buChar char="§"/>
            </a:pPr>
            <a:r>
              <a:rPr lang="zh-CN" altLang="en-US" sz="2400"/>
              <a:t>调度管理</a:t>
            </a:r>
            <a:endParaRPr lang="zh-CN" altLang="en-US" sz="2400"/>
          </a:p>
          <a:p>
            <a:pPr>
              <a:buSzPct val="90000"/>
              <a:buFont typeface="Wingdings" panose="05000000000000000000" charset="0"/>
              <a:buChar char="§"/>
            </a:pPr>
            <a:r>
              <a:rPr lang="zh-CN" altLang="en-US" sz="2400"/>
              <a:t>物流优化</a:t>
            </a:r>
            <a:endParaRPr lang="zh-CN" altLang="en-US" sz="2400"/>
          </a:p>
          <a:p>
            <a:pPr>
              <a:buSzPct val="90000"/>
              <a:buFont typeface="Wingdings" panose="05000000000000000000" charset="0"/>
              <a:buChar char="§"/>
            </a:pPr>
            <a:r>
              <a:rPr lang="zh-CN" altLang="en-US" sz="2400"/>
              <a:t>社交网络</a:t>
            </a:r>
            <a:endParaRPr lang="zh-CN" altLang="en-US" sz="2400"/>
          </a:p>
          <a:p>
            <a:pPr>
              <a:buSzPct val="90000"/>
              <a:buFont typeface="Wingdings" panose="05000000000000000000" charset="0"/>
              <a:buChar char="§"/>
            </a:pPr>
            <a:r>
              <a:rPr lang="zh-CN" altLang="en-US" sz="2400"/>
              <a:t>智能交通，城市规划</a:t>
            </a:r>
            <a:endParaRPr lang="zh-CN" altLang="en-US" sz="2400"/>
          </a:p>
          <a:p>
            <a:pPr>
              <a:buSzPct val="90000"/>
              <a:buFont typeface="Wingdings" panose="05000000000000000000" charset="0"/>
              <a:buChar char="§"/>
            </a:pPr>
            <a:r>
              <a:rPr lang="zh-CN" altLang="en-US" sz="2400"/>
              <a:t>客户关系管理，智能推荐系统，智能定制广告</a:t>
            </a:r>
            <a:endParaRPr lang="zh-CN" altLang="en-US" sz="2400"/>
          </a:p>
          <a:p>
            <a:pPr>
              <a:buSzPct val="90000"/>
              <a:buFont typeface="Wingdings" panose="05000000000000000000" charset="0"/>
              <a:buChar char="§"/>
            </a:pPr>
            <a:r>
              <a:rPr lang="zh-CN" altLang="en-US" sz="2400"/>
              <a:t>信息安全，个人生活</a:t>
            </a:r>
            <a:r>
              <a:rPr lang="en-US" altLang="zh-CN" sz="2400"/>
              <a:t>......</a:t>
            </a:r>
            <a:endParaRPr lang="zh-CN" altLang="en-US" sz="2400"/>
          </a:p>
        </p:txBody>
      </p:sp>
      <p:sp>
        <p:nvSpPr>
          <p:cNvPr id="3" name="文本占位符 2"/>
          <p:cNvSpPr>
            <a:spLocks noGrp="1"/>
          </p:cNvSpPr>
          <p:nvPr>
            <p:ph type="body" idx="1"/>
          </p:nvPr>
        </p:nvSpPr>
        <p:spPr/>
        <p:txBody>
          <a:bodyPr/>
          <a:p>
            <a:endParaRPr lang="zh-CN" altLang="en-US"/>
          </a:p>
        </p:txBody>
      </p:sp>
      <p:sp>
        <p:nvSpPr>
          <p:cNvPr id="2"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大数据处理</a:t>
            </a:r>
            <a:endParaRPr lang="zh-CN" altLang="en-US" strike="noStrike" kern="1200" baseline="0" noProof="1" dirty="0">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内容占位符 2"/>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大数据不仅仅是对历史数据进行分析，更重要的是通过分析历史数据对未来进行精准预测，未雨绸缪，挖掘潜在的商机，预测并尽量避免可能的危机。</a:t>
            </a:r>
            <a:endParaRPr lang="zh-CN" altLang="en-US" sz="2400"/>
          </a:p>
        </p:txBody>
      </p:sp>
      <p:sp>
        <p:nvSpPr>
          <p:cNvPr id="2" name="文本占位符 1"/>
          <p:cNvSpPr>
            <a:spLocks noGrp="1"/>
          </p:cNvSpPr>
          <p:nvPr>
            <p:ph type="body" idx="1"/>
          </p:nvPr>
        </p:nvSpPr>
        <p:spPr/>
        <p:txBody>
          <a:bodyPr/>
          <a:p>
            <a:endParaRPr lang="zh-CN" altLang="en-US"/>
          </a:p>
        </p:txBody>
      </p:sp>
      <p:sp>
        <p:nvSpPr>
          <p:cNvPr id="31745"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大数据处理</a:t>
            </a:r>
            <a:endParaRPr lang="zh-CN" altLang="en-US" strike="noStrike" kern="1200" baseline="0" noProof="1"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3553"/>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11.1 大数据特征</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3794" name="文本占位符 23554"/>
          <p:cNvSpPr>
            <a:spLocks noGrp="1"/>
          </p:cNvSpPr>
          <p:nvPr>
            <p:ph sz="half" idx="2"/>
          </p:nvPr>
        </p:nvSpPr>
        <p:spPr/>
        <p:txBody>
          <a:bodyPr anchor="t"/>
          <a:p>
            <a:pPr>
              <a:lnSpc>
                <a:spcPct val="110000"/>
              </a:lnSpc>
              <a:spcBef>
                <a:spcPts val="600"/>
              </a:spcBef>
              <a:spcAft>
                <a:spcPts val="600"/>
              </a:spcAft>
              <a:buSzPct val="90000"/>
              <a:buFont typeface="Wingdings" panose="05000000000000000000" charset="0"/>
              <a:buChar char="§"/>
            </a:pPr>
            <a:r>
              <a:rPr lang="zh-CN" altLang="en-US" sz="2000"/>
              <a:t>数据体量巨大。从</a:t>
            </a:r>
            <a:r>
              <a:rPr lang="en-US" altLang="zh-CN" sz="2000"/>
              <a:t>TB</a:t>
            </a:r>
            <a:r>
              <a:rPr lang="zh-CN" altLang="en-US" sz="2000"/>
              <a:t>级别，跃升到</a:t>
            </a:r>
            <a:r>
              <a:rPr lang="en-US" altLang="zh-CN" sz="2000"/>
              <a:t>PB</a:t>
            </a:r>
            <a:r>
              <a:rPr lang="zh-CN" altLang="en-US" sz="2000" dirty="0"/>
              <a:t>级别甚至</a:t>
            </a:r>
            <a:r>
              <a:rPr lang="en-US" altLang="zh-CN" sz="2000"/>
              <a:t>EB</a:t>
            </a:r>
            <a:r>
              <a:rPr lang="zh-CN" altLang="en-US" sz="2000" dirty="0"/>
              <a:t>级别；</a:t>
            </a:r>
            <a:endParaRPr lang="zh-CN" altLang="en-US" sz="2000"/>
          </a:p>
          <a:p>
            <a:pPr>
              <a:lnSpc>
                <a:spcPct val="110000"/>
              </a:lnSpc>
              <a:spcBef>
                <a:spcPts val="600"/>
              </a:spcBef>
              <a:spcAft>
                <a:spcPts val="600"/>
              </a:spcAft>
              <a:buSzPct val="90000"/>
              <a:buFont typeface="Wingdings" panose="05000000000000000000" charset="0"/>
              <a:buChar char="§"/>
            </a:pPr>
            <a:r>
              <a:rPr lang="zh-CN" altLang="en-US" sz="2000"/>
              <a:t>数据类型繁多</a:t>
            </a:r>
            <a:r>
              <a:rPr lang="zh-CN" altLang="en-US" sz="2000" dirty="0"/>
              <a:t>。非结构化数据越来越多，例如网络</a:t>
            </a:r>
            <a:r>
              <a:rPr lang="zh-CN" altLang="en-US" sz="2000"/>
              <a:t>日志、视频、图片、地理位置</a:t>
            </a:r>
            <a:r>
              <a:rPr lang="zh-CN" altLang="en-US" sz="2000" dirty="0"/>
              <a:t>信息等等，这对数据处理能力提出了更高的要求。</a:t>
            </a:r>
            <a:endParaRPr lang="zh-CN" altLang="en-US" sz="2000"/>
          </a:p>
          <a:p>
            <a:pPr>
              <a:lnSpc>
                <a:spcPct val="110000"/>
              </a:lnSpc>
              <a:spcBef>
                <a:spcPts val="600"/>
              </a:spcBef>
              <a:spcAft>
                <a:spcPts val="600"/>
              </a:spcAft>
              <a:buSzPct val="90000"/>
              <a:buFont typeface="Wingdings" panose="05000000000000000000" charset="0"/>
              <a:buChar char="§"/>
            </a:pPr>
            <a:r>
              <a:rPr lang="zh-CN" altLang="en-US" sz="2000" dirty="0"/>
              <a:t>价值密度低。以视频为例，一部</a:t>
            </a:r>
            <a:r>
              <a:rPr lang="en-US" altLang="zh-CN" sz="2000"/>
              <a:t>1</a:t>
            </a:r>
            <a:r>
              <a:rPr lang="zh-CN" altLang="en-US" sz="2000" dirty="0"/>
              <a:t>小时的视频，在连续不间断的监控中，有用数据可能仅有一二秒。如何通过强大的机器算法更迅速地完成数据的价值“提纯”成为目前大数据背景下亟待解决的难题。另外，数据</a:t>
            </a:r>
            <a:r>
              <a:rPr lang="zh-CN" altLang="en-US" sz="2000"/>
              <a:t>的</a:t>
            </a:r>
            <a:r>
              <a:rPr lang="zh-CN" altLang="en-US" sz="2000" dirty="0"/>
              <a:t>来源直接</a:t>
            </a:r>
            <a:r>
              <a:rPr lang="zh-CN" altLang="en-US" sz="2000"/>
              <a:t>导致分析结果的准确性和真实性。若数据来源是完整的并且真实，最终的分析结果以及决定将更加准确。</a:t>
            </a:r>
            <a:endParaRPr lang="zh-CN" altLang="en-US" sz="2000"/>
          </a:p>
          <a:p>
            <a:pPr>
              <a:lnSpc>
                <a:spcPct val="110000"/>
              </a:lnSpc>
              <a:spcBef>
                <a:spcPts val="600"/>
              </a:spcBef>
              <a:spcAft>
                <a:spcPts val="600"/>
              </a:spcAft>
              <a:buSzPct val="90000"/>
              <a:buFont typeface="Wingdings" panose="05000000000000000000" charset="0"/>
              <a:buChar char="§"/>
            </a:pPr>
            <a:r>
              <a:rPr lang="zh-CN" altLang="en-US" sz="2000"/>
              <a:t>要求处理</a:t>
            </a:r>
            <a:r>
              <a:rPr lang="zh-CN" altLang="en-US" sz="2000" dirty="0"/>
              <a:t>速度快。根据</a:t>
            </a:r>
            <a:r>
              <a:rPr lang="en-US" altLang="zh-CN" sz="2000"/>
              <a:t>IDC</a:t>
            </a:r>
            <a:r>
              <a:rPr lang="zh-CN" altLang="en-US" sz="2000" dirty="0"/>
              <a:t>的“数字宇宙”的报告，预计到</a:t>
            </a:r>
            <a:r>
              <a:rPr lang="en-US" altLang="zh-CN" sz="2000"/>
              <a:t>2020</a:t>
            </a:r>
            <a:r>
              <a:rPr lang="zh-CN" altLang="en-US" sz="2000" dirty="0"/>
              <a:t>年，全球数据使用量将达到</a:t>
            </a:r>
            <a:r>
              <a:rPr lang="en-US" altLang="zh-CN" sz="2000"/>
              <a:t>35.2ZB</a:t>
            </a:r>
            <a:r>
              <a:rPr lang="zh-CN" altLang="en-US" sz="2000" dirty="0"/>
              <a:t>。在如此海量的数据面前，处理数据的效率就是企业的生命，在某些企业秒级的延迟已经是能够容忍的极限。 </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4577"/>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dirty="0">
                <a:latin typeface="+mj-lt"/>
                <a:ea typeface="+mj-ea"/>
                <a:cs typeface="+mj-cs"/>
              </a:rPr>
              <a:t>11.2 大数据框架</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4818" name="文本占位符 24578"/>
          <p:cNvSpPr>
            <a:spLocks noGrp="1"/>
          </p:cNvSpPr>
          <p:nvPr>
            <p:ph sz="half" idx="2"/>
          </p:nvPr>
        </p:nvSpPr>
        <p:spPr/>
        <p:txBody>
          <a:bodyPr anchor="t"/>
          <a:p>
            <a:pPr>
              <a:lnSpc>
                <a:spcPct val="120000"/>
              </a:lnSpc>
              <a:spcBef>
                <a:spcPts val="600"/>
              </a:spcBef>
              <a:spcAft>
                <a:spcPts val="600"/>
              </a:spcAft>
              <a:buSzPct val="90000"/>
              <a:buFont typeface="Wingdings" panose="05000000000000000000" charset="0"/>
              <a:buChar char="§"/>
            </a:pPr>
            <a:r>
              <a:rPr lang="en-US" altLang="zh-CN" sz="2400" err="1"/>
              <a:t>MapReduce</a:t>
            </a:r>
            <a:r>
              <a:rPr lang="zh-CN" altLang="en-US" sz="2400" dirty="0"/>
              <a:t>：分布式计算框架，可以将单个计算作业分配给多台计算机执行，可以在短时间内完成大量工作，尤其适合数值型和标称型数据，但需要对行业领域具有一定理解后重写算法来完成特定的业务处理要求。</a:t>
            </a:r>
            <a:endParaRPr lang="zh-CN" altLang="en-US" sz="2000"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默认设计模板_10">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9817</Words>
  <Application>WPS 演示</Application>
  <PresentationFormat>在屏幕上显示</PresentationFormat>
  <Paragraphs>303</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15</vt:i4>
      </vt:variant>
      <vt:variant>
        <vt:lpstr>幻灯片标题</vt:lpstr>
      </vt:variant>
      <vt:variant>
        <vt:i4>34</vt:i4>
      </vt:variant>
    </vt:vector>
  </HeadingPairs>
  <TitlesOfParts>
    <vt:vector size="60" baseType="lpstr">
      <vt:lpstr>Arial</vt:lpstr>
      <vt:lpstr>宋体</vt:lpstr>
      <vt:lpstr>Wingdings</vt:lpstr>
      <vt:lpstr>Wingdings</vt:lpstr>
      <vt:lpstr>微软雅黑</vt:lpstr>
      <vt:lpstr>Arial Unicode MS</vt:lpstr>
      <vt:lpstr>Calibri</vt:lpstr>
      <vt:lpstr>Times New Roman</vt:lpstr>
      <vt:lpstr>Consolas</vt:lpstr>
      <vt:lpstr>Garamond</vt:lpstr>
      <vt:lpstr>Segoe Print</vt:lpstr>
      <vt:lpstr>默认设计模板</vt:lpstr>
      <vt:lpstr>默认设计模板_2</vt:lpstr>
      <vt:lpstr>默认设计模板_3</vt:lpstr>
      <vt:lpstr>默认设计模板_4</vt:lpstr>
      <vt:lpstr>默认设计模板_5</vt:lpstr>
      <vt:lpstr>默认设计模板_6</vt:lpstr>
      <vt:lpstr>默认设计模板_7</vt:lpstr>
      <vt:lpstr>Beam</vt:lpstr>
      <vt:lpstr>默认设计模板_8</vt:lpstr>
      <vt:lpstr>默认设计模板_9</vt:lpstr>
      <vt:lpstr>Beam_2</vt:lpstr>
      <vt:lpstr>默认设计模板_10</vt:lpstr>
      <vt:lpstr>Beam_3</vt:lpstr>
      <vt:lpstr>Stream</vt:lpstr>
      <vt:lpstr>Office 主题​​</vt:lpstr>
      <vt:lpstr>Python程序设计 </vt:lpstr>
      <vt:lpstr>第11章 大数据处理</vt:lpstr>
      <vt:lpstr>大数据处理</vt:lpstr>
      <vt:lpstr>大数据处理</vt:lpstr>
      <vt:lpstr>大数据处理</vt:lpstr>
      <vt:lpstr>大数据处理</vt:lpstr>
      <vt:lpstr>大数据处理</vt:lpstr>
      <vt:lpstr>11.1 大数据特征</vt:lpstr>
      <vt:lpstr>11.2 大数据框架</vt:lpstr>
      <vt:lpstr>11.2 大数据框架</vt:lpstr>
      <vt:lpstr>11.2 大数据框架</vt:lpstr>
      <vt:lpstr>11.2 大数据框架</vt:lpstr>
      <vt:lpstr>11.3 Map/Reduce编程案例</vt:lpstr>
      <vt:lpstr>11.3 Map/Reduce编程案例</vt:lpstr>
      <vt:lpstr>11.3 Map/Reduce编程案例</vt:lpstr>
      <vt:lpstr>11.3 Map/Reduce编程案例</vt:lpstr>
      <vt:lpstr>11.4  Hadoop模式的MapReduce应用</vt:lpstr>
      <vt:lpstr>11.4  Hadoop模式的MapReduce应用</vt:lpstr>
      <vt:lpstr>11.4  Hadoop模式的MapReduce应用</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lpstr>11.5  PySpark编程框架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27</cp:revision>
  <dcterms:created xsi:type="dcterms:W3CDTF">2013-01-25T01:44:00Z</dcterms:created>
  <dcterms:modified xsi:type="dcterms:W3CDTF">2020-04-22T15:08:59Z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