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2" r:id="rId3"/>
    <p:sldId id="433" r:id="rId5"/>
    <p:sldId id="329" r:id="rId6"/>
    <p:sldId id="259" r:id="rId7"/>
    <p:sldId id="258" r:id="rId8"/>
    <p:sldId id="260" r:id="rId9"/>
    <p:sldId id="330" r:id="rId10"/>
    <p:sldId id="331" r:id="rId11"/>
    <p:sldId id="332" r:id="rId12"/>
    <p:sldId id="261" r:id="rId13"/>
    <p:sldId id="263" r:id="rId14"/>
    <p:sldId id="264" r:id="rId15"/>
    <p:sldId id="265" r:id="rId16"/>
    <p:sldId id="307" r:id="rId17"/>
    <p:sldId id="368" r:id="rId18"/>
    <p:sldId id="266" r:id="rId19"/>
    <p:sldId id="333" r:id="rId20"/>
    <p:sldId id="334" r:id="rId21"/>
    <p:sldId id="267" r:id="rId22"/>
    <p:sldId id="402" r:id="rId23"/>
    <p:sldId id="268" r:id="rId24"/>
    <p:sldId id="269" r:id="rId25"/>
    <p:sldId id="273" r:id="rId26"/>
    <p:sldId id="299" r:id="rId27"/>
    <p:sldId id="369" r:id="rId28"/>
    <p:sldId id="271" r:id="rId29"/>
    <p:sldId id="370" r:id="rId30"/>
    <p:sldId id="371" r:id="rId31"/>
    <p:sldId id="372" r:id="rId32"/>
    <p:sldId id="275" r:id="rId33"/>
    <p:sldId id="276" r:id="rId34"/>
    <p:sldId id="280" r:id="rId35"/>
    <p:sldId id="308" r:id="rId36"/>
    <p:sldId id="336" r:id="rId37"/>
    <p:sldId id="337" r:id="rId38"/>
    <p:sldId id="309" r:id="rId39"/>
    <p:sldId id="338" r:id="rId40"/>
    <p:sldId id="310" r:id="rId41"/>
    <p:sldId id="339" r:id="rId42"/>
    <p:sldId id="311" r:id="rId43"/>
    <p:sldId id="312" r:id="rId44"/>
    <p:sldId id="313" r:id="rId45"/>
    <p:sldId id="374" r:id="rId46"/>
    <p:sldId id="373" r:id="rId47"/>
    <p:sldId id="314" r:id="rId48"/>
    <p:sldId id="315" r:id="rId49"/>
    <p:sldId id="399" r:id="rId50"/>
    <p:sldId id="400" r:id="rId51"/>
    <p:sldId id="401" r:id="rId5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n how" initials="c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21"/>
        <p:guide pos="386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734935" y="2585720"/>
            <a:ext cx="4007485" cy="3383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664970" y="999490"/>
            <a:ext cx="7188200" cy="89916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b="1" spc="300" dirty="0">
                <a:ln w="1143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b="1" spc="300" dirty="0">
                <a:ln w="1143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7735570" y="2674620"/>
            <a:ext cx="4007485" cy="3225800"/>
          </a:xfrm>
        </p:spPr>
        <p:txBody>
          <a:bodyPr lIns="101600" tIns="38100" rIns="76200" bIns="3810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6985" y="-8890"/>
            <a:ext cx="1219835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07190" y="1899285"/>
            <a:ext cx="368300" cy="4069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TextBox 2"/>
          <p:cNvSpPr txBox="1"/>
          <p:nvPr/>
        </p:nvSpPr>
        <p:spPr>
          <a:xfrm rot="16200000">
            <a:off x="8895080" y="934720"/>
            <a:ext cx="921385" cy="1005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 dirty="0">
                <a:solidFill>
                  <a:srgbClr val="000066"/>
                </a:solidFill>
              </a:rPr>
              <a:t>BIG 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r>
              <a:rPr lang="en-US" altLang="zh-CN" sz="2400" b="1" dirty="0">
                <a:solidFill>
                  <a:srgbClr val="000066"/>
                </a:solidFill>
              </a:rPr>
              <a:t>DATA</a:t>
            </a:r>
            <a:endParaRPr lang="en-US" altLang="zh-CN" sz="2400" b="1" dirty="0">
              <a:solidFill>
                <a:srgbClr val="00006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" y="2586990"/>
            <a:ext cx="6816090" cy="33826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75855" y="2586990"/>
            <a:ext cx="259715" cy="338201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rot="0">
            <a:off x="690245" y="854075"/>
            <a:ext cx="10893425" cy="781050"/>
            <a:chOff x="3725790" y="847725"/>
            <a:chExt cx="3730770" cy="781050"/>
          </a:xfrm>
        </p:grpSpPr>
        <p:grpSp>
          <p:nvGrpSpPr>
            <p:cNvPr id="9" name="组合 8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021205" y="854075"/>
            <a:ext cx="8231505" cy="521970"/>
          </a:xfrm>
          <a:noFill/>
        </p:spPr>
        <p:txBody>
          <a:bodyPr wrap="square" lIns="91440" tIns="45720" rIns="91440" bIns="45720" rtlCol="0" anchor="t" anchorCtr="0">
            <a:sp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2800" b="0" i="0" u="none" strike="noStrike" kern="1200" cap="none" spc="0" normalizeH="0" baseline="0" noProof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1831340"/>
            <a:ext cx="10852150" cy="375856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32" name="矩形 31"/>
          <p:cNvSpPr/>
          <p:nvPr/>
        </p:nvSpPr>
        <p:spPr>
          <a:xfrm>
            <a:off x="-6985" y="-8890"/>
            <a:ext cx="1219835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669405"/>
            <a:ext cx="12190730" cy="188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635" y="6123305"/>
            <a:ext cx="12192635" cy="5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-2540"/>
            <a:ext cx="12192000" cy="718185"/>
            <a:chOff x="-1" y="190175"/>
            <a:chExt cx="9145786" cy="525795"/>
          </a:xfrm>
        </p:grpSpPr>
        <p:sp>
          <p:nvSpPr>
            <p:cNvPr id="12" name="任意多边形 11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355" y="150495"/>
            <a:ext cx="5398770" cy="414020"/>
          </a:xfrm>
          <a:noFill/>
        </p:spPr>
        <p:txBody>
          <a:bodyPr vert="horz" wrap="square" lIns="91440" tIns="45720" rIns="91440" bIns="45720" rtlCol="0" anchor="t" anchorCtr="0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100" b="1" i="0" u="none" strike="noStrike" kern="1200" cap="none" spc="225" normalizeH="0" baseline="0" noProof="1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9405"/>
            <a:ext cx="12196445" cy="188595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123305"/>
            <a:ext cx="12196445" cy="5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9099550" y="163830"/>
            <a:ext cx="261112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en-US" altLang="zh-CN" sz="1350" b="0" i="0" u="none" strike="noStrike" kern="1200" cap="none" spc="0" normalizeH="0" baseline="0" noProof="1" dirty="0" smtClean="0">
                <a:solidFill>
                  <a:prstClr val="white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54355" y="892810"/>
            <a:ext cx="11155680" cy="505333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35" y="1997075"/>
            <a:ext cx="10132060" cy="1791335"/>
            <a:chOff x="-1" y="2037922"/>
            <a:chExt cx="12192763" cy="1791128"/>
          </a:xfrm>
        </p:grpSpPr>
        <p:sp>
          <p:nvSpPr>
            <p:cNvPr id="6" name="矩形 5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>
            <a:fillRect/>
          </a:stretch>
        </p:blipFill>
        <p:spPr>
          <a:xfrm flipH="1">
            <a:off x="9191625" y="0"/>
            <a:ext cx="3000375" cy="6858000"/>
          </a:xfrm>
          <a:prstGeom prst="rect">
            <a:avLst/>
          </a:prstGeom>
        </p:spPr>
      </p:pic>
      <p:sp>
        <p:nvSpPr>
          <p:cNvPr id="10" name="文本框 5"/>
          <p:cNvSpPr txBox="1"/>
          <p:nvPr/>
        </p:nvSpPr>
        <p:spPr>
          <a:xfrm>
            <a:off x="1938020" y="2293257"/>
            <a:ext cx="4145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 spc="600" dirty="0" smtClean="0">
                <a:solidFill>
                  <a:schemeClr val="bg1"/>
                </a:solidFill>
              </a:rPr>
              <a:t>本章结束</a:t>
            </a:r>
            <a:endParaRPr lang="zh-CN" altLang="en-US" sz="7200" spc="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13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cxnSp>
        <p:nvCxnSpPr>
          <p:cNvPr id="7" name="直接连接符 7"/>
          <p:cNvCxnSpPr/>
          <p:nvPr userDrawn="1"/>
        </p:nvCxnSpPr>
        <p:spPr>
          <a:xfrm>
            <a:off x="169333" y="989965"/>
            <a:ext cx="0" cy="44291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59267" y="1335088"/>
            <a:ext cx="1104900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n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n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n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n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n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2.xml"/><Relationship Id="rId3" Type="http://schemas.openxmlformats.org/officeDocument/2006/relationships/hyperlink" Target="mailto:wshe@zzu.edu.cn" TargetMode="Externa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code\CheckAndViewAutoRunsInSystem.p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code\EnumProcess.py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code\CreateWindowUsingWinAPI.p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code\CreateWindowUsingMFC.py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code\CreateDialogWithButtonMessageUsingMFC.py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code\EventViewer.py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code\Impersonate.py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code\CheckAndViewAutoRunsInSystem.p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b="1" spc="300" dirty="0">
                <a:ln w="1143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b="1" spc="300" dirty="0">
                <a:ln w="1143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</a:t>
            </a:r>
            <a:br>
              <a:rPr lang="zh-CN" altLang="en-US" b="1" spc="300" dirty="0">
                <a:ln w="1143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735570" y="3327400"/>
            <a:ext cx="4007485" cy="2573020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r>
              <a:rPr lang="zh-CN" altLang="en-US" sz="1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任课教师：佘 维</a:t>
            </a:r>
            <a:endParaRPr kumimoji="0" lang="zh-CN" altLang="en-US" sz="1800" b="1" i="0" u="none" strike="noStrike" kern="1200" cap="none" spc="0" normalizeH="0" baseline="0" noProof="1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r>
              <a:rPr lang="zh-CN" altLang="en-US" sz="1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办公室：北校区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行政楼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306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63886652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kumimoji="0" lang="zh-CN" altLang="en-US" sz="1800" b="1" i="0" u="none" strike="noStrike" kern="1200" cap="none" spc="0" normalizeH="0" baseline="0" noProof="1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r>
              <a:rPr lang="en-US" altLang="zh-CN" sz="1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Email</a:t>
            </a:r>
            <a:r>
              <a:rPr lang="zh-CN" altLang="en-US" sz="1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 </a:t>
            </a:r>
            <a:r>
              <a:rPr lang="en-US" altLang="zh-CN" sz="1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3"/>
              </a:rPr>
              <a:t>wshe</a:t>
            </a:r>
            <a:r>
              <a:rPr lang="en-US" altLang="zh-CN" sz="1800" b="1" u="sng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3"/>
              </a:rPr>
              <a:t>@zzu.edu.cn</a:t>
            </a:r>
            <a:endParaRPr kumimoji="0" lang="en-US" altLang="zh-CN" sz="1800" b="1" i="0" u="sng" strike="noStrike" kern="1200" cap="none" spc="0" normalizeH="0" baseline="0" noProof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r>
              <a:rPr lang="zh-CN" altLang="en-US" sz="1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郑州大学软件学院</a:t>
            </a:r>
            <a:endParaRPr kumimoji="0" lang="en-US" altLang="zh-CN" sz="1800" b="1" i="0" u="none" strike="noStrike" kern="1200" cap="none" spc="0" normalizeH="0" baseline="0" noProof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 sz="18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12.2 创建exe可执行</a:t>
            </a:r>
            <a:r>
              <a:rPr lang="zh-CN" altLang="en-US" strike="noStrike" noProof="1" dirty="0"/>
              <a:t>文件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266" name="文本占位符 1024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创建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exe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版本以后再发布，不要求目标机器上安装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Python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环境。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55955" marR="0" indent="-3422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py2exe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655955" marR="0" indent="-3422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distutils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655955" marR="0" indent="-3422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pyinstaller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marL="655955" marR="0" indent="-3422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cx_Freeze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12.2 创</a:t>
            </a:r>
            <a:r>
              <a:rPr lang="zh-CN" altLang="en-US" strike="noStrike" noProof="1" dirty="0"/>
              <a:t>建</a:t>
            </a:r>
            <a:r>
              <a:rPr lang="zh-CN" altLang="en-US" strike="noStrike" noProof="1" dirty="0">
                <a:latin typeface="宋体" panose="02010600030101010101" pitchFamily="2" charset="-122"/>
              </a:rPr>
              <a:t>exe</a:t>
            </a:r>
            <a:r>
              <a:rPr lang="zh-CN" altLang="en-US" strike="noStrike" noProof="1" dirty="0"/>
              <a:t>可执行文件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3314" name="文本占位符 12290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400">
                <a:latin typeface="宋体" panose="02010600030101010101" pitchFamily="2" charset="-122"/>
              </a:rPr>
              <a:t>Python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程序文件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hlinkClick r:id="rId1" action="ppaction://hlinkfile"/>
            </a:endParaRPr>
          </a:p>
          <a:p>
            <a:pPr>
              <a:buFont typeface="Wingdings" panose="05000000000000000000" charset="0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hlinkClick r:id="rId1" action="ppaction://hlinkfile"/>
              </a:rPr>
              <a:t>code\CheckAndViewAutoRunsInSystem.py</a:t>
            </a:r>
            <a:endParaRPr lang="en-US" altLang="zh-CN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12.2 创建exe可</a:t>
            </a:r>
            <a:r>
              <a:rPr lang="zh-CN" altLang="en-US" strike="noStrike" noProof="1" dirty="0"/>
              <a:t>执行文件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4338" name="文本占位符 13314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lang="en-US" altLang="zh-CN" sz="2400">
                <a:latin typeface="宋体" panose="02010600030101010101" pitchFamily="2" charset="-122"/>
              </a:rPr>
              <a:t>setup.py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文件，内容为：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80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>
                <a:latin typeface="宋体" panose="02010600030101010101" pitchFamily="2" charset="-122"/>
              </a:rPr>
              <a:t>import distutils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>
                <a:latin typeface="宋体" panose="02010600030101010101" pitchFamily="2" charset="-122"/>
              </a:rPr>
              <a:t>import py2exe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>
                <a:latin typeface="宋体" panose="02010600030101010101" pitchFamily="2" charset="-122"/>
              </a:rPr>
              <a:t>distutils.core.setup(windows=['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CheckAndViewAutoRunsInSystem</a:t>
            </a:r>
            <a:r>
              <a:rPr lang="en-US" altLang="zh-CN" sz="1800">
                <a:latin typeface="宋体" panose="02010600030101010101" pitchFamily="2" charset="-122"/>
              </a:rPr>
              <a:t>.py'])</a:t>
            </a:r>
            <a:endParaRPr lang="en-US" altLang="zh-CN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12.2 创建exe可执</a:t>
            </a:r>
            <a:r>
              <a:rPr lang="zh-CN" altLang="en-US" strike="noStrike" noProof="1" dirty="0"/>
              <a:t>行文件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5362" name="文本占位符 14338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在命令提示符下执行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>
                <a:latin typeface="Consolas" panose="020B0609020204030204" charset="0"/>
              </a:rPr>
              <a:t>python setup.py py2exe</a:t>
            </a:r>
            <a:endParaRPr lang="en-US" altLang="zh-CN" sz="1800">
              <a:latin typeface="Consolas" panose="020B0609020204030204" charset="0"/>
            </a:endParaRPr>
          </a:p>
          <a:p>
            <a:pPr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等待编译完成以后，将</a:t>
            </a:r>
            <a:r>
              <a:rPr lang="en-US" altLang="zh-CN" sz="2400">
                <a:latin typeface="宋体" panose="02010600030101010101" pitchFamily="2" charset="-122"/>
              </a:rPr>
              <a:t>dist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文件中的文件打包发布即可。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363" name="图片 44" descr="2QR~IOC111[7AQ8O)CNMP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0" y="3279775"/>
            <a:ext cx="5207000" cy="2974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12.2 创建exe可执</a:t>
            </a:r>
            <a:r>
              <a:rPr lang="zh-CN" altLang="en-US" strike="noStrike" noProof="1" dirty="0">
                <a:sym typeface="+mn-ea"/>
              </a:rPr>
              <a:t>行文件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386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ea typeface="宋体" panose="02010600030101010101" pitchFamily="2" charset="-122"/>
              </a:rPr>
              <a:t>另一个比较好用的Python程序打包工具是pyinstaller，可以通过pip工具进行安装。安装之后在命令提示符环境中使用命令“pyinstaller -F -w kousuan.pyw”即可将Python程序kousuan.pyw及其所有依赖包打包成为kousuan.exe可执行文件，从而脱离Python解释器环境而独立运行于Windows系统。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en-US" altLang="en-US" sz="2400"/>
              <a:t>如果使用cx_Freeze工具的话，假设有Python程序hello.py，在命令提示符环境执行python cxfreeze hello.py即可快速创建exe可执行程序并自动搜集依赖的包。</a:t>
            </a:r>
            <a:endParaRPr lang="en-US" altLang="en-US" sz="24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12.2 创建exe可执</a:t>
            </a:r>
            <a:r>
              <a:rPr lang="zh-CN" altLang="en-US" strike="noStrike" noProof="1" dirty="0">
                <a:sym typeface="+mn-ea"/>
              </a:rPr>
              <a:t>行文件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调用外</a:t>
            </a:r>
            <a:r>
              <a:rPr lang="zh-CN" altLang="en-US" strike="noStrike" noProof="1" dirty="0"/>
              <a:t>部程序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434" name="文本占位符 1536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>
                <a:latin typeface="宋体" panose="02010600030101010101" pitchFamily="2" charset="-122"/>
              </a:rPr>
              <a:t>os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模块提供的方法调用外部程序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>
                <a:latin typeface="Consolas" panose="020B0609020204030204" charset="0"/>
              </a:rPr>
              <a:t>&gt;&gt;&gt; import os</a:t>
            </a:r>
            <a:endParaRPr lang="en-US" altLang="zh-CN" sz="180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zh-CN" sz="1800">
                <a:latin typeface="Consolas" panose="020B0609020204030204" charset="0"/>
              </a:rPr>
              <a:t>&gt;&gt;&gt; os.system('notepad.exe')</a:t>
            </a:r>
            <a:endParaRPr lang="en-US" altLang="zh-CN" sz="180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zh-CN" sz="1800">
                <a:latin typeface="Consolas" panose="020B0609020204030204" charset="0"/>
              </a:rPr>
              <a:t>0</a:t>
            </a:r>
            <a:endParaRPr lang="en-US" altLang="zh-CN" sz="180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zh-CN" sz="1800">
                <a:latin typeface="Consolas" panose="020B0609020204030204" charset="0"/>
              </a:rPr>
              <a:t>&gt;&gt;&gt; os.system('notepad c:\\dir.txt')</a:t>
            </a:r>
            <a:endParaRPr lang="en-US" altLang="zh-CN" sz="180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zh-CN" sz="1800">
                <a:latin typeface="Consolas" panose="020B0609020204030204" charset="0"/>
              </a:rPr>
              <a:t>0</a:t>
            </a:r>
            <a:endParaRPr lang="en-US" altLang="zh-CN" sz="1800">
              <a:latin typeface="Consolas" panose="020B0609020204030204" charset="0"/>
            </a:endParaRPr>
          </a:p>
          <a:p>
            <a:pPr>
              <a:buNone/>
            </a:pPr>
            <a:endParaRPr lang="en-US" altLang="zh-CN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缺点：带个黑色控制台窗口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12.3 调用外</a:t>
            </a:r>
            <a:r>
              <a:rPr lang="zh-CN" altLang="en-US" strike="noStrike" noProof="1" dirty="0">
                <a:sym typeface="+mn-ea"/>
              </a:rPr>
              <a:t>部程序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458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zh-CN" altLang="en-US" sz="2400"/>
              <a:t>使用os模块的popen()方法来打开外部程序，这样不会出现黑色的命令提示符窗口。</a:t>
            </a:r>
            <a:endParaRPr lang="zh-CN" altLang="en-US" sz="2400"/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os.popen(r'C:\windows\notepad.exe')</a:t>
            </a:r>
            <a:endParaRPr lang="zh-CN" altLang="en-US" sz="1800">
              <a:latin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&lt;open file 'C:\\windows\\notepad.exe', mode 'r' at 0x012BEF98&gt;</a:t>
            </a:r>
            <a:endParaRPr lang="zh-CN" altLang="en-US" sz="18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12.3 调用外</a:t>
            </a:r>
            <a:r>
              <a:rPr lang="zh-CN" altLang="en-US" strike="noStrike" noProof="1" dirty="0">
                <a:sym typeface="+mn-ea"/>
              </a:rPr>
              <a:t>部程序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482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zh-CN" altLang="en-US" sz="2400"/>
              <a:t>使用os模块的startfile()方法来打开外部程序或文件，系统将自动关联相应的程序来打开或执行文件。</a:t>
            </a:r>
            <a:endParaRPr lang="zh-CN" altLang="en-US" sz="2400"/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import os</a:t>
            </a:r>
            <a:endParaRPr lang="zh-CN" altLang="en-US" sz="1800">
              <a:latin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os.startfile(r'C:\windows\notepad.exe')</a:t>
            </a:r>
            <a:endParaRPr lang="zh-CN" altLang="en-US" sz="1800">
              <a:latin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os.startfile(r'wxIsPrime.py')</a:t>
            </a:r>
            <a:endParaRPr lang="zh-CN" altLang="en-US" sz="18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调</a:t>
            </a:r>
            <a:r>
              <a:rPr lang="zh-CN" altLang="en-US" strike="noStrike" noProof="1" dirty="0"/>
              <a:t>用外部程序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1506" name="文本占位符 16386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90000"/>
              </a:lnSpc>
              <a:buFont typeface="Wingdings" panose="05000000000000000000" charset="0"/>
              <a:buChar char="§"/>
            </a:pPr>
            <a:r>
              <a:rPr lang="zh-CN" altLang="en-US" sz="2400">
                <a:latin typeface="Times New Roman" panose="02020603050405020304" pitchFamily="2" charset="0"/>
                <a:ea typeface="宋体" panose="02010600030101010101" pitchFamily="2" charset="-122"/>
              </a:rPr>
              <a:t>使用</a:t>
            </a:r>
            <a:r>
              <a:rPr lang="en-US" altLang="zh-CN" sz="2400">
                <a:latin typeface="Times New Roman" panose="02020603050405020304" pitchFamily="2" charset="0"/>
              </a:rPr>
              <a:t>win32api</a:t>
            </a:r>
            <a:r>
              <a:rPr lang="zh-CN" altLang="en-US" sz="2400">
                <a:latin typeface="Times New Roman" panose="02020603050405020304" pitchFamily="2" charset="0"/>
                <a:ea typeface="宋体" panose="02010600030101010101" pitchFamily="2" charset="-122"/>
              </a:rPr>
              <a:t>提供的方法</a:t>
            </a:r>
            <a:r>
              <a:rPr lang="en-US" altLang="zh-CN" sz="2400">
                <a:latin typeface="Times New Roman" panose="02020603050405020304" pitchFamily="2" charset="0"/>
              </a:rPr>
              <a:t>ShellExecute()</a:t>
            </a:r>
            <a:r>
              <a:rPr lang="zh-CN" altLang="en-US" sz="2400">
                <a:latin typeface="Times New Roman" panose="02020603050405020304" pitchFamily="2" charset="0"/>
                <a:ea typeface="宋体" panose="02010600030101010101" pitchFamily="2" charset="-122"/>
              </a:rPr>
              <a:t>方法</a:t>
            </a:r>
            <a:endParaRPr lang="zh-CN" altLang="en-US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600">
              <a:latin typeface="Times New Roman" panose="02020603050405020304" pitchFamily="2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>
                <a:latin typeface="Times New Roman" panose="02020603050405020304" pitchFamily="2" charset="0"/>
              </a:rPr>
              <a:t>&gt;&gt;&gt; import win32api</a:t>
            </a:r>
            <a:endParaRPr lang="en-US" altLang="zh-CN" sz="1600">
              <a:latin typeface="Times New Roman" panose="02020603050405020304" pitchFamily="2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>
                <a:latin typeface="Times New Roman" panose="02020603050405020304" pitchFamily="2" charset="0"/>
              </a:rPr>
              <a:t>&gt;&gt;&gt; win32api.ShellExecute(0, 'open', 'notepad.exe', '', '', 0) #0</a:t>
            </a:r>
            <a:r>
              <a:rPr lang="zh-CN" altLang="en-US" sz="1600">
                <a:latin typeface="Times New Roman" panose="02020603050405020304" pitchFamily="2" charset="0"/>
                <a:ea typeface="宋体" panose="02010600030101010101" pitchFamily="2" charset="-122"/>
              </a:rPr>
              <a:t>表示后台运行程序</a:t>
            </a:r>
            <a:endParaRPr lang="en-US" altLang="zh-CN" sz="1600">
              <a:latin typeface="Times New Roman" panose="02020603050405020304" pitchFamily="2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>
                <a:latin typeface="Times New Roman" panose="02020603050405020304" pitchFamily="2" charset="0"/>
              </a:rPr>
              <a:t>&gt;&gt;&gt; win32api.ShellExecute(0,'open', 'notepad.exe', '', '',1) #1</a:t>
            </a:r>
            <a:r>
              <a:rPr lang="zh-CN" altLang="en-US" sz="1600">
                <a:latin typeface="Times New Roman" panose="02020603050405020304" pitchFamily="2" charset="0"/>
                <a:ea typeface="宋体" panose="02010600030101010101" pitchFamily="2" charset="-122"/>
              </a:rPr>
              <a:t>表示前台运行程序</a:t>
            </a:r>
            <a:endParaRPr lang="en-US" altLang="zh-CN" sz="1600">
              <a:latin typeface="Times New Roman" panose="02020603050405020304" pitchFamily="2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>
                <a:latin typeface="Times New Roman" panose="02020603050405020304" pitchFamily="2" charset="0"/>
              </a:rPr>
              <a:t>&gt;&gt;&gt; win32api.ShellExecute(0,'open', 'notepad.exe', 'c:\\dir.txt', '',1)#</a:t>
            </a:r>
            <a:r>
              <a:rPr lang="zh-CN" altLang="en-US" sz="1600">
                <a:latin typeface="Times New Roman" panose="02020603050405020304" pitchFamily="2" charset="0"/>
                <a:ea typeface="宋体" panose="02010600030101010101" pitchFamily="2" charset="-122"/>
              </a:rPr>
              <a:t>传递参数打开指定文件</a:t>
            </a:r>
            <a:endParaRPr lang="en-US" altLang="zh-CN" sz="1600">
              <a:latin typeface="Times New Roman" panose="02020603050405020304" pitchFamily="2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>
                <a:latin typeface="Times New Roman" panose="02020603050405020304" pitchFamily="2" charset="0"/>
              </a:rPr>
              <a:t>&gt;&gt;&gt; win32api.ShellExecute(0, 'open', 'www.python.org', '', '',1)#</a:t>
            </a:r>
            <a:r>
              <a:rPr lang="zh-CN" altLang="en-US" sz="1600">
                <a:latin typeface="Times New Roman" panose="02020603050405020304" pitchFamily="2" charset="0"/>
                <a:ea typeface="宋体" panose="02010600030101010101" pitchFamily="2" charset="-122"/>
              </a:rPr>
              <a:t>打开网址</a:t>
            </a:r>
            <a:endParaRPr lang="en-US" altLang="zh-CN" sz="1600">
              <a:latin typeface="Times New Roman" panose="02020603050405020304" pitchFamily="2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>
                <a:latin typeface="Times New Roman" panose="02020603050405020304" pitchFamily="2" charset="0"/>
              </a:rPr>
              <a:t>&gt;&gt;&gt; win32api.ShellExecute(0, 'open',r'c:\dir.txt', '', '',1)  #</a:t>
            </a:r>
            <a:r>
              <a:rPr lang="zh-CN" altLang="en-US" sz="1600">
                <a:latin typeface="Times New Roman" panose="02020603050405020304" pitchFamily="2" charset="0"/>
                <a:ea typeface="宋体" panose="02010600030101010101" pitchFamily="2" charset="-122"/>
              </a:rPr>
              <a:t>相当于双击文件</a:t>
            </a:r>
            <a:endParaRPr lang="en-US" altLang="zh-CN" sz="160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1205" y="854075"/>
            <a:ext cx="8231505" cy="521970"/>
          </a:xfrm>
        </p:spPr>
        <p:txBody>
          <a:bodyPr/>
          <a:p>
            <a:r>
              <a:rPr lang="zh-CN" altLang="en-US"/>
              <a:t>第12章 Windows系统编程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82720" y="2098040"/>
            <a:ext cx="5013960" cy="3758565"/>
          </a:xfrm>
        </p:spPr>
        <p:txBody>
          <a:bodyPr/>
          <a:p>
            <a:pPr algn="l"/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12.1  注册表编程</a:t>
            </a:r>
            <a:endParaRPr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12.2 创建exe可执行文件</a:t>
            </a:r>
            <a:endParaRPr sz="2400" b="1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12.3 调用外部程序</a:t>
            </a:r>
            <a:endParaRPr sz="2400" b="1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12.4 创建窗口</a:t>
            </a:r>
            <a:endParaRPr sz="2400" b="1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12.5 判断系统版本</a:t>
            </a:r>
            <a:endParaRPr sz="2400" b="1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12.6  系统运维</a:t>
            </a:r>
            <a:endParaRPr sz="2400" b="1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endParaRPr sz="2400" b="1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endParaRPr sz="2400" b="1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endParaRPr sz="2400" b="1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批量打印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文档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+mn-cs"/>
              </a:rPr>
              <a:t>import win32print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+mn-cs"/>
              </a:rPr>
              <a:t>import win32api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+mn-cs"/>
              </a:rPr>
              <a:t>for fn in ['1.txt', '2.txt', '3.txt', '4.docx']: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+mn-cs"/>
              </a:rPr>
              <a:t>    win32api.ShellExecute(0,\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+mn-cs"/>
              </a:rPr>
              <a:t>                          'print',\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+mn-cs"/>
              </a:rPr>
              <a:t>                          fn,\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+mn-cs"/>
              </a:rPr>
              <a:t>                          win32print.GetDefaultPrinterW(),\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+mn-cs"/>
              </a:rPr>
              <a:t>                          ".",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+mn-cs"/>
              </a:rPr>
              <a:t>                          0)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386" name="标题 16385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调</a:t>
            </a:r>
            <a:r>
              <a:rPr lang="zh-CN" altLang="en-US" strike="noStrike" noProof="1" dirty="0"/>
              <a:t>用外部程序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调用外部</a:t>
            </a:r>
            <a:r>
              <a:rPr lang="zh-CN" altLang="en-US" strike="noStrike" noProof="1" dirty="0"/>
              <a:t>程序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3554" name="文本占位符 17410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zh-CN" altLang="en-US" sz="2400">
                <a:latin typeface="Times New Roman" panose="02020603050405020304" pitchFamily="2" charset="0"/>
                <a:ea typeface="宋体" panose="02010600030101010101" pitchFamily="2" charset="-122"/>
              </a:rPr>
              <a:t>通过创建进程来启动外部程序</a:t>
            </a:r>
            <a:endParaRPr lang="zh-CN" altLang="en-US" sz="24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>
                <a:latin typeface="Times New Roman" panose="02020603050405020304" pitchFamily="2" charset="0"/>
              </a:rPr>
              <a:t>&gt;&gt;&gt; import win32process</a:t>
            </a:r>
            <a:endParaRPr lang="en-US" altLang="zh-CN" sz="180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>
                <a:latin typeface="Times New Roman" panose="02020603050405020304" pitchFamily="2" charset="0"/>
              </a:rPr>
              <a:t>&gt;&gt;&gt; handle = win32process.CreateProcess(r'c:\windows\notepad.exe', '', None, None, 0, win32process.CREATE_NO_WINDOW, None, None, win32process.STARTUPINFO())                        #</a:t>
            </a:r>
            <a:r>
              <a:rPr lang="zh-CN" altLang="en-US" sz="1800">
                <a:latin typeface="Times New Roman" panose="02020603050405020304" pitchFamily="2" charset="0"/>
                <a:ea typeface="宋体" panose="02010600030101010101" pitchFamily="2" charset="-122"/>
              </a:rPr>
              <a:t>打开记事本程序</a:t>
            </a:r>
            <a:endParaRPr lang="zh-CN" altLang="en-US" sz="1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>
                <a:latin typeface="Times New Roman" panose="02020603050405020304" pitchFamily="2" charset="0"/>
              </a:rPr>
              <a:t>&gt;&gt;&gt; win32process.TerminateProcess(handle[0],0)   #</a:t>
            </a:r>
            <a:r>
              <a:rPr lang="zh-CN" altLang="en-US" sz="1800">
                <a:latin typeface="Times New Roman" panose="02020603050405020304" pitchFamily="2" charset="0"/>
                <a:ea typeface="宋体" panose="02010600030101010101" pitchFamily="2" charset="-122"/>
              </a:rPr>
              <a:t>关闭记事本程序</a:t>
            </a:r>
            <a:endParaRPr lang="zh-CN" altLang="en-US" sz="1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>
                <a:latin typeface="Times New Roman" panose="02020603050405020304" pitchFamily="2" charset="0"/>
              </a:rPr>
              <a:t>&gt;&gt;&gt; handle = win32process.CreateProcess(r'c:\windows\notepad.exe', '', None, None, 0, win32process.CREATE_NO_WINDOW, None, None, win32process.STARTUPINFO())</a:t>
            </a:r>
            <a:endParaRPr lang="en-US" altLang="zh-CN" sz="180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>
                <a:latin typeface="Times New Roman" panose="02020603050405020304" pitchFamily="2" charset="0"/>
              </a:rPr>
              <a:t>&gt;&gt;&gt; import win32event</a:t>
            </a:r>
            <a:endParaRPr lang="en-US" altLang="zh-CN" sz="180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>
                <a:latin typeface="Times New Roman" panose="02020603050405020304" pitchFamily="2" charset="0"/>
              </a:rPr>
              <a:t>&gt;&gt;&gt; win32event.WaitForSingleObject(handle[0],-1) #</a:t>
            </a:r>
            <a:r>
              <a:rPr lang="zh-CN" altLang="en-US" sz="1800">
                <a:latin typeface="Times New Roman" panose="02020603050405020304" pitchFamily="2" charset="0"/>
                <a:ea typeface="宋体" panose="02010600030101010101" pitchFamily="2" charset="-122"/>
              </a:rPr>
              <a:t>需要手动关闭记事本</a:t>
            </a:r>
            <a:endParaRPr lang="zh-CN" altLang="en-US" sz="1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>
                <a:latin typeface="Times New Roman" panose="02020603050405020304" pitchFamily="2" charset="0"/>
              </a:rPr>
              <a:t>0</a:t>
            </a:r>
            <a:endParaRPr lang="en-US" altLang="zh-CN" sz="180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调</a:t>
            </a:r>
            <a:r>
              <a:rPr lang="zh-CN" altLang="en-US" strike="noStrike" noProof="1" dirty="0"/>
              <a:t>用外部程序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4578" name="文本占位符 18434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400">
                <a:latin typeface="宋体" panose="02010600030101010101" pitchFamily="2" charset="-122"/>
              </a:rPr>
              <a:t>ctypes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可以调用动态链接库中的函数</a:t>
            </a:r>
            <a:endParaRPr lang="en-US" altLang="zh-CN" sz="2400">
              <a:latin typeface="宋体" panose="02010600030101010101" pitchFamily="2" charset="-122"/>
            </a:endParaRPr>
          </a:p>
          <a:p>
            <a:pPr>
              <a:buNone/>
            </a:pPr>
            <a:endParaRPr lang="en-US" altLang="zh-CN" sz="18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sz="1800">
                <a:latin typeface="Times New Roman" panose="02020603050405020304" pitchFamily="2" charset="0"/>
              </a:rPr>
              <a:t>&gt;&gt;&gt; import ctypes </a:t>
            </a:r>
            <a:endParaRPr lang="zh-CN" altLang="en-US" sz="18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>
                <a:latin typeface="Times New Roman" panose="02020603050405020304" pitchFamily="2" charset="0"/>
              </a:rPr>
              <a:t>&gt;&gt;&gt; user32 = ctypes.windll.LoadLibrary('user32.dll')</a:t>
            </a:r>
            <a:endParaRPr lang="en-US" altLang="zh-CN" sz="18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sz="1800">
                <a:latin typeface="Times New Roman" panose="02020603050405020304" pitchFamily="2" charset="0"/>
              </a:rPr>
              <a:t>&gt;&gt;&gt; user32.MessageBoxA(0, 'Hello world!'.encode(), 'Python ctypes'.encode(), 0)</a:t>
            </a:r>
            <a:endParaRPr lang="en-US" altLang="zh-CN" sz="18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sz="1800">
                <a:latin typeface="宋体" panose="02010600030101010101" pitchFamily="2" charset="-122"/>
              </a:rPr>
              <a:t>1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</a:t>
            </a:r>
            <a:r>
              <a:rPr lang="zh-CN" altLang="en-US" strike="noStrike" noProof="1" dirty="0"/>
              <a:t> 调用外部程序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5602" name="文本占位符 19458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400" dirty="0">
                <a:latin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语言库函数（</a:t>
            </a:r>
            <a:r>
              <a:rPr lang="en-US" altLang="zh-CN" sz="2400" dirty="0">
                <a:latin typeface="宋体" panose="02010600030101010101" pitchFamily="2" charset="-122"/>
              </a:rPr>
              <a:t>Python 2.x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版本）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1800" dirty="0">
                <a:latin typeface="Consolas" panose="020B0609020204030204" charset="0"/>
                <a:ea typeface="宋体" panose="02010600030101010101" pitchFamily="2" charset="-122"/>
              </a:rPr>
              <a:t>import ctypes</a:t>
            </a:r>
            <a:endParaRPr lang="zh-CN" altLang="en-US" sz="1800" dirty="0">
              <a:latin typeface="Consolas" panose="020B06090202040302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1800" dirty="0">
                <a:latin typeface="Consolas" panose="020B0609020204030204" charset="0"/>
                <a:ea typeface="宋体" panose="02010600030101010101" pitchFamily="2" charset="-122"/>
              </a:rPr>
              <a:t>msvcrt=ctypes.cdll.LoadLibrary('msvcrt')</a:t>
            </a:r>
            <a:endParaRPr lang="zh-CN" altLang="en-US" sz="1800" dirty="0">
              <a:latin typeface="Consolas" panose="020B060902020403020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1800" dirty="0">
                <a:latin typeface="Consolas" panose="020B0609020204030204" charset="0"/>
                <a:ea typeface="宋体" panose="02010600030101010101" pitchFamily="2" charset="-122"/>
              </a:rPr>
              <a:t>msvcrt.printf('Hello world!')</a:t>
            </a:r>
            <a:endParaRPr lang="zh-CN" altLang="en-US" sz="1800" dirty="0">
              <a:latin typeface="Consolas" panose="020B0609020204030204" charset="0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§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该程序应在命令提示符环境中执行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1800" dirty="0">
                <a:latin typeface="Consolas" panose="020B0609020204030204" charset="0"/>
                <a:ea typeface="宋体" panose="02010600030101010101" pitchFamily="2" charset="-122"/>
              </a:rPr>
              <a:t>python useprintfthroughctypes.py</a:t>
            </a:r>
            <a:endParaRPr lang="zh-CN" altLang="en-US" sz="1800" dirty="0"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</a:t>
            </a:r>
            <a:r>
              <a:rPr lang="zh-CN" altLang="en-US" strike="noStrike" noProof="1" dirty="0"/>
              <a:t> 调用外部程序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6626" name="文本占位符 2048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 dirty="0"/>
              <a:t>如果使用Python 3.x，则上面的代码最后一行应写为：</a:t>
            </a:r>
            <a:endParaRPr lang="zh-CN" altLang="en-US" sz="2400" dirty="0"/>
          </a:p>
          <a:p>
            <a:pPr>
              <a:buNone/>
            </a:pPr>
            <a:endParaRPr lang="zh-CN" altLang="en-US" sz="1800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 dirty="0">
                <a:latin typeface="Consolas" panose="020B0609020204030204" charset="0"/>
              </a:rPr>
              <a:t>msvcrt.printf(b'Hello world!')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或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buNone/>
            </a:pPr>
            <a:endParaRPr lang="zh-CN" altLang="en-US" sz="1800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 dirty="0">
                <a:latin typeface="Consolas" panose="020B0609020204030204" charset="0"/>
              </a:rPr>
              <a:t>msvcrt.wprintf('Hello world!')</a:t>
            </a:r>
            <a:endParaRPr lang="zh-CN" altLang="en-US" sz="1800" dirty="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en-US" altLang="en-US" sz="2400"/>
              <a:t>清空系统剪切板</a:t>
            </a:r>
            <a:endParaRPr lang="en-US" altLang="en-US" sz="2400"/>
          </a:p>
          <a:p>
            <a:pPr>
              <a:buNone/>
            </a:pPr>
            <a:endParaRPr lang="en-US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1800">
                <a:latin typeface="Consolas" panose="020B0609020204030204" charset="0"/>
              </a:rPr>
              <a:t>ctypes.windll.user32.OpenClipboard(None)</a:t>
            </a:r>
            <a:endParaRPr lang="en-US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1800">
                <a:latin typeface="Consolas" panose="020B0609020204030204" charset="0"/>
              </a:rPr>
              <a:t>ctypes.windll.user32.EmptyClipboard()</a:t>
            </a:r>
            <a:endParaRPr lang="en-US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1800">
                <a:latin typeface="Consolas" panose="020B0609020204030204" charset="0"/>
              </a:rPr>
              <a:t>ctypes.windll.user32.CloseClipboard()</a:t>
            </a:r>
            <a:endParaRPr lang="en-US" altLang="en-US" sz="1800">
              <a:latin typeface="Consolas" panose="020B060902020403020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482" name="标题 20481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</a:t>
            </a:r>
            <a:r>
              <a:rPr lang="zh-CN" altLang="en-US" strike="noStrike" noProof="1" dirty="0"/>
              <a:t> 调用外部程序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</a:t>
            </a:r>
            <a:r>
              <a:rPr lang="zh-CN" altLang="en-US" strike="noStrike" noProof="1" dirty="0"/>
              <a:t>调用外部程序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674" name="文本占位符 21506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ctypes 提供了三种方法调用动态链接库:cdll,windll和oledll。它们的不同之处在于函数的调用方法和返回值。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ü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cdll加载的库导出的函数必须使用标准的cdecl调用约定（函数的参数从右往左依次压入栈内，在函数执行完成后，函数的调用者负责函数的平衡）。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ü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windll方法加载的库导出的函数必须使用stdcall调用约定(Win32 API的原生约定)。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ü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oledll方法和 windll类似，但是假设函数返回一个 HRESULT 错误代码。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5" name="内容占位符 23554"/>
          <p:cNvGraphicFramePr/>
          <p:nvPr>
            <p:ph sz="half" idx="2"/>
          </p:nvPr>
        </p:nvGraphicFramePr>
        <p:xfrm>
          <a:off x="554355" y="892810"/>
          <a:ext cx="11155680" cy="5132070"/>
        </p:xfrm>
        <a:graphic>
          <a:graphicData uri="http://schemas.openxmlformats.org/drawingml/2006/table">
            <a:tbl>
              <a:tblPr/>
              <a:tblGrid>
                <a:gridCol w="2111375"/>
                <a:gridCol w="5220335"/>
                <a:gridCol w="3823970"/>
              </a:tblGrid>
              <a:tr h="27686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ctypes type</a:t>
                      </a:r>
                      <a:endParaRPr lang="en-US" altLang="zh-CN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 type</a:t>
                      </a:r>
                      <a:endParaRPr lang="en-US" altLang="zh-CN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2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Python type</a:t>
                      </a:r>
                      <a:endParaRPr lang="en-US" altLang="zh-CN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c_bool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_Bool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bool (1)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c_char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char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1-character string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c_wchar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wchar_t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1-character unicode string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c_byte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char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c_ubyte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unsigned char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c_short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short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c_ushort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unsigned short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c_int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int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c_uint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unsigned int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c_long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long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c_ulong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unsigned long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c_longlong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__int64 </a:t>
                      </a: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or </a:t>
                      </a: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long long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c_ulonglong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unsigned __int64 </a:t>
                      </a: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or </a:t>
                      </a: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unsigned long long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c_float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float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c_double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double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c_longdouble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long double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c_char_p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char * </a:t>
                      </a: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(NUL terminated)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string or </a:t>
                      </a: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  <a:ea typeface="Arial" panose="020B0604020202020204" pitchFamily="34" charset="0"/>
                        </a:rPr>
                        <a:t>None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c_wchar_p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wchar_t * </a:t>
                      </a: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(NUL terminated)</a:t>
                      </a:r>
                      <a:endParaRPr lang="en-US" altLang="zh-C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unicode or </a:t>
                      </a: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  <a:ea typeface="Arial" panose="020B0604020202020204" pitchFamily="34" charset="0"/>
                        </a:rPr>
                        <a:t>None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c_void_p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</a:rPr>
                        <a:t>void *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Char char="n"/>
                        <a:defRPr sz="2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Garamond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buClr>
                          <a:schemeClr val="accent2"/>
                        </a:buClr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143000" lvl="2" indent="-228600" algn="l">
                        <a:buClr>
                          <a:schemeClr val="tx2"/>
                        </a:buClr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600200" lvl="3" indent="-228600" algn="l">
                        <a:buClr>
                          <a:schemeClr val="accent2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57400" lvl="4" indent="-228600" algn="l">
                        <a:buClr>
                          <a:schemeClr val="hlink"/>
                        </a:buClr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int/long or </a:t>
                      </a:r>
                      <a:r>
                        <a:rPr lang="en-US" altLang="zh-CN" sz="1000">
                          <a:effectLst/>
                          <a:latin typeface="Times New Roman" panose="02020603050405020304" pitchFamily="2" charset="0"/>
                          <a:ea typeface="Arial" panose="020B0604020202020204" pitchFamily="34" charset="0"/>
                        </a:rPr>
                        <a:t>None </a:t>
                      </a:r>
                      <a:endParaRPr lang="en-US" altLang="zh-CN" sz="1000">
                        <a:effectLst/>
                        <a:latin typeface="Times New Roman" panose="02020603050405020304" pitchFamily="2" charset="0"/>
                        <a:ea typeface="Arial" panose="020B0604020202020204" pitchFamily="34" charset="0"/>
                      </a:endParaRPr>
                    </a:p>
                  </a:txBody>
                  <a:tcPr marL="90170" marR="90170" marT="46990" marB="46990"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1506" name="标题 21505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</a:t>
            </a:r>
            <a:r>
              <a:rPr lang="zh-CN" altLang="en-US" strike="noStrike" noProof="1" dirty="0"/>
              <a:t>调用外部程序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  <a:sym typeface="Arial" panose="020B0604020202020204" charset="-122"/>
              </a:rPr>
              <a:t>12-3  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charset="-122"/>
              </a:rPr>
              <a:t>枚举进程列表。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buNone/>
            </a:pPr>
            <a:endParaRPr lang="zh-CN" altLang="en-US" sz="2400" dirty="0">
              <a:latin typeface="宋体" panose="02010600030101010101" pitchFamily="2" charset="-122"/>
              <a:sym typeface="Arial" panose="020B0604020202020204" charset="-122"/>
              <a:hlinkClick r:id="rId1" action="ppaction://hlinkfile"/>
            </a:endParaRPr>
          </a:p>
          <a:p>
            <a:pPr>
              <a:buNone/>
            </a:pPr>
            <a:r>
              <a:rPr lang="zh-CN" altLang="en-US" sz="1800" dirty="0">
                <a:latin typeface="宋体" panose="02010600030101010101" pitchFamily="2" charset="-122"/>
                <a:sym typeface="Arial" panose="020B0604020202020204" charset="-122"/>
                <a:hlinkClick r:id="rId1" action="ppaction://hlinkfile"/>
              </a:rPr>
              <a:t>code\EnumProcess.py</a:t>
            </a:r>
            <a:endParaRPr lang="zh-CN" altLang="en-US" sz="1800" dirty="0">
              <a:latin typeface="宋体" panose="02010600030101010101" pitchFamily="2" charset="-122"/>
              <a:sym typeface="Arial" panose="020B0604020202020204" charset="-122"/>
              <a:hlinkClick r:id="rId1" action="ppaction://hlinkfile"/>
            </a:endParaRPr>
          </a:p>
          <a:p>
            <a:pPr>
              <a:buNone/>
            </a:pPr>
            <a:endParaRPr lang="en-US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1506" name="标题 21505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12.3 </a:t>
            </a:r>
            <a:r>
              <a:rPr lang="zh-CN" altLang="en-US" strike="noStrike" noProof="1" dirty="0"/>
              <a:t>调用外部程序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charset="-122"/>
              </a:rPr>
              <a:t>例</a:t>
            </a:r>
            <a:r>
              <a:rPr lang="en-US" altLang="zh-CN" sz="2400">
                <a:latin typeface="宋体" panose="02010600030101010101" pitchFamily="2" charset="-122"/>
                <a:sym typeface="Arial" panose="020B0604020202020204" charset="-122"/>
              </a:rPr>
              <a:t>12-4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charset="-122"/>
              </a:rPr>
              <a:t>调用</a:t>
            </a:r>
            <a:r>
              <a:rPr lang="en-US" altLang="zh-CN" sz="2400">
                <a:latin typeface="宋体" panose="02010600030101010101" pitchFamily="2" charset="-122"/>
                <a:sym typeface="Arial" panose="020B0604020202020204" charset="-122"/>
              </a:rPr>
              <a:t>Windows API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charset="-122"/>
              </a:rPr>
              <a:t>函数来创建窗口并构建消息循环。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>
              <a:latin typeface="宋体" panose="02010600030101010101" pitchFamily="2" charset="-122"/>
              <a:sym typeface="Arial" panose="020B0604020202020204" charset="-122"/>
              <a:hlinkClick r:id="rId1" action="ppaction://hlinkfile"/>
            </a:endParaRPr>
          </a:p>
          <a:p>
            <a:pPr>
              <a:buNone/>
            </a:pPr>
            <a:r>
              <a:rPr lang="en-US" altLang="zh-CN" sz="1800">
                <a:latin typeface="宋体" panose="02010600030101010101" pitchFamily="2" charset="-122"/>
                <a:sym typeface="Arial" panose="020B0604020202020204" charset="-122"/>
                <a:hlinkClick r:id="rId1" action="ppaction://hlinkfile"/>
              </a:rPr>
              <a:t>CreateWindowUsingWinAPI.py</a:t>
            </a:r>
            <a:endParaRPr lang="en-US" altLang="zh-CN" sz="1800">
              <a:latin typeface="宋体" panose="02010600030101010101" pitchFamily="2" charset="-122"/>
              <a:sym typeface="Arial" panose="020B0604020202020204" charset="-122"/>
              <a:hlinkClick r:id="rId1" action="ppaction://hlinkfile"/>
            </a:endParaRPr>
          </a:p>
          <a:p>
            <a:pPr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>
              <a:buNone/>
            </a:pPr>
            <a:endParaRPr lang="en-US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5602" name="标题 25601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12.4</a:t>
            </a:r>
            <a:r>
              <a:rPr lang="zh-CN" altLang="en-US" strike="noStrike" noProof="1" dirty="0"/>
              <a:t> 创建窗口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12.1  注册表编程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098" name="内容占位符 2"/>
          <p:cNvSpPr>
            <a:spLocks noGrp="1"/>
          </p:cNvSpPr>
          <p:nvPr>
            <p:ph sz="half" idx="2"/>
          </p:nvPr>
        </p:nvSpPr>
        <p:spPr>
          <a:xfrm>
            <a:off x="554355" y="892810"/>
            <a:ext cx="6658610" cy="5053330"/>
          </a:xfrm>
        </p:spPr>
        <p:txBody>
          <a:bodyPr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§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Windows注册表根键：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699135" marR="0" indent="-4565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HKEY_LOCAL_MACHINE (HKLM)</a:t>
            </a:r>
            <a:endParaRPr kumimoji="0" lang="zh-CN" altLang="en-US" sz="1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24257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zh-CN" sz="1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包含特定于计算机的配置信息（用于任何用户）</a:t>
            </a:r>
            <a:endParaRPr kumimoji="0" lang="zh-CN" altLang="en-US" sz="1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699135" marR="0" indent="-4565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HKEY_CURRENT_CONFIG (HKCC)</a:t>
            </a:r>
            <a:endParaRPr kumimoji="0" lang="zh-CN" altLang="en-US" sz="1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24257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zh-CN" sz="1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包含有关本地计算机在系统启动时使用的硬件配置文件的信息。</a:t>
            </a:r>
            <a:endParaRPr kumimoji="0" lang="zh-CN" altLang="en-US" sz="1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699135" marR="0" indent="-4565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HKEY_CLASSES_ROOT (HKCR)  </a:t>
            </a:r>
            <a:endParaRPr kumimoji="0" lang="zh-CN" altLang="en-US" sz="1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24257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zh-CN" sz="1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包含了所有应用程序运行时必需的信息，是系统百中控制所有数据文件的项</a:t>
            </a:r>
            <a:endParaRPr kumimoji="0" lang="zh-CN" altLang="en-US" sz="1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699135" marR="0" indent="-4565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HKEY_USERS (HKU)</a:t>
            </a:r>
            <a:endParaRPr kumimoji="0" lang="zh-CN" altLang="en-US" sz="1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24257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zh-CN" sz="1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	包含计算机上的所有以活动方式加载的用户配置文件</a:t>
            </a:r>
            <a:endParaRPr kumimoji="0" lang="en-US" altLang="zh-CN" sz="1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699135" marR="0" indent="-4565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HKEY_CURRENT_USER (HKCU)</a:t>
            </a:r>
            <a:endParaRPr kumimoji="0" lang="zh-CN" altLang="en-US" sz="1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24257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None/>
            </a:pPr>
            <a:r>
              <a:rPr kumimoji="0" lang="en-US" altLang="zh-CN" sz="1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1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包含当前登录的用户的配置信息的根目录。该用户的文件夹、屏幕颜色和“控制面板”设置都存储在这里。这些信息与用户的配置文件相关联。</a:t>
            </a:r>
            <a:endParaRPr kumimoji="0" lang="zh-CN" altLang="en-US" sz="1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2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3210" y="1436370"/>
            <a:ext cx="3157538" cy="3535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12.4</a:t>
            </a:r>
            <a:r>
              <a:rPr lang="zh-CN" altLang="en-US" strike="noStrike" noProof="1" dirty="0"/>
              <a:t> 创建窗口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2770" name="文本占位符 2560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>
                <a:latin typeface="宋体" panose="02010600030101010101" pitchFamily="2" charset="-122"/>
              </a:rPr>
              <a:t>例</a:t>
            </a:r>
            <a:r>
              <a:rPr lang="en-US" altLang="zh-CN" sz="2400">
                <a:latin typeface="宋体" panose="02010600030101010101" pitchFamily="2" charset="-122"/>
              </a:rPr>
              <a:t>12-5  </a:t>
            </a:r>
            <a:r>
              <a:rPr lang="zh-CN" altLang="en-US" sz="2400">
                <a:latin typeface="宋体" panose="02010600030101010101" pitchFamily="2" charset="-122"/>
              </a:rPr>
              <a:t>使用</a:t>
            </a:r>
            <a:r>
              <a:rPr lang="en-US" altLang="zh-CN" sz="2400">
                <a:latin typeface="宋体" panose="02010600030101010101" pitchFamily="2" charset="-122"/>
              </a:rPr>
              <a:t>MFC</a:t>
            </a:r>
            <a:r>
              <a:rPr lang="zh-CN" altLang="en-US" sz="2400">
                <a:latin typeface="宋体" panose="02010600030101010101" pitchFamily="2" charset="-122"/>
              </a:rPr>
              <a:t>创建窗口并创建菜单。</a:t>
            </a:r>
            <a:endParaRPr lang="zh-CN" altLang="en-US" sz="2400">
              <a:latin typeface="宋体" panose="02010600030101010101" pitchFamily="2" charset="-122"/>
            </a:endParaRPr>
          </a:p>
          <a:p>
            <a:pPr>
              <a:buNone/>
            </a:pPr>
            <a:endParaRPr lang="zh-CN" altLang="en-US" sz="240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>
                <a:latin typeface="宋体" panose="02010600030101010101" pitchFamily="2" charset="-122"/>
                <a:hlinkClick r:id="rId1" action="ppaction://hlinkfile"/>
              </a:rPr>
              <a:t>CreateWindowUsingMFC.py</a:t>
            </a:r>
            <a:endParaRPr lang="en-US" altLang="zh-CN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12.4</a:t>
            </a:r>
            <a:r>
              <a:rPr lang="zh-CN" altLang="en-US" strike="noStrike" noProof="1" dirty="0"/>
              <a:t> 创建窗口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3794" name="文本占位符 26626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宋体" panose="02010600030101010101" pitchFamily="2" charset="-122"/>
              </a:rPr>
              <a:t>12-6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sz="2400">
                <a:latin typeface="宋体" panose="02010600030101010101" pitchFamily="2" charset="-122"/>
              </a:rPr>
              <a:t>MFC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窗口，并响应按钮消息。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>
                <a:latin typeface="宋体" panose="02010600030101010101" pitchFamily="2" charset="-122"/>
                <a:hlinkClick r:id="rId1" action="ppaction://hlinkfile"/>
              </a:rPr>
              <a:t>CreateDialogWithButtonMessageUsingMFC.py</a:t>
            </a:r>
            <a:endParaRPr lang="en-US" altLang="zh-CN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12.5</a:t>
            </a:r>
            <a:r>
              <a:rPr lang="zh-CN" altLang="en-US" strike="noStrike" noProof="1" dirty="0"/>
              <a:t> 判断系统版本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4818" name="文本占位符 27650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某些情况下，程序可能依赖于特定版本操作系统中的功能，或者程序希望在不同版本的操作系统中有不同的表现。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endParaRPr lang="en-US" altLang="zh-CN" sz="180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Consolas" panose="020B0609020204030204" charset="0"/>
              </a:rPr>
              <a:t>import os</a:t>
            </a:r>
            <a:endParaRPr lang="en-US" altLang="zh-CN" sz="180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Consolas" panose="020B0609020204030204" charset="0"/>
              </a:rPr>
              <a:t>import sys</a:t>
            </a:r>
            <a:endParaRPr lang="en-US" altLang="zh-CN" sz="180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Consolas" panose="020B0609020204030204" charset="0"/>
              </a:rPr>
              <a:t>import platform</a:t>
            </a:r>
            <a:endParaRPr lang="en-US" altLang="zh-CN" sz="180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Consolas" panose="020B0609020204030204" charset="0"/>
              </a:rPr>
              <a:t>import wmi</a:t>
            </a:r>
            <a:endParaRPr lang="en-US" altLang="zh-CN" sz="180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Consolas" panose="020B0609020204030204" charset="0"/>
              </a:rPr>
              <a:t>print(os.popen('ver').read())</a:t>
            </a:r>
            <a:endParaRPr lang="en-US" altLang="zh-CN" sz="180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Consolas" panose="020B0609020204030204" charset="0"/>
              </a:rPr>
              <a:t>os.system('ver')</a:t>
            </a:r>
            <a:endParaRPr lang="en-US" altLang="zh-CN" sz="180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Consolas" panose="020B0609020204030204" charset="0"/>
              </a:rPr>
              <a:t>print(sys.getwindowsversion())</a:t>
            </a:r>
            <a:endParaRPr lang="en-US" altLang="zh-CN" sz="180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Consolas" panose="020B0609020204030204" charset="0"/>
              </a:rPr>
              <a:t>print(platform.platform())</a:t>
            </a:r>
            <a:endParaRPr lang="en-US" altLang="zh-CN" sz="180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Consolas" panose="020B0609020204030204" charset="0"/>
              </a:rPr>
              <a:t>wmiShell = wmi.WMI()</a:t>
            </a:r>
            <a:endParaRPr lang="en-US" altLang="zh-CN" sz="180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Consolas" panose="020B0609020204030204" charset="0"/>
              </a:rPr>
              <a:t>print(wmiShell.Win32_OperatingSystem()[0].Caption)</a:t>
            </a:r>
            <a:endParaRPr lang="en-US" altLang="zh-CN" sz="18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/>
              <a:t>12.6  系统运维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5842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2400">
                <a:ea typeface="宋体" panose="02010600030101010101" pitchFamily="2" charset="-122"/>
              </a:rPr>
              <a:t>系统运维涉及的内容非常广泛，包括文件系统、数据库、用户账号的维护，任务调度与分配，CPU、内存、网络带宽、硬盘空间、IP地址等资源的分配与运行状态监测，等等。</a:t>
            </a:r>
            <a:endParaRPr lang="zh-CN" altLang="en-US" sz="240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2400">
                <a:ea typeface="宋体" panose="02010600030101010101" pitchFamily="2" charset="-122"/>
              </a:rPr>
              <a:t>前面第7章关于文件夹增量备份、文件夹大小计算、删除指定类型文件和第10章的网络嗅探器、端口扫描器的案例都属于系统运维范畴的内容。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  系统运维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6866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>
                <a:sym typeface="Arial" panose="020B0604020202020204" charset="-122"/>
              </a:rPr>
              <a:t>Python标准库os提供了大量可用于系统运维的函数。</a:t>
            </a:r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2325688" y="2289175"/>
          <a:ext cx="754062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6870"/>
                <a:gridCol w="2456180"/>
                <a:gridCol w="982345"/>
                <a:gridCol w="2475230"/>
              </a:tblGrid>
              <a:tr h="3175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函数名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函数名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getcwd()</a:t>
                      </a:r>
                      <a:endParaRPr lang="en-US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获取当前工作目录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kill()</a:t>
                      </a:r>
                      <a:endParaRPr lang="en-US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结束进程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chdir()</a:t>
                      </a:r>
                      <a:endParaRPr lang="en-US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改变当前工作目录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scandir()</a:t>
                      </a:r>
                      <a:endParaRPr lang="en-US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遍历指定文件夹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get_exec_path()</a:t>
                      </a:r>
                      <a:endParaRPr lang="en-US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返回可执行文件搜索路径列表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cpu_count()</a:t>
                      </a:r>
                      <a:endParaRPr lang="en-US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查看处理器数量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getlogin()</a:t>
                      </a:r>
                      <a:endParaRPr lang="en-US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获取当前登录的用户名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getpid()</a:t>
                      </a:r>
                      <a:endParaRPr lang="en-US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查看当前进程</a:t>
                      </a: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215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listdir()</a:t>
                      </a:r>
                      <a:endParaRPr lang="en-US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列出指定文件夹中的所有文件和子文件夹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system()</a:t>
                      </a: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startfile()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启动外部程序或打开指定文件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mkdir()</a:t>
                      </a: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makedirs()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创建文件夹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getppid()</a:t>
                      </a:r>
                      <a:endParaRPr lang="en-US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查看父进程</a:t>
                      </a: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remove()</a:t>
                      </a: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rmdir()</a:t>
                      </a: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removedirs(</a:t>
                      </a:r>
                      <a:r>
                        <a:rPr lang="en-US" altLang="zh-CN" sz="1600" b="0" u="none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)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删除文件、文件夹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rename()</a:t>
                      </a: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renames()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重命名文件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7890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2400">
                <a:sym typeface="Arial" panose="020B0604020202020204" charset="-122"/>
              </a:rPr>
              <a:t>Python标准库sys、platform以及扩展库psutil也提供了很多支持系统运维的功能。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/>
              <a:t>12.6.1  Python扩展库psutil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8914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buNone/>
            </a:pPr>
            <a:r>
              <a:rPr lang="zh-CN" altLang="en-US" sz="2400">
                <a:ea typeface="宋体" panose="02010600030101010101" pitchFamily="2" charset="-122"/>
              </a:rPr>
              <a:t>（1）查看CPU信息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&gt;&gt;&gt; psutil.cpu_count()                #查看CPU核数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&gt;&gt;&gt; psutil.cpu_count(logical=False)   #查看物理CPU个数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&gt;&gt;&gt; psutil.cpu_percent()              #查看CPU使用率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&gt;&gt;&gt; psutil.cpu_percent(percpu=True)   #查看每个CPU的使用率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&gt;&gt;&gt; psutil.cpu_times()                #查看CPU时间分配情况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9938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buNone/>
            </a:pPr>
            <a:r>
              <a:rPr lang="zh-CN" altLang="en-US" sz="2400">
                <a:sym typeface="Arial" panose="020B0604020202020204" charset="-122"/>
              </a:rPr>
              <a:t>（2）查看开机时间</a:t>
            </a:r>
            <a:endParaRPr lang="zh-CN" altLang="en-US" sz="2400">
              <a:sym typeface="Arial" panose="020B0604020202020204" charset="-122"/>
            </a:endParaRPr>
          </a:p>
          <a:p>
            <a:pPr marL="0" indent="0">
              <a:buNone/>
            </a:pPr>
            <a:endParaRPr lang="zh-CN" altLang="en-US" sz="1800">
              <a:latin typeface="Consolas" panose="020B0609020204030204" charset="0"/>
              <a:sym typeface="Arial" panose="020B0604020202020204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sym typeface="Arial" panose="020B0604020202020204" charset="-122"/>
              </a:rPr>
              <a:t>&gt;&gt;&gt; import datetime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sym typeface="Arial" panose="020B0604020202020204" charset="-122"/>
              </a:rPr>
              <a:t>&gt;&gt;&gt; t = psutil.boot_time()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sym typeface="Arial" panose="020B0604020202020204" charset="-122"/>
              </a:rPr>
              <a:t>&gt;&gt;&gt; datetime.datetime.fromtimestamp(t).strftime('%Y-%m-%d %H:%M:%S')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sym typeface="Arial" panose="020B0604020202020204" charset="-122"/>
              </a:rPr>
              <a:t>'2015-12-26 11:32:17'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0962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buNone/>
            </a:pPr>
            <a:r>
              <a:rPr lang="zh-CN" altLang="en-US" sz="2400">
                <a:ea typeface="宋体" panose="02010600030101010101" pitchFamily="2" charset="-122"/>
              </a:rPr>
              <a:t>（3）查看内存信息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&gt;&gt;&gt; virtual_memory = psutil.virtual_memory()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&gt;&gt;&gt; virtual_memory.total /1024/1024/1024          #内存总大小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&gt;&gt;&gt; virtual_memory.used/1024/1024/1024            #已使用内存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&gt;&gt;&gt; virtual_memory.free/1024/1024/1024            #空间内存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&gt;&gt;&gt; virtual_memory.percent                        #内存使用率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1986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buNone/>
            </a:pPr>
            <a:r>
              <a:rPr lang="zh-CN" altLang="en-US" sz="2400">
                <a:sym typeface="Arial" panose="020B0604020202020204" charset="-122"/>
              </a:rPr>
              <a:t>（4）查看磁盘信息</a:t>
            </a:r>
            <a:endParaRPr lang="zh-CN" altLang="en-US" sz="2400">
              <a:sym typeface="Arial" panose="020B0604020202020204" charset="-122"/>
            </a:endParaRPr>
          </a:p>
          <a:p>
            <a:pPr marL="0" indent="0">
              <a:buNone/>
            </a:pPr>
            <a:endParaRPr lang="zh-CN" altLang="en-US" sz="1800">
              <a:latin typeface="Consolas" panose="020B0609020204030204" charset="0"/>
              <a:sym typeface="Arial" panose="020B0604020202020204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sym typeface="Arial" panose="020B0604020202020204" charset="-122"/>
              </a:rPr>
              <a:t>&gt;&gt;&gt; psutil.disk_partitions()           #查看所有分区信息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sym typeface="Arial" panose="020B0604020202020204" charset="-122"/>
              </a:rPr>
              <a:t>&gt;&gt;&gt; psutil.disk_usage('c:\\')          #查看指定分区的磁盘空间情况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sym typeface="Arial" panose="020B0604020202020204" charset="-122"/>
              </a:rPr>
              <a:t>&gt;&gt;&gt; psutil.disk_io_counters(perdisk=True)   #查看硬盘读写操作情况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18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12.1 注册表编程</a:t>
            </a:r>
            <a:endParaRPr lang="zh-CN" altLang="en-US" strike="noStrike" noProof="1" dirty="0">
              <a:latin typeface="宋体" panose="0201060003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122" name="文本占位符 6146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§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注册表编程可以使用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pywin32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扩展库的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win32api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win32con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模块，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win32api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中常用的方法有：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21665" marR="0" indent="-3422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RegOpenKey/RegOpenKeyEx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：打开注册表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21665" marR="0" indent="-3422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RegCloseKey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：关闭注册表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21665" marR="0" indent="-3422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RegQueryValue/RegQueryValueEx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：读取项值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21665" marR="0" indent="-3422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RegSetValue/RegSetValueEx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：设置项值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21665" marR="0" indent="-3422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RegCreateKey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：添加项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621665" marR="0" indent="-34226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ü"/>
            </a:pP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rPr>
              <a:t>RegDeleteKey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：删除项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3010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spcBef>
                <a:spcPct val="0"/>
              </a:spcBef>
              <a:buNone/>
            </a:pPr>
            <a:r>
              <a:rPr lang="zh-CN" altLang="en-US" sz="2400">
                <a:ea typeface="宋体" panose="02010600030101010101" pitchFamily="2" charset="-122"/>
              </a:rPr>
              <a:t>（5）查看网络流量与收发包信息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&gt;&gt;&gt; psutil.net_io_counters()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>
                <a:ea typeface="宋体" panose="02010600030101010101" pitchFamily="2" charset="-122"/>
              </a:rPr>
              <a:t>（6）查看当前登录用户信息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&gt;&gt;&gt; psutil.users()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4034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spcBef>
                <a:spcPct val="0"/>
              </a:spcBef>
              <a:buNone/>
            </a:pPr>
            <a:r>
              <a:rPr lang="zh-CN" altLang="en-US" sz="2400">
                <a:ea typeface="宋体" panose="02010600030101010101" pitchFamily="2" charset="-122"/>
                <a:sym typeface="宋体" panose="02010600030101010101" pitchFamily="2" charset="-122"/>
              </a:rPr>
              <a:t>（7）查看进程信息</a:t>
            </a:r>
            <a:endParaRPr lang="zh-CN" altLang="en-US" sz="240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psutil.pids()             #查看当前所有进程id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 = psutil.Process(4204)  #获取指定id的进程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p.name()                  #进程名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p.username()              #查看创建该进程的用户名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p.cmdline()               #查看该进程对应的exe文件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p.cwd()                   #查看该进程工作目录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p.exe()                   #进程对应的可执行文件名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p.cpu_affinity()          #该进程CPU占用情况（运行在哪个CPU上）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p.num_threads()           #该进程包含的线程数量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p.threads()               #该进程所有线程对象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p.status()                #进程状态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p.is_running()            #进程是否正在运行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p.suspend()               #挂起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p.resume()                #恢复运行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  <a:sym typeface="宋体" panose="02010600030101010101" pitchFamily="2" charset="-122"/>
              </a:rPr>
              <a:t>&gt;&gt;&gt; p.kill()                  #结束进程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5058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buNone/>
            </a:pPr>
            <a:r>
              <a:rPr lang="zh-CN" altLang="en-US" sz="2400">
                <a:ea typeface="宋体" panose="02010600030101010101" pitchFamily="2" charset="-122"/>
              </a:rPr>
              <a:t>（8）检查记事本程序是否在运行，如果在运行则返回记事本程序对应的进程id。</a:t>
            </a:r>
            <a:endParaRPr lang="zh-CN" altLang="en-US" sz="240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&gt;&gt;&gt; for id in psutil.pids():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    try: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          p = psutil.Process(id)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          if os.path.basename(p.exe()) == 'notepad.exe':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              print(id)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    except: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  <a:ea typeface="宋体" panose="02010600030101010101" pitchFamily="2" charset="-122"/>
              </a:rPr>
              <a:t>         pass</a:t>
            </a:r>
            <a:endParaRPr lang="zh-CN" altLang="en-US" sz="1800"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buNone/>
            </a:pPr>
            <a:r>
              <a:rPr lang="en-US" altLang="en-US" sz="2400"/>
              <a:t>（9）查看指定进程的信息，例如线程数量、打开的文件、用户账户等等。</a:t>
            </a:r>
            <a:endParaRPr lang="en-US" altLang="en-US" sz="2400"/>
          </a:p>
          <a:p>
            <a:pPr marL="0" indent="0">
              <a:buNone/>
            </a:pPr>
            <a:endParaRPr lang="en-US" altLang="en-US" sz="1800">
              <a:latin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pitchFamily="2" charset="0"/>
              </a:rPr>
              <a:t>&gt;&gt;&gt; psutil._psutil_windows.proc_username(7660)  #7660是进程ID</a:t>
            </a:r>
            <a:endParaRPr lang="en-US" altLang="en-US" sz="1800">
              <a:latin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pitchFamily="2" charset="0"/>
              </a:rPr>
              <a:t>'dfg-PC\\dfg'</a:t>
            </a:r>
            <a:endParaRPr lang="en-US" altLang="en-US" sz="1800">
              <a:latin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pitchFamily="2" charset="0"/>
              </a:rPr>
              <a:t>&gt;&gt;&gt; psutil._psutil_windows.proc_open_files(7660)</a:t>
            </a:r>
            <a:endParaRPr lang="en-US" altLang="en-US" sz="1800">
              <a:latin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pitchFamily="2" charset="0"/>
              </a:rPr>
              <a:t>['\\Device\\HarddiskVolume1\\Windows\\System32', '\\Device\\KsecDD']</a:t>
            </a:r>
            <a:endParaRPr lang="en-US" altLang="en-US" sz="1800">
              <a:latin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pitchFamily="2" charset="0"/>
              </a:rPr>
              <a:t>&gt;&gt;&gt; psutil._psutil_windows.proc_threads(4636)    #查看ID为4636的进程中线程信息</a:t>
            </a:r>
            <a:endParaRPr lang="en-US" altLang="en-US" sz="1800">
              <a:latin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pitchFamily="2" charset="0"/>
              </a:rPr>
              <a:t>&gt;&gt;&gt; psutil._psutil_windows.proc_exe(5424)          #查看ID为5424的进程可执行文件</a:t>
            </a:r>
            <a:endParaRPr lang="en-US" altLang="en-US" sz="1800">
              <a:latin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pitchFamily="2" charset="0"/>
              </a:rPr>
              <a:t>'\\Device\\HarddiskVolume1\\Python35\\pythonw.exe'</a:t>
            </a:r>
            <a:endParaRPr lang="en-US" altLang="en-US" sz="1800">
              <a:latin typeface="Times New Roman" panose="02020603050405020304" pitchFamily="2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buNone/>
            </a:pPr>
            <a:r>
              <a:rPr lang="en-US" altLang="en-US" sz="2400"/>
              <a:t>（10）查看指定进程的线程信息，包括线程数量和所用CPU时间。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1400"/>
              <a:t>import psutil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import os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for pid in psutil.pids():                                                             #遍历系统当前运行的所有进程ID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    try: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        proc = psutil.Process(pid)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        exeFile = os.path.basename(proc.exe())                         #获取进程对应的可执行文件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        threads = psutil._psutil_windows.proc_threads(pid)        #获取该进程的所有线程信息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        times = 0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        for thread in threads:                        #遍历该进程的所有线程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            for timeUsed in thread[1:]:            #下标为0的元素是线程ID，后面是每个CPU上的运行时间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                times += timeUsed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        print('='*20)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        print('Exe file:', os.path.basename(proc.exe()))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        print('Number of threads:', len(threads))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        print('Time used:', times)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    except: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        pass</a:t>
            </a:r>
            <a:endParaRPr lang="en-US" altLang="en-US" sz="14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>
                <a:sym typeface="+mn-ea"/>
              </a:rPr>
              <a:t>12.6.1  Python扩展库psutil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/>
              <a:t>12.6.2  使用pywin32实现事件查看器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8130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/>
              <a:t>例</a:t>
            </a:r>
            <a:r>
              <a:rPr lang="en-US" altLang="zh-CN" sz="2400"/>
              <a:t>12-7  </a:t>
            </a:r>
            <a:r>
              <a:rPr lang="zh-CN" altLang="en-US" sz="2400"/>
              <a:t>多线程事件查看器。</a:t>
            </a:r>
            <a:endParaRPr lang="zh-CN" altLang="en-US" sz="2400"/>
          </a:p>
          <a:p>
            <a:pPr>
              <a:buNone/>
            </a:pPr>
            <a:endParaRPr lang="zh-CN" altLang="en-US" sz="2400">
              <a:hlinkClick r:id="rId1" action="ppaction://hlinkfile"/>
            </a:endParaRPr>
          </a:p>
          <a:p>
            <a:pPr>
              <a:buNone/>
            </a:pPr>
            <a:r>
              <a:rPr lang="zh-CN" altLang="en-US" sz="1800">
                <a:hlinkClick r:id="rId1" action="ppaction://hlinkfile"/>
              </a:rPr>
              <a:t>code\EventViewer.py</a:t>
            </a:r>
            <a:endParaRPr lang="zh-CN" altLang="en-US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/>
              <a:t>12.6.3  切换用户登录身份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9154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/>
              <a:t>例</a:t>
            </a:r>
            <a:r>
              <a:rPr lang="en-US" altLang="zh-CN" sz="2400"/>
              <a:t>12-8  </a:t>
            </a:r>
            <a:r>
              <a:rPr lang="zh-CN" altLang="en-US" sz="2400"/>
              <a:t>临时登录为另一个用户账号。</a:t>
            </a:r>
            <a:endParaRPr lang="zh-CN" altLang="en-US" sz="2400"/>
          </a:p>
          <a:p>
            <a:pPr>
              <a:buNone/>
            </a:pPr>
            <a:endParaRPr lang="zh-CN" altLang="en-US" sz="2400">
              <a:hlinkClick r:id="rId1" action="ppaction://hlinkfile"/>
            </a:endParaRPr>
          </a:p>
          <a:p>
            <a:pPr>
              <a:buNone/>
            </a:pPr>
            <a:r>
              <a:rPr lang="zh-CN" altLang="en-US" sz="1800">
                <a:hlinkClick r:id="rId1" action="ppaction://hlinkfile"/>
              </a:rPr>
              <a:t>code\Impersonate.py</a:t>
            </a:r>
            <a:endParaRPr lang="zh-CN" altLang="en-US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n"/>
            </a:pPr>
            <a:r>
              <a:rPr lang="zh-CN" altLang="en-US" sz="2400" b="1"/>
              <a:t>原理：</a:t>
            </a:r>
            <a:r>
              <a:rPr lang="zh-CN" altLang="en-US" sz="2400"/>
              <a:t>挂装全局钩子，监听底层键盘消息，然后获取当前窗口标题以及按下的键等信息。</a:t>
            </a:r>
            <a:endParaRPr lang="zh-CN" altLang="en-US" sz="2400"/>
          </a:p>
          <a:p>
            <a:pPr>
              <a:buFont typeface="Wingdings" panose="05000000000000000000" charset="0"/>
              <a:buChar char="n"/>
            </a:pPr>
            <a:r>
              <a:rPr lang="zh-CN" altLang="en-US" sz="2400" b="1"/>
              <a:t>需要的模块：</a:t>
            </a:r>
            <a:r>
              <a:rPr lang="zh-CN" altLang="en-US" sz="2400"/>
              <a:t>扩展库pyhook_py3k（注意，不要使用pyhook），pywin32。</a:t>
            </a:r>
            <a:endParaRPr lang="zh-CN" altLang="en-US" sz="2400"/>
          </a:p>
          <a:p>
            <a:pPr>
              <a:buFont typeface="Wingdings" panose="05000000000000000000" charset="0"/>
              <a:buChar char="ü"/>
            </a:pPr>
            <a:r>
              <a:rPr lang="zh-CN" altLang="en-US" sz="2000"/>
              <a:t>第一步，安装pywin32，地址：http://www.lfd.uci.edu/~gohlke/pythonlibs/#pywin32</a:t>
            </a:r>
            <a:endParaRPr lang="zh-CN" altLang="en-US" sz="2000"/>
          </a:p>
          <a:p>
            <a:pPr>
              <a:buFont typeface="Wingdings" panose="05000000000000000000" charset="0"/>
              <a:buChar char="ü"/>
            </a:pPr>
            <a:r>
              <a:rPr lang="zh-CN" altLang="en-US" sz="2000"/>
              <a:t>第二步，下载pyhook_py3k，地址：https://github.com/Answeror/pyhook_py3k</a:t>
            </a:r>
            <a:endParaRPr lang="zh-CN" altLang="en-US" sz="2000"/>
          </a:p>
          <a:p>
            <a:pPr>
              <a:buFont typeface="Wingdings" panose="05000000000000000000" charset="0"/>
              <a:buChar char="ü"/>
            </a:pPr>
            <a:r>
              <a:rPr lang="zh-CN" altLang="en-US" sz="2000"/>
              <a:t>第三步，下载swig.exe，地址：http://www.swig.org/download.html</a:t>
            </a:r>
            <a:endParaRPr lang="zh-CN" altLang="en-US" sz="2000"/>
          </a:p>
          <a:p>
            <a:pPr>
              <a:buFont typeface="Wingdings" panose="05000000000000000000" charset="0"/>
              <a:buChar char="ü"/>
            </a:pPr>
            <a:r>
              <a:rPr lang="zh-CN" altLang="en-US" sz="2000"/>
              <a:t>第四步，解压缩pyhook_py3k，并进行编译，命令：python setup.py build_ext --swig=..\swigwin-3.0.12\swig.exe，可以根据实际情况修改swig.exe的路径，另外本机最好已安装VC2008</a:t>
            </a:r>
            <a:endParaRPr lang="zh-CN" altLang="en-US" sz="2000"/>
          </a:p>
          <a:p>
            <a:pPr>
              <a:buFont typeface="Wingdings" panose="05000000000000000000" charset="0"/>
              <a:buChar char="ü"/>
            </a:pPr>
            <a:r>
              <a:rPr lang="zh-CN" altLang="en-US" sz="2000"/>
              <a:t>第五步，安装编译好的pyhook_py3k，命令：pip install .</a:t>
            </a:r>
            <a:endParaRPr lang="zh-CN" altLang="en-US" sz="20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4355" y="150495"/>
            <a:ext cx="7440930" cy="414020"/>
          </a:xfrm>
          <a:noFill/>
        </p:spPr>
        <p:txBody>
          <a:bodyPr vert="horz" wrap="square" lIns="91440" tIns="45720" rIns="91440" bIns="45720" rtlCol="0" anchor="t" anchorCtr="0">
            <a:spAutoFit/>
          </a:bodyPr>
          <a:p>
            <a:pPr lvl="0" algn="l" fontAlgn="base"/>
            <a:r>
              <a:rPr lang="zh-CN" altLang="en-US">
                <a:sym typeface="+mn-ea"/>
              </a:rPr>
              <a:t>12.6.</a:t>
            </a:r>
            <a:r>
              <a:rPr lang="zh-CN" altLang="en-US">
                <a:sym typeface="+mn-ea"/>
              </a:rPr>
              <a:t>4</a:t>
            </a:r>
            <a:r>
              <a:rPr lang="zh-CN" altLang="en-US">
                <a:sym typeface="+mn-ea"/>
              </a:rPr>
              <a:t>  监听本机任意窗口中的按键操作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from ctypes import *</a:t>
            </a: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import pyHook</a:t>
            </a: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import pythoncom</a:t>
            </a: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def onKeyboardEvent(event):</a:t>
            </a: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    print('='*30)</a:t>
            </a: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    # event.WindowName有时候会不好用</a:t>
            </a: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    # 所以调用底层API喊来获取窗口标题</a:t>
            </a: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    windowTitle = create_string_buffer(512)</a:t>
            </a: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    windll.user32.GetWindowTextA(event.Window,</a:t>
            </a: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                                 byref(windowTitle),</a:t>
            </a: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                                 512)</a:t>
            </a: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    windowName = windowTitle.value.decode('gbk')</a:t>
            </a: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    print('当前您正处于"{0}"窗口'.format(windowName))</a:t>
            </a: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    print('刚刚按下了"{0}"键'.format(chr(event.Ascii)))</a:t>
            </a:r>
            <a:endParaRPr lang="zh-CN" altLang="en-US" sz="18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/>
              <a:t>    return True</a:t>
            </a:r>
            <a:endParaRPr lang="zh-CN" altLang="en-US" sz="18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4355" y="150495"/>
            <a:ext cx="7605395" cy="414020"/>
          </a:xfrm>
          <a:noFill/>
        </p:spPr>
        <p:txBody>
          <a:bodyPr vert="horz" wrap="square" lIns="91440" tIns="45720" rIns="91440" bIns="45720" rtlCol="0" anchor="t" anchorCtr="0">
            <a:spAutoFit/>
          </a:bodyPr>
          <a:p>
            <a:pPr lvl="0" algn="l" fontAlgn="base"/>
            <a:r>
              <a:rPr lang="zh-CN" altLang="en-US">
                <a:sym typeface="+mn-ea"/>
              </a:rPr>
              <a:t>12.6.</a:t>
            </a:r>
            <a:r>
              <a:rPr lang="zh-CN" altLang="en-US">
                <a:sym typeface="+mn-ea"/>
              </a:rPr>
              <a:t>4</a:t>
            </a:r>
            <a:r>
              <a:rPr lang="zh-CN" altLang="en-US">
                <a:sym typeface="+mn-ea"/>
              </a:rPr>
              <a:t>  监听本机任意窗口中的按键操作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# 安装钩子，监听键盘消息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hm = pyHook.HookManager()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hm.KeyDown = onKeyboardEvent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hm.HookKeyboard()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pythoncom.PumpMessages()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1800">
              <a:latin typeface="Consolas" panose="020B060902020403020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4355" y="150495"/>
            <a:ext cx="7227570" cy="414020"/>
          </a:xfrm>
          <a:noFill/>
        </p:spPr>
        <p:txBody>
          <a:bodyPr vert="horz" wrap="square" lIns="91440" tIns="45720" rIns="91440" bIns="45720" rtlCol="0" anchor="t" anchorCtr="0">
            <a:spAutoFit/>
          </a:bodyPr>
          <a:p>
            <a:pPr lvl="0" algn="l" fontAlgn="base"/>
            <a:r>
              <a:rPr lang="zh-CN" altLang="en-US">
                <a:sym typeface="+mn-ea"/>
              </a:rPr>
              <a:t>12.6.</a:t>
            </a:r>
            <a:r>
              <a:rPr lang="zh-CN" altLang="en-US">
                <a:sym typeface="+mn-ea"/>
              </a:rPr>
              <a:t>4</a:t>
            </a:r>
            <a:r>
              <a:rPr lang="zh-CN" altLang="en-US">
                <a:sym typeface="+mn-ea"/>
              </a:rPr>
              <a:t>  监听本机任意窗口中的按键操作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12.1 注册表编程</a:t>
            </a:r>
            <a:endParaRPr lang="zh-CN" altLang="en-US" strike="noStrike" noProof="1" dirty="0">
              <a:latin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文本占位符 7170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zh-CN" altLang="en-US" sz="2400">
                <a:latin typeface="宋体" panose="02010600030101010101" pitchFamily="2" charset="-122"/>
              </a:rPr>
              <a:t>查询注册表，输出</a:t>
            </a:r>
            <a:r>
              <a:rPr lang="en-US" altLang="zh-CN" sz="2400">
                <a:latin typeface="宋体" panose="02010600030101010101" pitchFamily="2" charset="-122"/>
              </a:rPr>
              <a:t>IE</a:t>
            </a:r>
            <a:r>
              <a:rPr lang="zh-CN" altLang="en-US" sz="2400">
                <a:latin typeface="宋体" panose="02010600030101010101" pitchFamily="2" charset="-122"/>
              </a:rPr>
              <a:t>浏览器版本信息</a:t>
            </a:r>
            <a:endParaRPr lang="zh-CN" altLang="en-US" sz="240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宋体" panose="02010600030101010101" pitchFamily="2" charset="-122"/>
              </a:rPr>
              <a:t>&gt;&gt;&gt; import win32api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宋体" panose="02010600030101010101" pitchFamily="2" charset="-122"/>
              </a:rPr>
              <a:t>&gt;&gt;&gt; import win32con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宋体" panose="02010600030101010101" pitchFamily="2" charset="-122"/>
              </a:rPr>
              <a:t>&gt;&gt;&gt; key = win32api.RegOpenKey(win32con.HKEY_LOCAL_MACHINE, 'SOFTWARE\\Microsoft\\Internet Explorer', 0, win32con.KEY_ALL_ACCESS)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宋体" panose="02010600030101010101" pitchFamily="2" charset="-122"/>
              </a:rPr>
              <a:t>&gt;&gt;&gt; win32api.RegQueryValue(key,'')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宋体" panose="02010600030101010101" pitchFamily="2" charset="-122"/>
              </a:rPr>
              <a:t>''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宋体" panose="02010600030101010101" pitchFamily="2" charset="-122"/>
              </a:rPr>
              <a:t>&gt;&gt;&gt; win32api.RegQueryValueEx(key,'Version')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宋体" panose="02010600030101010101" pitchFamily="2" charset="-122"/>
              </a:rPr>
              <a:t>('8.0.6001.18702', 1)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宋体" panose="02010600030101010101" pitchFamily="2" charset="-122"/>
              </a:rPr>
              <a:t>&gt;&gt;&gt; win32api.RegQueryInfoKey(key)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宋体" panose="02010600030101010101" pitchFamily="2" charset="-122"/>
              </a:rPr>
              <a:t>(64, 12, 130578396029843750L)</a:t>
            </a:r>
            <a:endParaRPr lang="en-US" altLang="zh-CN" sz="180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>
                <a:latin typeface="宋体" panose="02010600030101010101" pitchFamily="2" charset="-122"/>
              </a:rPr>
              <a:t>&gt;&gt;&gt; win32api.RegCloseKey(key)</a:t>
            </a:r>
            <a:endParaRPr lang="en-US" altLang="zh-CN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 noRot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</a:rPr>
              <a:t>12.1 注册表编程</a:t>
            </a:r>
            <a:endParaRPr lang="zh-CN" altLang="en-US" strike="noStrike" noProof="1" dirty="0">
              <a:latin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文本占位符 8194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宋体" panose="02010600030101010101" pitchFamily="2" charset="-122"/>
              </a:rPr>
              <a:t>12-1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检查随系统启动而自动启动的程序列表。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>
              <a:latin typeface="宋体" panose="02010600030101010101" pitchFamily="2" charset="-122"/>
              <a:hlinkClick r:id="rId1" action="ppaction://hlinkfile"/>
            </a:endParaRPr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  <a:hlinkClick r:id="rId1" action="ppaction://hlinkfile"/>
              </a:rPr>
              <a:t>code\CheckAndViewAutoRunsInSystem.py</a:t>
            </a:r>
            <a:endParaRPr lang="en-US" altLang="zh-CN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12.1 注册表编程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>
                <a:ea typeface="宋体" panose="02010600030101010101" pitchFamily="2" charset="-122"/>
              </a:rPr>
              <a:t>例</a:t>
            </a:r>
            <a:r>
              <a:rPr lang="en-US" altLang="zh-CN" sz="2400"/>
              <a:t>12-2  </a:t>
            </a:r>
            <a:r>
              <a:rPr lang="zh-CN" altLang="en-US" sz="2400">
                <a:ea typeface="宋体" panose="02010600030101010101" pitchFamily="2" charset="-122"/>
              </a:rPr>
              <a:t>枚举注册表。</a:t>
            </a:r>
            <a:endParaRPr lang="zh-CN" altLang="en-US" sz="240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zh-CN" altLang="en-US" sz="1800">
                <a:ea typeface="宋体" panose="02010600030101010101" pitchFamily="2" charset="-122"/>
              </a:rPr>
              <a:t>Python模块“winreg”（</a:t>
            </a:r>
            <a:r>
              <a:rPr lang="en-US" altLang="zh-CN" sz="1800"/>
              <a:t>Python 3.x</a:t>
            </a:r>
            <a:r>
              <a:rPr lang="zh-CN" altLang="en-US" sz="1800">
                <a:ea typeface="宋体" panose="02010600030101010101" pitchFamily="2" charset="-122"/>
              </a:rPr>
              <a:t>）或</a:t>
            </a:r>
            <a:r>
              <a:rPr lang="en-US" altLang="zh-CN" sz="1800"/>
              <a:t>_winreg</a:t>
            </a:r>
            <a:r>
              <a:rPr lang="zh-CN" altLang="en-US" sz="1800">
                <a:ea typeface="宋体" panose="02010600030101010101" pitchFamily="2" charset="-122"/>
              </a:rPr>
              <a:t>（</a:t>
            </a:r>
            <a:r>
              <a:rPr lang="en-US" altLang="zh-CN" sz="1800"/>
              <a:t>Python 2.x</a:t>
            </a:r>
            <a:r>
              <a:rPr lang="zh-CN" altLang="en-US" sz="1800">
                <a:ea typeface="宋体" panose="02010600030101010101" pitchFamily="2" charset="-122"/>
              </a:rPr>
              <a:t>），该模块提供了OpenKey()、DeleteKey()、DeleteValue()、CreateKey()、SetValue()、QueryValueEx()、EnumValue()、EnumKey()等大量用于注册表访问和操作的方法。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12.1 注册表编程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242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en-US" altLang="zh-CN" sz="2400"/>
              <a:t>Python 2.x</a:t>
            </a:r>
            <a:r>
              <a:rPr lang="zh-CN" altLang="en-US" sz="2400"/>
              <a:t>版本</a:t>
            </a:r>
            <a:endParaRPr lang="zh-CN" altLang="en-US" sz="2400"/>
          </a:p>
          <a:p>
            <a:pPr>
              <a:buNone/>
            </a:pPr>
            <a:endParaRPr lang="zh-CN" altLang="en-US" sz="1600"/>
          </a:p>
          <a:p>
            <a:pPr>
              <a:buNone/>
            </a:pPr>
            <a:r>
              <a:rPr lang="zh-CN" altLang="en-US" sz="1600"/>
              <a:t>import _winreg 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key = _winreg.OpenKey(_winreg.HKEY_CURRENT_USER, 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                                       r"Software\Microsoft\Windows\CurrentVersion\Explorer") 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try: 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    i = 0 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    while 1: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        Name, Value, Type = _winreg.EnumValue(key, i)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        print repr(Name),':',repr(Value),':',Type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        i += 1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except WindowsError: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    pass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zh-CN" altLang="en-US" strike="noStrike" noProof="1" dirty="0">
                <a:latin typeface="宋体" panose="02010600030101010101" pitchFamily="2" charset="-122"/>
                <a:sym typeface="+mn-ea"/>
              </a:rPr>
              <a:t>12.1 注册表编程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266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en-US" altLang="zh-CN" sz="2400"/>
              <a:t>Python 3.x</a:t>
            </a:r>
            <a:r>
              <a:rPr lang="zh-CN" altLang="en-US" sz="2400"/>
              <a:t>版本</a:t>
            </a:r>
            <a:endParaRPr lang="zh-CN" altLang="en-US" sz="2400"/>
          </a:p>
          <a:p>
            <a:pPr>
              <a:buNone/>
            </a:pPr>
            <a:endParaRPr lang="zh-CN" altLang="en-US" sz="1600"/>
          </a:p>
          <a:p>
            <a:pPr>
              <a:buNone/>
            </a:pPr>
            <a:r>
              <a:rPr lang="zh-CN" altLang="en-US" sz="1600"/>
              <a:t>import winreg 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key = winreg.OpenKey(winreg.HKEY_CURRENT_USER, 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                                     r"Software\Microsoft\Windows\CurrentVersion\Explorer") 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try: 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    i = 0 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    while 1: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        Name, Value, Type = winreg.EnumValue(key, i)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        print (Name,':',Value,':',Type)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        i += 1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except WindowsError: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    pass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0</TotalTime>
  <Words>11148</Words>
  <Application>WPS 演示</Application>
  <PresentationFormat>在屏幕上显示</PresentationFormat>
  <Paragraphs>650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Consolas</vt:lpstr>
      <vt:lpstr>Times New Roman</vt:lpstr>
      <vt:lpstr>Garamond</vt:lpstr>
      <vt:lpstr>Arial</vt:lpstr>
      <vt:lpstr>Segoe Print</vt:lpstr>
      <vt:lpstr>Office 主题​​</vt:lpstr>
      <vt:lpstr>Python程序设计 </vt:lpstr>
      <vt:lpstr>第12章 Windows系统编程</vt:lpstr>
      <vt:lpstr>12.1  注册表编程</vt:lpstr>
      <vt:lpstr>12.1 注册表编程</vt:lpstr>
      <vt:lpstr>12.1 注册表编程</vt:lpstr>
      <vt:lpstr>12.1 注册表编程</vt:lpstr>
      <vt:lpstr>12.1 注册表编程</vt:lpstr>
      <vt:lpstr>12.1 注册表编程</vt:lpstr>
      <vt:lpstr>12.1 注册表编程</vt:lpstr>
      <vt:lpstr>12.2 创建exe可执行文件</vt:lpstr>
      <vt:lpstr>12.2 创建exe可执行文件</vt:lpstr>
      <vt:lpstr>12.2 创建exe可执行文件</vt:lpstr>
      <vt:lpstr>12.2 创建exe可执行文件</vt:lpstr>
      <vt:lpstr>12.2 创建exe可执行文件</vt:lpstr>
      <vt:lpstr>12.2 创建exe可执行文件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12.3 调用外部程序</vt:lpstr>
      <vt:lpstr>12.4 创建窗口</vt:lpstr>
      <vt:lpstr>12.4 创建窗口</vt:lpstr>
      <vt:lpstr>12.4 创建窗口</vt:lpstr>
      <vt:lpstr>12.5 判断系统版本</vt:lpstr>
      <vt:lpstr>12.6  系统运维</vt:lpstr>
      <vt:lpstr>12.6  系统运维</vt:lpstr>
      <vt:lpstr>12.6.1  Python扩展库psutil</vt:lpstr>
      <vt:lpstr>12.6.1  Python扩展库psutil</vt:lpstr>
      <vt:lpstr>12.6.1  Python扩展库psutil</vt:lpstr>
      <vt:lpstr>12.6.1  Python扩展库psutil</vt:lpstr>
      <vt:lpstr>12.6.1  Python扩展库psutil</vt:lpstr>
      <vt:lpstr>12.6.1  Python扩展库psutil</vt:lpstr>
      <vt:lpstr>12.6.1  Python扩展库psutil</vt:lpstr>
      <vt:lpstr>12.6.1  Python扩展库psutil</vt:lpstr>
      <vt:lpstr>12.6.1  Python扩展库psutil</vt:lpstr>
      <vt:lpstr>12.6.1  Python扩展库psutil</vt:lpstr>
      <vt:lpstr>12.6.2  使用pywin32实现事件查看器</vt:lpstr>
      <vt:lpstr>12.6.3  切换用户登录身份</vt:lpstr>
      <vt:lpstr>12.6.4  监听本机任意窗口中的按键操作</vt:lpstr>
      <vt:lpstr>12.6.4  监听本机任意窗口中的按键操作</vt:lpstr>
      <vt:lpstr>12.6.4  监听本机任意窗口中的按键操作</vt:lpstr>
    </vt:vector>
  </TitlesOfParts>
  <Company>山东工商学院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Python之Windows核心编程</dc:title>
  <dc:creator>山东工商学院 董付国</dc:creator>
  <cp:lastModifiedBy>wesley</cp:lastModifiedBy>
  <cp:revision>45</cp:revision>
  <dcterms:created xsi:type="dcterms:W3CDTF">2014-11-04T04:40:00Z</dcterms:created>
  <dcterms:modified xsi:type="dcterms:W3CDTF">2020-05-06T15:38:07Z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