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9" r:id="rId3"/>
    <p:sldId id="380" r:id="rId5"/>
    <p:sldId id="257" r:id="rId6"/>
    <p:sldId id="284" r:id="rId7"/>
    <p:sldId id="285" r:id="rId8"/>
    <p:sldId id="286" r:id="rId9"/>
    <p:sldId id="287" r:id="rId10"/>
    <p:sldId id="258" r:id="rId11"/>
    <p:sldId id="288" r:id="rId12"/>
    <p:sldId id="259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5" r:id="rId23"/>
    <p:sldId id="298" r:id="rId24"/>
    <p:sldId id="317" r:id="rId25"/>
    <p:sldId id="333" r:id="rId26"/>
    <p:sldId id="356" r:id="rId27"/>
    <p:sldId id="268" r:id="rId28"/>
    <p:sldId id="269" r:id="rId29"/>
    <p:sldId id="270" r:id="rId30"/>
    <p:sldId id="300" r:id="rId31"/>
    <p:sldId id="301" r:id="rId32"/>
    <p:sldId id="277" r:id="rId33"/>
    <p:sldId id="302" r:id="rId34"/>
    <p:sldId id="278" r:id="rId35"/>
    <p:sldId id="303" r:id="rId36"/>
    <p:sldId id="279" r:id="rId37"/>
    <p:sldId id="273" r:id="rId38"/>
    <p:sldId id="274" r:id="rId39"/>
    <p:sldId id="304" r:id="rId40"/>
    <p:sldId id="275" r:id="rId41"/>
    <p:sldId id="276" r:id="rId42"/>
    <p:sldId id="349" r:id="rId43"/>
    <p:sldId id="350" r:id="rId44"/>
    <p:sldId id="351" r:id="rId45"/>
    <p:sldId id="352" r:id="rId46"/>
    <p:sldId id="353" r:id="rId47"/>
    <p:sldId id="354" r:id="rId48"/>
    <p:sldId id="355" r:id="rId4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4"/>
        <p:guide pos="38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734935" y="2585720"/>
            <a:ext cx="4007485" cy="3383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664970" y="999490"/>
            <a:ext cx="7188200" cy="89916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735570" y="2674620"/>
            <a:ext cx="4007485" cy="3225800"/>
          </a:xfrm>
        </p:spPr>
        <p:txBody>
          <a:bodyPr lIns="101600" tIns="38100" rIns="76200" bIns="381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6985" y="-8890"/>
            <a:ext cx="1219835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07190" y="1899285"/>
            <a:ext cx="368300" cy="4069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TextBox 2"/>
          <p:cNvSpPr txBox="1"/>
          <p:nvPr/>
        </p:nvSpPr>
        <p:spPr>
          <a:xfrm rot="16200000">
            <a:off x="8895080" y="934720"/>
            <a:ext cx="921385" cy="1005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 dirty="0">
                <a:solidFill>
                  <a:srgbClr val="000066"/>
                </a:solidFill>
              </a:rPr>
              <a:t>BIG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r>
              <a:rPr lang="en-US" altLang="zh-CN" sz="2400" b="1" dirty="0">
                <a:solidFill>
                  <a:srgbClr val="000066"/>
                </a:solidFill>
              </a:rPr>
              <a:t>DATA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2586990"/>
            <a:ext cx="6816090" cy="33826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75855" y="2586990"/>
            <a:ext cx="259715" cy="338201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0">
            <a:off x="690245" y="854075"/>
            <a:ext cx="10893425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直角三角形 13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021205" y="854075"/>
            <a:ext cx="8231505" cy="521970"/>
          </a:xfrm>
          <a:noFill/>
        </p:spPr>
        <p:txBody>
          <a:bodyPr wrap="square" lIns="91440" tIns="45720" rIns="91440" bIns="45720" rtlCol="0" anchor="t" anchorCtr="0">
            <a:sp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2800" b="0" i="0" u="none" strike="noStrike" kern="1200" cap="none" spc="0" normalizeH="0" baseline="0" noProof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1831340"/>
            <a:ext cx="10852150" cy="375856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32" name="矩形 31"/>
          <p:cNvSpPr/>
          <p:nvPr/>
        </p:nvSpPr>
        <p:spPr>
          <a:xfrm>
            <a:off x="-6985" y="-8890"/>
            <a:ext cx="12198350" cy="382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405"/>
            <a:ext cx="12190730" cy="188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635" y="6123305"/>
            <a:ext cx="12192635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-2540"/>
            <a:ext cx="12192000" cy="718185"/>
            <a:chOff x="-1" y="190175"/>
            <a:chExt cx="9145786" cy="525795"/>
          </a:xfrm>
        </p:grpSpPr>
        <p:sp>
          <p:nvSpPr>
            <p:cNvPr id="12" name="任意多边形 11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t" anchorCtr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100" b="1" i="0" u="none" strike="noStrike" kern="1200" cap="none" spc="225" normalizeH="0" baseline="0" noProof="1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9405"/>
            <a:ext cx="12196445" cy="188595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123305"/>
            <a:ext cx="12196445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9099550" y="163830"/>
            <a:ext cx="261112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en-US" altLang="zh-CN" sz="1350" b="0" i="0" u="none" strike="noStrike" kern="1200" cap="none" spc="0" normalizeH="0" baseline="0" noProof="1" dirty="0" smtClean="0">
                <a:solidFill>
                  <a:prstClr val="white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54355" y="892810"/>
            <a:ext cx="11155680" cy="505333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35" y="1997075"/>
            <a:ext cx="10132060" cy="1791335"/>
            <a:chOff x="-1" y="2037922"/>
            <a:chExt cx="12192763" cy="1791128"/>
          </a:xfrm>
        </p:grpSpPr>
        <p:sp>
          <p:nvSpPr>
            <p:cNvPr id="6" name="矩形 5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  <p:sp>
        <p:nvSpPr>
          <p:cNvPr id="10" name="文本框 5"/>
          <p:cNvSpPr txBox="1"/>
          <p:nvPr/>
        </p:nvSpPr>
        <p:spPr>
          <a:xfrm>
            <a:off x="1938020" y="2293257"/>
            <a:ext cx="4145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 spc="600" dirty="0" smtClean="0">
                <a:solidFill>
                  <a:schemeClr val="bg1"/>
                </a:solidFill>
              </a:rPr>
              <a:t>本章结束</a:t>
            </a:r>
            <a:endParaRPr lang="zh-CN" altLang="en-US" sz="7200" spc="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13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cxnSp>
        <p:nvCxnSpPr>
          <p:cNvPr id="7" name="直接连接符 7"/>
          <p:cNvCxnSpPr/>
          <p:nvPr userDrawn="1"/>
        </p:nvCxnSpPr>
        <p:spPr>
          <a:xfrm>
            <a:off x="245533" y="989965"/>
            <a:ext cx="0" cy="44291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59267" y="1335088"/>
            <a:ext cx="1104900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n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.xml"/><Relationship Id="rId3" Type="http://schemas.openxmlformats.org/officeDocument/2006/relationships/hyperlink" Target="mailto:wshe@zzu.edu.cn" TargetMode="Externa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test_xlsx2sqlite.p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code\addressListManage.p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hyperlink" Target="code\tkinter_addressListManage.py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</a:t>
            </a:r>
            <a:br>
              <a:rPr lang="zh-CN" altLang="en-US" b="1" spc="300" dirty="0">
                <a:ln w="1143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735570" y="3327400"/>
            <a:ext cx="4007485" cy="257302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任课教师：佘 维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办公室：北校区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行政楼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306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63886652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kumimoji="0" lang="zh-CN" altLang="en-US" sz="1800" b="1" i="0" u="none" strike="noStrike" kern="1200" cap="none" spc="0" normalizeH="0" baseline="0" noProof="1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en-US" altLang="zh-CN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</a:t>
            </a:r>
            <a:r>
              <a:rPr lang="en-US" altLang="zh-CN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wshe</a:t>
            </a:r>
            <a:r>
              <a:rPr lang="en-US" altLang="zh-CN" sz="1800" b="1" u="sng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@zzu.edu.cn</a:t>
            </a:r>
            <a:endParaRPr kumimoji="0" lang="en-US" altLang="zh-CN" sz="1800" b="1" i="0" u="sng" strike="noStrike" kern="1200" cap="none" spc="0" normalizeH="0" baseline="0" noProof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lang="zh-CN" altLang="en-US" sz="1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郑州大学软件学院</a:t>
            </a:r>
            <a:endParaRPr kumimoji="0" lang="en-US" altLang="zh-CN" sz="1800" b="1" i="0" u="none" strike="noStrike" kern="1200" cap="none" spc="0" normalizeH="0" baseline="0" noProof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1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290" name="文本占位符 819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2400"/>
              <a:t>Cursor</a:t>
            </a:r>
            <a:r>
              <a:rPr lang="zh-CN" altLang="en-US" sz="2400"/>
              <a:t>对象常用方法：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close(...)</a:t>
            </a:r>
            <a:r>
              <a:rPr lang="zh-CN" altLang="en-US" sz="1800"/>
              <a:t>： 关闭游标</a:t>
            </a:r>
            <a:r>
              <a:rPr lang="en-US" altLang="zh-CN" sz="1800"/>
              <a:t> </a:t>
            </a:r>
            <a:endParaRPr lang="en-US" altLang="zh-CN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execute(...)</a:t>
            </a:r>
            <a:r>
              <a:rPr lang="zh-CN" altLang="en-US" sz="1800"/>
              <a:t>：执行</a:t>
            </a:r>
            <a:r>
              <a:rPr lang="en-US" altLang="zh-CN" sz="1800"/>
              <a:t>SQL</a:t>
            </a:r>
            <a:r>
              <a:rPr lang="zh-CN" altLang="en-US" sz="1800"/>
              <a:t>语句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executemany(...)</a:t>
            </a:r>
            <a:r>
              <a:rPr lang="zh-CN" altLang="en-US" sz="1800"/>
              <a:t>：重复执行多次</a:t>
            </a:r>
            <a:r>
              <a:rPr lang="en-US" altLang="zh-CN" sz="1800"/>
              <a:t>SQL</a:t>
            </a:r>
            <a:r>
              <a:rPr lang="zh-CN" altLang="en-US" sz="1800"/>
              <a:t>语句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executescript(...)</a:t>
            </a:r>
            <a:r>
              <a:rPr lang="zh-CN" altLang="en-US" sz="1800"/>
              <a:t>：一次执行多条</a:t>
            </a:r>
            <a:r>
              <a:rPr lang="en-US" altLang="zh-CN" sz="1800"/>
              <a:t>SQL</a:t>
            </a:r>
            <a:r>
              <a:rPr lang="zh-CN" altLang="en-US" sz="1800"/>
              <a:t>语句</a:t>
            </a:r>
            <a:r>
              <a:rPr lang="en-US" altLang="zh-CN" sz="1800"/>
              <a:t> </a:t>
            </a:r>
            <a:endParaRPr lang="en-US" altLang="zh-CN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fetchall(...)</a:t>
            </a:r>
            <a:r>
              <a:rPr lang="zh-CN" altLang="en-US" sz="1800"/>
              <a:t>：从结果集中返回所有行记录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fetchmany(...)</a:t>
            </a:r>
            <a:r>
              <a:rPr lang="zh-CN" altLang="en-US" sz="1800"/>
              <a:t>： 从结果集中返回多行记录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fetchone(...)</a:t>
            </a:r>
            <a:r>
              <a:rPr lang="zh-CN" altLang="en-US" sz="1800"/>
              <a:t>：从结果集中返回一行记录</a:t>
            </a:r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execute(sql[, parameters])：该方法用于执行一条SQL语句，下面的代码演示了用法，以及为SQL语句传递参数的两种方法，分别使用问号和命名变量作为占位符。</a:t>
            </a:r>
            <a:endParaRPr lang="zh-CN" altLang="en-US" sz="2400"/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</a:rPr>
              <a:t>CREATE</a:t>
            </a:r>
            <a:r>
              <a:rPr lang="zh-CN" altLang="en-US" sz="1600">
                <a:latin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</a:rPr>
              <a:t>TABLE</a:t>
            </a:r>
            <a:r>
              <a:rPr lang="zh-CN" altLang="en-US" sz="1600">
                <a:latin typeface="Consolas" panose="020B0609020204030204" charset="0"/>
              </a:rPr>
              <a:t> people (name_last, age)")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who = "Dong"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age = 38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# 使用问号作为占位符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</a:rPr>
              <a:t>INSERT</a:t>
            </a:r>
            <a:r>
              <a:rPr lang="zh-CN" altLang="en-US" sz="1600">
                <a:latin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</a:rPr>
              <a:t>INTO</a:t>
            </a:r>
            <a:r>
              <a:rPr lang="zh-CN" altLang="en-US" sz="1600">
                <a:latin typeface="Consolas" panose="020B0609020204030204" charset="0"/>
              </a:rPr>
              <a:t> people </a:t>
            </a:r>
            <a:r>
              <a:rPr lang="en-US" altLang="zh-CN" sz="1600">
                <a:latin typeface="Consolas" panose="020B0609020204030204" charset="0"/>
              </a:rPr>
              <a:t>VALUES</a:t>
            </a:r>
            <a:r>
              <a:rPr lang="zh-CN" altLang="en-US" sz="1600">
                <a:latin typeface="Consolas" panose="020B0609020204030204" charset="0"/>
              </a:rPr>
              <a:t> (?, ?)", (who, age))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# 使用命名变量作为占位符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</a:rPr>
              <a:t> * </a:t>
            </a:r>
            <a:r>
              <a:rPr lang="en-US" altLang="zh-CN" sz="1600">
                <a:latin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</a:rPr>
              <a:t> people </a:t>
            </a:r>
            <a:r>
              <a:rPr lang="en-US" altLang="zh-CN" sz="1600">
                <a:latin typeface="Consolas" panose="020B0609020204030204" charset="0"/>
              </a:rPr>
              <a:t>WHERE</a:t>
            </a:r>
            <a:r>
              <a:rPr lang="zh-CN" altLang="en-US" sz="1600">
                <a:latin typeface="Consolas" panose="020B0609020204030204" charset="0"/>
              </a:rPr>
              <a:t> name_last=:who </a:t>
            </a:r>
            <a:r>
              <a:rPr lang="en-US" altLang="zh-CN" sz="1600">
                <a:latin typeface="Consolas" panose="020B0609020204030204" charset="0"/>
              </a:rPr>
              <a:t>AND</a:t>
            </a:r>
            <a:r>
              <a:rPr lang="zh-CN" altLang="en-US" sz="1600">
                <a:latin typeface="Consolas" panose="020B0609020204030204" charset="0"/>
              </a:rPr>
              <a:t> age=:age", 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            {"who": who, "age": age})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print(cur.fetchone())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/>
              <a:t>executemany(sql, seq_of_parameters)：该方法用来对于所有给定参数执行同一个SQL语句，参数序列可以使用不同的方式产生。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536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使用迭代来产生参数序列：</a:t>
            </a:r>
            <a:endParaRPr lang="zh-CN" altLang="en-US" sz="2000"/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import sqlite3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# 自定义迭代器，按顺序生成小写字母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class IterChars: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def __init__(self):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self.count = ord('a')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def __iter__(self):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return self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def __next__(self):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if self.count &gt; ord('z'):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    raise StopIteration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self.count += 1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return (chr(self.count - 1),)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  </a:t>
            </a:r>
            <a:r>
              <a:rPr lang="en-US" altLang="zh-CN" strike="noStrike" noProof="1" dirty="0"/>
              <a:t>Cursor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conn = sqlite3.connect(":memory:")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cur = conn.cursor()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cur.execute("</a:t>
            </a:r>
            <a:r>
              <a:rPr lang="en-US" altLang="zh-CN" sz="1800">
                <a:latin typeface="Consolas" panose="020B0609020204030204" charset="0"/>
              </a:rPr>
              <a:t>CREATE</a:t>
            </a:r>
            <a:r>
              <a:rPr lang="zh-CN" altLang="en-US" sz="1800">
                <a:latin typeface="Consolas" panose="020B0609020204030204" charset="0"/>
              </a:rPr>
              <a:t> </a:t>
            </a:r>
            <a:r>
              <a:rPr lang="en-US" altLang="zh-CN" sz="1800">
                <a:latin typeface="Consolas" panose="020B0609020204030204" charset="0"/>
              </a:rPr>
              <a:t>TABLE</a:t>
            </a:r>
            <a:r>
              <a:rPr lang="zh-CN" altLang="en-US" sz="1800">
                <a:latin typeface="Consolas" panose="020B0609020204030204" charset="0"/>
              </a:rPr>
              <a:t> characters(c)")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# 创建迭代器对象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theIter = IterChars()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# 插入记录，每次插入一个英文小写字母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cur.executemany("</a:t>
            </a:r>
            <a:r>
              <a:rPr lang="en-US" altLang="zh-CN" sz="1800">
                <a:latin typeface="Consolas" panose="020B0609020204030204" charset="0"/>
              </a:rPr>
              <a:t>INSERT</a:t>
            </a:r>
            <a:r>
              <a:rPr lang="zh-CN" altLang="en-US" sz="1800">
                <a:latin typeface="Consolas" panose="020B0609020204030204" charset="0"/>
              </a:rPr>
              <a:t> </a:t>
            </a:r>
            <a:r>
              <a:rPr lang="en-US" altLang="zh-CN" sz="1800">
                <a:latin typeface="Consolas" panose="020B0609020204030204" charset="0"/>
              </a:rPr>
              <a:t>INTO</a:t>
            </a:r>
            <a:r>
              <a:rPr lang="zh-CN" altLang="en-US" sz="1800">
                <a:latin typeface="Consolas" panose="020B0609020204030204" charset="0"/>
              </a:rPr>
              <a:t> characters(c) </a:t>
            </a:r>
            <a:r>
              <a:rPr lang="en-US" altLang="zh-CN" sz="1800">
                <a:latin typeface="Consolas" panose="020B0609020204030204" charset="0"/>
              </a:rPr>
              <a:t>VALUES</a:t>
            </a:r>
            <a:r>
              <a:rPr lang="zh-CN" altLang="en-US" sz="1800">
                <a:latin typeface="Consolas" panose="020B0609020204030204" charset="0"/>
              </a:rPr>
              <a:t> (?)", theIter)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# 读取并显示所有记录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cur.execute("</a:t>
            </a:r>
            <a:r>
              <a:rPr lang="en-US" altLang="zh-CN" sz="1800">
                <a:latin typeface="Consolas" panose="020B0609020204030204" charset="0"/>
              </a:rPr>
              <a:t>SELECT</a:t>
            </a:r>
            <a:r>
              <a:rPr lang="zh-CN" altLang="en-US" sz="1800">
                <a:latin typeface="Consolas" panose="020B0609020204030204" charset="0"/>
              </a:rPr>
              <a:t> c </a:t>
            </a:r>
            <a:r>
              <a:rPr lang="en-US" altLang="zh-CN" sz="1800">
                <a:latin typeface="Consolas" panose="020B0609020204030204" charset="0"/>
              </a:rPr>
              <a:t>FROM</a:t>
            </a:r>
            <a:r>
              <a:rPr lang="zh-CN" altLang="en-US" sz="1800">
                <a:latin typeface="Consolas" panose="020B0609020204030204" charset="0"/>
              </a:rPr>
              <a:t> characters")</a:t>
            </a:r>
            <a:endParaRPr lang="zh-CN" alt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Consolas" panose="020B0609020204030204" charset="0"/>
              </a:rPr>
              <a:t>print(cur.fetchall())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使用生成器对象来产生参数：</a:t>
            </a:r>
            <a:endParaRPr lang="zh-CN" altLang="en-US" sz="2000"/>
          </a:p>
          <a:p>
            <a:pPr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import sqlite3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import string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# 包含yield语句的函数可以用来创建生成器对象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def char_generator():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for c in string.ascii_lowercase: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yield (c,)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conn = sqlite3.connect(":memory:")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cur = conn.cursor()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cur.execute("</a:t>
            </a:r>
            <a:r>
              <a:rPr lang="en-US" altLang="zh-CN" sz="1800">
                <a:latin typeface="Times New Roman" panose="02020603050405020304" pitchFamily="2" charset="0"/>
              </a:rPr>
              <a:t>CREATE TABLE</a:t>
            </a:r>
            <a:r>
              <a:rPr lang="zh-CN" altLang="en-US" sz="1800">
                <a:latin typeface="Times New Roman" panose="02020603050405020304" pitchFamily="2" charset="0"/>
              </a:rPr>
              <a:t> characters(c)")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# 使用生成器对象得到参数序列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cur.executemany("</a:t>
            </a:r>
            <a:r>
              <a:rPr lang="en-US" altLang="zh-CN" sz="1800">
                <a:latin typeface="Times New Roman" panose="02020603050405020304" pitchFamily="2" charset="0"/>
              </a:rPr>
              <a:t>INSERT INTO</a:t>
            </a:r>
            <a:r>
              <a:rPr lang="zh-CN" altLang="en-US" sz="1800">
                <a:latin typeface="Times New Roman" panose="02020603050405020304" pitchFamily="2" charset="0"/>
              </a:rPr>
              <a:t> characters(c) </a:t>
            </a:r>
            <a:r>
              <a:rPr lang="en-US" altLang="zh-CN" sz="1800">
                <a:latin typeface="Times New Roman" panose="02020603050405020304" pitchFamily="2" charset="0"/>
              </a:rPr>
              <a:t>VALUES</a:t>
            </a:r>
            <a:r>
              <a:rPr lang="zh-CN" altLang="en-US" sz="1800">
                <a:latin typeface="Times New Roman" panose="02020603050405020304" pitchFamily="2" charset="0"/>
              </a:rPr>
              <a:t> (?)", char_generator())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cur.execute("</a:t>
            </a:r>
            <a:r>
              <a:rPr lang="en-US" altLang="zh-CN" sz="1800">
                <a:latin typeface="Times New Roman" panose="02020603050405020304" pitchFamily="2" charset="0"/>
              </a:rPr>
              <a:t>SELECT</a:t>
            </a:r>
            <a:r>
              <a:rPr lang="zh-CN" altLang="en-US" sz="1800">
                <a:latin typeface="Times New Roman" panose="02020603050405020304" pitchFamily="2" charset="0"/>
              </a:rPr>
              <a:t> c </a:t>
            </a:r>
            <a:r>
              <a:rPr lang="en-US" altLang="zh-CN" sz="1800">
                <a:latin typeface="Times New Roman" panose="02020603050405020304" pitchFamily="2" charset="0"/>
              </a:rPr>
              <a:t>FROM</a:t>
            </a:r>
            <a:r>
              <a:rPr lang="zh-CN" altLang="en-US" sz="1800">
                <a:latin typeface="Times New Roman" panose="02020603050405020304" pitchFamily="2" charset="0"/>
              </a:rPr>
              <a:t> characters")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print(cur.fetchall())</a:t>
            </a:r>
            <a:endParaRPr lang="zh-CN" altLang="en-US" sz="18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使用直接创建的序列作为SQL语句的参数：</a:t>
            </a:r>
            <a:endParaRPr lang="zh-CN" altLang="en-US" sz="2000"/>
          </a:p>
          <a:p>
            <a:pPr>
              <a:buNone/>
            </a:pP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import sqlite3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persons = [("Hugo", "Boss"), ("Calvin", "Klein") ]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conn = sqlite3.connect(":memory:")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# 创建表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conn.execute("</a:t>
            </a:r>
            <a:r>
              <a:rPr lang="en-US" altLang="zh-CN" sz="1800">
                <a:latin typeface="Times New Roman" panose="02020603050405020304" pitchFamily="2" charset="0"/>
              </a:rPr>
              <a:t>CREATE TABLE</a:t>
            </a:r>
            <a:r>
              <a:rPr lang="zh-CN" altLang="en-US" sz="1800">
                <a:latin typeface="Times New Roman" panose="02020603050405020304" pitchFamily="2" charset="0"/>
              </a:rPr>
              <a:t> person(firstname, lastname)")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# 插入数据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conn.executemany("</a:t>
            </a:r>
            <a:r>
              <a:rPr lang="en-US" altLang="zh-CN" sz="1600">
                <a:latin typeface="Times New Roman" panose="02020603050405020304" pitchFamily="2" charset="0"/>
              </a:rPr>
              <a:t>INSERT INTO</a:t>
            </a:r>
            <a:r>
              <a:rPr lang="zh-CN" altLang="en-US" sz="1600">
                <a:latin typeface="Times New Roman" panose="02020603050405020304" pitchFamily="2" charset="0"/>
              </a:rPr>
              <a:t> person(firstname, lastname) </a:t>
            </a:r>
            <a:r>
              <a:rPr lang="en-US" altLang="zh-CN" sz="1600">
                <a:latin typeface="Times New Roman" panose="02020603050405020304" pitchFamily="2" charset="0"/>
              </a:rPr>
              <a:t>VALUES</a:t>
            </a:r>
            <a:r>
              <a:rPr lang="zh-CN" altLang="en-US" sz="1600">
                <a:latin typeface="Times New Roman" panose="02020603050405020304" pitchFamily="2" charset="0"/>
              </a:rPr>
              <a:t> (?, ?)", persons)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# 显示数据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for row in conn.execute("</a:t>
            </a:r>
            <a:r>
              <a:rPr lang="en-US" altLang="zh-CN" sz="1800">
                <a:latin typeface="Times New Roman" panose="02020603050405020304" pitchFamily="2" charset="0"/>
              </a:rPr>
              <a:t>SELECT</a:t>
            </a:r>
            <a:r>
              <a:rPr lang="zh-CN" altLang="en-US" sz="1800">
                <a:latin typeface="Times New Roman" panose="02020603050405020304" pitchFamily="2" charset="0"/>
              </a:rPr>
              <a:t> firstname, lastname </a:t>
            </a:r>
            <a:r>
              <a:rPr lang="en-US" altLang="zh-CN" sz="1800">
                <a:latin typeface="Times New Roman" panose="02020603050405020304" pitchFamily="2" charset="0"/>
              </a:rPr>
              <a:t>FROM</a:t>
            </a:r>
            <a:r>
              <a:rPr lang="zh-CN" altLang="en-US" sz="1800">
                <a:latin typeface="Times New Roman" panose="02020603050405020304" pitchFamily="2" charset="0"/>
              </a:rPr>
              <a:t> person"):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    print(row)</a:t>
            </a:r>
            <a:endParaRPr lang="zh-CN" altLang="en-US" sz="18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800">
                <a:latin typeface="Times New Roman" panose="02020603050405020304" pitchFamily="2" charset="0"/>
              </a:rPr>
              <a:t>print("I just deleted", conn.execute("</a:t>
            </a:r>
            <a:r>
              <a:rPr lang="en-US" altLang="zh-CN" sz="1800">
                <a:latin typeface="Times New Roman" panose="02020603050405020304" pitchFamily="2" charset="0"/>
              </a:rPr>
              <a:t>DELETE FROM</a:t>
            </a:r>
            <a:r>
              <a:rPr lang="zh-CN" altLang="en-US" sz="1800">
                <a:latin typeface="Times New Roman" panose="02020603050405020304" pitchFamily="2" charset="0"/>
              </a:rPr>
              <a:t> person").rowcount, "rows")</a:t>
            </a:r>
            <a:endParaRPr lang="zh-CN" altLang="en-US" sz="18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fetchone()、fetchmany(size=cursor.arraysize)、fetchall()：用来读取数据。假设数据库通过下面代码插入数据：</a:t>
            </a:r>
            <a:endParaRPr lang="zh-CN" altLang="en-US" sz="2400"/>
          </a:p>
          <a:p>
            <a:pPr>
              <a:buNone/>
            </a:pPr>
            <a:endParaRPr lang="zh-CN" altLang="en-US" sz="1600"/>
          </a:p>
          <a:p>
            <a:pPr>
              <a:buNone/>
            </a:pPr>
            <a:r>
              <a:rPr lang="zh-CN" altLang="en-US" sz="1600"/>
              <a:t>import sqlite3</a:t>
            </a:r>
            <a:endParaRPr lang="zh-CN" altLang="en-US" sz="1600"/>
          </a:p>
          <a:p>
            <a:pPr>
              <a:buNone/>
            </a:pPr>
            <a:endParaRPr lang="zh-CN" altLang="en-US" sz="1600"/>
          </a:p>
          <a:p>
            <a:pPr>
              <a:buNone/>
            </a:pPr>
            <a:r>
              <a:rPr lang="zh-CN" altLang="en-US" sz="1600"/>
              <a:t>conn = sqlite3.connect("D:/addressBook.db")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cur = conn.cursor()               #创建游标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cur.execute('''</a:t>
            </a:r>
            <a:r>
              <a:rPr lang="en-US" altLang="zh-CN" sz="1600"/>
              <a:t>INSERT INTO</a:t>
            </a:r>
            <a:r>
              <a:rPr lang="zh-CN" altLang="en-US" sz="1600"/>
              <a:t> addressList(name , sex , phon , QQ , address) </a:t>
            </a:r>
            <a:r>
              <a:rPr lang="en-US" altLang="zh-CN" sz="1600"/>
              <a:t>VALUES</a:t>
            </a:r>
            <a:r>
              <a:rPr lang="zh-CN" altLang="en-US" sz="1600"/>
              <a:t>('王小丫' ,  '女' ,  '13888997011' ,  '66735' ,  '北京市' )''')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cur.execute('''</a:t>
            </a:r>
            <a:r>
              <a:rPr lang="en-US" altLang="zh-CN" sz="1600"/>
              <a:t>INSERT INTO</a:t>
            </a:r>
            <a:r>
              <a:rPr lang="zh-CN" altLang="en-US" sz="1600"/>
              <a:t> addressList(name, sex, phon, QQ, address) </a:t>
            </a:r>
            <a:r>
              <a:rPr lang="en-US" altLang="zh-CN" sz="1600"/>
              <a:t>VALUES</a:t>
            </a:r>
            <a:r>
              <a:rPr lang="zh-CN" altLang="en-US" sz="1600"/>
              <a:t>('李莉', '女', '15808066055', '675797', '天津市')''')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cur.execute('''</a:t>
            </a:r>
            <a:r>
              <a:rPr lang="en-US" altLang="zh-CN" sz="1600"/>
              <a:t>INSERT INTO</a:t>
            </a:r>
            <a:r>
              <a:rPr lang="zh-CN" altLang="en-US" sz="1600"/>
              <a:t> addressList(name, sex, phon, QQ, address) </a:t>
            </a:r>
            <a:r>
              <a:rPr lang="en-US" altLang="zh-CN" sz="1600"/>
              <a:t>VALUES</a:t>
            </a:r>
            <a:r>
              <a:rPr lang="zh-CN" altLang="en-US" sz="1600"/>
              <a:t>('李星草', '男', '15912108090', '3232099', '昆明市')''')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conn.commit()                      #提交事务，把数据写入数据库</a:t>
            </a:r>
            <a:endParaRPr lang="zh-CN" altLang="en-US" sz="1600"/>
          </a:p>
          <a:p>
            <a:pPr>
              <a:buNone/>
            </a:pPr>
            <a:r>
              <a:rPr lang="zh-CN" altLang="en-US" sz="1600"/>
              <a:t>conn.close()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>
                <a:sym typeface="宋体" panose="02010600030101010101" pitchFamily="2" charset="-122"/>
              </a:rPr>
              <a:t>14.1.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2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  </a:t>
            </a:r>
            <a:r>
              <a:rPr lang="en-US" altLang="zh-CN" strike="noStrike" noProof="1" dirty="0">
                <a:sym typeface="宋体" panose="02010600030101010101" pitchFamily="2" charset="-122"/>
              </a:rPr>
              <a:t>Cursor</a:t>
            </a:r>
            <a:r>
              <a:rPr lang="zh-CN" altLang="en-US" strike="noStrike" noProof="1" dirty="0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使用fetchall()读取数据：</a:t>
            </a:r>
            <a:endParaRPr lang="zh-CN" altLang="en-US" sz="2000"/>
          </a:p>
          <a:p>
            <a:pPr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import sqlite3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conn = sqlite3.connect('D:/addressBook.db')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cur = conn.cursor()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cur.execute('</a:t>
            </a:r>
            <a:r>
              <a:rPr lang="en-US" altLang="zh-CN" sz="1800">
                <a:latin typeface="Consolas" panose="020B0609020204030204" charset="0"/>
              </a:rPr>
              <a:t>SELECT</a:t>
            </a:r>
            <a:r>
              <a:rPr lang="zh-CN" altLang="en-US" sz="1800">
                <a:latin typeface="Consolas" panose="020B0609020204030204" charset="0"/>
              </a:rPr>
              <a:t> * </a:t>
            </a:r>
            <a:r>
              <a:rPr lang="en-US" altLang="zh-CN" sz="1800">
                <a:latin typeface="Consolas" panose="020B0609020204030204" charset="0"/>
              </a:rPr>
              <a:t>FROM</a:t>
            </a:r>
            <a:r>
              <a:rPr lang="zh-CN" altLang="en-US" sz="1800">
                <a:latin typeface="Consolas" panose="020B0609020204030204" charset="0"/>
              </a:rPr>
              <a:t> addressList')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li = cur.fetchall()                  #返回所有查询结果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for line in li: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for item in line: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    print(item, end=' ')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print()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conn.close()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1205" y="854075"/>
            <a:ext cx="8231505" cy="521970"/>
          </a:xfrm>
        </p:spPr>
        <p:txBody>
          <a:bodyPr/>
          <a:p>
            <a:r>
              <a:rPr lang="zh-CN" altLang="en-US"/>
              <a:t>第14章 数据库编程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831340"/>
            <a:ext cx="5013960" cy="3758565"/>
          </a:xfrm>
        </p:spPr>
        <p:txBody>
          <a:bodyPr/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1.0 Python</a:t>
            </a: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是一种怎样的语言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1.1 </a:t>
            </a:r>
            <a:r>
              <a:rPr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如何选择Python版本</a:t>
            </a:r>
            <a:endParaRPr sz="24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400" b="1" kern="1200" baseline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1265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3  Row</a:t>
            </a:r>
            <a:r>
              <a:rPr lang="zh-CN" altLang="en-US" strike="noStrike" noProof="1" dirty="0"/>
              <a:t>对象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2530" name="文本占位符 1126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/>
              <a:t>假设数据以下面的方式创建并插入数据：</a:t>
            </a:r>
            <a:endParaRPr lang="zh-CN" altLang="en-US" sz="2400" dirty="0"/>
          </a:p>
          <a:p>
            <a:pPr>
              <a:spcBef>
                <a:spcPts val="600"/>
              </a:spcBef>
              <a:buNone/>
            </a:pPr>
            <a:endParaRPr lang="zh-CN" altLang="en-US" sz="18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conn = sqlite3.connect("D:\\test.db")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c = conn.cursor()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c.execute('''</a:t>
            </a:r>
            <a:r>
              <a:rPr lang="en-US" altLang="zh-CN" sz="1600" dirty="0">
                <a:latin typeface="Times New Roman" panose="02020603050405020304" pitchFamily="2" charset="0"/>
              </a:rPr>
              <a:t>CREATE TABLE</a:t>
            </a:r>
            <a:r>
              <a:rPr lang="zh-CN" altLang="en-US" sz="1600" dirty="0">
                <a:latin typeface="Times New Roman" panose="02020603050405020304" pitchFamily="2" charset="0"/>
              </a:rPr>
              <a:t> stocks(date text, trans text, symbol text, qty real, price real)''')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c.execute("""</a:t>
            </a:r>
            <a:r>
              <a:rPr lang="en-US" altLang="zh-CN" sz="1600" dirty="0">
                <a:latin typeface="Times New Roman" panose="02020603050405020304" pitchFamily="2" charset="0"/>
              </a:rPr>
              <a:t>INSERT INTO</a:t>
            </a:r>
            <a:r>
              <a:rPr lang="zh-CN" altLang="en-US" sz="1600" dirty="0">
                <a:latin typeface="Times New Roman" panose="02020603050405020304" pitchFamily="2" charset="0"/>
              </a:rPr>
              <a:t> stocks </a:t>
            </a:r>
            <a:r>
              <a:rPr lang="en-US" altLang="zh-CN" sz="1600" dirty="0">
                <a:latin typeface="Times New Roman" panose="02020603050405020304" pitchFamily="2" charset="0"/>
              </a:rPr>
              <a:t>VALUES</a:t>
            </a:r>
            <a:r>
              <a:rPr lang="zh-CN" altLang="en-US" sz="1600" dirty="0">
                <a:latin typeface="Times New Roman" panose="02020603050405020304" pitchFamily="2" charset="0"/>
              </a:rPr>
              <a:t> ('2006-01-05','BUY','RHAT',100,35.14)""")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conn.commit()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c.close()</a:t>
            </a:r>
            <a:endParaRPr lang="zh-CN" altLang="en-US" sz="16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3  Row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ü"/>
            </a:pPr>
            <a:r>
              <a:rPr lang="zh-CN" altLang="en-US" sz="2000"/>
              <a:t>使用</a:t>
            </a:r>
            <a:r>
              <a:rPr lang="en-US" altLang="zh-CN" sz="2000"/>
              <a:t>fetchone()</a:t>
            </a:r>
            <a:r>
              <a:rPr lang="zh-CN" altLang="en-US" sz="2000">
                <a:ea typeface="宋体" panose="02010600030101010101" pitchFamily="2" charset="-122"/>
              </a:rPr>
              <a:t>方法</a:t>
            </a:r>
            <a:r>
              <a:rPr lang="zh-CN" altLang="en-US" sz="2000"/>
              <a:t>读取其中数据：</a:t>
            </a:r>
            <a:endParaRPr lang="zh-CN" altLang="en-US" sz="2000"/>
          </a:p>
          <a:p>
            <a:pPr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conn.row_factory = sqlite3.Row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 = conn.cursor()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c.execute('</a:t>
            </a:r>
            <a:r>
              <a:rPr lang="en-US" altLang="zh-CN" sz="1800">
                <a:latin typeface="Consolas" panose="020B0609020204030204" charset="0"/>
              </a:rPr>
              <a:t>SELECT</a:t>
            </a:r>
            <a:r>
              <a:rPr lang="zh-CN" altLang="en-US" sz="1800">
                <a:latin typeface="Consolas" panose="020B0609020204030204" charset="0"/>
              </a:rPr>
              <a:t> * </a:t>
            </a:r>
            <a:r>
              <a:rPr lang="en-US" altLang="zh-CN" sz="1800">
                <a:latin typeface="Consolas" panose="020B0609020204030204" charset="0"/>
              </a:rPr>
              <a:t>FROM</a:t>
            </a:r>
            <a:r>
              <a:rPr lang="zh-CN" altLang="en-US" sz="1800">
                <a:latin typeface="Consolas" panose="020B0609020204030204" charset="0"/>
              </a:rPr>
              <a:t> stocks')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r = c.fetchone()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print(type(r))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print(tuple(r))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print(r[2])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print(r.keys())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print(r['qty'])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for field in r:</a:t>
            </a:r>
            <a:endParaRPr lang="zh-CN" altLang="en-US" sz="18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800">
                <a:latin typeface="Consolas" panose="020B0609020204030204" charset="0"/>
              </a:rPr>
              <a:t>    print(field)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en-US" strike="noStrike" noProof="1"/>
              <a:t>14.1.4  </a:t>
            </a:r>
            <a:r>
              <a:rPr lang="zh-CN" altLang="en-US" strike="noStrike" noProof="1"/>
              <a:t>案例精选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4578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14-1  </a:t>
            </a:r>
            <a:r>
              <a:rPr lang="zh-CN" altLang="en-US" sz="2400"/>
              <a:t>把批量</a:t>
            </a:r>
            <a:r>
              <a:rPr lang="en-US" altLang="zh-CN" sz="2400"/>
              <a:t>Excel</a:t>
            </a:r>
            <a:r>
              <a:rPr lang="zh-CN" altLang="en-US" sz="2400"/>
              <a:t>文件中的数据导入</a:t>
            </a:r>
            <a:r>
              <a:rPr lang="en-US" altLang="zh-CN" sz="2400"/>
              <a:t>SQLite</a:t>
            </a:r>
            <a:r>
              <a:rPr lang="zh-CN" altLang="en-US" sz="2400"/>
              <a:t>数据库。</a:t>
            </a:r>
            <a:endParaRPr lang="zh-CN" altLang="en-US" sz="2400"/>
          </a:p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</a:t>
            </a:r>
            <a:r>
              <a:rPr lang="en-US" altLang="zh-CN" sz="1800"/>
              <a:t>executemany()</a:t>
            </a:r>
            <a:r>
              <a:rPr lang="zh-CN" altLang="en-US" sz="1800"/>
              <a:t>实现批量数据导入</a:t>
            </a:r>
            <a:endParaRPr lang="zh-CN" altLang="en-US" sz="1800"/>
          </a:p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通过减少事务提交次数提高速度</a:t>
            </a:r>
            <a:endParaRPr lang="zh-CN" altLang="en-US" sz="1800"/>
          </a:p>
          <a:p>
            <a:pPr>
              <a:buNone/>
            </a:pPr>
            <a:endParaRPr lang="zh-CN" altLang="en-US" sz="1800"/>
          </a:p>
          <a:p>
            <a:pPr>
              <a:buNone/>
            </a:pPr>
            <a:r>
              <a:rPr lang="zh-CN" altLang="en-US" sz="1800">
                <a:hlinkClick r:id="rId1" action="ppaction://hlinkfile"/>
              </a:rPr>
              <a:t>code\test_xlsx2sqlite.py</a:t>
            </a:r>
            <a:endParaRPr lang="zh-CN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14-2  </a:t>
            </a:r>
            <a:r>
              <a:rPr lang="zh-CN" altLang="en-US" sz="2400"/>
              <a:t>无界面版通信录管理系统。</a:t>
            </a:r>
            <a:endParaRPr lang="zh-CN" altLang="en-US" sz="2400"/>
          </a:p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命令行式菜单</a:t>
            </a:r>
            <a:endParaRPr lang="zh-CN" altLang="en-US" sz="1800"/>
          </a:p>
          <a:p>
            <a:pPr>
              <a:buNone/>
            </a:pPr>
            <a:endParaRPr lang="zh-CN" altLang="en-US" sz="1800">
              <a:hlinkClick r:id="rId1" action="ppaction://hlinkfile"/>
            </a:endParaRPr>
          </a:p>
          <a:p>
            <a:pPr>
              <a:buNone/>
            </a:pPr>
            <a:r>
              <a:rPr lang="zh-CN" altLang="en-US" sz="1800">
                <a:hlinkClick r:id="rId1" action="ppaction://hlinkfile"/>
              </a:rPr>
              <a:t>code\addressListManage.py</a:t>
            </a:r>
            <a:endParaRPr lang="zh-CN" altLang="en-US" sz="18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en-US" strike="noStrike" noProof="1"/>
              <a:t>14.1.4  </a:t>
            </a:r>
            <a:r>
              <a:rPr lang="zh-CN" altLang="en-US" strike="noStrike" noProof="1"/>
              <a:t>案例精选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14-3  tkinter GUI</a:t>
            </a:r>
            <a:r>
              <a:rPr lang="zh-CN" altLang="en-US" sz="2400"/>
              <a:t>版通信录管理系统。</a:t>
            </a:r>
            <a:endParaRPr lang="zh-CN" altLang="en-US" sz="2400"/>
          </a:p>
          <a:p>
            <a:pPr>
              <a:buFont typeface="Wingdings" panose="05000000000000000000" charset="0"/>
              <a:buNone/>
            </a:pPr>
            <a:r>
              <a:rPr lang="zh-CN" altLang="en-US" sz="1800">
                <a:hlinkClick r:id="rId1" action="ppaction://hlinkfile"/>
              </a:rPr>
              <a:t>code\tkinter_addressListManage.pyw</a:t>
            </a:r>
            <a:endParaRPr lang="zh-CN" altLang="en-US" sz="18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en-US" strike="noStrike" noProof="1"/>
              <a:t>14.1.4  </a:t>
            </a:r>
            <a:r>
              <a:rPr lang="zh-CN" altLang="en-US" strike="noStrike" noProof="1"/>
              <a:t>案例精选</a:t>
            </a:r>
            <a:endParaRPr lang="zh-CN" altLang="en-US" strike="noStrike" noProof="1"/>
          </a:p>
        </p:txBody>
      </p:sp>
      <p:pic>
        <p:nvPicPr>
          <p:cNvPr id="26627" name="Picture 187" descr=")E0I]}2%{@}OL)6~5)_VC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5" y="2571750"/>
            <a:ext cx="3606800" cy="3824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2289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 访问其他类型数据库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7650" name="文本占位符 1229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 dirty="0"/>
              <a:t>除了SQLite数据库以外，Python还可以操作ACCESS、SQLServer、MYSQL等多种类型的数据库。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331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674" name="文本占位符 1331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/>
              <a:t>需要首先安装Python for Windows extensions，Pywin32。</a:t>
            </a:r>
            <a:endParaRPr lang="zh-CN" altLang="en-US" sz="2400" dirty="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 dirty="0"/>
              <a:t>建立数据库连接</a:t>
            </a:r>
            <a:endParaRPr lang="zh-CN" altLang="en-US" sz="2000" dirty="0"/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</a:rPr>
              <a:t>import win32com.client   </a:t>
            </a:r>
            <a:endParaRPr lang="zh-CN" altLang="en-US" sz="16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</a:rPr>
              <a:t>conn = win32com.client.Dispatch(r'ADODB.Connection')   </a:t>
            </a:r>
            <a:endParaRPr lang="zh-CN" altLang="en-US" sz="16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</a:rPr>
              <a:t>DSN = 'PROVIDER=Microsoft.Jet.OLEDB.4.0;DATA SOURCE=C:/MyDB.mdb;'   </a:t>
            </a:r>
            <a:endParaRPr lang="zh-CN" altLang="en-US" sz="16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 dirty="0">
                <a:latin typeface="Consolas" panose="020B0609020204030204" charset="0"/>
              </a:rPr>
              <a:t>conn.Open(DSN)</a:t>
            </a:r>
            <a:endParaRPr lang="zh-CN" altLang="en-US" sz="1600" dirty="0">
              <a:latin typeface="Consolas" panose="020B0609020204030204" charset="0"/>
            </a:endParaRPr>
          </a:p>
          <a:p>
            <a:pPr>
              <a:buNone/>
            </a:pPr>
            <a:endParaRPr lang="zh-CN" altLang="en-US" sz="1600" dirty="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 sz="2000" dirty="0"/>
              <a:t>打开记录集</a:t>
            </a:r>
            <a:endParaRPr lang="zh-CN" altLang="en-US" sz="2000" dirty="0"/>
          </a:p>
          <a:p>
            <a:pPr>
              <a:buNone/>
            </a:pPr>
            <a:r>
              <a:rPr lang="zh-CN" altLang="en-US" sz="1800" dirty="0"/>
              <a:t>rs = win32com.client.Dispatch(r'ADODB.Recordset')   </a:t>
            </a:r>
            <a:endParaRPr lang="zh-CN" altLang="en-US" sz="1800" dirty="0"/>
          </a:p>
          <a:p>
            <a:pPr>
              <a:buNone/>
            </a:pPr>
            <a:r>
              <a:rPr lang="zh-CN" altLang="en-US" sz="1800" dirty="0"/>
              <a:t>rs_name = 'MyRecordset'#表名   </a:t>
            </a:r>
            <a:endParaRPr lang="zh-CN" altLang="en-US" sz="1800" dirty="0"/>
          </a:p>
          <a:p>
            <a:pPr>
              <a:buNone/>
            </a:pPr>
            <a:r>
              <a:rPr lang="zh-CN" altLang="en-US" sz="1800" dirty="0"/>
              <a:t>rs.Open('[' + rs_name + ']', conn, 1, 3)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4337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9698" name="文本占位符 14338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57225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2000" dirty="0"/>
              <a:t>操作记录集</a:t>
            </a:r>
            <a:endParaRPr lang="zh-CN" altLang="en-US" sz="2000" dirty="0"/>
          </a:p>
          <a:p>
            <a:pPr marL="657225">
              <a:spcBef>
                <a:spcPct val="0"/>
              </a:spcBef>
              <a:buNone/>
            </a:pPr>
            <a:endParaRPr lang="zh-CN" altLang="en-US" sz="1800" dirty="0">
              <a:latin typeface="Consolas" panose="020B0609020204030204" charset="0"/>
            </a:endParaRPr>
          </a:p>
          <a:p>
            <a:pPr marL="657225"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rs.AddNew()   </a:t>
            </a:r>
            <a:endParaRPr lang="zh-CN" altLang="en-US" sz="1800" dirty="0">
              <a:latin typeface="Consolas" panose="020B0609020204030204" charset="0"/>
            </a:endParaRPr>
          </a:p>
          <a:p>
            <a:pPr marL="657225"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rs.Fields.Item(1).Value = 'data'   </a:t>
            </a:r>
            <a:endParaRPr lang="zh-CN" altLang="en-US" sz="1800" dirty="0">
              <a:latin typeface="Consolas" panose="020B0609020204030204" charset="0"/>
            </a:endParaRPr>
          </a:p>
          <a:p>
            <a:pPr marL="657225"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rs.Update()</a:t>
            </a:r>
            <a:endParaRPr lang="zh-CN" altLang="en-US" sz="18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47700" indent="-340995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2400"/>
              <a:t>操作数据</a:t>
            </a:r>
            <a:endParaRPr lang="zh-CN" altLang="en-US" sz="2400"/>
          </a:p>
          <a:p>
            <a:pPr marL="647700" indent="-340995">
              <a:spcBef>
                <a:spcPts val="600"/>
              </a:spcBef>
              <a:buNone/>
            </a:pPr>
            <a:endParaRPr lang="zh-CN" altLang="en-US" sz="1600">
              <a:latin typeface="Times New Roman" panose="02020603050405020304" pitchFamily="2" charset="0"/>
            </a:endParaRPr>
          </a:p>
          <a:p>
            <a:pPr marL="647700" indent="-340995">
              <a:spcBef>
                <a:spcPts val="600"/>
              </a:spcBef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 = win32com.client.Dispatch(r'ADODB.Connection')   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 marL="647700" indent="-340995">
              <a:spcBef>
                <a:spcPts val="600"/>
              </a:spcBef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DSN = 'PROVIDER=Microsoft.Jet.OLEDB.4.0;DATA SOURCE=C:/MyDB.mdb;'   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 marL="647700" indent="-340995">
              <a:spcBef>
                <a:spcPts val="600"/>
              </a:spcBef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sql_statement = "Insert INTO [Table_Name] ([Field_1], [Field_2]) VALUES ('data1', 'data2')" 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 marL="647700" indent="-340995">
              <a:spcBef>
                <a:spcPts val="600"/>
              </a:spcBef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conn.Open(DSN)   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 marL="647700" indent="-340995">
              <a:spcBef>
                <a:spcPts val="600"/>
              </a:spcBef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conn.Execute(sql_statement)   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 marL="647700" indent="-340995">
              <a:spcBef>
                <a:spcPts val="600"/>
              </a:spcBef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conn.Close()</a:t>
            </a:r>
            <a:endParaRPr lang="zh-CN" altLang="en-US" sz="16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14.2.1 操作ACCESS数据库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174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47700" indent="-340995">
              <a:buFont typeface="Wingdings" panose="05000000000000000000" charset="0"/>
              <a:buChar char="ü"/>
            </a:pPr>
            <a:r>
              <a:rPr lang="zh-CN" altLang="en-US" sz="2000"/>
              <a:t>遍历记录</a:t>
            </a:r>
            <a:endParaRPr lang="zh-CN" altLang="en-US" sz="2000"/>
          </a:p>
          <a:p>
            <a:pPr marL="647700" indent="-340995"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rs.MoveFirst()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count = 0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while 1: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    if rs.EOF: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        break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    else: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        count = count + 1   </a:t>
            </a:r>
            <a:endParaRPr lang="zh-CN" altLang="en-US" sz="1800">
              <a:latin typeface="Consolas" panose="020B0609020204030204" charset="0"/>
            </a:endParaRPr>
          </a:p>
          <a:p>
            <a:pPr marL="647700" indent="-340995">
              <a:buNone/>
            </a:pPr>
            <a:r>
              <a:rPr lang="zh-CN" altLang="en-US" sz="1800">
                <a:latin typeface="Consolas" panose="020B0609020204030204" charset="0"/>
              </a:rPr>
              <a:t>    rs.MoveNext()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614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/>
              <a:t>已内嵌在</a:t>
            </a:r>
            <a:r>
              <a:rPr lang="en-US" altLang="zh-CN" sz="2400"/>
              <a:t>Python</a:t>
            </a:r>
            <a:r>
              <a:rPr lang="zh-CN" altLang="en-US" sz="2400"/>
              <a:t>中，使用时需要导入</a:t>
            </a:r>
            <a:r>
              <a:rPr lang="en-US" altLang="zh-CN" sz="2400" b="1"/>
              <a:t>sqlite3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/>
              <a:t>使用</a:t>
            </a:r>
            <a:r>
              <a:rPr lang="en-US" altLang="zh-CN" sz="2400"/>
              <a:t>c</a:t>
            </a:r>
            <a:r>
              <a:rPr lang="zh-CN" altLang="en-US" sz="2400"/>
              <a:t>语言开发，支持大多数</a:t>
            </a:r>
            <a:r>
              <a:rPr lang="en-US" altLang="zh-CN" sz="2400"/>
              <a:t>SQL91</a:t>
            </a:r>
            <a:r>
              <a:rPr lang="zh-CN" altLang="en-US" sz="2400"/>
              <a:t>标准，不支持外键限制。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/>
              <a:t>支持原子的、一致的、独立和持久的</a:t>
            </a:r>
            <a:r>
              <a:rPr lang="zh-CN" altLang="en-US" sz="2400" b="1"/>
              <a:t>事务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/>
              <a:t>通过数据库级上的独占性和共享锁定来实现独立事务，当多个线程和进程同一时间访问同一数据库时，只有一个可以写入数据。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/>
              <a:t>支持</a:t>
            </a:r>
            <a:r>
              <a:rPr lang="en-US" altLang="zh-CN" sz="2400"/>
              <a:t>140TB</a:t>
            </a:r>
            <a:r>
              <a:rPr lang="zh-CN" altLang="en-US" sz="2400"/>
              <a:t>的数据库，每个数据库完全存储在单个磁盘文件中，以</a:t>
            </a:r>
            <a:r>
              <a:rPr lang="en-US" altLang="zh-CN" sz="2400"/>
              <a:t>B+</a:t>
            </a:r>
            <a:r>
              <a:rPr lang="zh-CN" altLang="en-US" sz="2400"/>
              <a:t>数据结构的形式存储，一个数据库就是一个文件，</a:t>
            </a:r>
            <a:r>
              <a:rPr lang="zh-CN" altLang="en-US" sz="2400" b="1"/>
              <a:t>通过复制即可实现备份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7409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14.2.2 操作MSSQLServer数据库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2770" name="文本占位符 1741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使用Pywin32，需要首先安装</a:t>
            </a:r>
            <a:endParaRPr lang="zh-CN" altLang="en-US" sz="2400" dirty="0"/>
          </a:p>
          <a:p>
            <a:pPr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2000" dirty="0"/>
              <a:t>导入模块: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latin typeface="Consolas" panose="020B0609020204030204" charset="0"/>
              </a:rPr>
              <a:t>import adodbapi</a:t>
            </a:r>
            <a:endParaRPr lang="zh-CN" altLang="en-US" sz="16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latin typeface="Consolas" panose="020B0609020204030204" charset="0"/>
              </a:rPr>
              <a:t>adodbapi.adodbapi.verbose = False # adds details to the sample printout</a:t>
            </a:r>
            <a:endParaRPr lang="zh-CN" altLang="en-US" sz="16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600" dirty="0">
                <a:latin typeface="Consolas" panose="020B0609020204030204" charset="0"/>
              </a:rPr>
              <a:t>import adodbapi.ado_consts as adc</a:t>
            </a:r>
            <a:endParaRPr lang="zh-CN" altLang="en-US" sz="16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14.2.2 操作MSSQLServer数据库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79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57225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创建连接:</a:t>
            </a:r>
            <a:endParaRPr lang="zh-CN" altLang="en-US" sz="2000" dirty="0"/>
          </a:p>
          <a:p>
            <a:pPr marL="657225">
              <a:spcBef>
                <a:spcPts val="600"/>
              </a:spcBef>
              <a:buNone/>
            </a:pPr>
            <a:endParaRPr lang="zh-CN" altLang="en-US" sz="1800" dirty="0"/>
          </a:p>
          <a:p>
            <a:pPr marL="657225">
              <a:spcBef>
                <a:spcPts val="600"/>
              </a:spcBef>
              <a:buNone/>
            </a:pPr>
            <a:r>
              <a:rPr lang="zh-CN" altLang="en-US" sz="1800" dirty="0"/>
              <a:t>Cfg={'server':'192.168.29.86\\eclexpress','password':'xxxx','db':'pscitemp'}</a:t>
            </a:r>
            <a:endParaRPr lang="zh-CN" altLang="en-US" sz="1800" dirty="0"/>
          </a:p>
          <a:p>
            <a:pPr marL="657225">
              <a:spcBef>
                <a:spcPts val="600"/>
              </a:spcBef>
              <a:buNone/>
            </a:pPr>
            <a:r>
              <a:rPr lang="zh-CN" altLang="en-US" sz="1800" dirty="0"/>
              <a:t>constr = r"Provider=SQLOLEDB.1; Initial Catalog=%s; Data Source=%s; user ID=%s; Password=%s; "% (Cfg['db'], Cfg['server'], 'sa', Cfg['password'])</a:t>
            </a:r>
            <a:endParaRPr lang="zh-CN" altLang="en-US" sz="1800" dirty="0"/>
          </a:p>
          <a:p>
            <a:pPr marL="657225">
              <a:spcBef>
                <a:spcPts val="600"/>
              </a:spcBef>
              <a:buNone/>
            </a:pPr>
            <a:r>
              <a:rPr lang="zh-CN" altLang="en-US" sz="1800" dirty="0"/>
              <a:t>conn=adodbapi.connect(constr)</a:t>
            </a:r>
            <a:endParaRPr lang="zh-CN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843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14.2.2 操作MSSQLServer数据库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4818" name="文本占位符 1843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57225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2000"/>
              <a:t>执行</a:t>
            </a:r>
            <a:r>
              <a:rPr lang="en-US" altLang="zh-CN" sz="2000"/>
              <a:t>sql</a:t>
            </a:r>
            <a:r>
              <a:rPr lang="zh-CN" altLang="en-US" sz="2000"/>
              <a:t>语句</a:t>
            </a:r>
            <a:r>
              <a:rPr lang="en-US" altLang="zh-CN" sz="2000"/>
              <a:t>:</a:t>
            </a:r>
            <a:endParaRPr lang="en-US" altLang="zh-CN" sz="2000"/>
          </a:p>
          <a:p>
            <a:pPr marL="657225">
              <a:spcBef>
                <a:spcPts val="600"/>
              </a:spcBef>
              <a:buNone/>
            </a:pPr>
            <a:endParaRPr lang="en-US" altLang="zh-CN" sz="1600"/>
          </a:p>
          <a:p>
            <a:pPr marL="657225">
              <a:spcBef>
                <a:spcPts val="600"/>
              </a:spcBef>
              <a:buNone/>
            </a:pPr>
            <a:r>
              <a:rPr lang="en-US" altLang="zh-CN" sz="1600"/>
              <a:t>cur=conn.cursor()</a:t>
            </a:r>
            <a:endParaRPr lang="en-US" altLang="zh-CN" sz="1600"/>
          </a:p>
          <a:p>
            <a:pPr marL="657225">
              <a:spcBef>
                <a:spcPts val="600"/>
              </a:spcBef>
              <a:buNone/>
            </a:pPr>
            <a:r>
              <a:rPr lang="en-US" altLang="zh-CN" sz="1600"/>
              <a:t>sql='''select * from softextBook where title='{0}' and remark3!='{1}''''.format(bookName,flag)</a:t>
            </a:r>
            <a:endParaRPr lang="en-US" altLang="zh-CN" sz="1600"/>
          </a:p>
          <a:p>
            <a:pPr marL="657225">
              <a:spcBef>
                <a:spcPts val="600"/>
              </a:spcBef>
              <a:buNone/>
            </a:pPr>
            <a:r>
              <a:rPr lang="en-US" altLang="zh-CN" sz="1600"/>
              <a:t>cur.execute(sql)</a:t>
            </a:r>
            <a:endParaRPr lang="en-US" altLang="zh-CN" sz="1600"/>
          </a:p>
          <a:p>
            <a:pPr marL="657225">
              <a:spcBef>
                <a:spcPts val="600"/>
              </a:spcBef>
              <a:buNone/>
            </a:pPr>
            <a:r>
              <a:rPr lang="en-US" altLang="zh-CN" sz="1600"/>
              <a:t>data=cur.fetchall()</a:t>
            </a:r>
            <a:endParaRPr lang="en-US" altLang="zh-CN" sz="1600"/>
          </a:p>
          <a:p>
            <a:pPr marL="657225">
              <a:spcBef>
                <a:spcPts val="600"/>
              </a:spcBef>
              <a:buNone/>
            </a:pPr>
            <a:r>
              <a:rPr lang="en-US" altLang="zh-CN" sz="1600"/>
              <a:t>cur.close()</a:t>
            </a:r>
            <a:endParaRPr lang="en-US" altLang="zh-CN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14.2.2 操作MSSQLServer数据库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3182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/>
              <a:t>执行存储过程</a:t>
            </a:r>
            <a:r>
              <a:rPr lang="en-US" altLang="zh-CN" sz="2000"/>
              <a:t>:</a:t>
            </a:r>
            <a:endParaRPr lang="en-US" altLang="zh-CN" sz="2000"/>
          </a:p>
          <a:p>
            <a:pPr marL="63182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Consolas" panose="020B0609020204030204" charset="0"/>
              </a:rPr>
              <a:t>#</a:t>
            </a:r>
            <a:r>
              <a:rPr lang="zh-CN" altLang="en-US" sz="1800">
                <a:latin typeface="Consolas" panose="020B0609020204030204" charset="0"/>
              </a:rPr>
              <a:t>假设</a:t>
            </a:r>
            <a:r>
              <a:rPr lang="en-US" altLang="zh-CN" sz="1800">
                <a:latin typeface="Consolas" panose="020B0609020204030204" charset="0"/>
              </a:rPr>
              <a:t>proName</a:t>
            </a:r>
            <a:r>
              <a:rPr lang="zh-CN" altLang="en-US" sz="1800">
                <a:latin typeface="Consolas" panose="020B0609020204030204" charset="0"/>
              </a:rPr>
              <a:t>有三个参数</a:t>
            </a:r>
            <a:r>
              <a:rPr lang="en-US" altLang="zh-CN" sz="1800">
                <a:latin typeface="Consolas" panose="020B0609020204030204" charset="0"/>
              </a:rPr>
              <a:t>,</a:t>
            </a:r>
            <a:r>
              <a:rPr lang="zh-CN" altLang="en-US" sz="1800">
                <a:latin typeface="Consolas" panose="020B0609020204030204" charset="0"/>
              </a:rPr>
              <a:t>最后一个参数传了</a:t>
            </a:r>
            <a:r>
              <a:rPr lang="en-US" altLang="zh-CN" sz="1800">
                <a:latin typeface="Consolas" panose="020B0609020204030204" charset="0"/>
              </a:rPr>
              <a:t>null</a:t>
            </a:r>
            <a:endParaRPr lang="en-US" altLang="zh-CN" sz="1800">
              <a:latin typeface="Consolas" panose="020B0609020204030204" charset="0"/>
            </a:endParaRPr>
          </a:p>
          <a:p>
            <a:pPr marL="63182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Consolas" panose="020B0609020204030204" charset="0"/>
              </a:rPr>
              <a:t>ret=cur.callproc('procName',(parm1,parm2,None))</a:t>
            </a:r>
            <a:endParaRPr lang="en-US" altLang="zh-CN" sz="1800">
              <a:latin typeface="Consolas" panose="020B0609020204030204" charset="0"/>
            </a:endParaRPr>
          </a:p>
          <a:p>
            <a:pPr marL="63182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>
                <a:latin typeface="Consolas" panose="020B0609020204030204" charset="0"/>
              </a:rPr>
              <a:t>conn.commit()</a:t>
            </a:r>
            <a:endParaRPr lang="en-US" altLang="zh-CN" sz="1800">
              <a:latin typeface="Consolas" panose="020B0609020204030204" charset="0"/>
            </a:endParaRPr>
          </a:p>
          <a:p>
            <a:pPr marL="631825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>
              <a:latin typeface="Consolas" panose="020B0609020204030204" charset="0"/>
            </a:endParaRPr>
          </a:p>
          <a:p>
            <a:pPr marL="63182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/>
              <a:t>关闭连接</a:t>
            </a:r>
            <a:endParaRPr lang="zh-CN" altLang="en-US" sz="2000"/>
          </a:p>
          <a:p>
            <a:pPr marL="63182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/>
              <a:t>conn.close()</a:t>
            </a:r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457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p>
            <a:pPr lvl="0" algn="l" fontAlgn="base"/>
            <a:r>
              <a:rPr lang="zh-CN" altLang="en-US">
                <a:sym typeface="+mn-ea"/>
              </a:rPr>
              <a:t>14.2.2 操作MSSQLServer数据库</a:t>
            </a:r>
            <a:endParaRPr lang="zh-CN" altLang="en-US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6866" name="文本占位符 19458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使用pymssql，需要首先安装</a:t>
            </a:r>
            <a:endParaRPr lang="zh-CN" altLang="en-US" sz="2400" dirty="0"/>
          </a:p>
          <a:p>
            <a:pPr>
              <a:spcBef>
                <a:spcPct val="0"/>
              </a:spcBef>
              <a:buNone/>
            </a:pP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import pymssql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conn = pymssql.connect(host='SQL01', user='user', password='password', database='mydatabase')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cur = conn.cursor()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cur.execute('CREATE TABLE persons(id INT, name VARCHAR(100))')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cur.executemany("INSERT INTO persons VALUES(%d, xinos.king)", [ (1, 'John Doe'), (2, 'Jane Doe') ])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conn.commit()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cur.execute('SELECT * FROM persons WHERE salesrep=xinos.king', 'John Doe')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row = cur.fetchone()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while row: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    print</a:t>
            </a:r>
            <a:r>
              <a:rPr lang="en-US" altLang="zh-CN" sz="1600" dirty="0"/>
              <a:t>(</a:t>
            </a:r>
            <a:r>
              <a:rPr lang="zh-CN" altLang="en-US" sz="1600" dirty="0"/>
              <a:t>"ID=%d, Name=xinos.king" % (row[0], row[1])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    row = cur.fetchone()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cur.execute("SELECT * FROM persons WHERE salesrep LIKE 'J%'")  </a:t>
            </a: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600" dirty="0"/>
              <a:t>conn.close()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048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14.2.3 操作MySQL数据库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7890" name="文本占位符 2048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/>
              <a:t>首先需要安装MySQLDb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zh-CN" altLang="en-US" sz="1800" dirty="0"/>
              <a:t>http://trac.edgewall.org/wiki/MySqlDb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1505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14.2.3 操作MySQL数据库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8914" name="文本占位符 21506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altLang="zh-CN" sz="2400" dirty="0"/>
              <a:t>MySQLDb</a:t>
            </a:r>
            <a:r>
              <a:rPr lang="zh-CN" altLang="en-US" sz="2400" dirty="0"/>
              <a:t>模块的主要方法：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/>
              <a:t>commit() ：提交事务。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/>
              <a:t>rollback() ：回滚事务。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/>
              <a:t>callproc(self, procname, args)：用来执行存储过程,接收的参数为存储过程名和参数列表,返回值为受影响的行数。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/>
              <a:t>execute(self, query, args)：执行单条sql语句,接收的参数为sql语句本身和使用的参数列表,返回值为受影响的行数。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/>
              <a:t>executemany(self, query, args)：执行单条sql语句,但是重复执行参数列表里的参数,返回值为受影响的行数。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14.2.3 操作MySQL数据库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647700" indent="-340995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800" dirty="0"/>
              <a:t>nextset(self)：移动到下一个结果集。</a:t>
            </a:r>
            <a:endParaRPr lang="zh-CN" altLang="en-US" sz="1800" dirty="0"/>
          </a:p>
          <a:p>
            <a:pPr marL="647700" indent="-340995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800" dirty="0"/>
              <a:t>fetchall(self)：接收全部的返回结果行。</a:t>
            </a:r>
            <a:endParaRPr lang="zh-CN" altLang="en-US" sz="1800" dirty="0"/>
          </a:p>
          <a:p>
            <a:pPr marL="647700" indent="-340995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800" dirty="0"/>
              <a:t>fetchmany(self, size=None)：接收size条返回结果行，如果size的值大于返回的结果行的数量,则会返回cursor.arraysize条数据。</a:t>
            </a:r>
            <a:endParaRPr lang="zh-CN" altLang="en-US" sz="1800" dirty="0"/>
          </a:p>
          <a:p>
            <a:pPr marL="647700" indent="-340995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800" dirty="0"/>
              <a:t>fetchone(self)：返回一条结果行。</a:t>
            </a:r>
            <a:endParaRPr lang="zh-CN" altLang="en-US" sz="1800" dirty="0"/>
          </a:p>
          <a:p>
            <a:pPr marL="647700" indent="-340995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1800" dirty="0"/>
              <a:t>scroll(self, value, mode='relative')：移动指针到某一行。如果mode='relative'则表示从当前所在行移动value条，如果 mode='absolute'则表示从结果集的第一行移动value条。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2529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14.2.3 操作MySQL数据库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962" name="文本占位符 2253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查询记录</a:t>
            </a:r>
            <a:endParaRPr lang="zh-CN" altLang="en-US" sz="2400" dirty="0"/>
          </a:p>
          <a:p>
            <a:pPr>
              <a:spcBef>
                <a:spcPts val="600"/>
              </a:spcBef>
              <a:buNone/>
            </a:pP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import MySQLdb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try: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    conn=MySQLdb.connect(host='localhost',user='root',passwd='root',db='test',port=3306)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    cur=conn.cursor()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    cur.execute('select * from user')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    cur.close()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    conn.close()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except MySQLdb.Error,e:</a:t>
            </a: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latin typeface="Times New Roman" panose="02020603050405020304" pitchFamily="2" charset="0"/>
              </a:rPr>
              <a:t>     print</a:t>
            </a:r>
            <a:r>
              <a:rPr lang="en-US" altLang="zh-CN" sz="1600" dirty="0">
                <a:latin typeface="Times New Roman" panose="02020603050405020304" pitchFamily="2" charset="0"/>
              </a:rPr>
              <a:t>(</a:t>
            </a:r>
            <a:r>
              <a:rPr lang="zh-CN" altLang="en-US" sz="1600" dirty="0">
                <a:latin typeface="Times New Roman" panose="02020603050405020304" pitchFamily="2" charset="0"/>
              </a:rPr>
              <a:t>"Mysql Error %d: %s" % (e.args[0], e.args[1])</a:t>
            </a:r>
            <a:r>
              <a:rPr lang="en-US" altLang="zh-CN" sz="1600" dirty="0">
                <a:latin typeface="Times New Roman" panose="02020603050405020304" pitchFamily="2" charset="0"/>
              </a:rPr>
              <a:t>)</a:t>
            </a:r>
            <a:endParaRPr lang="en-US" altLang="zh-CN" sz="16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355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14.2.3 操作MySQL数据库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1986" name="文本占位符 23554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插入数据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import MySQLdb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try: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conn=MySQLdb.connect(host='localhost',user='root',passwd='root',port=3306)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cur=conn.cursor()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cur.execute('create database if not exists python')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conn.select_db('python')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cur.execute('create table test(id int,info varchar(20))')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value=[1,'hi rollen']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cur.execute('insert into test values(%s,%s)',value)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values=[]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for i in range(20):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    values.append((i,'hi rollen'+str(i)))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cur.executemany('insert into test values(%s,%s)',values)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cur.execute('update test set info="I am rollen" where id=3')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conn.commit()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cur.close()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conn.close()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except MySQLdb.Error,e:</a:t>
            </a:r>
            <a:endParaRPr lang="zh-CN" altLang="en-US" sz="14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400" dirty="0">
                <a:latin typeface="Consolas" panose="020B0609020204030204" charset="0"/>
              </a:rPr>
              <a:t>     print</a:t>
            </a:r>
            <a:r>
              <a:rPr lang="en-US" altLang="zh-CN" sz="1400" dirty="0">
                <a:latin typeface="Consolas" panose="020B0609020204030204" charset="0"/>
              </a:rPr>
              <a:t>(</a:t>
            </a:r>
            <a:r>
              <a:rPr lang="zh-CN" altLang="en-US" sz="1400" dirty="0">
                <a:latin typeface="Consolas" panose="020B0609020204030204" charset="0"/>
              </a:rPr>
              <a:t>"Mysql Error %d: %s" % (e.args[0], e.args[1])</a:t>
            </a:r>
            <a:r>
              <a:rPr lang="en-US" altLang="zh-CN" sz="1400" dirty="0">
                <a:latin typeface="Consolas" panose="020B0609020204030204" charset="0"/>
              </a:rPr>
              <a:t>)</a:t>
            </a:r>
            <a:endParaRPr lang="en-US" altLang="zh-CN" sz="14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sym typeface="Arial" panose="020B0604020202020204" pitchFamily="34" charset="0"/>
              </a:rPr>
              <a:t>常用的</a:t>
            </a:r>
            <a:r>
              <a:rPr lang="en-US" altLang="zh-CN" sz="2400">
                <a:sym typeface="Arial" panose="020B0604020202020204" pitchFamily="34" charset="0"/>
              </a:rPr>
              <a:t>SQLite</a:t>
            </a:r>
            <a:r>
              <a:rPr lang="zh-CN" altLang="en-US" sz="2400">
                <a:sym typeface="Arial" panose="020B0604020202020204" pitchFamily="34" charset="0"/>
              </a:rPr>
              <a:t>可视化管理工具</a:t>
            </a:r>
            <a:endParaRPr lang="zh-CN" altLang="en-US" sz="2400">
              <a:sym typeface="Arial" panose="020B0604020202020204" pitchFamily="34" charset="0"/>
            </a:endParaRPr>
          </a:p>
          <a:p>
            <a:pPr>
              <a:buNone/>
            </a:pPr>
            <a:endParaRPr lang="en-US" altLang="zh-CN" sz="180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800">
                <a:sym typeface="Arial" panose="020B0604020202020204" pitchFamily="34" charset="0"/>
              </a:rPr>
              <a:t>www.sqlabs.com==&gt;SQLiteManager</a:t>
            </a:r>
            <a:endParaRPr lang="en-US" altLang="zh-CN" sz="1800"/>
          </a:p>
          <a:p>
            <a:pPr>
              <a:buNone/>
            </a:pPr>
            <a:r>
              <a:rPr lang="en-US" altLang="zh-CN" sz="1800">
                <a:sym typeface="Arial" panose="020B0604020202020204" pitchFamily="34" charset="0"/>
              </a:rPr>
              <a:t>SQLite Database Browser</a:t>
            </a:r>
            <a:endParaRPr lang="zh-CN" altLang="en-US" sz="180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863" y="3162300"/>
            <a:ext cx="6845300" cy="271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3010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400"/>
              <a:t>MongoDB是一个基于分布式文件存储的文档数据库，可以说是非关系型（NoSQL，Not Only SQL）数据库中比较像关系型数据库的一个，具有免费、操作简单、面向文档存储、自动分片、可扩展性强、查询功能强大等特点，对大数据处理支持较好，旨在为 WEB 应用提供可扩展的高性能数据存储解决方案。</a:t>
            </a:r>
            <a:endParaRPr lang="en-US" altLang="en-US" sz="240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400"/>
              <a:t>MongoDB 将数据存储为一个文档，数据结构由键值(key=&gt;value)对组成。MongoDB 文档类似于 JSON 对象。字段值可以包含其他文档，数组及文档数组。</a:t>
            </a: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000"/>
              <a:t>MongoDB数据库可以到网站https://www.mongodb.org/downloads下载，安装之后打开命令提示符环境并切换到MongoDB安装目录中的server\3.2\bin文件夹，然后执行命令mongod --dbpath D:\data --journal --storageEngine=mmapv1启动MongoDB，当然需要首先在D盘根目录下新建文件夹data。</a:t>
            </a:r>
            <a:endParaRPr lang="en-US" altLang="en-US" sz="200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000"/>
              <a:t>让刚才那个命令提示符环境始终处于运行状态，然后再打开一个命令提示符环境，执行mongo命令连接MongoDB数据库，如果连接成功的话，会显示一个&gt;符号作为提示符，之后就可以输入MongoDB命令了</a:t>
            </a:r>
            <a:endParaRPr lang="en-US" altLang="en-US" sz="20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打开或创建数据库students</a:t>
            </a:r>
            <a:endParaRPr lang="en-US" altLang="en-US" sz="2400"/>
          </a:p>
          <a:p>
            <a:pPr>
              <a:buNone/>
            </a:pPr>
            <a:r>
              <a:rPr lang="en-US" altLang="en-US" sz="1800"/>
              <a:t>&gt; use students</a:t>
            </a:r>
            <a:endParaRPr lang="en-US" altLang="en-US" sz="1800"/>
          </a:p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在数据库中插入数据</a:t>
            </a:r>
            <a:endParaRPr lang="en-US" altLang="en-US" sz="2400"/>
          </a:p>
          <a:p>
            <a:pPr>
              <a:buNone/>
            </a:pPr>
            <a:r>
              <a:rPr lang="en-US" altLang="en-US" sz="1800"/>
              <a:t>&gt; zhangsan = {'name':'Zhangsan', 'age':18, 'sex':'male'}</a:t>
            </a:r>
            <a:endParaRPr lang="en-US" altLang="en-US" sz="1800"/>
          </a:p>
          <a:p>
            <a:pPr>
              <a:buNone/>
            </a:pPr>
            <a:r>
              <a:rPr lang="en-US" altLang="en-US" sz="1800"/>
              <a:t>&gt; db.students.insert(zhangsan)</a:t>
            </a:r>
            <a:endParaRPr lang="en-US" altLang="en-US" sz="1800"/>
          </a:p>
          <a:p>
            <a:pPr>
              <a:buNone/>
            </a:pPr>
            <a:r>
              <a:rPr lang="en-US" altLang="en-US" sz="1800"/>
              <a:t>&gt; lisi = {'name':'Lisi', 'age':19, 'sex':'male'}</a:t>
            </a:r>
            <a:endParaRPr lang="en-US" altLang="en-US" sz="1800"/>
          </a:p>
          <a:p>
            <a:pPr>
              <a:buNone/>
            </a:pPr>
            <a:r>
              <a:rPr lang="en-US" altLang="en-US" sz="1800"/>
              <a:t>&gt; db.students.insert(lisi)</a:t>
            </a:r>
            <a:endParaRPr lang="en-US" altLang="en-US" sz="1800"/>
          </a:p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查询数据库中的记录</a:t>
            </a:r>
            <a:endParaRPr lang="en-US" altLang="en-US" sz="2400"/>
          </a:p>
          <a:p>
            <a:pPr>
              <a:buNone/>
            </a:pPr>
            <a:r>
              <a:rPr lang="en-US" altLang="en-US" sz="1800"/>
              <a:t>&gt; db.students.find()</a:t>
            </a:r>
            <a:endParaRPr lang="en-US" altLang="en-US" sz="1800"/>
          </a:p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查看系统中所有数据库名称</a:t>
            </a:r>
            <a:endParaRPr lang="en-US" altLang="en-US" sz="2400"/>
          </a:p>
          <a:p>
            <a:pPr>
              <a:buNone/>
            </a:pPr>
            <a:r>
              <a:rPr lang="en-US" altLang="en-US" sz="1800"/>
              <a:t>&gt; show dbs</a:t>
            </a:r>
            <a:endParaRPr lang="en-US" altLang="en-US" sz="18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Python扩展库pymongo完美支持MongoDB数据的操作</a:t>
            </a:r>
            <a:endParaRPr lang="en-US" altLang="en-US" sz="2400"/>
          </a:p>
          <a:p>
            <a:pPr>
              <a:buFont typeface="Wingdings" panose="05000000000000000000" charset="0"/>
              <a:buNone/>
            </a:pP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import pymongo                                  #导入模块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client = pymongo.MongoClient('localhost', 27017)  #连接数据库，27017是默认端口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db = client.students                            #获取数据库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db.collection_names()                         #查看数据集合名称列表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['students', 'system.indexes']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students = db.students                        #获取数据集合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students.find()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&lt;pymongo.cursor.Cursor object at 0x00000000030934A8&gt;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&gt;&gt;&gt; for item in students.find():                   #遍历数据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	print(item)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{'age': 18.0, 'sex': 'male', '_id': ObjectId('5722cbcfeadfb295b4a52e23'), 'name': 'Zhangsan'}</a:t>
            </a:r>
            <a:endParaRPr lang="en-US" altLang="en-US" sz="1600"/>
          </a:p>
          <a:p>
            <a:pPr>
              <a:buFont typeface="Wingdings" panose="05000000000000000000" charset="0"/>
              <a:buNone/>
            </a:pPr>
            <a:r>
              <a:rPr lang="en-US" altLang="en-US" sz="1600"/>
              <a:t>{'age': 19.0, 'sex': 'male', '_id': ObjectId('5722cc6eeadfb295b4a52e24'), 'name': 'Lisi'}</a:t>
            </a:r>
            <a:endParaRPr lang="en-US" altLang="en-US" sz="16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1600"/>
              <a:t>&gt;&gt;&gt; wangwu = {'name':'Wangwu', 'age':20, 'sex':'male'}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students.insert(wangwu)                                     #插入一条记录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ObjectId('5723137346bf3d1804b5f4cc')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for item in students.find({'name':'Wangwu'}):       #指定查询条件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print(item)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{'age': 20, '_id': ObjectId('5723137346bf3d1804b5f4cc'), 'sex': 'male', 'name': 'Wangwu'}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students.find_one()                                             #获取一条记录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{'age': 18.0, 'sex': 'male', '_id': ObjectId('5722cbcfeadfb295b4a52e23'), 'name': 'Zhangsan'}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students.find_one({'name':'Wangwu'})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{'age': 20, '_id': ObjectId('5723137346bf3d1804b5f4cc'), 'sex': 'male', 'name': 'Wangwu'}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students.find().count()                                         #记录总数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3</a:t>
            </a:r>
            <a:endParaRPr lang="en-US" altLang="en-US" sz="16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1600"/>
              <a:t>&gt;&gt;&gt; students.remove({'name':'Wangwu'})                                  #删除一条记录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{'ok': 1, 'n': 1}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for item in students.find():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print(item)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'Zhangsan', '_id': ObjectId('5722cbcfeadfb295b4a52e23'), 'sex': 'male', 'age': 18.0}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'Lisi', '_id': ObjectId('5722cc6eeadfb295b4a52e24'), 'sex': 'male', 'age': 19.0}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students.find().count()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2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students.create_index([('name', pymongo.ASCENDING)]) #创建索引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'name_1'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students.update({'name':'Zhangsan'},{'$set':{'age':25}})      #更新数据库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{'nModified': 1, 'ok': 1, 'updatedExisting': True, 'n': 1}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students.update({'age':25},{'$set':{'sex':'Female'}})             #更新数据库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{'nModified': 1, 'ok': 1, 'updatedExisting': True, 'n': 1}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students.remove()                                                               #清空数据库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{'ok': 1, 'n': 2}</a:t>
            </a:r>
            <a:endParaRPr lang="en-US" altLang="en-US" sz="16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Content Placeholder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 marL="0" indent="0">
              <a:buNone/>
            </a:pPr>
            <a:r>
              <a:rPr lang="en-US" altLang="en-US" sz="1600"/>
              <a:t>&gt;&gt;&gt; Zhangsan = {'name':'Zhangsan', 'age':20, 'sex':'Male'}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Lisi = {'name':'Lisi', 'age':21, 'sex':'Male'}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Wangwu = {'name':'Wangwu', 'age':22, 'sex':'Female'}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students.insert_many([Zhangsan, Lisi, Wangwu])                      #插入多条数据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&lt;pymongo.results.InsertManyResult object at 0x0000000003762750&gt;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&gt;&gt;&gt; for item in students.find().sort('name',pymongo.ASCENDING):   #对查询结果排序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print(item)	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'Lisi', '_id': ObjectId('57240d3f46bf3d118ce5bbe4'), 'sex': 'Male', 'age': 21}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'Wangwu', '_id': ObjectId('57240d3f46bf3d118ce5bbe5'), 'sex': 'Female', 'age': 22}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'Zhangsan', '_id': ObjectId('57240d3f46bf3d118ce5bbe3'), 'sex': 'Male', 'age': 20}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400"/>
              <a:t>&gt;&gt;&gt; for item in students.find().sort([('sex',pymongo.DESCENDING), ('name',pymongo.ASCENDING)]):</a:t>
            </a:r>
            <a:endParaRPr lang="en-US" altLang="en-US" sz="1400"/>
          </a:p>
          <a:p>
            <a:pPr marL="0" indent="0">
              <a:buNone/>
            </a:pPr>
            <a:r>
              <a:rPr lang="en-US" altLang="en-US" sz="1600"/>
              <a:t>	print(item)	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'Lisi', '_id': ObjectId('57240d3f46bf3d118ce5bbe4'), 'sex': 'Male', 'age': 21}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'Zhangsan', '_id': ObjectId('57240d3f46bf3d118ce5bbe3'), 'sex': 'Male', 'age': 20}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{'name': 'Wangwu', '_id': ObjectId('57240d3f46bf3d118ce5bbe5'), 'sex': 'Female', 'age': 22}</a:t>
            </a:r>
            <a:endParaRPr lang="en-US" altLang="en-US" sz="160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/>
          <a:p>
            <a:pPr fontAlgn="base"/>
            <a:r>
              <a:rPr lang="en-US" strike="noStrike" noProof="1"/>
              <a:t>14.3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/>
              <a:t>访问和操作SQLite数据时，需要首先导入sqlite3模块，然后创建一个与数据库关联的Connection对象：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import sqlite3                           #导入模块</a:t>
            </a:r>
            <a:endParaRPr lang="zh-CN" altLang="en-US" sz="18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conn = sqlite3.connect('example.db')     #连接数据库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成功创建Connection对象以后，再创建一个Cursor对象，并且调用Cursor对象的execute()方法来执行SQL语句创建数据表以及查询、插入、修改或删除数据库中的数据：</a:t>
            </a:r>
            <a:endParaRPr lang="zh-CN" altLang="en-US" sz="2400"/>
          </a:p>
          <a:p>
            <a:pPr>
              <a:buNone/>
            </a:pP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 = conn.cursor()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# 创建表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c.execute('''CREATE TABLE stocks (date text, trans text, symbol text, qty real, price real)''')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# 插入一条记录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c.execute("INSERT INTO stocks VALUES ('2006-01-05','BUY', 'RHAT', 100, 35.14)")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# 提交当前事务，保存数据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conn.commit()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# 关闭数据库连接</a:t>
            </a:r>
            <a:endParaRPr lang="zh-CN" altLang="en-US" sz="16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600">
                <a:latin typeface="Times New Roman" panose="02020603050405020304" pitchFamily="2" charset="0"/>
              </a:rPr>
              <a:t>conn.close()</a:t>
            </a:r>
            <a:endParaRPr lang="zh-CN" altLang="en-US" sz="160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en-US" altLang="zh-CN" strike="noStrike" noProof="1">
                <a:sym typeface="宋体" panose="02010600030101010101" pitchFamily="2" charset="-122"/>
              </a:rPr>
              <a:t>14.1  SQLite</a:t>
            </a:r>
            <a:r>
              <a:rPr lang="zh-CN" altLang="en-US" strike="noStrike" noProof="1">
                <a:sym typeface="宋体" panose="02010600030101010101" pitchFamily="2" charset="-122"/>
              </a:rPr>
              <a:t>应用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/>
              <a:t>如果需要查询表中内容，那么重新创建Connection对象和Cursor对象之后，可以使用下面的代码来查询。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>
                <a:latin typeface="Consolas" panose="020B0609020204030204" charset="0"/>
              </a:rPr>
              <a:t>for row in c.execute('SELECT * FROM stocks ORDER BY price'):</a:t>
            </a:r>
            <a:endParaRPr lang="zh-CN" altLang="en-US" sz="1800">
              <a:latin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>
                <a:latin typeface="Consolas" panose="020B0609020204030204" charset="0"/>
              </a:rPr>
              <a:t>    print(row)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7169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1 </a:t>
            </a:r>
            <a:r>
              <a:rPr lang="zh-CN" altLang="en-US" strike="noStrike" noProof="1" dirty="0"/>
              <a:t> </a:t>
            </a:r>
            <a:r>
              <a:rPr lang="en-US" altLang="zh-CN" strike="noStrike" noProof="1" dirty="0"/>
              <a:t>Connection</a:t>
            </a:r>
            <a:r>
              <a:rPr lang="zh-CN" altLang="en-US" strike="noStrike" noProof="1" dirty="0"/>
              <a:t>对象</a:t>
            </a:r>
            <a:endParaRPr lang="zh-CN" altLang="en-US" strike="noStrike" noProof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242" name="文本占位符 7170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2400"/>
              <a:t>connect(database[, timeout, isolation_level, detect_types, factory]) </a:t>
            </a:r>
            <a:r>
              <a:rPr lang="zh-CN" altLang="en-US" sz="2400"/>
              <a:t>：连接数据库文件，也可以连接</a:t>
            </a:r>
            <a:r>
              <a:rPr lang="en-US" altLang="zh-CN" sz="2400"/>
              <a:t>":memory:"</a:t>
            </a:r>
            <a:r>
              <a:rPr lang="zh-CN" altLang="en-US" sz="2400"/>
              <a:t>在内存中创建数据库。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 sqlite3.Connection.execute()：</a:t>
            </a:r>
            <a:r>
              <a:rPr lang="zh-CN" altLang="en-US" sz="1800"/>
              <a:t>执行</a:t>
            </a:r>
            <a:r>
              <a:rPr lang="en-US" altLang="zh-CN" sz="1800"/>
              <a:t>SQL</a:t>
            </a:r>
            <a:r>
              <a:rPr lang="zh-CN" altLang="en-US" sz="1800"/>
              <a:t>语句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sqlite3.Connection.cursor()</a:t>
            </a:r>
            <a:r>
              <a:rPr lang="zh-CN" altLang="en-US" sz="1800"/>
              <a:t>：返回游标对象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sqlite3.Connection.commit()</a:t>
            </a:r>
            <a:r>
              <a:rPr lang="zh-CN" altLang="en-US" sz="1800"/>
              <a:t>：提交事务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sqlite3.Connection.rollback()</a:t>
            </a:r>
            <a:r>
              <a:rPr lang="zh-CN" altLang="en-US" sz="1800"/>
              <a:t>：回滚事务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800"/>
              <a:t>sqlite3.Connection.close()</a:t>
            </a:r>
            <a:r>
              <a:rPr lang="zh-CN" altLang="en-US" sz="1800"/>
              <a:t>：关闭连接</a:t>
            </a: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554355" y="150495"/>
            <a:ext cx="5398770" cy="414020"/>
          </a:xfrm>
        </p:spPr>
        <p:txBody>
          <a:bodyPr anchor="ctr"/>
          <a:p>
            <a:pPr fontAlgn="base"/>
            <a:r>
              <a:rPr lang="zh-CN" altLang="en-US" strike="noStrike" noProof="1" dirty="0"/>
              <a:t>14.1.</a:t>
            </a:r>
            <a:r>
              <a:rPr lang="en-US" altLang="zh-CN" strike="noStrike" noProof="1" dirty="0"/>
              <a:t>1 </a:t>
            </a:r>
            <a:r>
              <a:rPr lang="zh-CN" altLang="en-US" strike="noStrike" noProof="1" dirty="0"/>
              <a:t> </a:t>
            </a:r>
            <a:r>
              <a:rPr lang="en-US" altLang="zh-CN" strike="noStrike" noProof="1" dirty="0"/>
              <a:t>Connection</a:t>
            </a:r>
            <a:r>
              <a:rPr lang="zh-CN" altLang="en-US" strike="noStrike" noProof="1" dirty="0"/>
              <a:t>对象</a:t>
            </a:r>
            <a:endParaRPr lang="zh-CN" altLang="en-US" strike="noStrike" noProof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sz="half" idx="2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在sqlite3连接中创建并调用自定义函数：</a:t>
            </a:r>
            <a:endParaRPr lang="zh-CN" altLang="en-US" sz="2400"/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import hashlib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# 自定义</a:t>
            </a:r>
            <a:r>
              <a:rPr lang="en-US" altLang="zh-CN" sz="1600">
                <a:latin typeface="Consolas" panose="020B0609020204030204" charset="0"/>
              </a:rPr>
              <a:t>Python</a:t>
            </a:r>
            <a:r>
              <a:rPr lang="zh-CN" altLang="en-US" sz="1600">
                <a:latin typeface="Consolas" panose="020B0609020204030204" charset="0"/>
              </a:rPr>
              <a:t>函数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def md5sum(t):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    return hashlib.md5(t).hexdigest()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# 在内存中创建临时数据库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# 创建可在SQL调用的函数，其中第二个参数表示函数的参数个数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conn.create_function("md5", 1, md5sum)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# 在SQL语句中调用自定义函数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cur.execute("select md5(?)", ["中国山东烟台".encode()])</a:t>
            </a:r>
            <a:endParaRPr lang="zh-CN" altLang="en-US" sz="16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</a:rPr>
              <a:t>print(cur.fetchone()[0])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13686</Words>
  <Application>WPS 演示</Application>
  <PresentationFormat>在屏幕上显示</PresentationFormat>
  <Paragraphs>521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宋体</vt:lpstr>
      <vt:lpstr>Wingdings</vt:lpstr>
      <vt:lpstr>Wingdings</vt:lpstr>
      <vt:lpstr>微软雅黑</vt:lpstr>
      <vt:lpstr>Consolas</vt:lpstr>
      <vt:lpstr>Times New Roman</vt:lpstr>
      <vt:lpstr>Arial Unicode MS</vt:lpstr>
      <vt:lpstr>Calibri</vt:lpstr>
      <vt:lpstr>Office 主题​​</vt:lpstr>
      <vt:lpstr>Python程序设计 </vt:lpstr>
      <vt:lpstr>第17章 数据分析、科学计算、数据可视化</vt:lpstr>
      <vt:lpstr>14.1  SQLite应用</vt:lpstr>
      <vt:lpstr>14.1  SQLite应用</vt:lpstr>
      <vt:lpstr>14.1  SQLite应用</vt:lpstr>
      <vt:lpstr>14.1  SQLite应用</vt:lpstr>
      <vt:lpstr>14.1  SQLite应用</vt:lpstr>
      <vt:lpstr>14.1.1  Connection对象</vt:lpstr>
      <vt:lpstr>14.1.1  Connection对象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14.1.3  Row对象</vt:lpstr>
      <vt:lpstr>14.1.3  Row对象</vt:lpstr>
      <vt:lpstr>14.1.4  案例精选</vt:lpstr>
      <vt:lpstr>14.1.4  案例精选</vt:lpstr>
      <vt:lpstr>14.1.4  案例精选</vt:lpstr>
      <vt:lpstr>14.2 访问其他类型数据库</vt:lpstr>
      <vt:lpstr>14.2.1 操作ACCESS数据库</vt:lpstr>
      <vt:lpstr>14.2.1 操作ACCESS数据库</vt:lpstr>
      <vt:lpstr>14.2.1 操作ACCESS数据库</vt:lpstr>
      <vt:lpstr>14.2.1 操作ACCESS数据库</vt:lpstr>
      <vt:lpstr>14.2.2 操作MSSQLServer数据库</vt:lpstr>
      <vt:lpstr>14.2.2 操作MSSQLServer数据库</vt:lpstr>
      <vt:lpstr>14.2.2 操作MSSQLServer数据库</vt:lpstr>
      <vt:lpstr>14.2.2 操作MSSQLServer数据库</vt:lpstr>
      <vt:lpstr>14.2.2 操作MSSQLServer数据库</vt:lpstr>
      <vt:lpstr>14.2.3 操作MySQL数据库</vt:lpstr>
      <vt:lpstr>14.2.3 操作MySQL数据库</vt:lpstr>
      <vt:lpstr>14.2.3 操作MySQL数据库</vt:lpstr>
      <vt:lpstr>14.2.3 操作MySQL数据库</vt:lpstr>
      <vt:lpstr>14.2.3 操作MySQL数据库</vt:lpstr>
      <vt:lpstr>14.3  操作MongoDb数据库</vt:lpstr>
      <vt:lpstr>14.3  操作MongoDb数据库</vt:lpstr>
      <vt:lpstr>14.3  操作MongoDb数据库</vt:lpstr>
      <vt:lpstr>14.3  操作MongoDb数据库</vt:lpstr>
      <vt:lpstr>14.3  操作MongoDb数据库</vt:lpstr>
      <vt:lpstr>14.3  操作MongoDb数据库</vt:lpstr>
      <vt:lpstr>14.3  操作MongoDb数据库</vt:lpstr>
    </vt:vector>
  </TitlesOfParts>
  <Company>烟台信雅达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Python数据库编程</dc:title>
  <dc:creator>山东工商学院 董付国</dc:creator>
  <cp:lastModifiedBy>shewe</cp:lastModifiedBy>
  <cp:revision>39</cp:revision>
  <dcterms:created xsi:type="dcterms:W3CDTF">2014-10-28T14:34:00Z</dcterms:created>
  <dcterms:modified xsi:type="dcterms:W3CDTF">2020-02-11T14:26:29Z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