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478" r:id="rId4"/>
    <p:sldId id="280" r:id="rId6"/>
    <p:sldId id="281" r:id="rId7"/>
    <p:sldId id="282" r:id="rId8"/>
    <p:sldId id="283" r:id="rId9"/>
    <p:sldId id="284" r:id="rId10"/>
    <p:sldId id="285" r:id="rId11"/>
    <p:sldId id="533" r:id="rId12"/>
    <p:sldId id="286" r:id="rId13"/>
    <p:sldId id="367" r:id="rId14"/>
    <p:sldId id="288" r:id="rId15"/>
    <p:sldId id="335" r:id="rId16"/>
    <p:sldId id="368" r:id="rId17"/>
    <p:sldId id="369" r:id="rId18"/>
    <p:sldId id="336" r:id="rId19"/>
    <p:sldId id="289" r:id="rId20"/>
    <p:sldId id="290" r:id="rId21"/>
    <p:sldId id="291" r:id="rId22"/>
    <p:sldId id="420" r:id="rId23"/>
    <p:sldId id="304" r:id="rId24"/>
    <p:sldId id="337" r:id="rId25"/>
    <p:sldId id="258" r:id="rId26"/>
    <p:sldId id="261" r:id="rId27"/>
    <p:sldId id="338" r:id="rId28"/>
    <p:sldId id="262" r:id="rId29"/>
    <p:sldId id="339" r:id="rId30"/>
    <p:sldId id="264" r:id="rId31"/>
    <p:sldId id="263" r:id="rId32"/>
    <p:sldId id="340" r:id="rId33"/>
    <p:sldId id="265" r:id="rId34"/>
    <p:sldId id="341" r:id="rId35"/>
    <p:sldId id="266" r:id="rId36"/>
    <p:sldId id="342" r:id="rId37"/>
    <p:sldId id="322" r:id="rId38"/>
    <p:sldId id="323" r:id="rId39"/>
    <p:sldId id="343" r:id="rId40"/>
    <p:sldId id="324" r:id="rId41"/>
    <p:sldId id="370" r:id="rId42"/>
    <p:sldId id="371" r:id="rId43"/>
    <p:sldId id="372" r:id="rId44"/>
    <p:sldId id="373" r:id="rId45"/>
    <p:sldId id="374" r:id="rId46"/>
    <p:sldId id="455" r:id="rId47"/>
    <p:sldId id="456" r:id="rId48"/>
    <p:sldId id="408" r:id="rId49"/>
    <p:sldId id="410" r:id="rId50"/>
    <p:sldId id="468" r:id="rId51"/>
    <p:sldId id="259" r:id="rId52"/>
    <p:sldId id="269" r:id="rId53"/>
    <p:sldId id="270" r:id="rId54"/>
    <p:sldId id="292" r:id="rId55"/>
    <p:sldId id="260" r:id="rId56"/>
    <p:sldId id="306" r:id="rId57"/>
    <p:sldId id="308" r:id="rId58"/>
    <p:sldId id="309" r:id="rId59"/>
    <p:sldId id="310" r:id="rId6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n how" initials="ch" lastIdx="5"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showGuides="1">
      <p:cViewPr varScale="1">
        <p:scale>
          <a:sx n="69" d="100"/>
          <a:sy n="69" d="100"/>
        </p:scale>
        <p:origin x="-138" y="-102"/>
      </p:cViewPr>
      <p:guideLst>
        <p:guide orient="horz" pos="2154"/>
        <p:guide pos="3862"/>
      </p:guideLst>
    </p:cSldViewPr>
  </p:slide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4" Type="http://schemas.openxmlformats.org/officeDocument/2006/relationships/commentAuthors" Target="commentAuthors.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p:cNvSpPr>
          <p:nvPr>
            <p:ph type="hdr" sz="quarter"/>
          </p:nvPr>
        </p:nvSpPr>
        <p:spPr>
          <a:xfrm>
            <a:off x="0" y="0"/>
            <a:ext cx="2971800" cy="457200"/>
          </a:xfrm>
          <a:prstGeom prst="rect">
            <a:avLst/>
          </a:prstGeom>
          <a:noFill/>
          <a:ln w="9525">
            <a:noFill/>
          </a:ln>
        </p:spPr>
        <p:txBody>
          <a:bodyPr/>
          <a:p>
            <a:pPr lvl="0" fontAlgn="base"/>
            <a:endParaRPr lang="zh-CN" altLang="en-US" sz="1200" strike="noStrike" noProof="1" dirty="0"/>
          </a:p>
        </p:txBody>
      </p:sp>
      <p:sp>
        <p:nvSpPr>
          <p:cNvPr id="4099" name="Rectangle 3"/>
          <p:cNvSpPr>
            <a:spLocks noGrp="1"/>
          </p:cNvSpPr>
          <p:nvPr>
            <p:ph type="dt" idx="1"/>
          </p:nvPr>
        </p:nvSpPr>
        <p:spPr>
          <a:xfrm>
            <a:off x="3884613" y="0"/>
            <a:ext cx="2971800" cy="457200"/>
          </a:xfrm>
          <a:prstGeom prst="rect">
            <a:avLst/>
          </a:prstGeom>
          <a:noFill/>
          <a:ln w="9525">
            <a:noFill/>
          </a:ln>
        </p:spPr>
        <p:txBody>
          <a:bodyPr/>
          <a:p>
            <a:pPr lvl="0" algn="r" fontAlgn="base"/>
            <a:endParaRPr lang="zh-CN" altLang="en-US" sz="1200" strike="noStrike" noProof="1" dirty="0"/>
          </a:p>
        </p:txBody>
      </p:sp>
      <p:sp>
        <p:nvSpPr>
          <p:cNvPr id="4100" name="Rectangle 4"/>
          <p:cNvSpPr>
            <a:spLocks noGrp="1"/>
          </p:cNvSpPr>
          <p:nvPr>
            <p:ph type="sldImg"/>
          </p:nvPr>
        </p:nvSpPr>
        <p:spPr>
          <a:xfrm>
            <a:off x="381000" y="685800"/>
            <a:ext cx="6096000" cy="3429000"/>
          </a:xfrm>
          <a:prstGeom prst="rect">
            <a:avLst/>
          </a:prstGeom>
          <a:noFill/>
          <a:ln w="9525">
            <a:noFill/>
          </a:ln>
        </p:spPr>
      </p:sp>
      <p:sp>
        <p:nvSpPr>
          <p:cNvPr id="4101" name="Rectangle 5"/>
          <p:cNvSpPr>
            <a:spLocks noGrp="1"/>
          </p:cNvSpPr>
          <p:nvPr>
            <p:ph type="body" sz="quarter"/>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4102" name="Rectangle 6"/>
          <p:cNvSpPr>
            <a:spLocks noGrp="1"/>
          </p:cNvSpPr>
          <p:nvPr>
            <p:ph type="ftr" sz="quarter" idx="4"/>
          </p:nvPr>
        </p:nvSpPr>
        <p:spPr>
          <a:xfrm>
            <a:off x="0" y="8685213"/>
            <a:ext cx="2971800" cy="457200"/>
          </a:xfrm>
          <a:prstGeom prst="rect">
            <a:avLst/>
          </a:prstGeom>
          <a:noFill/>
          <a:ln w="9525">
            <a:noFill/>
          </a:ln>
        </p:spPr>
        <p:txBody>
          <a:bodyPr anchor="b"/>
          <a:p>
            <a:pPr lvl="0" fontAlgn="base"/>
            <a:endParaRPr lang="en-US" altLang="x-none" sz="1200" strike="noStrike" noProof="1" dirty="0"/>
          </a:p>
        </p:txBody>
      </p:sp>
      <p:sp>
        <p:nvSpPr>
          <p:cNvPr id="4103" name="Rectangle 7"/>
          <p:cNvSpPr>
            <a:spLocks noGrp="1"/>
          </p:cNvSpPr>
          <p:nvPr>
            <p:ph type="sldNum" sz="quarter" idx="5"/>
          </p:nvPr>
        </p:nvSpPr>
        <p:spPr>
          <a:xfrm>
            <a:off x="3884613" y="8685213"/>
            <a:ext cx="2971800" cy="457200"/>
          </a:xfrm>
          <a:prstGeom prst="rect">
            <a:avLst/>
          </a:prstGeom>
          <a:noFill/>
          <a:ln w="9525">
            <a:noFill/>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1.pn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pct5">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a:xfrm>
            <a:off x="609600" y="6245225"/>
            <a:ext cx="2844800" cy="476250"/>
          </a:xfrm>
          <a:prstGeom prst="rect">
            <a:avLst/>
          </a:prstGeom>
          <a:noFill/>
          <a:ln w="9525">
            <a:noFill/>
          </a:ln>
        </p:spPr>
        <p:txBody>
          <a:bodyPr/>
          <a:p>
            <a:pPr fontAlgn="base"/>
            <a:endParaRPr lang="zh-CN" altLang="en-US" strike="noStrike" noProof="1" dirty="0"/>
          </a:p>
        </p:txBody>
      </p:sp>
      <p:sp>
        <p:nvSpPr>
          <p:cNvPr id="5" name="Footer Placeholder 4"/>
          <p:cNvSpPr>
            <a:spLocks noGrp="1"/>
          </p:cNvSpPr>
          <p:nvPr>
            <p:ph type="ftr" sz="quarter" idx="11"/>
          </p:nvPr>
        </p:nvSpPr>
        <p:spPr>
          <a:xfrm>
            <a:off x="4165600" y="6245225"/>
            <a:ext cx="3860800" cy="476250"/>
          </a:xfrm>
          <a:prstGeom prst="rect">
            <a:avLst/>
          </a:prstGeom>
          <a:noFill/>
          <a:ln w="9525">
            <a:noFill/>
          </a:ln>
        </p:spPr>
        <p:txBody>
          <a:bodyPr/>
          <a:p>
            <a:pPr fontAlgn="base"/>
            <a:endParaRPr lang="zh-CN" altLang="en-US" strike="noStrike" noProof="1" dirty="0"/>
          </a:p>
        </p:txBody>
      </p:sp>
      <p:sp>
        <p:nvSpPr>
          <p:cNvPr id="6" name="Slide Number Placeholder 5"/>
          <p:cNvSpPr>
            <a:spLocks noGrp="1"/>
          </p:cNvSpPr>
          <p:nvPr>
            <p:ph type="sldNum" sz="quarter" idx="12"/>
          </p:nvPr>
        </p:nvSpPr>
        <p:spPr>
          <a:xfrm>
            <a:off x="8737600" y="6245225"/>
            <a:ext cx="2844800" cy="476250"/>
          </a:xfrm>
          <a:prstGeom prst="rect">
            <a:avLst/>
          </a:prstGeom>
          <a:noFill/>
          <a:ln w="9525">
            <a:noFill/>
          </a:ln>
        </p:spPr>
        <p:txBody>
          <a:bodyPr/>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838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7734935" y="2585720"/>
            <a:ext cx="4007485" cy="3383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2" name="标题 1"/>
          <p:cNvSpPr>
            <a:spLocks noGrp="1"/>
          </p:cNvSpPr>
          <p:nvPr>
            <p:ph type="ctrTitle" hasCustomPrompt="1"/>
            <p:custDataLst>
              <p:tags r:id="rId2"/>
            </p:custDataLst>
          </p:nvPr>
        </p:nvSpPr>
        <p:spPr>
          <a:xfrm>
            <a:off x="1664970" y="999490"/>
            <a:ext cx="7188200" cy="899160"/>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en-US" altLang="zh-CN" b="1" spc="300" dirty="0">
                <a:ln w="11430"/>
                <a:solidFill>
                  <a:srgbClr val="000066"/>
                </a:solidFill>
                <a:latin typeface="微软雅黑" panose="020B0503020204020204" charset="-122"/>
                <a:ea typeface="微软雅黑" panose="020B0503020204020204" charset="-122"/>
                <a:sym typeface="+mn-ea"/>
              </a:rPr>
              <a:t>Python</a:t>
            </a:r>
            <a:r>
              <a:rPr lang="zh-CN" altLang="en-US" b="1" spc="300" dirty="0">
                <a:ln w="11430"/>
                <a:solidFill>
                  <a:srgbClr val="000066"/>
                </a:solidFill>
                <a:latin typeface="微软雅黑" panose="020B0503020204020204" charset="-122"/>
                <a:ea typeface="微软雅黑" panose="020B0503020204020204" charset="-122"/>
                <a:sym typeface="+mn-ea"/>
              </a:rPr>
              <a:t>程序设计</a:t>
            </a:r>
            <a:endParaRPr lang="zh-CN" altLang="en-US" dirty="0"/>
          </a:p>
        </p:txBody>
      </p:sp>
      <p:sp>
        <p:nvSpPr>
          <p:cNvPr id="3" name="副标题 2"/>
          <p:cNvSpPr>
            <a:spLocks noGrp="1"/>
          </p:cNvSpPr>
          <p:nvPr>
            <p:ph type="subTitle" idx="1" hasCustomPrompt="1"/>
            <p:custDataLst>
              <p:tags r:id="rId3"/>
            </p:custDataLst>
          </p:nvPr>
        </p:nvSpPr>
        <p:spPr>
          <a:xfrm>
            <a:off x="7735570" y="2674620"/>
            <a:ext cx="4007485" cy="3225800"/>
          </a:xfrm>
        </p:spPr>
        <p:txBody>
          <a:bodyPr lIns="101600" tIns="38100" rIns="76200" bIns="38100">
            <a:noAutofit/>
          </a:bodyPr>
          <a:lstStyle>
            <a:lvl1pPr marL="0" indent="0" algn="l"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矩形 3"/>
          <p:cNvSpPr/>
          <p:nvPr/>
        </p:nvSpPr>
        <p:spPr>
          <a:xfrm>
            <a:off x="-6985" y="-8890"/>
            <a:ext cx="1219835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8" name="矩形 7"/>
          <p:cNvSpPr/>
          <p:nvPr/>
        </p:nvSpPr>
        <p:spPr>
          <a:xfrm>
            <a:off x="11807190" y="1899285"/>
            <a:ext cx="368300" cy="40690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25" name="TextBox 2"/>
          <p:cNvSpPr txBox="1"/>
          <p:nvPr/>
        </p:nvSpPr>
        <p:spPr>
          <a:xfrm rot="16200000">
            <a:off x="8895080" y="934720"/>
            <a:ext cx="921385" cy="1005840"/>
          </a:xfrm>
          <a:prstGeom prst="rect">
            <a:avLst/>
          </a:prstGeom>
          <a:noFill/>
        </p:spPr>
        <p:txBody>
          <a:bodyPr vert="eaVert" wrap="square" rtlCol="0">
            <a:spAutoFit/>
          </a:bodyPr>
          <a:p>
            <a:r>
              <a:rPr lang="en-US" altLang="zh-CN" sz="2400" b="1" dirty="0">
                <a:solidFill>
                  <a:srgbClr val="000066"/>
                </a:solidFill>
              </a:rPr>
              <a:t>BIG </a:t>
            </a:r>
            <a:endParaRPr lang="en-US" altLang="zh-CN" sz="2400" b="1" dirty="0">
              <a:solidFill>
                <a:srgbClr val="000066"/>
              </a:solidFill>
            </a:endParaRPr>
          </a:p>
          <a:p>
            <a:r>
              <a:rPr lang="en-US" altLang="zh-CN" sz="2400" b="1" dirty="0">
                <a:solidFill>
                  <a:srgbClr val="000066"/>
                </a:solidFill>
              </a:rPr>
              <a:t>DATA</a:t>
            </a:r>
            <a:endParaRPr lang="en-US" altLang="zh-CN" sz="2400" b="1" dirty="0">
              <a:solidFill>
                <a:srgbClr val="000066"/>
              </a:solidFill>
            </a:endParaRPr>
          </a:p>
        </p:txBody>
      </p:sp>
      <p:pic>
        <p:nvPicPr>
          <p:cNvPr id="6" name="图片 5"/>
          <p:cNvPicPr>
            <a:picLocks noChangeAspect="1"/>
          </p:cNvPicPr>
          <p:nvPr/>
        </p:nvPicPr>
        <p:blipFill>
          <a:blip r:embed="rId4"/>
          <a:stretch>
            <a:fillRect/>
          </a:stretch>
        </p:blipFill>
        <p:spPr>
          <a:xfrm>
            <a:off x="399415" y="2586990"/>
            <a:ext cx="6816090" cy="3382645"/>
          </a:xfrm>
          <a:prstGeom prst="rect">
            <a:avLst/>
          </a:prstGeom>
        </p:spPr>
      </p:pic>
      <p:sp>
        <p:nvSpPr>
          <p:cNvPr id="9" name="矩形 8"/>
          <p:cNvSpPr/>
          <p:nvPr/>
        </p:nvSpPr>
        <p:spPr>
          <a:xfrm>
            <a:off x="7475855" y="2586990"/>
            <a:ext cx="259715" cy="338201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000066"/>
              </a:solidFill>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8" name="组合 7"/>
          <p:cNvGrpSpPr/>
          <p:nvPr/>
        </p:nvGrpSpPr>
        <p:grpSpPr>
          <a:xfrm rot="0">
            <a:off x="690245" y="854075"/>
            <a:ext cx="10893425" cy="781050"/>
            <a:chOff x="3725790" y="847725"/>
            <a:chExt cx="3730770" cy="781050"/>
          </a:xfrm>
        </p:grpSpPr>
        <p:grpSp>
          <p:nvGrpSpPr>
            <p:cNvPr id="9" name="组合 8"/>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 name="组合 9"/>
            <p:cNvGrpSpPr/>
            <p:nvPr/>
          </p:nvGrpSpPr>
          <p:grpSpPr>
            <a:xfrm flipH="1">
              <a:off x="6829425" y="1019175"/>
              <a:ext cx="627135" cy="609600"/>
              <a:chOff x="3725790" y="1019175"/>
              <a:chExt cx="627135" cy="609600"/>
            </a:xfrm>
          </p:grpSpPr>
          <p:sp>
            <p:nvSpPr>
              <p:cNvPr id="11" name="任意多边形 10"/>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矩形 14"/>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 name="标题 1"/>
          <p:cNvSpPr txBox="1">
            <a:spLocks noGrp="1"/>
          </p:cNvSpPr>
          <p:nvPr>
            <p:ph type="title"/>
            <p:custDataLst>
              <p:tags r:id="rId2"/>
            </p:custDataLst>
          </p:nvPr>
        </p:nvSpPr>
        <p:spPr>
          <a:xfrm>
            <a:off x="2021205" y="854075"/>
            <a:ext cx="8231505" cy="521970"/>
          </a:xfrm>
          <a:noFill/>
        </p:spPr>
        <p:txBody>
          <a:bodyPr wrap="square" lIns="91440" tIns="45720" rIns="91440" bIns="45720" rtlCol="0" anchor="t" anchorCtr="0">
            <a:spAutoFit/>
          </a:bodyPr>
          <a:lstStyle>
            <a:lvl1pPr marL="0" marR="0" algn="ctr" defTabSz="914400" rtl="0" eaLnBrk="1" fontAlgn="auto" latinLnBrk="0" hangingPunct="1">
              <a:lnSpc>
                <a:spcPct val="100000"/>
              </a:lnSpc>
              <a:buClrTx/>
              <a:buSzTx/>
              <a:buFontTx/>
              <a:buNone/>
              <a:defRPr kumimoji="0" lang="zh-CN" sz="2800" b="0" i="0" u="none" strike="noStrike" kern="1200" cap="none" spc="0" normalizeH="0" baseline="0" noProof="1" dirty="0">
                <a:solidFill>
                  <a:schemeClr val="accent4"/>
                </a:solidFill>
                <a:effectLst>
                  <a:outerShdw blurRad="38100" dist="38100" dir="2700000" algn="tl">
                    <a:srgbClr val="000000">
                      <a:alpha val="43137"/>
                    </a:srgbClr>
                  </a:outerShdw>
                </a:effectLst>
                <a:uFillTx/>
                <a:latin typeface="+mn-lt"/>
                <a:ea typeface="+mn-ea"/>
                <a:cs typeface="+mn-cs"/>
              </a:defRPr>
            </a:lvl1pPr>
          </a:lstStyle>
          <a:p>
            <a:pPr lvl="0"/>
            <a:r>
              <a:rPr>
                <a:sym typeface="+mn-ea"/>
              </a:rPr>
              <a:t>单击此处编辑母版标题样式</a:t>
            </a:r>
            <a:endParaRPr>
              <a:sym typeface="+mn-ea"/>
            </a:endParaRPr>
          </a:p>
        </p:txBody>
      </p:sp>
      <p:sp>
        <p:nvSpPr>
          <p:cNvPr id="3" name="文本占位符 2"/>
          <p:cNvSpPr>
            <a:spLocks noGrp="1"/>
          </p:cNvSpPr>
          <p:nvPr>
            <p:ph type="body" idx="1"/>
            <p:custDataLst>
              <p:tags r:id="rId3"/>
            </p:custDataLst>
          </p:nvPr>
        </p:nvSpPr>
        <p:spPr>
          <a:xfrm>
            <a:off x="669925" y="1831340"/>
            <a:ext cx="10852150" cy="3758565"/>
          </a:xfrm>
        </p:spPr>
        <p:txBody>
          <a:bodyPr lIns="101600" tIns="38100" rIns="76200" bIns="38100">
            <a:noAutofit/>
          </a:bodyPr>
          <a:lstStyle>
            <a:lvl1pPr marL="0" indent="0" eaLnBrk="1" fontAlgn="auto" latinLnBrk="0" hangingPunct="1">
              <a:lnSpc>
                <a:spcPct val="100000"/>
              </a:lnSpc>
              <a:spcAft>
                <a:spcPts val="0"/>
              </a:spcAft>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pPr lvl="0" fontAlgn="base"/>
            <a:endParaRPr lang="zh-CN" altLang="en-US" strike="noStrike" noProof="1" dirty="0"/>
          </a:p>
        </p:txBody>
      </p:sp>
      <p:sp>
        <p:nvSpPr>
          <p:cNvPr id="5" name="页脚占位符 4"/>
          <p:cNvSpPr>
            <a:spLocks noGrp="1"/>
          </p:cNvSpPr>
          <p:nvPr>
            <p:ph type="ftr" sz="quarter" idx="11"/>
            <p:custDataLst>
              <p:tags r:id="rId5"/>
            </p:custDataLst>
          </p:nvPr>
        </p:nvSpPr>
        <p:spPr/>
        <p:txBody>
          <a:bodyPr/>
          <a:lstStyle/>
          <a:p>
            <a:pPr lvl="0" fontAlgn="base"/>
            <a:endParaRPr lang="zh-CN" altLang="en-US" strike="noStrike" noProof="1" dirty="0"/>
          </a:p>
        </p:txBody>
      </p:sp>
      <p:sp>
        <p:nvSpPr>
          <p:cNvPr id="6" name="灯片编号占位符 5"/>
          <p:cNvSpPr>
            <a:spLocks noGrp="1"/>
          </p:cNvSpPr>
          <p:nvPr>
            <p:ph type="sldNum" sz="quarter" idx="12"/>
            <p:custDataLst>
              <p:tags r:id="rId6"/>
            </p:custDataLst>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2" name="矩形 31"/>
          <p:cNvSpPr/>
          <p:nvPr/>
        </p:nvSpPr>
        <p:spPr>
          <a:xfrm>
            <a:off x="-6985" y="-8890"/>
            <a:ext cx="1219835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36" name="矩形 35"/>
          <p:cNvSpPr/>
          <p:nvPr/>
        </p:nvSpPr>
        <p:spPr>
          <a:xfrm>
            <a:off x="0" y="6669405"/>
            <a:ext cx="12190730" cy="1885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35" name="矩形 34"/>
          <p:cNvSpPr/>
          <p:nvPr/>
        </p:nvSpPr>
        <p:spPr>
          <a:xfrm>
            <a:off x="-635" y="6123305"/>
            <a:ext cx="12192635" cy="546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prstClr val="white"/>
              </a:solidFill>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1" name="组合 10"/>
          <p:cNvGrpSpPr/>
          <p:nvPr/>
        </p:nvGrpSpPr>
        <p:grpSpPr>
          <a:xfrm>
            <a:off x="0" y="-2540"/>
            <a:ext cx="12192000" cy="718185"/>
            <a:chOff x="-1" y="190175"/>
            <a:chExt cx="9145786" cy="525795"/>
          </a:xfrm>
        </p:grpSpPr>
        <p:sp>
          <p:nvSpPr>
            <p:cNvPr id="12" name="任意多边形 11"/>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 name="任意多边形 12"/>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 name="任意多边形 13"/>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 name="标题 1"/>
          <p:cNvSpPr txBox="1">
            <a:spLocks noGrp="1"/>
          </p:cNvSpPr>
          <p:nvPr>
            <p:ph type="title"/>
            <p:custDataLst>
              <p:tags r:id="rId2"/>
            </p:custDataLst>
          </p:nvPr>
        </p:nvSpPr>
        <p:spPr>
          <a:xfrm>
            <a:off x="554355" y="150495"/>
            <a:ext cx="5398770" cy="414020"/>
          </a:xfrm>
          <a:noFill/>
        </p:spPr>
        <p:txBody>
          <a:bodyPr vert="horz" wrap="square" lIns="91440" tIns="45720" rIns="91440" bIns="45720" rtlCol="0" anchor="t" anchorCtr="0">
            <a:spAutoFit/>
          </a:bodyPr>
          <a:lstStyle>
            <a:lvl1pPr marL="0" marR="0" algn="l" defTabSz="914400" rtl="0" eaLnBrk="1" fontAlgn="auto" latinLnBrk="0" hangingPunct="1">
              <a:lnSpc>
                <a:spcPct val="100000"/>
              </a:lnSpc>
              <a:buClrTx/>
              <a:buSzTx/>
              <a:buFontTx/>
              <a:buNone/>
              <a:defRPr kumimoji="0" lang="en-US" altLang="zh-CN" sz="2100" b="1" i="0" u="none" strike="noStrike" kern="1200" cap="none" spc="225" normalizeH="0" baseline="0" noProof="1" dirty="0" smtClean="0">
                <a:solidFill>
                  <a:prstClr val="white"/>
                </a:solidFill>
                <a:latin typeface="+mn-lt"/>
                <a:ea typeface="+mn-ea"/>
                <a:cs typeface="+mn-cs"/>
              </a:defRPr>
            </a:lvl1pPr>
          </a:lstStyle>
          <a:p>
            <a:pPr lvl="0"/>
            <a:r>
              <a:rPr>
                <a:sym typeface="+mn-ea"/>
              </a:rPr>
              <a:t>单击此处编辑母版标题样式</a:t>
            </a:r>
            <a:endParaRPr>
              <a:sym typeface="+mn-ea"/>
            </a:endParaRPr>
          </a:p>
        </p:txBody>
      </p:sp>
      <p:sp>
        <p:nvSpPr>
          <p:cNvPr id="10" name="矩形 9"/>
          <p:cNvSpPr/>
          <p:nvPr/>
        </p:nvSpPr>
        <p:spPr>
          <a:xfrm>
            <a:off x="0" y="6669405"/>
            <a:ext cx="12196445" cy="188595"/>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a:off x="0" y="6123305"/>
            <a:ext cx="12196445" cy="546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文本占位符 2"/>
          <p:cNvSpPr>
            <a:spLocks noGrp="1"/>
          </p:cNvSpPr>
          <p:nvPr>
            <p:ph type="body" idx="1" hasCustomPrompt="1"/>
            <p:custDataLst>
              <p:tags r:id="rId3"/>
            </p:custDataLst>
          </p:nvPr>
        </p:nvSpPr>
        <p:spPr>
          <a:xfrm>
            <a:off x="9099550" y="163830"/>
            <a:ext cx="2611120" cy="381000"/>
          </a:xfrm>
        </p:spPr>
        <p:txBody>
          <a:bodyPr lIns="101600" tIns="38100" rIns="76200" bIns="38100" anchor="t" anchorCtr="0">
            <a:noAutofit/>
          </a:bodyPr>
          <a:lstStyle>
            <a:lvl1pPr marL="0" indent="0" eaLnBrk="1" fontAlgn="auto" latinLnBrk="0" hangingPunct="1">
              <a:lnSpc>
                <a:spcPct val="100000"/>
              </a:lnSpc>
              <a:spcAft>
                <a:spcPts val="0"/>
              </a:spcAft>
              <a:buNone/>
              <a:defRPr kumimoji="0" lang="en-US" altLang="zh-CN" sz="1350" b="0" i="0" u="none" strike="noStrike" kern="1200" cap="none" spc="0" normalizeH="0" baseline="0" noProof="1" dirty="0" smtClean="0">
                <a:solidFill>
                  <a:prstClr val="white"/>
                </a:solidFill>
                <a:uFillTx/>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54355" y="892810"/>
            <a:ext cx="11155680" cy="5053330"/>
          </a:xfrm>
        </p:spPr>
        <p:txBody>
          <a:bodyPr vert="horz" lIns="101600" tIns="0" rIns="82550" bIns="0" rtlCol="0">
            <a:noAutofit/>
          </a:bodyPr>
          <a:lstStyle>
            <a:lvl1pPr marL="228600" marR="0" lvl="0"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00000"/>
              </a:lnSpc>
              <a:spcBef>
                <a:spcPts val="0"/>
              </a:spcBef>
              <a:spcAft>
                <a:spcPts val="0"/>
              </a:spcAft>
              <a:buFont typeface="Wingdings" panose="05000000000000000000" charset="0"/>
              <a:buChar char="n"/>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6"/>
            </p:custDataLst>
          </p:nvPr>
        </p:nvSpPr>
        <p:spPr/>
        <p:txBody>
          <a:bodyPr/>
          <a:lstStyle/>
          <a:p>
            <a:endParaRPr lang="zh-CN" altLang="en-US"/>
          </a:p>
        </p:txBody>
      </p:sp>
      <p:sp>
        <p:nvSpPr>
          <p:cNvPr id="9" name="灯片编号占位符 8"/>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16"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5" name="组合 4"/>
          <p:cNvGrpSpPr/>
          <p:nvPr/>
        </p:nvGrpSpPr>
        <p:grpSpPr>
          <a:xfrm>
            <a:off x="635" y="1997075"/>
            <a:ext cx="10132060" cy="1791335"/>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r="75391"/>
          <a:stretch>
            <a:fillRect/>
          </a:stretch>
        </p:blipFill>
        <p:spPr>
          <a:xfrm flipH="1">
            <a:off x="9191625" y="0"/>
            <a:ext cx="3000375" cy="6858000"/>
          </a:xfrm>
          <a:prstGeom prst="rect">
            <a:avLst/>
          </a:prstGeom>
        </p:spPr>
      </p:pic>
      <p:sp>
        <p:nvSpPr>
          <p:cNvPr id="10" name="文本框 5"/>
          <p:cNvSpPr txBox="1"/>
          <p:nvPr/>
        </p:nvSpPr>
        <p:spPr>
          <a:xfrm>
            <a:off x="1938020" y="2293257"/>
            <a:ext cx="4145280" cy="1198880"/>
          </a:xfrm>
          <a:prstGeom prst="rect">
            <a:avLst/>
          </a:prstGeom>
          <a:noFill/>
        </p:spPr>
        <p:txBody>
          <a:bodyPr wrap="none" rtlCol="0">
            <a:spAutoFit/>
          </a:bodyPr>
          <a:p>
            <a:r>
              <a:rPr lang="zh-CN" altLang="en-US" sz="7200" spc="600" dirty="0" smtClean="0">
                <a:solidFill>
                  <a:schemeClr val="bg1"/>
                </a:solidFill>
              </a:rPr>
              <a:t>本章结束</a:t>
            </a:r>
            <a:endParaRPr lang="zh-CN" altLang="en-US" sz="7200" spc="600" dirty="0" smtClean="0">
              <a:solidFill>
                <a:schemeClr val="bg1"/>
              </a:solidFill>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pPr fontAlgn="base"/>
            <a:endParaRPr lang="zh-CN" altLang="en-US" strike="noStrike" noProof="1" dirty="0"/>
          </a:p>
        </p:txBody>
      </p:sp>
      <p:sp>
        <p:nvSpPr>
          <p:cNvPr id="5" name="页脚占位符 4"/>
          <p:cNvSpPr>
            <a:spLocks noGrp="1"/>
          </p:cNvSpPr>
          <p:nvPr>
            <p:ph type="ftr" sz="quarter" idx="11"/>
            <p:custDataLst>
              <p:tags r:id="rId5"/>
            </p:custDataLst>
          </p:nvPr>
        </p:nvSpPr>
        <p:spPr/>
        <p:txBody>
          <a:bodyPr/>
          <a:lstStyle/>
          <a:p>
            <a:pPr fontAlgn="base"/>
            <a:endParaRPr lang="zh-CN" altLang="en-US" strike="noStrike" noProof="1" dirty="0"/>
          </a:p>
        </p:txBody>
      </p:sp>
      <p:sp>
        <p:nvSpPr>
          <p:cNvPr id="6" name="灯片编号占位符 5"/>
          <p:cNvSpPr>
            <a:spLocks noGrp="1"/>
          </p:cNvSpPr>
          <p:nvPr>
            <p:ph type="sldNum" sz="quarter" idx="12"/>
            <p:custDataLst>
              <p:tags r:id="rId6"/>
            </p:custDataLst>
          </p:nvPr>
        </p:nvSpPr>
        <p:spPr/>
        <p:txBody>
          <a:body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3"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cxnSp>
        <p:nvCxnSpPr>
          <p:cNvPr id="7" name="直接连接符 7"/>
          <p:cNvCxnSpPr/>
          <p:nvPr userDrawn="1"/>
        </p:nvCxnSpPr>
        <p:spPr>
          <a:xfrm>
            <a:off x="232833" y="989965"/>
            <a:ext cx="0" cy="44291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59267" y="1335088"/>
            <a:ext cx="1104900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pPr lvl="0" fontAlgn="base"/>
            <a:endParaRPr lang="zh-CN" altLang="en-US" strike="noStrike" noProof="1" dirty="0"/>
          </a:p>
        </p:txBody>
      </p:sp>
      <p:sp>
        <p:nvSpPr>
          <p:cNvPr id="6" name="页脚占位符 5"/>
          <p:cNvSpPr>
            <a:spLocks noGrp="1"/>
          </p:cNvSpPr>
          <p:nvPr>
            <p:ph type="ftr" sz="quarter" idx="11"/>
            <p:custDataLst>
              <p:tags r:id="rId6"/>
            </p:custDataLst>
          </p:nvPr>
        </p:nvSpPr>
        <p:spPr/>
        <p:txBody>
          <a:bodyPr/>
          <a:lstStyle/>
          <a:p>
            <a:pPr lvl="0" fontAlgn="base"/>
            <a:endParaRPr lang="zh-CN" altLang="en-US" strike="noStrike" noProof="1" dirty="0"/>
          </a:p>
        </p:txBody>
      </p:sp>
      <p:sp>
        <p:nvSpPr>
          <p:cNvPr id="7" name="灯片编号占位符 6"/>
          <p:cNvSpPr>
            <a:spLocks noGrp="1"/>
          </p:cNvSpPr>
          <p:nvPr>
            <p:ph type="sldNum" sz="quarter" idx="12"/>
            <p:custDataLst>
              <p:tags r:id="rId7"/>
            </p:custDataLst>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pPr lvl="0" fontAlgn="base"/>
            <a:endParaRPr lang="zh-CN" altLang="en-US" strike="noStrike" noProof="1" dirty="0"/>
          </a:p>
        </p:txBody>
      </p:sp>
      <p:sp>
        <p:nvSpPr>
          <p:cNvPr id="4" name="页脚占位符 3"/>
          <p:cNvSpPr>
            <a:spLocks noGrp="1"/>
          </p:cNvSpPr>
          <p:nvPr>
            <p:ph type="ftr" sz="quarter" idx="11"/>
            <p:custDataLst>
              <p:tags r:id="rId4"/>
            </p:custDataLst>
          </p:nvPr>
        </p:nvSpPr>
        <p:spPr/>
        <p:txBody>
          <a:bodyPr/>
          <a:lstStyle/>
          <a:p>
            <a:pPr lvl="0" fontAlgn="base"/>
            <a:endParaRPr lang="zh-CN" altLang="en-US" strike="noStrike" noProof="1" dirty="0"/>
          </a:p>
        </p:txBody>
      </p:sp>
      <p:sp>
        <p:nvSpPr>
          <p:cNvPr id="5" name="灯片编号占位符 4"/>
          <p:cNvSpPr>
            <a:spLocks noGrp="1"/>
          </p:cNvSpPr>
          <p:nvPr>
            <p:ph type="sldNum" sz="quarter" idx="12"/>
            <p:custDataLst>
              <p:tags r:id="rId5"/>
            </p:custDataLst>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232833" y="989965"/>
            <a:ext cx="0" cy="44291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59267" y="1335088"/>
            <a:ext cx="1104900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5080" y="3810"/>
            <a:ext cx="12189460" cy="1224915"/>
          </a:xfrm>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r="100000" b="100000"/>
            </a:path>
            <a:tileRect l="-100000" t="-100000"/>
          </a:gradFill>
        </p:spPr>
        <p:txBody>
          <a:bodyPr/>
          <a:lstStyle>
            <a:lvl1pPr algn="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buFont typeface="Wingdings" panose="05000000000000000000" charset="0"/>
              <a:buChar char="§"/>
              <a:defRPr/>
            </a:lvl1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a:xfrm>
            <a:off x="609600" y="6245225"/>
            <a:ext cx="2844800" cy="476250"/>
          </a:xfrm>
          <a:prstGeom prst="rect">
            <a:avLst/>
          </a:prstGeom>
          <a:noFill/>
          <a:ln w="9525">
            <a:noFill/>
          </a:ln>
        </p:spPr>
        <p:txBody>
          <a:bodyPr/>
          <a:p>
            <a:pPr fontAlgn="base"/>
            <a:endParaRPr lang="zh-CN" altLang="en-US" strike="noStrike" noProof="1" dirty="0"/>
          </a:p>
        </p:txBody>
      </p:sp>
      <p:sp>
        <p:nvSpPr>
          <p:cNvPr id="5" name="Footer Placeholder 4"/>
          <p:cNvSpPr>
            <a:spLocks noGrp="1"/>
          </p:cNvSpPr>
          <p:nvPr>
            <p:ph type="ftr" sz="quarter" idx="11"/>
          </p:nvPr>
        </p:nvSpPr>
        <p:spPr>
          <a:xfrm>
            <a:off x="4165600" y="6245225"/>
            <a:ext cx="3860800" cy="476250"/>
          </a:xfrm>
          <a:prstGeom prst="rect">
            <a:avLst/>
          </a:prstGeom>
          <a:noFill/>
          <a:ln w="9525">
            <a:noFill/>
          </a:ln>
        </p:spPr>
        <p:txBody>
          <a:bodyPr/>
          <a:p>
            <a:pPr fontAlgn="base"/>
            <a:endParaRPr lang="zh-CN" altLang="en-US" strike="noStrike" noProof="1" dirty="0"/>
          </a:p>
        </p:txBody>
      </p:sp>
      <p:sp>
        <p:nvSpPr>
          <p:cNvPr id="6" name="Slide Number Placeholder 5"/>
          <p:cNvSpPr>
            <a:spLocks noGrp="1"/>
          </p:cNvSpPr>
          <p:nvPr>
            <p:ph type="sldNum" sz="quarter" idx="12"/>
          </p:nvPr>
        </p:nvSpPr>
        <p:spPr>
          <a:xfrm>
            <a:off x="8737600" y="6245225"/>
            <a:ext cx="2844800" cy="476250"/>
          </a:xfrm>
          <a:prstGeom prst="rect">
            <a:avLst/>
          </a:prstGeom>
          <a:noFill/>
          <a:ln w="9525">
            <a:noFill/>
          </a:ln>
        </p:spPr>
        <p:txBody>
          <a:bodyPr/>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pPr lvl="0" fontAlgn="base"/>
            <a:endParaRPr lang="zh-CN" altLang="en-US" strike="noStrike" noProof="1" dirty="0"/>
          </a:p>
        </p:txBody>
      </p:sp>
      <p:sp>
        <p:nvSpPr>
          <p:cNvPr id="6" name="页脚占位符 5"/>
          <p:cNvSpPr>
            <a:spLocks noGrp="1"/>
          </p:cNvSpPr>
          <p:nvPr>
            <p:ph type="ftr" sz="quarter" idx="11"/>
            <p:custDataLst>
              <p:tags r:id="rId5"/>
            </p:custDataLst>
          </p:nvPr>
        </p:nvSpPr>
        <p:spPr/>
        <p:txBody>
          <a:bodyPr/>
          <a:lstStyle/>
          <a:p>
            <a:pPr lvl="0" fontAlgn="base"/>
            <a:endParaRPr lang="zh-CN" altLang="en-US" strike="noStrike" noProof="1" dirty="0"/>
          </a:p>
        </p:txBody>
      </p:sp>
      <p:sp>
        <p:nvSpPr>
          <p:cNvPr id="7" name="灯片编号占位符 6"/>
          <p:cNvSpPr>
            <a:spLocks noGrp="1"/>
          </p:cNvSpPr>
          <p:nvPr>
            <p:ph type="sldNum" sz="quarter" idx="12"/>
            <p:custDataLst>
              <p:tags r:id="rId6"/>
            </p:custDataLst>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pPr lvl="0" fontAlgn="base"/>
            <a:endParaRPr lang="zh-CN" altLang="en-US" strike="noStrike" noProof="1" dirty="0"/>
          </a:p>
        </p:txBody>
      </p:sp>
      <p:sp>
        <p:nvSpPr>
          <p:cNvPr id="5" name="页脚占位符 4"/>
          <p:cNvSpPr>
            <a:spLocks noGrp="1"/>
          </p:cNvSpPr>
          <p:nvPr>
            <p:ph type="ftr" sz="quarter" idx="11"/>
            <p:custDataLst>
              <p:tags r:id="rId5"/>
            </p:custDataLst>
          </p:nvPr>
        </p:nvSpPr>
        <p:spPr/>
        <p:txBody>
          <a:bodyPr/>
          <a:lstStyle/>
          <a:p>
            <a:pPr lvl="0" fontAlgn="base"/>
            <a:endParaRPr lang="zh-CN" altLang="en-US" strike="noStrike" noProof="1" dirty="0"/>
          </a:p>
        </p:txBody>
      </p:sp>
      <p:sp>
        <p:nvSpPr>
          <p:cNvPr id="6" name="灯片编号占位符 5"/>
          <p:cNvSpPr>
            <a:spLocks noGrp="1"/>
          </p:cNvSpPr>
          <p:nvPr>
            <p:ph type="sldNum" sz="quarter" idx="12"/>
            <p:custDataLst>
              <p:tags r:id="rId6"/>
            </p:custDataLst>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tags" Target="../tags/tag49.xml"/><Relationship Id="rId15" Type="http://schemas.openxmlformats.org/officeDocument/2006/relationships/tags" Target="../tags/tag48.xml"/><Relationship Id="rId14" Type="http://schemas.openxmlformats.org/officeDocument/2006/relationships/tags" Target="../tags/tag47.xml"/><Relationship Id="rId13" Type="http://schemas.openxmlformats.org/officeDocument/2006/relationships/tags" Target="../tags/tag46.xml"/><Relationship Id="rId12" Type="http://schemas.openxmlformats.org/officeDocument/2006/relationships/tags" Target="../tags/tag45.xml"/><Relationship Id="rId11" Type="http://schemas.openxmlformats.org/officeDocument/2006/relationships/tags" Target="../tags/tag44.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fontAlgn="base"/>
            <a:endParaRPr lang="zh-CN" altLang="en-US" strike="noStrike" noProof="1" dirty="0"/>
          </a:p>
        </p:txBody>
      </p:sp>
      <p:sp>
        <p:nvSpPr>
          <p:cNvPr id="1029" name="Rectangle 5"/>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fontAlgn="base"/>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3"/>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lvl="0" fontAlgn="base"/>
            <a:endParaRPr lang="zh-CN" altLang="en-US" strike="noStrike" noProof="1" dirty="0"/>
          </a:p>
        </p:txBody>
      </p:sp>
      <p:sp>
        <p:nvSpPr>
          <p:cNvPr id="5" name="页脚占位符 4"/>
          <p:cNvSpPr>
            <a:spLocks noGrp="1"/>
          </p:cNvSpPr>
          <p:nvPr>
            <p:ph type="ftr" sz="quarter" idx="3"/>
            <p:custDataLst>
              <p:tags r:id="rId14"/>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lvl="0" fontAlgn="base"/>
            <a:endParaRPr lang="zh-CN" altLang="en-US" strike="noStrike" noProof="1" dirty="0"/>
          </a:p>
        </p:txBody>
      </p:sp>
      <p:sp>
        <p:nvSpPr>
          <p:cNvPr id="6" name="灯片编号占位符 5"/>
          <p:cNvSpPr>
            <a:spLocks noGrp="1"/>
          </p:cNvSpPr>
          <p:nvPr>
            <p:ph type="sldNum" sz="quarter" idx="4"/>
            <p:custDataLst>
              <p:tags r:id="rId15"/>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7" name="KSO_TEMPLATE" hidden="1"/>
          <p:cNvSpPr/>
          <p:nvPr>
            <p:custDataLst>
              <p:tags r:id="rId1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sldNum="0" hdr="0" ftr="0" dt="0"/>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Wingdings" panose="05000000000000000000" charset="0"/>
        <a:buChar char="n"/>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3.xml"/><Relationship Id="rId4" Type="http://schemas.openxmlformats.org/officeDocument/2006/relationships/tags" Target="../tags/tag52.xml"/><Relationship Id="rId3" Type="http://schemas.openxmlformats.org/officeDocument/2006/relationships/hyperlink" Target="mailto:wshe@zzu.edu.cn" TargetMode="External"/><Relationship Id="rId2" Type="http://schemas.openxmlformats.org/officeDocument/2006/relationships/tags" Target="../tags/tag51.xml"/><Relationship Id="rId1" Type="http://schemas.openxmlformats.org/officeDocument/2006/relationships/tags" Target="../tags/tag5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hyperlink" Target="code\pyOpenGL_Bezier.pyw"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hyperlink" Target="code\pyOpenGL_Line_Normal_Light.pyw"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3.png"/><Relationship Id="rId1" Type="http://schemas.openxmlformats.org/officeDocument/2006/relationships/hyperlink" Target="code\pyOpenGL_multiTextureMapping.p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hyperlink" Target="code\circlecenter.py" TargetMode="Externa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hyperlink" Target="code\pillow_ABC.py" TargetMode="Externa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hyperlink" Target="code\yanzhengma.py"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hyperlink" Target="code\batchWaterMark.py" TargetMode="Externa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hyperlink" Target="code\watermarking.py"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hyperlink" Target="http://www.pygame.org/docs/ref/" TargetMode="External"/><Relationship Id="rId2" Type="http://schemas.openxmlformats.org/officeDocument/2006/relationships/hyperlink" Target="http://eyehere.net/2011/python-pygame-novice-professional-index/" TargetMode="External"/><Relationship Id="rId1" Type="http://schemas.openxmlformats.org/officeDocument/2006/relationships/hyperlink" Target="http://pygame.org/ftp/"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en-US" altLang="zh-CN" b="1" spc="300" dirty="0">
                <a:ln w="11430"/>
                <a:solidFill>
                  <a:srgbClr val="000066"/>
                </a:solidFill>
                <a:latin typeface="微软雅黑" panose="020B0503020204020204" charset="-122"/>
                <a:ea typeface="微软雅黑" panose="020B0503020204020204" charset="-122"/>
                <a:sym typeface="+mn-ea"/>
              </a:rPr>
              <a:t>Python</a:t>
            </a:r>
            <a:r>
              <a:rPr lang="zh-CN" altLang="en-US" b="1" spc="300" dirty="0">
                <a:ln w="11430"/>
                <a:solidFill>
                  <a:srgbClr val="000066"/>
                </a:solidFill>
                <a:latin typeface="微软雅黑" panose="020B0503020204020204" charset="-122"/>
                <a:ea typeface="微软雅黑" panose="020B0503020204020204" charset="-122"/>
                <a:sym typeface="+mn-ea"/>
              </a:rPr>
              <a:t>程序设计</a:t>
            </a:r>
            <a:br>
              <a:rPr lang="zh-CN" altLang="en-US" b="1" spc="300" dirty="0">
                <a:ln w="11430"/>
                <a:solidFill>
                  <a:srgbClr val="000066"/>
                </a:solidFill>
                <a:latin typeface="微软雅黑" panose="020B0503020204020204" charset="-122"/>
                <a:ea typeface="微软雅黑" panose="020B0503020204020204" charset="-122"/>
              </a:rPr>
            </a:br>
            <a:endParaRPr lang="zh-CN" altLang="en-US"/>
          </a:p>
        </p:txBody>
      </p:sp>
      <p:sp>
        <p:nvSpPr>
          <p:cNvPr id="3" name="副标题 2"/>
          <p:cNvSpPr>
            <a:spLocks noGrp="1"/>
          </p:cNvSpPr>
          <p:nvPr>
            <p:ph type="subTitle" idx="1"/>
            <p:custDataLst>
              <p:tags r:id="rId2"/>
            </p:custDataLst>
          </p:nvPr>
        </p:nvSpPr>
        <p:spPr>
          <a:xfrm>
            <a:off x="7735570" y="3327400"/>
            <a:ext cx="4007485" cy="2573020"/>
          </a:xfrm>
        </p:spPr>
        <p:txBody>
          <a:bodyPr/>
          <a:lstStyle/>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任课教师：佘 维</a:t>
            </a:r>
            <a:endParaRPr kumimoji="0" lang="zh-CN" altLang="en-US" sz="1800" b="1" i="0" u="none" strike="noStrike" kern="1200" cap="none" spc="0" normalizeH="0" baseline="0" noProof="1" dirty="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办公室：北校区</a:t>
            </a:r>
            <a:r>
              <a:rPr lang="zh-CN" altLang="en-US" sz="1800" b="1" dirty="0">
                <a:solidFill>
                  <a:schemeClr val="accent6">
                    <a:lumMod val="50000"/>
                  </a:schemeClr>
                </a:solidFill>
                <a:latin typeface="微软雅黑" panose="020B0503020204020204" charset="-122"/>
                <a:ea typeface="微软雅黑" panose="020B0503020204020204" charset="-122"/>
                <a:sym typeface="+mn-ea"/>
              </a:rPr>
              <a:t>行政楼</a:t>
            </a:r>
            <a:r>
              <a:rPr lang="en-US" altLang="zh-CN" sz="1800" b="1" dirty="0">
                <a:solidFill>
                  <a:schemeClr val="accent6">
                    <a:lumMod val="50000"/>
                  </a:schemeClr>
                </a:solidFill>
                <a:latin typeface="微软雅黑" panose="020B0503020204020204" charset="-122"/>
                <a:ea typeface="微软雅黑" panose="020B0503020204020204" charset="-122"/>
                <a:sym typeface="+mn-ea"/>
              </a:rPr>
              <a:t>306</a:t>
            </a:r>
            <a:r>
              <a:rPr lang="zh-CN" altLang="en-US" sz="1800" b="1" dirty="0">
                <a:solidFill>
                  <a:schemeClr val="accent6">
                    <a:lumMod val="50000"/>
                  </a:schemeClr>
                </a:solidFill>
                <a:latin typeface="微软雅黑" panose="020B0503020204020204" charset="-122"/>
                <a:ea typeface="微软雅黑" panose="020B0503020204020204" charset="-122"/>
                <a:sym typeface="+mn-ea"/>
              </a:rPr>
              <a:t>（</a:t>
            </a:r>
            <a:r>
              <a:rPr lang="en-US" altLang="zh-CN" sz="1800" b="1" dirty="0">
                <a:solidFill>
                  <a:schemeClr val="accent6">
                    <a:lumMod val="50000"/>
                  </a:schemeClr>
                </a:solidFill>
                <a:latin typeface="微软雅黑" panose="020B0503020204020204" charset="-122"/>
                <a:ea typeface="微软雅黑" panose="020B0503020204020204" charset="-122"/>
                <a:sym typeface="+mn-ea"/>
              </a:rPr>
              <a:t>63886652</a:t>
            </a:r>
            <a:r>
              <a:rPr lang="zh-CN" altLang="en-US" sz="1800" b="1" dirty="0">
                <a:solidFill>
                  <a:schemeClr val="accent6">
                    <a:lumMod val="50000"/>
                  </a:schemeClr>
                </a:solidFill>
                <a:latin typeface="微软雅黑" panose="020B0503020204020204" charset="-122"/>
                <a:ea typeface="微软雅黑" panose="020B0503020204020204" charset="-122"/>
                <a:sym typeface="+mn-ea"/>
              </a:rPr>
              <a:t>）</a:t>
            </a:r>
            <a:endParaRPr kumimoji="0" lang="zh-CN" altLang="en-US" sz="1800" b="1" i="0" u="none" strike="noStrike" kern="1200" cap="none" spc="0" normalizeH="0" baseline="0" noProof="1" dirty="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en-US" altLang="zh-CN" sz="1800" b="1" dirty="0" smtClean="0">
                <a:solidFill>
                  <a:schemeClr val="accent6">
                    <a:lumMod val="50000"/>
                  </a:schemeClr>
                </a:solidFill>
                <a:latin typeface="微软雅黑" panose="020B0503020204020204" charset="-122"/>
                <a:ea typeface="微软雅黑" panose="020B0503020204020204" charset="-122"/>
                <a:sym typeface="+mn-ea"/>
              </a:rPr>
              <a:t>Email</a:t>
            </a: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 </a:t>
            </a:r>
            <a:r>
              <a:rPr lang="en-US" altLang="zh-CN" sz="1800" b="1" dirty="0" smtClean="0">
                <a:solidFill>
                  <a:schemeClr val="accent6">
                    <a:lumMod val="50000"/>
                  </a:schemeClr>
                </a:solidFill>
                <a:latin typeface="微软雅黑" panose="020B0503020204020204" charset="-122"/>
                <a:ea typeface="微软雅黑" panose="020B0503020204020204" charset="-122"/>
                <a:sym typeface="+mn-ea"/>
                <a:hlinkClick r:id="rId3"/>
              </a:rPr>
              <a:t>wshe</a:t>
            </a:r>
            <a:r>
              <a:rPr lang="en-US" altLang="zh-CN" sz="1800" b="1" u="sng" dirty="0" smtClean="0">
                <a:solidFill>
                  <a:schemeClr val="accent6">
                    <a:lumMod val="50000"/>
                  </a:schemeClr>
                </a:solidFill>
                <a:latin typeface="微软雅黑" panose="020B0503020204020204" charset="-122"/>
                <a:ea typeface="微软雅黑" panose="020B0503020204020204" charset="-122"/>
                <a:sym typeface="+mn-ea"/>
                <a:hlinkClick r:id="rId3"/>
              </a:rPr>
              <a:t>@zzu.edu.cn</a:t>
            </a:r>
            <a:endParaRPr kumimoji="0" lang="en-US" altLang="zh-CN" sz="1800" b="1" i="0" u="sng" strike="noStrike" kern="1200" cap="none" spc="0" normalizeH="0" baseline="0" noProof="1" dirty="0" smtClean="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郑州大学软件学院</a:t>
            </a:r>
            <a:endParaRPr kumimoji="0" lang="en-US" altLang="zh-CN" sz="1800" b="1" i="0" u="none" strike="noStrike" kern="1200" cap="none" spc="0" normalizeH="0" baseline="0" noProof="1" dirty="0" smtClean="0">
              <a:solidFill>
                <a:schemeClr val="accent6">
                  <a:lumMod val="50000"/>
                </a:schemeClr>
              </a:solidFill>
              <a:latin typeface="微软雅黑" panose="020B0503020204020204" charset="-122"/>
              <a:ea typeface="微软雅黑" panose="020B0503020204020204" charset="-122"/>
              <a:cs typeface="+mn-cs"/>
            </a:endParaRPr>
          </a:p>
          <a:p>
            <a:endParaRPr lang="zh-CN" altLang="en-US" sz="1800"/>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15.1.3  </a:t>
            </a:r>
            <a:r>
              <a:rPr>
                <a:sym typeface="+mn-ea"/>
              </a:rPr>
              <a:t>绘制图形</a:t>
            </a:r>
            <a:endParaRPr>
              <a:sym typeface="+mn-ea"/>
            </a:endParaRPr>
          </a:p>
        </p:txBody>
      </p:sp>
      <p:sp>
        <p:nvSpPr>
          <p:cNvPr id="2" name="文本占位符 1"/>
          <p:cNvSpPr>
            <a:spLocks noGrp="1"/>
          </p:cNvSpPr>
          <p:nvPr>
            <p:ph type="body" idx="1"/>
          </p:nvPr>
        </p:nvSpPr>
        <p:spPr/>
        <p:txBody>
          <a:bodyPr/>
          <a:p>
            <a:endParaRPr lang="zh-CN" altLang="en-US"/>
          </a:p>
        </p:txBody>
      </p:sp>
      <p:sp>
        <p:nvSpPr>
          <p:cNvPr id="13314" name="Content Placeholder 2"/>
          <p:cNvSpPr>
            <a:spLocks noGrp="1"/>
          </p:cNvSpPr>
          <p:nvPr>
            <p:ph sz="half" idx="2"/>
          </p:nvPr>
        </p:nvSpPr>
        <p:spPr/>
        <p:txBody>
          <a:bodyPr anchor="t"/>
          <a:p>
            <a:pPr defTabSz="914400"/>
            <a:r>
              <a:rPr lang="zh-CN" altLang="en-US" sz="2400" kern="1200" baseline="0">
                <a:latin typeface="+mn-lt"/>
                <a:ea typeface="+mn-ea"/>
                <a:cs typeface="+mn-cs"/>
              </a:rPr>
              <a:t>在OpenGL中绘制图形的代码需要放在glBegin(mode)和glEnd()这一对函数的调用之间，其中mode表示绘图类型</a:t>
            </a:r>
            <a:endParaRPr lang="zh-CN" altLang="en-US" sz="2400" kern="1200" baseline="0">
              <a:latin typeface="+mn-lt"/>
              <a:ea typeface="+mn-ea"/>
              <a:cs typeface="+mn-cs"/>
            </a:endParaRPr>
          </a:p>
        </p:txBody>
      </p:sp>
      <p:graphicFrame>
        <p:nvGraphicFramePr>
          <p:cNvPr id="0" name="Table -1"/>
          <p:cNvGraphicFramePr/>
          <p:nvPr/>
        </p:nvGraphicFramePr>
        <p:xfrm>
          <a:off x="2514600" y="2513013"/>
          <a:ext cx="6719570" cy="3185160"/>
        </p:xfrm>
        <a:graphic>
          <a:graphicData uri="http://schemas.openxmlformats.org/drawingml/2006/table">
            <a:tbl>
              <a:tblPr firstRow="1" bandRow="1">
                <a:tableStyleId>{5940675A-B579-460E-94D1-54222C63F5DA}</a:tableStyleId>
              </a:tblPr>
              <a:tblGrid>
                <a:gridCol w="3417570"/>
                <a:gridCol w="3302000"/>
              </a:tblGrid>
              <a:tr h="289560">
                <a:tc>
                  <a:txBody>
                    <a:bodyPr/>
                    <a:p>
                      <a:pPr marL="0" indent="0" algn="ctr">
                        <a:buNone/>
                      </a:pPr>
                      <a:r>
                        <a:rPr lang="en-US" altLang="zh-CN" sz="1800" b="1" u="none">
                          <a:latin typeface="宋体" panose="02010600030101010101" pitchFamily="2" charset="-122"/>
                          <a:ea typeface="宋体" panose="02010600030101010101" pitchFamily="2" charset="-122"/>
                          <a:cs typeface="宋体" panose="02010600030101010101" pitchFamily="2" charset="-122"/>
                        </a:rPr>
                        <a:t>mode</a:t>
                      </a:r>
                      <a:r>
                        <a:rPr lang="zh-CN" altLang="en-US" sz="1800" b="1" u="none">
                          <a:latin typeface="宋体" panose="02010600030101010101" pitchFamily="2" charset="-122"/>
                          <a:ea typeface="宋体" panose="02010600030101010101" pitchFamily="2" charset="-122"/>
                          <a:cs typeface="宋体" panose="02010600030101010101" pitchFamily="2" charset="-122"/>
                        </a:rPr>
                        <a:t>参数取值</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GL_POINTS</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绘制点</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GL_LINES</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绘制直线</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GL_LINE_STRIP</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绘制连续直线，不封闭</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GL_LINE_LOOP</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绘制封闭的连续直线</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GL_TRIANGLES</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绘制三角形</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GL_TRIANGLE_STRIP</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绘制三角形串</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GL_TRIANGLE_FAN</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绘制三角扇形</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GL_QUADS</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绘制四边形</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GL_QUAD_STRIP</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绘制四边形串</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GL_POLYGON</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绘制多边形</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4337"/>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15.1.3 绘制图形</a:t>
            </a:r>
            <a:endParaRPr>
              <a:sym typeface="+mn-ea"/>
            </a:endParaRPr>
          </a:p>
        </p:txBody>
      </p:sp>
      <p:sp>
        <p:nvSpPr>
          <p:cNvPr id="2" name="文本占位符 1"/>
          <p:cNvSpPr>
            <a:spLocks noGrp="1"/>
          </p:cNvSpPr>
          <p:nvPr>
            <p:ph type="body" idx="1"/>
          </p:nvPr>
        </p:nvSpPr>
        <p:spPr/>
        <p:txBody>
          <a:bodyPr/>
          <a:p>
            <a:endParaRPr lang="zh-CN" altLang="en-US"/>
          </a:p>
        </p:txBody>
      </p:sp>
      <p:sp>
        <p:nvSpPr>
          <p:cNvPr id="14338" name="文本占位符 14338"/>
          <p:cNvSpPr>
            <a:spLocks noGrp="1"/>
          </p:cNvSpPr>
          <p:nvPr>
            <p:ph sz="half" idx="2"/>
          </p:nvPr>
        </p:nvSpPr>
        <p:spPr/>
        <p:txBody>
          <a:bodyPr anchor="t"/>
          <a:p>
            <a:pPr defTabSz="914400">
              <a:lnSpc>
                <a:spcPct val="80000"/>
              </a:lnSpc>
            </a:pPr>
            <a:r>
              <a:rPr lang="zh-CN" altLang="en-US" sz="2400" kern="1200" baseline="0" dirty="0">
                <a:latin typeface="+mn-lt"/>
                <a:ea typeface="+mn-ea"/>
                <a:cs typeface="+mn-cs"/>
              </a:rPr>
              <a:t>绘制彩色图形</a:t>
            </a:r>
            <a:endParaRPr lang="zh-CN" altLang="en-US" sz="2400" kern="1200" baseline="0" dirty="0">
              <a:latin typeface="+mn-lt"/>
              <a:ea typeface="+mn-ea"/>
              <a:cs typeface="+mn-cs"/>
            </a:endParaRPr>
          </a:p>
          <a:p>
            <a:pPr defTabSz="914400">
              <a:spcBef>
                <a:spcPts val="600"/>
              </a:spcBef>
              <a:buNone/>
            </a:pPr>
            <a:r>
              <a:rPr lang="zh-CN" altLang="en-US" sz="1600" kern="1200" baseline="0" dirty="0">
                <a:latin typeface="Consolas" panose="020B0609020204030204" charset="0"/>
                <a:ea typeface="+mn-ea"/>
                <a:cs typeface="+mn-cs"/>
              </a:rPr>
              <a:t>    def Draw(self):</a:t>
            </a:r>
            <a:endParaRPr lang="zh-CN" altLang="en-US" sz="1600" kern="1200" baseline="0" dirty="0">
              <a:latin typeface="Consolas" panose="020B0609020204030204" charset="0"/>
              <a:ea typeface="+mn-ea"/>
              <a:cs typeface="+mn-cs"/>
            </a:endParaRPr>
          </a:p>
          <a:p>
            <a:pPr defTabSz="914400">
              <a:spcBef>
                <a:spcPts val="600"/>
              </a:spcBef>
              <a:buNone/>
            </a:pPr>
            <a:r>
              <a:rPr lang="zh-CN" altLang="en-US" sz="1600" kern="1200" baseline="0" dirty="0">
                <a:latin typeface="Consolas" panose="020B0609020204030204" charset="0"/>
                <a:ea typeface="+mn-ea"/>
                <a:cs typeface="+mn-cs"/>
              </a:rPr>
              <a:t>        glClear(GL_COLOR_BUFFER_BIT | GL_DEPTH_BUFFER_BIT)</a:t>
            </a:r>
            <a:endParaRPr lang="zh-CN" altLang="en-US" sz="1600" kern="1200" baseline="0" dirty="0">
              <a:latin typeface="Consolas" panose="020B0609020204030204" charset="0"/>
              <a:ea typeface="+mn-ea"/>
              <a:cs typeface="+mn-cs"/>
            </a:endParaRPr>
          </a:p>
          <a:p>
            <a:pPr defTabSz="914400">
              <a:spcBef>
                <a:spcPts val="600"/>
              </a:spcBef>
              <a:buNone/>
            </a:pPr>
            <a:r>
              <a:rPr lang="zh-CN" altLang="en-US" sz="1600" kern="1200" baseline="0" dirty="0">
                <a:latin typeface="Consolas" panose="020B0609020204030204" charset="0"/>
                <a:ea typeface="+mn-ea"/>
                <a:cs typeface="+mn-cs"/>
              </a:rPr>
              <a:t>        glLoadIdentity()</a:t>
            </a:r>
            <a:endParaRPr lang="zh-CN" altLang="en-US" sz="1600" kern="1200" baseline="0" dirty="0">
              <a:latin typeface="Consolas" panose="020B0609020204030204" charset="0"/>
              <a:ea typeface="+mn-ea"/>
              <a:cs typeface="+mn-cs"/>
            </a:endParaRPr>
          </a:p>
          <a:p>
            <a:pPr defTabSz="914400">
              <a:spcBef>
                <a:spcPts val="600"/>
              </a:spcBef>
              <a:buNone/>
            </a:pPr>
            <a:r>
              <a:rPr lang="zh-CN" altLang="en-US" sz="1600" kern="1200" baseline="0" dirty="0">
                <a:latin typeface="Consolas" panose="020B0609020204030204" charset="0"/>
                <a:ea typeface="+mn-ea"/>
                <a:cs typeface="+mn-cs"/>
              </a:rPr>
              <a:t>        glTranslatef(-2.0, 1.0, -9.0)</a:t>
            </a:r>
            <a:endParaRPr lang="zh-CN" altLang="en-US" sz="1600" kern="1200" baseline="0" dirty="0">
              <a:latin typeface="Consolas" panose="020B0609020204030204" charset="0"/>
              <a:ea typeface="+mn-ea"/>
              <a:cs typeface="+mn-cs"/>
            </a:endParaRPr>
          </a:p>
          <a:p>
            <a:pPr defTabSz="914400">
              <a:spcBef>
                <a:spcPts val="600"/>
              </a:spcBef>
              <a:buNone/>
            </a:pPr>
            <a:r>
              <a:rPr lang="zh-CN" altLang="en-US" sz="1600" kern="1200" baseline="0" dirty="0">
                <a:latin typeface="Consolas" panose="020B0609020204030204" charset="0"/>
                <a:ea typeface="+mn-ea"/>
                <a:cs typeface="+mn-cs"/>
              </a:rPr>
              <a:t>        #draw 2D graphic, leaving z to be 0</a:t>
            </a:r>
            <a:endParaRPr lang="zh-CN" altLang="en-US" sz="1600" kern="1200" baseline="0" dirty="0">
              <a:latin typeface="Consolas" panose="020B0609020204030204" charset="0"/>
              <a:ea typeface="+mn-ea"/>
              <a:cs typeface="+mn-cs"/>
            </a:endParaRPr>
          </a:p>
          <a:p>
            <a:pPr defTabSz="914400">
              <a:spcBef>
                <a:spcPts val="600"/>
              </a:spcBef>
              <a:buNone/>
            </a:pPr>
            <a:r>
              <a:rPr lang="zh-CN" altLang="en-US" sz="1600" kern="1200" baseline="0" dirty="0">
                <a:latin typeface="Consolas" panose="020B0609020204030204" charset="0"/>
                <a:ea typeface="+mn-ea"/>
                <a:cs typeface="+mn-cs"/>
              </a:rPr>
              <a:t>        glBegin(GL_POLYGON)             </a:t>
            </a:r>
            <a:r>
              <a:rPr lang="en-US" altLang="zh-CN" sz="1600" kern="1200" baseline="0" dirty="0">
                <a:latin typeface="Consolas" panose="020B0609020204030204" charset="0"/>
                <a:ea typeface="+mn-ea"/>
                <a:cs typeface="+mn-cs"/>
              </a:rPr>
              <a:t>#</a:t>
            </a:r>
            <a:r>
              <a:rPr lang="zh-CN" altLang="en-US" sz="1600" kern="1200" baseline="0" dirty="0">
                <a:latin typeface="Consolas" panose="020B0609020204030204" charset="0"/>
                <a:ea typeface="+mn-ea"/>
                <a:cs typeface="+mn-cs"/>
              </a:rPr>
              <a:t>绘制多边形</a:t>
            </a:r>
            <a:endParaRPr lang="zh-CN" altLang="en-US" sz="1600" kern="1200" baseline="0" dirty="0">
              <a:latin typeface="Consolas" panose="020B0609020204030204" charset="0"/>
              <a:ea typeface="+mn-ea"/>
              <a:cs typeface="+mn-cs"/>
            </a:endParaRPr>
          </a:p>
          <a:p>
            <a:pPr defTabSz="914400">
              <a:spcBef>
                <a:spcPts val="600"/>
              </a:spcBef>
              <a:buNone/>
            </a:pPr>
            <a:r>
              <a:rPr lang="zh-CN" altLang="en-US" sz="1600" kern="1200" baseline="0" dirty="0">
                <a:latin typeface="Consolas" panose="020B0609020204030204" charset="0"/>
                <a:ea typeface="+mn-ea"/>
                <a:cs typeface="+mn-cs"/>
              </a:rPr>
              <a:t>        glColor3f(1.0, 0.0, 0.0)</a:t>
            </a:r>
            <a:endParaRPr lang="zh-CN" altLang="en-US" sz="1600" kern="1200" baseline="0" dirty="0">
              <a:latin typeface="Consolas" panose="020B0609020204030204" charset="0"/>
              <a:ea typeface="+mn-ea"/>
              <a:cs typeface="+mn-cs"/>
            </a:endParaRPr>
          </a:p>
          <a:p>
            <a:pPr defTabSz="914400">
              <a:spcBef>
                <a:spcPts val="600"/>
              </a:spcBef>
              <a:buNone/>
            </a:pPr>
            <a:r>
              <a:rPr lang="zh-CN" altLang="en-US" sz="1600" kern="1200" baseline="0" dirty="0">
                <a:latin typeface="Consolas" panose="020B0609020204030204" charset="0"/>
                <a:ea typeface="+mn-ea"/>
                <a:cs typeface="+mn-cs"/>
              </a:rPr>
              <a:t>        glVertex3f(0.0, 1.0, 0.0)</a:t>
            </a:r>
            <a:endParaRPr lang="zh-CN" altLang="en-US" sz="1600" kern="1200" baseline="0" dirty="0">
              <a:latin typeface="Consolas" panose="020B0609020204030204" charset="0"/>
              <a:ea typeface="+mn-ea"/>
              <a:cs typeface="+mn-cs"/>
            </a:endParaRPr>
          </a:p>
          <a:p>
            <a:pPr defTabSz="914400">
              <a:spcBef>
                <a:spcPts val="600"/>
              </a:spcBef>
              <a:buNone/>
            </a:pPr>
            <a:r>
              <a:rPr lang="zh-CN" altLang="en-US" sz="1600" kern="1200" baseline="0" dirty="0">
                <a:latin typeface="Consolas" panose="020B0609020204030204" charset="0"/>
                <a:ea typeface="+mn-ea"/>
                <a:cs typeface="+mn-cs"/>
              </a:rPr>
              <a:t>        glColor3f(0.0, 1.0, 0.0)</a:t>
            </a:r>
            <a:endParaRPr lang="zh-CN" altLang="en-US" sz="1600" kern="1200" baseline="0" dirty="0">
              <a:latin typeface="Consolas" panose="020B0609020204030204" charset="0"/>
              <a:ea typeface="+mn-ea"/>
              <a:cs typeface="+mn-cs"/>
            </a:endParaRPr>
          </a:p>
          <a:p>
            <a:pPr defTabSz="914400">
              <a:spcBef>
                <a:spcPts val="600"/>
              </a:spcBef>
              <a:buNone/>
            </a:pPr>
            <a:r>
              <a:rPr lang="zh-CN" altLang="en-US" sz="1600" kern="1200" baseline="0" dirty="0">
                <a:latin typeface="Consolas" panose="020B0609020204030204" charset="0"/>
                <a:ea typeface="+mn-ea"/>
                <a:cs typeface="+mn-cs"/>
              </a:rPr>
              <a:t>        glVertex3f(1.0, -1.0, 0.0)</a:t>
            </a:r>
            <a:endParaRPr lang="zh-CN" altLang="en-US" sz="1600" kern="1200" baseline="0" dirty="0">
              <a:latin typeface="Consolas" panose="020B0609020204030204" charset="0"/>
              <a:ea typeface="+mn-ea"/>
              <a:cs typeface="+mn-cs"/>
            </a:endParaRPr>
          </a:p>
          <a:p>
            <a:pPr defTabSz="914400">
              <a:spcBef>
                <a:spcPts val="600"/>
              </a:spcBef>
              <a:buNone/>
            </a:pPr>
            <a:r>
              <a:rPr lang="zh-CN" altLang="en-US" sz="1600" kern="1200" baseline="0" dirty="0">
                <a:latin typeface="Consolas" panose="020B0609020204030204" charset="0"/>
                <a:ea typeface="+mn-ea"/>
                <a:cs typeface="+mn-cs"/>
              </a:rPr>
              <a:t>        glColor3f(0.0, 0.0, 1.0)</a:t>
            </a:r>
            <a:endParaRPr lang="zh-CN" altLang="en-US" sz="1600" kern="1200" baseline="0" dirty="0">
              <a:latin typeface="Consolas" panose="020B0609020204030204" charset="0"/>
              <a:ea typeface="+mn-ea"/>
              <a:cs typeface="+mn-cs"/>
            </a:endParaRPr>
          </a:p>
          <a:p>
            <a:pPr defTabSz="914400">
              <a:spcBef>
                <a:spcPts val="600"/>
              </a:spcBef>
              <a:buNone/>
            </a:pPr>
            <a:r>
              <a:rPr lang="zh-CN" altLang="en-US" sz="1600" kern="1200" baseline="0" dirty="0">
                <a:latin typeface="Consolas" panose="020B0609020204030204" charset="0"/>
                <a:ea typeface="+mn-ea"/>
                <a:cs typeface="+mn-cs"/>
              </a:rPr>
              <a:t>        glVertex3f(-1.0, -1.0, 0.0)</a:t>
            </a:r>
            <a:endParaRPr lang="zh-CN" altLang="en-US" sz="1600" kern="1200" baseline="0" dirty="0">
              <a:latin typeface="Consolas" panose="020B0609020204030204" charset="0"/>
              <a:ea typeface="+mn-ea"/>
              <a:cs typeface="+mn-cs"/>
            </a:endParaRPr>
          </a:p>
          <a:p>
            <a:pPr defTabSz="914400">
              <a:spcBef>
                <a:spcPts val="600"/>
              </a:spcBef>
              <a:buNone/>
            </a:pPr>
            <a:r>
              <a:rPr lang="zh-CN" altLang="en-US" sz="1600" kern="1200" baseline="0" dirty="0">
                <a:latin typeface="Consolas" panose="020B0609020204030204" charset="0"/>
                <a:ea typeface="+mn-ea"/>
                <a:cs typeface="+mn-cs"/>
              </a:rPr>
              <a:t>        glEnd()</a:t>
            </a:r>
            <a:endParaRPr lang="zh-CN" altLang="en-US" sz="1600" kern="1200" baseline="0" dirty="0">
              <a:latin typeface="Consolas" panose="020B0609020204030204" charset="0"/>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15.1.3 绘制图形</a:t>
            </a:r>
            <a:endParaRPr>
              <a:sym typeface="+mn-ea"/>
            </a:endParaRPr>
          </a:p>
        </p:txBody>
      </p:sp>
      <p:sp>
        <p:nvSpPr>
          <p:cNvPr id="2" name="文本占位符 1"/>
          <p:cNvSpPr>
            <a:spLocks noGrp="1"/>
          </p:cNvSpPr>
          <p:nvPr>
            <p:ph type="body" idx="1"/>
          </p:nvPr>
        </p:nvSpPr>
        <p:spPr/>
        <p:txBody>
          <a:bodyPr/>
          <a:p>
            <a:endParaRPr lang="zh-CN" altLang="en-US"/>
          </a:p>
        </p:txBody>
      </p:sp>
      <p:sp>
        <p:nvSpPr>
          <p:cNvPr id="15362" name="内容占位符 2"/>
          <p:cNvSpPr>
            <a:spLocks noGrp="1"/>
          </p:cNvSpPr>
          <p:nvPr>
            <p:ph sz="half" idx="2"/>
          </p:nvPr>
        </p:nvSpPr>
        <p:spPr/>
        <p:txBody>
          <a:bodyPr anchor="t"/>
          <a:p>
            <a:pPr defTabSz="914400">
              <a:spcBef>
                <a:spcPts val="600"/>
              </a:spcBef>
              <a:buNone/>
            </a:pPr>
            <a:r>
              <a:rPr lang="zh-CN" altLang="en-US" sz="1800" kern="1200" baseline="0" dirty="0">
                <a:latin typeface="Consolas" panose="020B0609020204030204" charset="0"/>
                <a:ea typeface="+mn-ea"/>
                <a:cs typeface="+mn-cs"/>
              </a:rPr>
              <a:t>        glTranslatef(2.5, 0.0, 0.0)   </a:t>
            </a:r>
            <a:r>
              <a:rPr lang="en-US" altLang="zh-CN" sz="1800" kern="1200" baseline="0" dirty="0">
                <a:latin typeface="Consolas" panose="020B0609020204030204" charset="0"/>
                <a:ea typeface="+mn-ea"/>
                <a:cs typeface="+mn-cs"/>
              </a:rPr>
              <a:t>#</a:t>
            </a:r>
            <a:r>
              <a:rPr lang="zh-CN" altLang="en-US" sz="1800" kern="1200" baseline="0" dirty="0">
                <a:latin typeface="Consolas" panose="020B0609020204030204" charset="0"/>
                <a:ea typeface="+mn-ea"/>
                <a:cs typeface="+mn-cs"/>
              </a:rPr>
              <a:t>右移</a:t>
            </a:r>
            <a:endParaRPr lang="zh-CN" altLang="en-US" sz="1800" kern="1200" baseline="0" dirty="0">
              <a:latin typeface="Consolas" panose="020B0609020204030204" charset="0"/>
              <a:ea typeface="+mn-ea"/>
              <a:cs typeface="+mn-cs"/>
            </a:endParaRPr>
          </a:p>
          <a:p>
            <a:pPr defTabSz="914400">
              <a:spcBef>
                <a:spcPts val="600"/>
              </a:spcBef>
              <a:buNone/>
            </a:pPr>
            <a:r>
              <a:rPr lang="zh-CN" altLang="en-US" sz="1800" kern="1200" baseline="0" dirty="0">
                <a:latin typeface="Consolas" panose="020B0609020204030204" charset="0"/>
                <a:ea typeface="+mn-ea"/>
                <a:cs typeface="+mn-cs"/>
              </a:rPr>
              <a:t>        #draw 3D graphic</a:t>
            </a:r>
            <a:endParaRPr lang="zh-CN" altLang="en-US" sz="1800" kern="1200" baseline="0" dirty="0">
              <a:latin typeface="Consolas" panose="020B0609020204030204" charset="0"/>
              <a:ea typeface="+mn-ea"/>
              <a:cs typeface="+mn-cs"/>
            </a:endParaRPr>
          </a:p>
          <a:p>
            <a:pPr defTabSz="914400">
              <a:spcBef>
                <a:spcPts val="600"/>
              </a:spcBef>
              <a:buNone/>
            </a:pPr>
            <a:r>
              <a:rPr lang="zh-CN" altLang="en-US" sz="1800" kern="1200" baseline="0" dirty="0">
                <a:latin typeface="Consolas" panose="020B0609020204030204" charset="0"/>
                <a:ea typeface="+mn-ea"/>
                <a:cs typeface="+mn-cs"/>
              </a:rPr>
              <a:t>        glBegin(GL_LINES)             </a:t>
            </a:r>
            <a:r>
              <a:rPr lang="en-US" altLang="zh-CN" sz="1800" kern="1200" baseline="0" dirty="0">
                <a:latin typeface="Consolas" panose="020B0609020204030204" charset="0"/>
                <a:ea typeface="+mn-ea"/>
                <a:cs typeface="+mn-cs"/>
              </a:rPr>
              <a:t>#</a:t>
            </a:r>
            <a:r>
              <a:rPr lang="zh-CN" altLang="en-US" sz="1800" kern="1200" baseline="0" dirty="0">
                <a:latin typeface="Consolas" panose="020B0609020204030204" charset="0"/>
                <a:ea typeface="+mn-ea"/>
                <a:cs typeface="+mn-cs"/>
              </a:rPr>
              <a:t>绘制直线段</a:t>
            </a:r>
            <a:endParaRPr lang="zh-CN" altLang="en-US" sz="1800" kern="1200" baseline="0" dirty="0">
              <a:latin typeface="Consolas" panose="020B0609020204030204" charset="0"/>
              <a:ea typeface="+mn-ea"/>
              <a:cs typeface="+mn-cs"/>
            </a:endParaRPr>
          </a:p>
          <a:p>
            <a:pPr defTabSz="914400">
              <a:spcBef>
                <a:spcPts val="600"/>
              </a:spcBef>
              <a:buNone/>
            </a:pPr>
            <a:r>
              <a:rPr lang="zh-CN" altLang="en-US" sz="1800" kern="1200" baseline="0" dirty="0">
                <a:latin typeface="Consolas" panose="020B0609020204030204" charset="0"/>
                <a:ea typeface="+mn-ea"/>
                <a:cs typeface="+mn-cs"/>
              </a:rPr>
              <a:t>        glColor3f(1.0, 0.0, 0.0)</a:t>
            </a:r>
            <a:endParaRPr lang="zh-CN" altLang="en-US" sz="1800" kern="1200" baseline="0" dirty="0">
              <a:latin typeface="Consolas" panose="020B0609020204030204" charset="0"/>
              <a:ea typeface="+mn-ea"/>
              <a:cs typeface="+mn-cs"/>
            </a:endParaRPr>
          </a:p>
          <a:p>
            <a:pPr defTabSz="914400">
              <a:spcBef>
                <a:spcPts val="600"/>
              </a:spcBef>
              <a:buNone/>
            </a:pPr>
            <a:r>
              <a:rPr lang="zh-CN" altLang="en-US" sz="1800" kern="1200" baseline="0" dirty="0">
                <a:latin typeface="Consolas" panose="020B0609020204030204" charset="0"/>
                <a:ea typeface="+mn-ea"/>
                <a:cs typeface="+mn-cs"/>
              </a:rPr>
              <a:t>        glVertex3f(1.0, 1.0, -1.0)</a:t>
            </a:r>
            <a:endParaRPr lang="zh-CN" altLang="en-US" sz="1800" kern="1200" baseline="0" dirty="0">
              <a:latin typeface="Consolas" panose="020B0609020204030204" charset="0"/>
              <a:ea typeface="+mn-ea"/>
              <a:cs typeface="+mn-cs"/>
            </a:endParaRPr>
          </a:p>
          <a:p>
            <a:pPr defTabSz="914400">
              <a:spcBef>
                <a:spcPts val="600"/>
              </a:spcBef>
              <a:buNone/>
            </a:pPr>
            <a:r>
              <a:rPr lang="zh-CN" altLang="en-US" sz="1800" kern="1200" baseline="0" dirty="0">
                <a:latin typeface="Consolas" panose="020B0609020204030204" charset="0"/>
                <a:ea typeface="+mn-ea"/>
                <a:cs typeface="+mn-cs"/>
              </a:rPr>
              <a:t>        glColor3f(0.0, 1.0, 0.0)</a:t>
            </a:r>
            <a:endParaRPr lang="zh-CN" altLang="en-US" sz="1800" kern="1200" baseline="0" dirty="0">
              <a:latin typeface="Consolas" panose="020B0609020204030204" charset="0"/>
              <a:ea typeface="+mn-ea"/>
              <a:cs typeface="+mn-cs"/>
            </a:endParaRPr>
          </a:p>
          <a:p>
            <a:pPr defTabSz="914400">
              <a:spcBef>
                <a:spcPts val="600"/>
              </a:spcBef>
              <a:buNone/>
            </a:pPr>
            <a:r>
              <a:rPr lang="zh-CN" altLang="en-US" sz="1800" kern="1200" baseline="0" dirty="0">
                <a:latin typeface="Consolas" panose="020B0609020204030204" charset="0"/>
                <a:ea typeface="+mn-ea"/>
                <a:cs typeface="+mn-cs"/>
              </a:rPr>
              <a:t>        glVertex3f(-1.0, -1.0, 3.0)</a:t>
            </a:r>
            <a:endParaRPr lang="zh-CN" altLang="en-US" sz="1800" kern="1200" baseline="0" dirty="0">
              <a:latin typeface="Consolas" panose="020B0609020204030204" charset="0"/>
              <a:ea typeface="+mn-ea"/>
              <a:cs typeface="+mn-cs"/>
            </a:endParaRPr>
          </a:p>
          <a:p>
            <a:pPr defTabSz="914400">
              <a:spcBef>
                <a:spcPts val="600"/>
              </a:spcBef>
              <a:buNone/>
            </a:pPr>
            <a:r>
              <a:rPr lang="zh-CN" altLang="en-US" sz="1800" kern="1200" baseline="0" dirty="0">
                <a:latin typeface="Consolas" panose="020B0609020204030204" charset="0"/>
                <a:ea typeface="+mn-ea"/>
                <a:cs typeface="+mn-cs"/>
              </a:rPr>
              <a:t>        glEnd()</a:t>
            </a:r>
            <a:endParaRPr lang="zh-CN" altLang="en-US" sz="1800" kern="1200" baseline="0" dirty="0">
              <a:latin typeface="Consolas" panose="020B0609020204030204" charset="0"/>
              <a:ea typeface="+mn-ea"/>
              <a:cs typeface="+mn-cs"/>
            </a:endParaRPr>
          </a:p>
          <a:p>
            <a:pPr defTabSz="914400">
              <a:spcBef>
                <a:spcPts val="600"/>
              </a:spcBef>
              <a:buNone/>
            </a:pPr>
            <a:r>
              <a:rPr lang="zh-CN" altLang="en-US" sz="1800" kern="1200" baseline="0" dirty="0">
                <a:latin typeface="Consolas" panose="020B0609020204030204" charset="0"/>
                <a:ea typeface="+mn-ea"/>
                <a:cs typeface="+mn-cs"/>
              </a:rPr>
              <a:t>        glutSwapBuffers()</a:t>
            </a:r>
            <a:endParaRPr lang="zh-CN" altLang="en-US" sz="1800" kern="1200" baseline="0">
              <a:latin typeface="Consolas" panose="020B0609020204030204" charset="0"/>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补充案例：绘制贝塞尔曲线。</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endParaRPr kumimoji="0" lang="zh-CN" alt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1800" b="0" i="0" u="none" strike="noStrike" kern="1200" cap="none" spc="0" normalizeH="0" baseline="0" noProof="1">
                <a:solidFill>
                  <a:schemeClr val="tx1"/>
                </a:solidFill>
                <a:latin typeface="+mn-lt"/>
                <a:ea typeface="+mn-ea"/>
                <a:cs typeface="+mn-cs"/>
                <a:hlinkClick r:id="rId1" action="ppaction://hlinkfile"/>
              </a:rPr>
              <a:t>code\pyOpenGL_Bezier.pyw</a:t>
            </a:r>
            <a:endParaRPr kumimoji="0" lang="zh-CN" altLang="en-US" sz="1800" b="0" i="0" u="none" strike="noStrike" kern="1200" cap="none" spc="0" normalizeH="0" baseline="0" noProof="1">
              <a:solidFill>
                <a:schemeClr val="tx1"/>
              </a:solidFill>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16386"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15.1.3 绘制图形</a:t>
            </a:r>
            <a:endParaRPr>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补充案例：光照模型。</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1800" b="0" i="0" u="none" strike="noStrike" kern="1200" cap="none" spc="0" normalizeH="0" baseline="0" noProof="1">
                <a:solidFill>
                  <a:schemeClr val="tx1"/>
                </a:solidFill>
                <a:latin typeface="+mn-lt"/>
                <a:ea typeface="+mn-ea"/>
                <a:cs typeface="+mn-cs"/>
                <a:hlinkClick r:id="rId1" action="ppaction://hlinkfile"/>
              </a:rPr>
              <a:t>code\pyOpenGL_Line_Normal_Light.pyw</a:t>
            </a:r>
            <a:endParaRPr kumimoji="0" lang="zh-CN" altLang="en-US" sz="1800" b="0" i="0" u="none" strike="noStrike" kern="1200" cap="none" spc="0" normalizeH="0" baseline="0" noProof="1">
              <a:solidFill>
                <a:schemeClr val="tx1"/>
              </a:solidFill>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17410"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15.1.3 绘制图形</a:t>
            </a:r>
            <a:endParaRPr>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15.1.4 纹理映射</a:t>
            </a:r>
            <a:endParaRPr>
              <a:sym typeface="+mn-ea"/>
            </a:endParaRPr>
          </a:p>
        </p:txBody>
      </p:sp>
      <p:sp>
        <p:nvSpPr>
          <p:cNvPr id="2" name="文本占位符 1"/>
          <p:cNvSpPr>
            <a:spLocks noGrp="1"/>
          </p:cNvSpPr>
          <p:nvPr>
            <p:ph type="body" idx="1"/>
          </p:nvPr>
        </p:nvSpPr>
        <p:spPr/>
        <p:txBody>
          <a:bodyPr/>
          <a:p>
            <a:endParaRPr lang="zh-CN" altLang="en-US"/>
          </a:p>
        </p:txBody>
      </p:sp>
      <p:sp>
        <p:nvSpPr>
          <p:cNvPr id="18434" name="内容占位符 2"/>
          <p:cNvSpPr>
            <a:spLocks noGrp="1"/>
          </p:cNvSpPr>
          <p:nvPr>
            <p:ph sz="half" idx="2"/>
          </p:nvPr>
        </p:nvSpPr>
        <p:spPr/>
        <p:txBody>
          <a:bodyPr anchor="t"/>
          <a:p>
            <a:pPr defTabSz="914400">
              <a:lnSpc>
                <a:spcPct val="110000"/>
              </a:lnSpc>
              <a:spcBef>
                <a:spcPts val="600"/>
              </a:spcBef>
              <a:spcAft>
                <a:spcPts val="600"/>
              </a:spcAft>
            </a:pPr>
            <a:r>
              <a:rPr lang="zh-CN" altLang="en-US" sz="2400" kern="1200" baseline="0">
                <a:latin typeface="+mn-lt"/>
                <a:ea typeface="+mn-ea"/>
                <a:cs typeface="+mn-cs"/>
              </a:rPr>
              <a:t>在现实中，人们主要通过物体表面丰富的纹理细节来区分具有相同形状的不同物体。在三维建模时也往往通过纹理映射来简化建模的工作量，可以在保证图形具有较强真实感的前提下大幅度提高渲染效率。</a:t>
            </a:r>
            <a:endParaRPr lang="zh-CN" altLang="en-US" sz="2400" kern="1200" baseline="0">
              <a:latin typeface="+mn-lt"/>
              <a:ea typeface="+mn-ea"/>
              <a:cs typeface="+mn-cs"/>
            </a:endParaRPr>
          </a:p>
          <a:p>
            <a:pPr defTabSz="914400">
              <a:lnSpc>
                <a:spcPct val="110000"/>
              </a:lnSpc>
              <a:spcBef>
                <a:spcPts val="600"/>
              </a:spcBef>
              <a:spcAft>
                <a:spcPts val="600"/>
              </a:spcAft>
            </a:pPr>
            <a:r>
              <a:rPr lang="zh-CN" altLang="en-US" sz="2400" kern="1200" baseline="0">
                <a:latin typeface="+mn-lt"/>
                <a:ea typeface="+mn-ea"/>
                <a:cs typeface="+mn-cs"/>
              </a:rPr>
              <a:t>简单地说，纹理映射就是为物体表面进行贴图以使其呈现出特定的视觉效果。这需要首先准备好纹理，然后构建物体空间坐标和纹理坐标之间的对应关系来完成贴图。</a:t>
            </a:r>
            <a:endParaRPr lang="zh-CN" altLang="en-US" sz="2400" kern="1200" baseline="0">
              <a:latin typeface="+mn-lt"/>
              <a:ea typeface="+mn-ea"/>
              <a:cs typeface="+mn-cs"/>
            </a:endParaRPr>
          </a:p>
          <a:p>
            <a:pPr defTabSz="914400">
              <a:lnSpc>
                <a:spcPct val="110000"/>
              </a:lnSpc>
              <a:spcBef>
                <a:spcPts val="600"/>
              </a:spcBef>
              <a:spcAft>
                <a:spcPts val="600"/>
              </a:spcAft>
            </a:pPr>
            <a:r>
              <a:rPr lang="zh-CN" altLang="en-US" sz="2400" kern="1200" baseline="0">
                <a:latin typeface="+mn-lt"/>
                <a:ea typeface="+mn-ea"/>
                <a:cs typeface="+mn-cs"/>
              </a:rPr>
              <a:t>可以使用函数来生成一些规则或不规则的纹理，例如粗布纹理、棋盘纹理、随机纹理等等，也可以将拍摄或通过网络搜索下载的图片作为纹理映射到物体表面上。</a:t>
            </a:r>
            <a:endParaRPr lang="zh-CN" altLang="en-US" sz="2400" kern="1200" baseline="0">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536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15.1.4 纹理映射</a:t>
            </a:r>
            <a:endParaRPr>
              <a:sym typeface="+mn-ea"/>
            </a:endParaRPr>
          </a:p>
        </p:txBody>
      </p:sp>
      <p:sp>
        <p:nvSpPr>
          <p:cNvPr id="2" name="文本占位符 1"/>
          <p:cNvSpPr>
            <a:spLocks noGrp="1"/>
          </p:cNvSpPr>
          <p:nvPr>
            <p:ph type="body" idx="1"/>
          </p:nvPr>
        </p:nvSpPr>
        <p:spPr/>
        <p:txBody>
          <a:bodyPr/>
          <a:p>
            <a:endParaRPr lang="zh-CN" altLang="en-US"/>
          </a:p>
        </p:txBody>
      </p:sp>
      <p:sp>
        <p:nvSpPr>
          <p:cNvPr id="19458" name="文本占位符 15362"/>
          <p:cNvSpPr>
            <a:spLocks noGrp="1"/>
          </p:cNvSpPr>
          <p:nvPr>
            <p:ph sz="half" idx="2"/>
          </p:nvPr>
        </p:nvSpPr>
        <p:spPr/>
        <p:txBody>
          <a:bodyPr anchor="t"/>
          <a:p>
            <a:pPr defTabSz="914400">
              <a:spcBef>
                <a:spcPct val="0"/>
              </a:spcBef>
            </a:pPr>
            <a:r>
              <a:rPr lang="zh-CN" altLang="en-US" sz="2400" kern="1200" baseline="0" dirty="0">
                <a:latin typeface="+mn-lt"/>
                <a:ea typeface="+mn-ea"/>
                <a:cs typeface="+mn-cs"/>
              </a:rPr>
              <a:t>加载纹理</a:t>
            </a:r>
            <a:endParaRPr lang="zh-CN" altLang="en-US" sz="2400" kern="1200" baseline="0" dirty="0">
              <a:latin typeface="+mn-lt"/>
              <a:ea typeface="+mn-ea"/>
              <a:cs typeface="+mn-cs"/>
            </a:endParaRPr>
          </a:p>
          <a:p>
            <a:pPr defTabSz="914400">
              <a:spcBef>
                <a:spcPts val="400"/>
              </a:spcBef>
              <a:buNone/>
            </a:pPr>
            <a:endParaRPr lang="zh-CN" altLang="en-US" sz="1600" kern="1200" baseline="0" dirty="0">
              <a:latin typeface="+mn-lt"/>
              <a:ea typeface="+mn-ea"/>
              <a:cs typeface="+mn-cs"/>
            </a:endParaRPr>
          </a:p>
          <a:p>
            <a:pPr defTabSz="914400">
              <a:spcBef>
                <a:spcPts val="400"/>
              </a:spcBef>
              <a:buNone/>
            </a:pPr>
            <a:r>
              <a:rPr lang="zh-CN" altLang="en-US" sz="1600" kern="1200" baseline="0" dirty="0">
                <a:latin typeface="+mn-lt"/>
                <a:ea typeface="+mn-ea"/>
                <a:cs typeface="+mn-cs"/>
              </a:rPr>
              <a:t> </a:t>
            </a:r>
            <a:r>
              <a:rPr lang="zh-CN" altLang="en-US" sz="1400" kern="1200" baseline="0" dirty="0">
                <a:latin typeface="+mn-lt"/>
                <a:ea typeface="+mn-ea"/>
                <a:cs typeface="+mn-cs"/>
              </a:rPr>
              <a:t>   def LoadTexture(self):</a:t>
            </a:r>
            <a:endParaRPr lang="zh-CN" altLang="en-US" sz="1400" kern="1200" baseline="0" dirty="0">
              <a:latin typeface="+mn-lt"/>
              <a:ea typeface="+mn-ea"/>
              <a:cs typeface="+mn-cs"/>
            </a:endParaRPr>
          </a:p>
          <a:p>
            <a:pPr defTabSz="914400">
              <a:spcBef>
                <a:spcPts val="400"/>
              </a:spcBef>
              <a:buNone/>
            </a:pPr>
            <a:r>
              <a:rPr lang="zh-CN" altLang="en-US" sz="1400" kern="1200" baseline="0" dirty="0">
                <a:latin typeface="+mn-lt"/>
                <a:ea typeface="+mn-ea"/>
                <a:cs typeface="+mn-cs"/>
              </a:rPr>
              <a:t>        img = Image.open('sample.bmp')</a:t>
            </a:r>
            <a:endParaRPr lang="zh-CN" altLang="en-US" sz="1400" kern="1200" baseline="0" dirty="0">
              <a:latin typeface="+mn-lt"/>
              <a:ea typeface="+mn-ea"/>
              <a:cs typeface="+mn-cs"/>
            </a:endParaRPr>
          </a:p>
          <a:p>
            <a:pPr defTabSz="914400">
              <a:spcBef>
                <a:spcPts val="400"/>
              </a:spcBef>
              <a:buNone/>
            </a:pPr>
            <a:r>
              <a:rPr lang="zh-CN" altLang="en-US" sz="1400" kern="1200" baseline="0" dirty="0">
                <a:latin typeface="+mn-lt"/>
                <a:ea typeface="+mn-ea"/>
                <a:cs typeface="+mn-cs"/>
              </a:rPr>
              <a:t>        width, height = img.size</a:t>
            </a:r>
            <a:endParaRPr lang="zh-CN" altLang="en-US" sz="1400" kern="1200" baseline="0" dirty="0">
              <a:latin typeface="+mn-lt"/>
              <a:ea typeface="+mn-ea"/>
              <a:cs typeface="+mn-cs"/>
            </a:endParaRPr>
          </a:p>
          <a:p>
            <a:pPr defTabSz="914400">
              <a:spcBef>
                <a:spcPts val="400"/>
              </a:spcBef>
              <a:buNone/>
            </a:pPr>
            <a:r>
              <a:rPr lang="zh-CN" altLang="en-US" sz="1400" kern="1200" baseline="0" dirty="0">
                <a:latin typeface="+mn-lt"/>
                <a:ea typeface="+mn-ea"/>
                <a:cs typeface="+mn-cs"/>
              </a:rPr>
              <a:t>        img = img.tostring('raw', 'RGBX', 0, -1)</a:t>
            </a:r>
            <a:endParaRPr lang="zh-CN" altLang="en-US" sz="1400" kern="1200" baseline="0" dirty="0">
              <a:latin typeface="+mn-lt"/>
              <a:ea typeface="+mn-ea"/>
              <a:cs typeface="+mn-cs"/>
            </a:endParaRPr>
          </a:p>
          <a:p>
            <a:pPr defTabSz="914400">
              <a:spcBef>
                <a:spcPts val="400"/>
              </a:spcBef>
              <a:buNone/>
            </a:pPr>
            <a:r>
              <a:rPr lang="zh-CN" altLang="en-US" sz="1400" kern="1200" baseline="0" dirty="0">
                <a:latin typeface="+mn-lt"/>
                <a:ea typeface="+mn-ea"/>
                <a:cs typeface="+mn-cs"/>
              </a:rPr>
              <a:t>        glBindTexture(GL_TEXTURE_2D, glGenTextures(1))</a:t>
            </a:r>
            <a:endParaRPr lang="zh-CN" altLang="en-US" sz="1400" kern="1200" baseline="0" dirty="0">
              <a:latin typeface="+mn-lt"/>
              <a:ea typeface="+mn-ea"/>
              <a:cs typeface="+mn-cs"/>
            </a:endParaRPr>
          </a:p>
          <a:p>
            <a:pPr defTabSz="914400">
              <a:spcBef>
                <a:spcPts val="400"/>
              </a:spcBef>
              <a:buNone/>
            </a:pPr>
            <a:r>
              <a:rPr lang="zh-CN" altLang="en-US" sz="1400" kern="1200" baseline="0" dirty="0">
                <a:latin typeface="+mn-lt"/>
                <a:ea typeface="+mn-ea"/>
                <a:cs typeface="+mn-cs"/>
              </a:rPr>
              <a:t>        glPixelStorei(GL_UNPACK_ALIGNMENT,1)</a:t>
            </a:r>
            <a:endParaRPr lang="zh-CN" altLang="en-US" sz="1400" kern="1200" baseline="0" dirty="0">
              <a:latin typeface="+mn-lt"/>
              <a:ea typeface="+mn-ea"/>
              <a:cs typeface="+mn-cs"/>
            </a:endParaRPr>
          </a:p>
          <a:p>
            <a:pPr defTabSz="914400">
              <a:spcBef>
                <a:spcPts val="400"/>
              </a:spcBef>
              <a:buNone/>
            </a:pPr>
            <a:r>
              <a:rPr lang="zh-CN" altLang="en-US" sz="1400" kern="1200" baseline="0" dirty="0">
                <a:latin typeface="+mn-lt"/>
                <a:ea typeface="+mn-ea"/>
                <a:cs typeface="+mn-cs"/>
              </a:rPr>
              <a:t>        glTexImage2D(GL_TEXTURE_2D, 0, 4, width, height, 0, GL_RGBA, GL_UNSIGNED_BYTE, img)</a:t>
            </a:r>
            <a:endParaRPr lang="zh-CN" altLang="en-US" sz="1400" kern="1200" baseline="0" dirty="0">
              <a:latin typeface="+mn-lt"/>
              <a:ea typeface="+mn-ea"/>
              <a:cs typeface="+mn-cs"/>
            </a:endParaRPr>
          </a:p>
          <a:p>
            <a:pPr defTabSz="914400">
              <a:spcBef>
                <a:spcPts val="400"/>
              </a:spcBef>
              <a:buNone/>
            </a:pPr>
            <a:r>
              <a:rPr lang="zh-CN" altLang="en-US" sz="1400" kern="1200" baseline="0" dirty="0">
                <a:latin typeface="+mn-lt"/>
                <a:ea typeface="+mn-ea"/>
                <a:cs typeface="+mn-cs"/>
              </a:rPr>
              <a:t>        glTexParameterf(GL_TEXTURE_2D, GL_TEXTURE_WRAP_S, GL_CLAMP)</a:t>
            </a:r>
            <a:endParaRPr lang="zh-CN" altLang="en-US" sz="1400" kern="1200" baseline="0" dirty="0">
              <a:latin typeface="+mn-lt"/>
              <a:ea typeface="+mn-ea"/>
              <a:cs typeface="+mn-cs"/>
            </a:endParaRPr>
          </a:p>
          <a:p>
            <a:pPr defTabSz="914400">
              <a:spcBef>
                <a:spcPts val="400"/>
              </a:spcBef>
              <a:buNone/>
            </a:pPr>
            <a:r>
              <a:rPr lang="zh-CN" altLang="en-US" sz="1400" kern="1200" baseline="0" dirty="0">
                <a:latin typeface="+mn-lt"/>
                <a:ea typeface="+mn-ea"/>
                <a:cs typeface="+mn-cs"/>
              </a:rPr>
              <a:t>        glTexParameterf(GL_TEXTURE_2D, GL_TEXTURE_WRAP_T, GL_CLAMP)</a:t>
            </a:r>
            <a:endParaRPr lang="zh-CN" altLang="en-US" sz="1400" kern="1200" baseline="0" dirty="0">
              <a:latin typeface="+mn-lt"/>
              <a:ea typeface="+mn-ea"/>
              <a:cs typeface="+mn-cs"/>
            </a:endParaRPr>
          </a:p>
          <a:p>
            <a:pPr defTabSz="914400">
              <a:spcBef>
                <a:spcPts val="400"/>
              </a:spcBef>
              <a:buNone/>
            </a:pPr>
            <a:r>
              <a:rPr lang="zh-CN" altLang="en-US" sz="1400" kern="1200" baseline="0" dirty="0">
                <a:latin typeface="+mn-lt"/>
                <a:ea typeface="+mn-ea"/>
                <a:cs typeface="+mn-cs"/>
              </a:rPr>
              <a:t>        glTexParameterf(GL_TEXTURE_2D, GL_TEXTURE_WRAP_S, GL_REPEAT)</a:t>
            </a:r>
            <a:endParaRPr lang="zh-CN" altLang="en-US" sz="1400" kern="1200" baseline="0" dirty="0">
              <a:latin typeface="+mn-lt"/>
              <a:ea typeface="+mn-ea"/>
              <a:cs typeface="+mn-cs"/>
            </a:endParaRPr>
          </a:p>
          <a:p>
            <a:pPr defTabSz="914400">
              <a:spcBef>
                <a:spcPts val="400"/>
              </a:spcBef>
              <a:buNone/>
            </a:pPr>
            <a:r>
              <a:rPr lang="zh-CN" altLang="en-US" sz="1400" kern="1200" baseline="0" dirty="0">
                <a:latin typeface="+mn-lt"/>
                <a:ea typeface="+mn-ea"/>
                <a:cs typeface="+mn-cs"/>
              </a:rPr>
              <a:t>        glTexParameterf(GL_TEXTURE_2D, GL_TEXTURE_WRAP_T, GL_REPEAT)</a:t>
            </a:r>
            <a:endParaRPr lang="zh-CN" altLang="en-US" sz="1400" kern="1200" baseline="0" dirty="0">
              <a:latin typeface="+mn-lt"/>
              <a:ea typeface="+mn-ea"/>
              <a:cs typeface="+mn-cs"/>
            </a:endParaRPr>
          </a:p>
          <a:p>
            <a:pPr defTabSz="914400">
              <a:spcBef>
                <a:spcPts val="400"/>
              </a:spcBef>
              <a:buNone/>
            </a:pPr>
            <a:r>
              <a:rPr lang="zh-CN" altLang="en-US" sz="1400" kern="1200" baseline="0" dirty="0">
                <a:latin typeface="+mn-lt"/>
                <a:ea typeface="+mn-ea"/>
                <a:cs typeface="+mn-cs"/>
              </a:rPr>
              <a:t>        glTexParameterf(GL_TEXTURE_2D, GL_TEXTURE_MAG_FILTER, GL_NEAREST)</a:t>
            </a:r>
            <a:endParaRPr lang="zh-CN" altLang="en-US" sz="1400" kern="1200" baseline="0" dirty="0">
              <a:latin typeface="+mn-lt"/>
              <a:ea typeface="+mn-ea"/>
              <a:cs typeface="+mn-cs"/>
            </a:endParaRPr>
          </a:p>
          <a:p>
            <a:pPr defTabSz="914400">
              <a:spcBef>
                <a:spcPts val="400"/>
              </a:spcBef>
              <a:buNone/>
            </a:pPr>
            <a:r>
              <a:rPr lang="zh-CN" altLang="en-US" sz="1400" kern="1200" baseline="0" dirty="0">
                <a:latin typeface="+mn-lt"/>
                <a:ea typeface="+mn-ea"/>
                <a:cs typeface="+mn-cs"/>
              </a:rPr>
              <a:t>        glTexParameterf(GL_TEXTURE_2D, GL_TEXTURE_MIN_FILTER, GL_NEAREST)</a:t>
            </a:r>
            <a:endParaRPr lang="zh-CN" altLang="en-US" sz="1400" kern="1200" baseline="0" dirty="0">
              <a:latin typeface="+mn-lt"/>
              <a:ea typeface="+mn-ea"/>
              <a:cs typeface="+mn-cs"/>
            </a:endParaRPr>
          </a:p>
          <a:p>
            <a:pPr defTabSz="914400">
              <a:spcBef>
                <a:spcPts val="400"/>
              </a:spcBef>
              <a:buNone/>
            </a:pPr>
            <a:r>
              <a:rPr lang="zh-CN" altLang="en-US" sz="1400" kern="1200" baseline="0" dirty="0">
                <a:latin typeface="+mn-lt"/>
                <a:ea typeface="+mn-ea"/>
                <a:cs typeface="+mn-cs"/>
              </a:rPr>
              <a:t>        glTexEnvf(GL_TEXTURE_ENV, GL_TEXTURE_ENV_MODE, GL_DECAL)</a:t>
            </a:r>
            <a:endParaRPr lang="zh-CN" altLang="en-US" sz="1400" kern="1200" baseline="0" dirty="0">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6385"/>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15.1.4 纹理映射</a:t>
            </a:r>
            <a:endParaRPr>
              <a:sym typeface="+mn-ea"/>
            </a:endParaRPr>
          </a:p>
        </p:txBody>
      </p:sp>
      <p:sp>
        <p:nvSpPr>
          <p:cNvPr id="2" name="文本占位符 1"/>
          <p:cNvSpPr>
            <a:spLocks noGrp="1"/>
          </p:cNvSpPr>
          <p:nvPr>
            <p:ph type="body" idx="1"/>
          </p:nvPr>
        </p:nvSpPr>
        <p:spPr/>
        <p:txBody>
          <a:bodyPr/>
          <a:p>
            <a:endParaRPr lang="zh-CN" altLang="en-US"/>
          </a:p>
        </p:txBody>
      </p:sp>
      <p:sp>
        <p:nvSpPr>
          <p:cNvPr id="20482" name="文本占位符 16386"/>
          <p:cNvSpPr>
            <a:spLocks noGrp="1"/>
          </p:cNvSpPr>
          <p:nvPr>
            <p:ph sz="half" idx="2"/>
          </p:nvPr>
        </p:nvSpPr>
        <p:spPr/>
        <p:txBody>
          <a:bodyPr anchor="t"/>
          <a:p>
            <a:pPr defTabSz="914400">
              <a:spcBef>
                <a:spcPct val="0"/>
              </a:spcBef>
            </a:pPr>
            <a:r>
              <a:rPr lang="zh-CN" altLang="en-US" sz="2400" kern="1200" baseline="0" dirty="0">
                <a:latin typeface="+mn-lt"/>
                <a:ea typeface="+mn-ea"/>
                <a:cs typeface="+mn-cs"/>
              </a:rPr>
              <a:t>修改初始化函数，设置纹理映射属性，进行背面剔除</a:t>
            </a:r>
            <a:endParaRPr lang="zh-CN" altLang="en-US" sz="2400" kern="1200" baseline="0" dirty="0">
              <a:latin typeface="+mn-lt"/>
              <a:ea typeface="+mn-ea"/>
              <a:cs typeface="+mn-cs"/>
            </a:endParaRPr>
          </a:p>
          <a:p>
            <a:pPr defTabSz="914400">
              <a:spcBef>
                <a:spcPct val="0"/>
              </a:spcBef>
              <a:buNone/>
            </a:pPr>
            <a:endParaRPr lang="zh-CN" altLang="en-US" sz="14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def InitGL(self, width, height):</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self.LoadTexture()</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glEnable(GL_TEXTURE_2D)</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glClearColor(0.0, 0.0, 0.0, 0.0)</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glClearDepth(1.0)</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glDepthFunc(GL_LESS)</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glShadeModel(GL_SMOOTH)</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glEnable(GL_CULL_FACE)</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glCullFace(GL_BACK)</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glEnable(GL_LINE_SMOOTH)</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glEnable(GL_POLYGON_SMOOTH)</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glMatrixMode(GL_PROJECTION)</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glHint(GL_LINE_SMOOTH_HINT,GL_NICEST)</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glHint(GL_POLYGON_SMOOTH_HINT,GL_FASTEST)</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glLoadIdentity()</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gluPerspective(45.0, float(width)/float(height), 0.1, 100.0)</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glMatrixMode(GL_MODELVIEW)</a:t>
            </a:r>
            <a:endParaRPr lang="zh-CN" altLang="en-US" sz="1600" kern="1200" baseline="0" dirty="0">
              <a:latin typeface="Consolas" panose="020B0609020204030204" charset="0"/>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7409"/>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15.1.4 纹理映射</a:t>
            </a:r>
            <a:endParaRPr>
              <a:sym typeface="+mn-ea"/>
            </a:endParaRPr>
          </a:p>
        </p:txBody>
      </p:sp>
      <p:sp>
        <p:nvSpPr>
          <p:cNvPr id="2" name="文本占位符 1"/>
          <p:cNvSpPr>
            <a:spLocks noGrp="1"/>
          </p:cNvSpPr>
          <p:nvPr>
            <p:ph type="body" idx="1"/>
          </p:nvPr>
        </p:nvSpPr>
        <p:spPr/>
        <p:txBody>
          <a:bodyPr/>
          <a:p>
            <a:endParaRPr lang="zh-CN" altLang="en-US"/>
          </a:p>
        </p:txBody>
      </p:sp>
      <p:sp>
        <p:nvSpPr>
          <p:cNvPr id="21506" name="文本占位符 17410"/>
          <p:cNvSpPr>
            <a:spLocks noGrp="1"/>
          </p:cNvSpPr>
          <p:nvPr>
            <p:ph sz="half" idx="2"/>
          </p:nvPr>
        </p:nvSpPr>
        <p:spPr/>
        <p:txBody>
          <a:bodyPr anchor="t"/>
          <a:p>
            <a:pPr defTabSz="914400">
              <a:spcBef>
                <a:spcPct val="0"/>
              </a:spcBef>
            </a:pPr>
            <a:r>
              <a:rPr lang="zh-CN" altLang="en-US" sz="2400" kern="1200" baseline="0" dirty="0">
                <a:latin typeface="+mn-lt"/>
                <a:ea typeface="+mn-ea"/>
                <a:cs typeface="+mn-cs"/>
              </a:rPr>
              <a:t>使用纹理</a:t>
            </a:r>
            <a:endParaRPr lang="zh-CN" altLang="en-US" sz="2400" kern="1200" baseline="0" dirty="0">
              <a:latin typeface="+mn-lt"/>
              <a:ea typeface="+mn-ea"/>
              <a:cs typeface="+mn-cs"/>
            </a:endParaRPr>
          </a:p>
          <a:p>
            <a:pPr defTabSz="914400">
              <a:spcBef>
                <a:spcPct val="0"/>
              </a:spcBef>
              <a:buNone/>
            </a:pPr>
            <a:r>
              <a:rPr lang="zh-CN" altLang="en-US" sz="1600" kern="1200" baseline="0" dirty="0">
                <a:latin typeface="Consolas" panose="020B0609020204030204" charset="0"/>
                <a:ea typeface="+mn-ea"/>
                <a:cs typeface="+mn-cs"/>
              </a:rPr>
              <a:t>    def Draw(self):</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glClear(GL_COLOR_BUFFER_BIT | GL_DEPTH_BUFFER_BIT)</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glLoadIdentity()</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glTranslate(0.0, 0.0, -9.0)</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glRotatef(self.x, 1.0, 0.0, 0.0)</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glRotatef(self.y, 0.0, 1.0, 0.0)</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glRotatef(self.z, 0.0, 0.0, 1.0)</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glBegin(GL_QUADS)</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glTexCoord2f(0.0, 0.0)</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glVertex3f(-1.0, -1.0, 1.0)</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glTexCoord2f(1.0, 0.0)</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glVertex3f(1.0, -1.0, 1.0)</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glTexCoord2f(1.0, 1.0)</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glVertex3f(1.0, 1.0, 1.0)</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glTexCoord2f(0.0, 1.0)</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glVertex3f(-1.0, 1.0, 1.0)</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glEnd()</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glutSwapBuffers()</a:t>
            </a:r>
            <a:endParaRPr lang="zh-CN" altLang="en-US" sz="1600" kern="1200" baseline="0" dirty="0">
              <a:latin typeface="Consolas" panose="020B0609020204030204" charset="0"/>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补充案例：旋转立方体，多纹理映射</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2400" b="0" i="0" u="none" strike="noStrike" kern="1200" cap="none" spc="0" normalizeH="0" baseline="0" noProof="1">
                <a:solidFill>
                  <a:schemeClr val="tx1"/>
                </a:solidFill>
                <a:latin typeface="+mn-lt"/>
                <a:ea typeface="+mn-ea"/>
                <a:cs typeface="+mn-cs"/>
                <a:hlinkClick r:id="rId1" action="ppaction://hlinkfile"/>
              </a:rPr>
              <a:t>code\pyOpenGL_multiTextureMapping.py</a:t>
            </a:r>
            <a:endParaRPr kumimoji="0" lang="zh-CN" altLang="en-US" sz="2400" b="0" i="0" u="none" strike="noStrike" kern="1200" cap="none" spc="0" normalizeH="0" baseline="0" noProof="1">
              <a:solidFill>
                <a:schemeClr val="tx1"/>
              </a:solidFill>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22530" name="标题 17409"/>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15.1.4 纹理映射</a:t>
            </a:r>
            <a:endParaRPr>
              <a:sym typeface="+mn-ea"/>
            </a:endParaRPr>
          </a:p>
        </p:txBody>
      </p:sp>
      <p:pic>
        <p:nvPicPr>
          <p:cNvPr id="22531" name="图片 3"/>
          <p:cNvPicPr>
            <a:picLocks noChangeAspect="1"/>
          </p:cNvPicPr>
          <p:nvPr/>
        </p:nvPicPr>
        <p:blipFill>
          <a:blip r:embed="rId2">
            <a:clrChange>
              <a:clrFrom>
                <a:srgbClr val="FFFFFF"/>
              </a:clrFrom>
              <a:clrTo>
                <a:srgbClr val="FFFFFF">
                  <a:alpha val="0"/>
                </a:srgbClr>
              </a:clrTo>
            </a:clrChange>
          </a:blip>
          <a:stretch>
            <a:fillRect/>
          </a:stretch>
        </p:blipFill>
        <p:spPr>
          <a:xfrm>
            <a:off x="3594100" y="2533650"/>
            <a:ext cx="3924300" cy="382905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6145"/>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15.1 图形编程</a:t>
            </a:r>
            <a:endParaRPr>
              <a:sym typeface="+mn-ea"/>
            </a:endParaRPr>
          </a:p>
        </p:txBody>
      </p:sp>
      <p:sp>
        <p:nvSpPr>
          <p:cNvPr id="2" name="文本占位符 1"/>
          <p:cNvSpPr>
            <a:spLocks noGrp="1"/>
          </p:cNvSpPr>
          <p:nvPr>
            <p:ph type="body" idx="1"/>
          </p:nvPr>
        </p:nvSpPr>
        <p:spPr/>
        <p:txBody>
          <a:bodyPr/>
          <a:p>
            <a:endParaRPr lang="zh-CN" altLang="en-US"/>
          </a:p>
        </p:txBody>
      </p:sp>
      <p:sp>
        <p:nvSpPr>
          <p:cNvPr id="6146" name="文本占位符 6146"/>
          <p:cNvSpPr>
            <a:spLocks noGrp="1"/>
          </p:cNvSpPr>
          <p:nvPr>
            <p:ph sz="half" idx="2"/>
          </p:nvPr>
        </p:nvSpPr>
        <p:spPr/>
        <p:txBody>
          <a:bodyPr anchor="t"/>
          <a:p>
            <a:pPr defTabSz="914400">
              <a:lnSpc>
                <a:spcPct val="130000"/>
              </a:lnSpc>
              <a:spcBef>
                <a:spcPts val="600"/>
              </a:spcBef>
              <a:spcAft>
                <a:spcPts val="600"/>
              </a:spcAft>
            </a:pPr>
            <a:r>
              <a:rPr lang="zh-CN" altLang="en-US" sz="2400" kern="1200" baseline="0" dirty="0">
                <a:latin typeface="+mn-lt"/>
                <a:ea typeface="+mn-ea"/>
                <a:cs typeface="+mn-cs"/>
              </a:rPr>
              <a:t>计算机图形学主要研究如何使用计算机来生成具有真实感的图形，涉及的内容主要包括三维建模、图形几何变换、光照模型、纹理映射、阴影模型等内容，在机械制造、虚拟现实、游戏开发、漫游系统设计、产品展示等多个领域具有重要的应用。</a:t>
            </a:r>
            <a:endParaRPr lang="zh-CN" altLang="en-US" sz="2400" kern="1200" baseline="0" dirty="0">
              <a:latin typeface="+mn-lt"/>
              <a:ea typeface="+mn-ea"/>
              <a:cs typeface="+mn-cs"/>
            </a:endParaRPr>
          </a:p>
          <a:p>
            <a:pPr defTabSz="914400">
              <a:lnSpc>
                <a:spcPct val="130000"/>
              </a:lnSpc>
              <a:spcBef>
                <a:spcPts val="600"/>
              </a:spcBef>
              <a:spcAft>
                <a:spcPts val="600"/>
              </a:spcAft>
            </a:pPr>
            <a:r>
              <a:rPr lang="zh-CN" altLang="en-US" sz="2400" kern="1200" baseline="0" dirty="0">
                <a:latin typeface="+mn-lt"/>
                <a:ea typeface="+mn-ea"/>
                <a:cs typeface="+mn-cs"/>
              </a:rPr>
              <a:t>Python的扩展模块PyOpenGL支持图形编程所需要的几乎所有功能。</a:t>
            </a:r>
            <a:endParaRPr lang="zh-CN" altLang="en-US" sz="2400" kern="1200" baseline="0" dirty="0">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8433"/>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15.1.5 处理键盘/鼠标事件</a:t>
            </a:r>
            <a:endParaRPr>
              <a:sym typeface="+mn-ea"/>
            </a:endParaRPr>
          </a:p>
        </p:txBody>
      </p:sp>
      <p:sp>
        <p:nvSpPr>
          <p:cNvPr id="2" name="文本占位符 1"/>
          <p:cNvSpPr>
            <a:spLocks noGrp="1"/>
          </p:cNvSpPr>
          <p:nvPr>
            <p:ph type="body" idx="1"/>
          </p:nvPr>
        </p:nvSpPr>
        <p:spPr/>
        <p:txBody>
          <a:bodyPr/>
          <a:p>
            <a:endParaRPr lang="zh-CN" altLang="en-US"/>
          </a:p>
        </p:txBody>
      </p:sp>
      <p:sp>
        <p:nvSpPr>
          <p:cNvPr id="23554" name="文本占位符 18434"/>
          <p:cNvSpPr>
            <a:spLocks noGrp="1"/>
          </p:cNvSpPr>
          <p:nvPr>
            <p:ph sz="half" idx="2"/>
          </p:nvPr>
        </p:nvSpPr>
        <p:spPr/>
        <p:txBody>
          <a:bodyPr anchor="t"/>
          <a:p>
            <a:pPr defTabSz="914400">
              <a:lnSpc>
                <a:spcPct val="80000"/>
              </a:lnSpc>
            </a:pPr>
            <a:r>
              <a:rPr lang="zh-CN" altLang="en-US" sz="2400" kern="1200" baseline="0" dirty="0">
                <a:latin typeface="+mn-lt"/>
                <a:ea typeface="+mn-ea"/>
                <a:cs typeface="+mn-cs"/>
              </a:rPr>
              <a:t>在初始化函数中指定接受键盘和鼠标事件的函数</a:t>
            </a:r>
            <a:endParaRPr lang="zh-CN" altLang="en-US" sz="2400" kern="1200" baseline="0" dirty="0">
              <a:latin typeface="+mn-lt"/>
              <a:ea typeface="+mn-ea"/>
              <a:cs typeface="+mn-cs"/>
            </a:endParaRPr>
          </a:p>
          <a:p>
            <a:pPr defTabSz="914400">
              <a:lnSpc>
                <a:spcPct val="80000"/>
              </a:lnSpc>
              <a:buNone/>
            </a:pPr>
            <a:endParaRPr lang="zh-CN" altLang="en-US" sz="1600" kern="1200" baseline="0" dirty="0">
              <a:latin typeface="Consolas" panose="020B0609020204030204" charset="0"/>
              <a:ea typeface="+mn-ea"/>
              <a:cs typeface="+mn-cs"/>
            </a:endParaRPr>
          </a:p>
          <a:p>
            <a:pPr defTabSz="914400">
              <a:lnSpc>
                <a:spcPct val="80000"/>
              </a:lnSpc>
              <a:buNone/>
            </a:pPr>
            <a:r>
              <a:rPr lang="zh-CN" altLang="en-US" sz="1600" kern="1200" baseline="0" dirty="0">
                <a:latin typeface="Consolas" panose="020B0609020204030204" charset="0"/>
                <a:ea typeface="+mn-ea"/>
                <a:cs typeface="+mn-cs"/>
              </a:rPr>
              <a:t>    def __init__(self, width=640, height=480, title=</a:t>
            </a:r>
            <a:r>
              <a:rPr lang="en-US" altLang="zh-CN" sz="1600" kern="1200" baseline="0" dirty="0">
                <a:latin typeface="Consolas" panose="020B0609020204030204" charset="0"/>
                <a:ea typeface="+mn-ea"/>
                <a:cs typeface="+mn-cs"/>
              </a:rPr>
              <a:t>b</a:t>
            </a:r>
            <a:r>
              <a:rPr lang="zh-CN" altLang="en-US" sz="1600" kern="1200" baseline="0" dirty="0">
                <a:latin typeface="Consolas" panose="020B0609020204030204" charset="0"/>
                <a:ea typeface="+mn-ea"/>
                <a:cs typeface="+mn-cs"/>
              </a:rPr>
              <a:t>'MyPyOpenGLTest'):</a:t>
            </a:r>
            <a:endParaRPr lang="zh-CN" altLang="en-US" sz="1600" kern="1200" baseline="0" dirty="0">
              <a:latin typeface="Consolas" panose="020B0609020204030204" charset="0"/>
              <a:ea typeface="+mn-ea"/>
              <a:cs typeface="+mn-cs"/>
            </a:endParaRPr>
          </a:p>
          <a:p>
            <a:pPr defTabSz="914400">
              <a:lnSpc>
                <a:spcPct val="80000"/>
              </a:lnSpc>
              <a:buNone/>
            </a:pPr>
            <a:r>
              <a:rPr lang="zh-CN" altLang="en-US" sz="1600" kern="1200" baseline="0" dirty="0">
                <a:latin typeface="Consolas" panose="020B0609020204030204" charset="0"/>
                <a:ea typeface="+mn-ea"/>
                <a:cs typeface="+mn-cs"/>
              </a:rPr>
              <a:t>        ...</a:t>
            </a:r>
            <a:endParaRPr lang="zh-CN" altLang="en-US" sz="1600" kern="1200" baseline="0" dirty="0">
              <a:latin typeface="Consolas" panose="020B0609020204030204" charset="0"/>
              <a:ea typeface="+mn-ea"/>
              <a:cs typeface="+mn-cs"/>
            </a:endParaRPr>
          </a:p>
          <a:p>
            <a:pPr defTabSz="914400">
              <a:lnSpc>
                <a:spcPct val="80000"/>
              </a:lnSpc>
              <a:buNone/>
            </a:pPr>
            <a:r>
              <a:rPr lang="zh-CN" altLang="en-US" sz="1600" kern="1200" baseline="0" dirty="0">
                <a:latin typeface="Consolas" panose="020B0609020204030204" charset="0"/>
                <a:ea typeface="+mn-ea"/>
                <a:cs typeface="+mn-cs"/>
              </a:rPr>
              <a:t>        glutKeyboardFunc(self.KeyPress)</a:t>
            </a:r>
            <a:endParaRPr lang="zh-CN" altLang="en-US" sz="1600" kern="1200" baseline="0" dirty="0">
              <a:latin typeface="Consolas" panose="020B0609020204030204" charset="0"/>
              <a:ea typeface="+mn-ea"/>
              <a:cs typeface="+mn-cs"/>
            </a:endParaRPr>
          </a:p>
          <a:p>
            <a:pPr defTabSz="914400">
              <a:lnSpc>
                <a:spcPct val="80000"/>
              </a:lnSpc>
              <a:buNone/>
            </a:pPr>
            <a:r>
              <a:rPr lang="zh-CN" altLang="en-US" sz="1600" kern="1200" baseline="0" dirty="0">
                <a:latin typeface="Consolas" panose="020B0609020204030204" charset="0"/>
                <a:ea typeface="+mn-ea"/>
                <a:cs typeface="+mn-cs"/>
              </a:rPr>
              <a:t>        glutMouseFunc(self.Mouse)</a:t>
            </a:r>
            <a:endParaRPr lang="zh-CN" altLang="en-US" sz="1600" kern="1200" baseline="0" dirty="0">
              <a:latin typeface="Consolas" panose="020B0609020204030204" charset="0"/>
              <a:ea typeface="+mn-ea"/>
              <a:cs typeface="+mn-cs"/>
            </a:endParaRPr>
          </a:p>
          <a:p>
            <a:pPr defTabSz="914400">
              <a:lnSpc>
                <a:spcPct val="80000"/>
              </a:lnSpc>
              <a:buNone/>
            </a:pPr>
            <a:r>
              <a:rPr lang="zh-CN" altLang="en-US" sz="1600" kern="1200" baseline="0" dirty="0">
                <a:latin typeface="Consolas" panose="020B0609020204030204" charset="0"/>
                <a:ea typeface="+mn-ea"/>
                <a:cs typeface="+mn-cs"/>
              </a:rPr>
              <a:t>        ...</a:t>
            </a:r>
            <a:endParaRPr lang="en-US" altLang="zh-CN" sz="1600" kern="1200" baseline="0" dirty="0">
              <a:latin typeface="Consolas" panose="020B0609020204030204" charset="0"/>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15.1.5 处理键盘/鼠标事件</a:t>
            </a:r>
            <a:endParaRPr>
              <a:sym typeface="+mn-ea"/>
            </a:endParaRPr>
          </a:p>
        </p:txBody>
      </p:sp>
      <p:sp>
        <p:nvSpPr>
          <p:cNvPr id="2" name="文本占位符 1"/>
          <p:cNvSpPr>
            <a:spLocks noGrp="1"/>
          </p:cNvSpPr>
          <p:nvPr>
            <p:ph type="body" idx="1"/>
          </p:nvPr>
        </p:nvSpPr>
        <p:spPr/>
        <p:txBody>
          <a:bodyPr/>
          <a:p>
            <a:endParaRPr lang="zh-CN" altLang="en-US"/>
          </a:p>
        </p:txBody>
      </p:sp>
      <p:sp>
        <p:nvSpPr>
          <p:cNvPr id="24578" name="内容占位符 2"/>
          <p:cNvSpPr>
            <a:spLocks noGrp="1"/>
          </p:cNvSpPr>
          <p:nvPr>
            <p:ph sz="half" idx="2"/>
          </p:nvPr>
        </p:nvSpPr>
        <p:spPr/>
        <p:txBody>
          <a:bodyPr anchor="t"/>
          <a:p>
            <a:pPr defTabSz="914400">
              <a:lnSpc>
                <a:spcPct val="80000"/>
              </a:lnSpc>
            </a:pPr>
            <a:r>
              <a:rPr lang="zh-CN" altLang="en-US" sz="2400" kern="1200" baseline="0" dirty="0">
                <a:latin typeface="+mn-lt"/>
                <a:ea typeface="+mn-ea"/>
                <a:cs typeface="+mn-cs"/>
              </a:rPr>
              <a:t>定义响应键盘和鼠标事件的函数</a:t>
            </a:r>
            <a:endParaRPr lang="zh-CN" altLang="en-US" sz="2400" kern="1200" baseline="0" dirty="0">
              <a:latin typeface="+mn-lt"/>
              <a:ea typeface="+mn-ea"/>
              <a:cs typeface="+mn-cs"/>
            </a:endParaRPr>
          </a:p>
          <a:p>
            <a:pPr defTabSz="914400">
              <a:spcBef>
                <a:spcPts val="600"/>
              </a:spcBef>
              <a:buNone/>
            </a:pPr>
            <a:endParaRPr lang="zh-CN" altLang="en-US" sz="2000" kern="1200" baseline="0" dirty="0">
              <a:latin typeface="+mn-lt"/>
              <a:ea typeface="+mn-ea"/>
              <a:cs typeface="+mn-cs"/>
            </a:endParaRPr>
          </a:p>
          <a:p>
            <a:pPr defTabSz="914400">
              <a:spcBef>
                <a:spcPts val="600"/>
              </a:spcBef>
              <a:buNone/>
            </a:pPr>
            <a:r>
              <a:rPr lang="zh-CN" altLang="en-US" sz="1600" kern="1200" baseline="0" dirty="0">
                <a:latin typeface="Consolas" panose="020B0609020204030204" charset="0"/>
                <a:ea typeface="+mn-ea"/>
                <a:cs typeface="+mn-cs"/>
              </a:rPr>
              <a:t>    def Mouse(self, button, mode, x, y):</a:t>
            </a:r>
            <a:endParaRPr lang="zh-CN" altLang="en-US" sz="1600" kern="1200" baseline="0" dirty="0">
              <a:latin typeface="Consolas" panose="020B0609020204030204" charset="0"/>
              <a:ea typeface="+mn-ea"/>
              <a:cs typeface="+mn-cs"/>
            </a:endParaRPr>
          </a:p>
          <a:p>
            <a:pPr defTabSz="914400">
              <a:spcBef>
                <a:spcPts val="600"/>
              </a:spcBef>
              <a:buNone/>
            </a:pPr>
            <a:r>
              <a:rPr lang="zh-CN" altLang="en-US" sz="1600" kern="1200" baseline="0" dirty="0">
                <a:latin typeface="Consolas" panose="020B0609020204030204" charset="0"/>
                <a:ea typeface="+mn-ea"/>
                <a:cs typeface="+mn-cs"/>
              </a:rPr>
              <a:t>        if button == GLUT_RIGHT_BUTTON and mode == GLUT_DOWN:</a:t>
            </a:r>
            <a:endParaRPr lang="zh-CN" altLang="en-US" sz="1600" kern="1200" baseline="0" dirty="0">
              <a:latin typeface="Consolas" panose="020B0609020204030204" charset="0"/>
              <a:ea typeface="+mn-ea"/>
              <a:cs typeface="+mn-cs"/>
            </a:endParaRPr>
          </a:p>
          <a:p>
            <a:pPr defTabSz="914400">
              <a:spcBef>
                <a:spcPts val="600"/>
              </a:spcBef>
              <a:buNone/>
            </a:pPr>
            <a:r>
              <a:rPr lang="zh-CN" altLang="en-US" sz="1600" kern="1200" baseline="0" dirty="0">
                <a:latin typeface="Consolas" panose="020B0609020204030204" charset="0"/>
                <a:ea typeface="+mn-ea"/>
                <a:cs typeface="+mn-cs"/>
              </a:rPr>
              <a:t>            print</a:t>
            </a:r>
            <a:r>
              <a:rPr lang="en-US" altLang="zh-CN" sz="1600" kern="1200" baseline="0" dirty="0">
                <a:latin typeface="Consolas" panose="020B0609020204030204" charset="0"/>
                <a:ea typeface="+mn-ea"/>
                <a:cs typeface="+mn-cs"/>
              </a:rPr>
              <a:t>(</a:t>
            </a:r>
            <a:r>
              <a:rPr lang="zh-CN" altLang="en-US" sz="1600" kern="1200" baseline="0" dirty="0">
                <a:latin typeface="Consolas" panose="020B0609020204030204" charset="0"/>
                <a:ea typeface="+mn-ea"/>
                <a:cs typeface="+mn-cs"/>
              </a:rPr>
              <a:t>'yes'</a:t>
            </a:r>
            <a:r>
              <a:rPr lang="en-US" altLang="zh-CN" sz="1600" kern="1200" baseline="0" dirty="0">
                <a:latin typeface="Consolas" panose="020B0609020204030204" charset="0"/>
                <a:ea typeface="+mn-ea"/>
                <a:cs typeface="+mn-cs"/>
              </a:rPr>
              <a:t>)</a:t>
            </a:r>
            <a:endParaRPr lang="en-US" altLang="zh-CN" sz="1600" kern="1200" baseline="0" dirty="0">
              <a:latin typeface="Consolas" panose="020B0609020204030204" charset="0"/>
              <a:ea typeface="+mn-ea"/>
              <a:cs typeface="+mn-cs"/>
            </a:endParaRPr>
          </a:p>
          <a:p>
            <a:pPr defTabSz="914400">
              <a:spcBef>
                <a:spcPts val="600"/>
              </a:spcBef>
              <a:buNone/>
            </a:pPr>
            <a:r>
              <a:rPr lang="zh-CN" altLang="en-US" sz="1600" kern="1200" baseline="0" dirty="0">
                <a:latin typeface="Consolas" panose="020B0609020204030204" charset="0"/>
                <a:ea typeface="+mn-ea"/>
                <a:cs typeface="+mn-cs"/>
              </a:rPr>
              <a:t>    def KeyPress(self, key, x, y):</a:t>
            </a:r>
            <a:endParaRPr lang="zh-CN" altLang="en-US" sz="1600" kern="1200" baseline="0" dirty="0">
              <a:latin typeface="Consolas" panose="020B0609020204030204" charset="0"/>
              <a:ea typeface="+mn-ea"/>
              <a:cs typeface="+mn-cs"/>
            </a:endParaRPr>
          </a:p>
          <a:p>
            <a:pPr defTabSz="914400">
              <a:spcBef>
                <a:spcPts val="600"/>
              </a:spcBef>
              <a:buNone/>
            </a:pPr>
            <a:r>
              <a:rPr lang="zh-CN" altLang="en-US" sz="1600" kern="1200" baseline="0" dirty="0">
                <a:latin typeface="Consolas" panose="020B0609020204030204" charset="0"/>
                <a:ea typeface="+mn-ea"/>
                <a:cs typeface="+mn-cs"/>
              </a:rPr>
              <a:t>        print</a:t>
            </a:r>
            <a:r>
              <a:rPr lang="en-US" altLang="zh-CN" sz="1600" kern="1200" baseline="0" dirty="0">
                <a:latin typeface="Consolas" panose="020B0609020204030204" charset="0"/>
                <a:ea typeface="+mn-ea"/>
                <a:cs typeface="+mn-cs"/>
              </a:rPr>
              <a:t>(</a:t>
            </a:r>
            <a:r>
              <a:rPr lang="zh-CN" altLang="en-US" sz="1600" kern="1200" baseline="0" dirty="0">
                <a:latin typeface="Consolas" panose="020B0609020204030204" charset="0"/>
                <a:ea typeface="+mn-ea"/>
                <a:cs typeface="+mn-cs"/>
              </a:rPr>
              <a:t>key</a:t>
            </a:r>
            <a:r>
              <a:rPr lang="en-US" altLang="zh-CN" sz="1600" kern="1200" baseline="0" dirty="0">
                <a:latin typeface="Consolas" panose="020B0609020204030204" charset="0"/>
                <a:ea typeface="+mn-ea"/>
                <a:cs typeface="+mn-cs"/>
              </a:rPr>
              <a:t>)</a:t>
            </a:r>
            <a:endParaRPr lang="zh-CN" altLang="en-US" sz="1600" kern="1200" baseline="0">
              <a:latin typeface="Consolas" panose="020B0609020204030204" charset="0"/>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9457"/>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15.2 </a:t>
            </a:r>
            <a:r>
              <a:rPr>
                <a:sym typeface="+mn-ea"/>
              </a:rPr>
              <a:t>图像编程</a:t>
            </a:r>
            <a:endParaRPr>
              <a:sym typeface="+mn-ea"/>
            </a:endParaRPr>
          </a:p>
        </p:txBody>
      </p:sp>
      <p:sp>
        <p:nvSpPr>
          <p:cNvPr id="2" name="文本占位符 1"/>
          <p:cNvSpPr>
            <a:spLocks noGrp="1"/>
          </p:cNvSpPr>
          <p:nvPr>
            <p:ph type="body" idx="1"/>
          </p:nvPr>
        </p:nvSpPr>
        <p:spPr/>
        <p:txBody>
          <a:bodyPr/>
          <a:p>
            <a:endParaRPr lang="zh-CN" altLang="en-US"/>
          </a:p>
        </p:txBody>
      </p:sp>
      <p:sp>
        <p:nvSpPr>
          <p:cNvPr id="25602" name="文本占位符 19458"/>
          <p:cNvSpPr>
            <a:spLocks noGrp="1"/>
          </p:cNvSpPr>
          <p:nvPr>
            <p:ph sz="half" idx="2"/>
          </p:nvPr>
        </p:nvSpPr>
        <p:spPr/>
        <p:txBody>
          <a:bodyPr anchor="t"/>
          <a:p>
            <a:pPr defTabSz="914400">
              <a:lnSpc>
                <a:spcPct val="150000"/>
              </a:lnSpc>
              <a:spcBef>
                <a:spcPts val="600"/>
              </a:spcBef>
              <a:spcAft>
                <a:spcPts val="600"/>
              </a:spcAft>
            </a:pPr>
            <a:r>
              <a:rPr lang="en-US" altLang="zh-CN" sz="2400" kern="1200" baseline="0" dirty="0">
                <a:latin typeface="+mn-lt"/>
                <a:ea typeface="+mn-ea"/>
                <a:cs typeface="+mn-cs"/>
              </a:rPr>
              <a:t>Python Imaging Library (PIL)</a:t>
            </a:r>
            <a:r>
              <a:rPr lang="zh-CN" altLang="en-US" sz="2400" kern="1200" baseline="0" dirty="0">
                <a:latin typeface="+mn-lt"/>
                <a:ea typeface="+mn-ea"/>
                <a:cs typeface="+mn-cs"/>
              </a:rPr>
              <a:t>是</a:t>
            </a:r>
            <a:r>
              <a:rPr lang="en-US" altLang="zh-CN" sz="2400" kern="1200" baseline="0" dirty="0">
                <a:latin typeface="+mn-lt"/>
                <a:ea typeface="+mn-ea"/>
                <a:cs typeface="+mn-cs"/>
              </a:rPr>
              <a:t>python</a:t>
            </a:r>
            <a:r>
              <a:rPr lang="zh-CN" altLang="en-US" sz="2400" kern="1200" baseline="0" dirty="0">
                <a:latin typeface="+mn-lt"/>
                <a:ea typeface="+mn-ea"/>
                <a:cs typeface="+mn-cs"/>
              </a:rPr>
              <a:t>下的图像处理模块，支持多种格式，并提供强大的图像处理功能，可以通过</a:t>
            </a:r>
            <a:r>
              <a:rPr lang="en-US" altLang="zh-CN" sz="2400" kern="1200" baseline="0" dirty="0">
                <a:latin typeface="+mn-lt"/>
                <a:ea typeface="+mn-ea"/>
                <a:cs typeface="+mn-cs"/>
              </a:rPr>
              <a:t>pip</a:t>
            </a:r>
            <a:r>
              <a:rPr lang="zh-CN" altLang="en-US" sz="2400" kern="1200" baseline="0" dirty="0">
                <a:latin typeface="+mn-lt"/>
                <a:ea typeface="+mn-ea"/>
                <a:cs typeface="+mn-cs"/>
              </a:rPr>
              <a:t>进行安装后使用。</a:t>
            </a:r>
            <a:endParaRPr lang="zh-CN" altLang="en-US" sz="2400" kern="1200" baseline="0" dirty="0">
              <a:latin typeface="+mn-lt"/>
              <a:ea typeface="+mn-ea"/>
              <a:cs typeface="+mn-cs"/>
            </a:endParaRPr>
          </a:p>
          <a:p>
            <a:pPr defTabSz="914400">
              <a:lnSpc>
                <a:spcPct val="150000"/>
              </a:lnSpc>
              <a:spcBef>
                <a:spcPts val="600"/>
              </a:spcBef>
              <a:spcAft>
                <a:spcPts val="600"/>
              </a:spcAft>
            </a:pPr>
            <a:r>
              <a:rPr lang="en-US" altLang="zh-CN" sz="2400" kern="1200" baseline="0" dirty="0">
                <a:latin typeface="+mn-lt"/>
                <a:ea typeface="+mn-ea"/>
                <a:cs typeface="+mn-cs"/>
              </a:rPr>
              <a:t>PIL</a:t>
            </a:r>
            <a:r>
              <a:rPr lang="zh-CN" altLang="en-US" sz="2400" kern="1200" baseline="0" dirty="0">
                <a:latin typeface="+mn-lt"/>
                <a:ea typeface="+mn-ea"/>
                <a:cs typeface="+mn-cs"/>
              </a:rPr>
              <a:t>模块的官方版本只支持</a:t>
            </a:r>
            <a:r>
              <a:rPr lang="en-US" altLang="zh-CN" sz="2400" kern="1200" baseline="0" dirty="0">
                <a:latin typeface="+mn-lt"/>
                <a:ea typeface="+mn-ea"/>
                <a:cs typeface="+mn-cs"/>
              </a:rPr>
              <a:t>Python2</a:t>
            </a:r>
            <a:r>
              <a:rPr lang="zh-CN" altLang="en-US" sz="2400" kern="1200" baseline="0" dirty="0">
                <a:latin typeface="+mn-lt"/>
                <a:ea typeface="+mn-ea"/>
                <a:cs typeface="+mn-cs"/>
              </a:rPr>
              <a:t>，</a:t>
            </a:r>
            <a:r>
              <a:rPr lang="en-US" altLang="zh-CN" sz="2400" kern="1200" baseline="0" dirty="0">
                <a:latin typeface="+mn-lt"/>
                <a:ea typeface="+mn-ea"/>
                <a:cs typeface="+mn-cs"/>
              </a:rPr>
              <a:t>pillow</a:t>
            </a:r>
            <a:r>
              <a:rPr lang="zh-CN" altLang="zh-CN" sz="2400" kern="1200" baseline="0" dirty="0">
                <a:latin typeface="+mn-lt"/>
                <a:ea typeface="+mn-ea"/>
                <a:cs typeface="+mn-cs"/>
              </a:rPr>
              <a:t>完美支持</a:t>
            </a:r>
            <a:r>
              <a:rPr lang="en-US" altLang="zh-CN" sz="2400" kern="1200" baseline="0" dirty="0">
                <a:latin typeface="+mn-lt"/>
                <a:ea typeface="+mn-ea"/>
                <a:cs typeface="+mn-cs"/>
              </a:rPr>
              <a:t>Python3</a:t>
            </a:r>
            <a:r>
              <a:rPr lang="zh-CN" altLang="en-US" sz="2400" kern="1200" baseline="0" dirty="0">
                <a:latin typeface="+mn-lt"/>
                <a:ea typeface="+mn-ea"/>
                <a:cs typeface="+mn-cs"/>
              </a:rPr>
              <a:t>。</a:t>
            </a:r>
            <a:endParaRPr lang="zh-CN" altLang="en-US" sz="2400" kern="1200" baseline="0" dirty="0">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2048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15.2.1 pillow</a:t>
            </a:r>
            <a:r>
              <a:rPr>
                <a:sym typeface="+mn-ea"/>
              </a:rPr>
              <a:t>模块简介</a:t>
            </a:r>
            <a:endParaRPr>
              <a:sym typeface="+mn-ea"/>
            </a:endParaRPr>
          </a:p>
        </p:txBody>
      </p:sp>
      <p:sp>
        <p:nvSpPr>
          <p:cNvPr id="2" name="文本占位符 1"/>
          <p:cNvSpPr>
            <a:spLocks noGrp="1"/>
          </p:cNvSpPr>
          <p:nvPr>
            <p:ph type="body" idx="1"/>
          </p:nvPr>
        </p:nvSpPr>
        <p:spPr/>
        <p:txBody>
          <a:bodyPr/>
          <a:p>
            <a:endParaRPr lang="zh-CN" altLang="en-US"/>
          </a:p>
        </p:txBody>
      </p:sp>
      <p:sp>
        <p:nvSpPr>
          <p:cNvPr id="26626" name="文本占位符 20482"/>
          <p:cNvSpPr>
            <a:spLocks noGrp="1"/>
          </p:cNvSpPr>
          <p:nvPr>
            <p:ph sz="half" idx="2"/>
          </p:nvPr>
        </p:nvSpPr>
        <p:spPr/>
        <p:txBody>
          <a:bodyPr anchor="t"/>
          <a:p>
            <a:pPr defTabSz="914400">
              <a:spcBef>
                <a:spcPts val="600"/>
              </a:spcBef>
              <a:spcAft>
                <a:spcPts val="600"/>
              </a:spcAft>
            </a:pPr>
            <a:r>
              <a:rPr lang="zh-CN" altLang="en-US" sz="2400" kern="1200" baseline="0" dirty="0">
                <a:latin typeface="+mn-lt"/>
                <a:ea typeface="+mn-ea"/>
                <a:cs typeface="+mn-cs"/>
              </a:rPr>
              <a:t>导入模块中的对象</a:t>
            </a:r>
            <a:endParaRPr lang="zh-CN" altLang="en-US" sz="2400" kern="1200" baseline="0" dirty="0">
              <a:latin typeface="+mn-lt"/>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&gt;&gt;&gt;from PIL import Image</a:t>
            </a:r>
            <a:endParaRPr lang="en-US" altLang="zh-CN" sz="1800" kern="1200" baseline="0" dirty="0">
              <a:latin typeface="Consolas" panose="020B0609020204030204" charset="0"/>
              <a:ea typeface="+mn-ea"/>
              <a:cs typeface="+mn-cs"/>
            </a:endParaRPr>
          </a:p>
          <a:p>
            <a:pPr defTabSz="914400">
              <a:spcBef>
                <a:spcPts val="600"/>
              </a:spcBef>
              <a:spcAft>
                <a:spcPts val="600"/>
              </a:spcAft>
              <a:buNone/>
            </a:pPr>
            <a:endParaRPr lang="en-US" altLang="zh-CN" sz="1800" kern="1200" baseline="0" dirty="0">
              <a:latin typeface="Consolas" panose="020B0609020204030204" charset="0"/>
              <a:ea typeface="+mn-ea"/>
              <a:cs typeface="+mn-cs"/>
            </a:endParaRPr>
          </a:p>
          <a:p>
            <a:pPr defTabSz="914400">
              <a:spcBef>
                <a:spcPts val="600"/>
              </a:spcBef>
              <a:spcAft>
                <a:spcPts val="600"/>
              </a:spcAft>
            </a:pPr>
            <a:r>
              <a:rPr lang="zh-CN" altLang="en-US" sz="2400" kern="1200" baseline="0" dirty="0">
                <a:latin typeface="+mn-lt"/>
                <a:ea typeface="+mn-ea"/>
                <a:cs typeface="+mn-cs"/>
              </a:rPr>
              <a:t>打开图像文件</a:t>
            </a:r>
            <a:endParaRPr lang="zh-CN" altLang="en-US" sz="2400" kern="1200" baseline="0" dirty="0">
              <a:latin typeface="+mn-lt"/>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&gt;&gt;&gt;im = Image.open('sample.jpg')</a:t>
            </a:r>
            <a:endParaRPr lang="en-US" altLang="zh-CN" sz="1800" kern="1200" baseline="0" dirty="0">
              <a:latin typeface="Consolas" panose="020B0609020204030204" charset="0"/>
              <a:ea typeface="+mn-ea"/>
              <a:cs typeface="+mn-cs"/>
            </a:endParaRPr>
          </a:p>
          <a:p>
            <a:pPr defTabSz="914400">
              <a:spcBef>
                <a:spcPts val="600"/>
              </a:spcBef>
              <a:spcAft>
                <a:spcPts val="600"/>
              </a:spcAft>
              <a:buNone/>
            </a:pPr>
            <a:endParaRPr lang="en-US" altLang="zh-CN" sz="1800" kern="1200" baseline="0" dirty="0">
              <a:latin typeface="Consolas" panose="020B0609020204030204" charset="0"/>
              <a:ea typeface="+mn-ea"/>
              <a:cs typeface="+mn-cs"/>
            </a:endParaRPr>
          </a:p>
          <a:p>
            <a:pPr defTabSz="914400">
              <a:spcBef>
                <a:spcPts val="600"/>
              </a:spcBef>
              <a:spcAft>
                <a:spcPts val="600"/>
              </a:spcAft>
            </a:pPr>
            <a:r>
              <a:rPr lang="zh-CN" altLang="en-US" sz="2400" kern="1200" baseline="0" dirty="0">
                <a:latin typeface="+mn-lt"/>
                <a:ea typeface="+mn-ea"/>
                <a:cs typeface="+mn-cs"/>
              </a:rPr>
              <a:t>显示图像</a:t>
            </a:r>
            <a:endParaRPr lang="zh-CN" altLang="en-US" sz="2400" kern="1200" baseline="0" dirty="0">
              <a:latin typeface="+mn-lt"/>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&gt;&gt;&gt;im.show()</a:t>
            </a:r>
            <a:endParaRPr lang="en-US" altLang="zh-CN" sz="1800" kern="1200" baseline="0" dirty="0">
              <a:latin typeface="Consolas" panose="020B0609020204030204" charset="0"/>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15.2.1 pillow</a:t>
            </a:r>
            <a:r>
              <a:rPr>
                <a:sym typeface="+mn-ea"/>
              </a:rPr>
              <a:t>模块简介</a:t>
            </a:r>
            <a:endParaRPr>
              <a:sym typeface="+mn-ea"/>
            </a:endParaRPr>
          </a:p>
        </p:txBody>
      </p:sp>
      <p:sp>
        <p:nvSpPr>
          <p:cNvPr id="2" name="文本占位符 1"/>
          <p:cNvSpPr>
            <a:spLocks noGrp="1"/>
          </p:cNvSpPr>
          <p:nvPr>
            <p:ph type="body" idx="1"/>
          </p:nvPr>
        </p:nvSpPr>
        <p:spPr/>
        <p:txBody>
          <a:bodyPr/>
          <a:p>
            <a:endParaRPr lang="zh-CN" altLang="en-US"/>
          </a:p>
        </p:txBody>
      </p:sp>
      <p:sp>
        <p:nvSpPr>
          <p:cNvPr id="27650" name="内容占位符 2"/>
          <p:cNvSpPr>
            <a:spLocks noGrp="1"/>
          </p:cNvSpPr>
          <p:nvPr>
            <p:ph sz="half" idx="2"/>
          </p:nvPr>
        </p:nvSpPr>
        <p:spPr/>
        <p:txBody>
          <a:bodyPr anchor="t"/>
          <a:p>
            <a:pPr defTabSz="914400">
              <a:spcBef>
                <a:spcPts val="600"/>
              </a:spcBef>
              <a:spcAft>
                <a:spcPts val="600"/>
              </a:spcAft>
            </a:pPr>
            <a:r>
              <a:rPr lang="zh-CN" altLang="en-US" sz="2400" kern="1200" baseline="0" dirty="0">
                <a:latin typeface="+mn-lt"/>
                <a:ea typeface="+mn-ea"/>
                <a:cs typeface="+mn-cs"/>
              </a:rPr>
              <a:t>查看图像信息</a:t>
            </a:r>
            <a:endParaRPr lang="zh-CN" altLang="en-US" sz="2400" kern="1200" baseline="0" dirty="0">
              <a:latin typeface="+mn-lt"/>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&gt;&gt;&gt; im.format</a:t>
            </a:r>
            <a:endParaRPr lang="en-US" altLang="zh-CN" sz="1800" kern="1200" baseline="0" dirty="0">
              <a:latin typeface="Consolas" panose="020B0609020204030204" charset="0"/>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JPEG</a:t>
            </a:r>
            <a:endParaRPr lang="en-US" altLang="zh-CN" sz="1800" kern="1200" baseline="0" dirty="0">
              <a:latin typeface="Consolas" panose="020B0609020204030204" charset="0"/>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&gt;&gt;&gt; im.size</a:t>
            </a:r>
            <a:endParaRPr lang="en-US" altLang="zh-CN" sz="1800" kern="1200" baseline="0" dirty="0">
              <a:latin typeface="Consolas" panose="020B0609020204030204" charset="0"/>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(360, 468)</a:t>
            </a:r>
            <a:endParaRPr lang="en-US" altLang="zh-CN" sz="1800" kern="1200" baseline="0" dirty="0">
              <a:latin typeface="Consolas" panose="020B0609020204030204" charset="0"/>
              <a:ea typeface="+mn-ea"/>
              <a:cs typeface="+mn-cs"/>
            </a:endParaRPr>
          </a:p>
          <a:p>
            <a:pPr defTabSz="914400">
              <a:spcBef>
                <a:spcPts val="600"/>
              </a:spcBef>
              <a:spcAft>
                <a:spcPts val="600"/>
              </a:spcAft>
              <a:buNone/>
            </a:pPr>
            <a:endParaRPr lang="en-US" altLang="zh-CN" sz="1800" kern="1200" baseline="0" dirty="0">
              <a:latin typeface="Consolas" panose="020B0609020204030204" charset="0"/>
              <a:ea typeface="+mn-ea"/>
              <a:cs typeface="+mn-cs"/>
            </a:endParaRPr>
          </a:p>
          <a:p>
            <a:pPr defTabSz="914400">
              <a:spcBef>
                <a:spcPts val="600"/>
              </a:spcBef>
              <a:spcAft>
                <a:spcPts val="600"/>
              </a:spcAft>
            </a:pPr>
            <a:r>
              <a:rPr lang="zh-CN" altLang="en-US" sz="2400" kern="1200" baseline="0" dirty="0">
                <a:latin typeface="+mn-lt"/>
                <a:ea typeface="+mn-ea"/>
                <a:cs typeface="+mn-cs"/>
              </a:rPr>
              <a:t>查看图像直方图，图像如果是</a:t>
            </a:r>
            <a:r>
              <a:rPr lang="en-US" altLang="zh-CN" sz="2400" kern="1200" baseline="0" dirty="0">
                <a:latin typeface="+mn-lt"/>
                <a:ea typeface="+mn-ea"/>
                <a:cs typeface="+mn-cs"/>
              </a:rPr>
              <a:t>RGB</a:t>
            </a:r>
            <a:r>
              <a:rPr lang="zh-CN" altLang="en-US" sz="2400" kern="1200" baseline="0" dirty="0">
                <a:latin typeface="+mn-lt"/>
                <a:ea typeface="+mn-ea"/>
                <a:cs typeface="+mn-cs"/>
              </a:rPr>
              <a:t>则返回三组数，如果是灰度图像则返回一组数。</a:t>
            </a:r>
            <a:endParaRPr lang="zh-CN" altLang="en-US" sz="2400" kern="1200" baseline="0" dirty="0">
              <a:latin typeface="+mn-lt"/>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&gt;&gt;&gt; im.histogram()</a:t>
            </a:r>
            <a:endParaRPr lang="zh-CN" altLang="en-US" sz="1800" kern="1200" baseline="0">
              <a:latin typeface="Consolas" panose="020B0609020204030204" charset="0"/>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21505"/>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Arial" panose="020B0604020202020204" pitchFamily="34" charset="0"/>
              </a:rPr>
              <a:t>15.2.1 pillow</a:t>
            </a:r>
            <a:r>
              <a:rPr>
                <a:sym typeface="Arial" panose="020B0604020202020204" pitchFamily="34" charset="0"/>
              </a:rPr>
              <a:t>模块简介</a:t>
            </a:r>
            <a:endParaRPr>
              <a:sym typeface="Arial" panose="020B0604020202020204" pitchFamily="34" charset="0"/>
            </a:endParaRPr>
          </a:p>
        </p:txBody>
      </p:sp>
      <p:sp>
        <p:nvSpPr>
          <p:cNvPr id="2" name="文本占位符 1"/>
          <p:cNvSpPr>
            <a:spLocks noGrp="1"/>
          </p:cNvSpPr>
          <p:nvPr>
            <p:ph type="body" idx="1"/>
          </p:nvPr>
        </p:nvSpPr>
        <p:spPr/>
        <p:txBody>
          <a:bodyPr/>
          <a:p>
            <a:endParaRPr lang="zh-CN" altLang="en-US"/>
          </a:p>
        </p:txBody>
      </p:sp>
      <p:sp>
        <p:nvSpPr>
          <p:cNvPr id="28674" name="文本占位符 21506"/>
          <p:cNvSpPr>
            <a:spLocks noGrp="1"/>
          </p:cNvSpPr>
          <p:nvPr>
            <p:ph sz="half" idx="2"/>
          </p:nvPr>
        </p:nvSpPr>
        <p:spPr/>
        <p:txBody>
          <a:bodyPr anchor="t"/>
          <a:p>
            <a:pPr defTabSz="914400">
              <a:spcBef>
                <a:spcPts val="600"/>
              </a:spcBef>
              <a:spcAft>
                <a:spcPts val="600"/>
              </a:spcAft>
            </a:pPr>
            <a:r>
              <a:rPr lang="zh-CN" altLang="en-US" sz="2400" kern="1200" baseline="0" dirty="0">
                <a:latin typeface="+mn-lt"/>
                <a:ea typeface="+mn-ea"/>
                <a:cs typeface="+mn-cs"/>
              </a:rPr>
              <a:t>读取像素值</a:t>
            </a:r>
            <a:endParaRPr lang="zh-CN" altLang="en-US" sz="2400" kern="1200" baseline="0" dirty="0">
              <a:latin typeface="+mn-lt"/>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&gt;&gt;&gt; im.getpixel((100,50))</a:t>
            </a:r>
            <a:endParaRPr lang="en-US" altLang="zh-CN" sz="1800" kern="1200" baseline="0" dirty="0">
              <a:latin typeface="Consolas" panose="020B0609020204030204" charset="0"/>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(124, 126, 123)</a:t>
            </a:r>
            <a:endParaRPr lang="en-US" altLang="zh-CN" sz="1800" kern="1200" baseline="0" dirty="0">
              <a:latin typeface="Consolas" panose="020B0609020204030204" charset="0"/>
              <a:ea typeface="+mn-ea"/>
              <a:cs typeface="+mn-cs"/>
            </a:endParaRPr>
          </a:p>
          <a:p>
            <a:pPr defTabSz="914400">
              <a:spcBef>
                <a:spcPts val="600"/>
              </a:spcBef>
              <a:spcAft>
                <a:spcPts val="600"/>
              </a:spcAft>
              <a:buNone/>
            </a:pPr>
            <a:endParaRPr lang="en-US" altLang="zh-CN" sz="1800" kern="1200" baseline="0" dirty="0">
              <a:latin typeface="Consolas" panose="020B0609020204030204" charset="0"/>
              <a:ea typeface="+mn-ea"/>
              <a:cs typeface="+mn-cs"/>
            </a:endParaRPr>
          </a:p>
          <a:p>
            <a:pPr defTabSz="914400">
              <a:spcBef>
                <a:spcPts val="600"/>
              </a:spcBef>
              <a:spcAft>
                <a:spcPts val="600"/>
              </a:spcAft>
            </a:pPr>
            <a:r>
              <a:rPr lang="zh-CN" altLang="en-US" sz="2400" kern="1200" baseline="0" dirty="0">
                <a:latin typeface="+mn-lt"/>
                <a:ea typeface="+mn-ea"/>
                <a:cs typeface="+mn-cs"/>
              </a:rPr>
              <a:t>设置像素值</a:t>
            </a:r>
            <a:endParaRPr lang="zh-CN" altLang="en-US" sz="2400" kern="1200" baseline="0" dirty="0">
              <a:latin typeface="+mn-lt"/>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&gt;&gt;&gt; im.putpixel((100,50),(128,30,120))</a:t>
            </a:r>
            <a:endParaRPr lang="en-US" altLang="zh-CN" sz="1800" kern="1200" baseline="0" dirty="0">
              <a:latin typeface="Consolas" panose="020B0609020204030204" charset="0"/>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Arial" panose="020B0604020202020204" pitchFamily="34" charset="0"/>
              </a:rPr>
              <a:t>15.2.1 pillow</a:t>
            </a:r>
            <a:r>
              <a:rPr>
                <a:sym typeface="Arial" panose="020B0604020202020204" pitchFamily="34" charset="0"/>
              </a:rPr>
              <a:t>模块简介</a:t>
            </a:r>
            <a:endParaRPr>
              <a:sym typeface="Arial" panose="020B0604020202020204" pitchFamily="34" charset="0"/>
            </a:endParaRPr>
          </a:p>
        </p:txBody>
      </p:sp>
      <p:sp>
        <p:nvSpPr>
          <p:cNvPr id="2" name="文本占位符 1"/>
          <p:cNvSpPr>
            <a:spLocks noGrp="1"/>
          </p:cNvSpPr>
          <p:nvPr>
            <p:ph type="body" idx="1"/>
          </p:nvPr>
        </p:nvSpPr>
        <p:spPr/>
        <p:txBody>
          <a:bodyPr/>
          <a:p>
            <a:endParaRPr lang="zh-CN" altLang="en-US"/>
          </a:p>
        </p:txBody>
      </p:sp>
      <p:sp>
        <p:nvSpPr>
          <p:cNvPr id="29698" name="内容占位符 2"/>
          <p:cNvSpPr>
            <a:spLocks noGrp="1"/>
          </p:cNvSpPr>
          <p:nvPr>
            <p:ph sz="half" idx="2"/>
          </p:nvPr>
        </p:nvSpPr>
        <p:spPr/>
        <p:txBody>
          <a:bodyPr anchor="t"/>
          <a:p>
            <a:pPr defTabSz="914400">
              <a:spcBef>
                <a:spcPts val="600"/>
              </a:spcBef>
              <a:spcAft>
                <a:spcPts val="600"/>
              </a:spcAft>
            </a:pPr>
            <a:r>
              <a:rPr lang="zh-CN" altLang="en-US" sz="2400" kern="1200" baseline="0" dirty="0">
                <a:latin typeface="+mn-lt"/>
                <a:ea typeface="+mn-ea"/>
                <a:cs typeface="+mn-cs"/>
              </a:rPr>
              <a:t>保存图像文件</a:t>
            </a:r>
            <a:endParaRPr lang="zh-CN" altLang="en-US" sz="2400" kern="1200" baseline="0" dirty="0">
              <a:latin typeface="+mn-lt"/>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&gt;&gt;&gt; im.save('sample1.jpg')</a:t>
            </a:r>
            <a:endParaRPr lang="en-US" altLang="zh-CN" sz="1800" kern="1200" baseline="0" dirty="0">
              <a:latin typeface="Consolas" panose="020B0609020204030204" charset="0"/>
              <a:ea typeface="+mn-ea"/>
              <a:cs typeface="+mn-cs"/>
            </a:endParaRPr>
          </a:p>
          <a:p>
            <a:pPr defTabSz="914400">
              <a:spcBef>
                <a:spcPts val="600"/>
              </a:spcBef>
              <a:spcAft>
                <a:spcPts val="600"/>
              </a:spcAft>
              <a:buNone/>
            </a:pPr>
            <a:endParaRPr lang="en-US" altLang="zh-CN" sz="1800" kern="1200" baseline="0" dirty="0">
              <a:latin typeface="Consolas" panose="020B0609020204030204" charset="0"/>
              <a:ea typeface="+mn-ea"/>
              <a:cs typeface="+mn-cs"/>
            </a:endParaRPr>
          </a:p>
          <a:p>
            <a:pPr defTabSz="914400">
              <a:spcBef>
                <a:spcPts val="600"/>
              </a:spcBef>
              <a:spcAft>
                <a:spcPts val="600"/>
              </a:spcAft>
            </a:pPr>
            <a:r>
              <a:rPr lang="zh-CN" altLang="en-US" sz="2400" kern="1200" baseline="0" dirty="0">
                <a:latin typeface="+mn-lt"/>
                <a:ea typeface="+mn-ea"/>
                <a:cs typeface="+mn-cs"/>
              </a:rPr>
              <a:t>转换图像格式</a:t>
            </a:r>
            <a:endParaRPr lang="zh-CN" altLang="en-US" sz="2400" kern="1200" baseline="0" dirty="0">
              <a:latin typeface="+mn-lt"/>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&gt;&gt;&gt; im.save('sample.bmp')</a:t>
            </a:r>
            <a:endParaRPr lang="zh-CN" altLang="en-US" sz="1800" kern="1200" baseline="0">
              <a:latin typeface="Consolas" panose="020B0609020204030204" charset="0"/>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22529"/>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Arial" panose="020B0604020202020204" pitchFamily="34" charset="0"/>
              </a:rPr>
              <a:t>15.2.1 pillow</a:t>
            </a:r>
            <a:r>
              <a:rPr>
                <a:sym typeface="Arial" panose="020B0604020202020204" pitchFamily="34" charset="0"/>
              </a:rPr>
              <a:t>模块简介</a:t>
            </a:r>
            <a:endParaRPr>
              <a:sym typeface="Arial" panose="020B0604020202020204" pitchFamily="34" charset="0"/>
            </a:endParaRPr>
          </a:p>
        </p:txBody>
      </p:sp>
      <p:sp>
        <p:nvSpPr>
          <p:cNvPr id="2" name="文本占位符 1"/>
          <p:cNvSpPr>
            <a:spLocks noGrp="1"/>
          </p:cNvSpPr>
          <p:nvPr>
            <p:ph type="body" idx="1"/>
          </p:nvPr>
        </p:nvSpPr>
        <p:spPr/>
        <p:txBody>
          <a:bodyPr/>
          <a:p>
            <a:endParaRPr lang="zh-CN" altLang="en-US"/>
          </a:p>
        </p:txBody>
      </p:sp>
      <p:sp>
        <p:nvSpPr>
          <p:cNvPr id="30722" name="文本占位符 22530"/>
          <p:cNvSpPr>
            <a:spLocks noGrp="1"/>
          </p:cNvSpPr>
          <p:nvPr>
            <p:ph sz="half" idx="2"/>
          </p:nvPr>
        </p:nvSpPr>
        <p:spPr/>
        <p:txBody>
          <a:bodyPr anchor="t"/>
          <a:p>
            <a:pPr defTabSz="914400">
              <a:spcBef>
                <a:spcPts val="600"/>
              </a:spcBef>
              <a:spcAft>
                <a:spcPts val="600"/>
              </a:spcAft>
            </a:pPr>
            <a:r>
              <a:rPr lang="zh-CN" altLang="en-US" sz="2400" kern="1200" baseline="0" dirty="0">
                <a:latin typeface="+mn-lt"/>
                <a:ea typeface="+mn-ea"/>
                <a:cs typeface="+mn-cs"/>
              </a:rPr>
              <a:t>图像缩放</a:t>
            </a:r>
            <a:endParaRPr lang="zh-CN" altLang="en-US" sz="2400" kern="1200" baseline="0" dirty="0">
              <a:latin typeface="+mn-lt"/>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&gt;&gt;&gt; im1 = im.resize((100,100))</a:t>
            </a:r>
            <a:endParaRPr lang="en-US" altLang="zh-CN" sz="1800" kern="1200" baseline="0" dirty="0">
              <a:latin typeface="Consolas" panose="020B0609020204030204" charset="0"/>
              <a:ea typeface="+mn-ea"/>
              <a:cs typeface="+mn-cs"/>
            </a:endParaRPr>
          </a:p>
          <a:p>
            <a:pPr defTabSz="914400">
              <a:spcBef>
                <a:spcPts val="600"/>
              </a:spcBef>
              <a:spcAft>
                <a:spcPts val="600"/>
              </a:spcAft>
              <a:buNone/>
            </a:pPr>
            <a:endParaRPr lang="en-US" altLang="zh-CN" sz="1800" kern="1200" baseline="0" dirty="0">
              <a:latin typeface="Consolas" panose="020B0609020204030204" charset="0"/>
              <a:ea typeface="+mn-ea"/>
              <a:cs typeface="+mn-cs"/>
            </a:endParaRPr>
          </a:p>
          <a:p>
            <a:pPr defTabSz="914400">
              <a:spcBef>
                <a:spcPts val="600"/>
              </a:spcBef>
              <a:spcAft>
                <a:spcPts val="600"/>
              </a:spcAft>
            </a:pPr>
            <a:r>
              <a:rPr lang="zh-CN" altLang="en-US" sz="2400" kern="1200" baseline="0" dirty="0">
                <a:latin typeface="+mn-lt"/>
                <a:ea typeface="+mn-ea"/>
                <a:cs typeface="+mn-cs"/>
              </a:rPr>
              <a:t>逆时针旋转图像，</a:t>
            </a:r>
            <a:r>
              <a:rPr lang="en-US" altLang="zh-CN" sz="2400" kern="1200" baseline="0" dirty="0">
                <a:latin typeface="+mn-lt"/>
                <a:ea typeface="+mn-ea"/>
                <a:cs typeface="+mn-cs"/>
              </a:rPr>
              <a:t>rotate</a:t>
            </a:r>
            <a:r>
              <a:rPr lang="zh-CN" altLang="en-US" sz="2400" kern="1200" baseline="0" dirty="0">
                <a:latin typeface="+mn-lt"/>
                <a:ea typeface="+mn-ea"/>
                <a:cs typeface="+mn-cs"/>
              </a:rPr>
              <a:t>方法支持任意角度的旋转，而</a:t>
            </a:r>
            <a:r>
              <a:rPr lang="en-US" altLang="zh-CN" sz="2400" kern="1200" baseline="0" dirty="0">
                <a:latin typeface="+mn-lt"/>
                <a:ea typeface="+mn-ea"/>
                <a:cs typeface="+mn-cs"/>
              </a:rPr>
              <a:t>transpose</a:t>
            </a:r>
            <a:r>
              <a:rPr lang="zh-CN" altLang="en-US" sz="2400" kern="1200" baseline="0" dirty="0">
                <a:latin typeface="+mn-lt"/>
                <a:ea typeface="+mn-ea"/>
                <a:cs typeface="+mn-cs"/>
              </a:rPr>
              <a:t>方法支持部分特殊角度的旋转，如</a:t>
            </a:r>
            <a:r>
              <a:rPr lang="en-US" altLang="zh-CN" sz="2400" kern="1200" baseline="0" dirty="0">
                <a:latin typeface="+mn-lt"/>
                <a:ea typeface="+mn-ea"/>
                <a:cs typeface="+mn-cs"/>
              </a:rPr>
              <a:t>90</a:t>
            </a:r>
            <a:r>
              <a:rPr lang="zh-CN" altLang="en-US" sz="2400" kern="1200" baseline="0" dirty="0">
                <a:latin typeface="+mn-lt"/>
                <a:ea typeface="+mn-ea"/>
                <a:cs typeface="+mn-cs"/>
              </a:rPr>
              <a:t>、</a:t>
            </a:r>
            <a:r>
              <a:rPr lang="en-US" altLang="zh-CN" sz="2400" kern="1200" baseline="0" dirty="0">
                <a:latin typeface="+mn-lt"/>
                <a:ea typeface="+mn-ea"/>
                <a:cs typeface="+mn-cs"/>
              </a:rPr>
              <a:t>180</a:t>
            </a:r>
            <a:r>
              <a:rPr lang="zh-CN" altLang="en-US" sz="2400" kern="1200" baseline="0" dirty="0">
                <a:latin typeface="+mn-lt"/>
                <a:ea typeface="+mn-ea"/>
                <a:cs typeface="+mn-cs"/>
              </a:rPr>
              <a:t>、</a:t>
            </a:r>
            <a:r>
              <a:rPr lang="en-US" altLang="zh-CN" sz="2400" kern="1200" baseline="0" dirty="0">
                <a:latin typeface="+mn-lt"/>
                <a:ea typeface="+mn-ea"/>
                <a:cs typeface="+mn-cs"/>
              </a:rPr>
              <a:t>270</a:t>
            </a:r>
            <a:r>
              <a:rPr lang="zh-CN" altLang="en-US" sz="2400" kern="1200" baseline="0" dirty="0">
                <a:latin typeface="+mn-lt"/>
                <a:ea typeface="+mn-ea"/>
                <a:cs typeface="+mn-cs"/>
              </a:rPr>
              <a:t>以及水平、垂直翻转。</a:t>
            </a:r>
            <a:endParaRPr lang="zh-CN" altLang="en-US" sz="2400" kern="1200" baseline="0" dirty="0">
              <a:latin typeface="+mn-lt"/>
              <a:ea typeface="+mn-ea"/>
              <a:cs typeface="+mn-cs"/>
            </a:endParaRPr>
          </a:p>
          <a:p>
            <a:pPr defTabSz="914400">
              <a:spcBef>
                <a:spcPts val="600"/>
              </a:spcBef>
              <a:spcAft>
                <a:spcPts val="600"/>
              </a:spcAft>
              <a:buNone/>
            </a:pPr>
            <a:r>
              <a:rPr lang="en-US" altLang="zh-CN" sz="2000" kern="1200" baseline="0" dirty="0">
                <a:latin typeface="Consolas" panose="020B0609020204030204" charset="0"/>
                <a:ea typeface="+mn-ea"/>
                <a:cs typeface="+mn-cs"/>
              </a:rPr>
              <a:t>&gt;&gt;&gt; im2 = im.rotate(90)</a:t>
            </a:r>
            <a:endParaRPr lang="en-US" altLang="zh-CN" sz="2000" kern="1200" baseline="0" dirty="0">
              <a:latin typeface="Consolas" panose="020B0609020204030204" charset="0"/>
              <a:ea typeface="+mn-ea"/>
              <a:cs typeface="+mn-cs"/>
            </a:endParaRPr>
          </a:p>
          <a:p>
            <a:pPr defTabSz="914400">
              <a:spcBef>
                <a:spcPts val="600"/>
              </a:spcBef>
              <a:spcAft>
                <a:spcPts val="600"/>
              </a:spcAft>
              <a:buNone/>
            </a:pPr>
            <a:r>
              <a:rPr lang="en-US" altLang="zh-CN" sz="2000" kern="1200" baseline="0" dirty="0">
                <a:latin typeface="Consolas" panose="020B0609020204030204" charset="0"/>
                <a:ea typeface="+mn-ea"/>
                <a:cs typeface="+mn-cs"/>
              </a:rPr>
              <a:t>&gt;&gt;&gt; im3 = im.transpose(Image.ROTATE_180)</a:t>
            </a:r>
            <a:endParaRPr lang="en-US" altLang="zh-CN" sz="2000" kern="1200" baseline="0" dirty="0">
              <a:latin typeface="Consolas" panose="020B0609020204030204" charset="0"/>
              <a:ea typeface="+mn-ea"/>
              <a:cs typeface="+mn-cs"/>
            </a:endParaRPr>
          </a:p>
          <a:p>
            <a:pPr defTabSz="914400">
              <a:spcBef>
                <a:spcPts val="600"/>
              </a:spcBef>
              <a:spcAft>
                <a:spcPts val="600"/>
              </a:spcAft>
              <a:buNone/>
            </a:pPr>
            <a:r>
              <a:rPr lang="en-US" altLang="zh-CN" sz="2000" kern="1200" baseline="0" dirty="0">
                <a:latin typeface="Consolas" panose="020B0609020204030204" charset="0"/>
                <a:ea typeface="+mn-ea"/>
                <a:cs typeface="+mn-cs"/>
              </a:rPr>
              <a:t>&gt;&gt;&gt; im4 = im.transpose(Image.FLIP_LEFT_RIGHT)</a:t>
            </a:r>
            <a:endParaRPr lang="en-US" altLang="zh-CN" sz="2000" kern="1200" baseline="0" dirty="0">
              <a:latin typeface="Consolas" panose="020B0609020204030204" charset="0"/>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23553"/>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Arial" panose="020B0604020202020204" pitchFamily="34" charset="0"/>
              </a:rPr>
              <a:t>15.2.1 pillow</a:t>
            </a:r>
            <a:r>
              <a:rPr>
                <a:sym typeface="Arial" panose="020B0604020202020204" pitchFamily="34" charset="0"/>
              </a:rPr>
              <a:t>模块简介</a:t>
            </a:r>
            <a:endParaRPr>
              <a:sym typeface="Arial" panose="020B0604020202020204" pitchFamily="34" charset="0"/>
            </a:endParaRPr>
          </a:p>
        </p:txBody>
      </p:sp>
      <p:sp>
        <p:nvSpPr>
          <p:cNvPr id="2" name="文本占位符 1"/>
          <p:cNvSpPr>
            <a:spLocks noGrp="1"/>
          </p:cNvSpPr>
          <p:nvPr>
            <p:ph type="body" idx="1"/>
          </p:nvPr>
        </p:nvSpPr>
        <p:spPr/>
        <p:txBody>
          <a:bodyPr/>
          <a:p>
            <a:endParaRPr lang="zh-CN" altLang="en-US"/>
          </a:p>
        </p:txBody>
      </p:sp>
      <p:sp>
        <p:nvSpPr>
          <p:cNvPr id="31746" name="文本占位符 23554"/>
          <p:cNvSpPr>
            <a:spLocks noGrp="1"/>
          </p:cNvSpPr>
          <p:nvPr>
            <p:ph sz="half" idx="2"/>
          </p:nvPr>
        </p:nvSpPr>
        <p:spPr/>
        <p:txBody>
          <a:bodyPr anchor="t"/>
          <a:p>
            <a:pPr defTabSz="914400">
              <a:spcBef>
                <a:spcPts val="600"/>
              </a:spcBef>
            </a:pPr>
            <a:r>
              <a:rPr lang="zh-CN" altLang="en-US" sz="2400" kern="1200" baseline="0" dirty="0">
                <a:latin typeface="+mn-lt"/>
                <a:ea typeface="+mn-ea"/>
                <a:cs typeface="+mn-cs"/>
              </a:rPr>
              <a:t>图像裁剪与粘贴</a:t>
            </a:r>
            <a:endParaRPr lang="zh-CN" altLang="en-US" sz="2400" kern="1200" baseline="0" dirty="0">
              <a:latin typeface="+mn-lt"/>
              <a:ea typeface="+mn-ea"/>
              <a:cs typeface="+mn-cs"/>
            </a:endParaRPr>
          </a:p>
          <a:p>
            <a:pPr defTabSz="914400">
              <a:spcBef>
                <a:spcPts val="600"/>
              </a:spcBef>
              <a:buNone/>
            </a:pPr>
            <a:endParaRPr lang="en-US" altLang="zh-CN" sz="1800" kern="1200" baseline="0" dirty="0">
              <a:latin typeface="Consolas" panose="020B0609020204030204" charset="0"/>
              <a:ea typeface="+mn-ea"/>
              <a:cs typeface="+mn-cs"/>
            </a:endParaRPr>
          </a:p>
          <a:p>
            <a:pPr defTabSz="914400">
              <a:spcBef>
                <a:spcPts val="600"/>
              </a:spcBef>
              <a:buNone/>
            </a:pPr>
            <a:r>
              <a:rPr lang="en-US" altLang="zh-CN" sz="1800" kern="1200" baseline="0" dirty="0">
                <a:latin typeface="Consolas" panose="020B0609020204030204" charset="0"/>
                <a:ea typeface="+mn-ea"/>
                <a:cs typeface="+mn-cs"/>
              </a:rPr>
              <a:t>&gt;&gt;&gt; box = (120,194,220,294)</a:t>
            </a:r>
            <a:endParaRPr lang="en-US" altLang="zh-CN" sz="1800" kern="1200" baseline="0" dirty="0">
              <a:latin typeface="Consolas" panose="020B0609020204030204" charset="0"/>
              <a:ea typeface="+mn-ea"/>
              <a:cs typeface="+mn-cs"/>
            </a:endParaRPr>
          </a:p>
          <a:p>
            <a:pPr defTabSz="914400">
              <a:spcBef>
                <a:spcPts val="600"/>
              </a:spcBef>
              <a:buNone/>
            </a:pPr>
            <a:r>
              <a:rPr lang="en-US" altLang="zh-CN" sz="1800" kern="1200" baseline="0" dirty="0">
                <a:latin typeface="Consolas" panose="020B0609020204030204" charset="0"/>
                <a:ea typeface="+mn-ea"/>
                <a:cs typeface="+mn-cs"/>
              </a:rPr>
              <a:t>&gt;&gt;&gt; region = im.crop(box)</a:t>
            </a:r>
            <a:endParaRPr lang="en-US" altLang="zh-CN" sz="1800" kern="1200" baseline="0" dirty="0">
              <a:latin typeface="Consolas" panose="020B0609020204030204" charset="0"/>
              <a:ea typeface="+mn-ea"/>
              <a:cs typeface="+mn-cs"/>
            </a:endParaRPr>
          </a:p>
          <a:p>
            <a:pPr defTabSz="914400">
              <a:spcBef>
                <a:spcPts val="600"/>
              </a:spcBef>
              <a:buNone/>
            </a:pPr>
            <a:r>
              <a:rPr lang="en-US" altLang="zh-CN" sz="1800" kern="1200" baseline="0" dirty="0">
                <a:latin typeface="Consolas" panose="020B0609020204030204" charset="0"/>
                <a:ea typeface="+mn-ea"/>
                <a:cs typeface="+mn-cs"/>
              </a:rPr>
              <a:t>&gt;&gt;&gt; region = region.transpose(Image.ROTATE_180)</a:t>
            </a:r>
            <a:endParaRPr lang="en-US" altLang="zh-CN" sz="1800" kern="1200" baseline="0" dirty="0">
              <a:latin typeface="Consolas" panose="020B0609020204030204" charset="0"/>
              <a:ea typeface="+mn-ea"/>
              <a:cs typeface="+mn-cs"/>
            </a:endParaRPr>
          </a:p>
          <a:p>
            <a:pPr defTabSz="914400">
              <a:spcBef>
                <a:spcPts val="600"/>
              </a:spcBef>
              <a:buNone/>
            </a:pPr>
            <a:r>
              <a:rPr lang="en-US" altLang="zh-CN" sz="1800" kern="1200" baseline="0" dirty="0">
                <a:latin typeface="Consolas" panose="020B0609020204030204" charset="0"/>
                <a:ea typeface="+mn-ea"/>
                <a:cs typeface="+mn-cs"/>
              </a:rPr>
              <a:t>&gt;&gt;&gt; im.paste(region,box)</a:t>
            </a:r>
            <a:endParaRPr lang="en-US" altLang="zh-CN" sz="1800" kern="1200" baseline="0" dirty="0">
              <a:latin typeface="Consolas" panose="020B0609020204030204" charset="0"/>
              <a:ea typeface="+mn-ea"/>
              <a:cs typeface="+mn-cs"/>
            </a:endParaRPr>
          </a:p>
          <a:p>
            <a:pPr defTabSz="914400">
              <a:spcBef>
                <a:spcPts val="600"/>
              </a:spcBef>
              <a:buNone/>
            </a:pPr>
            <a:r>
              <a:rPr lang="en-US" altLang="zh-CN" sz="1800" kern="1200" baseline="0" dirty="0">
                <a:latin typeface="Consolas" panose="020B0609020204030204" charset="0"/>
                <a:ea typeface="+mn-ea"/>
                <a:cs typeface="+mn-cs"/>
              </a:rPr>
              <a:t>&gt;&gt;&gt; im.show()</a:t>
            </a:r>
            <a:endParaRPr lang="en-US" altLang="zh-CN" sz="1800" kern="1200" baseline="0" dirty="0">
              <a:latin typeface="Consolas" panose="020B0609020204030204" charset="0"/>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Arial" panose="020B0604020202020204" pitchFamily="34" charset="0"/>
              </a:rPr>
              <a:t>15.2.1 pillow</a:t>
            </a:r>
            <a:r>
              <a:rPr>
                <a:sym typeface="Arial" panose="020B0604020202020204" pitchFamily="34" charset="0"/>
              </a:rPr>
              <a:t>模块简介</a:t>
            </a:r>
            <a:endParaRPr>
              <a:sym typeface="Arial" panose="020B0604020202020204" pitchFamily="34" charset="0"/>
            </a:endParaRPr>
          </a:p>
        </p:txBody>
      </p:sp>
      <p:sp>
        <p:nvSpPr>
          <p:cNvPr id="2" name="文本占位符 1"/>
          <p:cNvSpPr>
            <a:spLocks noGrp="1"/>
          </p:cNvSpPr>
          <p:nvPr>
            <p:ph type="body" idx="1"/>
          </p:nvPr>
        </p:nvSpPr>
        <p:spPr/>
        <p:txBody>
          <a:bodyPr/>
          <a:p>
            <a:endParaRPr lang="zh-CN" altLang="en-US"/>
          </a:p>
        </p:txBody>
      </p:sp>
      <p:sp>
        <p:nvSpPr>
          <p:cNvPr id="32770" name="内容占位符 2"/>
          <p:cNvSpPr>
            <a:spLocks noGrp="1"/>
          </p:cNvSpPr>
          <p:nvPr>
            <p:ph sz="half" idx="2"/>
          </p:nvPr>
        </p:nvSpPr>
        <p:spPr/>
        <p:txBody>
          <a:bodyPr anchor="t"/>
          <a:p>
            <a:pPr defTabSz="914400">
              <a:spcBef>
                <a:spcPts val="600"/>
              </a:spcBef>
            </a:pPr>
            <a:r>
              <a:rPr lang="zh-CN" altLang="en-US" sz="2400" kern="1200" baseline="0" dirty="0">
                <a:latin typeface="+mn-lt"/>
                <a:ea typeface="+mn-ea"/>
                <a:cs typeface="+mn-cs"/>
              </a:rPr>
              <a:t>将彩色图像分离为红、绿、蓝三分量子图，分离后每个图像大小与原图像一样，但是只包含一个颜色分量</a:t>
            </a:r>
            <a:endParaRPr lang="zh-CN" altLang="en-US" sz="2400" kern="1200" baseline="0" dirty="0">
              <a:latin typeface="+mn-lt"/>
              <a:ea typeface="+mn-ea"/>
              <a:cs typeface="+mn-cs"/>
            </a:endParaRPr>
          </a:p>
          <a:p>
            <a:pPr defTabSz="914400">
              <a:spcBef>
                <a:spcPts val="600"/>
              </a:spcBef>
              <a:buNone/>
            </a:pPr>
            <a:endParaRPr lang="en-US" altLang="zh-CN" sz="1800" kern="1200" baseline="0" dirty="0">
              <a:latin typeface="Consolas" panose="020B0609020204030204" charset="0"/>
              <a:ea typeface="+mn-ea"/>
              <a:cs typeface="+mn-cs"/>
            </a:endParaRPr>
          </a:p>
          <a:p>
            <a:pPr defTabSz="914400">
              <a:spcBef>
                <a:spcPts val="600"/>
              </a:spcBef>
              <a:buNone/>
            </a:pPr>
            <a:r>
              <a:rPr lang="en-US" altLang="zh-CN" sz="1800" kern="1200" baseline="0" dirty="0">
                <a:latin typeface="Consolas" panose="020B0609020204030204" charset="0"/>
                <a:ea typeface="+mn-ea"/>
                <a:cs typeface="+mn-cs"/>
              </a:rPr>
              <a:t>&gt;&gt;&gt; r,g,b = im.split()</a:t>
            </a:r>
            <a:endParaRPr lang="zh-CN" altLang="en-US" sz="1800" kern="1200" baseline="0">
              <a:latin typeface="Consolas" panose="020B0609020204030204" charset="0"/>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7169"/>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15.1.1 创建图形编程框架</a:t>
            </a:r>
            <a:endParaRPr>
              <a:sym typeface="+mn-ea"/>
            </a:endParaRPr>
          </a:p>
        </p:txBody>
      </p:sp>
      <p:sp>
        <p:nvSpPr>
          <p:cNvPr id="2" name="文本占位符 1"/>
          <p:cNvSpPr>
            <a:spLocks noGrp="1"/>
          </p:cNvSpPr>
          <p:nvPr>
            <p:ph type="body" idx="1"/>
          </p:nvPr>
        </p:nvSpPr>
        <p:spPr/>
        <p:txBody>
          <a:bodyPr/>
          <a:p>
            <a:endParaRPr lang="zh-CN" altLang="en-US"/>
          </a:p>
        </p:txBody>
      </p:sp>
      <p:sp>
        <p:nvSpPr>
          <p:cNvPr id="7170" name="文本占位符 7170"/>
          <p:cNvSpPr>
            <a:spLocks noGrp="1"/>
          </p:cNvSpPr>
          <p:nvPr>
            <p:ph sz="half" idx="2"/>
          </p:nvPr>
        </p:nvSpPr>
        <p:spPr/>
        <p:txBody>
          <a:bodyPr anchor="t"/>
          <a:p>
            <a:pPr defTabSz="914400"/>
            <a:r>
              <a:rPr lang="zh-CN" altLang="en-US" sz="2400" kern="1200" baseline="0" dirty="0">
                <a:latin typeface="+mn-lt"/>
                <a:ea typeface="+mn-ea"/>
                <a:cs typeface="+mn-cs"/>
              </a:rPr>
              <a:t>导入模块</a:t>
            </a:r>
            <a:endParaRPr lang="zh-CN" altLang="en-US" sz="2400" kern="1200" baseline="0" dirty="0">
              <a:latin typeface="+mn-lt"/>
              <a:ea typeface="+mn-ea"/>
              <a:cs typeface="+mn-cs"/>
            </a:endParaRPr>
          </a:p>
          <a:p>
            <a:pPr defTabSz="914400">
              <a:buNone/>
            </a:pPr>
            <a:endParaRPr lang="en-US" altLang="zh-CN" sz="1800" kern="1200" baseline="0" dirty="0">
              <a:latin typeface="Consolas" panose="020B0609020204030204" charset="0"/>
              <a:ea typeface="+mn-ea"/>
              <a:cs typeface="+mn-cs"/>
            </a:endParaRPr>
          </a:p>
          <a:p>
            <a:pPr defTabSz="914400">
              <a:buNone/>
            </a:pPr>
            <a:r>
              <a:rPr lang="en-US" altLang="zh-CN" sz="1800" kern="1200" baseline="0" dirty="0">
                <a:latin typeface="Consolas" panose="020B0609020204030204" charset="0"/>
                <a:ea typeface="+mn-ea"/>
                <a:cs typeface="+mn-cs"/>
              </a:rPr>
              <a:t>import sys</a:t>
            </a:r>
            <a:endParaRPr lang="en-US" altLang="zh-CN" sz="1800" kern="1200" baseline="0" dirty="0">
              <a:latin typeface="Consolas" panose="020B0609020204030204" charset="0"/>
              <a:ea typeface="+mn-ea"/>
              <a:cs typeface="+mn-cs"/>
            </a:endParaRPr>
          </a:p>
          <a:p>
            <a:pPr defTabSz="914400">
              <a:buNone/>
            </a:pPr>
            <a:r>
              <a:rPr lang="zh-CN" altLang="en-US" sz="1800" kern="1200" baseline="0" dirty="0">
                <a:latin typeface="Consolas" panose="020B0609020204030204" charset="0"/>
                <a:ea typeface="+mn-ea"/>
                <a:cs typeface="+mn-cs"/>
              </a:rPr>
              <a:t>from OpenGL.GL import *</a:t>
            </a:r>
            <a:endParaRPr lang="zh-CN" altLang="en-US" sz="1800" kern="1200" baseline="0" dirty="0">
              <a:latin typeface="Consolas" panose="020B0609020204030204" charset="0"/>
              <a:ea typeface="+mn-ea"/>
              <a:cs typeface="+mn-cs"/>
            </a:endParaRPr>
          </a:p>
          <a:p>
            <a:pPr defTabSz="914400">
              <a:buNone/>
            </a:pPr>
            <a:r>
              <a:rPr lang="zh-CN" altLang="en-US" sz="1800" kern="1200" baseline="0" dirty="0">
                <a:latin typeface="Consolas" panose="020B0609020204030204" charset="0"/>
                <a:ea typeface="+mn-ea"/>
                <a:cs typeface="+mn-cs"/>
              </a:rPr>
              <a:t>from OpenGL.GLU import *</a:t>
            </a:r>
            <a:endParaRPr lang="zh-CN" altLang="en-US" sz="1800" kern="1200" baseline="0" dirty="0">
              <a:latin typeface="Consolas" panose="020B0609020204030204" charset="0"/>
              <a:ea typeface="+mn-ea"/>
              <a:cs typeface="+mn-cs"/>
            </a:endParaRPr>
          </a:p>
          <a:p>
            <a:pPr defTabSz="914400">
              <a:buNone/>
            </a:pPr>
            <a:r>
              <a:rPr lang="zh-CN" altLang="en-US" sz="1800" kern="1200" baseline="0" dirty="0">
                <a:latin typeface="Consolas" panose="020B0609020204030204" charset="0"/>
                <a:ea typeface="+mn-ea"/>
                <a:cs typeface="+mn-cs"/>
              </a:rPr>
              <a:t>from OpenGL.GLUT import *</a:t>
            </a:r>
            <a:endParaRPr lang="zh-CN" altLang="en-US" sz="1800" kern="1200" baseline="0" dirty="0">
              <a:latin typeface="Consolas" panose="020B0609020204030204" charset="0"/>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24577"/>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Arial" panose="020B0604020202020204" pitchFamily="34" charset="0"/>
              </a:rPr>
              <a:t>15.2.1 pillow</a:t>
            </a:r>
            <a:r>
              <a:rPr>
                <a:sym typeface="Arial" panose="020B0604020202020204" pitchFamily="34" charset="0"/>
              </a:rPr>
              <a:t>模块简介</a:t>
            </a:r>
            <a:endParaRPr>
              <a:sym typeface="Arial" panose="020B0604020202020204" pitchFamily="34" charset="0"/>
            </a:endParaRPr>
          </a:p>
        </p:txBody>
      </p:sp>
      <p:sp>
        <p:nvSpPr>
          <p:cNvPr id="2" name="文本占位符 1"/>
          <p:cNvSpPr>
            <a:spLocks noGrp="1"/>
          </p:cNvSpPr>
          <p:nvPr>
            <p:ph type="body" idx="1"/>
          </p:nvPr>
        </p:nvSpPr>
        <p:spPr/>
        <p:txBody>
          <a:bodyPr/>
          <a:p>
            <a:endParaRPr lang="zh-CN" altLang="en-US"/>
          </a:p>
        </p:txBody>
      </p:sp>
      <p:sp>
        <p:nvSpPr>
          <p:cNvPr id="33794" name="文本占位符 24578"/>
          <p:cNvSpPr>
            <a:spLocks noGrp="1"/>
          </p:cNvSpPr>
          <p:nvPr>
            <p:ph sz="half" idx="2"/>
          </p:nvPr>
        </p:nvSpPr>
        <p:spPr/>
        <p:txBody>
          <a:bodyPr anchor="t"/>
          <a:p>
            <a:pPr defTabSz="914400">
              <a:spcBef>
                <a:spcPts val="600"/>
              </a:spcBef>
              <a:spcAft>
                <a:spcPts val="600"/>
              </a:spcAft>
            </a:pPr>
            <a:r>
              <a:rPr lang="zh-CN" altLang="en-US" sz="2400" kern="1200" baseline="0" dirty="0">
                <a:latin typeface="+mn-lt"/>
                <a:ea typeface="+mn-ea"/>
                <a:cs typeface="+mn-cs"/>
              </a:rPr>
              <a:t>图像增强</a:t>
            </a:r>
            <a:endParaRPr lang="zh-CN" altLang="en-US" sz="2400" kern="1200" baseline="0" dirty="0">
              <a:latin typeface="+mn-lt"/>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&gt;&gt;&gt; from PIL import ImageFilter</a:t>
            </a:r>
            <a:endParaRPr lang="en-US" altLang="zh-CN" sz="1800" kern="1200" baseline="0" dirty="0">
              <a:latin typeface="Consolas" panose="020B0609020204030204" charset="0"/>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&gt;&gt;&gt; im5 = im.filter(ImageFilter.DETAIL)</a:t>
            </a:r>
            <a:endParaRPr lang="en-US" altLang="zh-CN" sz="1800" kern="1200" baseline="0" dirty="0">
              <a:latin typeface="Consolas" panose="020B0609020204030204" charset="0"/>
              <a:ea typeface="+mn-ea"/>
              <a:cs typeface="+mn-cs"/>
            </a:endParaRPr>
          </a:p>
          <a:p>
            <a:pPr defTabSz="914400">
              <a:spcBef>
                <a:spcPts val="600"/>
              </a:spcBef>
              <a:spcAft>
                <a:spcPts val="600"/>
              </a:spcAft>
              <a:buNone/>
            </a:pPr>
            <a:endParaRPr lang="en-US" altLang="zh-CN" sz="1800" kern="1200" baseline="0" dirty="0">
              <a:latin typeface="Consolas" panose="020B0609020204030204" charset="0"/>
              <a:ea typeface="+mn-ea"/>
              <a:cs typeface="+mn-cs"/>
            </a:endParaRPr>
          </a:p>
          <a:p>
            <a:pPr defTabSz="914400">
              <a:spcBef>
                <a:spcPts val="600"/>
              </a:spcBef>
              <a:spcAft>
                <a:spcPts val="600"/>
              </a:spcAft>
            </a:pPr>
            <a:r>
              <a:rPr lang="zh-CN" altLang="en-US" sz="2400" kern="1200" baseline="0" dirty="0">
                <a:latin typeface="+mn-lt"/>
                <a:ea typeface="+mn-ea"/>
                <a:cs typeface="+mn-cs"/>
              </a:rPr>
              <a:t>图像模糊</a:t>
            </a:r>
            <a:endParaRPr lang="zh-CN" altLang="en-US" sz="2400" kern="1200" baseline="0" dirty="0">
              <a:latin typeface="+mn-lt"/>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&gt;&gt;&gt; im6 = im.filter(ImageFilter.BLUR)</a:t>
            </a:r>
            <a:endParaRPr lang="en-US" altLang="zh-CN" sz="1800" kern="1200" baseline="0" dirty="0">
              <a:latin typeface="Consolas" panose="020B0609020204030204" charset="0"/>
              <a:ea typeface="+mn-ea"/>
              <a:cs typeface="+mn-cs"/>
            </a:endParaRPr>
          </a:p>
          <a:p>
            <a:pPr defTabSz="914400">
              <a:spcBef>
                <a:spcPts val="600"/>
              </a:spcBef>
              <a:spcAft>
                <a:spcPts val="600"/>
              </a:spcAft>
              <a:buNone/>
            </a:pPr>
            <a:endParaRPr lang="en-US" altLang="zh-CN" sz="1800" kern="1200" baseline="0" dirty="0">
              <a:latin typeface="Consolas" panose="020B0609020204030204" charset="0"/>
              <a:ea typeface="+mn-ea"/>
              <a:cs typeface="+mn-cs"/>
            </a:endParaRPr>
          </a:p>
          <a:p>
            <a:pPr defTabSz="914400">
              <a:spcBef>
                <a:spcPts val="600"/>
              </a:spcBef>
              <a:spcAft>
                <a:spcPts val="600"/>
              </a:spcAft>
            </a:pPr>
            <a:r>
              <a:rPr lang="zh-CN" altLang="en-US" sz="2400" kern="1200" baseline="0" dirty="0">
                <a:latin typeface="+mn-lt"/>
                <a:ea typeface="+mn-ea"/>
                <a:cs typeface="+mn-cs"/>
              </a:rPr>
              <a:t>图像边缘提取</a:t>
            </a:r>
            <a:endParaRPr lang="zh-CN" altLang="en-US" sz="2400" kern="1200" baseline="0" dirty="0">
              <a:latin typeface="+mn-lt"/>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&gt;&gt;&gt; im7 = im.filter(ImageFilter.FIND_EDGES)</a:t>
            </a:r>
            <a:endParaRPr lang="en-US" altLang="zh-CN" sz="1800" kern="1200" baseline="0" dirty="0">
              <a:latin typeface="Consolas" panose="020B0609020204030204" charset="0"/>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Arial" panose="020B0604020202020204" pitchFamily="34" charset="0"/>
              </a:rPr>
              <a:t>15.2.1 pillow</a:t>
            </a:r>
            <a:r>
              <a:rPr>
                <a:sym typeface="Arial" panose="020B0604020202020204" pitchFamily="34" charset="0"/>
              </a:rPr>
              <a:t>模块简介</a:t>
            </a:r>
            <a:endParaRPr>
              <a:sym typeface="Arial" panose="020B0604020202020204" pitchFamily="34" charset="0"/>
            </a:endParaRPr>
          </a:p>
        </p:txBody>
      </p:sp>
      <p:sp>
        <p:nvSpPr>
          <p:cNvPr id="2" name="文本占位符 1"/>
          <p:cNvSpPr>
            <a:spLocks noGrp="1"/>
          </p:cNvSpPr>
          <p:nvPr>
            <p:ph type="body" idx="1"/>
          </p:nvPr>
        </p:nvSpPr>
        <p:spPr/>
        <p:txBody>
          <a:bodyPr/>
          <a:p>
            <a:endParaRPr lang="zh-CN" altLang="en-US"/>
          </a:p>
        </p:txBody>
      </p:sp>
      <p:sp>
        <p:nvSpPr>
          <p:cNvPr id="34818" name="内容占位符 2"/>
          <p:cNvSpPr>
            <a:spLocks noGrp="1"/>
          </p:cNvSpPr>
          <p:nvPr>
            <p:ph sz="half" idx="2"/>
          </p:nvPr>
        </p:nvSpPr>
        <p:spPr/>
        <p:txBody>
          <a:bodyPr anchor="t"/>
          <a:p>
            <a:pPr defTabSz="914400">
              <a:spcBef>
                <a:spcPts val="600"/>
              </a:spcBef>
              <a:spcAft>
                <a:spcPts val="600"/>
              </a:spcAft>
            </a:pPr>
            <a:r>
              <a:rPr lang="zh-CN" altLang="en-US" sz="2400" kern="1200" baseline="0" dirty="0">
                <a:latin typeface="+mn-lt"/>
                <a:ea typeface="+mn-ea"/>
                <a:cs typeface="+mn-cs"/>
              </a:rPr>
              <a:t>图像点运算，整体变暗、变亮</a:t>
            </a:r>
            <a:endParaRPr lang="zh-CN" altLang="en-US" sz="2400" kern="1200" baseline="0" dirty="0">
              <a:latin typeface="+mn-lt"/>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&gt;&gt;&gt; im8 = im.point(lambda i:i*1.3)</a:t>
            </a:r>
            <a:endParaRPr lang="en-US" altLang="zh-CN" sz="1800" kern="1200" baseline="0" dirty="0">
              <a:latin typeface="Consolas" panose="020B0609020204030204" charset="0"/>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&gt;&gt;&gt; im9 = im.point(lambda i:i*0.7)</a:t>
            </a:r>
            <a:endParaRPr lang="en-US" altLang="zh-CN" sz="1800" kern="1200" baseline="0" dirty="0">
              <a:latin typeface="Consolas" panose="020B0609020204030204" charset="0"/>
              <a:ea typeface="+mn-ea"/>
              <a:cs typeface="+mn-cs"/>
            </a:endParaRPr>
          </a:p>
          <a:p>
            <a:pPr defTabSz="914400">
              <a:spcBef>
                <a:spcPts val="600"/>
              </a:spcBef>
              <a:spcAft>
                <a:spcPts val="600"/>
              </a:spcAft>
              <a:buNone/>
            </a:pPr>
            <a:endParaRPr lang="en-US" altLang="zh-CN" sz="1800" kern="1200" baseline="0" dirty="0">
              <a:latin typeface="Consolas" panose="020B0609020204030204" charset="0"/>
              <a:ea typeface="+mn-ea"/>
              <a:cs typeface="+mn-cs"/>
            </a:endParaRPr>
          </a:p>
          <a:p>
            <a:pPr defTabSz="914400">
              <a:spcBef>
                <a:spcPts val="600"/>
              </a:spcBef>
              <a:spcAft>
                <a:spcPts val="600"/>
              </a:spcAft>
            </a:pPr>
            <a:r>
              <a:rPr lang="zh-CN" altLang="en-US" sz="2400" kern="1200" baseline="0" dirty="0">
                <a:latin typeface="+mn-lt"/>
                <a:ea typeface="+mn-ea"/>
                <a:cs typeface="+mn-cs"/>
              </a:rPr>
              <a:t>或使用图像增强模块来实现</a:t>
            </a:r>
            <a:endParaRPr lang="zh-CN" altLang="en-US" sz="2400" kern="1200" baseline="0" dirty="0">
              <a:latin typeface="+mn-lt"/>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&gt;&gt;&gt; from PIL import ImageEnhance</a:t>
            </a:r>
            <a:endParaRPr lang="en-US" altLang="zh-CN" sz="1800" kern="1200" baseline="0" dirty="0">
              <a:latin typeface="Consolas" panose="020B0609020204030204" charset="0"/>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&gt;&gt;&gt; enh = ImageEnhance.Brightness(im)</a:t>
            </a:r>
            <a:endParaRPr lang="en-US" altLang="zh-CN" sz="1800" kern="1200" baseline="0" dirty="0">
              <a:latin typeface="Consolas" panose="020B0609020204030204" charset="0"/>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&gt;&gt;&gt; enh.enhance(1.3).show()</a:t>
            </a:r>
            <a:endParaRPr lang="zh-CN" altLang="en-US" sz="1800" kern="1200" baseline="0">
              <a:latin typeface="Consolas" panose="020B0609020204030204" charset="0"/>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2560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Arial" panose="020B0604020202020204" pitchFamily="34" charset="0"/>
              </a:rPr>
              <a:t>15.2.1 pillow</a:t>
            </a:r>
            <a:r>
              <a:rPr>
                <a:sym typeface="Arial" panose="020B0604020202020204" pitchFamily="34" charset="0"/>
              </a:rPr>
              <a:t>模块简介</a:t>
            </a:r>
            <a:endParaRPr>
              <a:sym typeface="Arial" panose="020B0604020202020204" pitchFamily="34" charset="0"/>
            </a:endParaRPr>
          </a:p>
        </p:txBody>
      </p:sp>
      <p:sp>
        <p:nvSpPr>
          <p:cNvPr id="2" name="文本占位符 1"/>
          <p:cNvSpPr>
            <a:spLocks noGrp="1"/>
          </p:cNvSpPr>
          <p:nvPr>
            <p:ph type="body" idx="1"/>
          </p:nvPr>
        </p:nvSpPr>
        <p:spPr/>
        <p:txBody>
          <a:bodyPr/>
          <a:p>
            <a:endParaRPr lang="zh-CN" altLang="en-US"/>
          </a:p>
        </p:txBody>
      </p:sp>
      <p:sp>
        <p:nvSpPr>
          <p:cNvPr id="35842" name="文本占位符 25602"/>
          <p:cNvSpPr>
            <a:spLocks noGrp="1"/>
          </p:cNvSpPr>
          <p:nvPr>
            <p:ph sz="half" idx="2"/>
          </p:nvPr>
        </p:nvSpPr>
        <p:spPr/>
        <p:txBody>
          <a:bodyPr anchor="t"/>
          <a:p>
            <a:pPr defTabSz="914400">
              <a:spcBef>
                <a:spcPts val="600"/>
              </a:spcBef>
              <a:spcAft>
                <a:spcPts val="600"/>
              </a:spcAft>
            </a:pPr>
            <a:r>
              <a:rPr lang="zh-CN" altLang="en-US" sz="2400" kern="1200" baseline="0" dirty="0">
                <a:latin typeface="+mn-lt"/>
                <a:ea typeface="+mn-ea"/>
                <a:cs typeface="+mn-cs"/>
              </a:rPr>
              <a:t>图像冷暖色调调整</a:t>
            </a:r>
            <a:endParaRPr lang="zh-CN" altLang="en-US" sz="2400" kern="1200" baseline="0" dirty="0">
              <a:latin typeface="+mn-lt"/>
              <a:ea typeface="+mn-ea"/>
              <a:cs typeface="+mn-cs"/>
            </a:endParaRPr>
          </a:p>
          <a:p>
            <a:pPr defTabSz="914400">
              <a:spcBef>
                <a:spcPts val="600"/>
              </a:spcBef>
              <a:spcAft>
                <a:spcPts val="600"/>
              </a:spcAft>
              <a:buNone/>
            </a:pPr>
            <a:endParaRPr lang="en-US" altLang="zh-CN" sz="1800" kern="1200" baseline="0" dirty="0">
              <a:latin typeface="Consolas" panose="020B0609020204030204" charset="0"/>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&gt;&gt;&gt; r,g,b = im.split()</a:t>
            </a:r>
            <a:endParaRPr lang="en-US" altLang="zh-CN" sz="1800" kern="1200" baseline="0" dirty="0">
              <a:latin typeface="Consolas" panose="020B0609020204030204" charset="0"/>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&gt;&gt;&gt; r = r.point(lambda i:i*1.3)</a:t>
            </a:r>
            <a:endParaRPr lang="en-US" altLang="zh-CN" sz="1800" kern="1200" baseline="0" dirty="0">
              <a:latin typeface="Consolas" panose="020B0609020204030204" charset="0"/>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&gt;&gt;&gt; g = g.point(lambda i:i*0.9)</a:t>
            </a:r>
            <a:endParaRPr lang="en-US" altLang="zh-CN" sz="1800" kern="1200" baseline="0" dirty="0">
              <a:latin typeface="Consolas" panose="020B0609020204030204" charset="0"/>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&gt;&gt;&gt; b = b.point(lambda i:0)</a:t>
            </a:r>
            <a:endParaRPr lang="en-US" altLang="zh-CN" sz="1800" kern="1200" baseline="0" dirty="0">
              <a:latin typeface="Consolas" panose="020B0609020204030204" charset="0"/>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&gt;&gt;&gt; im10 = Image.merge(im.mode,(r,g,b))</a:t>
            </a:r>
            <a:endParaRPr lang="en-US" altLang="zh-CN" sz="1800" kern="1200" baseline="0" dirty="0">
              <a:latin typeface="Consolas" panose="020B0609020204030204" charset="0"/>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&gt;&gt;&gt; im10.show()</a:t>
            </a:r>
            <a:endParaRPr lang="zh-CN" altLang="en-US" sz="1800" kern="1200" baseline="0" dirty="0">
              <a:latin typeface="Consolas" panose="020B0609020204030204" charset="0"/>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Arial" panose="020B0604020202020204" pitchFamily="34" charset="0"/>
              </a:rPr>
              <a:t>15.2.1 pillow</a:t>
            </a:r>
            <a:r>
              <a:rPr>
                <a:sym typeface="Arial" panose="020B0604020202020204" pitchFamily="34" charset="0"/>
              </a:rPr>
              <a:t>模块简介</a:t>
            </a:r>
            <a:endParaRPr>
              <a:sym typeface="Arial" panose="020B0604020202020204" pitchFamily="34" charset="0"/>
            </a:endParaRPr>
          </a:p>
        </p:txBody>
      </p:sp>
      <p:sp>
        <p:nvSpPr>
          <p:cNvPr id="2" name="文本占位符 1"/>
          <p:cNvSpPr>
            <a:spLocks noGrp="1"/>
          </p:cNvSpPr>
          <p:nvPr>
            <p:ph type="body" idx="1"/>
          </p:nvPr>
        </p:nvSpPr>
        <p:spPr/>
        <p:txBody>
          <a:bodyPr/>
          <a:p>
            <a:endParaRPr lang="zh-CN" altLang="en-US"/>
          </a:p>
        </p:txBody>
      </p:sp>
      <p:sp>
        <p:nvSpPr>
          <p:cNvPr id="36866" name="内容占位符 2"/>
          <p:cNvSpPr>
            <a:spLocks noGrp="1"/>
          </p:cNvSpPr>
          <p:nvPr>
            <p:ph sz="half" idx="2"/>
          </p:nvPr>
        </p:nvSpPr>
        <p:spPr/>
        <p:txBody>
          <a:bodyPr anchor="t"/>
          <a:p>
            <a:pPr defTabSz="914400">
              <a:spcBef>
                <a:spcPts val="600"/>
              </a:spcBef>
              <a:spcAft>
                <a:spcPts val="600"/>
              </a:spcAft>
            </a:pPr>
            <a:r>
              <a:rPr lang="zh-CN" altLang="en-US" sz="2400" kern="1200" baseline="0" dirty="0">
                <a:latin typeface="+mn-lt"/>
                <a:ea typeface="+mn-ea"/>
                <a:cs typeface="+mn-cs"/>
              </a:rPr>
              <a:t>图像对比度增强</a:t>
            </a:r>
            <a:endParaRPr lang="zh-CN" altLang="en-US" sz="2400" kern="1200" baseline="0" dirty="0">
              <a:latin typeface="+mn-lt"/>
              <a:ea typeface="+mn-ea"/>
              <a:cs typeface="+mn-cs"/>
            </a:endParaRPr>
          </a:p>
          <a:p>
            <a:pPr defTabSz="914400">
              <a:spcBef>
                <a:spcPts val="600"/>
              </a:spcBef>
              <a:spcAft>
                <a:spcPts val="600"/>
              </a:spcAft>
              <a:buNone/>
            </a:pPr>
            <a:endParaRPr lang="en-US" altLang="zh-CN" sz="1800" kern="1200" baseline="0" dirty="0">
              <a:latin typeface="Consolas" panose="020B0609020204030204" charset="0"/>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&gt;&gt;&gt; im = Image.open('sample.jpg')</a:t>
            </a:r>
            <a:endParaRPr lang="en-US" altLang="zh-CN" sz="1800" kern="1200" baseline="0" dirty="0">
              <a:latin typeface="Consolas" panose="020B0609020204030204" charset="0"/>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&gt;&gt;&gt; im.show()</a:t>
            </a:r>
            <a:endParaRPr lang="en-US" altLang="zh-CN" sz="1800" kern="1200" baseline="0" dirty="0">
              <a:latin typeface="Consolas" panose="020B0609020204030204" charset="0"/>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&gt;&gt;&gt; from PIL import ImageEnhance</a:t>
            </a:r>
            <a:endParaRPr lang="en-US" altLang="zh-CN" sz="1800" kern="1200" baseline="0" dirty="0">
              <a:latin typeface="Consolas" panose="020B0609020204030204" charset="0"/>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&gt;&gt;&gt; enh = ImageEnhance.Contrast(im)</a:t>
            </a:r>
            <a:endParaRPr lang="en-US" altLang="zh-CN" sz="1800" kern="1200" baseline="0" dirty="0">
              <a:latin typeface="Consolas" panose="020B0609020204030204" charset="0"/>
              <a:ea typeface="+mn-ea"/>
              <a:cs typeface="+mn-cs"/>
            </a:endParaRPr>
          </a:p>
          <a:p>
            <a:pPr defTabSz="914400">
              <a:spcBef>
                <a:spcPts val="600"/>
              </a:spcBef>
              <a:spcAft>
                <a:spcPts val="600"/>
              </a:spcAft>
              <a:buNone/>
            </a:pPr>
            <a:r>
              <a:rPr lang="en-US" altLang="zh-CN" sz="1800" kern="1200" baseline="0" dirty="0">
                <a:latin typeface="Consolas" panose="020B0609020204030204" charset="0"/>
                <a:ea typeface="+mn-ea"/>
                <a:cs typeface="+mn-cs"/>
              </a:rPr>
              <a:t>&gt;&gt;&gt; enh.enhance(1.3).show()</a:t>
            </a:r>
            <a:endParaRPr lang="zh-CN" altLang="en-US" sz="1800" kern="1200" baseline="0">
              <a:latin typeface="Consolas" panose="020B0609020204030204" charset="0"/>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15.2.2  使用pillow计算椭圆中心</a:t>
            </a:r>
            <a:endParaRPr>
              <a:sym typeface="+mn-ea"/>
            </a:endParaRPr>
          </a:p>
        </p:txBody>
      </p:sp>
      <p:sp>
        <p:nvSpPr>
          <p:cNvPr id="2" name="文本占位符 1"/>
          <p:cNvSpPr>
            <a:spLocks noGrp="1"/>
          </p:cNvSpPr>
          <p:nvPr>
            <p:ph type="body" idx="1"/>
          </p:nvPr>
        </p:nvSpPr>
        <p:spPr/>
        <p:txBody>
          <a:bodyPr/>
          <a:p>
            <a:endParaRPr lang="zh-CN" altLang="en-US"/>
          </a:p>
        </p:txBody>
      </p:sp>
      <p:sp>
        <p:nvSpPr>
          <p:cNvPr id="26626" name="内容占位符 2"/>
          <p:cNvSpPr>
            <a:spLocks noGrp="1"/>
          </p:cNvSpPr>
          <p:nvPr>
            <p:ph sz="half" idx="2"/>
          </p:nvPr>
        </p:nvSpPr>
        <p:spPr/>
        <p:txBody>
          <a:bodyPr anchor="t"/>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15-1  </a:t>
            </a:r>
            <a:r>
              <a:rPr kumimoji="0" lang="zh-CN" altLang="en-US" sz="2400" b="0" i="0" u="none" strike="noStrike" kern="1200" cap="none" spc="0" normalizeH="0" baseline="0" noProof="1">
                <a:solidFill>
                  <a:schemeClr val="tx1"/>
                </a:solidFill>
                <a:latin typeface="+mn-lt"/>
                <a:ea typeface="+mn-ea"/>
                <a:cs typeface="+mn-cs"/>
              </a:rPr>
              <a:t>计算椭圆中心。</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endParaRPr kumimoji="0" lang="zh-CN" altLang="en-US" sz="2400" b="0" i="0" u="none" strike="noStrike" kern="1200" cap="none" spc="0" normalizeH="0" baseline="0" noProof="1">
              <a:solidFill>
                <a:schemeClr val="tx1"/>
              </a:solidFill>
              <a:latin typeface="+mn-lt"/>
              <a:ea typeface="+mn-ea"/>
              <a:cs typeface="+mn-cs"/>
              <a:hlinkClick r:id="rId1" action="ppaction://hlinkfile"/>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2400" b="0" i="0" u="none" strike="noStrike" kern="1200" cap="none" spc="0" normalizeH="0" baseline="0" noProof="1">
                <a:solidFill>
                  <a:schemeClr val="tx1"/>
                </a:solidFill>
                <a:latin typeface="+mn-lt"/>
                <a:ea typeface="+mn-ea"/>
                <a:cs typeface="+mn-cs"/>
                <a:hlinkClick r:id="rId1" action="ppaction://hlinkfile"/>
              </a:rPr>
              <a:t>circlecenter.py</a:t>
            </a:r>
            <a:endParaRPr kumimoji="0" lang="zh-CN" altLang="en-US" sz="24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15.2.3  动态生成比例分配图</a:t>
            </a:r>
            <a:endParaRPr>
              <a:sym typeface="+mn-ea"/>
            </a:endParaRPr>
          </a:p>
        </p:txBody>
      </p:sp>
      <p:sp>
        <p:nvSpPr>
          <p:cNvPr id="2" name="文本占位符 1"/>
          <p:cNvSpPr>
            <a:spLocks noGrp="1"/>
          </p:cNvSpPr>
          <p:nvPr>
            <p:ph type="body" idx="1"/>
          </p:nvPr>
        </p:nvSpPr>
        <p:spPr/>
        <p:txBody>
          <a:bodyPr/>
          <a:p>
            <a:endParaRPr lang="zh-CN" altLang="en-US"/>
          </a:p>
        </p:txBody>
      </p:sp>
      <p:sp>
        <p:nvSpPr>
          <p:cNvPr id="27650" name="内容占位符 2"/>
          <p:cNvSpPr>
            <a:spLocks noGrp="1"/>
          </p:cNvSpPr>
          <p:nvPr>
            <p:ph sz="half" idx="2"/>
          </p:nvPr>
        </p:nvSpPr>
        <p:spPr/>
        <p:txBody>
          <a:bodyPr anchor="t"/>
          <a:p>
            <a:pPr marL="342900" marR="0" indent="-342900" algn="l" defTabSz="914400" rtl="0" eaLnBrk="1" fontAlgn="base" latinLnBrk="0" hangingPunct="1">
              <a:lnSpc>
                <a:spcPct val="150000"/>
              </a:lnSpc>
              <a:spcBef>
                <a:spcPts val="120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15-2  </a:t>
            </a:r>
            <a:r>
              <a:rPr kumimoji="0" lang="zh-CN" altLang="en-US" sz="2400" b="0" i="0" u="none" strike="noStrike" kern="1200" cap="none" spc="0" normalizeH="0" baseline="0" noProof="1">
                <a:solidFill>
                  <a:schemeClr val="tx1"/>
                </a:solidFill>
                <a:latin typeface="+mn-lt"/>
                <a:ea typeface="+mn-ea"/>
                <a:cs typeface="+mn-cs"/>
              </a:rPr>
              <a:t>动态生成比例分配图。具体功能为：使用三种颜色填充横条矩形区域，并在每段中分别居中输出字母A、B、C，要求ABC各自所占比例可动态调整。</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50000"/>
              </a:lnSpc>
              <a:spcBef>
                <a:spcPts val="1200"/>
              </a:spcBef>
              <a:spcAft>
                <a:spcPct val="0"/>
              </a:spcAft>
              <a:buClrTx/>
              <a:buSzTx/>
              <a:buFont typeface="Wingdings" panose="05000000000000000000" charset="0"/>
              <a:buNone/>
            </a:pPr>
            <a:r>
              <a:rPr kumimoji="0" lang="zh-CN" altLang="en-US" sz="2000" b="0" i="0" u="none" strike="noStrike" kern="1200" cap="none" spc="0" normalizeH="0" baseline="0" noProof="1">
                <a:solidFill>
                  <a:schemeClr val="tx1"/>
                </a:solidFill>
                <a:latin typeface="+mn-lt"/>
                <a:ea typeface="+mn-ea"/>
                <a:cs typeface="+mn-cs"/>
                <a:hlinkClick r:id="rId1" action="ppaction://hlinkfile"/>
              </a:rPr>
              <a:t>code\pillow_ABC.py</a:t>
            </a:r>
            <a:endParaRPr kumimoji="0" lang="zh-CN" altLang="en-US" sz="20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15.2.3  动态生成比例分配图</a:t>
            </a:r>
            <a:endParaRPr>
              <a:sym typeface="+mn-ea"/>
            </a:endParaRPr>
          </a:p>
        </p:txBody>
      </p:sp>
      <p:sp>
        <p:nvSpPr>
          <p:cNvPr id="2" name="文本占位符 1"/>
          <p:cNvSpPr>
            <a:spLocks noGrp="1"/>
          </p:cNvSpPr>
          <p:nvPr>
            <p:ph type="body" idx="1"/>
          </p:nvPr>
        </p:nvSpPr>
        <p:spPr/>
        <p:txBody>
          <a:bodyPr/>
          <a:p>
            <a:endParaRPr lang="zh-CN" altLang="en-US"/>
          </a:p>
        </p:txBody>
      </p:sp>
      <p:sp>
        <p:nvSpPr>
          <p:cNvPr id="39938" name="内容占位符 2"/>
          <p:cNvSpPr>
            <a:spLocks noGrp="1"/>
          </p:cNvSpPr>
          <p:nvPr>
            <p:ph sz="half" idx="2"/>
          </p:nvPr>
        </p:nvSpPr>
        <p:spPr/>
        <p:txBody>
          <a:bodyPr anchor="t"/>
          <a:p>
            <a:pPr defTabSz="914400">
              <a:lnSpc>
                <a:spcPct val="150000"/>
              </a:lnSpc>
              <a:spcBef>
                <a:spcPct val="0"/>
              </a:spcBef>
            </a:pPr>
            <a:r>
              <a:rPr lang="zh-CN" altLang="en-US" sz="2400" kern="1200" baseline="0">
                <a:latin typeface="+mn-lt"/>
                <a:ea typeface="+mn-ea"/>
                <a:cs typeface="+mn-cs"/>
              </a:rPr>
              <a:t>图中上面浅蓝色部分的百分比和文字描述是提前做好的，下面三种颜色的矩形区域和ABC是由本程序动态生成，可以根据图片大小修改代码中的数值。</a:t>
            </a:r>
            <a:endParaRPr lang="zh-CN" altLang="en-US" sz="2400" kern="1200" baseline="0">
              <a:latin typeface="+mn-lt"/>
              <a:ea typeface="+mn-ea"/>
              <a:cs typeface="+mn-cs"/>
            </a:endParaRPr>
          </a:p>
        </p:txBody>
      </p:sp>
      <p:pic>
        <p:nvPicPr>
          <p:cNvPr id="39939" name="图片 8" descr="T8EIOT8W0XUULG}V9WGKPSK"/>
          <p:cNvPicPr>
            <a:picLocks noChangeAspect="1"/>
          </p:cNvPicPr>
          <p:nvPr/>
        </p:nvPicPr>
        <p:blipFill>
          <a:blip r:embed="rId1"/>
          <a:stretch>
            <a:fillRect/>
          </a:stretch>
        </p:blipFill>
        <p:spPr>
          <a:xfrm>
            <a:off x="2071688" y="4486275"/>
            <a:ext cx="7589837" cy="806450"/>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15.2.4  使用pillow生成验证码图片</a:t>
            </a:r>
            <a:endParaRPr>
              <a:sym typeface="+mn-ea"/>
            </a:endParaRPr>
          </a:p>
        </p:txBody>
      </p:sp>
      <p:sp>
        <p:nvSpPr>
          <p:cNvPr id="2" name="文本占位符 1"/>
          <p:cNvSpPr>
            <a:spLocks noGrp="1"/>
          </p:cNvSpPr>
          <p:nvPr>
            <p:ph type="body" idx="1"/>
          </p:nvPr>
        </p:nvSpPr>
        <p:spPr/>
        <p:txBody>
          <a:bodyPr/>
          <a:p>
            <a:endParaRPr lang="zh-CN" altLang="en-US"/>
          </a:p>
        </p:txBody>
      </p:sp>
      <p:sp>
        <p:nvSpPr>
          <p:cNvPr id="28674" name="内容占位符 2"/>
          <p:cNvSpPr>
            <a:spLocks noGrp="1"/>
          </p:cNvSpPr>
          <p:nvPr>
            <p:ph sz="half" idx="2"/>
          </p:nvPr>
        </p:nvSpPr>
        <p:spPr/>
        <p:txBody>
          <a:bodyPr anchor="t"/>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15-3  图片验证码是比较传统的验证码形式，图片中除了经过平移、旋转、错切、缩放等基本变换的字母和数字之外，还有一些</a:t>
            </a:r>
            <a:r>
              <a:rPr kumimoji="0" lang="zh-CN" altLang="en-US" sz="2400" b="0" i="0" u="none" strike="noStrike" kern="1200" cap="none" spc="0" normalizeH="0" baseline="0" noProof="1">
                <a:solidFill>
                  <a:schemeClr val="tx1"/>
                </a:solidFill>
                <a:latin typeface="+mn-lt"/>
                <a:ea typeface="+mn-ea"/>
                <a:cs typeface="+mn-cs"/>
              </a:rPr>
              <a:t>随机</a:t>
            </a:r>
            <a:r>
              <a:rPr kumimoji="0" lang="en-US" altLang="zh-CN" sz="2400" b="0" i="0" u="none" strike="noStrike" kern="1200" cap="none" spc="0" normalizeH="0" baseline="0" noProof="1">
                <a:solidFill>
                  <a:schemeClr val="tx1"/>
                </a:solidFill>
                <a:latin typeface="+mn-lt"/>
                <a:ea typeface="+mn-ea"/>
                <a:cs typeface="+mn-cs"/>
              </a:rPr>
              <a:t>线条或其他干扰因素。</a:t>
            </a:r>
            <a:endParaRPr kumimoji="0" lang="en-US" altLang="zh-CN"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50000"/>
              </a:lnSpc>
              <a:spcBef>
                <a:spcPts val="0"/>
              </a:spcBef>
              <a:spcAft>
                <a:spcPct val="0"/>
              </a:spcAft>
              <a:buClrTx/>
              <a:buSzTx/>
              <a:buFont typeface="Wingdings" panose="05000000000000000000" charset="0"/>
              <a:buNone/>
            </a:pPr>
            <a:endParaRPr kumimoji="0" lang="en-US" altLang="zh-CN" sz="2400" b="0" i="0" u="none" strike="noStrike" kern="1200" cap="none" spc="0" normalizeH="0" baseline="0" noProof="1">
              <a:solidFill>
                <a:schemeClr val="tx1"/>
              </a:solidFill>
              <a:latin typeface="+mn-lt"/>
              <a:ea typeface="+mn-ea"/>
              <a:cs typeface="+mn-cs"/>
              <a:hlinkClick r:id="rId1" action="ppaction://hlinkfile"/>
            </a:endParaRPr>
          </a:p>
          <a:p>
            <a:pPr marL="0" marR="0" indent="0" algn="l" defTabSz="914400" rtl="0" eaLnBrk="1" fontAlgn="base" latinLnBrk="0" hangingPunct="1">
              <a:lnSpc>
                <a:spcPct val="150000"/>
              </a:lnSpc>
              <a:spcBef>
                <a:spcPts val="0"/>
              </a:spcBef>
              <a:spcAft>
                <a:spcPct val="0"/>
              </a:spcAft>
              <a:buClrTx/>
              <a:buSzTx/>
              <a:buFont typeface="Wingdings" panose="05000000000000000000" charset="0"/>
              <a:buNone/>
            </a:pPr>
            <a:r>
              <a:rPr kumimoji="0" lang="en-US" altLang="zh-CN" sz="2400" b="0" i="0" u="none" strike="noStrike" kern="1200" cap="none" spc="0" normalizeH="0" baseline="0" noProof="1">
                <a:solidFill>
                  <a:schemeClr val="tx1"/>
                </a:solidFill>
                <a:latin typeface="+mn-lt"/>
                <a:ea typeface="+mn-ea"/>
                <a:cs typeface="+mn-cs"/>
                <a:hlinkClick r:id="rId1" action="ppaction://hlinkfile"/>
              </a:rPr>
              <a:t>yanzhengma</a:t>
            </a:r>
            <a:r>
              <a:rPr kumimoji="0" lang="zh-CN" altLang="en-US" sz="2400" b="0" i="0" u="none" strike="noStrike" kern="1200" cap="none" spc="0" normalizeH="0" baseline="0" noProof="1">
                <a:solidFill>
                  <a:schemeClr val="tx1"/>
                </a:solidFill>
                <a:latin typeface="+mn-lt"/>
                <a:ea typeface="+mn-ea"/>
                <a:cs typeface="+mn-cs"/>
                <a:hlinkClick r:id="rId1" action="ppaction://hlinkfile"/>
              </a:rPr>
              <a:t>.py</a:t>
            </a:r>
            <a:endParaRPr kumimoji="0" lang="zh-CN" altLang="en-US" sz="2400" b="0" i="0" u="none" strike="noStrike" kern="1200" cap="none" spc="0" normalizeH="0" baseline="0" noProof="1">
              <a:solidFill>
                <a:schemeClr val="tx1"/>
              </a:solidFill>
              <a:latin typeface="+mn-lt"/>
              <a:ea typeface="+mn-ea"/>
              <a:cs typeface="+mn-cs"/>
            </a:endParaRPr>
          </a:p>
        </p:txBody>
      </p:sp>
      <p:pic>
        <p:nvPicPr>
          <p:cNvPr id="40963" name="图片 99"/>
          <p:cNvPicPr/>
          <p:nvPr/>
        </p:nvPicPr>
        <p:blipFill>
          <a:blip r:embed="rId2"/>
          <a:stretch>
            <a:fillRect/>
          </a:stretch>
        </p:blipFill>
        <p:spPr>
          <a:xfrm>
            <a:off x="2419350" y="4676775"/>
            <a:ext cx="1901825" cy="1093788"/>
          </a:xfrm>
          <a:prstGeom prst="rect">
            <a:avLst/>
          </a:prstGeom>
          <a:solidFill>
            <a:srgbClr val="FFFFFF"/>
          </a:solidFill>
          <a:ln w="9525" cap="flat" cmpd="sng">
            <a:solidFill>
              <a:srgbClr val="000000"/>
            </a:solidFill>
            <a:prstDash val="solid"/>
            <a:round/>
            <a:headEnd type="none" w="med" len="med"/>
            <a:tailEnd type="none" w="med" len="med"/>
          </a:ln>
        </p:spPr>
      </p:pic>
      <p:pic>
        <p:nvPicPr>
          <p:cNvPr id="40964" name="图片 1"/>
          <p:cNvPicPr/>
          <p:nvPr/>
        </p:nvPicPr>
        <p:blipFill>
          <a:blip r:embed="rId3"/>
          <a:stretch>
            <a:fillRect/>
          </a:stretch>
        </p:blipFill>
        <p:spPr>
          <a:xfrm>
            <a:off x="4873625" y="4659313"/>
            <a:ext cx="1976438" cy="1130300"/>
          </a:xfrm>
          <a:prstGeom prst="rect">
            <a:avLst/>
          </a:prstGeom>
          <a:solidFill>
            <a:srgbClr val="FFFFFF"/>
          </a:solidFill>
          <a:ln w="9525" cap="flat" cmpd="sng">
            <a:solidFill>
              <a:srgbClr val="000000"/>
            </a:solidFill>
            <a:prstDash val="solid"/>
            <a:round/>
            <a:headEnd type="none" w="med" len="med"/>
            <a:tailEnd type="none" w="med" len="med"/>
          </a:ln>
        </p:spPr>
      </p:pic>
      <p:pic>
        <p:nvPicPr>
          <p:cNvPr id="40965" name="图片 2"/>
          <p:cNvPicPr/>
          <p:nvPr/>
        </p:nvPicPr>
        <p:blipFill>
          <a:blip r:embed="rId4"/>
          <a:stretch>
            <a:fillRect/>
          </a:stretch>
        </p:blipFill>
        <p:spPr>
          <a:xfrm>
            <a:off x="7307263" y="4676775"/>
            <a:ext cx="1992312" cy="1093788"/>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Title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15.2.5  </a:t>
            </a:r>
            <a:r>
              <a:rPr>
                <a:sym typeface="+mn-ea"/>
              </a:rPr>
              <a:t>分离</a:t>
            </a:r>
            <a:r>
              <a:rPr>
                <a:sym typeface="+mn-ea"/>
              </a:rPr>
              <a:t>GIF</a:t>
            </a:r>
            <a:r>
              <a:rPr>
                <a:sym typeface="+mn-ea"/>
              </a:rPr>
              <a:t>动画（扩展）</a:t>
            </a:r>
            <a:endParaRPr>
              <a:sym typeface="+mn-ea"/>
            </a:endParaRPr>
          </a:p>
        </p:txBody>
      </p:sp>
      <p:sp>
        <p:nvSpPr>
          <p:cNvPr id="2" name="文本占位符 1"/>
          <p:cNvSpPr>
            <a:spLocks noGrp="1"/>
          </p:cNvSpPr>
          <p:nvPr>
            <p:ph type="body" idx="1"/>
          </p:nvPr>
        </p:nvSpPr>
        <p:spPr/>
        <p:txBody>
          <a:bodyPr/>
          <a:p>
            <a:endParaRPr lang="zh-CN" altLang="en-US"/>
          </a:p>
        </p:txBody>
      </p:sp>
      <p:sp>
        <p:nvSpPr>
          <p:cNvPr id="41986" name="Content Placeholder 2"/>
          <p:cNvSpPr>
            <a:spLocks noGrp="1"/>
          </p:cNvSpPr>
          <p:nvPr>
            <p:ph sz="half" idx="2"/>
          </p:nvPr>
        </p:nvSpPr>
        <p:spPr/>
        <p:txBody>
          <a:bodyPr anchor="t"/>
          <a:p>
            <a:pPr marL="0" indent="0" defTabSz="914400">
              <a:buNone/>
            </a:pPr>
            <a:r>
              <a:rPr lang="en-US" altLang="en-US" sz="1800" kern="1200" baseline="0">
                <a:latin typeface="+mn-lt"/>
                <a:ea typeface="+mn-ea"/>
                <a:cs typeface="+mn-cs"/>
              </a:rPr>
              <a:t>from PIL import Image</a:t>
            </a:r>
            <a:endParaRPr lang="en-US" altLang="en-US" sz="1800" kern="1200" baseline="0">
              <a:latin typeface="+mn-lt"/>
              <a:ea typeface="+mn-ea"/>
              <a:cs typeface="+mn-cs"/>
            </a:endParaRPr>
          </a:p>
          <a:p>
            <a:pPr marL="0" indent="0" defTabSz="914400">
              <a:buNone/>
            </a:pPr>
            <a:r>
              <a:rPr lang="en-US" altLang="en-US" sz="1800" kern="1200" baseline="0">
                <a:latin typeface="+mn-lt"/>
                <a:ea typeface="+mn-ea"/>
                <a:cs typeface="+mn-cs"/>
              </a:rPr>
              <a:t>import os</a:t>
            </a:r>
            <a:endParaRPr lang="en-US" altLang="en-US" sz="1800" kern="1200" baseline="0">
              <a:latin typeface="+mn-lt"/>
              <a:ea typeface="+mn-ea"/>
              <a:cs typeface="+mn-cs"/>
            </a:endParaRPr>
          </a:p>
          <a:p>
            <a:pPr marL="0" indent="0" defTabSz="914400">
              <a:buNone/>
            </a:pPr>
            <a:endParaRPr lang="en-US" altLang="en-US" sz="1800" kern="1200" baseline="0">
              <a:latin typeface="+mn-lt"/>
              <a:ea typeface="+mn-ea"/>
              <a:cs typeface="+mn-cs"/>
            </a:endParaRPr>
          </a:p>
          <a:p>
            <a:pPr marL="0" indent="0" defTabSz="914400">
              <a:buNone/>
            </a:pPr>
            <a:r>
              <a:rPr lang="en-US" altLang="en-US" sz="1800" kern="1200" baseline="0">
                <a:latin typeface="+mn-lt"/>
                <a:ea typeface="+mn-ea"/>
                <a:cs typeface="+mn-cs"/>
              </a:rPr>
              <a:t>gifFileName = 'test.gif'</a:t>
            </a:r>
            <a:endParaRPr lang="en-US" altLang="en-US" sz="1800" kern="1200" baseline="0">
              <a:latin typeface="+mn-lt"/>
              <a:ea typeface="+mn-ea"/>
              <a:cs typeface="+mn-cs"/>
            </a:endParaRPr>
          </a:p>
          <a:p>
            <a:pPr marL="0" indent="0" defTabSz="914400">
              <a:buNone/>
            </a:pPr>
            <a:r>
              <a:rPr lang="en-US" altLang="en-US" sz="1800" kern="1200" baseline="0">
                <a:latin typeface="+mn-lt"/>
                <a:ea typeface="+mn-ea"/>
                <a:cs typeface="+mn-cs"/>
              </a:rPr>
              <a:t>im = Image.open(gifFileName)   # 打开gif动态图像时，默认是第一帧</a:t>
            </a:r>
            <a:endParaRPr lang="en-US" altLang="en-US" sz="1800" kern="1200" baseline="0">
              <a:latin typeface="+mn-lt"/>
              <a:ea typeface="+mn-ea"/>
              <a:cs typeface="+mn-cs"/>
            </a:endParaRPr>
          </a:p>
          <a:p>
            <a:pPr marL="0" indent="0" defTabSz="914400">
              <a:buNone/>
            </a:pPr>
            <a:r>
              <a:rPr lang="en-US" altLang="en-US" sz="1800" kern="1200" baseline="0">
                <a:latin typeface="+mn-lt"/>
                <a:ea typeface="+mn-ea"/>
                <a:cs typeface="+mn-cs"/>
              </a:rPr>
              <a:t>pngDir = gifFileName[:-4]</a:t>
            </a:r>
            <a:endParaRPr lang="en-US" altLang="en-US" sz="1800" kern="1200" baseline="0">
              <a:latin typeface="+mn-lt"/>
              <a:ea typeface="+mn-ea"/>
              <a:cs typeface="+mn-cs"/>
            </a:endParaRPr>
          </a:p>
          <a:p>
            <a:pPr marL="0" indent="0" defTabSz="914400">
              <a:buNone/>
            </a:pPr>
            <a:r>
              <a:rPr lang="en-US" altLang="en-US" sz="1800" kern="1200" baseline="0">
                <a:latin typeface="+mn-lt"/>
                <a:ea typeface="+mn-ea"/>
                <a:cs typeface="+mn-cs"/>
              </a:rPr>
              <a:t>if not os.path.exists(pngDir):</a:t>
            </a:r>
            <a:endParaRPr lang="en-US" altLang="en-US" sz="1800" kern="1200" baseline="0">
              <a:latin typeface="+mn-lt"/>
              <a:ea typeface="+mn-ea"/>
              <a:cs typeface="+mn-cs"/>
            </a:endParaRPr>
          </a:p>
          <a:p>
            <a:pPr marL="0" indent="0" defTabSz="914400">
              <a:buNone/>
            </a:pPr>
            <a:r>
              <a:rPr lang="en-US" altLang="en-US" sz="1800" kern="1200" baseline="0">
                <a:latin typeface="+mn-lt"/>
                <a:ea typeface="+mn-ea"/>
                <a:cs typeface="+mn-cs"/>
              </a:rPr>
              <a:t>    os.mkdir(pngDir)           # 创建存放每帧图片的文件夹</a:t>
            </a:r>
            <a:endParaRPr lang="en-US" altLang="en-US" sz="1800" kern="1200" baseline="0">
              <a:latin typeface="+mn-lt"/>
              <a:ea typeface="+mn-ea"/>
              <a:cs typeface="+mn-cs"/>
            </a:endParaRPr>
          </a:p>
          <a:p>
            <a:pPr marL="0" indent="0" defTabSz="914400">
              <a:buNone/>
            </a:pPr>
            <a:endParaRPr lang="en-US" altLang="en-US" sz="1800" kern="1200" baseline="0">
              <a:latin typeface="+mn-lt"/>
              <a:ea typeface="+mn-ea"/>
              <a:cs typeface="+mn-cs"/>
            </a:endParaRPr>
          </a:p>
          <a:p>
            <a:pPr marL="0" indent="0" defTabSz="914400">
              <a:buNone/>
            </a:pPr>
            <a:r>
              <a:rPr lang="en-US" altLang="en-US" sz="1800" kern="1200" baseline="0">
                <a:latin typeface="+mn-lt"/>
                <a:ea typeface="+mn-ea"/>
                <a:cs typeface="+mn-cs"/>
              </a:rPr>
              <a:t>try:</a:t>
            </a:r>
            <a:endParaRPr lang="en-US" altLang="en-US" sz="1800" kern="1200" baseline="0">
              <a:latin typeface="+mn-lt"/>
              <a:ea typeface="+mn-ea"/>
              <a:cs typeface="+mn-cs"/>
            </a:endParaRPr>
          </a:p>
          <a:p>
            <a:pPr marL="0" indent="0" defTabSz="914400">
              <a:buNone/>
            </a:pPr>
            <a:r>
              <a:rPr lang="en-US" altLang="en-US" sz="1800" kern="1200" baseline="0">
                <a:latin typeface="+mn-lt"/>
                <a:ea typeface="+mn-ea"/>
                <a:cs typeface="+mn-cs"/>
              </a:rPr>
              <a:t>    while True:</a:t>
            </a:r>
            <a:endParaRPr lang="en-US" altLang="en-US" sz="1800" kern="1200" baseline="0">
              <a:latin typeface="+mn-lt"/>
              <a:ea typeface="+mn-ea"/>
              <a:cs typeface="+mn-cs"/>
            </a:endParaRPr>
          </a:p>
          <a:p>
            <a:pPr marL="0" indent="0" defTabSz="914400">
              <a:buNone/>
            </a:pPr>
            <a:r>
              <a:rPr lang="en-US" altLang="en-US" sz="1800" kern="1200" baseline="0">
                <a:latin typeface="+mn-lt"/>
                <a:ea typeface="+mn-ea"/>
                <a:cs typeface="+mn-cs"/>
              </a:rPr>
              <a:t>        current = im.tell()    # 保存当前帧图片</a:t>
            </a:r>
            <a:endParaRPr lang="en-US" altLang="en-US" sz="1800" kern="1200" baseline="0">
              <a:latin typeface="+mn-lt"/>
              <a:ea typeface="+mn-ea"/>
              <a:cs typeface="+mn-cs"/>
            </a:endParaRPr>
          </a:p>
          <a:p>
            <a:pPr marL="0" indent="0" defTabSz="914400">
              <a:buNone/>
            </a:pPr>
            <a:r>
              <a:rPr lang="en-US" altLang="en-US" sz="1800" kern="1200" baseline="0">
                <a:latin typeface="+mn-lt"/>
                <a:ea typeface="+mn-ea"/>
                <a:cs typeface="+mn-cs"/>
              </a:rPr>
              <a:t>        im.save(pngDir+'\\'+str(current)+'.png')</a:t>
            </a:r>
            <a:endParaRPr lang="en-US" altLang="en-US" sz="1800" kern="1200" baseline="0">
              <a:latin typeface="+mn-lt"/>
              <a:ea typeface="+mn-ea"/>
              <a:cs typeface="+mn-cs"/>
            </a:endParaRPr>
          </a:p>
          <a:p>
            <a:pPr marL="0" indent="0" defTabSz="914400">
              <a:buNone/>
            </a:pPr>
            <a:r>
              <a:rPr lang="en-US" altLang="en-US" sz="1800" kern="1200" baseline="0">
                <a:latin typeface="+mn-lt"/>
                <a:ea typeface="+mn-ea"/>
                <a:cs typeface="+mn-cs"/>
              </a:rPr>
              <a:t>        im.seek(current+1)     # 获取下一帧图片</a:t>
            </a:r>
            <a:endParaRPr lang="en-US" altLang="en-US" sz="1800" kern="1200" baseline="0">
              <a:latin typeface="+mn-lt"/>
              <a:ea typeface="+mn-ea"/>
              <a:cs typeface="+mn-cs"/>
            </a:endParaRPr>
          </a:p>
          <a:p>
            <a:pPr marL="0" indent="0" defTabSz="914400">
              <a:buNone/>
            </a:pPr>
            <a:r>
              <a:rPr lang="en-US" altLang="en-US" sz="1800" kern="1200" baseline="0">
                <a:latin typeface="+mn-lt"/>
                <a:ea typeface="+mn-ea"/>
                <a:cs typeface="+mn-cs"/>
              </a:rPr>
              <a:t>except EOFError:</a:t>
            </a:r>
            <a:endParaRPr lang="en-US" altLang="en-US" sz="1800" kern="1200" baseline="0">
              <a:latin typeface="+mn-lt"/>
              <a:ea typeface="+mn-ea"/>
              <a:cs typeface="+mn-cs"/>
            </a:endParaRPr>
          </a:p>
          <a:p>
            <a:pPr marL="0" indent="0" defTabSz="914400">
              <a:buNone/>
            </a:pPr>
            <a:r>
              <a:rPr lang="en-US" altLang="en-US" sz="1800" kern="1200" baseline="0">
                <a:latin typeface="+mn-lt"/>
                <a:ea typeface="+mn-ea"/>
                <a:cs typeface="+mn-cs"/>
              </a:rPr>
              <a:t>    pass</a:t>
            </a:r>
            <a:endParaRPr lang="en-US" altLang="en-US" sz="1800" kern="1200" baseline="0">
              <a:latin typeface="+mn-lt"/>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Title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15.2.6  </a:t>
            </a:r>
            <a:r>
              <a:rPr>
                <a:sym typeface="+mn-ea"/>
              </a:rPr>
              <a:t>空域图像融合（扩展）</a:t>
            </a:r>
            <a:endParaRPr>
              <a:sym typeface="+mn-ea"/>
            </a:endParaRPr>
          </a:p>
        </p:txBody>
      </p:sp>
      <p:sp>
        <p:nvSpPr>
          <p:cNvPr id="2" name="文本占位符 1"/>
          <p:cNvSpPr>
            <a:spLocks noGrp="1"/>
          </p:cNvSpPr>
          <p:nvPr>
            <p:ph type="body" idx="1"/>
          </p:nvPr>
        </p:nvSpPr>
        <p:spPr/>
        <p:txBody>
          <a:bodyPr/>
          <a:p>
            <a:endParaRPr lang="zh-CN" altLang="en-US"/>
          </a:p>
        </p:txBody>
      </p:sp>
      <p:sp>
        <p:nvSpPr>
          <p:cNvPr id="43010" name="Content Placeholder 2"/>
          <p:cNvSpPr>
            <a:spLocks noGrp="1"/>
          </p:cNvSpPr>
          <p:nvPr>
            <p:ph sz="half" idx="2"/>
          </p:nvPr>
        </p:nvSpPr>
        <p:spPr/>
        <p:txBody>
          <a:bodyPr anchor="t"/>
          <a:p>
            <a:pPr marL="0" indent="0" defTabSz="914400">
              <a:buNone/>
            </a:pPr>
            <a:r>
              <a:rPr lang="en-US" altLang="en-US" sz="1200" kern="1200" baseline="0">
                <a:latin typeface="Consolas" panose="020B0609020204030204" charset="0"/>
                <a:ea typeface="+mn-ea"/>
                <a:cs typeface="+mn-cs"/>
              </a:rPr>
              <a:t># 根据原始24位色BMP图像文件，生成指定数量含有随机噪点的临时图像</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def addNoise(fileName, num):</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 这里假设原始图像为BMP文件</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if not fileName.endswith('.bmp'):</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print('Must be bmp image')</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return</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 生成num个含有随机噪点的图像文件</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for i in range(num):</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 打开原始图像</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im = Image.open(fileName)</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 获取图像尺寸</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width, height = im.size</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 添加噪点，每个结果图像中含有的噪点数量可能会不一样</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n = randint(1, 20)</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for j in range(n):</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 随机位置</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w = randint(0, width-1)</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h = randint(0, height-1)</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 修改随机位置的像素值</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im.putpixel((w,h), (0,0,0))</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 保存结果图像</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im.save(fileName[:-4]+'_'+str(i+1)+'.bmp')</a:t>
            </a:r>
            <a:endParaRPr lang="en-US" altLang="en-US" sz="1200" kern="1200" baseline="0">
              <a:latin typeface="Consolas" panose="020B0609020204030204" charset="0"/>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8193"/>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15.1.1 创建图形编程框架</a:t>
            </a:r>
            <a:endParaRPr>
              <a:sym typeface="+mn-ea"/>
            </a:endParaRPr>
          </a:p>
        </p:txBody>
      </p:sp>
      <p:sp>
        <p:nvSpPr>
          <p:cNvPr id="2" name="文本占位符 1"/>
          <p:cNvSpPr>
            <a:spLocks noGrp="1"/>
          </p:cNvSpPr>
          <p:nvPr>
            <p:ph type="body" idx="1"/>
          </p:nvPr>
        </p:nvSpPr>
        <p:spPr/>
        <p:txBody>
          <a:bodyPr/>
          <a:p>
            <a:endParaRPr lang="zh-CN" altLang="en-US"/>
          </a:p>
        </p:txBody>
      </p:sp>
      <p:sp>
        <p:nvSpPr>
          <p:cNvPr id="8194" name="文本占位符 8194"/>
          <p:cNvSpPr>
            <a:spLocks noGrp="1"/>
          </p:cNvSpPr>
          <p:nvPr>
            <p:ph sz="half" idx="2"/>
          </p:nvPr>
        </p:nvSpPr>
        <p:spPr/>
        <p:txBody>
          <a:bodyPr anchor="t"/>
          <a:p>
            <a:pPr defTabSz="914400">
              <a:spcBef>
                <a:spcPts val="600"/>
              </a:spcBef>
            </a:pPr>
            <a:r>
              <a:rPr lang="zh-CN" altLang="en-US" sz="2400" kern="1200" baseline="0" dirty="0">
                <a:latin typeface="+mn-lt"/>
                <a:ea typeface="+mn-ea"/>
                <a:cs typeface="+mn-cs"/>
              </a:rPr>
              <a:t>使用OpenGL创建窗口类，重写构造函数，初始化OpenGL环境，指定显示模式以及用于绘图的函数。</a:t>
            </a:r>
            <a:endParaRPr lang="zh-CN" altLang="en-US" sz="2400" kern="1200" baseline="0" dirty="0">
              <a:latin typeface="+mn-lt"/>
              <a:ea typeface="+mn-ea"/>
              <a:cs typeface="+mn-cs"/>
            </a:endParaRPr>
          </a:p>
          <a:p>
            <a:pPr defTabSz="914400">
              <a:spcBef>
                <a:spcPts val="600"/>
              </a:spcBef>
              <a:buNone/>
            </a:pPr>
            <a:endParaRPr lang="zh-CN" altLang="en-US" sz="1600" kern="1200" baseline="0" dirty="0">
              <a:latin typeface="Times New Roman" panose="02020603050405020304" pitchFamily="2" charset="0"/>
              <a:ea typeface="+mn-ea"/>
              <a:cs typeface="+mn-cs"/>
            </a:endParaRPr>
          </a:p>
          <a:p>
            <a:pPr defTabSz="914400">
              <a:spcBef>
                <a:spcPts val="600"/>
              </a:spcBef>
              <a:buNone/>
            </a:pPr>
            <a:r>
              <a:rPr lang="zh-CN" altLang="en-US" sz="1800" kern="1200" baseline="0" dirty="0">
                <a:latin typeface="Times New Roman" panose="02020603050405020304" pitchFamily="2" charset="0"/>
                <a:ea typeface="+mn-ea"/>
                <a:cs typeface="+mn-cs"/>
              </a:rPr>
              <a:t>class MyPyOpenGLTest:</a:t>
            </a:r>
            <a:endParaRPr lang="zh-CN" altLang="en-US" sz="1800" kern="1200" baseline="0" dirty="0">
              <a:latin typeface="Times New Roman" panose="02020603050405020304" pitchFamily="2" charset="0"/>
              <a:ea typeface="+mn-ea"/>
              <a:cs typeface="+mn-cs"/>
            </a:endParaRPr>
          </a:p>
          <a:p>
            <a:pPr defTabSz="914400">
              <a:spcBef>
                <a:spcPts val="600"/>
              </a:spcBef>
              <a:buNone/>
            </a:pPr>
            <a:r>
              <a:rPr lang="zh-CN" altLang="en-US" sz="1800" kern="1200" baseline="0" dirty="0">
                <a:latin typeface="Times New Roman" panose="02020603050405020304" pitchFamily="2" charset="0"/>
                <a:ea typeface="+mn-ea"/>
                <a:cs typeface="+mn-cs"/>
              </a:rPr>
              <a:t>    def __init__(self, width = 640, height = 480, title = </a:t>
            </a:r>
            <a:r>
              <a:rPr lang="en-US" altLang="zh-CN" sz="1800" kern="1200" baseline="0" dirty="0">
                <a:latin typeface="Times New Roman" panose="02020603050405020304" pitchFamily="2" charset="0"/>
                <a:ea typeface="+mn-ea"/>
                <a:cs typeface="+mn-cs"/>
              </a:rPr>
              <a:t>b</a:t>
            </a:r>
            <a:r>
              <a:rPr lang="zh-CN" altLang="en-US" sz="1800" kern="1200" baseline="0" dirty="0">
                <a:latin typeface="Times New Roman" panose="02020603050405020304" pitchFamily="2" charset="0"/>
                <a:ea typeface="+mn-ea"/>
                <a:cs typeface="+mn-cs"/>
              </a:rPr>
              <a:t>'MyPyOpenGLTest'):</a:t>
            </a:r>
            <a:endParaRPr lang="zh-CN" altLang="en-US" sz="1800" kern="1200" baseline="0" dirty="0">
              <a:latin typeface="Times New Roman" panose="02020603050405020304" pitchFamily="2" charset="0"/>
              <a:ea typeface="+mn-ea"/>
              <a:cs typeface="+mn-cs"/>
            </a:endParaRPr>
          </a:p>
          <a:p>
            <a:pPr defTabSz="914400">
              <a:spcBef>
                <a:spcPts val="600"/>
              </a:spcBef>
              <a:buNone/>
            </a:pPr>
            <a:r>
              <a:rPr lang="zh-CN" altLang="en-US" sz="1800" kern="1200" baseline="0" dirty="0">
                <a:latin typeface="Times New Roman" panose="02020603050405020304" pitchFamily="2" charset="0"/>
                <a:ea typeface="+mn-ea"/>
                <a:cs typeface="+mn-cs"/>
              </a:rPr>
              <a:t>        glutInit(sys.argv)</a:t>
            </a:r>
            <a:endParaRPr lang="zh-CN" altLang="en-US" sz="1800" kern="1200" baseline="0" dirty="0">
              <a:latin typeface="Times New Roman" panose="02020603050405020304" pitchFamily="2" charset="0"/>
              <a:ea typeface="+mn-ea"/>
              <a:cs typeface="+mn-cs"/>
            </a:endParaRPr>
          </a:p>
          <a:p>
            <a:pPr defTabSz="914400">
              <a:spcBef>
                <a:spcPts val="600"/>
              </a:spcBef>
              <a:buNone/>
            </a:pPr>
            <a:r>
              <a:rPr lang="zh-CN" altLang="en-US" sz="1800" kern="1200" baseline="0" dirty="0">
                <a:latin typeface="Times New Roman" panose="02020603050405020304" pitchFamily="2" charset="0"/>
                <a:ea typeface="+mn-ea"/>
                <a:cs typeface="+mn-cs"/>
              </a:rPr>
              <a:t>        glutInitDisplayMode(GLUT_RGBA | GLUT_DOUBLE | GLUT_DEPTH)</a:t>
            </a:r>
            <a:endParaRPr lang="zh-CN" altLang="en-US" sz="1800" kern="1200" baseline="0" dirty="0">
              <a:latin typeface="Times New Roman" panose="02020603050405020304" pitchFamily="2" charset="0"/>
              <a:ea typeface="+mn-ea"/>
              <a:cs typeface="+mn-cs"/>
            </a:endParaRPr>
          </a:p>
          <a:p>
            <a:pPr defTabSz="914400">
              <a:spcBef>
                <a:spcPts val="600"/>
              </a:spcBef>
              <a:buNone/>
            </a:pPr>
            <a:r>
              <a:rPr lang="zh-CN" altLang="en-US" sz="1800" kern="1200" baseline="0" dirty="0">
                <a:latin typeface="Times New Roman" panose="02020603050405020304" pitchFamily="2" charset="0"/>
                <a:ea typeface="+mn-ea"/>
                <a:cs typeface="+mn-cs"/>
              </a:rPr>
              <a:t>        glutInitWindowSize(width, height)</a:t>
            </a:r>
            <a:endParaRPr lang="zh-CN" altLang="en-US" sz="1800" kern="1200" baseline="0" dirty="0">
              <a:latin typeface="Times New Roman" panose="02020603050405020304" pitchFamily="2" charset="0"/>
              <a:ea typeface="+mn-ea"/>
              <a:cs typeface="+mn-cs"/>
            </a:endParaRPr>
          </a:p>
          <a:p>
            <a:pPr defTabSz="914400">
              <a:spcBef>
                <a:spcPts val="600"/>
              </a:spcBef>
              <a:buNone/>
            </a:pPr>
            <a:r>
              <a:rPr lang="zh-CN" altLang="en-US" sz="1800" kern="1200" baseline="0" dirty="0">
                <a:latin typeface="Times New Roman" panose="02020603050405020304" pitchFamily="2" charset="0"/>
                <a:ea typeface="+mn-ea"/>
                <a:cs typeface="+mn-cs"/>
              </a:rPr>
              <a:t>        self.window = glutCreateWindow(title)</a:t>
            </a:r>
            <a:endParaRPr lang="zh-CN" altLang="en-US" sz="1800" kern="1200" baseline="0" dirty="0">
              <a:latin typeface="Times New Roman" panose="02020603050405020304" pitchFamily="2" charset="0"/>
              <a:ea typeface="+mn-ea"/>
              <a:cs typeface="+mn-cs"/>
            </a:endParaRPr>
          </a:p>
          <a:p>
            <a:pPr defTabSz="914400">
              <a:spcBef>
                <a:spcPts val="600"/>
              </a:spcBef>
              <a:buNone/>
            </a:pPr>
            <a:r>
              <a:rPr lang="zh-CN" altLang="en-US" sz="1800" kern="1200" baseline="0" dirty="0">
                <a:latin typeface="Times New Roman" panose="02020603050405020304" pitchFamily="2" charset="0"/>
                <a:ea typeface="+mn-ea"/>
                <a:cs typeface="+mn-cs"/>
              </a:rPr>
              <a:t>        glutDisplayFunc(self.Draw)</a:t>
            </a:r>
            <a:endParaRPr lang="zh-CN" altLang="en-US" sz="1800" kern="1200" baseline="0" dirty="0">
              <a:latin typeface="Times New Roman" panose="02020603050405020304" pitchFamily="2" charset="0"/>
              <a:ea typeface="+mn-ea"/>
              <a:cs typeface="+mn-cs"/>
            </a:endParaRPr>
          </a:p>
          <a:p>
            <a:pPr defTabSz="914400">
              <a:spcBef>
                <a:spcPts val="600"/>
              </a:spcBef>
              <a:buNone/>
            </a:pPr>
            <a:r>
              <a:rPr lang="zh-CN" altLang="en-US" sz="1800" kern="1200" baseline="0" dirty="0">
                <a:latin typeface="Times New Roman" panose="02020603050405020304" pitchFamily="2" charset="0"/>
                <a:ea typeface="+mn-ea"/>
                <a:cs typeface="+mn-cs"/>
              </a:rPr>
              <a:t>        glutIdleFunc(self.Draw)</a:t>
            </a:r>
            <a:endParaRPr lang="zh-CN" altLang="en-US" sz="1800" kern="1200" baseline="0" dirty="0">
              <a:latin typeface="Times New Roman" panose="02020603050405020304" pitchFamily="2" charset="0"/>
              <a:ea typeface="+mn-ea"/>
              <a:cs typeface="+mn-cs"/>
            </a:endParaRPr>
          </a:p>
          <a:p>
            <a:pPr defTabSz="914400">
              <a:spcBef>
                <a:spcPts val="600"/>
              </a:spcBef>
              <a:buNone/>
            </a:pPr>
            <a:r>
              <a:rPr lang="zh-CN" altLang="en-US" sz="1800" kern="1200" baseline="0" dirty="0">
                <a:latin typeface="Times New Roman" panose="02020603050405020304" pitchFamily="2" charset="0"/>
                <a:ea typeface="+mn-ea"/>
                <a:cs typeface="+mn-cs"/>
              </a:rPr>
              <a:t>        self.InitGL(width, height)</a:t>
            </a:r>
            <a:endParaRPr lang="zh-CN" altLang="en-US" sz="1800" kern="1200" baseline="0" dirty="0">
              <a:latin typeface="Times New Roman" panose="02020603050405020304" pitchFamily="2" charset="0"/>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Content Placeholder 2"/>
          <p:cNvSpPr>
            <a:spLocks noGrp="1"/>
          </p:cNvSpPr>
          <p:nvPr>
            <p:ph sz="half" idx="2"/>
          </p:nvPr>
        </p:nvSpPr>
        <p:spPr/>
        <p:txBody>
          <a:bodyPr anchor="t"/>
          <a:p>
            <a:pPr marL="0" indent="0" defTabSz="914400">
              <a:buNone/>
            </a:pPr>
            <a:r>
              <a:rPr lang="en-US" altLang="en-US" sz="1400" kern="1200" baseline="0">
                <a:latin typeface="Consolas" panose="020B0609020204030204" charset="0"/>
                <a:ea typeface="+mn-ea"/>
                <a:cs typeface="+mn-cs"/>
              </a:rPr>
              <a:t># 根据多个含有随机噪点的图像，对应位置像素计算平均值，生成结果图像</a:t>
            </a:r>
            <a:endParaRPr lang="en-US" altLang="en-US" sz="1400" kern="1200" baseline="0">
              <a:latin typeface="Consolas" panose="020B0609020204030204" charset="0"/>
              <a:ea typeface="+mn-ea"/>
              <a:cs typeface="+mn-cs"/>
            </a:endParaRPr>
          </a:p>
          <a:p>
            <a:pPr marL="0" indent="0" defTabSz="914400">
              <a:buNone/>
            </a:pPr>
            <a:r>
              <a:rPr lang="en-US" altLang="en-US" sz="1400" kern="1200" baseline="0">
                <a:latin typeface="Consolas" panose="020B0609020204030204" charset="0"/>
                <a:ea typeface="+mn-ea"/>
                <a:cs typeface="+mn-cs"/>
              </a:rPr>
              <a:t>def mergeOne(fileName, num):</a:t>
            </a:r>
            <a:endParaRPr lang="en-US" altLang="en-US" sz="1400" kern="1200" baseline="0">
              <a:latin typeface="Consolas" panose="020B0609020204030204" charset="0"/>
              <a:ea typeface="+mn-ea"/>
              <a:cs typeface="+mn-cs"/>
            </a:endParaRPr>
          </a:p>
          <a:p>
            <a:pPr marL="0" indent="0" defTabSz="914400">
              <a:buNone/>
            </a:pPr>
            <a:r>
              <a:rPr lang="en-US" altLang="en-US" sz="1400" kern="1200" baseline="0">
                <a:latin typeface="Consolas" panose="020B0609020204030204" charset="0"/>
                <a:ea typeface="+mn-ea"/>
                <a:cs typeface="+mn-cs"/>
              </a:rPr>
              <a:t>    if not fileName.endswith('.bmp'):</a:t>
            </a:r>
            <a:endParaRPr lang="en-US" altLang="en-US" sz="1400" kern="1200" baseline="0">
              <a:latin typeface="Consolas" panose="020B0609020204030204" charset="0"/>
              <a:ea typeface="+mn-ea"/>
              <a:cs typeface="+mn-cs"/>
            </a:endParaRPr>
          </a:p>
          <a:p>
            <a:pPr marL="0" indent="0" defTabSz="914400">
              <a:buNone/>
            </a:pPr>
            <a:r>
              <a:rPr lang="en-US" altLang="en-US" sz="1400" kern="1200" baseline="0">
                <a:latin typeface="Consolas" panose="020B0609020204030204" charset="0"/>
                <a:ea typeface="+mn-ea"/>
                <a:cs typeface="+mn-cs"/>
              </a:rPr>
              <a:t>        print('Must be bmp image')</a:t>
            </a:r>
            <a:endParaRPr lang="en-US" altLang="en-US" sz="1400" kern="1200" baseline="0">
              <a:latin typeface="Consolas" panose="020B0609020204030204" charset="0"/>
              <a:ea typeface="+mn-ea"/>
              <a:cs typeface="+mn-cs"/>
            </a:endParaRPr>
          </a:p>
          <a:p>
            <a:pPr marL="0" indent="0" defTabSz="914400">
              <a:buNone/>
            </a:pPr>
            <a:r>
              <a:rPr lang="en-US" altLang="en-US" sz="1400" kern="1200" baseline="0">
                <a:latin typeface="Consolas" panose="020B0609020204030204" charset="0"/>
                <a:ea typeface="+mn-ea"/>
                <a:cs typeface="+mn-cs"/>
              </a:rPr>
              <a:t>        return    </a:t>
            </a:r>
            <a:endParaRPr lang="en-US" altLang="en-US" sz="1400" kern="1200" baseline="0">
              <a:latin typeface="Consolas" panose="020B0609020204030204" charset="0"/>
              <a:ea typeface="+mn-ea"/>
              <a:cs typeface="+mn-cs"/>
            </a:endParaRPr>
          </a:p>
          <a:p>
            <a:pPr marL="0" indent="0" defTabSz="914400">
              <a:buNone/>
            </a:pPr>
            <a:r>
              <a:rPr lang="en-US" altLang="en-US" sz="1400" kern="1200" baseline="0">
                <a:latin typeface="Consolas" panose="020B0609020204030204" charset="0"/>
                <a:ea typeface="+mn-ea"/>
                <a:cs typeface="+mn-cs"/>
              </a:rPr>
              <a:t>    # 列表推导式，打开上面的函数生成的所有含有噪点的图像</a:t>
            </a:r>
            <a:endParaRPr lang="en-US" altLang="en-US" sz="1400" kern="1200" baseline="0">
              <a:latin typeface="Consolas" panose="020B0609020204030204" charset="0"/>
              <a:ea typeface="+mn-ea"/>
              <a:cs typeface="+mn-cs"/>
            </a:endParaRPr>
          </a:p>
          <a:p>
            <a:pPr marL="0" indent="0" defTabSz="914400">
              <a:buNone/>
            </a:pPr>
            <a:r>
              <a:rPr lang="en-US" altLang="en-US" sz="1400" kern="1200" baseline="0">
                <a:latin typeface="Consolas" panose="020B0609020204030204" charset="0"/>
                <a:ea typeface="+mn-ea"/>
                <a:cs typeface="+mn-cs"/>
              </a:rPr>
              <a:t>    ims = [Image.open(fileName[:-4]+'_'+str(i+1)+'.bmp') for i in range(num)]</a:t>
            </a:r>
            <a:endParaRPr lang="en-US" altLang="en-US" sz="1400" kern="1200" baseline="0">
              <a:latin typeface="Consolas" panose="020B0609020204030204" charset="0"/>
              <a:ea typeface="+mn-ea"/>
              <a:cs typeface="+mn-cs"/>
            </a:endParaRPr>
          </a:p>
          <a:p>
            <a:pPr marL="0" indent="0" defTabSz="914400">
              <a:buNone/>
            </a:pPr>
            <a:r>
              <a:rPr lang="en-US" altLang="en-US" sz="1400" kern="1200" baseline="0">
                <a:latin typeface="Consolas" panose="020B0609020204030204" charset="0"/>
                <a:ea typeface="+mn-ea"/>
                <a:cs typeface="+mn-cs"/>
              </a:rPr>
              <a:t>    # 创建新图像</a:t>
            </a:r>
            <a:endParaRPr lang="en-US" altLang="en-US" sz="1400" kern="1200" baseline="0">
              <a:latin typeface="Consolas" panose="020B0609020204030204" charset="0"/>
              <a:ea typeface="+mn-ea"/>
              <a:cs typeface="+mn-cs"/>
            </a:endParaRPr>
          </a:p>
          <a:p>
            <a:pPr marL="0" indent="0" defTabSz="914400">
              <a:buNone/>
            </a:pPr>
            <a:r>
              <a:rPr lang="en-US" altLang="en-US" sz="1400" kern="1200" baseline="0">
                <a:latin typeface="Consolas" panose="020B0609020204030204" charset="0"/>
                <a:ea typeface="+mn-ea"/>
                <a:cs typeface="+mn-cs"/>
              </a:rPr>
              <a:t>    im = Image.new('RGB', ims[0].size, (255,255,255))</a:t>
            </a:r>
            <a:endParaRPr lang="en-US" altLang="en-US" sz="1400" kern="1200" baseline="0">
              <a:latin typeface="Consolas" panose="020B0609020204030204" charset="0"/>
              <a:ea typeface="+mn-ea"/>
              <a:cs typeface="+mn-cs"/>
            </a:endParaRPr>
          </a:p>
          <a:p>
            <a:pPr marL="0" indent="0" defTabSz="914400">
              <a:buNone/>
            </a:pPr>
            <a:r>
              <a:rPr lang="en-US" altLang="en-US" sz="1400" kern="1200" baseline="0">
                <a:latin typeface="Consolas" panose="020B0609020204030204" charset="0"/>
                <a:ea typeface="+mn-ea"/>
                <a:cs typeface="+mn-cs"/>
              </a:rPr>
              <a:t>    width, height = im.size</a:t>
            </a:r>
            <a:endParaRPr lang="en-US" altLang="en-US" sz="1400" kern="1200" baseline="0">
              <a:latin typeface="Consolas" panose="020B0609020204030204" charset="0"/>
              <a:ea typeface="+mn-ea"/>
              <a:cs typeface="+mn-cs"/>
            </a:endParaRPr>
          </a:p>
          <a:p>
            <a:pPr marL="0" indent="0" defTabSz="914400">
              <a:buNone/>
            </a:pPr>
            <a:r>
              <a:rPr lang="en-US" altLang="en-US" sz="1400" kern="1200" baseline="0">
                <a:latin typeface="Consolas" panose="020B0609020204030204" charset="0"/>
                <a:ea typeface="+mn-ea"/>
                <a:cs typeface="+mn-cs"/>
              </a:rPr>
              <a:t>    for w in range(width):</a:t>
            </a:r>
            <a:endParaRPr lang="en-US" altLang="en-US" sz="1400" kern="1200" baseline="0">
              <a:latin typeface="Consolas" panose="020B0609020204030204" charset="0"/>
              <a:ea typeface="+mn-ea"/>
              <a:cs typeface="+mn-cs"/>
            </a:endParaRPr>
          </a:p>
          <a:p>
            <a:pPr marL="0" indent="0" defTabSz="914400">
              <a:buNone/>
            </a:pPr>
            <a:r>
              <a:rPr lang="en-US" altLang="en-US" sz="1400" kern="1200" baseline="0">
                <a:latin typeface="Consolas" panose="020B0609020204030204" charset="0"/>
                <a:ea typeface="+mn-ea"/>
                <a:cs typeface="+mn-cs"/>
              </a:rPr>
              <a:t>        for h in range(height):</a:t>
            </a:r>
            <a:endParaRPr lang="en-US" altLang="en-US" sz="1400" kern="1200" baseline="0">
              <a:latin typeface="Consolas" panose="020B0609020204030204" charset="0"/>
              <a:ea typeface="+mn-ea"/>
              <a:cs typeface="+mn-cs"/>
            </a:endParaRPr>
          </a:p>
          <a:p>
            <a:pPr marL="0" indent="0" defTabSz="914400">
              <a:buNone/>
            </a:pPr>
            <a:r>
              <a:rPr lang="en-US" altLang="en-US" sz="1400" kern="1200" baseline="0">
                <a:latin typeface="Consolas" panose="020B0609020204030204" charset="0"/>
                <a:ea typeface="+mn-ea"/>
                <a:cs typeface="+mn-cs"/>
              </a:rPr>
              <a:t>            # 计算所有临时图像中对应位置上像素值的平均值</a:t>
            </a:r>
            <a:endParaRPr lang="en-US" altLang="en-US" sz="1400" kern="1200" baseline="0">
              <a:latin typeface="Consolas" panose="020B0609020204030204" charset="0"/>
              <a:ea typeface="+mn-ea"/>
              <a:cs typeface="+mn-cs"/>
            </a:endParaRPr>
          </a:p>
          <a:p>
            <a:pPr marL="0" indent="0" defTabSz="914400">
              <a:buNone/>
            </a:pPr>
            <a:r>
              <a:rPr lang="en-US" altLang="en-US" sz="1400" kern="1200" baseline="0">
                <a:latin typeface="Consolas" panose="020B0609020204030204" charset="0"/>
                <a:ea typeface="+mn-ea"/>
                <a:cs typeface="+mn-cs"/>
              </a:rPr>
              <a:t>            colors = (tempIm.getpixel((w,h)) for tempIm in ims)</a:t>
            </a:r>
            <a:endParaRPr lang="en-US" altLang="en-US" sz="1400" kern="1200" baseline="0">
              <a:latin typeface="Consolas" panose="020B0609020204030204" charset="0"/>
              <a:ea typeface="+mn-ea"/>
              <a:cs typeface="+mn-cs"/>
            </a:endParaRPr>
          </a:p>
          <a:p>
            <a:pPr marL="0" indent="0" defTabSz="914400">
              <a:buNone/>
            </a:pPr>
            <a:r>
              <a:rPr lang="en-US" altLang="en-US" sz="1400" kern="1200" baseline="0">
                <a:latin typeface="Consolas" panose="020B0609020204030204" charset="0"/>
                <a:ea typeface="+mn-ea"/>
                <a:cs typeface="+mn-cs"/>
              </a:rPr>
              <a:t>            colors = zip(*colors)</a:t>
            </a:r>
            <a:endParaRPr lang="en-US" altLang="en-US" sz="1400" kern="1200" baseline="0">
              <a:latin typeface="Consolas" panose="020B0609020204030204" charset="0"/>
              <a:ea typeface="+mn-ea"/>
              <a:cs typeface="+mn-cs"/>
            </a:endParaRPr>
          </a:p>
          <a:p>
            <a:pPr marL="0" indent="0" defTabSz="914400">
              <a:buNone/>
            </a:pPr>
            <a:r>
              <a:rPr lang="en-US" altLang="en-US" sz="1400" kern="1200" baseline="0">
                <a:latin typeface="Consolas" panose="020B0609020204030204" charset="0"/>
                <a:ea typeface="+mn-ea"/>
                <a:cs typeface="+mn-cs"/>
              </a:rPr>
              <a:t>            r, g, b = map(lambda item:sum(item)//len(item), colors)</a:t>
            </a:r>
            <a:endParaRPr lang="en-US" altLang="en-US" sz="1400" kern="1200" baseline="0">
              <a:latin typeface="Consolas" panose="020B0609020204030204" charset="0"/>
              <a:ea typeface="+mn-ea"/>
              <a:cs typeface="+mn-cs"/>
            </a:endParaRPr>
          </a:p>
          <a:p>
            <a:pPr marL="0" indent="0" defTabSz="914400">
              <a:buNone/>
            </a:pPr>
            <a:r>
              <a:rPr lang="en-US" altLang="en-US" sz="1400" kern="1200" baseline="0">
                <a:latin typeface="Consolas" panose="020B0609020204030204" charset="0"/>
                <a:ea typeface="+mn-ea"/>
                <a:cs typeface="+mn-cs"/>
              </a:rPr>
              <a:t>            # 写入结果图像中对应位置</a:t>
            </a:r>
            <a:endParaRPr lang="en-US" altLang="en-US" sz="1400" kern="1200" baseline="0">
              <a:latin typeface="Consolas" panose="020B0609020204030204" charset="0"/>
              <a:ea typeface="+mn-ea"/>
              <a:cs typeface="+mn-cs"/>
            </a:endParaRPr>
          </a:p>
          <a:p>
            <a:pPr marL="0" indent="0" defTabSz="914400">
              <a:buNone/>
            </a:pPr>
            <a:r>
              <a:rPr lang="en-US" altLang="en-US" sz="1400" kern="1200" baseline="0">
                <a:latin typeface="Consolas" panose="020B0609020204030204" charset="0"/>
                <a:ea typeface="+mn-ea"/>
                <a:cs typeface="+mn-cs"/>
              </a:rPr>
              <a:t>            im.putpixel((w,h), (r,g,b))</a:t>
            </a:r>
            <a:endParaRPr lang="en-US" altLang="en-US" sz="1400" kern="1200" baseline="0">
              <a:latin typeface="Consolas" panose="020B0609020204030204" charset="0"/>
              <a:ea typeface="+mn-ea"/>
              <a:cs typeface="+mn-cs"/>
            </a:endParaRPr>
          </a:p>
          <a:p>
            <a:pPr marL="0" indent="0" defTabSz="914400">
              <a:buNone/>
            </a:pPr>
            <a:r>
              <a:rPr lang="en-US" altLang="en-US" sz="1400" kern="1200" baseline="0">
                <a:latin typeface="Consolas" panose="020B0609020204030204" charset="0"/>
                <a:ea typeface="+mn-ea"/>
                <a:cs typeface="+mn-cs"/>
              </a:rPr>
              <a:t>    # 保存最终结果图像</a:t>
            </a:r>
            <a:endParaRPr lang="en-US" altLang="en-US" sz="1400" kern="1200" baseline="0">
              <a:latin typeface="Consolas" panose="020B0609020204030204" charset="0"/>
              <a:ea typeface="+mn-ea"/>
              <a:cs typeface="+mn-cs"/>
            </a:endParaRPr>
          </a:p>
          <a:p>
            <a:pPr marL="0" indent="0" defTabSz="914400">
              <a:buNone/>
            </a:pPr>
            <a:r>
              <a:rPr lang="en-US" altLang="en-US" sz="1400" kern="1200" baseline="0">
                <a:latin typeface="Consolas" panose="020B0609020204030204" charset="0"/>
                <a:ea typeface="+mn-ea"/>
                <a:cs typeface="+mn-cs"/>
              </a:rPr>
              <a:t>    im.save(fileName[:-4]+'_result.bmp')</a:t>
            </a:r>
            <a:endParaRPr lang="en-US" altLang="en-US" sz="1400" kern="1200" baseline="0">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44034" name="Title 3"/>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15.2.7  </a:t>
            </a:r>
            <a:r>
              <a:rPr>
                <a:sym typeface="+mn-ea"/>
              </a:rPr>
              <a:t>空域图像融合（扩展）</a:t>
            </a:r>
            <a:endParaRPr>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Content Placeholder 2"/>
          <p:cNvSpPr>
            <a:spLocks noGrp="1"/>
          </p:cNvSpPr>
          <p:nvPr>
            <p:ph sz="half" idx="2"/>
          </p:nvPr>
        </p:nvSpPr>
        <p:spPr/>
        <p:txBody>
          <a:bodyPr anchor="t"/>
          <a:p>
            <a:pPr marL="0" indent="0" defTabSz="914400">
              <a:buNone/>
            </a:pPr>
            <a:r>
              <a:rPr lang="en-US" altLang="en-US" sz="1200" kern="1200" baseline="0">
                <a:latin typeface="Consolas" panose="020B0609020204030204" charset="0"/>
                <a:ea typeface="+mn-ea"/>
                <a:cs typeface="+mn-cs"/>
              </a:rPr>
              <a:t># 对比合并后的图像和原始图像之间的相似度</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def compare(fileName):</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im1 = Image.open(fileName)</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im2 = Image.open(fileName[:-4]+'_result.bmp')</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width, height = im1.size</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 图像中的像素总数量</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total = width * height</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 两个图像中对应位置像素值相似的次数</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right = 0</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 判断是否相似的阈值</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expectedRatio = 0.05</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for w in range(width):</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for h in range(height):</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 获取两个图像同一位置上的像素值</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c1 = im1.getpixel((w,h))</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c2 = im2.getpixel((w,h))</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 生成器推导式，判断两个像素值各分量之差的绝对值是否小于阈值</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similar = (abs(i-j)&lt;255*expectedRatio for i,j in zip(c1,c2))</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 如果每个分量都小于阈值，相似像素个数加1</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if all(similar):</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right += 1</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a:t>
            </a:r>
            <a:endParaRPr lang="en-US" altLang="en-US" sz="1200" kern="1200" baseline="0">
              <a:latin typeface="Consolas" panose="020B0609020204030204" charset="0"/>
              <a:ea typeface="+mn-ea"/>
              <a:cs typeface="+mn-cs"/>
            </a:endParaRPr>
          </a:p>
          <a:p>
            <a:pPr marL="0" indent="0" defTabSz="914400">
              <a:buNone/>
            </a:pPr>
            <a:r>
              <a:rPr lang="en-US" altLang="en-US" sz="1200" kern="1200" baseline="0">
                <a:latin typeface="Consolas" panose="020B0609020204030204" charset="0"/>
                <a:ea typeface="+mn-ea"/>
                <a:cs typeface="+mn-cs"/>
              </a:rPr>
              <a:t>    return (total, right)</a:t>
            </a:r>
            <a:endParaRPr lang="en-US" altLang="en-US" sz="1200" kern="1200" baseline="0">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45058" name="Title 3"/>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15.2.8  </a:t>
            </a:r>
            <a:r>
              <a:rPr>
                <a:sym typeface="+mn-ea"/>
              </a:rPr>
              <a:t>空域图像</a:t>
            </a:r>
            <a:r>
              <a:rPr>
                <a:sym typeface="+mn-ea"/>
              </a:rPr>
              <a:t>融合</a:t>
            </a:r>
            <a:r>
              <a:rPr>
                <a:sym typeface="+mn-ea"/>
              </a:rPr>
              <a:t>（扩展）</a:t>
            </a:r>
            <a:endParaRPr>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Content Placeholder 2"/>
          <p:cNvSpPr>
            <a:spLocks noGrp="1"/>
          </p:cNvSpPr>
          <p:nvPr>
            <p:ph sz="half" idx="2"/>
          </p:nvPr>
        </p:nvSpPr>
        <p:spPr/>
        <p:txBody>
          <a:bodyPr anchor="t"/>
          <a:p>
            <a:pPr marL="0" indent="0" defTabSz="914400">
              <a:buNone/>
            </a:pPr>
            <a:r>
              <a:rPr lang="en-US" altLang="en-US" sz="1400" kern="1200" baseline="0">
                <a:latin typeface="Consolas" panose="020B0609020204030204" charset="0"/>
                <a:ea typeface="+mn-ea"/>
                <a:cs typeface="+mn-cs"/>
              </a:rPr>
              <a:t>if __name__ == '__main__':</a:t>
            </a:r>
            <a:endParaRPr lang="en-US" altLang="en-US" sz="1400" kern="1200" baseline="0">
              <a:latin typeface="Consolas" panose="020B0609020204030204" charset="0"/>
              <a:ea typeface="+mn-ea"/>
              <a:cs typeface="+mn-cs"/>
            </a:endParaRPr>
          </a:p>
          <a:p>
            <a:pPr marL="0" indent="0" defTabSz="914400">
              <a:buNone/>
            </a:pPr>
            <a:r>
              <a:rPr lang="en-US" altLang="en-US" sz="1400" kern="1200" baseline="0">
                <a:latin typeface="Consolas" panose="020B0609020204030204" charset="0"/>
                <a:ea typeface="+mn-ea"/>
                <a:cs typeface="+mn-cs"/>
              </a:rPr>
              <a:t>    from random import randint</a:t>
            </a:r>
            <a:endParaRPr lang="en-US" altLang="en-US" sz="1400" kern="1200" baseline="0">
              <a:latin typeface="Consolas" panose="020B0609020204030204" charset="0"/>
              <a:ea typeface="+mn-ea"/>
              <a:cs typeface="+mn-cs"/>
            </a:endParaRPr>
          </a:p>
          <a:p>
            <a:pPr marL="0" indent="0" defTabSz="914400">
              <a:buNone/>
            </a:pPr>
            <a:r>
              <a:rPr lang="en-US" altLang="en-US" sz="1400" kern="1200" baseline="0">
                <a:latin typeface="Consolas" panose="020B0609020204030204" charset="0"/>
                <a:ea typeface="+mn-ea"/>
                <a:cs typeface="+mn-cs"/>
              </a:rPr>
              <a:t>    from PIL import Image</a:t>
            </a:r>
            <a:endParaRPr lang="en-US" altLang="en-US" sz="1400" kern="1200" baseline="0">
              <a:latin typeface="Consolas" panose="020B0609020204030204" charset="0"/>
              <a:ea typeface="+mn-ea"/>
              <a:cs typeface="+mn-cs"/>
            </a:endParaRPr>
          </a:p>
          <a:p>
            <a:pPr marL="0" indent="0" defTabSz="914400">
              <a:buNone/>
            </a:pPr>
            <a:endParaRPr lang="en-US" altLang="en-US" sz="1400" kern="1200" baseline="0">
              <a:latin typeface="Consolas" panose="020B0609020204030204" charset="0"/>
              <a:ea typeface="+mn-ea"/>
              <a:cs typeface="+mn-cs"/>
            </a:endParaRPr>
          </a:p>
          <a:p>
            <a:pPr marL="0" indent="0" defTabSz="914400">
              <a:buNone/>
            </a:pPr>
            <a:r>
              <a:rPr lang="en-US" altLang="en-US" sz="1400" kern="1200" baseline="0">
                <a:latin typeface="Consolas" panose="020B0609020204030204" charset="0"/>
                <a:ea typeface="+mn-ea"/>
                <a:cs typeface="+mn-cs"/>
              </a:rPr>
              <a:t>    # 生成4个临时图像，然后进行融合，并对比融合后的图像与原始图像的相似度</a:t>
            </a:r>
            <a:endParaRPr lang="en-US" altLang="en-US" sz="1400" kern="1200" baseline="0">
              <a:latin typeface="Consolas" panose="020B0609020204030204" charset="0"/>
              <a:ea typeface="+mn-ea"/>
              <a:cs typeface="+mn-cs"/>
            </a:endParaRPr>
          </a:p>
          <a:p>
            <a:pPr marL="0" indent="0" defTabSz="914400">
              <a:buNone/>
            </a:pPr>
            <a:r>
              <a:rPr lang="en-US" altLang="en-US" sz="1400" kern="1200" baseline="0">
                <a:latin typeface="Consolas" panose="020B0609020204030204" charset="0"/>
                <a:ea typeface="+mn-ea"/>
                <a:cs typeface="+mn-cs"/>
              </a:rPr>
              <a:t>    addNoise('test.bmp', 4)</a:t>
            </a:r>
            <a:endParaRPr lang="en-US" altLang="en-US" sz="1400" kern="1200" baseline="0">
              <a:latin typeface="Consolas" panose="020B0609020204030204" charset="0"/>
              <a:ea typeface="+mn-ea"/>
              <a:cs typeface="+mn-cs"/>
            </a:endParaRPr>
          </a:p>
          <a:p>
            <a:pPr marL="0" indent="0" defTabSz="914400">
              <a:buNone/>
            </a:pPr>
            <a:r>
              <a:rPr lang="en-US" altLang="en-US" sz="1400" kern="1200" baseline="0">
                <a:latin typeface="Consolas" panose="020B0609020204030204" charset="0"/>
                <a:ea typeface="+mn-ea"/>
                <a:cs typeface="+mn-cs"/>
              </a:rPr>
              <a:t>    mergeOne('test.bmp', 4)</a:t>
            </a:r>
            <a:endParaRPr lang="en-US" altLang="en-US" sz="1400" kern="1200" baseline="0">
              <a:latin typeface="Consolas" panose="020B0609020204030204" charset="0"/>
              <a:ea typeface="+mn-ea"/>
              <a:cs typeface="+mn-cs"/>
            </a:endParaRPr>
          </a:p>
          <a:p>
            <a:pPr marL="0" indent="0" defTabSz="914400">
              <a:buNone/>
            </a:pPr>
            <a:r>
              <a:rPr lang="en-US" altLang="en-US" sz="1400" kern="1200" baseline="0">
                <a:latin typeface="Consolas" panose="020B0609020204030204" charset="0"/>
                <a:ea typeface="+mn-ea"/>
                <a:cs typeface="+mn-cs"/>
              </a:rPr>
              <a:t>    result = compare('test.bmp')</a:t>
            </a:r>
            <a:endParaRPr lang="en-US" altLang="en-US" sz="1400" kern="1200" baseline="0">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46082" name="Title 3"/>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15.2.9  </a:t>
            </a:r>
            <a:r>
              <a:rPr>
                <a:sym typeface="+mn-ea"/>
              </a:rPr>
              <a:t>空域图像融合（扩展）</a:t>
            </a:r>
            <a:endParaRPr>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内容占位符 2"/>
          <p:cNvSpPr>
            <a:spLocks noGrp="1"/>
          </p:cNvSpPr>
          <p:nvPr>
            <p:ph sz="half" idx="2"/>
          </p:nvPr>
        </p:nvSpPr>
        <p:spPr/>
        <p:txBody>
          <a:bodyPr anchor="t"/>
          <a:p>
            <a:pPr marL="0" indent="0" defTabSz="914400">
              <a:buNone/>
            </a:pPr>
            <a:r>
              <a:rPr lang="zh-CN" altLang="en-US" sz="1600" kern="1200" baseline="0">
                <a:latin typeface="Consolas" panose="020B0609020204030204" charset="0"/>
                <a:ea typeface="+mn-ea"/>
                <a:cs typeface="+mn-cs"/>
              </a:rPr>
              <a:t>from PIL import Image</a:t>
            </a:r>
            <a:endParaRPr lang="zh-CN" altLang="en-US" sz="1600" kern="1200" baseline="0">
              <a:latin typeface="Consolas" panose="020B0609020204030204" charset="0"/>
              <a:ea typeface="+mn-ea"/>
              <a:cs typeface="+mn-cs"/>
            </a:endParaRPr>
          </a:p>
          <a:p>
            <a:pPr marL="0" indent="0" defTabSz="914400">
              <a:buNone/>
            </a:pPr>
            <a:r>
              <a:rPr lang="zh-CN" altLang="en-US" sz="1600" kern="1200" baseline="0">
                <a:latin typeface="Consolas" panose="020B0609020204030204" charset="0"/>
                <a:ea typeface="+mn-ea"/>
                <a:cs typeface="+mn-cs"/>
              </a:rPr>
              <a:t>import math</a:t>
            </a:r>
            <a:endParaRPr lang="zh-CN" altLang="en-US" sz="1600" kern="1200" baseline="0">
              <a:latin typeface="Consolas" panose="020B0609020204030204" charset="0"/>
              <a:ea typeface="+mn-ea"/>
              <a:cs typeface="+mn-cs"/>
            </a:endParaRPr>
          </a:p>
          <a:p>
            <a:pPr marL="0" indent="0" defTabSz="914400">
              <a:buNone/>
            </a:pPr>
            <a:endParaRPr lang="zh-CN" altLang="en-US" sz="1600" kern="1200" baseline="0">
              <a:latin typeface="Consolas" panose="020B0609020204030204" charset="0"/>
              <a:ea typeface="+mn-ea"/>
              <a:cs typeface="+mn-cs"/>
            </a:endParaRPr>
          </a:p>
          <a:p>
            <a:pPr marL="0" indent="0" defTabSz="914400">
              <a:buNone/>
            </a:pPr>
            <a:r>
              <a:rPr lang="zh-CN" altLang="en-US" sz="1600" kern="1200" baseline="0">
                <a:latin typeface="Consolas" panose="020B0609020204030204" charset="0"/>
                <a:ea typeface="+mn-ea"/>
                <a:cs typeface="+mn-cs"/>
              </a:rPr>
              <a:t>def qipan(width, height, color1, color2, interval):</a:t>
            </a:r>
            <a:endParaRPr lang="zh-CN" altLang="en-US" sz="1600" kern="1200" baseline="0">
              <a:latin typeface="Consolas" panose="020B0609020204030204" charset="0"/>
              <a:ea typeface="+mn-ea"/>
              <a:cs typeface="+mn-cs"/>
            </a:endParaRPr>
          </a:p>
          <a:p>
            <a:pPr marL="0" indent="0" defTabSz="914400">
              <a:buNone/>
            </a:pPr>
            <a:r>
              <a:rPr lang="zh-CN" altLang="en-US" sz="1600" kern="1200" baseline="0">
                <a:latin typeface="Consolas" panose="020B0609020204030204" charset="0"/>
                <a:ea typeface="+mn-ea"/>
                <a:cs typeface="+mn-cs"/>
              </a:rPr>
              <a:t>    im = Image.new('RGB',(width,height))</a:t>
            </a:r>
            <a:endParaRPr lang="zh-CN" altLang="en-US" sz="1600" kern="1200" baseline="0">
              <a:latin typeface="Consolas" panose="020B0609020204030204" charset="0"/>
              <a:ea typeface="+mn-ea"/>
              <a:cs typeface="+mn-cs"/>
            </a:endParaRPr>
          </a:p>
          <a:p>
            <a:pPr marL="0" indent="0" defTabSz="914400">
              <a:buNone/>
            </a:pPr>
            <a:r>
              <a:rPr lang="zh-CN" altLang="en-US" sz="1600" kern="1200" baseline="0">
                <a:latin typeface="Consolas" panose="020B0609020204030204" charset="0"/>
                <a:ea typeface="+mn-ea"/>
                <a:cs typeface="+mn-cs"/>
              </a:rPr>
              <a:t>    for h in range(height):</a:t>
            </a:r>
            <a:endParaRPr lang="zh-CN" altLang="en-US" sz="1600" kern="1200" baseline="0">
              <a:latin typeface="Consolas" panose="020B0609020204030204" charset="0"/>
              <a:ea typeface="+mn-ea"/>
              <a:cs typeface="+mn-cs"/>
            </a:endParaRPr>
          </a:p>
          <a:p>
            <a:pPr marL="0" indent="0" defTabSz="914400">
              <a:buNone/>
            </a:pPr>
            <a:r>
              <a:rPr lang="zh-CN" altLang="en-US" sz="1600" kern="1200" baseline="0">
                <a:latin typeface="Consolas" panose="020B0609020204030204" charset="0"/>
                <a:ea typeface="+mn-ea"/>
                <a:cs typeface="+mn-cs"/>
              </a:rPr>
              <a:t>        for w in range(width):</a:t>
            </a:r>
            <a:endParaRPr lang="zh-CN" altLang="en-US" sz="1600" kern="1200" baseline="0">
              <a:latin typeface="Consolas" panose="020B0609020204030204" charset="0"/>
              <a:ea typeface="+mn-ea"/>
              <a:cs typeface="+mn-cs"/>
            </a:endParaRPr>
          </a:p>
          <a:p>
            <a:pPr marL="0" indent="0" defTabSz="914400">
              <a:buNone/>
            </a:pPr>
            <a:r>
              <a:rPr lang="zh-CN" altLang="en-US" sz="1600" kern="1200" baseline="0">
                <a:latin typeface="Consolas" panose="020B0609020204030204" charset="0"/>
                <a:ea typeface="+mn-ea"/>
                <a:cs typeface="+mn-cs"/>
              </a:rPr>
              <a:t>            if (int(h/height*interval)+int(w/width*interval)) % 2 == 1:</a:t>
            </a:r>
            <a:endParaRPr lang="zh-CN" altLang="en-US" sz="1600" kern="1200" baseline="0">
              <a:latin typeface="Consolas" panose="020B0609020204030204" charset="0"/>
              <a:ea typeface="+mn-ea"/>
              <a:cs typeface="+mn-cs"/>
            </a:endParaRPr>
          </a:p>
          <a:p>
            <a:pPr marL="0" indent="0" defTabSz="914400">
              <a:buNone/>
            </a:pPr>
            <a:r>
              <a:rPr lang="zh-CN" altLang="en-US" sz="1600" kern="1200" baseline="0">
                <a:latin typeface="Consolas" panose="020B0609020204030204" charset="0"/>
                <a:ea typeface="+mn-ea"/>
                <a:cs typeface="+mn-cs"/>
              </a:rPr>
              <a:t>                im.putpixel((w,h), color1)</a:t>
            </a:r>
            <a:endParaRPr lang="zh-CN" altLang="en-US" sz="1600" kern="1200" baseline="0">
              <a:latin typeface="Consolas" panose="020B0609020204030204" charset="0"/>
              <a:ea typeface="+mn-ea"/>
              <a:cs typeface="+mn-cs"/>
            </a:endParaRPr>
          </a:p>
          <a:p>
            <a:pPr marL="0" indent="0" defTabSz="914400">
              <a:buNone/>
            </a:pPr>
            <a:r>
              <a:rPr lang="zh-CN" altLang="en-US" sz="1600" kern="1200" baseline="0">
                <a:latin typeface="Consolas" panose="020B0609020204030204" charset="0"/>
                <a:ea typeface="+mn-ea"/>
                <a:cs typeface="+mn-cs"/>
              </a:rPr>
              <a:t>            else:</a:t>
            </a:r>
            <a:endParaRPr lang="zh-CN" altLang="en-US" sz="1600" kern="1200" baseline="0">
              <a:latin typeface="Consolas" panose="020B0609020204030204" charset="0"/>
              <a:ea typeface="+mn-ea"/>
              <a:cs typeface="+mn-cs"/>
            </a:endParaRPr>
          </a:p>
          <a:p>
            <a:pPr marL="0" indent="0" defTabSz="914400">
              <a:buNone/>
            </a:pPr>
            <a:r>
              <a:rPr lang="zh-CN" altLang="en-US" sz="1600" kern="1200" baseline="0">
                <a:latin typeface="Consolas" panose="020B0609020204030204" charset="0"/>
                <a:ea typeface="+mn-ea"/>
                <a:cs typeface="+mn-cs"/>
              </a:rPr>
              <a:t>                im.putpixel((w,h), color2)</a:t>
            </a:r>
            <a:endParaRPr lang="zh-CN" altLang="en-US" sz="1600" kern="1200" baseline="0">
              <a:latin typeface="Consolas" panose="020B0609020204030204" charset="0"/>
              <a:ea typeface="+mn-ea"/>
              <a:cs typeface="+mn-cs"/>
            </a:endParaRPr>
          </a:p>
          <a:p>
            <a:pPr marL="0" indent="0" defTabSz="914400">
              <a:buNone/>
            </a:pPr>
            <a:r>
              <a:rPr lang="zh-CN" altLang="en-US" sz="1600" kern="1200" baseline="0">
                <a:latin typeface="Consolas" panose="020B0609020204030204" charset="0"/>
                <a:ea typeface="+mn-ea"/>
                <a:cs typeface="+mn-cs"/>
              </a:rPr>
              <a:t>    im.show()</a:t>
            </a:r>
            <a:endParaRPr lang="zh-CN" altLang="en-US" sz="1600" kern="1200" baseline="0">
              <a:latin typeface="Consolas" panose="020B0609020204030204" charset="0"/>
              <a:ea typeface="+mn-ea"/>
              <a:cs typeface="+mn-cs"/>
            </a:endParaRPr>
          </a:p>
          <a:p>
            <a:pPr marL="0" indent="0" defTabSz="914400">
              <a:buNone/>
            </a:pPr>
            <a:endParaRPr lang="zh-CN" altLang="en-US" sz="1600" kern="1200" baseline="0">
              <a:latin typeface="Consolas" panose="020B0609020204030204" charset="0"/>
              <a:ea typeface="+mn-ea"/>
              <a:cs typeface="+mn-cs"/>
            </a:endParaRPr>
          </a:p>
          <a:p>
            <a:pPr marL="0" indent="0" defTabSz="914400">
              <a:buNone/>
            </a:pPr>
            <a:r>
              <a:rPr lang="zh-CN" altLang="en-US" sz="1600" kern="1200" baseline="0">
                <a:latin typeface="Consolas" panose="020B0609020204030204" charset="0"/>
                <a:ea typeface="+mn-ea"/>
                <a:cs typeface="+mn-cs"/>
              </a:rPr>
              <a:t>if __name__=='__main__':</a:t>
            </a:r>
            <a:endParaRPr lang="zh-CN" altLang="en-US" sz="1600" kern="1200" baseline="0">
              <a:latin typeface="Consolas" panose="020B0609020204030204" charset="0"/>
              <a:ea typeface="+mn-ea"/>
              <a:cs typeface="+mn-cs"/>
            </a:endParaRPr>
          </a:p>
          <a:p>
            <a:pPr marL="0" indent="0" defTabSz="914400">
              <a:buNone/>
            </a:pPr>
            <a:r>
              <a:rPr lang="zh-CN" altLang="en-US" sz="1600" kern="1200" baseline="0">
                <a:latin typeface="Consolas" panose="020B0609020204030204" charset="0"/>
                <a:ea typeface="+mn-ea"/>
                <a:cs typeface="+mn-cs"/>
              </a:rPr>
              <a:t>    qipan(500, 500, (50,50,50), (240,240,240), 4)</a:t>
            </a:r>
            <a:endParaRPr lang="zh-CN" altLang="en-US" sz="1600" kern="1200" baseline="0">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47106" name="Title 3"/>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15.2.10  </a:t>
            </a:r>
            <a:r>
              <a:rPr>
                <a:sym typeface="+mn-ea"/>
              </a:rPr>
              <a:t>棋盘纹理生成（扩展）</a:t>
            </a:r>
            <a:endParaRPr>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Title 3"/>
          <p:cNvSpPr>
            <a:spLocks noGrp="1"/>
          </p:cNvSpPr>
          <p:nvPr>
            <p:ph type="title"/>
          </p:nvPr>
        </p:nvSpPr>
        <p:spPr>
          <a:xfrm>
            <a:off x="537845" y="130810"/>
            <a:ext cx="5398770" cy="414020"/>
          </a:xfrm>
          <a:noFill/>
        </p:spPr>
        <p:txBody>
          <a:bodyPr vert="horz" wrap="square" lIns="91440" tIns="45720" rIns="91440" bIns="45720" rtlCol="0" anchor="t" anchorCtr="0">
            <a:spAutoFit/>
          </a:bodyPr>
          <a:p>
            <a:pPr lvl="0" algn="l" fontAlgn="base"/>
            <a:r>
              <a:rPr>
                <a:sym typeface="+mn-ea"/>
              </a:rPr>
              <a:t>15.2.10  </a:t>
            </a:r>
            <a:r>
              <a:rPr>
                <a:sym typeface="+mn-ea"/>
              </a:rPr>
              <a:t>棋盘纹理生成（扩展）</a:t>
            </a:r>
            <a:endParaRPr>
              <a:sym typeface="+mn-ea"/>
            </a:endParaRPr>
          </a:p>
        </p:txBody>
      </p:sp>
      <p:sp>
        <p:nvSpPr>
          <p:cNvPr id="3" name="文本占位符 2"/>
          <p:cNvSpPr>
            <a:spLocks noGrp="1"/>
          </p:cNvSpPr>
          <p:nvPr>
            <p:ph type="body" idx="1"/>
          </p:nvPr>
        </p:nvSpPr>
        <p:spPr/>
        <p:txBody>
          <a:bodyPr/>
          <a:p>
            <a:endParaRPr lang="zh-CN" altLang="en-US"/>
          </a:p>
        </p:txBody>
      </p:sp>
      <p:pic>
        <p:nvPicPr>
          <p:cNvPr id="48130" name="图片 3" descr="tmp3ul2mx8m"/>
          <p:cNvPicPr>
            <a:picLocks noChangeAspect="1"/>
          </p:cNvPicPr>
          <p:nvPr/>
        </p:nvPicPr>
        <p:blipFill>
          <a:blip r:embed="rId1"/>
          <a:stretch>
            <a:fillRect/>
          </a:stretch>
        </p:blipFill>
        <p:spPr>
          <a:xfrm>
            <a:off x="3458528" y="1229360"/>
            <a:ext cx="4764087" cy="4762500"/>
          </a:xfrm>
          <a:prstGeom prst="rect">
            <a:avLst/>
          </a:prstGeom>
          <a:noFill/>
          <a:ln w="9525" cap="flat" cmpd="sng">
            <a:solidFill>
              <a:schemeClr val="tx1"/>
            </a:solidFill>
            <a:prstDash val="solid"/>
            <a:round/>
            <a:headEnd type="none" w="med" len="med"/>
            <a:tailEnd type="none" w="med" len="me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在目标图像随机位置插入数字水印的整体信息</a:t>
            </a:r>
            <a:endParaRPr kumimoji="0" lang="zh-CN" altLang="en-US" sz="2400" b="0" i="0" u="none" strike="noStrike" kern="1200" cap="none" spc="0" normalizeH="0" baseline="0" noProof="1">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2400" b="0" i="0" u="none" strike="noStrike" kern="1200" cap="none" spc="0" normalizeH="0" baseline="0" noProof="1">
                <a:solidFill>
                  <a:schemeClr val="tx1"/>
                </a:solidFill>
                <a:latin typeface="+mn-lt"/>
                <a:ea typeface="+mn-ea"/>
                <a:cs typeface="+mn-cs"/>
                <a:hlinkClick r:id="rId1" action="ppaction://hlinkfile"/>
              </a:rPr>
              <a:t>code\batchWaterMark.py</a:t>
            </a:r>
            <a:endParaRPr kumimoji="0" lang="zh-CN" altLang="en-US" sz="2400" b="0" i="0" u="none" strike="noStrike" kern="1200" cap="none" spc="0" normalizeH="0" baseline="0" noProof="1">
              <a:solidFill>
                <a:schemeClr val="tx1"/>
              </a:solidFill>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49154" name="Title 3"/>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15.2.11  </a:t>
            </a:r>
            <a:r>
              <a:rPr>
                <a:sym typeface="+mn-ea"/>
              </a:rPr>
              <a:t>图片添加数字水印（扩展）</a:t>
            </a:r>
            <a:endParaRPr>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往目标图像中随机位置添加打散后的水印信息，并使用辅助文件记忆这些位置，以便提取水印信息</a:t>
            </a:r>
            <a:endParaRPr kumimoji="0" lang="zh-CN" altLang="en-US" sz="2400" b="0" i="0" u="none" strike="noStrike" kern="1200" cap="none" spc="0" normalizeH="0" baseline="0" noProof="1">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2400" b="0" i="0" u="none" strike="noStrike" kern="1200" cap="none" spc="0" normalizeH="0" baseline="0" noProof="1">
                <a:solidFill>
                  <a:schemeClr val="tx1"/>
                </a:solidFill>
                <a:latin typeface="+mn-lt"/>
                <a:ea typeface="+mn-ea"/>
                <a:cs typeface="+mn-cs"/>
                <a:hlinkClick r:id="rId1" action="ppaction://hlinkfile"/>
              </a:rPr>
              <a:t>code\watermarking.py</a:t>
            </a:r>
            <a:endParaRPr kumimoji="0" lang="zh-CN" altLang="en-US" sz="2400" b="0" i="0" u="none" strike="noStrike" kern="1200" cap="none" spc="0" normalizeH="0" baseline="0" noProof="1">
              <a:solidFill>
                <a:schemeClr val="tx1"/>
              </a:solidFill>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50178" name="Title 3"/>
          <p:cNvSpPr>
            <a:spLocks noGrp="1"/>
          </p:cNvSpPr>
          <p:nvPr>
            <p:ph type="title"/>
          </p:nvPr>
        </p:nvSpPr>
        <p:spPr>
          <a:xfrm>
            <a:off x="554355" y="150495"/>
            <a:ext cx="7178040" cy="414020"/>
          </a:xfrm>
          <a:noFill/>
        </p:spPr>
        <p:txBody>
          <a:bodyPr vert="horz" wrap="square" lIns="91440" tIns="45720" rIns="91440" bIns="45720" rtlCol="0" anchor="t" anchorCtr="0">
            <a:spAutoFit/>
          </a:bodyPr>
          <a:p>
            <a:pPr lvl="0" algn="l" fontAlgn="base"/>
            <a:r>
              <a:rPr>
                <a:sym typeface="+mn-ea"/>
              </a:rPr>
              <a:t>15.2.12  </a:t>
            </a:r>
            <a:r>
              <a:rPr>
                <a:sym typeface="+mn-ea"/>
              </a:rPr>
              <a:t>图片随机水印添加与提取（扩展）</a:t>
            </a:r>
            <a:endParaRPr>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15.2.13  </a:t>
            </a:r>
            <a:r>
              <a:rPr>
                <a:sym typeface="+mn-ea"/>
              </a:rPr>
              <a:t>拼接多图为长图（扩展）</a:t>
            </a:r>
            <a:endParaRPr>
              <a:sym typeface="+mn-ea"/>
            </a:endParaRPr>
          </a:p>
        </p:txBody>
      </p:sp>
      <p:sp>
        <p:nvSpPr>
          <p:cNvPr id="2" name="文本占位符 1"/>
          <p:cNvSpPr>
            <a:spLocks noGrp="1"/>
          </p:cNvSpPr>
          <p:nvPr>
            <p:ph type="body" idx="1"/>
          </p:nvPr>
        </p:nvSpPr>
        <p:spPr/>
        <p:txBody>
          <a:bodyPr/>
          <a:p>
            <a:endParaRPr lang="zh-CN" altLang="en-US"/>
          </a:p>
        </p:txBody>
      </p:sp>
      <p:sp>
        <p:nvSpPr>
          <p:cNvPr id="51202" name="内容占位符 2"/>
          <p:cNvSpPr>
            <a:spLocks noGrp="1"/>
          </p:cNvSpPr>
          <p:nvPr>
            <p:ph sz="half" idx="2"/>
          </p:nvPr>
        </p:nvSpPr>
        <p:spPr/>
        <p:txBody>
          <a:bodyPr anchor="t"/>
          <a:p>
            <a:pPr marL="0" indent="0" defTabSz="914400">
              <a:spcBef>
                <a:spcPct val="0"/>
              </a:spcBef>
              <a:buNone/>
            </a:pPr>
            <a:r>
              <a:rPr lang="zh-CN" altLang="en-US" sz="1800" kern="1200" baseline="0">
                <a:latin typeface="Consolas" panose="020B0609020204030204" charset="0"/>
                <a:ea typeface="+mn-ea"/>
                <a:cs typeface="+mn-cs"/>
              </a:rPr>
              <a:t>from os import listdir</a:t>
            </a:r>
            <a:endParaRPr lang="zh-CN" altLang="en-US" sz="1800" kern="1200" baseline="0">
              <a:latin typeface="Consolas" panose="020B0609020204030204" charset="0"/>
              <a:ea typeface="+mn-ea"/>
              <a:cs typeface="+mn-cs"/>
            </a:endParaRPr>
          </a:p>
          <a:p>
            <a:pPr marL="0" indent="0" defTabSz="914400">
              <a:spcBef>
                <a:spcPct val="0"/>
              </a:spcBef>
              <a:buNone/>
            </a:pPr>
            <a:r>
              <a:rPr lang="zh-CN" altLang="en-US" sz="1800" kern="1200" baseline="0">
                <a:latin typeface="Consolas" panose="020B0609020204030204" charset="0"/>
                <a:ea typeface="+mn-ea"/>
                <a:cs typeface="+mn-cs"/>
              </a:rPr>
              <a:t>from PIL import Image</a:t>
            </a:r>
            <a:endParaRPr lang="zh-CN" altLang="en-US" sz="1800" kern="1200" baseline="0">
              <a:latin typeface="Consolas" panose="020B0609020204030204" charset="0"/>
              <a:ea typeface="+mn-ea"/>
              <a:cs typeface="+mn-cs"/>
            </a:endParaRPr>
          </a:p>
          <a:p>
            <a:pPr marL="0" indent="0" defTabSz="914400">
              <a:spcBef>
                <a:spcPct val="0"/>
              </a:spcBef>
              <a:buNone/>
            </a:pPr>
            <a:endParaRPr lang="zh-CN" altLang="en-US" sz="1800" kern="1200" baseline="0">
              <a:latin typeface="Consolas" panose="020B0609020204030204" charset="0"/>
              <a:ea typeface="+mn-ea"/>
              <a:cs typeface="+mn-cs"/>
            </a:endParaRPr>
          </a:p>
          <a:p>
            <a:pPr marL="0" indent="0" defTabSz="914400">
              <a:spcBef>
                <a:spcPct val="0"/>
              </a:spcBef>
              <a:buNone/>
            </a:pPr>
            <a:r>
              <a:rPr lang="zh-CN" altLang="en-US" sz="1800" kern="1200" baseline="0">
                <a:latin typeface="Consolas" panose="020B0609020204030204" charset="0"/>
                <a:ea typeface="+mn-ea"/>
                <a:cs typeface="+mn-cs"/>
              </a:rPr>
              <a:t># 获取当前文件夹中所有PNG图像</a:t>
            </a:r>
            <a:endParaRPr lang="zh-CN" altLang="en-US" sz="1800" kern="1200" baseline="0">
              <a:latin typeface="Consolas" panose="020B0609020204030204" charset="0"/>
              <a:ea typeface="+mn-ea"/>
              <a:cs typeface="+mn-cs"/>
            </a:endParaRPr>
          </a:p>
          <a:p>
            <a:pPr marL="0" indent="0" defTabSz="914400">
              <a:spcBef>
                <a:spcPct val="0"/>
              </a:spcBef>
              <a:buNone/>
            </a:pPr>
            <a:r>
              <a:rPr lang="zh-CN" altLang="en-US" sz="1800" kern="1200" baseline="0">
                <a:latin typeface="Consolas" panose="020B0609020204030204" charset="0"/>
                <a:ea typeface="+mn-ea"/>
                <a:cs typeface="+mn-cs"/>
              </a:rPr>
              <a:t>ims = [Image.open(fn) for fn in listdir() if fn.endswith('.png')]</a:t>
            </a:r>
            <a:endParaRPr lang="zh-CN" altLang="en-US" sz="1800" kern="1200" baseline="0">
              <a:latin typeface="Consolas" panose="020B0609020204030204" charset="0"/>
              <a:ea typeface="+mn-ea"/>
              <a:cs typeface="+mn-cs"/>
            </a:endParaRPr>
          </a:p>
          <a:p>
            <a:pPr marL="0" indent="0" defTabSz="914400">
              <a:spcBef>
                <a:spcPct val="0"/>
              </a:spcBef>
              <a:buNone/>
            </a:pPr>
            <a:endParaRPr lang="zh-CN" altLang="en-US" sz="1800" kern="1200" baseline="0">
              <a:latin typeface="Consolas" panose="020B0609020204030204" charset="0"/>
              <a:ea typeface="+mn-ea"/>
              <a:cs typeface="+mn-cs"/>
            </a:endParaRPr>
          </a:p>
          <a:p>
            <a:pPr marL="0" indent="0" defTabSz="914400">
              <a:spcBef>
                <a:spcPct val="0"/>
              </a:spcBef>
              <a:buNone/>
            </a:pPr>
            <a:r>
              <a:rPr lang="zh-CN" altLang="en-US" sz="1800" kern="1200" baseline="0">
                <a:latin typeface="Consolas" panose="020B0609020204030204" charset="0"/>
                <a:ea typeface="+mn-ea"/>
                <a:cs typeface="+mn-cs"/>
              </a:rPr>
              <a:t># 单幅图像尺寸</a:t>
            </a:r>
            <a:endParaRPr lang="zh-CN" altLang="en-US" sz="1800" kern="1200" baseline="0">
              <a:latin typeface="Consolas" panose="020B0609020204030204" charset="0"/>
              <a:ea typeface="+mn-ea"/>
              <a:cs typeface="+mn-cs"/>
            </a:endParaRPr>
          </a:p>
          <a:p>
            <a:pPr marL="0" indent="0" defTabSz="914400">
              <a:spcBef>
                <a:spcPct val="0"/>
              </a:spcBef>
              <a:buNone/>
            </a:pPr>
            <a:r>
              <a:rPr lang="zh-CN" altLang="en-US" sz="1800" kern="1200" baseline="0">
                <a:latin typeface="Consolas" panose="020B0609020204030204" charset="0"/>
                <a:ea typeface="+mn-ea"/>
                <a:cs typeface="+mn-cs"/>
              </a:rPr>
              <a:t>width, height = ims[0].size</a:t>
            </a:r>
            <a:endParaRPr lang="zh-CN" altLang="en-US" sz="1800" kern="1200" baseline="0">
              <a:latin typeface="Consolas" panose="020B0609020204030204" charset="0"/>
              <a:ea typeface="+mn-ea"/>
              <a:cs typeface="+mn-cs"/>
            </a:endParaRPr>
          </a:p>
          <a:p>
            <a:pPr marL="0" indent="0" defTabSz="914400">
              <a:spcBef>
                <a:spcPct val="0"/>
              </a:spcBef>
              <a:buNone/>
            </a:pPr>
            <a:r>
              <a:rPr lang="zh-CN" altLang="en-US" sz="1800" kern="1200" baseline="0">
                <a:latin typeface="Consolas" panose="020B0609020204030204" charset="0"/>
                <a:ea typeface="+mn-ea"/>
                <a:cs typeface="+mn-cs"/>
              </a:rPr>
              <a:t># 创建空白长图</a:t>
            </a:r>
            <a:endParaRPr lang="zh-CN" altLang="en-US" sz="1800" kern="1200" baseline="0">
              <a:latin typeface="Consolas" panose="020B0609020204030204" charset="0"/>
              <a:ea typeface="+mn-ea"/>
              <a:cs typeface="+mn-cs"/>
            </a:endParaRPr>
          </a:p>
          <a:p>
            <a:pPr marL="0" indent="0" defTabSz="914400">
              <a:spcBef>
                <a:spcPct val="0"/>
              </a:spcBef>
              <a:buNone/>
            </a:pPr>
            <a:r>
              <a:rPr lang="zh-CN" altLang="en-US" sz="1800" kern="1200" baseline="0">
                <a:latin typeface="Consolas" panose="020B0609020204030204" charset="0"/>
                <a:ea typeface="+mn-ea"/>
                <a:cs typeface="+mn-cs"/>
              </a:rPr>
              <a:t>result = Image.new(ims[0].mode, (width, height*len(ims)))</a:t>
            </a:r>
            <a:endParaRPr lang="zh-CN" altLang="en-US" sz="1800" kern="1200" baseline="0">
              <a:latin typeface="Consolas" panose="020B0609020204030204" charset="0"/>
              <a:ea typeface="+mn-ea"/>
              <a:cs typeface="+mn-cs"/>
            </a:endParaRPr>
          </a:p>
          <a:p>
            <a:pPr marL="0" indent="0" defTabSz="914400">
              <a:spcBef>
                <a:spcPct val="0"/>
              </a:spcBef>
              <a:buNone/>
            </a:pPr>
            <a:endParaRPr lang="zh-CN" altLang="en-US" sz="1800" kern="1200" baseline="0">
              <a:latin typeface="Consolas" panose="020B0609020204030204" charset="0"/>
              <a:ea typeface="+mn-ea"/>
              <a:cs typeface="+mn-cs"/>
            </a:endParaRPr>
          </a:p>
          <a:p>
            <a:pPr marL="0" indent="0" defTabSz="914400">
              <a:spcBef>
                <a:spcPct val="0"/>
              </a:spcBef>
              <a:buNone/>
            </a:pPr>
            <a:r>
              <a:rPr lang="zh-CN" altLang="en-US" sz="1800" kern="1200" baseline="0">
                <a:latin typeface="Consolas" panose="020B0609020204030204" charset="0"/>
                <a:ea typeface="+mn-ea"/>
                <a:cs typeface="+mn-cs"/>
              </a:rPr>
              <a:t># 拼接</a:t>
            </a:r>
            <a:endParaRPr lang="zh-CN" altLang="en-US" sz="1800" kern="1200" baseline="0">
              <a:latin typeface="Consolas" panose="020B0609020204030204" charset="0"/>
              <a:ea typeface="+mn-ea"/>
              <a:cs typeface="+mn-cs"/>
            </a:endParaRPr>
          </a:p>
          <a:p>
            <a:pPr marL="0" indent="0" defTabSz="914400">
              <a:spcBef>
                <a:spcPct val="0"/>
              </a:spcBef>
              <a:buNone/>
            </a:pPr>
            <a:r>
              <a:rPr lang="zh-CN" altLang="en-US" sz="1800" kern="1200" baseline="0">
                <a:latin typeface="Consolas" panose="020B0609020204030204" charset="0"/>
                <a:ea typeface="+mn-ea"/>
                <a:cs typeface="+mn-cs"/>
              </a:rPr>
              <a:t>for i, im in enumerate(ims):</a:t>
            </a:r>
            <a:endParaRPr lang="zh-CN" altLang="en-US" sz="1800" kern="1200" baseline="0">
              <a:latin typeface="Consolas" panose="020B0609020204030204" charset="0"/>
              <a:ea typeface="+mn-ea"/>
              <a:cs typeface="+mn-cs"/>
            </a:endParaRPr>
          </a:p>
          <a:p>
            <a:pPr marL="0" indent="0" defTabSz="914400">
              <a:spcBef>
                <a:spcPct val="0"/>
              </a:spcBef>
              <a:buNone/>
            </a:pPr>
            <a:r>
              <a:rPr lang="zh-CN" altLang="en-US" sz="1800" kern="1200" baseline="0">
                <a:latin typeface="Consolas" panose="020B0609020204030204" charset="0"/>
                <a:ea typeface="+mn-ea"/>
                <a:cs typeface="+mn-cs"/>
              </a:rPr>
              <a:t>    result.paste(im, box=(0,i*height))</a:t>
            </a:r>
            <a:endParaRPr lang="zh-CN" altLang="en-US" sz="1800" kern="1200" baseline="0">
              <a:latin typeface="Consolas" panose="020B0609020204030204" charset="0"/>
              <a:ea typeface="+mn-ea"/>
              <a:cs typeface="+mn-cs"/>
            </a:endParaRPr>
          </a:p>
          <a:p>
            <a:pPr marL="0" indent="0" defTabSz="914400">
              <a:spcBef>
                <a:spcPct val="0"/>
              </a:spcBef>
              <a:buNone/>
            </a:pPr>
            <a:endParaRPr lang="zh-CN" altLang="en-US" sz="1800" kern="1200" baseline="0">
              <a:latin typeface="Consolas" panose="020B0609020204030204" charset="0"/>
              <a:ea typeface="+mn-ea"/>
              <a:cs typeface="+mn-cs"/>
            </a:endParaRPr>
          </a:p>
          <a:p>
            <a:pPr marL="0" indent="0" defTabSz="914400">
              <a:spcBef>
                <a:spcPct val="0"/>
              </a:spcBef>
              <a:buNone/>
            </a:pPr>
            <a:r>
              <a:rPr lang="zh-CN" altLang="en-US" sz="1800" kern="1200" baseline="0">
                <a:latin typeface="Consolas" panose="020B0609020204030204" charset="0"/>
                <a:ea typeface="+mn-ea"/>
                <a:cs typeface="+mn-cs"/>
              </a:rPr>
              <a:t># 保存</a:t>
            </a:r>
            <a:endParaRPr lang="zh-CN" altLang="en-US" sz="1800" kern="1200" baseline="0">
              <a:latin typeface="Consolas" panose="020B0609020204030204" charset="0"/>
              <a:ea typeface="+mn-ea"/>
              <a:cs typeface="+mn-cs"/>
            </a:endParaRPr>
          </a:p>
          <a:p>
            <a:pPr marL="0" indent="0" defTabSz="914400">
              <a:spcBef>
                <a:spcPct val="0"/>
              </a:spcBef>
              <a:buNone/>
            </a:pPr>
            <a:r>
              <a:rPr lang="zh-CN" altLang="en-US" sz="1800" kern="1200" baseline="0">
                <a:latin typeface="Consolas" panose="020B0609020204030204" charset="0"/>
                <a:ea typeface="+mn-ea"/>
                <a:cs typeface="+mn-cs"/>
              </a:rPr>
              <a:t>result.save('result.png')</a:t>
            </a:r>
            <a:endParaRPr lang="zh-CN" altLang="en-US" sz="1800" kern="1200" baseline="0">
              <a:latin typeface="Consolas" panose="020B0609020204030204" charset="0"/>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标题 26625"/>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15.3 </a:t>
            </a:r>
            <a:r>
              <a:rPr>
                <a:sym typeface="+mn-ea"/>
              </a:rPr>
              <a:t>音乐编程</a:t>
            </a:r>
            <a:endParaRPr>
              <a:sym typeface="+mn-ea"/>
            </a:endParaRPr>
          </a:p>
        </p:txBody>
      </p:sp>
      <p:sp>
        <p:nvSpPr>
          <p:cNvPr id="2" name="文本占位符 1"/>
          <p:cNvSpPr>
            <a:spLocks noGrp="1"/>
          </p:cNvSpPr>
          <p:nvPr>
            <p:ph type="body" idx="1"/>
          </p:nvPr>
        </p:nvSpPr>
        <p:spPr/>
        <p:txBody>
          <a:bodyPr/>
          <a:p>
            <a:endParaRPr lang="zh-CN" altLang="en-US"/>
          </a:p>
        </p:txBody>
      </p:sp>
      <p:sp>
        <p:nvSpPr>
          <p:cNvPr id="38914" name="文本占位符 26626"/>
          <p:cNvSpPr>
            <a:spLocks noGrp="1"/>
          </p:cNvSpPr>
          <p:nvPr>
            <p:ph sz="half" idx="2"/>
          </p:nvPr>
        </p:nvSpPr>
        <p:spPr/>
        <p:txBody>
          <a:bodyPr anchor="t"/>
          <a:p>
            <a:pPr marL="342900" marR="0" indent="-342900" algn="l" defTabSz="914400" rtl="0" eaLnBrk="1" fontAlgn="base" latinLnBrk="0" hangingPunct="1">
              <a:lnSpc>
                <a:spcPct val="100000"/>
              </a:lnSpc>
              <a:spcBef>
                <a:spcPts val="600"/>
              </a:spcBef>
              <a:spcAft>
                <a:spcPts val="600"/>
              </a:spcAft>
              <a:buClrTx/>
              <a:buSzTx/>
              <a:buFont typeface="Wingdings" panose="05000000000000000000" charset="0"/>
              <a:buChar char="§"/>
            </a:pPr>
            <a:r>
              <a:rPr kumimoji="0" lang="zh-CN" altLang="en-US" sz="2400" b="0" i="0" u="none" strike="noStrike" kern="1200" cap="none" spc="0" normalizeH="0" baseline="0" noProof="1" dirty="0">
                <a:solidFill>
                  <a:schemeClr val="tx1"/>
                </a:solidFill>
                <a:latin typeface="+mn-lt"/>
                <a:ea typeface="宋体" panose="02010600030101010101" pitchFamily="2" charset="-122"/>
                <a:cs typeface="+mn-cs"/>
              </a:rPr>
              <a:t>pygame模块的</a:t>
            </a:r>
            <a:r>
              <a:rPr kumimoji="0" lang="en-US" altLang="x-none" sz="2400" b="0" i="0" u="none" strike="noStrike" kern="1200" cap="none" spc="0" normalizeH="0" baseline="0" noProof="1" dirty="0">
                <a:solidFill>
                  <a:schemeClr val="tx1"/>
                </a:solidFill>
                <a:latin typeface="+mn-lt"/>
                <a:ea typeface="+mn-ea"/>
                <a:cs typeface="+mn-cs"/>
              </a:rPr>
              <a:t>mixer</a:t>
            </a:r>
            <a:r>
              <a:rPr kumimoji="0" lang="zh-CN" altLang="en-US" sz="2400" b="0" i="0" u="none" strike="noStrike" kern="1200" cap="none" spc="0" normalizeH="0" baseline="0" noProof="1" dirty="0">
                <a:solidFill>
                  <a:schemeClr val="tx1"/>
                </a:solidFill>
                <a:latin typeface="+mn-lt"/>
                <a:ea typeface="宋体" panose="02010600030101010101" pitchFamily="2" charset="-122"/>
                <a:cs typeface="+mn-cs"/>
              </a:rPr>
              <a:t>模块支持音乐播放的功能。</a:t>
            </a:r>
            <a:endParaRPr kumimoji="0" lang="zh-CN" altLang="en-US" sz="2400" b="0" i="0" u="none" strike="noStrike" kern="1200" cap="none" spc="0" normalizeH="0" baseline="0" noProof="1" dirty="0">
              <a:solidFill>
                <a:schemeClr val="tx1"/>
              </a:solidFill>
              <a:latin typeface="+mn-lt"/>
              <a:ea typeface="宋体" panose="02010600030101010101" pitchFamily="2" charset="-122"/>
              <a:cs typeface="+mn-cs"/>
            </a:endParaRPr>
          </a:p>
          <a:p>
            <a:pPr marL="647700" marR="0" indent="-342265" algn="l" defTabSz="914400" rtl="0" eaLnBrk="1" fontAlgn="base" latinLnBrk="0" hangingPunct="1">
              <a:lnSpc>
                <a:spcPct val="100000"/>
              </a:lnSpc>
              <a:spcBef>
                <a:spcPts val="600"/>
              </a:spcBef>
              <a:spcAft>
                <a:spcPts val="600"/>
              </a:spcAft>
              <a:buClrTx/>
              <a:buSzTx/>
              <a:buFont typeface="Wingdings" panose="05000000000000000000" charset="0"/>
              <a:buChar char="ü"/>
            </a:pPr>
            <a:r>
              <a:rPr kumimoji="0" lang="zh-CN" altLang="en-US" sz="1800" b="0" i="0" u="none" strike="noStrike" kern="1200" cap="none" spc="0" normalizeH="0" baseline="0" noProof="1" dirty="0">
                <a:solidFill>
                  <a:schemeClr val="tx1"/>
                </a:solidFill>
                <a:latin typeface="+mn-lt"/>
                <a:ea typeface="宋体" panose="02010600030101010101" pitchFamily="2" charset="-122"/>
                <a:cs typeface="+mn-cs"/>
                <a:hlinkClick r:id="rId1"/>
              </a:rPr>
              <a:t>http://pygame.org/ftp/</a:t>
            </a:r>
            <a:endParaRPr kumimoji="0" lang="en-US" altLang="x-none" sz="1800" b="0" i="0" u="none" strike="noStrike" kern="1200" cap="none" spc="0" normalizeH="0" baseline="0" noProof="1" dirty="0">
              <a:solidFill>
                <a:schemeClr val="tx1"/>
              </a:solidFill>
              <a:latin typeface="+mn-lt"/>
              <a:ea typeface="+mn-ea"/>
              <a:cs typeface="+mn-cs"/>
            </a:endParaRPr>
          </a:p>
          <a:p>
            <a:pPr marL="647700" marR="0" indent="-342265" algn="l" defTabSz="914400" rtl="0" eaLnBrk="1" fontAlgn="base" latinLnBrk="0" hangingPunct="1">
              <a:lnSpc>
                <a:spcPct val="100000"/>
              </a:lnSpc>
              <a:spcBef>
                <a:spcPts val="600"/>
              </a:spcBef>
              <a:spcAft>
                <a:spcPts val="600"/>
              </a:spcAft>
              <a:buClrTx/>
              <a:buSzTx/>
              <a:buFont typeface="Wingdings" panose="05000000000000000000" charset="0"/>
              <a:buChar char="ü"/>
            </a:pPr>
            <a:r>
              <a:rPr kumimoji="0" lang="zh-CN" altLang="en-US" sz="1800" b="0" i="0" u="none" strike="noStrike" kern="1200" cap="none" spc="0" normalizeH="0" baseline="0" noProof="1" dirty="0">
                <a:solidFill>
                  <a:schemeClr val="tx1"/>
                </a:solidFill>
                <a:latin typeface="+mn-lt"/>
                <a:ea typeface="宋体" panose="02010600030101010101" pitchFamily="2" charset="-122"/>
                <a:cs typeface="+mn-cs"/>
                <a:hlinkClick r:id="rId2"/>
              </a:rPr>
              <a:t>http://eyehere.net/2011/python-pygame-novice-professional-index/</a:t>
            </a:r>
            <a:endParaRPr kumimoji="0" lang="en-US" altLang="x-none" sz="1800" b="0" i="0" u="none" strike="noStrike" kern="1200" cap="none" spc="0" normalizeH="0" baseline="0" noProof="1" dirty="0">
              <a:solidFill>
                <a:schemeClr val="tx1"/>
              </a:solidFill>
              <a:latin typeface="+mn-lt"/>
              <a:ea typeface="+mn-ea"/>
              <a:cs typeface="+mn-cs"/>
            </a:endParaRPr>
          </a:p>
          <a:p>
            <a:pPr marL="647700" marR="0" indent="-342265" algn="l" defTabSz="914400" rtl="0" eaLnBrk="1" fontAlgn="base" latinLnBrk="0" hangingPunct="1">
              <a:lnSpc>
                <a:spcPct val="100000"/>
              </a:lnSpc>
              <a:spcBef>
                <a:spcPts val="600"/>
              </a:spcBef>
              <a:spcAft>
                <a:spcPts val="600"/>
              </a:spcAft>
              <a:buClrTx/>
              <a:buSzTx/>
              <a:buFont typeface="Wingdings" panose="05000000000000000000" charset="0"/>
              <a:buChar char="ü"/>
            </a:pPr>
            <a:r>
              <a:rPr kumimoji="0" lang="zh-CN" altLang="en-US" sz="1800" b="0" i="0" u="none" strike="noStrike" kern="1200" cap="none" spc="0" normalizeH="0" baseline="0" noProof="1" dirty="0">
                <a:solidFill>
                  <a:schemeClr val="tx1"/>
                </a:solidFill>
                <a:latin typeface="+mn-lt"/>
                <a:ea typeface="宋体" panose="02010600030101010101" pitchFamily="2" charset="-122"/>
                <a:cs typeface="+mn-cs"/>
                <a:hlinkClick r:id="rId3"/>
              </a:rPr>
              <a:t>http://www.pygame.org/docs/ref/</a:t>
            </a:r>
            <a:endParaRPr kumimoji="0" lang="en-US" altLang="x-none" sz="18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ts val="600"/>
              </a:spcBef>
              <a:spcAft>
                <a:spcPts val="600"/>
              </a:spcAft>
              <a:buClrTx/>
              <a:buSzTx/>
              <a:buFont typeface="Wingdings" panose="05000000000000000000" charset="0"/>
              <a:buChar char="§"/>
            </a:pPr>
            <a:r>
              <a:rPr kumimoji="0" lang="zh-CN" altLang="en-US" sz="2400" b="0" i="0" u="none" strike="noStrike" kern="1200" cap="none" spc="0" normalizeH="0" baseline="0" noProof="1" dirty="0">
                <a:solidFill>
                  <a:schemeClr val="tx1"/>
                </a:solidFill>
                <a:latin typeface="+mn-lt"/>
                <a:ea typeface="宋体" panose="02010600030101010101" pitchFamily="2" charset="-122"/>
                <a:cs typeface="+mn-cs"/>
              </a:rPr>
              <a:t>跨平台音频</a:t>
            </a:r>
            <a:r>
              <a:rPr kumimoji="0" lang="en-US" altLang="x-none" sz="2400" b="0" i="0" u="none" strike="noStrike" kern="1200" cap="none" spc="0" normalizeH="0" baseline="0" noProof="1" dirty="0">
                <a:solidFill>
                  <a:schemeClr val="tx1"/>
                </a:solidFill>
                <a:latin typeface="+mn-lt"/>
                <a:ea typeface="+mn-ea"/>
                <a:cs typeface="+mn-cs"/>
              </a:rPr>
              <a:t>/</a:t>
            </a:r>
            <a:r>
              <a:rPr kumimoji="0" lang="zh-CN" altLang="en-US" sz="2400" b="0" i="0" u="none" strike="noStrike" kern="1200" cap="none" spc="0" normalizeH="0" baseline="0" noProof="1" dirty="0">
                <a:solidFill>
                  <a:schemeClr val="tx1"/>
                </a:solidFill>
                <a:latin typeface="+mn-lt"/>
                <a:ea typeface="宋体" panose="02010600030101010101" pitchFamily="2" charset="-122"/>
                <a:cs typeface="+mn-cs"/>
              </a:rPr>
              <a:t>视频播放支持库</a:t>
            </a:r>
            <a:r>
              <a:rPr kumimoji="0" lang="en-US" altLang="x-none" sz="2400" b="0" i="0" u="none" strike="noStrike" kern="1200" cap="none" spc="0" normalizeH="0" baseline="0" noProof="1" dirty="0">
                <a:solidFill>
                  <a:schemeClr val="tx1"/>
                </a:solidFill>
                <a:latin typeface="+mn-lt"/>
                <a:ea typeface="+mn-ea"/>
                <a:cs typeface="+mn-cs"/>
              </a:rPr>
              <a:t>Phonon</a:t>
            </a:r>
            <a:r>
              <a:rPr kumimoji="0" lang="zh-CN" altLang="en-US" sz="2400" b="0" i="0" u="none" strike="noStrike" kern="1200" cap="none" spc="0" normalizeH="0" baseline="0" noProof="1" dirty="0">
                <a:solidFill>
                  <a:schemeClr val="tx1"/>
                </a:solidFill>
                <a:latin typeface="+mn-lt"/>
                <a:ea typeface="宋体" panose="02010600030101010101" pitchFamily="2" charset="-122"/>
                <a:cs typeface="+mn-cs"/>
              </a:rPr>
              <a:t>也提供了播放音频和视频文件的功能。</a:t>
            </a:r>
            <a:endParaRPr kumimoji="0" lang="zh-CN" altLang="en-US" sz="2400" b="0" i="0" u="none" strike="noStrike" kern="1200" cap="none" spc="0" normalizeH="0" baseline="0" noProof="1" dirty="0">
              <a:solidFill>
                <a:schemeClr val="tx1"/>
              </a:solidFill>
              <a:latin typeface="+mn-lt"/>
              <a:ea typeface="宋体" panose="02010600030101010101" pitchFamily="2" charset="-122"/>
              <a:cs typeface="+mn-cs"/>
            </a:endParaRPr>
          </a:p>
          <a:p>
            <a:pPr marL="342900" marR="0" indent="-342900" algn="l" defTabSz="914400" rtl="0" eaLnBrk="1" fontAlgn="base" latinLnBrk="0" hangingPunct="1">
              <a:lnSpc>
                <a:spcPct val="100000"/>
              </a:lnSpc>
              <a:spcBef>
                <a:spcPts val="600"/>
              </a:spcBef>
              <a:spcAft>
                <a:spcPts val="600"/>
              </a:spcAft>
              <a:buClrTx/>
              <a:buSzTx/>
              <a:buFont typeface="Wingdings" panose="05000000000000000000" charset="0"/>
              <a:buChar char="§"/>
            </a:pPr>
            <a:r>
              <a:rPr kumimoji="0" lang="zh-CN" altLang="en-US" sz="2400" b="0" i="0" u="none" strike="noStrike" kern="1200" cap="none" spc="0" normalizeH="0" baseline="0" noProof="1" dirty="0">
                <a:solidFill>
                  <a:schemeClr val="tx1"/>
                </a:solidFill>
                <a:latin typeface="+mn-lt"/>
                <a:ea typeface="宋体" panose="02010600030101010101" pitchFamily="2" charset="-122"/>
                <a:cs typeface="+mn-cs"/>
              </a:rPr>
              <a:t>也可以使用DirectSound或WMPlayer.ocx或其他控件进行音乐文件播放。</a:t>
            </a:r>
            <a:endParaRPr kumimoji="0" lang="zh-CN" altLang="en-US" sz="2400" b="0" i="0" u="none" strike="noStrike" kern="1200" cap="none" spc="0" normalizeH="0" baseline="0" noProof="1" dirty="0">
              <a:solidFill>
                <a:schemeClr val="tx1"/>
              </a:solidFill>
              <a:latin typeface="+mn-lt"/>
              <a:ea typeface="宋体" panose="02010600030101010101" pitchFamily="2" charset="-122"/>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标题 27649"/>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15.3 </a:t>
            </a:r>
            <a:r>
              <a:rPr>
                <a:sym typeface="+mn-ea"/>
              </a:rPr>
              <a:t>音乐编程</a:t>
            </a:r>
            <a:endParaRPr>
              <a:sym typeface="+mn-ea"/>
            </a:endParaRPr>
          </a:p>
        </p:txBody>
      </p:sp>
      <p:sp>
        <p:nvSpPr>
          <p:cNvPr id="2" name="文本占位符 1"/>
          <p:cNvSpPr>
            <a:spLocks noGrp="1"/>
          </p:cNvSpPr>
          <p:nvPr>
            <p:ph type="body" idx="1"/>
          </p:nvPr>
        </p:nvSpPr>
        <p:spPr/>
        <p:txBody>
          <a:bodyPr/>
          <a:p>
            <a:endParaRPr lang="zh-CN" altLang="en-US"/>
          </a:p>
        </p:txBody>
      </p:sp>
      <p:sp>
        <p:nvSpPr>
          <p:cNvPr id="39938" name="文本占位符 27650"/>
          <p:cNvSpPr>
            <a:spLocks noGrp="1"/>
          </p:cNvSpPr>
          <p:nvPr>
            <p:ph sz="half" idx="2"/>
          </p:nvPr>
        </p:nvSpPr>
        <p:spPr/>
        <p:txBody>
          <a:bodyPr anchor="t"/>
          <a:p>
            <a:pPr marL="342900" marR="0" indent="-342900" algn="l" defTabSz="914400" rtl="0" eaLnBrk="1" fontAlgn="base" latinLnBrk="0" hangingPunct="1">
              <a:lnSpc>
                <a:spcPct val="150000"/>
              </a:lnSpc>
              <a:spcBef>
                <a:spcPct val="0"/>
              </a:spcBef>
              <a:spcAft>
                <a:spcPct val="0"/>
              </a:spcAft>
              <a:buClrTx/>
              <a:buSzTx/>
              <a:buFont typeface="Wingdings" panose="05000000000000000000" charset="0"/>
              <a:buChar char="§"/>
            </a:pPr>
            <a:r>
              <a:rPr kumimoji="0" lang="en-US" altLang="x-none" sz="2400" b="0" i="0" u="none" strike="noStrike" kern="1200" cap="none" spc="0" normalizeH="0" baseline="0" noProof="1" dirty="0">
                <a:solidFill>
                  <a:schemeClr val="tx1"/>
                </a:solidFill>
                <a:latin typeface="+mn-lt"/>
                <a:ea typeface="+mn-ea"/>
                <a:cs typeface="+mn-cs"/>
              </a:rPr>
              <a:t>pygame</a:t>
            </a:r>
            <a:r>
              <a:rPr kumimoji="0" lang="zh-CN" altLang="en-US" sz="2400" b="0" i="0" u="none" strike="noStrike" kern="1200" cap="none" spc="0" normalizeH="0" baseline="0" noProof="1" dirty="0">
                <a:solidFill>
                  <a:schemeClr val="tx1"/>
                </a:solidFill>
                <a:latin typeface="+mn-lt"/>
                <a:ea typeface="宋体" panose="02010600030101010101" pitchFamily="2" charset="-122"/>
                <a:cs typeface="+mn-cs"/>
              </a:rPr>
              <a:t>模块中用于音乐播放有关的方法有：</a:t>
            </a:r>
            <a:endParaRPr kumimoji="0" lang="zh-CN" altLang="en-US" sz="2400" b="0" i="0" u="none" strike="noStrike" kern="1200" cap="none" spc="0" normalizeH="0" baseline="0" noProof="1" dirty="0">
              <a:solidFill>
                <a:schemeClr val="tx1"/>
              </a:solidFill>
              <a:latin typeface="+mn-lt"/>
              <a:ea typeface="宋体" panose="02010600030101010101" pitchFamily="2" charset="-122"/>
              <a:cs typeface="+mn-cs"/>
            </a:endParaRPr>
          </a:p>
          <a:p>
            <a:pPr marL="647700" marR="0" indent="-342265" algn="l" defTabSz="914400" rtl="0" eaLnBrk="1" fontAlgn="base" latinLnBrk="0" hangingPunct="1">
              <a:lnSpc>
                <a:spcPct val="150000"/>
              </a:lnSpc>
              <a:spcBef>
                <a:spcPts val="600"/>
              </a:spcBef>
              <a:spcAft>
                <a:spcPts val="600"/>
              </a:spcAft>
              <a:buClrTx/>
              <a:buSzTx/>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pygame.mixer.init()</a:t>
            </a:r>
            <a:r>
              <a:rPr kumimoji="0" lang="zh-CN" altLang="en-US" sz="1800" b="0" i="0" u="none" strike="noStrike" kern="1200" cap="none" spc="0" normalizeH="0" baseline="0" noProof="1" dirty="0">
                <a:solidFill>
                  <a:schemeClr val="tx1"/>
                </a:solidFill>
                <a:latin typeface="+mn-lt"/>
                <a:ea typeface="宋体" panose="02010600030101010101" pitchFamily="2" charset="-122"/>
                <a:cs typeface="+mn-cs"/>
              </a:rPr>
              <a:t>：初始化，必须首先调用</a:t>
            </a:r>
            <a:endParaRPr kumimoji="0" lang="zh-CN" altLang="en-US" sz="1800" b="0" i="0" u="none" strike="noStrike" kern="1200" cap="none" spc="0" normalizeH="0" baseline="0" noProof="1" dirty="0">
              <a:solidFill>
                <a:schemeClr val="tx1"/>
              </a:solidFill>
              <a:latin typeface="+mn-lt"/>
              <a:ea typeface="宋体" panose="02010600030101010101" pitchFamily="2" charset="-122"/>
              <a:cs typeface="+mn-cs"/>
            </a:endParaRPr>
          </a:p>
          <a:p>
            <a:pPr marL="647700" marR="0" indent="-342265" algn="l" defTabSz="914400" rtl="0" eaLnBrk="1" fontAlgn="base" latinLnBrk="0" hangingPunct="1">
              <a:lnSpc>
                <a:spcPct val="150000"/>
              </a:lnSpc>
              <a:spcBef>
                <a:spcPts val="600"/>
              </a:spcBef>
              <a:spcAft>
                <a:spcPts val="600"/>
              </a:spcAft>
              <a:buClrTx/>
              <a:buSzTx/>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pygame.mixer.music.load(filename)</a:t>
            </a:r>
            <a:r>
              <a:rPr kumimoji="0" lang="zh-CN" altLang="en-US" sz="1800" b="0" i="0" u="none" strike="noStrike" kern="1200" cap="none" spc="0" normalizeH="0" baseline="0" noProof="1" dirty="0">
                <a:solidFill>
                  <a:schemeClr val="tx1"/>
                </a:solidFill>
                <a:latin typeface="+mn-lt"/>
                <a:ea typeface="宋体" panose="02010600030101010101" pitchFamily="2" charset="-122"/>
                <a:cs typeface="+mn-cs"/>
              </a:rPr>
              <a:t>：打开音乐文件</a:t>
            </a:r>
            <a:endParaRPr kumimoji="0" lang="zh-CN" altLang="en-US" sz="1800" b="0" i="0" u="none" strike="noStrike" kern="1200" cap="none" spc="0" normalizeH="0" baseline="0" noProof="1" dirty="0">
              <a:solidFill>
                <a:schemeClr val="tx1"/>
              </a:solidFill>
              <a:latin typeface="+mn-lt"/>
              <a:ea typeface="宋体" panose="02010600030101010101" pitchFamily="2" charset="-122"/>
              <a:cs typeface="+mn-cs"/>
            </a:endParaRPr>
          </a:p>
          <a:p>
            <a:pPr marL="647700" marR="0" indent="-342265" algn="l" defTabSz="914400" rtl="0" eaLnBrk="1" fontAlgn="base" latinLnBrk="0" hangingPunct="1">
              <a:lnSpc>
                <a:spcPct val="150000"/>
              </a:lnSpc>
              <a:spcBef>
                <a:spcPts val="600"/>
              </a:spcBef>
              <a:spcAft>
                <a:spcPts val="600"/>
              </a:spcAft>
              <a:buClrTx/>
              <a:buSzTx/>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pygame.mixer.music.play(count,start)</a:t>
            </a:r>
            <a:r>
              <a:rPr kumimoji="0" lang="zh-CN" altLang="en-US" sz="1800" b="0" i="0" u="none" strike="noStrike" kern="1200" cap="none" spc="0" normalizeH="0" baseline="0" noProof="1" dirty="0">
                <a:solidFill>
                  <a:schemeClr val="tx1"/>
                </a:solidFill>
                <a:latin typeface="+mn-lt"/>
                <a:ea typeface="宋体" panose="02010600030101010101" pitchFamily="2" charset="-122"/>
                <a:cs typeface="+mn-cs"/>
              </a:rPr>
              <a:t>：播放音乐文件</a:t>
            </a:r>
            <a:endParaRPr kumimoji="0" lang="zh-CN" altLang="en-US" sz="1800" b="0" i="0" u="none" strike="noStrike" kern="1200" cap="none" spc="0" normalizeH="0" baseline="0" noProof="1" dirty="0">
              <a:solidFill>
                <a:schemeClr val="tx1"/>
              </a:solidFill>
              <a:latin typeface="+mn-lt"/>
              <a:ea typeface="宋体" panose="02010600030101010101" pitchFamily="2" charset="-122"/>
              <a:cs typeface="+mn-cs"/>
            </a:endParaRPr>
          </a:p>
          <a:p>
            <a:pPr marL="647700" marR="0" indent="-342265" algn="l" defTabSz="914400" rtl="0" eaLnBrk="1" fontAlgn="base" latinLnBrk="0" hangingPunct="1">
              <a:lnSpc>
                <a:spcPct val="150000"/>
              </a:lnSpc>
              <a:spcBef>
                <a:spcPts val="600"/>
              </a:spcBef>
              <a:spcAft>
                <a:spcPts val="600"/>
              </a:spcAft>
              <a:buClrTx/>
              <a:buSzTx/>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pygame.mixer.music.stop()</a:t>
            </a:r>
            <a:r>
              <a:rPr kumimoji="0" lang="zh-CN" altLang="en-US" sz="1800" b="0" i="0" u="none" strike="noStrike" kern="1200" cap="none" spc="0" normalizeH="0" baseline="0" noProof="1" dirty="0">
                <a:solidFill>
                  <a:schemeClr val="tx1"/>
                </a:solidFill>
                <a:latin typeface="+mn-lt"/>
                <a:ea typeface="宋体" panose="02010600030101010101" pitchFamily="2" charset="-122"/>
                <a:cs typeface="+mn-cs"/>
              </a:rPr>
              <a:t>：停止播放</a:t>
            </a:r>
            <a:endParaRPr kumimoji="0" lang="zh-CN" altLang="en-US" sz="1800" b="0" i="0" u="none" strike="noStrike" kern="1200" cap="none" spc="0" normalizeH="0" baseline="0" noProof="1" dirty="0">
              <a:solidFill>
                <a:schemeClr val="tx1"/>
              </a:solidFill>
              <a:latin typeface="+mn-lt"/>
              <a:ea typeface="宋体" panose="02010600030101010101" pitchFamily="2" charset="-122"/>
              <a:cs typeface="+mn-cs"/>
            </a:endParaRPr>
          </a:p>
          <a:p>
            <a:pPr marL="647700" marR="0" indent="-342265" algn="l" defTabSz="914400" rtl="0" eaLnBrk="1" fontAlgn="base" latinLnBrk="0" hangingPunct="1">
              <a:lnSpc>
                <a:spcPct val="150000"/>
              </a:lnSpc>
              <a:spcBef>
                <a:spcPts val="600"/>
              </a:spcBef>
              <a:spcAft>
                <a:spcPts val="600"/>
              </a:spcAft>
              <a:buClrTx/>
              <a:buSzTx/>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pygame.mixer.music.pause()</a:t>
            </a:r>
            <a:r>
              <a:rPr kumimoji="0" lang="zh-CN" altLang="en-US" sz="1800" b="0" i="0" u="none" strike="noStrike" kern="1200" cap="none" spc="0" normalizeH="0" baseline="0" noProof="1" dirty="0">
                <a:solidFill>
                  <a:schemeClr val="tx1"/>
                </a:solidFill>
                <a:latin typeface="+mn-lt"/>
                <a:ea typeface="宋体" panose="02010600030101010101" pitchFamily="2" charset="-122"/>
                <a:cs typeface="+mn-cs"/>
              </a:rPr>
              <a:t>：暂停播放</a:t>
            </a:r>
            <a:endParaRPr kumimoji="0" lang="zh-CN" altLang="en-US" sz="1800" b="0" i="0" u="none" strike="noStrike" kern="1200" cap="none" spc="0" normalizeH="0" baseline="0" noProof="1" dirty="0">
              <a:solidFill>
                <a:schemeClr val="tx1"/>
              </a:solidFill>
              <a:latin typeface="+mn-lt"/>
              <a:ea typeface="宋体" panose="02010600030101010101" pitchFamily="2" charset="-122"/>
              <a:cs typeface="+mn-cs"/>
            </a:endParaRPr>
          </a:p>
          <a:p>
            <a:pPr marL="647700" marR="0" indent="-342265" algn="l" defTabSz="914400" rtl="0" eaLnBrk="1" fontAlgn="base" latinLnBrk="0" hangingPunct="1">
              <a:lnSpc>
                <a:spcPct val="150000"/>
              </a:lnSpc>
              <a:spcBef>
                <a:spcPts val="600"/>
              </a:spcBef>
              <a:spcAft>
                <a:spcPts val="600"/>
              </a:spcAft>
              <a:buClrTx/>
              <a:buSzTx/>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pygame.mixer.music.unpause()</a:t>
            </a:r>
            <a:r>
              <a:rPr kumimoji="0" lang="zh-CN" altLang="en-US" sz="1800" b="0" i="0" u="none" strike="noStrike" kern="1200" cap="none" spc="0" normalizeH="0" baseline="0" noProof="1" dirty="0">
                <a:solidFill>
                  <a:schemeClr val="tx1"/>
                </a:solidFill>
                <a:latin typeface="+mn-lt"/>
                <a:ea typeface="宋体" panose="02010600030101010101" pitchFamily="2" charset="-122"/>
                <a:cs typeface="+mn-cs"/>
              </a:rPr>
              <a:t>：继续播放</a:t>
            </a:r>
            <a:endParaRPr kumimoji="0" lang="zh-CN" altLang="en-US" sz="1800" b="0" i="0" u="none" strike="noStrike" kern="1200" cap="none" spc="0" normalizeH="0" baseline="0" noProof="1" dirty="0">
              <a:solidFill>
                <a:schemeClr val="tx1"/>
              </a:solidFill>
              <a:latin typeface="+mn-lt"/>
              <a:ea typeface="宋体" panose="02010600030101010101" pitchFamily="2" charset="-122"/>
              <a:cs typeface="+mn-cs"/>
            </a:endParaRPr>
          </a:p>
          <a:p>
            <a:pPr marL="647700" marR="0" indent="-342265" algn="l" defTabSz="914400" rtl="0" eaLnBrk="1" fontAlgn="base" latinLnBrk="0" hangingPunct="1">
              <a:lnSpc>
                <a:spcPct val="150000"/>
              </a:lnSpc>
              <a:spcBef>
                <a:spcPts val="600"/>
              </a:spcBef>
              <a:spcAft>
                <a:spcPts val="600"/>
              </a:spcAft>
              <a:buClrTx/>
              <a:buSzTx/>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pygame.mixer.music.get_busy()</a:t>
            </a:r>
            <a:r>
              <a:rPr kumimoji="0" lang="zh-CN" altLang="en-US" sz="1800" b="0" i="0" u="none" strike="noStrike" kern="1200" cap="none" spc="0" normalizeH="0" baseline="0" noProof="1" dirty="0">
                <a:solidFill>
                  <a:schemeClr val="tx1"/>
                </a:solidFill>
                <a:latin typeface="+mn-lt"/>
                <a:ea typeface="宋体" panose="02010600030101010101" pitchFamily="2" charset="-122"/>
                <a:cs typeface="+mn-cs"/>
              </a:rPr>
              <a:t>：检测声卡是否正被占用</a:t>
            </a:r>
            <a:endParaRPr kumimoji="0" lang="zh-CN" altLang="en-US" sz="1800" b="0" i="0" u="none" strike="noStrike" kern="1200" cap="none" spc="0" normalizeH="0" baseline="0" noProof="1" dirty="0">
              <a:solidFill>
                <a:schemeClr val="tx1"/>
              </a:solidFill>
              <a:latin typeface="+mn-lt"/>
              <a:ea typeface="宋体" panose="02010600030101010101" pitchFamily="2"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文本占位符 9218"/>
          <p:cNvSpPr>
            <a:spLocks noGrp="1"/>
          </p:cNvSpPr>
          <p:nvPr>
            <p:ph sz="half" idx="2"/>
          </p:nvPr>
        </p:nvSpPr>
        <p:spPr/>
        <p:txBody>
          <a:bodyPr anchor="t"/>
          <a:p>
            <a:pPr defTabSz="914400">
              <a:lnSpc>
                <a:spcPct val="80000"/>
              </a:lnSpc>
            </a:pPr>
            <a:r>
              <a:rPr lang="zh-CN" altLang="en-US" sz="2400" kern="1200" baseline="0" dirty="0">
                <a:latin typeface="+mn-lt"/>
                <a:ea typeface="+mn-ea"/>
                <a:cs typeface="+mn-cs"/>
              </a:rPr>
              <a:t>根据特定的需要，进一步完成OpenGL的初始化。</a:t>
            </a:r>
            <a:endParaRPr lang="zh-CN" altLang="en-US" sz="2400" kern="1200" baseline="0" dirty="0">
              <a:latin typeface="+mn-lt"/>
              <a:ea typeface="+mn-ea"/>
              <a:cs typeface="+mn-cs"/>
            </a:endParaRPr>
          </a:p>
          <a:p>
            <a:pPr defTabSz="914400">
              <a:spcBef>
                <a:spcPct val="0"/>
              </a:spcBef>
              <a:buNone/>
            </a:pP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def InitGL(self, width, height):</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glClearColor(0.0, 0.0, 0.0, 0.0)</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glClearDepth(1.0)</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glDepthFunc(GL_LESS)</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glShadeModel(GL_SMOOTH)</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glEnable(GL_POINT_SMOOTH)</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glEnable(GL_LINE_SMOOTH)</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glEnable(GL_POLYGON_SMOOTH)</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glMatrixMode(GL_PROJECTION)</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glHint(GL_POINT_SMOOTH_HINT,GL_NICEST)</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glHint(GL_LINE_SMOOTH_HINT,GL_NICEST)</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glHint(GL_POLYGON_SMOOTH_HINT,GL_FASTEST)</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glLoadIdentity()</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gluPerspective(45.0, float(width)/float(height), 0.1, 100.0)</a:t>
            </a:r>
            <a:endParaRPr lang="zh-CN" altLang="en-US" sz="1600" kern="1200" baseline="0" dirty="0">
              <a:latin typeface="Consolas" panose="020B0609020204030204" charset="0"/>
              <a:ea typeface="+mn-ea"/>
              <a:cs typeface="+mn-cs"/>
            </a:endParaRPr>
          </a:p>
          <a:p>
            <a:pPr defTabSz="914400">
              <a:spcBef>
                <a:spcPct val="0"/>
              </a:spcBef>
              <a:buNone/>
            </a:pPr>
            <a:r>
              <a:rPr lang="zh-CN" altLang="en-US" sz="1600" kern="1200" baseline="0" dirty="0">
                <a:latin typeface="Consolas" panose="020B0609020204030204" charset="0"/>
                <a:ea typeface="+mn-ea"/>
                <a:cs typeface="+mn-cs"/>
              </a:rPr>
              <a:t>        glMatrixMode(GL_MODELVIEW)</a:t>
            </a:r>
            <a:endParaRPr lang="zh-CN" altLang="en-US" sz="1600" kern="1200" baseline="0" dirty="0">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9218" name="标题 8193"/>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15.1.1 创建图形编程框架</a:t>
            </a:r>
            <a:endParaRPr>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28673"/>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15.3 </a:t>
            </a:r>
            <a:r>
              <a:rPr>
                <a:sym typeface="+mn-ea"/>
              </a:rPr>
              <a:t>音乐编程</a:t>
            </a:r>
            <a:endParaRPr>
              <a:sym typeface="+mn-ea"/>
            </a:endParaRPr>
          </a:p>
        </p:txBody>
      </p:sp>
      <p:sp>
        <p:nvSpPr>
          <p:cNvPr id="2" name="文本占位符 1"/>
          <p:cNvSpPr>
            <a:spLocks noGrp="1"/>
          </p:cNvSpPr>
          <p:nvPr>
            <p:ph type="body" idx="1"/>
          </p:nvPr>
        </p:nvSpPr>
        <p:spPr/>
        <p:txBody>
          <a:bodyPr/>
          <a:p>
            <a:endParaRPr lang="zh-CN" altLang="en-US"/>
          </a:p>
        </p:txBody>
      </p:sp>
      <p:sp>
        <p:nvSpPr>
          <p:cNvPr id="54274" name="文本占位符 28674"/>
          <p:cNvSpPr>
            <a:spLocks noGrp="1"/>
          </p:cNvSpPr>
          <p:nvPr>
            <p:ph sz="half" idx="2"/>
          </p:nvPr>
        </p:nvSpPr>
        <p:spPr/>
        <p:txBody>
          <a:bodyPr anchor="t"/>
          <a:p>
            <a:pPr defTabSz="914400">
              <a:lnSpc>
                <a:spcPct val="80000"/>
              </a:lnSpc>
            </a:pPr>
            <a:r>
              <a:rPr lang="zh-CN" altLang="en-US" sz="2400" kern="1200" baseline="0" dirty="0">
                <a:latin typeface="+mn-lt"/>
                <a:ea typeface="+mn-ea"/>
                <a:cs typeface="+mn-cs"/>
              </a:rPr>
              <a:t>简单音乐播放器：</a:t>
            </a:r>
            <a:endParaRPr lang="zh-CN" altLang="en-US" sz="2400" kern="1200" baseline="0" dirty="0">
              <a:latin typeface="+mn-lt"/>
              <a:ea typeface="+mn-ea"/>
              <a:cs typeface="+mn-cs"/>
            </a:endParaRPr>
          </a:p>
          <a:p>
            <a:pPr defTabSz="914400">
              <a:lnSpc>
                <a:spcPct val="80000"/>
              </a:lnSpc>
              <a:buNone/>
            </a:pPr>
            <a:r>
              <a:rPr lang="en-US" altLang="zh-CN" sz="1600" kern="1200" baseline="0" dirty="0">
                <a:latin typeface="Times New Roman" panose="02020603050405020304" pitchFamily="2" charset="0"/>
                <a:ea typeface="+mn-ea"/>
                <a:cs typeface="+mn-cs"/>
              </a:rPr>
              <a:t>import os</a:t>
            </a:r>
            <a:endParaRPr lang="en-US" altLang="zh-CN" sz="1600" kern="1200" baseline="0" dirty="0">
              <a:latin typeface="Times New Roman" panose="02020603050405020304" pitchFamily="2" charset="0"/>
              <a:ea typeface="+mn-ea"/>
              <a:cs typeface="+mn-cs"/>
            </a:endParaRPr>
          </a:p>
          <a:p>
            <a:pPr defTabSz="914400">
              <a:lnSpc>
                <a:spcPct val="80000"/>
              </a:lnSpc>
              <a:buNone/>
            </a:pPr>
            <a:r>
              <a:rPr lang="en-US" altLang="zh-CN" sz="1600" kern="1200" baseline="0" dirty="0">
                <a:latin typeface="Times New Roman" panose="02020603050405020304" pitchFamily="2" charset="0"/>
                <a:ea typeface="+mn-ea"/>
                <a:cs typeface="+mn-cs"/>
              </a:rPr>
              <a:t>import pygame</a:t>
            </a:r>
            <a:endParaRPr lang="en-US" altLang="zh-CN" sz="1600" kern="1200" baseline="0" dirty="0">
              <a:latin typeface="Times New Roman" panose="02020603050405020304" pitchFamily="2" charset="0"/>
              <a:ea typeface="+mn-ea"/>
              <a:cs typeface="+mn-cs"/>
            </a:endParaRPr>
          </a:p>
          <a:p>
            <a:pPr defTabSz="914400">
              <a:lnSpc>
                <a:spcPct val="80000"/>
              </a:lnSpc>
              <a:buNone/>
            </a:pPr>
            <a:r>
              <a:rPr lang="en-US" altLang="zh-CN" sz="1600" kern="1200" baseline="0" dirty="0">
                <a:latin typeface="Times New Roman" panose="02020603050405020304" pitchFamily="2" charset="0"/>
                <a:ea typeface="+mn-ea"/>
                <a:cs typeface="+mn-cs"/>
              </a:rPr>
              <a:t>import random</a:t>
            </a:r>
            <a:endParaRPr lang="en-US" altLang="zh-CN" sz="1600" kern="1200" baseline="0" dirty="0">
              <a:latin typeface="Times New Roman" panose="02020603050405020304" pitchFamily="2" charset="0"/>
              <a:ea typeface="+mn-ea"/>
              <a:cs typeface="+mn-cs"/>
            </a:endParaRPr>
          </a:p>
          <a:p>
            <a:pPr defTabSz="914400">
              <a:lnSpc>
                <a:spcPct val="80000"/>
              </a:lnSpc>
              <a:buNone/>
            </a:pPr>
            <a:r>
              <a:rPr lang="en-US" altLang="zh-CN" sz="1600" kern="1200" baseline="0" dirty="0">
                <a:latin typeface="Times New Roman" panose="02020603050405020304" pitchFamily="2" charset="0"/>
                <a:ea typeface="+mn-ea"/>
                <a:cs typeface="+mn-cs"/>
              </a:rPr>
              <a:t>import time</a:t>
            </a:r>
            <a:endParaRPr lang="en-US" altLang="zh-CN" sz="1600" kern="1200" baseline="0" dirty="0">
              <a:latin typeface="Times New Roman" panose="02020603050405020304" pitchFamily="2" charset="0"/>
              <a:ea typeface="+mn-ea"/>
              <a:cs typeface="+mn-cs"/>
            </a:endParaRPr>
          </a:p>
          <a:p>
            <a:pPr defTabSz="914400">
              <a:lnSpc>
                <a:spcPct val="80000"/>
              </a:lnSpc>
              <a:buNone/>
            </a:pPr>
            <a:endParaRPr lang="en-US" altLang="zh-CN" sz="1600" kern="1200" baseline="0" dirty="0">
              <a:latin typeface="Times New Roman" panose="02020603050405020304" pitchFamily="2" charset="0"/>
              <a:ea typeface="+mn-ea"/>
              <a:cs typeface="+mn-cs"/>
            </a:endParaRPr>
          </a:p>
          <a:p>
            <a:pPr defTabSz="914400">
              <a:lnSpc>
                <a:spcPct val="80000"/>
              </a:lnSpc>
              <a:buNone/>
            </a:pPr>
            <a:r>
              <a:rPr lang="en-US" altLang="zh-CN" sz="1600" kern="1200" baseline="0" dirty="0">
                <a:latin typeface="Times New Roman" panose="02020603050405020304" pitchFamily="2" charset="0"/>
                <a:ea typeface="+mn-ea"/>
                <a:cs typeface="+mn-cs"/>
              </a:rPr>
              <a:t>folder = r'h:\music'</a:t>
            </a:r>
            <a:endParaRPr lang="en-US" altLang="zh-CN" sz="1600" kern="1200" baseline="0" dirty="0">
              <a:latin typeface="Times New Roman" panose="02020603050405020304" pitchFamily="2" charset="0"/>
              <a:ea typeface="+mn-ea"/>
              <a:cs typeface="+mn-cs"/>
            </a:endParaRPr>
          </a:p>
          <a:p>
            <a:pPr defTabSz="914400">
              <a:lnSpc>
                <a:spcPct val="80000"/>
              </a:lnSpc>
              <a:buNone/>
            </a:pPr>
            <a:r>
              <a:rPr lang="en-US" altLang="zh-CN" sz="1600" kern="1200" baseline="0" dirty="0">
                <a:latin typeface="Times New Roman" panose="02020603050405020304" pitchFamily="2" charset="0"/>
                <a:ea typeface="+mn-ea"/>
                <a:cs typeface="+mn-cs"/>
              </a:rPr>
              <a:t>musics = [folder+'\\'+music for music in os.listdir(folder) if music.endswith('.mp3')]</a:t>
            </a:r>
            <a:endParaRPr lang="en-US" altLang="zh-CN" sz="1600" kern="1200" baseline="0" dirty="0">
              <a:latin typeface="Times New Roman" panose="02020603050405020304" pitchFamily="2" charset="0"/>
              <a:ea typeface="+mn-ea"/>
              <a:cs typeface="+mn-cs"/>
            </a:endParaRPr>
          </a:p>
          <a:p>
            <a:pPr defTabSz="914400">
              <a:lnSpc>
                <a:spcPct val="80000"/>
              </a:lnSpc>
              <a:buNone/>
            </a:pPr>
            <a:r>
              <a:rPr lang="en-US" altLang="zh-CN" sz="1600" kern="1200" baseline="0" dirty="0">
                <a:latin typeface="Times New Roman" panose="02020603050405020304" pitchFamily="2" charset="0"/>
                <a:ea typeface="+mn-ea"/>
                <a:cs typeface="+mn-cs"/>
              </a:rPr>
              <a:t>total = len(musics)</a:t>
            </a:r>
            <a:endParaRPr lang="en-US" altLang="zh-CN" sz="1600" kern="1200" baseline="0" dirty="0">
              <a:latin typeface="Times New Roman" panose="02020603050405020304" pitchFamily="2" charset="0"/>
              <a:ea typeface="+mn-ea"/>
              <a:cs typeface="+mn-cs"/>
            </a:endParaRPr>
          </a:p>
          <a:p>
            <a:pPr defTabSz="914400">
              <a:lnSpc>
                <a:spcPct val="80000"/>
              </a:lnSpc>
              <a:buNone/>
            </a:pPr>
            <a:r>
              <a:rPr lang="en-US" altLang="zh-CN" sz="1600" kern="1200" baseline="0" dirty="0">
                <a:latin typeface="Times New Roman" panose="02020603050405020304" pitchFamily="2" charset="0"/>
                <a:ea typeface="+mn-ea"/>
                <a:cs typeface="+mn-cs"/>
              </a:rPr>
              <a:t>pygame.mixer.init()</a:t>
            </a:r>
            <a:endParaRPr lang="en-US" altLang="zh-CN" sz="1600" kern="1200" baseline="0" dirty="0">
              <a:latin typeface="Times New Roman" panose="02020603050405020304" pitchFamily="2" charset="0"/>
              <a:ea typeface="+mn-ea"/>
              <a:cs typeface="+mn-cs"/>
            </a:endParaRPr>
          </a:p>
          <a:p>
            <a:pPr defTabSz="914400">
              <a:lnSpc>
                <a:spcPct val="80000"/>
              </a:lnSpc>
              <a:buNone/>
            </a:pPr>
            <a:r>
              <a:rPr lang="en-US" altLang="zh-CN" sz="1600" kern="1200" baseline="0" dirty="0">
                <a:latin typeface="Times New Roman" panose="02020603050405020304" pitchFamily="2" charset="0"/>
                <a:ea typeface="+mn-ea"/>
                <a:cs typeface="+mn-cs"/>
              </a:rPr>
              <a:t>while True:</a:t>
            </a:r>
            <a:endParaRPr lang="en-US" altLang="zh-CN" sz="1600" kern="1200" baseline="0" dirty="0">
              <a:latin typeface="Times New Roman" panose="02020603050405020304" pitchFamily="2" charset="0"/>
              <a:ea typeface="+mn-ea"/>
              <a:cs typeface="+mn-cs"/>
            </a:endParaRPr>
          </a:p>
          <a:p>
            <a:pPr defTabSz="914400">
              <a:lnSpc>
                <a:spcPct val="80000"/>
              </a:lnSpc>
              <a:buNone/>
            </a:pPr>
            <a:r>
              <a:rPr lang="en-US" altLang="zh-CN" sz="1600" kern="1200" baseline="0" dirty="0">
                <a:latin typeface="Times New Roman" panose="02020603050405020304" pitchFamily="2" charset="0"/>
                <a:ea typeface="+mn-ea"/>
                <a:cs typeface="+mn-cs"/>
              </a:rPr>
              <a:t>    if not pygame.mixer.music.get_busy():</a:t>
            </a:r>
            <a:endParaRPr lang="en-US" altLang="zh-CN" sz="1600" kern="1200" baseline="0" dirty="0">
              <a:latin typeface="Times New Roman" panose="02020603050405020304" pitchFamily="2" charset="0"/>
              <a:ea typeface="+mn-ea"/>
              <a:cs typeface="+mn-cs"/>
            </a:endParaRPr>
          </a:p>
          <a:p>
            <a:pPr defTabSz="914400">
              <a:lnSpc>
                <a:spcPct val="80000"/>
              </a:lnSpc>
              <a:buNone/>
            </a:pPr>
            <a:r>
              <a:rPr lang="en-US" altLang="zh-CN" sz="1600" kern="1200" baseline="0" dirty="0">
                <a:latin typeface="Times New Roman" panose="02020603050405020304" pitchFamily="2" charset="0"/>
                <a:ea typeface="+mn-ea"/>
                <a:cs typeface="+mn-cs"/>
              </a:rPr>
              <a:t>        nextMusic = random.choice(musics)</a:t>
            </a:r>
            <a:endParaRPr lang="en-US" altLang="zh-CN" sz="1600" kern="1200" baseline="0" dirty="0">
              <a:latin typeface="Times New Roman" panose="02020603050405020304" pitchFamily="2" charset="0"/>
              <a:ea typeface="+mn-ea"/>
              <a:cs typeface="+mn-cs"/>
            </a:endParaRPr>
          </a:p>
          <a:p>
            <a:pPr defTabSz="914400">
              <a:lnSpc>
                <a:spcPct val="80000"/>
              </a:lnSpc>
              <a:buNone/>
            </a:pPr>
            <a:r>
              <a:rPr lang="en-US" altLang="zh-CN" sz="1600" kern="1200" baseline="0" dirty="0">
                <a:latin typeface="Times New Roman" panose="02020603050405020304" pitchFamily="2" charset="0"/>
                <a:ea typeface="+mn-ea"/>
                <a:cs typeface="+mn-cs"/>
              </a:rPr>
              <a:t>        pygame.mixer.music.load(nextMusic.encode())</a:t>
            </a:r>
            <a:endParaRPr lang="en-US" altLang="zh-CN" sz="1600" kern="1200" baseline="0" dirty="0">
              <a:latin typeface="Times New Roman" panose="02020603050405020304" pitchFamily="2" charset="0"/>
              <a:ea typeface="+mn-ea"/>
              <a:cs typeface="+mn-cs"/>
            </a:endParaRPr>
          </a:p>
          <a:p>
            <a:pPr defTabSz="914400">
              <a:lnSpc>
                <a:spcPct val="80000"/>
              </a:lnSpc>
              <a:buNone/>
            </a:pPr>
            <a:r>
              <a:rPr lang="en-US" altLang="zh-CN" sz="1600" kern="1200" baseline="0" dirty="0">
                <a:latin typeface="Times New Roman" panose="02020603050405020304" pitchFamily="2" charset="0"/>
                <a:ea typeface="+mn-ea"/>
                <a:cs typeface="+mn-cs"/>
              </a:rPr>
              <a:t>        pygame.mixer.music.play(1)</a:t>
            </a:r>
            <a:endParaRPr lang="en-US" altLang="zh-CN" sz="1600" kern="1200" baseline="0" dirty="0">
              <a:latin typeface="Times New Roman" panose="02020603050405020304" pitchFamily="2" charset="0"/>
              <a:ea typeface="+mn-ea"/>
              <a:cs typeface="+mn-cs"/>
            </a:endParaRPr>
          </a:p>
          <a:p>
            <a:pPr defTabSz="914400">
              <a:lnSpc>
                <a:spcPct val="80000"/>
              </a:lnSpc>
              <a:buNone/>
            </a:pPr>
            <a:r>
              <a:rPr lang="en-US" altLang="zh-CN" sz="1600" kern="1200" baseline="0" dirty="0">
                <a:latin typeface="Times New Roman" panose="02020603050405020304" pitchFamily="2" charset="0"/>
                <a:ea typeface="+mn-ea"/>
                <a:cs typeface="+mn-cs"/>
              </a:rPr>
              <a:t>        print('playing....',nextMusic)</a:t>
            </a:r>
            <a:endParaRPr lang="en-US" altLang="zh-CN" sz="1600" kern="1200" baseline="0" dirty="0">
              <a:latin typeface="Times New Roman" panose="02020603050405020304" pitchFamily="2" charset="0"/>
              <a:ea typeface="+mn-ea"/>
              <a:cs typeface="+mn-cs"/>
            </a:endParaRPr>
          </a:p>
          <a:p>
            <a:pPr defTabSz="914400">
              <a:lnSpc>
                <a:spcPct val="80000"/>
              </a:lnSpc>
              <a:buNone/>
            </a:pPr>
            <a:r>
              <a:rPr lang="en-US" altLang="zh-CN" sz="1600" kern="1200" baseline="0" dirty="0">
                <a:latin typeface="Times New Roman" panose="02020603050405020304" pitchFamily="2" charset="0"/>
                <a:ea typeface="+mn-ea"/>
                <a:cs typeface="+mn-cs"/>
              </a:rPr>
              <a:t>    else:</a:t>
            </a:r>
            <a:endParaRPr lang="en-US" altLang="zh-CN" sz="1600" kern="1200" baseline="0" dirty="0">
              <a:latin typeface="Times New Roman" panose="02020603050405020304" pitchFamily="2" charset="0"/>
              <a:ea typeface="+mn-ea"/>
              <a:cs typeface="+mn-cs"/>
            </a:endParaRPr>
          </a:p>
          <a:p>
            <a:pPr defTabSz="914400">
              <a:lnSpc>
                <a:spcPct val="80000"/>
              </a:lnSpc>
              <a:buNone/>
            </a:pPr>
            <a:r>
              <a:rPr lang="en-US" altLang="zh-CN" sz="1600" kern="1200" baseline="0" dirty="0">
                <a:latin typeface="Times New Roman" panose="02020603050405020304" pitchFamily="2" charset="0"/>
                <a:ea typeface="+mn-ea"/>
                <a:cs typeface="+mn-cs"/>
              </a:rPr>
              <a:t>        time.sleep(1)</a:t>
            </a:r>
            <a:endParaRPr lang="zh-CN" altLang="en-US" sz="1600" kern="1200" baseline="0" dirty="0">
              <a:latin typeface="Times New Roman" panose="02020603050405020304" pitchFamily="2" charset="0"/>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29697"/>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15.3 </a:t>
            </a:r>
            <a:r>
              <a:rPr>
                <a:sym typeface="+mn-ea"/>
              </a:rPr>
              <a:t>音乐编程</a:t>
            </a:r>
            <a:endParaRPr>
              <a:sym typeface="+mn-ea"/>
            </a:endParaRPr>
          </a:p>
        </p:txBody>
      </p:sp>
      <p:sp>
        <p:nvSpPr>
          <p:cNvPr id="2" name="文本占位符 1"/>
          <p:cNvSpPr>
            <a:spLocks noGrp="1"/>
          </p:cNvSpPr>
          <p:nvPr>
            <p:ph type="body" idx="1"/>
          </p:nvPr>
        </p:nvSpPr>
        <p:spPr/>
        <p:txBody>
          <a:bodyPr/>
          <a:p>
            <a:endParaRPr lang="zh-CN" altLang="en-US"/>
          </a:p>
        </p:txBody>
      </p:sp>
      <p:sp>
        <p:nvSpPr>
          <p:cNvPr id="41986" name="文本占位符 29698"/>
          <p:cNvSpPr>
            <a:spLocks noGrp="1"/>
          </p:cNvSpPr>
          <p:nvPr>
            <p:ph sz="half" idx="2"/>
          </p:nvPr>
        </p:nvSpPr>
        <p:spPr/>
        <p:txBody>
          <a:bodyPr anchor="t"/>
          <a:p>
            <a:pPr marL="342900" marR="0" indent="-342900" algn="l" defTabSz="914400" rtl="0" eaLnBrk="1" fontAlgn="base" latinLnBrk="0" hangingPunct="1">
              <a:lnSpc>
                <a:spcPct val="100000"/>
              </a:lnSpc>
              <a:spcBef>
                <a:spcPct val="0"/>
              </a:spcBef>
              <a:spcAft>
                <a:spcPct val="0"/>
              </a:spcAft>
              <a:buClrTx/>
              <a:buSzTx/>
              <a:buFont typeface="Wingdings" panose="05000000000000000000" charset="0"/>
              <a:buChar char="§"/>
            </a:pPr>
            <a:r>
              <a:rPr kumimoji="0" lang="zh-CN" altLang="en-US" sz="2400" b="0" i="0" u="none" strike="noStrike" kern="1200" cap="none" spc="0" normalizeH="0" baseline="0" noProof="1" dirty="0">
                <a:solidFill>
                  <a:schemeClr val="tx1"/>
                </a:solidFill>
                <a:latin typeface="+mn-lt"/>
                <a:ea typeface="宋体" panose="02010600030101010101" pitchFamily="2" charset="-122"/>
                <a:cs typeface="+mn-cs"/>
              </a:rPr>
              <a:t>除了播放音乐文件之外，</a:t>
            </a:r>
            <a:r>
              <a:rPr kumimoji="0" lang="en-US" altLang="x-none" sz="2400" b="0" i="0" u="none" strike="noStrike" kern="1200" cap="none" spc="0" normalizeH="0" baseline="0" noProof="1" dirty="0">
                <a:solidFill>
                  <a:schemeClr val="tx1"/>
                </a:solidFill>
                <a:latin typeface="+mn-lt"/>
                <a:ea typeface="+mn-ea"/>
                <a:cs typeface="+mn-cs"/>
              </a:rPr>
              <a:t>pygame</a:t>
            </a:r>
            <a:r>
              <a:rPr kumimoji="0" lang="zh-CN" altLang="en-US" sz="2400" b="0" i="0" u="none" strike="noStrike" kern="1200" cap="none" spc="0" normalizeH="0" baseline="0" noProof="1" dirty="0">
                <a:solidFill>
                  <a:schemeClr val="tx1"/>
                </a:solidFill>
                <a:latin typeface="+mn-lt"/>
                <a:ea typeface="宋体" panose="02010600030101010101" pitchFamily="2" charset="-122"/>
                <a:cs typeface="+mn-cs"/>
              </a:rPr>
              <a:t>还提供了其他模块支持游戏编程：</a:t>
            </a:r>
            <a:endParaRPr kumimoji="0" lang="zh-CN" altLang="en-US" sz="2400" b="0" i="0" u="none" strike="noStrike" kern="1200" cap="none" spc="0" normalizeH="0" baseline="0" noProof="1" dirty="0">
              <a:solidFill>
                <a:schemeClr val="tx1"/>
              </a:solidFill>
              <a:latin typeface="+mn-lt"/>
              <a:ea typeface="宋体" panose="02010600030101010101" pitchFamily="2" charset="-122"/>
              <a:cs typeface="+mn-cs"/>
            </a:endParaRPr>
          </a:p>
          <a:p>
            <a:pPr marL="655955" marR="0" indent="-342265" algn="l" defTabSz="914400" rtl="0" eaLnBrk="1" fontAlgn="base" latinLnBrk="0" hangingPunct="1">
              <a:lnSpc>
                <a:spcPct val="100000"/>
              </a:lnSpc>
              <a:spcBef>
                <a:spcPts val="600"/>
              </a:spcBef>
              <a:spcAft>
                <a:spcPct val="0"/>
              </a:spcAft>
              <a:buClr>
                <a:schemeClr val="tx1"/>
              </a:buClr>
              <a:buSzTx/>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display</a:t>
            </a:r>
            <a:r>
              <a:rPr kumimoji="0" lang="zh-CN" altLang="en-US" sz="1800" b="0" i="0" u="none" strike="noStrike" kern="1200" cap="none" spc="0" normalizeH="0" baseline="0" noProof="1" dirty="0">
                <a:solidFill>
                  <a:schemeClr val="tx1"/>
                </a:solidFill>
                <a:latin typeface="+mn-lt"/>
                <a:ea typeface="宋体" panose="02010600030101010101" pitchFamily="2" charset="-122"/>
                <a:cs typeface="+mn-cs"/>
              </a:rPr>
              <a:t>：屏幕显示</a:t>
            </a:r>
            <a:endParaRPr kumimoji="0" lang="zh-CN" altLang="en-US" sz="1800" b="0" i="0" u="none" strike="noStrike" kern="1200" cap="none" spc="0" normalizeH="0" baseline="0" noProof="1" dirty="0">
              <a:solidFill>
                <a:schemeClr val="tx1"/>
              </a:solidFill>
              <a:latin typeface="+mn-lt"/>
              <a:ea typeface="宋体" panose="02010600030101010101" pitchFamily="2" charset="-122"/>
              <a:cs typeface="+mn-cs"/>
            </a:endParaRPr>
          </a:p>
          <a:p>
            <a:pPr marL="655955" marR="0" indent="-342265" algn="l" defTabSz="914400" rtl="0" eaLnBrk="1" fontAlgn="base" latinLnBrk="0" hangingPunct="1">
              <a:lnSpc>
                <a:spcPct val="100000"/>
              </a:lnSpc>
              <a:spcBef>
                <a:spcPts val="600"/>
              </a:spcBef>
              <a:spcAft>
                <a:spcPct val="0"/>
              </a:spcAft>
              <a:buClr>
                <a:schemeClr val="tx1"/>
              </a:buClr>
              <a:buSzTx/>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event</a:t>
            </a:r>
            <a:r>
              <a:rPr kumimoji="0" lang="zh-CN" altLang="en-US" sz="1800" b="0" i="0" u="none" strike="noStrike" kern="1200" cap="none" spc="0" normalizeH="0" baseline="0" noProof="1" dirty="0">
                <a:solidFill>
                  <a:schemeClr val="tx1"/>
                </a:solidFill>
                <a:latin typeface="+mn-lt"/>
                <a:ea typeface="宋体" panose="02010600030101010101" pitchFamily="2" charset="-122"/>
                <a:cs typeface="+mn-cs"/>
              </a:rPr>
              <a:t>：事件处理</a:t>
            </a:r>
            <a:endParaRPr kumimoji="0" lang="zh-CN" altLang="en-US" sz="1800" b="0" i="0" u="none" strike="noStrike" kern="1200" cap="none" spc="0" normalizeH="0" baseline="0" noProof="1" dirty="0">
              <a:solidFill>
                <a:schemeClr val="tx1"/>
              </a:solidFill>
              <a:latin typeface="+mn-lt"/>
              <a:ea typeface="宋体" panose="02010600030101010101" pitchFamily="2" charset="-122"/>
              <a:cs typeface="+mn-cs"/>
            </a:endParaRPr>
          </a:p>
          <a:p>
            <a:pPr marL="655955" marR="0" indent="-342265" algn="l" defTabSz="914400" rtl="0" eaLnBrk="1" fontAlgn="base" latinLnBrk="0" hangingPunct="1">
              <a:lnSpc>
                <a:spcPct val="100000"/>
              </a:lnSpc>
              <a:spcBef>
                <a:spcPts val="600"/>
              </a:spcBef>
              <a:spcAft>
                <a:spcPct val="0"/>
              </a:spcAft>
              <a:buClr>
                <a:schemeClr val="tx1"/>
              </a:buClr>
              <a:buSzTx/>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image</a:t>
            </a:r>
            <a:r>
              <a:rPr kumimoji="0" lang="zh-CN" altLang="en-US" sz="1800" b="0" i="0" u="none" strike="noStrike" kern="1200" cap="none" spc="0" normalizeH="0" baseline="0" noProof="1" dirty="0">
                <a:solidFill>
                  <a:schemeClr val="tx1"/>
                </a:solidFill>
                <a:latin typeface="+mn-lt"/>
                <a:ea typeface="宋体" panose="02010600030101010101" pitchFamily="2" charset="-122"/>
                <a:cs typeface="+mn-cs"/>
              </a:rPr>
              <a:t>：图像处理</a:t>
            </a:r>
            <a:endParaRPr kumimoji="0" lang="zh-CN" altLang="en-US" sz="1800" b="0" i="0" u="none" strike="noStrike" kern="1200" cap="none" spc="0" normalizeH="0" baseline="0" noProof="1" dirty="0">
              <a:solidFill>
                <a:schemeClr val="tx1"/>
              </a:solidFill>
              <a:latin typeface="+mn-lt"/>
              <a:ea typeface="宋体" panose="02010600030101010101" pitchFamily="2" charset="-122"/>
              <a:cs typeface="+mn-cs"/>
            </a:endParaRPr>
          </a:p>
          <a:p>
            <a:pPr marL="655955" marR="0" indent="-342265" algn="l" defTabSz="914400" rtl="0" eaLnBrk="1" fontAlgn="base" latinLnBrk="0" hangingPunct="1">
              <a:lnSpc>
                <a:spcPct val="100000"/>
              </a:lnSpc>
              <a:spcBef>
                <a:spcPts val="600"/>
              </a:spcBef>
              <a:spcAft>
                <a:spcPct val="0"/>
              </a:spcAft>
              <a:buClr>
                <a:schemeClr val="tx1"/>
              </a:buClr>
              <a:buSzTx/>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mouse</a:t>
            </a:r>
            <a:r>
              <a:rPr kumimoji="0" lang="zh-CN" altLang="en-US" sz="1800" b="0" i="0" u="none" strike="noStrike" kern="1200" cap="none" spc="0" normalizeH="0" baseline="0" noProof="1" dirty="0">
                <a:solidFill>
                  <a:schemeClr val="tx1"/>
                </a:solidFill>
                <a:latin typeface="+mn-lt"/>
                <a:ea typeface="宋体" panose="02010600030101010101" pitchFamily="2" charset="-122"/>
                <a:cs typeface="+mn-cs"/>
              </a:rPr>
              <a:t>：鼠标消息处理</a:t>
            </a:r>
            <a:endParaRPr kumimoji="0" lang="zh-CN" altLang="en-US" sz="1800" b="0" i="0" u="none" strike="noStrike" kern="1200" cap="none" spc="0" normalizeH="0" baseline="0" noProof="1" dirty="0">
              <a:solidFill>
                <a:schemeClr val="tx1"/>
              </a:solidFill>
              <a:latin typeface="+mn-lt"/>
              <a:ea typeface="宋体" panose="02010600030101010101" pitchFamily="2" charset="-122"/>
              <a:cs typeface="+mn-cs"/>
            </a:endParaRPr>
          </a:p>
          <a:p>
            <a:pPr marL="655955" marR="0" indent="-342265" algn="l" defTabSz="914400" rtl="0" eaLnBrk="1" fontAlgn="base" latinLnBrk="0" hangingPunct="1">
              <a:lnSpc>
                <a:spcPct val="100000"/>
              </a:lnSpc>
              <a:spcBef>
                <a:spcPts val="600"/>
              </a:spcBef>
              <a:spcAft>
                <a:spcPct val="0"/>
              </a:spcAft>
              <a:buClr>
                <a:schemeClr val="tx1"/>
              </a:buClr>
              <a:buSzTx/>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movie</a:t>
            </a:r>
            <a:r>
              <a:rPr kumimoji="0" lang="zh-CN" altLang="en-US" sz="1800" b="0" i="0" u="none" strike="noStrike" kern="1200" cap="none" spc="0" normalizeH="0" baseline="0" noProof="1" dirty="0">
                <a:solidFill>
                  <a:schemeClr val="tx1"/>
                </a:solidFill>
                <a:latin typeface="+mn-lt"/>
                <a:ea typeface="宋体" panose="02010600030101010101" pitchFamily="2" charset="-122"/>
                <a:cs typeface="+mn-cs"/>
              </a:rPr>
              <a:t>：视频文件播放，需要</a:t>
            </a:r>
            <a:r>
              <a:rPr kumimoji="0" lang="en-US" altLang="x-none" sz="1800" b="0" i="0" u="none" strike="noStrike" kern="1200" cap="none" spc="0" normalizeH="0" baseline="0" noProof="1" dirty="0">
                <a:solidFill>
                  <a:schemeClr val="tx1"/>
                </a:solidFill>
                <a:latin typeface="+mn-lt"/>
                <a:ea typeface="+mn-ea"/>
                <a:cs typeface="+mn-cs"/>
              </a:rPr>
              <a:t>PyMedia</a:t>
            </a:r>
            <a:r>
              <a:rPr kumimoji="0" lang="zh-CN" altLang="en-US" sz="1800" b="0" i="0" u="none" strike="noStrike" kern="1200" cap="none" spc="0" normalizeH="0" baseline="0" noProof="1" dirty="0">
                <a:solidFill>
                  <a:schemeClr val="tx1"/>
                </a:solidFill>
                <a:latin typeface="+mn-lt"/>
                <a:ea typeface="宋体" panose="02010600030101010101" pitchFamily="2" charset="-122"/>
                <a:cs typeface="+mn-cs"/>
              </a:rPr>
              <a:t>支持</a:t>
            </a:r>
            <a:endParaRPr kumimoji="0" lang="zh-CN" altLang="en-US" sz="1800" b="0" i="0" u="none" strike="noStrike" kern="1200" cap="none" spc="0" normalizeH="0" baseline="0" noProof="1" dirty="0">
              <a:solidFill>
                <a:schemeClr val="tx1"/>
              </a:solidFill>
              <a:latin typeface="+mn-lt"/>
              <a:ea typeface="宋体" panose="02010600030101010101" pitchFamily="2" charset="-122"/>
              <a:cs typeface="+mn-cs"/>
            </a:endParaRPr>
          </a:p>
          <a:p>
            <a:pPr marL="655955" marR="0" indent="-342265" algn="l" defTabSz="914400" rtl="0" eaLnBrk="1" fontAlgn="base" latinLnBrk="0" hangingPunct="1">
              <a:lnSpc>
                <a:spcPct val="100000"/>
              </a:lnSpc>
              <a:spcBef>
                <a:spcPts val="600"/>
              </a:spcBef>
              <a:spcAft>
                <a:spcPct val="0"/>
              </a:spcAft>
              <a:buClr>
                <a:schemeClr val="tx1"/>
              </a:buClr>
              <a:buSzTx/>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surface</a:t>
            </a:r>
            <a:r>
              <a:rPr kumimoji="0" lang="zh-CN" altLang="en-US" sz="1800" b="0" i="0" u="none" strike="noStrike" kern="1200" cap="none" spc="0" normalizeH="0" baseline="0" noProof="1" dirty="0">
                <a:solidFill>
                  <a:schemeClr val="tx1"/>
                </a:solidFill>
                <a:latin typeface="+mn-lt"/>
                <a:ea typeface="宋体" panose="02010600030101010101" pitchFamily="2" charset="-122"/>
                <a:cs typeface="+mn-cs"/>
              </a:rPr>
              <a:t>：绘制屏幕</a:t>
            </a:r>
            <a:endParaRPr kumimoji="0" lang="zh-CN" altLang="en-US" sz="1800" b="0" i="0" u="none" strike="noStrike" kern="1200" cap="none" spc="0" normalizeH="0" baseline="0" noProof="1" dirty="0">
              <a:solidFill>
                <a:schemeClr val="tx1"/>
              </a:solidFill>
              <a:latin typeface="+mn-lt"/>
              <a:ea typeface="宋体" panose="02010600030101010101" pitchFamily="2" charset="-122"/>
              <a:cs typeface="+mn-cs"/>
            </a:endParaRPr>
          </a:p>
          <a:p>
            <a:pPr marL="655955" marR="0" indent="-342265" algn="l" defTabSz="914400" rtl="0" eaLnBrk="1" fontAlgn="base" latinLnBrk="0" hangingPunct="1">
              <a:lnSpc>
                <a:spcPct val="100000"/>
              </a:lnSpc>
              <a:spcBef>
                <a:spcPts val="600"/>
              </a:spcBef>
              <a:spcAft>
                <a:spcPct val="0"/>
              </a:spcAft>
              <a:buClr>
                <a:schemeClr val="tx1"/>
              </a:buClr>
              <a:buSzTx/>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time</a:t>
            </a:r>
            <a:r>
              <a:rPr kumimoji="0" lang="zh-CN" altLang="en-US" sz="1800" b="0" i="0" u="none" strike="noStrike" kern="1200" cap="none" spc="0" normalizeH="0" baseline="0" noProof="1" dirty="0">
                <a:solidFill>
                  <a:schemeClr val="tx1"/>
                </a:solidFill>
                <a:latin typeface="+mn-lt"/>
                <a:ea typeface="宋体" panose="02010600030101010101" pitchFamily="2" charset="-122"/>
                <a:cs typeface="+mn-cs"/>
              </a:rPr>
              <a:t>：时间有关</a:t>
            </a:r>
            <a:endParaRPr kumimoji="0" lang="zh-CN" altLang="en-US" sz="1800" b="0" i="0" u="none" strike="noStrike" kern="1200" cap="none" spc="0" normalizeH="0" baseline="0" noProof="1" dirty="0">
              <a:solidFill>
                <a:schemeClr val="tx1"/>
              </a:solidFill>
              <a:latin typeface="+mn-lt"/>
              <a:ea typeface="宋体" panose="02010600030101010101" pitchFamily="2" charset="-122"/>
              <a:cs typeface="+mn-cs"/>
            </a:endParaRPr>
          </a:p>
          <a:p>
            <a:pPr marL="655955" marR="0" indent="-342265" algn="l" defTabSz="914400" rtl="0" eaLnBrk="1" fontAlgn="base" latinLnBrk="0" hangingPunct="1">
              <a:lnSpc>
                <a:spcPct val="100000"/>
              </a:lnSpc>
              <a:spcBef>
                <a:spcPts val="600"/>
              </a:spcBef>
              <a:spcAft>
                <a:spcPct val="0"/>
              </a:spcAft>
              <a:buClr>
                <a:schemeClr val="tx1"/>
              </a:buClr>
              <a:buSzTx/>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cursors</a:t>
            </a:r>
            <a:r>
              <a:rPr kumimoji="0" lang="zh-CN" altLang="en-US" sz="1800" b="0" i="0" u="none" strike="noStrike" kern="1200" cap="none" spc="0" normalizeH="0" baseline="0" noProof="1" dirty="0">
                <a:solidFill>
                  <a:schemeClr val="tx1"/>
                </a:solidFill>
                <a:latin typeface="+mn-lt"/>
                <a:ea typeface="宋体" panose="02010600030101010101" pitchFamily="2" charset="-122"/>
                <a:cs typeface="+mn-cs"/>
              </a:rPr>
              <a:t>：控制鼠标指针</a:t>
            </a:r>
            <a:endParaRPr kumimoji="0" lang="zh-CN" altLang="en-US" sz="1800" b="0" i="0" u="none" strike="noStrike" kern="1200" cap="none" spc="0" normalizeH="0" baseline="0" noProof="1" dirty="0">
              <a:solidFill>
                <a:schemeClr val="tx1"/>
              </a:solidFill>
              <a:latin typeface="+mn-lt"/>
              <a:ea typeface="宋体" panose="02010600030101010101" pitchFamily="2" charset="-122"/>
              <a:cs typeface="+mn-cs"/>
            </a:endParaRPr>
          </a:p>
          <a:p>
            <a:pPr marL="655955" marR="0" indent="-342265" algn="l" defTabSz="914400" rtl="0" eaLnBrk="1" fontAlgn="base" latinLnBrk="0" hangingPunct="1">
              <a:lnSpc>
                <a:spcPct val="100000"/>
              </a:lnSpc>
              <a:spcBef>
                <a:spcPts val="600"/>
              </a:spcBef>
              <a:spcAft>
                <a:spcPct val="0"/>
              </a:spcAft>
              <a:buClr>
                <a:schemeClr val="tx1"/>
              </a:buClr>
              <a:buSzTx/>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transform</a:t>
            </a:r>
            <a:r>
              <a:rPr kumimoji="0" lang="zh-CN" altLang="en-US" sz="1800" b="0" i="0" u="none" strike="noStrike" kern="1200" cap="none" spc="0" normalizeH="0" baseline="0" noProof="1" dirty="0">
                <a:solidFill>
                  <a:schemeClr val="tx1"/>
                </a:solidFill>
                <a:latin typeface="+mn-lt"/>
                <a:ea typeface="宋体" panose="02010600030101010101" pitchFamily="2" charset="-122"/>
                <a:cs typeface="+mn-cs"/>
              </a:rPr>
              <a:t>：修改和移动图像</a:t>
            </a:r>
            <a:endParaRPr kumimoji="0" lang="zh-CN" altLang="en-US" sz="1800" b="0" i="0" u="none" strike="noStrike" kern="1200" cap="none" spc="0" normalizeH="0" baseline="0" noProof="1" dirty="0">
              <a:solidFill>
                <a:schemeClr val="tx1"/>
              </a:solidFill>
              <a:latin typeface="+mn-lt"/>
              <a:ea typeface="宋体" panose="02010600030101010101" pitchFamily="2" charset="-122"/>
              <a:cs typeface="+mn-cs"/>
            </a:endParaRPr>
          </a:p>
          <a:p>
            <a:pPr marL="655955" marR="0" indent="-342265" algn="l" defTabSz="914400" rtl="0" eaLnBrk="1" fontAlgn="base" latinLnBrk="0" hangingPunct="1">
              <a:lnSpc>
                <a:spcPct val="100000"/>
              </a:lnSpc>
              <a:spcBef>
                <a:spcPts val="600"/>
              </a:spcBef>
              <a:spcAft>
                <a:spcPct val="0"/>
              </a:spcAft>
              <a:buClr>
                <a:schemeClr val="tx1"/>
              </a:buClr>
              <a:buSzTx/>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key</a:t>
            </a:r>
            <a:r>
              <a:rPr kumimoji="0" lang="zh-CN" altLang="en-US" sz="1800" b="0" i="0" u="none" strike="noStrike" kern="1200" cap="none" spc="0" normalizeH="0" baseline="0" noProof="1" dirty="0">
                <a:solidFill>
                  <a:schemeClr val="tx1"/>
                </a:solidFill>
                <a:latin typeface="+mn-lt"/>
                <a:ea typeface="宋体" panose="02010600030101010101" pitchFamily="2" charset="-122"/>
                <a:cs typeface="+mn-cs"/>
              </a:rPr>
              <a:t>：读取键盘按键</a:t>
            </a:r>
            <a:endParaRPr kumimoji="0" lang="zh-CN" altLang="en-US" sz="1800" b="0" i="0" u="none" strike="noStrike" kern="1200" cap="none" spc="0" normalizeH="0" baseline="0" noProof="1" dirty="0">
              <a:solidFill>
                <a:schemeClr val="tx1"/>
              </a:solidFill>
              <a:latin typeface="+mn-lt"/>
              <a:ea typeface="宋体" panose="02010600030101010101" pitchFamily="2" charset="-122"/>
              <a:cs typeface="+mn-cs"/>
            </a:endParaRPr>
          </a:p>
          <a:p>
            <a:pPr marL="655955" marR="0" indent="-342265" algn="l" defTabSz="914400" rtl="0" eaLnBrk="1" fontAlgn="base" latinLnBrk="0" hangingPunct="1">
              <a:lnSpc>
                <a:spcPct val="100000"/>
              </a:lnSpc>
              <a:spcBef>
                <a:spcPts val="600"/>
              </a:spcBef>
              <a:spcAft>
                <a:spcPct val="0"/>
              </a:spcAft>
              <a:buClr>
                <a:schemeClr val="tx1"/>
              </a:buClr>
              <a:buSzTx/>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font</a:t>
            </a:r>
            <a:r>
              <a:rPr kumimoji="0" lang="zh-CN" altLang="en-US" sz="1800" b="0" i="0" u="none" strike="noStrike" kern="1200" cap="none" spc="0" normalizeH="0" baseline="0" noProof="1" dirty="0">
                <a:solidFill>
                  <a:schemeClr val="tx1"/>
                </a:solidFill>
                <a:latin typeface="+mn-lt"/>
                <a:ea typeface="宋体" panose="02010600030101010101" pitchFamily="2" charset="-122"/>
                <a:cs typeface="+mn-cs"/>
              </a:rPr>
              <a:t>：使用字体</a:t>
            </a:r>
            <a:endParaRPr kumimoji="0" lang="en-US" altLang="x-none" sz="18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3072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15.4 </a:t>
            </a:r>
            <a:r>
              <a:rPr>
                <a:sym typeface="+mn-ea"/>
              </a:rPr>
              <a:t>语音识别</a:t>
            </a:r>
            <a:endParaRPr>
              <a:sym typeface="+mn-ea"/>
            </a:endParaRPr>
          </a:p>
        </p:txBody>
      </p:sp>
      <p:sp>
        <p:nvSpPr>
          <p:cNvPr id="2" name="文本占位符 1"/>
          <p:cNvSpPr>
            <a:spLocks noGrp="1"/>
          </p:cNvSpPr>
          <p:nvPr>
            <p:ph type="body" idx="1"/>
          </p:nvPr>
        </p:nvSpPr>
        <p:spPr/>
        <p:txBody>
          <a:bodyPr/>
          <a:p>
            <a:endParaRPr lang="zh-CN" altLang="en-US"/>
          </a:p>
        </p:txBody>
      </p:sp>
      <p:sp>
        <p:nvSpPr>
          <p:cNvPr id="43010" name="文本占位符 30722"/>
          <p:cNvSpPr>
            <a:spLocks noGrp="1"/>
          </p:cNvSpPr>
          <p:nvPr>
            <p:ph sz="half" idx="2"/>
          </p:nvPr>
        </p:nvSpPr>
        <p:spPr/>
        <p:txBody>
          <a:bodyPr anchor="t"/>
          <a:p>
            <a:pPr marL="342900" marR="0" indent="-342900" algn="l" defTabSz="914400" rtl="0" eaLnBrk="1" fontAlgn="base" latinLnBrk="0" hangingPunct="1">
              <a:lnSpc>
                <a:spcPct val="150000"/>
              </a:lnSpc>
              <a:spcBef>
                <a:spcPct val="0"/>
              </a:spcBef>
              <a:spcAft>
                <a:spcPct val="0"/>
              </a:spcAft>
              <a:buClrTx/>
              <a:buSzTx/>
              <a:buFont typeface="Wingdings" panose="05000000000000000000" charset="0"/>
              <a:buChar char="§"/>
            </a:pPr>
            <a:r>
              <a:rPr kumimoji="0" lang="zh-CN" altLang="en-US" sz="2400" b="0" i="0" u="none" strike="noStrike" kern="1200" cap="none" spc="0" normalizeH="0" baseline="0" noProof="1" dirty="0">
                <a:solidFill>
                  <a:schemeClr val="tx1"/>
                </a:solidFill>
                <a:latin typeface="+mn-lt"/>
                <a:ea typeface="宋体" panose="02010600030101010101" pitchFamily="2" charset="-122"/>
                <a:cs typeface="+mn-cs"/>
              </a:rPr>
              <a:t>需要的工具包</a:t>
            </a:r>
            <a:endParaRPr kumimoji="0" lang="zh-CN" altLang="en-US" sz="2400" b="0" i="0" u="none" strike="noStrike" kern="1200" cap="none" spc="0" normalizeH="0" baseline="0" noProof="1" dirty="0">
              <a:solidFill>
                <a:schemeClr val="tx1"/>
              </a:solidFill>
              <a:latin typeface="+mn-lt"/>
              <a:ea typeface="宋体" panose="02010600030101010101" pitchFamily="2" charset="-122"/>
              <a:cs typeface="+mn-cs"/>
            </a:endParaRPr>
          </a:p>
          <a:p>
            <a:pPr marL="647700" marR="0" indent="-342265" algn="l" defTabSz="914400" rtl="0" eaLnBrk="1" fontAlgn="base" latinLnBrk="0" hangingPunct="1">
              <a:lnSpc>
                <a:spcPct val="150000"/>
              </a:lnSpc>
              <a:spcBef>
                <a:spcPts val="1200"/>
              </a:spcBef>
              <a:spcAft>
                <a:spcPts val="600"/>
              </a:spcAft>
              <a:buClrTx/>
              <a:buSzTx/>
              <a:buFont typeface="Wingdings" panose="05000000000000000000" charset="0"/>
              <a:buChar char="ü"/>
            </a:pPr>
            <a:r>
              <a:rPr kumimoji="0" lang="en-US" altLang="x-none" sz="2000" b="0" i="0" u="none" strike="noStrike" kern="1200" cap="none" spc="0" normalizeH="0" baseline="0" noProof="1" dirty="0">
                <a:solidFill>
                  <a:schemeClr val="tx1"/>
                </a:solidFill>
                <a:latin typeface="+mn-lt"/>
                <a:ea typeface="+mn-ea"/>
                <a:cs typeface="+mn-cs"/>
              </a:rPr>
              <a:t>speech.py</a:t>
            </a:r>
            <a:endParaRPr kumimoji="0" lang="en-US" altLang="x-none" sz="2000" b="0" i="0" u="none" strike="noStrike" kern="1200" cap="none" spc="0" normalizeH="0" baseline="0" noProof="1" dirty="0">
              <a:solidFill>
                <a:schemeClr val="tx1"/>
              </a:solidFill>
              <a:latin typeface="+mn-lt"/>
              <a:ea typeface="+mn-ea"/>
              <a:cs typeface="+mn-cs"/>
            </a:endParaRPr>
          </a:p>
          <a:p>
            <a:pPr marL="647700" marR="0" indent="-342265" algn="l" defTabSz="914400" rtl="0" eaLnBrk="1" fontAlgn="base" latinLnBrk="0" hangingPunct="1">
              <a:lnSpc>
                <a:spcPct val="150000"/>
              </a:lnSpc>
              <a:spcBef>
                <a:spcPts val="1200"/>
              </a:spcBef>
              <a:spcAft>
                <a:spcPts val="600"/>
              </a:spcAft>
              <a:buClrTx/>
              <a:buSzTx/>
              <a:buFont typeface="Wingdings" panose="05000000000000000000" charset="0"/>
              <a:buChar char="ü"/>
            </a:pPr>
            <a:r>
              <a:rPr kumimoji="0" lang="en-US" altLang="x-none" sz="2000" b="0" i="0" u="none" strike="noStrike" kern="1200" cap="none" spc="0" normalizeH="0" baseline="0" noProof="1" dirty="0">
                <a:solidFill>
                  <a:schemeClr val="tx1"/>
                </a:solidFill>
                <a:latin typeface="+mn-lt"/>
                <a:ea typeface="+mn-ea"/>
                <a:cs typeface="+mn-cs"/>
              </a:rPr>
              <a:t>Pywin32</a:t>
            </a:r>
            <a:endParaRPr kumimoji="0" lang="en-US" altLang="x-none" sz="2000" b="0" i="0" u="none" strike="noStrike" kern="1200" cap="none" spc="0" normalizeH="0" baseline="0" noProof="1" dirty="0">
              <a:solidFill>
                <a:schemeClr val="tx1"/>
              </a:solidFill>
              <a:latin typeface="+mn-lt"/>
              <a:ea typeface="+mn-ea"/>
              <a:cs typeface="+mn-cs"/>
            </a:endParaRPr>
          </a:p>
          <a:p>
            <a:pPr marL="647700" marR="0" indent="-342265" algn="l" defTabSz="914400" rtl="0" eaLnBrk="1" fontAlgn="base" latinLnBrk="0" hangingPunct="1">
              <a:lnSpc>
                <a:spcPct val="150000"/>
              </a:lnSpc>
              <a:spcBef>
                <a:spcPts val="1200"/>
              </a:spcBef>
              <a:spcAft>
                <a:spcPts val="600"/>
              </a:spcAft>
              <a:buClrTx/>
              <a:buSzTx/>
              <a:buFont typeface="Wingdings" panose="05000000000000000000" charset="0"/>
              <a:buChar char="ü"/>
            </a:pPr>
            <a:r>
              <a:rPr kumimoji="0" lang="en-US" altLang="x-none" sz="2000" b="0" i="0" u="none" strike="noStrike" kern="1200" cap="none" spc="0" normalizeH="0" baseline="0" noProof="1" dirty="0">
                <a:solidFill>
                  <a:schemeClr val="tx1"/>
                </a:solidFill>
                <a:latin typeface="+mn-lt"/>
                <a:ea typeface="+mn-ea"/>
                <a:cs typeface="+mn-cs"/>
              </a:rPr>
              <a:t>Microsoft Speech SDK</a:t>
            </a:r>
            <a:endParaRPr kumimoji="0" lang="en-US" altLang="x-none" sz="20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31745"/>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15.4 </a:t>
            </a:r>
            <a:r>
              <a:rPr>
                <a:sym typeface="+mn-ea"/>
              </a:rPr>
              <a:t>语音识别</a:t>
            </a:r>
            <a:endParaRPr>
              <a:sym typeface="+mn-ea"/>
            </a:endParaRPr>
          </a:p>
        </p:txBody>
      </p:sp>
      <p:sp>
        <p:nvSpPr>
          <p:cNvPr id="2" name="文本占位符 1"/>
          <p:cNvSpPr>
            <a:spLocks noGrp="1"/>
          </p:cNvSpPr>
          <p:nvPr>
            <p:ph type="body" idx="1"/>
          </p:nvPr>
        </p:nvSpPr>
        <p:spPr/>
        <p:txBody>
          <a:bodyPr/>
          <a:p>
            <a:endParaRPr lang="zh-CN" altLang="en-US"/>
          </a:p>
        </p:txBody>
      </p:sp>
      <p:sp>
        <p:nvSpPr>
          <p:cNvPr id="44034" name="文本占位符 31746"/>
          <p:cNvSpPr>
            <a:spLocks noGrp="1"/>
          </p:cNvSpPr>
          <p:nvPr>
            <p:ph sz="half" idx="2"/>
          </p:nvPr>
        </p:nvSpPr>
        <p:spPr/>
        <p:txBody>
          <a:bodyPr anchor="t"/>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en-US" altLang="zh-CN" sz="2400" b="0" i="0" u="none" strike="noStrike" kern="1200" cap="none" spc="0" normalizeH="0" baseline="0" noProof="1" dirty="0">
                <a:solidFill>
                  <a:schemeClr val="tx1"/>
                </a:solidFill>
                <a:latin typeface="+mn-lt"/>
                <a:ea typeface="+mn-ea"/>
                <a:cs typeface="+mn-cs"/>
              </a:rPr>
              <a:t>speech</a:t>
            </a:r>
            <a:r>
              <a:rPr kumimoji="0" lang="zh-CN" altLang="en-US" sz="2400" b="0" i="0" u="none" strike="noStrike" kern="1200" cap="none" spc="0" normalizeH="0" baseline="0" noProof="1" dirty="0">
                <a:solidFill>
                  <a:schemeClr val="tx1"/>
                </a:solidFill>
                <a:latin typeface="+mn-lt"/>
                <a:ea typeface="宋体" panose="02010600030101010101" pitchFamily="2" charset="-122"/>
                <a:cs typeface="+mn-cs"/>
              </a:rPr>
              <a:t>模块主要功能：</a:t>
            </a:r>
            <a:endParaRPr kumimoji="0" lang="zh-CN" altLang="en-US" sz="2400" b="0" i="0" u="none" strike="noStrike" kern="1200" cap="none" spc="0" normalizeH="0" baseline="0" noProof="1" dirty="0">
              <a:solidFill>
                <a:schemeClr val="tx1"/>
              </a:solidFill>
              <a:latin typeface="+mn-lt"/>
              <a:ea typeface="宋体" panose="02010600030101010101" pitchFamily="2" charset="-122"/>
              <a:cs typeface="+mn-cs"/>
            </a:endParaRPr>
          </a:p>
          <a:p>
            <a:pPr marL="664845" marR="0" indent="-342265" algn="l" defTabSz="914400" rtl="0" eaLnBrk="1" fontAlgn="base" latinLnBrk="0" hangingPunct="1">
              <a:lnSpc>
                <a:spcPct val="150000"/>
              </a:lnSpc>
              <a:spcBef>
                <a:spcPts val="1200"/>
              </a:spcBef>
              <a:spcAft>
                <a:spcPts val="1200"/>
              </a:spcAft>
              <a:buClrTx/>
              <a:buSzTx/>
              <a:buFont typeface="Wingdings" panose="05000000000000000000" charset="0"/>
              <a:buChar char="ü"/>
            </a:pPr>
            <a:r>
              <a:rPr kumimoji="0" lang="zh-CN" altLang="en-US" sz="1800" b="0" i="0" u="none" strike="noStrike" kern="1200" cap="none" spc="0" normalizeH="0" baseline="0" noProof="1" dirty="0">
                <a:solidFill>
                  <a:schemeClr val="tx1"/>
                </a:solidFill>
                <a:latin typeface="+mn-lt"/>
                <a:ea typeface="宋体" panose="02010600030101010101" pitchFamily="2" charset="-122"/>
                <a:cs typeface="+mn-cs"/>
              </a:rPr>
              <a:t>文本合成语音，将键盘输入的文本信息以语音信号方式输出</a:t>
            </a:r>
            <a:endParaRPr kumimoji="0" lang="zh-CN" altLang="en-US" sz="1800" b="0" i="0" u="none" strike="noStrike" kern="1200" cap="none" spc="0" normalizeH="0" baseline="0" noProof="1" dirty="0">
              <a:solidFill>
                <a:schemeClr val="tx1"/>
              </a:solidFill>
              <a:latin typeface="+mn-lt"/>
              <a:ea typeface="宋体" panose="02010600030101010101" pitchFamily="2" charset="-122"/>
              <a:cs typeface="+mn-cs"/>
            </a:endParaRPr>
          </a:p>
          <a:p>
            <a:pPr marL="664845" marR="0" indent="-342265" algn="l" defTabSz="914400" rtl="0" eaLnBrk="1" fontAlgn="base" latinLnBrk="0" hangingPunct="1">
              <a:lnSpc>
                <a:spcPct val="150000"/>
              </a:lnSpc>
              <a:spcBef>
                <a:spcPts val="1200"/>
              </a:spcBef>
              <a:spcAft>
                <a:spcPts val="1200"/>
              </a:spcAft>
              <a:buClrTx/>
              <a:buSzTx/>
              <a:buFont typeface="Wingdings" panose="05000000000000000000" charset="0"/>
              <a:buChar char="ü"/>
            </a:pPr>
            <a:r>
              <a:rPr kumimoji="0" lang="zh-CN" altLang="en-US" sz="1800" b="0" i="0" u="none" strike="noStrike" kern="1200" cap="none" spc="0" normalizeH="0" baseline="0" noProof="1" dirty="0">
                <a:solidFill>
                  <a:schemeClr val="tx1"/>
                </a:solidFill>
                <a:latin typeface="+mn-lt"/>
                <a:ea typeface="宋体" panose="02010600030101010101" pitchFamily="2" charset="-122"/>
                <a:cs typeface="+mn-cs"/>
              </a:rPr>
              <a:t>语音识别，将输入的语音信号识别为文本</a:t>
            </a:r>
            <a:endParaRPr kumimoji="0" lang="zh-CN" altLang="en-US" sz="1800" b="0" i="0" u="none" strike="noStrike" kern="1200" cap="none" spc="0" normalizeH="0" baseline="0" noProof="1" dirty="0">
              <a:solidFill>
                <a:schemeClr val="tx1"/>
              </a:solidFill>
              <a:latin typeface="+mn-lt"/>
              <a:ea typeface="宋体" panose="02010600030101010101" pitchFamily="2" charset="-122"/>
              <a:cs typeface="+mn-cs"/>
            </a:endParaRPr>
          </a:p>
          <a:p>
            <a:pPr marL="664845" marR="0" indent="-342265" algn="l" defTabSz="914400" rtl="0" eaLnBrk="1" fontAlgn="base" latinLnBrk="0" hangingPunct="1">
              <a:lnSpc>
                <a:spcPct val="150000"/>
              </a:lnSpc>
              <a:spcBef>
                <a:spcPts val="1200"/>
              </a:spcBef>
              <a:spcAft>
                <a:spcPts val="1200"/>
              </a:spcAft>
              <a:buClrTx/>
              <a:buSzTx/>
              <a:buFont typeface="Wingdings" panose="05000000000000000000" charset="0"/>
              <a:buChar char="ü"/>
            </a:pPr>
            <a:r>
              <a:rPr kumimoji="0" lang="zh-CN" altLang="en-US" sz="1800" b="0" i="0" u="none" strike="noStrike" kern="1200" cap="none" spc="0" normalizeH="0" baseline="0" noProof="1" dirty="0">
                <a:solidFill>
                  <a:schemeClr val="tx1"/>
                </a:solidFill>
                <a:latin typeface="+mn-lt"/>
                <a:ea typeface="宋体" panose="02010600030101010101" pitchFamily="2" charset="-122"/>
                <a:cs typeface="+mn-cs"/>
              </a:rPr>
              <a:t>特定词的识别，对输入的语音信号进行特定词的捕捉</a:t>
            </a:r>
            <a:endParaRPr kumimoji="0" lang="zh-CN" altLang="en-US" sz="1800" b="0" i="0" u="none" strike="noStrike" kern="1200" cap="none" spc="0" normalizeH="0" baseline="0" noProof="1" dirty="0">
              <a:solidFill>
                <a:schemeClr val="tx1"/>
              </a:solidFill>
              <a:latin typeface="+mn-lt"/>
              <a:ea typeface="宋体" panose="02010600030101010101" pitchFamily="2" charset="-122"/>
              <a:cs typeface="+mn-cs"/>
            </a:endParaRPr>
          </a:p>
          <a:p>
            <a:pPr marL="664845" marR="0" indent="-342265" algn="l" defTabSz="914400" rtl="0" eaLnBrk="1" fontAlgn="base" latinLnBrk="0" hangingPunct="1">
              <a:lnSpc>
                <a:spcPct val="150000"/>
              </a:lnSpc>
              <a:spcBef>
                <a:spcPts val="1200"/>
              </a:spcBef>
              <a:spcAft>
                <a:spcPts val="1200"/>
              </a:spcAft>
              <a:buClrTx/>
              <a:buSzTx/>
              <a:buFont typeface="Wingdings" panose="05000000000000000000" charset="0"/>
              <a:buChar char="ü"/>
            </a:pPr>
            <a:r>
              <a:rPr kumimoji="0" lang="zh-CN" altLang="en-US" sz="1800" b="0" i="0" u="none" strike="noStrike" kern="1200" cap="none" spc="0" normalizeH="0" baseline="0" noProof="1" dirty="0">
                <a:solidFill>
                  <a:schemeClr val="tx1"/>
                </a:solidFill>
                <a:latin typeface="+mn-lt"/>
                <a:ea typeface="宋体" panose="02010600030101010101" pitchFamily="2" charset="-122"/>
                <a:cs typeface="+mn-cs"/>
              </a:rPr>
              <a:t>特定听者特定词的识别，对不同人不同特定词的识别</a:t>
            </a:r>
            <a:endParaRPr kumimoji="0" lang="zh-CN" altLang="en-US" sz="1800" b="0" i="0" u="none" strike="noStrike" kern="1200" cap="none" spc="0" normalizeH="0" baseline="0" noProof="1" dirty="0">
              <a:solidFill>
                <a:schemeClr val="tx1"/>
              </a:solidFill>
              <a:latin typeface="+mn-lt"/>
              <a:ea typeface="宋体" panose="02010600030101010101" pitchFamily="2" charset="-122"/>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标题 33793"/>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15.4 </a:t>
            </a:r>
            <a:r>
              <a:rPr>
                <a:sym typeface="+mn-ea"/>
              </a:rPr>
              <a:t>语音识别</a:t>
            </a:r>
            <a:endParaRPr>
              <a:sym typeface="+mn-ea"/>
            </a:endParaRPr>
          </a:p>
        </p:txBody>
      </p:sp>
      <p:sp>
        <p:nvSpPr>
          <p:cNvPr id="3" name="文本占位符 2"/>
          <p:cNvSpPr>
            <a:spLocks noGrp="1"/>
          </p:cNvSpPr>
          <p:nvPr>
            <p:ph type="body" idx="1"/>
          </p:nvPr>
        </p:nvSpPr>
        <p:spPr/>
        <p:txBody>
          <a:bodyPr/>
          <a:p>
            <a:endParaRPr lang="zh-CN" altLang="en-US"/>
          </a:p>
        </p:txBody>
      </p:sp>
      <p:graphicFrame>
        <p:nvGraphicFramePr>
          <p:cNvPr id="0" name="表格 -1"/>
          <p:cNvGraphicFramePr/>
          <p:nvPr>
            <p:custDataLst>
              <p:tags r:id="rId1"/>
            </p:custDataLst>
          </p:nvPr>
        </p:nvGraphicFramePr>
        <p:xfrm>
          <a:off x="2097723" y="1261110"/>
          <a:ext cx="7366000" cy="4676775"/>
        </p:xfrm>
        <a:graphic>
          <a:graphicData uri="http://schemas.openxmlformats.org/drawingml/2006/table">
            <a:tbl>
              <a:tblPr firstRow="1" bandRow="1">
                <a:tableStyleId>{5940675A-B579-460E-94D1-54222C63F5DA}</a:tableStyleId>
              </a:tblPr>
              <a:tblGrid>
                <a:gridCol w="3627755"/>
                <a:gridCol w="3738245"/>
              </a:tblGrid>
              <a:tr h="257175">
                <a:tc>
                  <a:txBody>
                    <a:bodyPr/>
                    <a:p>
                      <a:pPr marL="0" indent="0" algn="ctr">
                        <a:buNone/>
                      </a:pPr>
                      <a:r>
                        <a:rPr lang="en-US" altLang="zh-CN" sz="2000" b="1" u="none">
                          <a:latin typeface="宋体" panose="02010600030101010101" pitchFamily="2" charset="-122"/>
                          <a:ea typeface="宋体" panose="02010600030101010101" pitchFamily="2" charset="-122"/>
                          <a:cs typeface="宋体" panose="02010600030101010101" pitchFamily="2" charset="-122"/>
                        </a:rPr>
                        <a:t>speech</a:t>
                      </a:r>
                      <a:r>
                        <a:rPr lang="zh-CN" altLang="en-US" sz="2000" b="1" u="none">
                          <a:latin typeface="宋体" panose="02010600030101010101" pitchFamily="2" charset="-122"/>
                          <a:ea typeface="宋体" panose="02010600030101010101" pitchFamily="2" charset="-122"/>
                          <a:cs typeface="宋体" panose="02010600030101010101" pitchFamily="2" charset="-122"/>
                        </a:rPr>
                        <a:t>模块主要方法</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说明</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257175">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speech.say(phrase)</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读出给定的文本</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102870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speech.input(prompt=None, phraselist=None)</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打印信息</a:t>
                      </a:r>
                      <a:r>
                        <a:rPr lang="en-US" altLang="zh-CN" sz="1600" b="0" u="none">
                          <a:latin typeface="宋体" panose="02010600030101010101" pitchFamily="2" charset="-122"/>
                          <a:ea typeface="宋体" panose="02010600030101010101" pitchFamily="2" charset="-122"/>
                          <a:cs typeface="宋体" panose="02010600030101010101" pitchFamily="2" charset="-122"/>
                        </a:rPr>
                        <a:t>prompt</a:t>
                      </a:r>
                      <a:r>
                        <a:rPr lang="zh-CN" altLang="en-US" sz="1600" b="0" u="none">
                          <a:latin typeface="宋体" panose="02010600030101010101" pitchFamily="2" charset="-122"/>
                          <a:ea typeface="宋体" panose="02010600030101010101" pitchFamily="2" charset="-122"/>
                          <a:cs typeface="宋体" panose="02010600030101010101" pitchFamily="2" charset="-122"/>
                        </a:rPr>
                        <a:t>提示用户使用语音录入在</a:t>
                      </a:r>
                      <a:r>
                        <a:rPr lang="en-US" altLang="zh-CN" sz="1600" b="0" u="none">
                          <a:latin typeface="宋体" panose="02010600030101010101" pitchFamily="2" charset="-122"/>
                          <a:ea typeface="宋体" panose="02010600030101010101" pitchFamily="2" charset="-122"/>
                          <a:cs typeface="宋体" panose="02010600030101010101" pitchFamily="2" charset="-122"/>
                        </a:rPr>
                        <a:t>phraselist</a:t>
                      </a:r>
                      <a:r>
                        <a:rPr lang="zh-CN" altLang="en-US" sz="1600" b="0" u="none">
                          <a:latin typeface="宋体" panose="02010600030101010101" pitchFamily="2" charset="-122"/>
                          <a:ea typeface="宋体" panose="02010600030101010101" pitchFamily="2" charset="-122"/>
                          <a:cs typeface="宋体" panose="02010600030101010101" pitchFamily="2" charset="-122"/>
                        </a:rPr>
                        <a:t>中列出的文本，并返回用户录入的内容。该函数会阻塞当前线程直至得到用户录入或者按</a:t>
                      </a:r>
                      <a:r>
                        <a:rPr lang="en-US" altLang="zh-CN" sz="1600" b="0" u="none">
                          <a:latin typeface="宋体" panose="02010600030101010101" pitchFamily="2" charset="-122"/>
                          <a:ea typeface="宋体" panose="02010600030101010101" pitchFamily="2" charset="-122"/>
                          <a:cs typeface="宋体" panose="02010600030101010101" pitchFamily="2" charset="-122"/>
                        </a:rPr>
                        <a:t>Ctrl+C</a:t>
                      </a:r>
                      <a:r>
                        <a:rPr lang="zh-CN" altLang="en-US" sz="1600" b="0" u="none">
                          <a:latin typeface="宋体" panose="02010600030101010101" pitchFamily="2" charset="-122"/>
                          <a:ea typeface="宋体" panose="02010600030101010101" pitchFamily="2" charset="-122"/>
                          <a:cs typeface="宋体" panose="02010600030101010101" pitchFamily="2" charset="-122"/>
                        </a:rPr>
                        <a:t>结束。</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771525">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speech.listenfor(phraselist, callback)</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如果用户语音录入</a:t>
                      </a:r>
                      <a:r>
                        <a:rPr lang="en-US" altLang="zh-CN" sz="1600" b="0" u="none">
                          <a:latin typeface="宋体" panose="02010600030101010101" pitchFamily="2" charset="-122"/>
                          <a:ea typeface="宋体" panose="02010600030101010101" pitchFamily="2" charset="-122"/>
                          <a:cs typeface="宋体" panose="02010600030101010101" pitchFamily="2" charset="-122"/>
                        </a:rPr>
                        <a:t>phraselist</a:t>
                      </a:r>
                      <a:r>
                        <a:rPr lang="zh-CN" altLang="en-US" sz="1600" b="0" u="none">
                          <a:latin typeface="宋体" panose="02010600030101010101" pitchFamily="2" charset="-122"/>
                          <a:ea typeface="宋体" panose="02010600030101010101" pitchFamily="2" charset="-122"/>
                          <a:cs typeface="宋体" panose="02010600030101010101" pitchFamily="2" charset="-122"/>
                        </a:rPr>
                        <a:t>中的任何文本，则自动调用回调函数</a:t>
                      </a:r>
                      <a:r>
                        <a:rPr lang="en-US" altLang="zh-CN" sz="1600" b="0" u="none">
                          <a:latin typeface="宋体" panose="02010600030101010101" pitchFamily="2" charset="-122"/>
                          <a:ea typeface="宋体" panose="02010600030101010101" pitchFamily="2" charset="-122"/>
                          <a:cs typeface="宋体" panose="02010600030101010101" pitchFamily="2" charset="-122"/>
                        </a:rPr>
                        <a:t>callback</a:t>
                      </a:r>
                      <a:r>
                        <a:rPr lang="zh-CN" altLang="en-US" sz="1600" b="0" u="none">
                          <a:latin typeface="宋体" panose="02010600030101010101" pitchFamily="2" charset="-122"/>
                          <a:ea typeface="宋体" panose="02010600030101010101" pitchFamily="2" charset="-122"/>
                          <a:cs typeface="宋体" panose="02010600030101010101" pitchFamily="2" charset="-122"/>
                        </a:rPr>
                        <a:t>，并返回</a:t>
                      </a:r>
                      <a:r>
                        <a:rPr lang="en-US" altLang="zh-CN" sz="1600" b="0" u="none">
                          <a:latin typeface="宋体" panose="02010600030101010101" pitchFamily="2" charset="-122"/>
                          <a:ea typeface="宋体" panose="02010600030101010101" pitchFamily="2" charset="-122"/>
                          <a:cs typeface="宋体" panose="02010600030101010101" pitchFamily="2" charset="-122"/>
                        </a:rPr>
                        <a:t>Listener</a:t>
                      </a:r>
                      <a:r>
                        <a:rPr lang="zh-CN" altLang="en-US" sz="1600" b="0" u="none">
                          <a:latin typeface="宋体" panose="02010600030101010101" pitchFamily="2" charset="-122"/>
                          <a:ea typeface="宋体" panose="02010600030101010101" pitchFamily="2" charset="-122"/>
                          <a:cs typeface="宋体" panose="02010600030101010101" pitchFamily="2" charset="-122"/>
                        </a:rPr>
                        <a:t>对象。</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771525">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speech.listenforanything(callback)</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得到用户语音录入的内容后自动执行回调函数</a:t>
                      </a:r>
                      <a:r>
                        <a:rPr lang="en-US" altLang="zh-CN" sz="1600" b="0" u="none">
                          <a:latin typeface="宋体" panose="02010600030101010101" pitchFamily="2" charset="-122"/>
                          <a:ea typeface="宋体" panose="02010600030101010101" pitchFamily="2" charset="-122"/>
                          <a:cs typeface="宋体" panose="02010600030101010101" pitchFamily="2" charset="-122"/>
                        </a:rPr>
                        <a:t>callback(spoken_text, listener)</a:t>
                      </a:r>
                      <a:r>
                        <a:rPr lang="zh-CN" altLang="en-US" sz="1600" b="0" u="none">
                          <a:latin typeface="宋体" panose="02010600030101010101" pitchFamily="2" charset="-122"/>
                          <a:ea typeface="宋体" panose="02010600030101010101" pitchFamily="2" charset="-122"/>
                          <a:cs typeface="宋体" panose="02010600030101010101" pitchFamily="2" charset="-122"/>
                        </a:rPr>
                        <a:t>，并返回</a:t>
                      </a:r>
                      <a:r>
                        <a:rPr lang="en-US" altLang="zh-CN" sz="1600" b="0" u="none">
                          <a:latin typeface="宋体" panose="02010600030101010101" pitchFamily="2" charset="-122"/>
                          <a:ea typeface="宋体" panose="02010600030101010101" pitchFamily="2" charset="-122"/>
                          <a:cs typeface="宋体" panose="02010600030101010101" pitchFamily="2" charset="-122"/>
                        </a:rPr>
                        <a:t>Listener</a:t>
                      </a:r>
                      <a:r>
                        <a:rPr lang="zh-CN" altLang="en-US" sz="1600" b="0" u="none">
                          <a:latin typeface="宋体" panose="02010600030101010101" pitchFamily="2" charset="-122"/>
                          <a:ea typeface="宋体" panose="02010600030101010101" pitchFamily="2" charset="-122"/>
                          <a:cs typeface="宋体" panose="02010600030101010101" pitchFamily="2" charset="-122"/>
                        </a:rPr>
                        <a:t>对象。</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257175">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speech.Listener.islistening(self)</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当</a:t>
                      </a:r>
                      <a:r>
                        <a:rPr lang="en-US" altLang="zh-CN" sz="1600" b="0" u="none">
                          <a:latin typeface="宋体" panose="02010600030101010101" pitchFamily="2" charset="-122"/>
                          <a:ea typeface="宋体" panose="02010600030101010101" pitchFamily="2" charset="-122"/>
                          <a:cs typeface="宋体" panose="02010600030101010101" pitchFamily="2" charset="-122"/>
                        </a:rPr>
                        <a:t>Listener</a:t>
                      </a:r>
                      <a:r>
                        <a:rPr lang="zh-CN" altLang="en-US" sz="1600" b="0" u="none">
                          <a:latin typeface="宋体" panose="02010600030101010101" pitchFamily="2" charset="-122"/>
                          <a:ea typeface="宋体" panose="02010600030101010101" pitchFamily="2" charset="-122"/>
                          <a:cs typeface="宋体" panose="02010600030101010101" pitchFamily="2" charset="-122"/>
                        </a:rPr>
                        <a:t>对象处于监听状态时返回</a:t>
                      </a:r>
                      <a:r>
                        <a:rPr lang="en-US" altLang="zh-CN" sz="1600" b="0" u="none">
                          <a:latin typeface="宋体" panose="02010600030101010101" pitchFamily="2" charset="-122"/>
                          <a:ea typeface="宋体" panose="02010600030101010101" pitchFamily="2" charset="-122"/>
                          <a:cs typeface="宋体" panose="02010600030101010101" pitchFamily="2" charset="-122"/>
                        </a:rPr>
                        <a:t>True</a:t>
                      </a:r>
                      <a:r>
                        <a:rPr lang="zh-CN" altLang="en-US" sz="1600" b="0" u="none">
                          <a:latin typeface="宋体" panose="02010600030101010101" pitchFamily="2" charset="-122"/>
                          <a:ea typeface="宋体" panose="02010600030101010101" pitchFamily="2" charset="-122"/>
                          <a:cs typeface="宋体" panose="02010600030101010101" pitchFamily="2" charset="-122"/>
                        </a:rPr>
                        <a:t>。</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51435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speech.Listener.stoplistening(self)</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停止监听，当</a:t>
                      </a:r>
                      <a:r>
                        <a:rPr lang="en-US" altLang="zh-CN" sz="1600" b="0" u="none">
                          <a:latin typeface="宋体" panose="02010600030101010101" pitchFamily="2" charset="-122"/>
                          <a:ea typeface="宋体" panose="02010600030101010101" pitchFamily="2" charset="-122"/>
                          <a:cs typeface="宋体" panose="02010600030101010101" pitchFamily="2" charset="-122"/>
                        </a:rPr>
                        <a:t>Listener</a:t>
                      </a:r>
                      <a:r>
                        <a:rPr lang="zh-CN" altLang="en-US" sz="1600" b="0" u="none">
                          <a:latin typeface="宋体" panose="02010600030101010101" pitchFamily="2" charset="-122"/>
                          <a:ea typeface="宋体" panose="02010600030101010101" pitchFamily="2" charset="-122"/>
                          <a:cs typeface="宋体" panose="02010600030101010101" pitchFamily="2" charset="-122"/>
                        </a:rPr>
                        <a:t>对象处于监听状态时返回</a:t>
                      </a:r>
                      <a:r>
                        <a:rPr lang="en-US" altLang="zh-CN" sz="1600" b="0" u="none">
                          <a:latin typeface="宋体" panose="02010600030101010101" pitchFamily="2" charset="-122"/>
                          <a:ea typeface="宋体" panose="02010600030101010101" pitchFamily="2" charset="-122"/>
                          <a:cs typeface="宋体" panose="02010600030101010101" pitchFamily="2" charset="-122"/>
                        </a:rPr>
                        <a:t>True</a:t>
                      </a:r>
                      <a:r>
                        <a:rPr lang="zh-CN" altLang="en-US" sz="1600" b="0" u="none">
                          <a:latin typeface="宋体" panose="02010600030101010101" pitchFamily="2" charset="-122"/>
                          <a:ea typeface="宋体" panose="02010600030101010101" pitchFamily="2" charset="-122"/>
                          <a:cs typeface="宋体" panose="02010600030101010101" pitchFamily="2" charset="-122"/>
                        </a:rPr>
                        <a:t>。</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257175">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speech.islistening()</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只要有</a:t>
                      </a:r>
                      <a:r>
                        <a:rPr lang="en-US" altLang="zh-CN" sz="1600" b="0" u="none">
                          <a:latin typeface="宋体" panose="02010600030101010101" pitchFamily="2" charset="-122"/>
                          <a:ea typeface="宋体" panose="02010600030101010101" pitchFamily="2" charset="-122"/>
                          <a:cs typeface="宋体" panose="02010600030101010101" pitchFamily="2" charset="-122"/>
                        </a:rPr>
                        <a:t>Listener</a:t>
                      </a:r>
                      <a:r>
                        <a:rPr lang="zh-CN" altLang="en-US" sz="1600" b="0" u="none">
                          <a:latin typeface="宋体" panose="02010600030101010101" pitchFamily="2" charset="-122"/>
                          <a:ea typeface="宋体" panose="02010600030101010101" pitchFamily="2" charset="-122"/>
                          <a:cs typeface="宋体" panose="02010600030101010101" pitchFamily="2" charset="-122"/>
                        </a:rPr>
                        <a:t>对象正在监听则返回</a:t>
                      </a:r>
                      <a:r>
                        <a:rPr lang="en-US" altLang="zh-CN" sz="1600" b="0" u="none">
                          <a:latin typeface="宋体" panose="02010600030101010101" pitchFamily="2" charset="-122"/>
                          <a:ea typeface="宋体" panose="02010600030101010101" pitchFamily="2" charset="-122"/>
                          <a:cs typeface="宋体" panose="02010600030101010101" pitchFamily="2" charset="-122"/>
                        </a:rPr>
                        <a:t>True</a:t>
                      </a:r>
                      <a:r>
                        <a:rPr lang="zh-CN" altLang="en-US" sz="1600" b="0" u="none">
                          <a:latin typeface="宋体" panose="02010600030101010101" pitchFamily="2" charset="-122"/>
                          <a:ea typeface="宋体" panose="02010600030101010101" pitchFamily="2" charset="-122"/>
                          <a:cs typeface="宋体" panose="02010600030101010101" pitchFamily="2" charset="-122"/>
                        </a:rPr>
                        <a:t>。</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51435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speech.stoplistening()</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停止所有</a:t>
                      </a:r>
                      <a:r>
                        <a:rPr lang="en-US" altLang="zh-CN" sz="1600" b="0" u="none">
                          <a:latin typeface="宋体" panose="02010600030101010101" pitchFamily="2" charset="-122"/>
                          <a:ea typeface="宋体" panose="02010600030101010101" pitchFamily="2" charset="-122"/>
                          <a:cs typeface="宋体" panose="02010600030101010101" pitchFamily="2" charset="-122"/>
                        </a:rPr>
                        <a:t>Listener</a:t>
                      </a:r>
                      <a:r>
                        <a:rPr lang="zh-CN" altLang="en-US" sz="1600" b="0" u="none">
                          <a:latin typeface="宋体" panose="02010600030101010101" pitchFamily="2" charset="-122"/>
                          <a:ea typeface="宋体" panose="02010600030101010101" pitchFamily="2" charset="-122"/>
                          <a:cs typeface="宋体" panose="02010600030101010101" pitchFamily="2" charset="-122"/>
                        </a:rPr>
                        <a:t>对象的监听状态，如果有</a:t>
                      </a:r>
                      <a:r>
                        <a:rPr lang="en-US" altLang="zh-CN" sz="1600" b="0" u="none">
                          <a:latin typeface="宋体" panose="02010600030101010101" pitchFamily="2" charset="-122"/>
                          <a:ea typeface="宋体" panose="02010600030101010101" pitchFamily="2" charset="-122"/>
                          <a:cs typeface="宋体" panose="02010600030101010101" pitchFamily="2" charset="-122"/>
                        </a:rPr>
                        <a:t>Listener</a:t>
                      </a:r>
                      <a:r>
                        <a:rPr lang="zh-CN" altLang="en-US" sz="1600" b="0" u="none">
                          <a:latin typeface="宋体" panose="02010600030101010101" pitchFamily="2" charset="-122"/>
                          <a:ea typeface="宋体" panose="02010600030101010101" pitchFamily="2" charset="-122"/>
                          <a:cs typeface="宋体" panose="02010600030101010101" pitchFamily="2" charset="-122"/>
                        </a:rPr>
                        <a:t>对象处于监听状态则返回</a:t>
                      </a:r>
                      <a:r>
                        <a:rPr lang="en-US" altLang="zh-CN" sz="1600" b="0" u="none">
                          <a:latin typeface="宋体" panose="02010600030101010101" pitchFamily="2" charset="-122"/>
                          <a:ea typeface="宋体" panose="02010600030101010101" pitchFamily="2" charset="-122"/>
                          <a:cs typeface="宋体" panose="02010600030101010101" pitchFamily="2" charset="-122"/>
                        </a:rPr>
                        <a:t>True</a:t>
                      </a:r>
                      <a:r>
                        <a:rPr lang="zh-CN" altLang="en-US" sz="1600" b="0" u="none">
                          <a:latin typeface="宋体" panose="02010600030101010101" pitchFamily="2" charset="-122"/>
                          <a:ea typeface="宋体" panose="02010600030101010101" pitchFamily="2" charset="-122"/>
                          <a:cs typeface="宋体" panose="02010600030101010101" pitchFamily="2" charset="-122"/>
                        </a:rPr>
                        <a:t>。</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34817"/>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15.4 </a:t>
            </a:r>
            <a:r>
              <a:rPr>
                <a:sym typeface="+mn-ea"/>
              </a:rPr>
              <a:t>语音识别</a:t>
            </a:r>
            <a:endParaRPr>
              <a:sym typeface="+mn-ea"/>
            </a:endParaRPr>
          </a:p>
        </p:txBody>
      </p:sp>
      <p:sp>
        <p:nvSpPr>
          <p:cNvPr id="2" name="文本占位符 1"/>
          <p:cNvSpPr>
            <a:spLocks noGrp="1"/>
          </p:cNvSpPr>
          <p:nvPr>
            <p:ph type="body" idx="1"/>
          </p:nvPr>
        </p:nvSpPr>
        <p:spPr/>
        <p:txBody>
          <a:bodyPr/>
          <a:p>
            <a:endParaRPr lang="zh-CN" altLang="en-US"/>
          </a:p>
        </p:txBody>
      </p:sp>
      <p:sp>
        <p:nvSpPr>
          <p:cNvPr id="59394" name="文本占位符 34818"/>
          <p:cNvSpPr>
            <a:spLocks noGrp="1"/>
          </p:cNvSpPr>
          <p:nvPr>
            <p:ph sz="half" idx="2"/>
          </p:nvPr>
        </p:nvSpPr>
        <p:spPr/>
        <p:txBody>
          <a:bodyPr anchor="t"/>
          <a:p>
            <a:pPr defTabSz="914400"/>
            <a:r>
              <a:rPr lang="zh-CN" altLang="en-US" sz="2400" kern="1200" baseline="0" dirty="0">
                <a:latin typeface="+mn-lt"/>
                <a:ea typeface="+mn-ea"/>
                <a:cs typeface="+mn-cs"/>
              </a:rPr>
              <a:t>让计算机读出用户输入的内容</a:t>
            </a:r>
            <a:endParaRPr lang="zh-CN" altLang="en-US" sz="2400" kern="1200" baseline="0" dirty="0">
              <a:latin typeface="+mn-lt"/>
              <a:ea typeface="+mn-ea"/>
              <a:cs typeface="+mn-cs"/>
            </a:endParaRPr>
          </a:p>
          <a:p>
            <a:pPr defTabSz="914400">
              <a:buNone/>
            </a:pPr>
            <a:endParaRPr lang="en-US" altLang="zh-CN" sz="1800" kern="1200" baseline="0" dirty="0">
              <a:latin typeface="Consolas" panose="020B0609020204030204" charset="0"/>
              <a:ea typeface="+mn-ea"/>
              <a:cs typeface="+mn-cs"/>
            </a:endParaRPr>
          </a:p>
          <a:p>
            <a:pPr defTabSz="914400">
              <a:buNone/>
            </a:pPr>
            <a:r>
              <a:rPr lang="en-US" altLang="zh-CN" sz="1800" kern="1200" baseline="0" dirty="0">
                <a:latin typeface="Consolas" panose="020B0609020204030204" charset="0"/>
                <a:ea typeface="+mn-ea"/>
                <a:cs typeface="+mn-cs"/>
              </a:rPr>
              <a:t>&gt;&gt;&gt; while True:</a:t>
            </a:r>
            <a:endParaRPr lang="en-US" altLang="zh-CN" sz="1800" kern="1200" baseline="0" dirty="0">
              <a:latin typeface="Consolas" panose="020B0609020204030204" charset="0"/>
              <a:ea typeface="+mn-ea"/>
              <a:cs typeface="+mn-cs"/>
            </a:endParaRPr>
          </a:p>
          <a:p>
            <a:pPr defTabSz="914400">
              <a:buNone/>
            </a:pPr>
            <a:r>
              <a:rPr lang="en-US" altLang="zh-CN" sz="1800" kern="1200" baseline="0" dirty="0">
                <a:latin typeface="Consolas" panose="020B0609020204030204" charset="0"/>
                <a:ea typeface="+mn-ea"/>
                <a:cs typeface="+mn-cs"/>
              </a:rPr>
              <a:t>	words = input("Please input some words:")</a:t>
            </a:r>
            <a:endParaRPr lang="en-US" altLang="zh-CN" sz="1800" kern="1200" baseline="0" dirty="0">
              <a:latin typeface="Consolas" panose="020B0609020204030204" charset="0"/>
              <a:ea typeface="+mn-ea"/>
              <a:cs typeface="+mn-cs"/>
            </a:endParaRPr>
          </a:p>
          <a:p>
            <a:pPr defTabSz="914400">
              <a:buNone/>
            </a:pPr>
            <a:r>
              <a:rPr lang="en-US" altLang="zh-CN" sz="1800" kern="1200" baseline="0" dirty="0">
                <a:latin typeface="Consolas" panose="020B0609020204030204" charset="0"/>
                <a:ea typeface="+mn-ea"/>
                <a:cs typeface="+mn-cs"/>
              </a:rPr>
              <a:t>	if words.lower() == 'stop':</a:t>
            </a:r>
            <a:endParaRPr lang="en-US" altLang="zh-CN" sz="1800" kern="1200" baseline="0" dirty="0">
              <a:latin typeface="Consolas" panose="020B0609020204030204" charset="0"/>
              <a:ea typeface="+mn-ea"/>
              <a:cs typeface="+mn-cs"/>
            </a:endParaRPr>
          </a:p>
          <a:p>
            <a:pPr defTabSz="914400">
              <a:buNone/>
            </a:pPr>
            <a:r>
              <a:rPr lang="en-US" altLang="zh-CN" sz="1800" kern="1200" baseline="0" dirty="0">
                <a:latin typeface="Consolas" panose="020B0609020204030204" charset="0"/>
                <a:ea typeface="+mn-ea"/>
                <a:cs typeface="+mn-cs"/>
              </a:rPr>
              <a:t>		break</a:t>
            </a:r>
            <a:endParaRPr lang="en-US" altLang="zh-CN" sz="1800" kern="1200" baseline="0" dirty="0">
              <a:latin typeface="Consolas" panose="020B0609020204030204" charset="0"/>
              <a:ea typeface="+mn-ea"/>
              <a:cs typeface="+mn-cs"/>
            </a:endParaRPr>
          </a:p>
          <a:p>
            <a:pPr defTabSz="914400">
              <a:buNone/>
            </a:pPr>
            <a:r>
              <a:rPr lang="en-US" altLang="zh-CN" sz="1800" kern="1200" baseline="0" dirty="0">
                <a:latin typeface="Consolas" panose="020B0609020204030204" charset="0"/>
                <a:ea typeface="+mn-ea"/>
                <a:cs typeface="+mn-cs"/>
              </a:rPr>
              <a:t>	speech.say(words)</a:t>
            </a:r>
            <a:endParaRPr lang="en-US" altLang="zh-CN" sz="1800" kern="1200" baseline="0" dirty="0">
              <a:latin typeface="Consolas" panose="020B0609020204030204" charset="0"/>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3584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15.4 </a:t>
            </a:r>
            <a:r>
              <a:rPr>
                <a:sym typeface="+mn-ea"/>
              </a:rPr>
              <a:t>语音识别</a:t>
            </a:r>
            <a:endParaRPr>
              <a:sym typeface="+mn-ea"/>
            </a:endParaRPr>
          </a:p>
        </p:txBody>
      </p:sp>
      <p:sp>
        <p:nvSpPr>
          <p:cNvPr id="2" name="文本占位符 1"/>
          <p:cNvSpPr>
            <a:spLocks noGrp="1"/>
          </p:cNvSpPr>
          <p:nvPr>
            <p:ph type="body" idx="1"/>
          </p:nvPr>
        </p:nvSpPr>
        <p:spPr/>
        <p:txBody>
          <a:bodyPr/>
          <a:p>
            <a:endParaRPr lang="zh-CN" altLang="en-US"/>
          </a:p>
        </p:txBody>
      </p:sp>
      <p:sp>
        <p:nvSpPr>
          <p:cNvPr id="60418" name="文本占位符 35842"/>
          <p:cNvSpPr>
            <a:spLocks noGrp="1"/>
          </p:cNvSpPr>
          <p:nvPr>
            <p:ph sz="half" idx="2"/>
          </p:nvPr>
        </p:nvSpPr>
        <p:spPr/>
        <p:txBody>
          <a:bodyPr anchor="t"/>
          <a:p>
            <a:pPr defTabSz="914400"/>
            <a:r>
              <a:rPr lang="zh-CN" altLang="en-US" sz="2400" kern="1200" baseline="0" dirty="0">
                <a:latin typeface="+mn-lt"/>
                <a:ea typeface="+mn-ea"/>
                <a:cs typeface="+mn-cs"/>
              </a:rPr>
              <a:t>让计算机接受用户语音输入，并重复一遍用户说的内容，以文字形式显示用户语音输入的内容</a:t>
            </a:r>
            <a:endParaRPr lang="zh-CN" altLang="en-US" sz="2400" kern="1200" baseline="0" dirty="0">
              <a:latin typeface="+mn-lt"/>
              <a:ea typeface="+mn-ea"/>
              <a:cs typeface="+mn-cs"/>
            </a:endParaRPr>
          </a:p>
          <a:p>
            <a:pPr defTabSz="914400">
              <a:buNone/>
            </a:pPr>
            <a:endParaRPr lang="en-US" altLang="zh-CN" sz="1800" kern="1200" baseline="0" dirty="0">
              <a:latin typeface="Consolas" panose="020B0609020204030204" charset="0"/>
              <a:ea typeface="+mn-ea"/>
              <a:cs typeface="+mn-cs"/>
            </a:endParaRPr>
          </a:p>
          <a:p>
            <a:pPr defTabSz="914400">
              <a:buNone/>
            </a:pPr>
            <a:r>
              <a:rPr lang="en-US" altLang="zh-CN" sz="1800" kern="1200" baseline="0" dirty="0">
                <a:latin typeface="Consolas" panose="020B0609020204030204" charset="0"/>
                <a:ea typeface="+mn-ea"/>
                <a:cs typeface="+mn-cs"/>
              </a:rPr>
              <a:t>&gt;&gt;&gt; contents = speech.input()</a:t>
            </a:r>
            <a:endParaRPr lang="en-US" altLang="zh-CN" sz="1800" kern="1200" baseline="0" dirty="0">
              <a:latin typeface="Consolas" panose="020B0609020204030204" charset="0"/>
              <a:ea typeface="+mn-ea"/>
              <a:cs typeface="+mn-cs"/>
            </a:endParaRPr>
          </a:p>
          <a:p>
            <a:pPr defTabSz="914400">
              <a:buNone/>
            </a:pPr>
            <a:r>
              <a:rPr lang="en-US" altLang="zh-CN" sz="1800" kern="1200" baseline="0" dirty="0">
                <a:latin typeface="Consolas" panose="020B0609020204030204" charset="0"/>
                <a:ea typeface="+mn-ea"/>
                <a:cs typeface="+mn-cs"/>
              </a:rPr>
              <a:t>&gt;&gt;&gt; speech.say(contents)</a:t>
            </a:r>
            <a:endParaRPr lang="en-US" altLang="zh-CN" sz="1800" kern="1200" baseline="0" dirty="0">
              <a:latin typeface="Consolas" panose="020B0609020204030204" charset="0"/>
              <a:ea typeface="+mn-ea"/>
              <a:cs typeface="+mn-cs"/>
            </a:endParaRPr>
          </a:p>
          <a:p>
            <a:pPr defTabSz="914400">
              <a:buNone/>
            </a:pPr>
            <a:r>
              <a:rPr lang="en-US" altLang="zh-CN" sz="1800" kern="1200" baseline="0" dirty="0">
                <a:latin typeface="Consolas" panose="020B0609020204030204" charset="0"/>
                <a:ea typeface="+mn-ea"/>
                <a:cs typeface="+mn-cs"/>
              </a:rPr>
              <a:t>&gt;&gt;&gt; print(contents)</a:t>
            </a:r>
            <a:endParaRPr lang="en-US" altLang="zh-CN" sz="1800" kern="1200" baseline="0" dirty="0">
              <a:latin typeface="Consolas" panose="020B0609020204030204" charset="0"/>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文本占位符 10242"/>
          <p:cNvSpPr>
            <a:spLocks noGrp="1"/>
          </p:cNvSpPr>
          <p:nvPr>
            <p:ph sz="half" idx="2"/>
          </p:nvPr>
        </p:nvSpPr>
        <p:spPr/>
        <p:txBody>
          <a:bodyPr anchor="t"/>
          <a:p>
            <a:pPr defTabSz="914400">
              <a:spcBef>
                <a:spcPts val="600"/>
              </a:spcBef>
            </a:pPr>
            <a:r>
              <a:rPr lang="zh-CN" altLang="en-US" sz="2400" kern="1200" baseline="0" dirty="0">
                <a:latin typeface="+mn-lt"/>
                <a:ea typeface="+mn-ea"/>
                <a:cs typeface="+mn-cs"/>
              </a:rPr>
              <a:t>定义自己的绘图函数</a:t>
            </a:r>
            <a:endParaRPr lang="zh-CN" altLang="en-US" sz="2400" kern="1200" baseline="0" dirty="0">
              <a:latin typeface="+mn-lt"/>
              <a:ea typeface="+mn-ea"/>
              <a:cs typeface="+mn-cs"/>
            </a:endParaRPr>
          </a:p>
          <a:p>
            <a:pPr defTabSz="914400">
              <a:spcBef>
                <a:spcPts val="600"/>
              </a:spcBef>
              <a:buNone/>
            </a:pPr>
            <a:r>
              <a:rPr lang="zh-CN" altLang="en-US" sz="1800" kern="1200" baseline="0" dirty="0">
                <a:latin typeface="Consolas" panose="020B0609020204030204" charset="0"/>
                <a:ea typeface="+mn-ea"/>
                <a:cs typeface="+mn-cs"/>
              </a:rPr>
              <a:t>    def Draw(self):</a:t>
            </a:r>
            <a:endParaRPr lang="zh-CN" altLang="en-US" sz="1800" kern="1200" baseline="0" dirty="0">
              <a:latin typeface="Consolas" panose="020B0609020204030204" charset="0"/>
              <a:ea typeface="+mn-ea"/>
              <a:cs typeface="+mn-cs"/>
            </a:endParaRPr>
          </a:p>
          <a:p>
            <a:pPr defTabSz="914400">
              <a:spcBef>
                <a:spcPts val="600"/>
              </a:spcBef>
              <a:buNone/>
            </a:pPr>
            <a:r>
              <a:rPr lang="zh-CN" altLang="en-US" sz="1800" kern="1200" baseline="0" dirty="0">
                <a:latin typeface="Consolas" panose="020B0609020204030204" charset="0"/>
                <a:ea typeface="+mn-ea"/>
                <a:cs typeface="+mn-cs"/>
              </a:rPr>
              <a:t>        glClear(GL_COLOR_BUFFER_BIT | GL_DEPTH_BUFFER_BIT)</a:t>
            </a:r>
            <a:endParaRPr lang="zh-CN" altLang="en-US" sz="1800" kern="1200" baseline="0" dirty="0">
              <a:latin typeface="Consolas" panose="020B0609020204030204" charset="0"/>
              <a:ea typeface="+mn-ea"/>
              <a:cs typeface="+mn-cs"/>
            </a:endParaRPr>
          </a:p>
          <a:p>
            <a:pPr defTabSz="914400">
              <a:spcBef>
                <a:spcPts val="600"/>
              </a:spcBef>
              <a:buNone/>
            </a:pPr>
            <a:r>
              <a:rPr lang="zh-CN" altLang="en-US" sz="1800" kern="1200" baseline="0" dirty="0">
                <a:latin typeface="Consolas" panose="020B0609020204030204" charset="0"/>
                <a:ea typeface="+mn-ea"/>
                <a:cs typeface="+mn-cs"/>
              </a:rPr>
              <a:t>        glLoadIdentity()</a:t>
            </a:r>
            <a:endParaRPr lang="zh-CN" altLang="en-US" sz="1800" kern="1200" baseline="0" dirty="0">
              <a:latin typeface="Consolas" panose="020B0609020204030204" charset="0"/>
              <a:ea typeface="+mn-ea"/>
              <a:cs typeface="+mn-cs"/>
            </a:endParaRPr>
          </a:p>
          <a:p>
            <a:pPr defTabSz="914400">
              <a:spcBef>
                <a:spcPts val="600"/>
              </a:spcBef>
              <a:buNone/>
            </a:pPr>
            <a:r>
              <a:rPr lang="zh-CN" altLang="en-US" sz="1800" kern="1200" baseline="0" dirty="0">
                <a:latin typeface="Consolas" panose="020B0609020204030204" charset="0"/>
                <a:ea typeface="+mn-ea"/>
                <a:cs typeface="+mn-cs"/>
              </a:rPr>
              <a:t>        glutSwapBuffers()</a:t>
            </a:r>
            <a:endParaRPr lang="zh-CN" altLang="en-US" sz="1800" kern="1200" baseline="0" dirty="0">
              <a:latin typeface="Consolas" panose="020B0609020204030204" charset="0"/>
              <a:ea typeface="+mn-ea"/>
              <a:cs typeface="+mn-cs"/>
            </a:endParaRPr>
          </a:p>
          <a:p>
            <a:pPr defTabSz="914400">
              <a:spcBef>
                <a:spcPts val="600"/>
              </a:spcBef>
              <a:buNone/>
            </a:pPr>
            <a:endParaRPr lang="zh-CN" altLang="en-US" sz="2000" kern="1200" baseline="0" dirty="0">
              <a:latin typeface="+mn-lt"/>
              <a:ea typeface="+mn-ea"/>
              <a:cs typeface="+mn-cs"/>
            </a:endParaRPr>
          </a:p>
          <a:p>
            <a:pPr defTabSz="914400">
              <a:spcBef>
                <a:spcPts val="600"/>
              </a:spcBef>
            </a:pPr>
            <a:r>
              <a:rPr lang="zh-CN" altLang="en-US" sz="2400" kern="1200" baseline="0" dirty="0">
                <a:latin typeface="+mn-lt"/>
                <a:ea typeface="+mn-ea"/>
                <a:cs typeface="+mn-cs"/>
              </a:rPr>
              <a:t>消息主循环</a:t>
            </a:r>
            <a:endParaRPr lang="zh-CN" altLang="en-US" sz="2400" kern="1200" baseline="0" dirty="0">
              <a:latin typeface="+mn-lt"/>
              <a:ea typeface="+mn-ea"/>
              <a:cs typeface="+mn-cs"/>
            </a:endParaRPr>
          </a:p>
          <a:p>
            <a:pPr defTabSz="914400">
              <a:spcBef>
                <a:spcPts val="600"/>
              </a:spcBef>
              <a:buNone/>
            </a:pPr>
            <a:r>
              <a:rPr lang="zh-CN" altLang="en-US" sz="1800" kern="1200" baseline="0" dirty="0">
                <a:latin typeface="Consolas" panose="020B0609020204030204" charset="0"/>
                <a:ea typeface="+mn-ea"/>
                <a:cs typeface="+mn-cs"/>
              </a:rPr>
              <a:t>    def MainLoop(self):</a:t>
            </a:r>
            <a:endParaRPr lang="zh-CN" altLang="en-US" sz="1800" kern="1200" baseline="0" dirty="0">
              <a:latin typeface="Consolas" panose="020B0609020204030204" charset="0"/>
              <a:ea typeface="+mn-ea"/>
              <a:cs typeface="+mn-cs"/>
            </a:endParaRPr>
          </a:p>
          <a:p>
            <a:pPr defTabSz="914400">
              <a:spcBef>
                <a:spcPts val="600"/>
              </a:spcBef>
              <a:buNone/>
            </a:pPr>
            <a:r>
              <a:rPr lang="zh-CN" altLang="en-US" sz="1800" kern="1200" baseline="0" dirty="0">
                <a:latin typeface="Consolas" panose="020B0609020204030204" charset="0"/>
                <a:ea typeface="+mn-ea"/>
                <a:cs typeface="+mn-cs"/>
              </a:rPr>
              <a:t>        glutMainLoop()</a:t>
            </a:r>
            <a:endParaRPr lang="zh-CN" altLang="en-US" sz="1800" kern="1200" baseline="0" dirty="0">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0242" name="标题 8193"/>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15.1.1 创建图形编程框架</a:t>
            </a:r>
            <a:endParaRPr>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文本占位符 11266"/>
          <p:cNvSpPr>
            <a:spLocks noGrp="1"/>
          </p:cNvSpPr>
          <p:nvPr>
            <p:ph sz="half" idx="2"/>
          </p:nvPr>
        </p:nvSpPr>
        <p:spPr/>
        <p:txBody>
          <a:bodyPr anchor="t"/>
          <a:p>
            <a:pPr defTabSz="914400">
              <a:lnSpc>
                <a:spcPct val="90000"/>
              </a:lnSpc>
            </a:pPr>
            <a:r>
              <a:rPr lang="zh-CN" altLang="en-US" sz="2400" kern="1200" baseline="0" dirty="0">
                <a:latin typeface="+mn-lt"/>
                <a:ea typeface="+mn-ea"/>
                <a:cs typeface="+mn-cs"/>
              </a:rPr>
              <a:t>实例化窗口类，运行程序</a:t>
            </a:r>
            <a:endParaRPr lang="zh-CN" altLang="en-US" sz="2400" kern="1200" baseline="0" dirty="0">
              <a:latin typeface="+mn-lt"/>
              <a:ea typeface="+mn-ea"/>
              <a:cs typeface="+mn-cs"/>
            </a:endParaRPr>
          </a:p>
          <a:p>
            <a:pPr defTabSz="914400">
              <a:lnSpc>
                <a:spcPct val="90000"/>
              </a:lnSpc>
              <a:buNone/>
            </a:pPr>
            <a:endParaRPr lang="zh-CN" altLang="en-US" sz="1800" kern="1200" baseline="0" dirty="0">
              <a:latin typeface="Consolas" panose="020B0609020204030204" charset="0"/>
              <a:ea typeface="+mn-ea"/>
              <a:cs typeface="+mn-cs"/>
            </a:endParaRPr>
          </a:p>
          <a:p>
            <a:pPr defTabSz="914400">
              <a:lnSpc>
                <a:spcPct val="90000"/>
              </a:lnSpc>
              <a:buNone/>
            </a:pPr>
            <a:r>
              <a:rPr lang="zh-CN" altLang="en-US" sz="1800" kern="1200" baseline="0" dirty="0">
                <a:latin typeface="Consolas" panose="020B0609020204030204" charset="0"/>
                <a:ea typeface="+mn-ea"/>
                <a:cs typeface="+mn-cs"/>
              </a:rPr>
              <a:t>if __name__ == '__main__':</a:t>
            </a:r>
            <a:endParaRPr lang="zh-CN" altLang="en-US" sz="1800" kern="1200" baseline="0" dirty="0">
              <a:latin typeface="Consolas" panose="020B0609020204030204" charset="0"/>
              <a:ea typeface="+mn-ea"/>
              <a:cs typeface="+mn-cs"/>
            </a:endParaRPr>
          </a:p>
          <a:p>
            <a:pPr defTabSz="914400">
              <a:lnSpc>
                <a:spcPct val="90000"/>
              </a:lnSpc>
              <a:buNone/>
            </a:pPr>
            <a:r>
              <a:rPr lang="zh-CN" altLang="en-US" sz="1800" kern="1200" baseline="0" dirty="0">
                <a:latin typeface="Consolas" panose="020B0609020204030204" charset="0"/>
                <a:ea typeface="+mn-ea"/>
                <a:cs typeface="+mn-cs"/>
              </a:rPr>
              <a:t>    w = MyPyOpenGLTest()</a:t>
            </a:r>
            <a:endParaRPr lang="zh-CN" altLang="en-US" sz="1800" kern="1200" baseline="0" dirty="0">
              <a:latin typeface="Consolas" panose="020B0609020204030204" charset="0"/>
              <a:ea typeface="+mn-ea"/>
              <a:cs typeface="+mn-cs"/>
            </a:endParaRPr>
          </a:p>
          <a:p>
            <a:pPr defTabSz="914400">
              <a:lnSpc>
                <a:spcPct val="90000"/>
              </a:lnSpc>
              <a:buNone/>
            </a:pPr>
            <a:r>
              <a:rPr lang="zh-CN" altLang="en-US" sz="1800" kern="1200" baseline="0" dirty="0">
                <a:latin typeface="Consolas" panose="020B0609020204030204" charset="0"/>
                <a:ea typeface="+mn-ea"/>
                <a:cs typeface="+mn-cs"/>
              </a:rPr>
              <a:t>    w.MainLoop()</a:t>
            </a:r>
            <a:endParaRPr lang="zh-CN" altLang="en-US" sz="1800" kern="1200" baseline="0" dirty="0">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1266" name="标题 8193"/>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15.1.1 创建图形编程框架</a:t>
            </a:r>
            <a:endParaRPr>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7721600" cy="583565"/>
          </a:xfrm>
        </p:spPr>
        <p:txBody>
          <a:bodyPr wrap="square"/>
          <a:p>
            <a:r>
              <a:rPr lang="zh-CN" altLang="en-US" sz="1600"/>
              <a:t>OpenGL.error.NullFunctionError: Attempt to call an undefined function”解决方案</a:t>
            </a:r>
            <a:endParaRPr lang="zh-CN" altLang="en-US" sz="1600"/>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2"/>
          </p:nvPr>
        </p:nvSpPr>
        <p:spPr/>
        <p:txBody>
          <a:bodyPr/>
          <a:p>
            <a:r>
              <a:rPr lang="zh-CN" altLang="en-US"/>
              <a:t>在windows_64下利用命令：</a:t>
            </a:r>
            <a:r>
              <a:rPr lang="zh-CN" altLang="en-US">
                <a:solidFill>
                  <a:srgbClr val="FF0000"/>
                </a:solidFill>
              </a:rPr>
              <a:t>pip install pyopengl</a:t>
            </a:r>
            <a:r>
              <a:rPr lang="zh-CN" altLang="en-US"/>
              <a:t> 安装python的openGL环境。结果运行示例代码出现以下错误： </a:t>
            </a:r>
            <a:endParaRPr lang="zh-CN" altLang="en-US"/>
          </a:p>
          <a:p>
            <a:endParaRPr lang="zh-CN" altLang="en-US"/>
          </a:p>
          <a:p>
            <a:pPr lvl="1"/>
            <a:r>
              <a:rPr lang="zh-CN" altLang="en-US">
                <a:solidFill>
                  <a:srgbClr val="FF0000"/>
                </a:solidFill>
              </a:rPr>
              <a:t>OpenGL.error.NullFunctionError: Attempt to call an undefined function glutInitDisplayMode, check for bool(glutInitDisplayMode) before calling</a:t>
            </a:r>
            <a:endParaRPr lang="zh-CN" altLang="en-US">
              <a:solidFill>
                <a:srgbClr val="FF0000"/>
              </a:solidFill>
            </a:endParaRPr>
          </a:p>
          <a:p>
            <a:endParaRPr lang="zh-CN" altLang="en-US"/>
          </a:p>
          <a:p>
            <a:r>
              <a:rPr lang="zh-CN" altLang="en-US"/>
              <a:t>原因分析：主要是你的windows是64位的，但是使用命令pip install pyopengl 安装后，执行示例默认使用的是pyopengl_32位的，所以出现了以上错误！</a:t>
            </a:r>
            <a:endParaRPr lang="zh-CN" altLang="en-US"/>
          </a:p>
          <a:p>
            <a:endParaRPr lang="zh-CN" altLang="en-US"/>
          </a:p>
          <a:p>
            <a:r>
              <a:rPr lang="zh-CN" altLang="en-US"/>
              <a:t>解决方案</a:t>
            </a:r>
            <a:endParaRPr lang="zh-CN" altLang="en-US"/>
          </a:p>
          <a:p>
            <a:pPr lvl="1"/>
            <a:r>
              <a:rPr lang="zh-CN" altLang="en-US"/>
              <a:t>在Windows_64上安装64位的pyopengl 即可，pyopengl_64位下载链接：PyOpenGL‑3.1.1‑win_amd64.whl </a:t>
            </a:r>
            <a:endParaRPr lang="zh-CN" altLang="en-US"/>
          </a:p>
          <a:p>
            <a:endParaRPr lang="zh-CN" altLang="en-US"/>
          </a:p>
          <a:p>
            <a:pPr lvl="1"/>
            <a:r>
              <a:rPr lang="zh-CN" altLang="en-US"/>
              <a:t>https://www.lfd.uci.edu/~gohlke/pythonlibs/#pyopengl</a:t>
            </a:r>
            <a:endParaRPr lang="zh-CN" altLang="en-US"/>
          </a:p>
          <a:p>
            <a:pPr lvl="1"/>
            <a:r>
              <a:rPr lang="zh-CN" altLang="en-US"/>
              <a:t>下载与自己Python版本合适的，执行命令：pip install XXX.whl 即可正常使用pyopengl环境。</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2289"/>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a:sym typeface="+mn-ea"/>
              </a:rPr>
              <a:t>15.1.2 绘制文字</a:t>
            </a:r>
            <a:endParaRPr>
              <a:sym typeface="+mn-ea"/>
            </a:endParaRPr>
          </a:p>
        </p:txBody>
      </p:sp>
      <p:sp>
        <p:nvSpPr>
          <p:cNvPr id="2" name="文本占位符 1"/>
          <p:cNvSpPr>
            <a:spLocks noGrp="1"/>
          </p:cNvSpPr>
          <p:nvPr>
            <p:ph type="body" idx="1"/>
          </p:nvPr>
        </p:nvSpPr>
        <p:spPr/>
        <p:txBody>
          <a:bodyPr/>
          <a:p>
            <a:endParaRPr lang="zh-CN" altLang="en-US"/>
          </a:p>
        </p:txBody>
      </p:sp>
      <p:sp>
        <p:nvSpPr>
          <p:cNvPr id="12290" name="文本占位符 12290"/>
          <p:cNvSpPr>
            <a:spLocks noGrp="1"/>
          </p:cNvSpPr>
          <p:nvPr>
            <p:ph sz="half" idx="2"/>
          </p:nvPr>
        </p:nvSpPr>
        <p:spPr/>
        <p:txBody>
          <a:bodyPr anchor="t"/>
          <a:p>
            <a:pPr defTabSz="914400">
              <a:spcBef>
                <a:spcPts val="600"/>
              </a:spcBef>
            </a:pPr>
            <a:r>
              <a:rPr lang="zh-CN" altLang="en-US" sz="2400" kern="1200" baseline="0" dirty="0">
                <a:latin typeface="+mn-lt"/>
                <a:ea typeface="+mn-ea"/>
                <a:cs typeface="+mn-cs"/>
              </a:rPr>
              <a:t>glutBitmapCharacter函数每次只能绘制一个字符，如果需要绘制多个字符，可以使用循环。</a:t>
            </a:r>
            <a:endParaRPr lang="zh-CN" altLang="en-US" sz="2400" kern="1200" baseline="0" dirty="0">
              <a:latin typeface="+mn-lt"/>
              <a:ea typeface="+mn-ea"/>
              <a:cs typeface="+mn-cs"/>
            </a:endParaRPr>
          </a:p>
          <a:p>
            <a:pPr defTabSz="914400">
              <a:spcBef>
                <a:spcPts val="600"/>
              </a:spcBef>
              <a:buNone/>
            </a:pPr>
            <a:endParaRPr lang="zh-CN" altLang="en-US" sz="1600" kern="1200" baseline="0" dirty="0">
              <a:latin typeface="Consolas" panose="020B0609020204030204" charset="0"/>
              <a:ea typeface="+mn-ea"/>
              <a:cs typeface="+mn-cs"/>
            </a:endParaRPr>
          </a:p>
          <a:p>
            <a:pPr defTabSz="914400">
              <a:spcBef>
                <a:spcPts val="600"/>
              </a:spcBef>
              <a:buNone/>
            </a:pPr>
            <a:r>
              <a:rPr lang="zh-CN" altLang="en-US" sz="1600" kern="1200" baseline="0" dirty="0">
                <a:latin typeface="Consolas" panose="020B0609020204030204" charset="0"/>
                <a:ea typeface="+mn-ea"/>
                <a:cs typeface="+mn-cs"/>
              </a:rPr>
              <a:t>    def Draw(self):</a:t>
            </a:r>
            <a:endParaRPr lang="zh-CN" altLang="en-US" sz="1600" kern="1200" baseline="0" dirty="0">
              <a:latin typeface="Consolas" panose="020B0609020204030204" charset="0"/>
              <a:ea typeface="+mn-ea"/>
              <a:cs typeface="+mn-cs"/>
            </a:endParaRPr>
          </a:p>
          <a:p>
            <a:pPr defTabSz="914400">
              <a:spcBef>
                <a:spcPts val="600"/>
              </a:spcBef>
              <a:buNone/>
            </a:pPr>
            <a:r>
              <a:rPr lang="zh-CN" altLang="en-US" sz="1600" kern="1200" baseline="0" dirty="0">
                <a:latin typeface="Consolas" panose="020B0609020204030204" charset="0"/>
                <a:ea typeface="+mn-ea"/>
                <a:cs typeface="+mn-cs"/>
              </a:rPr>
              <a:t>        glClear(GL_COLOR_BUFFER_BIT | GL_DEPTH_BUFFER_BIT)</a:t>
            </a:r>
            <a:endParaRPr lang="zh-CN" altLang="en-US" sz="1600" kern="1200" baseline="0" dirty="0">
              <a:latin typeface="Consolas" panose="020B0609020204030204" charset="0"/>
              <a:ea typeface="+mn-ea"/>
              <a:cs typeface="+mn-cs"/>
            </a:endParaRPr>
          </a:p>
          <a:p>
            <a:pPr defTabSz="914400">
              <a:spcBef>
                <a:spcPts val="600"/>
              </a:spcBef>
              <a:buNone/>
            </a:pPr>
            <a:r>
              <a:rPr lang="zh-CN" altLang="en-US" sz="1600" kern="1200" baseline="0" dirty="0">
                <a:latin typeface="Consolas" panose="020B0609020204030204" charset="0"/>
                <a:ea typeface="+mn-ea"/>
                <a:cs typeface="+mn-cs"/>
              </a:rPr>
              <a:t>        glLoadIdentity()</a:t>
            </a:r>
            <a:endParaRPr lang="zh-CN" altLang="en-US" sz="1600" kern="1200" baseline="0" dirty="0">
              <a:latin typeface="Consolas" panose="020B0609020204030204" charset="0"/>
              <a:ea typeface="+mn-ea"/>
              <a:cs typeface="+mn-cs"/>
            </a:endParaRPr>
          </a:p>
          <a:p>
            <a:pPr defTabSz="914400">
              <a:spcBef>
                <a:spcPts val="600"/>
              </a:spcBef>
              <a:buNone/>
            </a:pPr>
            <a:r>
              <a:rPr lang="zh-CN" altLang="en-US" sz="1600" kern="1200" baseline="0" dirty="0">
                <a:latin typeface="Consolas" panose="020B0609020204030204" charset="0"/>
                <a:ea typeface="+mn-ea"/>
                <a:cs typeface="+mn-cs"/>
              </a:rPr>
              <a:t>        glColor3f(1.0, 1.0, 1.0)</a:t>
            </a:r>
            <a:endParaRPr lang="zh-CN" altLang="en-US" sz="1600" kern="1200" baseline="0" dirty="0">
              <a:latin typeface="Consolas" panose="020B0609020204030204" charset="0"/>
              <a:ea typeface="+mn-ea"/>
              <a:cs typeface="+mn-cs"/>
            </a:endParaRPr>
          </a:p>
          <a:p>
            <a:pPr defTabSz="914400">
              <a:spcBef>
                <a:spcPts val="600"/>
              </a:spcBef>
              <a:buNone/>
            </a:pPr>
            <a:r>
              <a:rPr lang="zh-CN" altLang="en-US" sz="1600" kern="1200" baseline="0" dirty="0">
                <a:latin typeface="Consolas" panose="020B0609020204030204" charset="0"/>
                <a:ea typeface="+mn-ea"/>
                <a:cs typeface="+mn-cs"/>
              </a:rPr>
              <a:t>        glTranslatef(0.0, 0.0, -1.0)</a:t>
            </a:r>
            <a:endParaRPr lang="zh-CN" altLang="en-US" sz="1600" kern="1200" baseline="0" dirty="0">
              <a:latin typeface="Consolas" panose="020B0609020204030204" charset="0"/>
              <a:ea typeface="+mn-ea"/>
              <a:cs typeface="+mn-cs"/>
            </a:endParaRPr>
          </a:p>
          <a:p>
            <a:pPr defTabSz="914400">
              <a:spcBef>
                <a:spcPts val="600"/>
              </a:spcBef>
              <a:buNone/>
            </a:pPr>
            <a:r>
              <a:rPr lang="zh-CN" altLang="en-US" sz="1600" kern="1200" baseline="0" dirty="0">
                <a:latin typeface="Consolas" panose="020B0609020204030204" charset="0"/>
                <a:ea typeface="+mn-ea"/>
                <a:cs typeface="+mn-cs"/>
              </a:rPr>
              <a:t>        glRasterPos2f(0.0, 0.0)</a:t>
            </a:r>
            <a:endParaRPr lang="zh-CN" altLang="en-US" sz="1600" kern="1200" baseline="0" dirty="0">
              <a:latin typeface="Consolas" panose="020B0609020204030204" charset="0"/>
              <a:ea typeface="+mn-ea"/>
              <a:cs typeface="+mn-cs"/>
            </a:endParaRPr>
          </a:p>
          <a:p>
            <a:pPr defTabSz="914400">
              <a:spcBef>
                <a:spcPts val="600"/>
              </a:spcBef>
              <a:buNone/>
            </a:pPr>
            <a:r>
              <a:rPr lang="zh-CN" altLang="en-US" sz="1600" kern="1200" baseline="0" dirty="0">
                <a:latin typeface="Consolas" panose="020B0609020204030204" charset="0"/>
                <a:ea typeface="+mn-ea"/>
                <a:cs typeface="+mn-cs"/>
              </a:rPr>
              <a:t>        s = 'PyOpenGL is the binding layer between Python and OpenGL.'</a:t>
            </a:r>
            <a:endParaRPr lang="zh-CN" altLang="en-US" sz="1600" kern="1200" baseline="0" dirty="0">
              <a:latin typeface="Consolas" panose="020B0609020204030204" charset="0"/>
              <a:ea typeface="+mn-ea"/>
              <a:cs typeface="+mn-cs"/>
            </a:endParaRPr>
          </a:p>
          <a:p>
            <a:pPr defTabSz="914400">
              <a:spcBef>
                <a:spcPts val="600"/>
              </a:spcBef>
              <a:buNone/>
            </a:pPr>
            <a:r>
              <a:rPr lang="zh-CN" altLang="en-US" sz="1600" kern="1200" baseline="0" dirty="0">
                <a:latin typeface="Consolas" panose="020B0609020204030204" charset="0"/>
                <a:ea typeface="+mn-ea"/>
                <a:cs typeface="+mn-cs"/>
              </a:rPr>
              <a:t>        for ch in s:</a:t>
            </a:r>
            <a:endParaRPr lang="zh-CN" altLang="en-US" sz="1600" kern="1200" baseline="0" dirty="0">
              <a:latin typeface="Consolas" panose="020B0609020204030204" charset="0"/>
              <a:ea typeface="+mn-ea"/>
              <a:cs typeface="+mn-cs"/>
            </a:endParaRPr>
          </a:p>
          <a:p>
            <a:pPr defTabSz="914400">
              <a:spcBef>
                <a:spcPts val="600"/>
              </a:spcBef>
              <a:buNone/>
            </a:pPr>
            <a:r>
              <a:rPr lang="zh-CN" altLang="en-US" sz="1600" kern="1200" baseline="0" dirty="0">
                <a:latin typeface="Consolas" panose="020B0609020204030204" charset="0"/>
                <a:ea typeface="+mn-ea"/>
                <a:cs typeface="+mn-cs"/>
              </a:rPr>
              <a:t>            glutBitmapCharacter(GLUT_BITMAP_8_BY_13, ord(ch))</a:t>
            </a:r>
            <a:endParaRPr lang="zh-CN" altLang="en-US" sz="1600" kern="1200" baseline="0" dirty="0">
              <a:latin typeface="Consolas" panose="020B0609020204030204" charset="0"/>
              <a:ea typeface="+mn-ea"/>
              <a:cs typeface="+mn-cs"/>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9.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51.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5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53.xml><?xml version="1.0" encoding="utf-8"?>
<p:tagLst xmlns:p="http://schemas.openxmlformats.org/presentationml/2006/main">
  <p:tag name="KSO_WM_UNIT_TABLE_BEAUTIFY" val="smartTable{b6fea543-5622-47be-98d8-0e565aa04424}"/>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14441</Words>
  <Application>WPS 演示</Application>
  <PresentationFormat>在屏幕上显示</PresentationFormat>
  <Paragraphs>708</Paragraphs>
  <Slides>56</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56</vt:i4>
      </vt:variant>
    </vt:vector>
  </HeadingPairs>
  <TitlesOfParts>
    <vt:vector size="67" baseType="lpstr">
      <vt:lpstr>Arial</vt:lpstr>
      <vt:lpstr>宋体</vt:lpstr>
      <vt:lpstr>Wingdings</vt:lpstr>
      <vt:lpstr>Wingdings</vt:lpstr>
      <vt:lpstr>微软雅黑</vt:lpstr>
      <vt:lpstr>Consolas</vt:lpstr>
      <vt:lpstr>Times New Roman</vt:lpstr>
      <vt:lpstr>Arial Unicode MS</vt:lpstr>
      <vt:lpstr>Calibri</vt:lpstr>
      <vt:lpstr>默认设计模板</vt:lpstr>
      <vt:lpstr>Office 主题​​</vt:lpstr>
      <vt:lpstr>Python程序设计 </vt:lpstr>
      <vt:lpstr>15.1 图形编程</vt:lpstr>
      <vt:lpstr>15.1.1 创建图形编程框架</vt:lpstr>
      <vt:lpstr>15.1.1 创建图形编程框架</vt:lpstr>
      <vt:lpstr>15.1.1 创建图形编程框架</vt:lpstr>
      <vt:lpstr>15.1.1 创建图形编程框架</vt:lpstr>
      <vt:lpstr>15.1.1 创建图形编程框架</vt:lpstr>
      <vt:lpstr>PowerPoint 演示文稿</vt:lpstr>
      <vt:lpstr>15.1.2 绘制文字</vt:lpstr>
      <vt:lpstr>15.1.3  绘制图形</vt:lpstr>
      <vt:lpstr>15.1.3 绘制图形</vt:lpstr>
      <vt:lpstr>15.1.3 绘制图形</vt:lpstr>
      <vt:lpstr>15.1.3 绘制图形</vt:lpstr>
      <vt:lpstr>15.1.3 绘制图形</vt:lpstr>
      <vt:lpstr>15.1.4 纹理映射</vt:lpstr>
      <vt:lpstr>15.1.4 纹理映射</vt:lpstr>
      <vt:lpstr>15.1.4 纹理映射</vt:lpstr>
      <vt:lpstr>15.1.4 纹理映射</vt:lpstr>
      <vt:lpstr>15.1.4 纹理映射</vt:lpstr>
      <vt:lpstr>15.1.5 处理键盘/鼠标事件</vt:lpstr>
      <vt:lpstr>15.1.5 处理键盘/鼠标事件</vt:lpstr>
      <vt:lpstr>15.2 图像编程</vt:lpstr>
      <vt:lpstr>15.2.1 pillow模块简介</vt:lpstr>
      <vt:lpstr>15.2.1 pillow模块简介</vt:lpstr>
      <vt:lpstr>15.2.1 pillow模块简介</vt:lpstr>
      <vt:lpstr>15.2.1 pillow模块简介</vt:lpstr>
      <vt:lpstr>15.2.1 pillow模块简介</vt:lpstr>
      <vt:lpstr>15.2.1 pillow模块简介</vt:lpstr>
      <vt:lpstr>15.2.1 pillow模块简介</vt:lpstr>
      <vt:lpstr>15.2.1 pillow模块简介</vt:lpstr>
      <vt:lpstr>15.2.1 pillow模块简介</vt:lpstr>
      <vt:lpstr>15.2.1 pillow模块简介</vt:lpstr>
      <vt:lpstr>15.2.1 pillow模块简介</vt:lpstr>
      <vt:lpstr>15.2.2  使用pillow计算椭圆中心</vt:lpstr>
      <vt:lpstr>15.2.3  动态生成比例分配图</vt:lpstr>
      <vt:lpstr>15.2.3  动态生成比例分配图</vt:lpstr>
      <vt:lpstr>15.2.4  使用pillow生成验证码图片</vt:lpstr>
      <vt:lpstr>15.2.5  分离GIF动画（扩展）</vt:lpstr>
      <vt:lpstr>15.2.6  空域图像融合（扩展）</vt:lpstr>
      <vt:lpstr>15.2.7  空域图像融合（扩展）</vt:lpstr>
      <vt:lpstr>15.2.8  空域图像融合（扩展）</vt:lpstr>
      <vt:lpstr>15.2.9  空域图像融合（扩展）</vt:lpstr>
      <vt:lpstr>15.2.10  棋盘纹理生成（扩展）</vt:lpstr>
      <vt:lpstr>15.2.10  棋盘纹理生成（扩展）</vt:lpstr>
      <vt:lpstr>15.2.11  图片添加数字水印（扩展）</vt:lpstr>
      <vt:lpstr>15.2.12  图片随机水印添加与提取（扩展）</vt:lpstr>
      <vt:lpstr>15.2.13  拼接多图为长图（扩展）</vt:lpstr>
      <vt:lpstr>15.3 音乐编程</vt:lpstr>
      <vt:lpstr>15.3 音乐编程</vt:lpstr>
      <vt:lpstr>15.3 音乐编程</vt:lpstr>
      <vt:lpstr>15.3 音乐编程</vt:lpstr>
      <vt:lpstr>15.4 语音识别</vt:lpstr>
      <vt:lpstr>15.4 语音识别</vt:lpstr>
      <vt:lpstr>15.4 语音识别</vt:lpstr>
      <vt:lpstr>15.4 语音识别</vt:lpstr>
      <vt:lpstr>15.4 语音识别</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wesley</cp:lastModifiedBy>
  <cp:revision>44</cp:revision>
  <dcterms:created xsi:type="dcterms:W3CDTF">2013-01-25T01:44:00Z</dcterms:created>
  <dcterms:modified xsi:type="dcterms:W3CDTF">2020-05-20T08:45:14Z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2052-11.3.0.9221</vt:lpwstr>
  </property>
</Properties>
</file>