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932" r:id="rId3"/>
    <p:sldId id="1933" r:id="rId5"/>
    <p:sldId id="257" r:id="rId6"/>
    <p:sldId id="961" r:id="rId7"/>
    <p:sldId id="1101" r:id="rId8"/>
    <p:sldId id="2089" r:id="rId9"/>
    <p:sldId id="258" r:id="rId10"/>
    <p:sldId id="670" r:id="rId11"/>
    <p:sldId id="259" r:id="rId12"/>
    <p:sldId id="358" r:id="rId13"/>
    <p:sldId id="262" r:id="rId14"/>
    <p:sldId id="263" r:id="rId15"/>
    <p:sldId id="1634" r:id="rId16"/>
    <p:sldId id="360" r:id="rId17"/>
    <p:sldId id="361" r:id="rId18"/>
    <p:sldId id="362" r:id="rId19"/>
    <p:sldId id="363" r:id="rId20"/>
    <p:sldId id="364" r:id="rId21"/>
    <p:sldId id="365" r:id="rId22"/>
    <p:sldId id="366" r:id="rId23"/>
    <p:sldId id="367" r:id="rId24"/>
    <p:sldId id="368" r:id="rId25"/>
    <p:sldId id="270" r:id="rId26"/>
    <p:sldId id="268" r:id="rId27"/>
    <p:sldId id="269" r:id="rId28"/>
    <p:sldId id="273" r:id="rId29"/>
    <p:sldId id="369" r:id="rId30"/>
    <p:sldId id="370" r:id="rId31"/>
    <p:sldId id="371" r:id="rId32"/>
    <p:sldId id="264" r:id="rId33"/>
    <p:sldId id="265" r:id="rId34"/>
    <p:sldId id="266" r:id="rId35"/>
    <p:sldId id="267" r:id="rId36"/>
    <p:sldId id="271" r:id="rId37"/>
    <p:sldId id="272" r:id="rId38"/>
    <p:sldId id="289" r:id="rId39"/>
    <p:sldId id="292" r:id="rId40"/>
    <p:sldId id="295" r:id="rId41"/>
    <p:sldId id="374" r:id="rId42"/>
    <p:sldId id="1241" r:id="rId43"/>
    <p:sldId id="1815" r:id="rId44"/>
    <p:sldId id="1391" r:id="rId45"/>
    <p:sldId id="275" r:id="rId46"/>
    <p:sldId id="276" r:id="rId47"/>
    <p:sldId id="274" r:id="rId48"/>
    <p:sldId id="277" r:id="rId49"/>
    <p:sldId id="293" r:id="rId50"/>
    <p:sldId id="537" r:id="rId51"/>
    <p:sldId id="296" r:id="rId52"/>
    <p:sldId id="279" r:id="rId53"/>
    <p:sldId id="803" r:id="rId54"/>
    <p:sldId id="1502" r:id="rId55"/>
    <p:sldId id="290" r:id="rId56"/>
    <p:sldId id="804" r:id="rId57"/>
    <p:sldId id="538" r:id="rId58"/>
    <p:sldId id="378" r:id="rId59"/>
    <p:sldId id="379" r:id="rId60"/>
    <p:sldId id="291" r:id="rId61"/>
    <p:sldId id="380" r:id="rId62"/>
    <p:sldId id="381" r:id="rId63"/>
    <p:sldId id="382" r:id="rId64"/>
    <p:sldId id="539" r:id="rId65"/>
    <p:sldId id="2090" r:id="rId66"/>
    <p:sldId id="281" r:id="rId67"/>
    <p:sldId id="297" r:id="rId68"/>
    <p:sldId id="298" r:id="rId69"/>
    <p:sldId id="299" r:id="rId70"/>
    <p:sldId id="300" r:id="rId71"/>
    <p:sldId id="301" r:id="rId72"/>
    <p:sldId id="540" r:id="rId73"/>
    <p:sldId id="302" r:id="rId74"/>
    <p:sldId id="671" r:id="rId75"/>
    <p:sldId id="303" r:id="rId76"/>
    <p:sldId id="541" r:id="rId77"/>
    <p:sldId id="383" r:id="rId78"/>
    <p:sldId id="280" r:id="rId79"/>
    <p:sldId id="2247" r:id="rId80"/>
    <p:sldId id="2248" r:id="rId81"/>
    <p:sldId id="672" r:id="rId82"/>
    <p:sldId id="2091" r:id="rId83"/>
    <p:sldId id="304" r:id="rId84"/>
    <p:sldId id="305" r:id="rId85"/>
    <p:sldId id="306" r:id="rId86"/>
    <p:sldId id="673" r:id="rId87"/>
    <p:sldId id="307" r:id="rId88"/>
    <p:sldId id="308" r:id="rId89"/>
    <p:sldId id="310" r:id="rId90"/>
    <p:sldId id="312" r:id="rId91"/>
    <p:sldId id="314" r:id="rId92"/>
    <p:sldId id="542" r:id="rId93"/>
    <p:sldId id="309" r:id="rId94"/>
    <p:sldId id="313" r:id="rId95"/>
    <p:sldId id="311" r:id="rId96"/>
    <p:sldId id="315" r:id="rId97"/>
    <p:sldId id="384" r:id="rId98"/>
    <p:sldId id="385" r:id="rId99"/>
    <p:sldId id="475" r:id="rId100"/>
    <p:sldId id="386" r:id="rId101"/>
    <p:sldId id="505" r:id="rId102"/>
    <p:sldId id="543" r:id="rId103"/>
    <p:sldId id="2092" r:id="rId104"/>
    <p:sldId id="318" r:id="rId105"/>
    <p:sldId id="316" r:id="rId106"/>
    <p:sldId id="674" r:id="rId107"/>
    <p:sldId id="449" r:id="rId108"/>
    <p:sldId id="317" r:id="rId109"/>
    <p:sldId id="675" r:id="rId110"/>
    <p:sldId id="676" r:id="rId111"/>
    <p:sldId id="319" r:id="rId112"/>
    <p:sldId id="2337" r:id="rId113"/>
    <p:sldId id="544" r:id="rId114"/>
    <p:sldId id="545" r:id="rId115"/>
    <p:sldId id="546" r:id="rId116"/>
    <p:sldId id="547" r:id="rId117"/>
    <p:sldId id="921" r:id="rId118"/>
    <p:sldId id="1347" r:id="rId119"/>
    <p:sldId id="922" r:id="rId120"/>
    <p:sldId id="923" r:id="rId121"/>
    <p:sldId id="924" r:id="rId122"/>
    <p:sldId id="1387" r:id="rId123"/>
    <p:sldId id="1388" r:id="rId124"/>
    <p:sldId id="1389" r:id="rId125"/>
    <p:sldId id="1390" r:id="rId126"/>
    <p:sldId id="1775" r:id="rId127"/>
    <p:sldId id="1777" r:id="rId128"/>
    <p:sldId id="1776" r:id="rId129"/>
    <p:sldId id="2093" r:id="rId130"/>
    <p:sldId id="450" r:id="rId131"/>
    <p:sldId id="451" r:id="rId132"/>
    <p:sldId id="453" r:id="rId133"/>
    <p:sldId id="454" r:id="rId134"/>
    <p:sldId id="455" r:id="rId135"/>
    <p:sldId id="456" r:id="rId136"/>
    <p:sldId id="1604" r:id="rId137"/>
    <p:sldId id="2094" r:id="rId138"/>
    <p:sldId id="320" r:id="rId139"/>
    <p:sldId id="321" r:id="rId140"/>
    <p:sldId id="322" r:id="rId141"/>
    <p:sldId id="895" r:id="rId142"/>
    <p:sldId id="323" r:id="rId143"/>
    <p:sldId id="457" r:id="rId144"/>
    <p:sldId id="458" r:id="rId145"/>
    <p:sldId id="677" r:id="rId146"/>
    <p:sldId id="678" r:id="rId147"/>
    <p:sldId id="325" r:id="rId148"/>
    <p:sldId id="802" r:id="rId149"/>
    <p:sldId id="654" r:id="rId150"/>
    <p:sldId id="800" r:id="rId151"/>
    <p:sldId id="801" r:id="rId152"/>
    <p:sldId id="459" r:id="rId153"/>
    <p:sldId id="326" r:id="rId154"/>
    <p:sldId id="327" r:id="rId155"/>
    <p:sldId id="655" r:id="rId156"/>
    <p:sldId id="656" r:id="rId157"/>
    <p:sldId id="657" r:id="rId158"/>
    <p:sldId id="328" r:id="rId159"/>
    <p:sldId id="329" r:id="rId160"/>
    <p:sldId id="330" r:id="rId161"/>
    <p:sldId id="658" r:id="rId162"/>
    <p:sldId id="659" r:id="rId163"/>
    <p:sldId id="660" r:id="rId164"/>
    <p:sldId id="353" r:id="rId165"/>
    <p:sldId id="331" r:id="rId166"/>
    <p:sldId id="661" r:id="rId167"/>
    <p:sldId id="1934" r:id="rId168"/>
  </p:sldIdLst>
  <p:sldSz cx="12192000" cy="6858000"/>
  <p:notesSz cx="6858000" cy="9144000"/>
  <p:custDataLst>
    <p:tags r:id="rId173"/>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54"/>
        <p:guide pos="3862"/>
      </p:guideLst>
    </p:cSldViewPr>
  </p:slide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3" Type="http://schemas.openxmlformats.org/officeDocument/2006/relationships/tags" Target="tags/tag61.xml"/><Relationship Id="rId172" Type="http://schemas.openxmlformats.org/officeDocument/2006/relationships/commentAuthors" Target="commentAuthors.xml"/><Relationship Id="rId171" Type="http://schemas.openxmlformats.org/officeDocument/2006/relationships/tableStyles" Target="tableStyles.xml"/><Relationship Id="rId170" Type="http://schemas.openxmlformats.org/officeDocument/2006/relationships/viewProps" Target="viewProps.xml"/><Relationship Id="rId17" Type="http://schemas.openxmlformats.org/officeDocument/2006/relationships/slide" Target="slides/slide14.xml"/><Relationship Id="rId169" Type="http://schemas.openxmlformats.org/officeDocument/2006/relationships/presProps" Target="presProps.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8195" name="Rectangle 3"/>
          <p:cNvSpPr>
            <a:spLocks noGrp="1"/>
          </p:cNvSpPr>
          <p:nvPr>
            <p:ph type="dt" idx="1"/>
          </p:nvPr>
        </p:nvSpPr>
        <p:spPr>
          <a:xfrm>
            <a:off x="3884613" y="0"/>
            <a:ext cx="2971800" cy="457200"/>
          </a:xfrm>
          <a:prstGeom prst="rect">
            <a:avLst/>
          </a:prstGeom>
          <a:noFill/>
          <a:ln w="9525">
            <a:noFill/>
            <a:miter/>
          </a:ln>
        </p:spPr>
        <p:txBody>
          <a:bodyPr/>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latin typeface="Arial" panose="020B0604020202020204" pitchFamily="34" charset="0"/>
              <a:ea typeface="宋体" panose="02010600030101010101" pitchFamily="2" charset="-122"/>
              <a:cs typeface="+mn-ea"/>
            </a:endParaRPr>
          </a:p>
        </p:txBody>
      </p:sp>
      <p:sp>
        <p:nvSpPr>
          <p:cNvPr id="12292" name="Rectangle 4"/>
          <p:cNvSpPr>
            <a:spLocks noGrp="1"/>
          </p:cNvSpPr>
          <p:nvPr>
            <p:ph type="sldImg"/>
          </p:nvPr>
        </p:nvSpPr>
        <p:spPr>
          <a:xfrm>
            <a:off x="381000" y="685800"/>
            <a:ext cx="6096000" cy="3429000"/>
          </a:xfrm>
          <a:prstGeom prst="rect">
            <a:avLst/>
          </a:prstGeom>
          <a:noFill/>
          <a:ln w="9525">
            <a:noFill/>
          </a:ln>
        </p:spPr>
      </p:sp>
      <p:sp>
        <p:nvSpPr>
          <p:cNvPr id="12293"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198"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8199"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2455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19213"/>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6"/>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custDataLst>
              <p:tags r:id="rId4"/>
            </p:custDataLst>
          </p:nvPr>
        </p:nvSpPr>
        <p:spPr/>
        <p:txBody>
          <a:bodyPr/>
          <a:lstStyle/>
          <a:p>
            <a:pPr lvl="0" fontAlgn="base"/>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fontAlgn="base"/>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code\myQueue.py"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code\myDeque.py"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638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387" name="文本占位符 16386"/>
          <p:cNvSpPr>
            <a:spLocks noGrp="1"/>
          </p:cNvSpPr>
          <p:nvPr>
            <p:ph sz="half" idx="2"/>
          </p:nvPr>
        </p:nvSpPr>
        <p:spPr/>
        <p:txBody>
          <a:bodyPr/>
          <a:p>
            <a:pPr marL="342900" marR="0" indent="-342900" algn="l" defTabSz="914400" rtl="0" eaLnBrk="1" fontAlgn="base" latinLnBrk="0" hangingPunct="1">
              <a:lnSpc>
                <a:spcPct val="150000"/>
              </a:lnSpc>
              <a:spcBef>
                <a:spcPts val="600"/>
              </a:spcBef>
              <a:spcAft>
                <a:spcPts val="60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当不再使用时，使用</a:t>
            </a:r>
            <a:r>
              <a:rPr kumimoji="0" lang="en-US" altLang="zh-CN" sz="2400" b="0" i="0" u="none" strike="noStrike" kern="1200" cap="none" spc="0" normalizeH="0" baseline="0" noProof="1">
                <a:solidFill>
                  <a:srgbClr val="FF0000"/>
                </a:solidFill>
                <a:effectLst/>
                <a:latin typeface="+mn-lt"/>
                <a:ea typeface="+mn-ea"/>
                <a:cs typeface="+mn-cs"/>
              </a:rPr>
              <a:t>del</a:t>
            </a:r>
            <a:r>
              <a:rPr kumimoji="0" lang="zh-CN" altLang="en-US" sz="2400" b="0" i="0" u="none" strike="noStrike" kern="1200" cap="none" spc="0" normalizeH="0" baseline="0" noProof="1">
                <a:solidFill>
                  <a:srgbClr val="FF0000"/>
                </a:solidFill>
                <a:effectLst/>
                <a:latin typeface="+mn-lt"/>
                <a:ea typeface="+mn-ea"/>
                <a:cs typeface="+mn-cs"/>
              </a:rPr>
              <a:t>命令</a:t>
            </a:r>
            <a:r>
              <a:rPr kumimoji="0" lang="zh-CN" altLang="en-US" sz="2400" b="0" i="0" u="none" strike="noStrike" kern="1200" cap="none" spc="0" normalizeH="0" baseline="0" noProof="1">
                <a:solidFill>
                  <a:schemeClr val="tx1"/>
                </a:solidFill>
                <a:effectLst/>
                <a:latin typeface="+mn-lt"/>
                <a:ea typeface="+mn-ea"/>
                <a:cs typeface="+mn-cs"/>
              </a:rPr>
              <a:t>删除整个列表，如果列表对象所指向的值不再有其他对象指向，</a:t>
            </a:r>
            <a:r>
              <a:rPr kumimoji="0" lang="en-US" altLang="zh-CN" sz="2400" b="0" i="0" u="none" strike="noStrike" kern="1200" cap="none" spc="0" normalizeH="0" baseline="0" noProof="1">
                <a:solidFill>
                  <a:schemeClr val="tx1"/>
                </a:solidFill>
                <a:effectLst/>
                <a:latin typeface="+mn-lt"/>
                <a:ea typeface="+mn-ea"/>
                <a:cs typeface="+mn-cs"/>
              </a:rPr>
              <a:t>Python</a:t>
            </a:r>
            <a:r>
              <a:rPr kumimoji="0" lang="zh-CN" altLang="en-US" sz="2400" b="0" i="0" u="none" strike="noStrike" kern="1200" cap="none" spc="0" normalizeH="0" baseline="0" noProof="1">
                <a:solidFill>
                  <a:schemeClr val="tx1"/>
                </a:solidFill>
                <a:effectLst/>
                <a:latin typeface="+mn-lt"/>
                <a:ea typeface="+mn-ea"/>
                <a:cs typeface="+mn-cs"/>
              </a:rPr>
              <a:t>将同时删除该值。</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20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2000" b="0" i="0" u="none" strike="noStrike" kern="1200" cap="none" spc="0" normalizeH="0" baseline="0" noProof="1">
                <a:solidFill>
                  <a:schemeClr val="tx1"/>
                </a:solidFill>
                <a:effectLst/>
                <a:latin typeface="Times New Roman" panose="02020603050405020304" pitchFamily="2" charset="0"/>
                <a:ea typeface="+mn-ea"/>
                <a:cs typeface="+mn-cs"/>
              </a:rPr>
              <a:t>&gt;&gt;&gt; del a_list</a:t>
            </a:r>
            <a:endParaRPr kumimoji="0" lang="en-US" altLang="zh-CN" sz="2000" b="0" i="0" u="none" strike="noStrike" kern="1200" cap="none" spc="0" normalizeH="0" baseline="0" noProof="1">
              <a:solidFill>
                <a:schemeClr val="tx1"/>
              </a:solidFill>
              <a:effectLst/>
              <a:latin typeface="Times New Roman" panose="02020603050405020304" pitchFamily="2"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2000" b="0" i="0" u="none" strike="noStrike" kern="1200" cap="none" spc="0" normalizeH="0" baseline="0" noProof="1">
                <a:solidFill>
                  <a:schemeClr val="tx1"/>
                </a:solidFill>
                <a:effectLst/>
                <a:latin typeface="Times New Roman" panose="02020603050405020304" pitchFamily="2" charset="0"/>
                <a:ea typeface="+mn-ea"/>
                <a:cs typeface="+mn-cs"/>
              </a:rPr>
              <a:t>&gt;&gt;&gt; a_list</a:t>
            </a:r>
            <a:endParaRPr kumimoji="0" lang="en-US" altLang="zh-CN" sz="2000" b="0" i="0" u="none" strike="noStrike" kern="1200" cap="none" spc="0" normalizeH="0" baseline="0" noProof="1">
              <a:solidFill>
                <a:schemeClr val="tx1"/>
              </a:solidFill>
              <a:effectLst/>
              <a:latin typeface="Times New Roman" panose="02020603050405020304" pitchFamily="2"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rPr>
              <a:t>Traceback (most recent call last):</a:t>
            </a:r>
            <a:endPar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rPr>
              <a:t>  File "&lt;pyshell#6&gt;", line 1, in &lt;module&gt;</a:t>
            </a:r>
            <a:endPar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rPr>
              <a:t>    a_list</a:t>
            </a:r>
            <a:endPar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rPr>
              <a:t>NameError: name 'a_list' is not defined</a:t>
            </a:r>
            <a:endParaRPr kumimoji="0" lang="en-US" altLang="zh-CN" sz="2000" b="0" i="0" u="none" strike="noStrike" kern="1200" cap="none" spc="0" normalizeH="0" baseline="0" noProof="1">
              <a:solidFill>
                <a:srgbClr val="FF0000"/>
              </a:solidFill>
              <a:effectLst/>
              <a:latin typeface="Times New Roman" panose="02020603050405020304" pitchFamily="2" charset="0"/>
              <a:ea typeface="+mn-ea"/>
              <a:cs typeface="+mn-cs"/>
            </a:endParaRPr>
          </a:p>
          <a:p>
            <a:pPr marL="0" marR="0" indent="0" algn="l" defTabSz="914400" rtl="0" eaLnBrk="1" fontAlgn="base" latinLnBrk="0" hangingPunct="1">
              <a:lnSpc>
                <a:spcPct val="8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effectLst/>
              <a:latin typeface="+mn-lt"/>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title"/>
          </p:nvPr>
        </p:nvSpPr>
        <p:spPr>
          <a:xfrm>
            <a:off x="554355" y="150495"/>
            <a:ext cx="5398770" cy="414020"/>
          </a:xfrm>
        </p:spPr>
        <p:txBody>
          <a:bodyPr anchor="ctr"/>
          <a:p>
            <a:pPr defTabSz="914400"/>
            <a:r>
              <a:rPr lang="zh-CN" altLang="en-US" kern="1200" baseline="0" dirty="0">
                <a:latin typeface="+mj-lt"/>
                <a:ea typeface="+mj-ea"/>
                <a:cs typeface="+mj-cs"/>
                <a:sym typeface="Arial" panose="020B0604020202020204" pitchFamily="34" charset="0"/>
              </a:rPr>
              <a:t>2.3.6 字典推导式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08546"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&gt;&gt;&gt; {i:str(i) for i in range(1, 5)}</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Consolas" panose="020B0609020204030204" charset="0"/>
              </a:rPr>
              <a:t>{1: '1', 2: '2', 3: '3', 4: '4'}</a:t>
            </a:r>
            <a:endParaRPr lang="zh-CN" altLang="en-US" sz="1800">
              <a:solidFill>
                <a:srgbClr val="00B0F0"/>
              </a:solidFill>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x = ['A', 'B', 'C', 'D']</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y = ['a', 'b', 'b', 'd']</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{i:j for i,j in zip(x,y)}</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solidFill>
                  <a:srgbClr val="00B0F0"/>
                </a:solidFill>
                <a:latin typeface="Consolas" panose="020B0609020204030204" charset="0"/>
              </a:rPr>
              <a:t>{'A': 'a', 'C': 'b', 'B': 'b', 'D': 'd'}</a:t>
            </a:r>
            <a:endParaRPr lang="zh-CN" altLang="en-US" sz="1800">
              <a:solidFill>
                <a:srgbClr val="00B0F0"/>
              </a:solidFill>
              <a:latin typeface="Consolas" panose="020B060902020403020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414020"/>
          </a:xfrm>
        </p:spPr>
        <p:txBody>
          <a:bodyPr/>
          <a:p>
            <a:r>
              <a:rPr lang="zh-CN" altLang="en-US"/>
              <a:t>第</a:t>
            </a:r>
            <a:r>
              <a:rPr lang="en-US" altLang="zh-CN"/>
              <a:t>2</a:t>
            </a:r>
            <a:r>
              <a:rPr lang="zh-CN" altLang="en-US"/>
              <a:t>章　</a:t>
            </a:r>
            <a:r>
              <a:rPr lang="en-US" altLang="zh-CN"/>
              <a:t>Python</a:t>
            </a:r>
            <a:r>
              <a:rPr altLang="en-US"/>
              <a:t>序列</a:t>
            </a:r>
            <a:endParaRPr altLang="en-US"/>
          </a:p>
        </p:txBody>
      </p:sp>
      <p:sp>
        <p:nvSpPr>
          <p:cNvPr id="3" name="文本占位符 2"/>
          <p:cNvSpPr>
            <a:spLocks noGrp="1"/>
          </p:cNvSpPr>
          <p:nvPr>
            <p:ph type="body" idx="1"/>
          </p:nvPr>
        </p:nvSpPr>
        <p:spPr>
          <a:xfrm>
            <a:off x="3454400" y="1750695"/>
            <a:ext cx="5013960" cy="4653280"/>
          </a:xfrm>
        </p:spPr>
        <p:txBody>
          <a:bodyPr/>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2.0 Python序列概述</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2.1 列表</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2.2 元组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2.3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字典</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rgbClr val="FF0000"/>
                </a:solidFill>
                <a:latin typeface="微软雅黑" panose="020B0503020204020204" charset="-122"/>
                <a:ea typeface="微软雅黑" panose="020B0503020204020204" charset="-122"/>
                <a:cs typeface="微软雅黑" panose="020B0503020204020204" charset="-122"/>
              </a:rPr>
              <a:t>2.4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集合</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2.5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再谈内置方法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2.6 复杂数据结构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9318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 </a:t>
            </a:r>
            <a:r>
              <a:rPr lang="zh-CN" altLang="en-US" kern="1200" baseline="0" dirty="0">
                <a:latin typeface="+mj-lt"/>
                <a:ea typeface="+mj-ea"/>
                <a:cs typeface="+mj-cs"/>
              </a:rPr>
              <a:t>集合</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09570" name="文本占位符 93186"/>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400"/>
              <a:t>集合是</a:t>
            </a:r>
            <a:r>
              <a:rPr lang="zh-CN" altLang="en-US" sz="2400">
                <a:solidFill>
                  <a:srgbClr val="FF0000"/>
                </a:solidFill>
              </a:rPr>
              <a:t>无序、可变</a:t>
            </a:r>
            <a:r>
              <a:rPr lang="zh-CN" altLang="en-US" sz="2400"/>
              <a:t>序列，使用一对大括号界定，</a:t>
            </a:r>
            <a:r>
              <a:rPr lang="zh-CN" altLang="en-US" sz="2400">
                <a:solidFill>
                  <a:srgbClr val="FF0000"/>
                </a:solidFill>
              </a:rPr>
              <a:t>元素不可重复</a:t>
            </a:r>
            <a:r>
              <a:rPr lang="zh-CN" altLang="en-US" sz="2400"/>
              <a:t>，同一个集合中每个元素都是唯一的。</a:t>
            </a:r>
            <a:endParaRPr lang="zh-CN" altLang="en-US" sz="2400"/>
          </a:p>
          <a:p>
            <a:pPr>
              <a:lnSpc>
                <a:spcPct val="150000"/>
              </a:lnSpc>
              <a:spcBef>
                <a:spcPts val="600"/>
              </a:spcBef>
              <a:spcAft>
                <a:spcPts val="600"/>
              </a:spcAft>
              <a:buSzPct val="90000"/>
              <a:buFont typeface="Wingdings" panose="05000000000000000000" charset="0"/>
              <a:buChar char="n"/>
            </a:pPr>
            <a:r>
              <a:rPr lang="zh-CN" altLang="en-US" sz="2400"/>
              <a:t>集合中</a:t>
            </a:r>
            <a:r>
              <a:rPr lang="zh-CN" altLang="en-US" sz="2400">
                <a:solidFill>
                  <a:srgbClr val="FF0000"/>
                </a:solidFill>
              </a:rPr>
              <a:t>只能包含数字、字符串、元组等不可变类型</a:t>
            </a:r>
            <a:r>
              <a:rPr lang="zh-CN" altLang="en-US" sz="2400"/>
              <a:t>（或者说可哈希）的数据，而不能包含列表、字典、集合等可变类型的数据。</a:t>
            </a:r>
            <a:endParaRPr lang="zh-CN" altLang="en-US" sz="2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9420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10594" name="文本占位符 94210"/>
          <p:cNvSpPr>
            <a:spLocks noGrp="1"/>
          </p:cNvSpPr>
          <p:nvPr>
            <p:ph sz="half" idx="2"/>
          </p:nvPr>
        </p:nvSpPr>
        <p:spPr/>
        <p:txBody>
          <a:bodyPr anchor="t"/>
          <a:p>
            <a:pPr>
              <a:lnSpc>
                <a:spcPct val="80000"/>
              </a:lnSpc>
              <a:spcBef>
                <a:spcPct val="0"/>
              </a:spcBef>
              <a:buSzPct val="90000"/>
              <a:buFont typeface="Wingdings" panose="05000000000000000000" charset="0"/>
              <a:buChar char="n"/>
            </a:pPr>
            <a:r>
              <a:rPr lang="zh-CN" altLang="en-US" sz="2400" dirty="0"/>
              <a:t>直接将集合赋值给变量</a:t>
            </a:r>
            <a:endParaRPr lang="zh-CN" altLang="en-US" sz="2400" dirty="0"/>
          </a:p>
          <a:p>
            <a:pPr>
              <a:lnSpc>
                <a:spcPct val="80000"/>
              </a:lnSpc>
              <a:buSzPct val="90000"/>
              <a:buFont typeface="Wingdings" panose="05000000000000000000" pitchFamily="2" charset="2"/>
              <a:buNone/>
            </a:pPr>
            <a:endParaRPr lang="en-US" altLang="zh-CN" sz="1800" dirty="0"/>
          </a:p>
          <a:p>
            <a:pPr>
              <a:lnSpc>
                <a:spcPct val="80000"/>
              </a:lnSpc>
              <a:buSzPct val="90000"/>
              <a:buFont typeface="Wingdings" panose="05000000000000000000" pitchFamily="2" charset="2"/>
              <a:buNone/>
            </a:pPr>
            <a:r>
              <a:rPr lang="en-US" altLang="zh-CN" sz="1800" dirty="0">
                <a:latin typeface="Consolas" panose="020B0609020204030204" charset="0"/>
              </a:rPr>
              <a:t>&gt;&gt;&gt; a = {3, 5}</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a.add(7)                  #</a:t>
            </a:r>
            <a:r>
              <a:rPr lang="zh-CN" altLang="en-US" sz="1800" dirty="0">
                <a:latin typeface="Consolas" panose="020B0609020204030204" charset="0"/>
              </a:rPr>
              <a:t>向集合中添加元素</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a</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{3, 5, 7}</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endParaRPr lang="zh-CN" altLang="en-US"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Content Placeholder 2"/>
          <p:cNvSpPr>
            <a:spLocks noGrp="1"/>
          </p:cNvSpPr>
          <p:nvPr>
            <p:ph sz="half" idx="2"/>
          </p:nvPr>
        </p:nvSpPr>
        <p:spPr/>
        <p:txBody>
          <a:bodyPr anchor="t"/>
          <a:p>
            <a:pPr>
              <a:lnSpc>
                <a:spcPct val="80000"/>
              </a:lnSpc>
              <a:buSzPct val="90000"/>
              <a:buFont typeface="Wingdings" panose="05000000000000000000" charset="0"/>
              <a:buChar char="n"/>
            </a:pPr>
            <a:r>
              <a:rPr lang="zh-CN" altLang="en-US" sz="2400" dirty="0"/>
              <a:t>使用</a:t>
            </a:r>
            <a:r>
              <a:rPr lang="en-US" altLang="zh-CN" sz="2400" dirty="0"/>
              <a:t>set</a:t>
            </a:r>
            <a:r>
              <a:rPr lang="zh-CN" altLang="en-US" sz="2400" dirty="0"/>
              <a:t>将其他类型数据转换为集合</a:t>
            </a:r>
            <a:endParaRPr lang="zh-CN" altLang="en-US" sz="2400" dirty="0"/>
          </a:p>
          <a:p>
            <a:pPr>
              <a:lnSpc>
                <a:spcPct val="80000"/>
              </a:lnSpc>
              <a:spcBef>
                <a:spcPct val="0"/>
              </a:spcBef>
              <a:buSzPct val="90000"/>
              <a:buFont typeface="Wingdings" panose="05000000000000000000" pitchFamily="2" charset="2"/>
              <a:buNone/>
            </a:pPr>
            <a:endParaRPr lang="en-GB" altLang="en-US" sz="1800" dirty="0"/>
          </a:p>
          <a:p>
            <a:pPr>
              <a:lnSpc>
                <a:spcPct val="100000"/>
              </a:lnSpc>
              <a:spcBef>
                <a:spcPct val="0"/>
              </a:spcBef>
              <a:buSzPct val="90000"/>
              <a:buFont typeface="Wingdings" panose="05000000000000000000" pitchFamily="2" charset="2"/>
              <a:buNone/>
            </a:pPr>
            <a:r>
              <a:rPr lang="en-GB" altLang="en-US" sz="1800" dirty="0">
                <a:latin typeface="Consolas" panose="020B0609020204030204" charset="0"/>
              </a:rPr>
              <a:t>&gt;&gt;&gt; a_set = set(range(8,14))</a:t>
            </a:r>
            <a:endParaRPr lang="en-GB"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latin typeface="Consolas" panose="020B0609020204030204" charset="0"/>
              </a:rPr>
              <a:t>&gt;&gt;&gt; a_set</a:t>
            </a:r>
            <a:endParaRPr lang="en-GB"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solidFill>
                  <a:srgbClr val="00B0F0"/>
                </a:solidFill>
                <a:latin typeface="Consolas" panose="020B0609020204030204" charset="0"/>
              </a:rPr>
              <a:t>{8, 9, 10, 11, 12, 13}</a:t>
            </a:r>
            <a:endParaRPr lang="en-GB" altLang="en-US"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latin typeface="Consolas" panose="020B0609020204030204" charset="0"/>
              </a:rPr>
              <a:t>&gt;&gt;&gt; b_set = set([0, 1, 2, 3, 0, 1, 2, 3, 7, 8])   </a:t>
            </a:r>
            <a:r>
              <a:rPr lang="en-US" altLang="en-GB" sz="1800" dirty="0">
                <a:latin typeface="Consolas" panose="020B0609020204030204" charset="0"/>
              </a:rPr>
              <a:t>#</a:t>
            </a:r>
            <a:r>
              <a:rPr lang="zh-CN" altLang="en-US" sz="1800" dirty="0">
                <a:latin typeface="Consolas" panose="020B0609020204030204" charset="0"/>
              </a:rPr>
              <a:t>自动去除重复</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latin typeface="Consolas" panose="020B0609020204030204" charset="0"/>
              </a:rPr>
              <a:t>&gt;&gt;&gt; b_set</a:t>
            </a:r>
            <a:endParaRPr lang="en-GB"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solidFill>
                  <a:srgbClr val="00B0F0"/>
                </a:solidFill>
                <a:latin typeface="Consolas" panose="020B0609020204030204" charset="0"/>
              </a:rPr>
              <a:t>{0, 1, 2, 3, 7, 8}</a:t>
            </a:r>
            <a:endParaRPr lang="en-GB" altLang="en-US"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latin typeface="Consolas" panose="020B0609020204030204" charset="0"/>
              </a:rPr>
              <a:t>&gt;&gt;&gt; c_set = set()                                 </a:t>
            </a:r>
            <a:r>
              <a:rPr lang="en-US" altLang="en-GB" sz="1800" dirty="0">
                <a:latin typeface="Consolas" panose="020B0609020204030204" charset="0"/>
              </a:rPr>
              <a:t>#</a:t>
            </a:r>
            <a:r>
              <a:rPr lang="zh-CN" altLang="en-US" sz="1800" dirty="0">
                <a:latin typeface="Consolas" panose="020B0609020204030204" charset="0"/>
              </a:rPr>
              <a:t>空集合</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latin typeface="Consolas" panose="020B0609020204030204" charset="0"/>
              </a:rPr>
              <a:t>&gt;&gt;&gt; c_set</a:t>
            </a:r>
            <a:endParaRPr lang="en-GB"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GB" altLang="en-US" sz="1800" dirty="0">
                <a:solidFill>
                  <a:srgbClr val="00B0F0"/>
                </a:solidFill>
                <a:latin typeface="Consolas" panose="020B0609020204030204" charset="0"/>
              </a:rPr>
              <a:t>set()</a:t>
            </a:r>
            <a:endParaRPr lang="en-GB" altLang="en-US"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endParaRPr lang="en-GB" altLang="en-US" sz="1800" dirty="0"/>
          </a:p>
          <a:p>
            <a:pPr>
              <a:lnSpc>
                <a:spcPct val="80000"/>
              </a:lnSpc>
              <a:spcBef>
                <a:spcPct val="0"/>
              </a:spcBef>
              <a:buSzPct val="90000"/>
              <a:buFont typeface="Wingdings" panose="05000000000000000000" charset="0"/>
              <a:buChar char="n"/>
            </a:pPr>
            <a:r>
              <a:rPr lang="zh-CN" altLang="en-US" sz="2400" dirty="0"/>
              <a:t>使用</a:t>
            </a:r>
            <a:r>
              <a:rPr lang="en-GB" altLang="en-US" sz="2400" dirty="0"/>
              <a:t>del</a:t>
            </a:r>
            <a:r>
              <a:rPr lang="zh-CN" altLang="en-US" sz="2400" dirty="0"/>
              <a:t>删除整个集合</a:t>
            </a:r>
            <a:endParaRPr lang="en-US" altLang="en-US" sz="2400"/>
          </a:p>
        </p:txBody>
      </p:sp>
      <p:sp>
        <p:nvSpPr>
          <p:cNvPr id="2" name="文本占位符 1"/>
          <p:cNvSpPr>
            <a:spLocks noGrp="1"/>
          </p:cNvSpPr>
          <p:nvPr>
            <p:ph type="body" idx="1"/>
          </p:nvPr>
        </p:nvSpPr>
        <p:spPr/>
        <p:txBody>
          <a:bodyPr/>
          <a:p>
            <a:endParaRPr lang="zh-CN" altLang="en-US"/>
          </a:p>
        </p:txBody>
      </p:sp>
      <p:sp>
        <p:nvSpPr>
          <p:cNvPr id="111618" name="标题 9420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9523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5235" name="文本占位符 95234"/>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当不再使用某个集合时，可以使用</a:t>
            </a:r>
            <a:r>
              <a:rPr kumimoji="0" lang="en-US" altLang="zh-CN" sz="2400" b="0" i="0" u="none" strike="noStrike" kern="1200" cap="none" spc="0" normalizeH="0" baseline="0" noProof="1">
                <a:solidFill>
                  <a:srgbClr val="FF0000"/>
                </a:solidFill>
                <a:latin typeface="宋体" panose="02010600030101010101" pitchFamily="2" charset="-122"/>
                <a:ea typeface="+mn-ea"/>
                <a:cs typeface="+mn-cs"/>
              </a:rPr>
              <a:t>del</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命令删除整个集合。集合对象的</a:t>
            </a:r>
            <a:r>
              <a:rPr kumimoji="0" lang="en-US" altLang="zh-CN" sz="2400" b="0" i="0" u="none" strike="noStrike" kern="1200" cap="none" spc="0" normalizeH="0" baseline="0" noProof="1">
                <a:solidFill>
                  <a:srgbClr val="FF0000"/>
                </a:solidFill>
                <a:latin typeface="宋体" panose="02010600030101010101" pitchFamily="2" charset="-122"/>
                <a:ea typeface="+mn-ea"/>
                <a:cs typeface="+mn-cs"/>
              </a:rPr>
              <a:t>pop()</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方法弹出并删除其中一个元素，</a:t>
            </a:r>
            <a:r>
              <a:rPr kumimoji="0" lang="en-US" altLang="zh-CN" sz="2400" b="0" i="0" u="none" strike="noStrike" kern="1200" cap="none" spc="0" normalizeH="0" baseline="0" noProof="1">
                <a:solidFill>
                  <a:srgbClr val="FF0000"/>
                </a:solidFill>
                <a:latin typeface="宋体" panose="02010600030101010101" pitchFamily="2" charset="-122"/>
                <a:ea typeface="+mn-ea"/>
                <a:cs typeface="+mn-cs"/>
              </a:rPr>
              <a:t>remove()</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方法直接删除指定元素，</a:t>
            </a:r>
            <a:r>
              <a:rPr kumimoji="0" lang="en-US" altLang="zh-CN" sz="2400" b="0" i="0" u="none" strike="noStrike" kern="1200" cap="none" spc="0" normalizeH="0" baseline="0" noProof="1">
                <a:solidFill>
                  <a:srgbClr val="FF0000"/>
                </a:solidFill>
                <a:latin typeface="宋体" panose="02010600030101010101" pitchFamily="2" charset="-122"/>
                <a:ea typeface="+mn-ea"/>
                <a:cs typeface="+mn-cs"/>
              </a:rPr>
              <a:t>clear()</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方法清空集合。</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 = {1, 4, 2, 3}</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a.pop()</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1</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a.pop()</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2</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{3, 4}</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a.add(2)</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{2, 3, 4}</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a.remove(3)</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{2, 4}</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9625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2.4.2 </a:t>
            </a:r>
            <a:r>
              <a:rPr lang="zh-CN" altLang="en-US" kern="1200" baseline="0" dirty="0">
                <a:latin typeface="+mj-lt"/>
                <a:ea typeface="+mj-ea"/>
                <a:cs typeface="+mj-cs"/>
              </a:rPr>
              <a:t>集合操作</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13666" name="文本占位符 96258"/>
          <p:cNvSpPr>
            <a:spLocks noGrp="1"/>
          </p:cNvSpPr>
          <p:nvPr>
            <p:ph sz="half" idx="2"/>
          </p:nvPr>
        </p:nvSpPr>
        <p:spPr/>
        <p:txBody>
          <a:bodyPr anchor="t"/>
          <a:p>
            <a:pPr>
              <a:lnSpc>
                <a:spcPct val="100000"/>
              </a:lnSpc>
              <a:spcBef>
                <a:spcPct val="0"/>
              </a:spcBef>
              <a:spcAft>
                <a:spcPts val="0"/>
              </a:spcAft>
              <a:buSzPct val="90000"/>
              <a:buFont typeface="Wingdings" panose="05000000000000000000" charset="0"/>
              <a:buChar char="n"/>
            </a:pPr>
            <a:r>
              <a:rPr lang="en-GB" altLang="en-US" sz="2400" dirty="0"/>
              <a:t>Python</a:t>
            </a:r>
            <a:r>
              <a:rPr lang="zh-CN" altLang="en-US" sz="2400" dirty="0"/>
              <a:t>集合支持交集、并集、差集等运算</a:t>
            </a:r>
            <a:endParaRPr lang="zh-CN" altLang="en-US" sz="2400" dirty="0"/>
          </a:p>
          <a:p>
            <a:pPr>
              <a:lnSpc>
                <a:spcPct val="100000"/>
              </a:lnSpc>
              <a:spcBef>
                <a:spcPct val="0"/>
              </a:spcBef>
              <a:spcAft>
                <a:spcPts val="0"/>
              </a:spcAft>
              <a:buSzPct val="90000"/>
              <a:buFont typeface="Wingdings" panose="05000000000000000000" pitchFamily="2" charset="2"/>
              <a:buNone/>
            </a:pPr>
            <a:endParaRPr lang="en-GB" altLang="en-US" sz="1800" dirty="0"/>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a_set = set([8, 9, 10, 11, 12, 13])</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b_set = {0, 1, 2, 3, 7, 8}</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a_set | b_set                             #并集</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{0, 1, 2, 3, 7, 8, 9, 10, 11, 12, 13}</a:t>
            </a:r>
            <a:endParaRPr lang="en-GB" altLang="en-US"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a_set.union(b_set)                        #并集</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{0, 1, 2, 3, 7, 8, 9, 10, 11, 12, 13}</a:t>
            </a:r>
            <a:endParaRPr lang="en-GB" altLang="en-US"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a_set &amp; b_set                             #交集</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{8}</a:t>
            </a:r>
            <a:endParaRPr lang="en-GB" altLang="en-US"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a_set.intersection(b_set)                 #交集</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{8}</a:t>
            </a:r>
            <a:endParaRPr lang="en-GB" altLang="en-US"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a_set.difference(b_set)                   #差集</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{9, 10, 11, 12, 13}</a:t>
            </a:r>
            <a:endParaRPr lang="en-GB" altLang="en-US"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latin typeface="Consolas" panose="020B0609020204030204" charset="0"/>
              </a:rPr>
              <a:t>&gt;&gt;&gt; a_set - b_set</a:t>
            </a:r>
            <a:endParaRPr lang="en-GB"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{9, 10, 11, 12, 13}</a:t>
            </a:r>
            <a:endParaRPr lang="en-GB" altLang="en-US" sz="1800" dirty="0">
              <a:solidFill>
                <a:srgbClr val="00B0F0"/>
              </a:solidFill>
              <a:latin typeface="Consolas" panose="020B06090202040302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Content Placeholder 2"/>
          <p:cNvSpPr>
            <a:spLocks noGrp="1"/>
          </p:cNvSpPr>
          <p:nvPr>
            <p:ph sz="half" idx="2"/>
          </p:nvPr>
        </p:nvSpPr>
        <p:spPr/>
        <p:txBody>
          <a:bodyPr anchor="t"/>
          <a:p>
            <a:pPr marL="0" indent="0">
              <a:lnSpc>
                <a:spcPct val="100000"/>
              </a:lnSpc>
              <a:spcAft>
                <a:spcPts val="0"/>
              </a:spcAft>
              <a:buNone/>
            </a:pPr>
            <a:r>
              <a:rPr lang="en-US" altLang="en-US" sz="1600">
                <a:latin typeface="Consolas" panose="020B0609020204030204" charset="0"/>
              </a:rPr>
              <a:t>&gt;&gt;&gt; a_set.symmetric_difference(b_set)  #对称差集</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{0, 1, 2, 3, 7, 9, 10, 11, 12, 13}</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a_set ^ b_set</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{0, 1, 2, 3, 7, 9, 10, 11, 12, 13}</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x = {1, 2, 3}</a:t>
            </a:r>
            <a:endParaRPr lang="en-US" altLang="en-US" sz="1600">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y = {1, 2, 5}</a:t>
            </a:r>
            <a:endParaRPr lang="en-US" altLang="en-US" sz="1600">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z = {1, 2, 3, 4}</a:t>
            </a:r>
            <a:endParaRPr lang="en-US" altLang="en-US" sz="1600">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x.issubset(y)                      #测试是否为子集</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x.issubset(z)</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{3} &amp; {4}</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set()</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{3}.isdisjoint({4})                #如果两个集合的交集为空，返回True</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14690" name="标题 9625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2.4.2 </a:t>
            </a:r>
            <a:r>
              <a:rPr lang="zh-CN" altLang="en-US" kern="1200" baseline="0" dirty="0">
                <a:latin typeface="+mj-lt"/>
                <a:ea typeface="+mj-ea"/>
                <a:cs typeface="+mj-cs"/>
              </a:rPr>
              <a:t>集合操作</a:t>
            </a:r>
            <a:endParaRPr lang="zh-CN" altLang="en-US" kern="1200" baseline="0" dirty="0">
              <a:latin typeface="+mj-lt"/>
              <a:ea typeface="+mj-ea"/>
              <a:cs typeface="+mj-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集合包含关系测试</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&gt;&gt;&gt; x = {1, 2, 3}</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&gt;&gt;&gt; y = {1, 2, 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sym typeface="+mn-ea"/>
              </a:rPr>
              <a:t>&gt;&gt;&gt; z = {1, 2, 3, 4}</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x &lt; y                                #比较集合大小/包含关系</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False</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x &lt; z                                #真子集</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True</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y &lt; z</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False</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{1, 2, 3} &lt;= {1, 2, 3}               #子集</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True</a:t>
            </a:r>
            <a:endParaRPr kumimoji="0" 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5714" name="标题 9625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2.4.2 </a:t>
            </a:r>
            <a:r>
              <a:rPr lang="zh-CN" altLang="en-US" kern="1200" baseline="0" dirty="0">
                <a:latin typeface="+mj-lt"/>
                <a:ea typeface="+mj-ea"/>
                <a:cs typeface="+mj-cs"/>
              </a:rPr>
              <a:t>集合操作</a:t>
            </a:r>
            <a:endParaRPr lang="zh-CN" altLang="en-US" kern="1200" baseline="0" dirty="0">
              <a:latin typeface="+mj-lt"/>
              <a:ea typeface="+mj-ea"/>
              <a:cs typeface="+mj-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9728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2.4.2 </a:t>
            </a:r>
            <a:r>
              <a:rPr lang="zh-CN" altLang="en-US" kern="1200" baseline="0" dirty="0">
                <a:latin typeface="+mj-lt"/>
                <a:ea typeface="+mj-ea"/>
                <a:cs typeface="+mj-cs"/>
              </a:rPr>
              <a:t>集合操作</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16738" name="文本占位符 97282"/>
          <p:cNvSpPr>
            <a:spLocks noGrp="1"/>
          </p:cNvSpPr>
          <p:nvPr>
            <p:ph sz="half" idx="2"/>
          </p:nvPr>
        </p:nvSpPr>
        <p:spPr/>
        <p:txBody>
          <a:bodyPr anchor="t"/>
          <a:p>
            <a:pPr>
              <a:lnSpc>
                <a:spcPct val="90000"/>
              </a:lnSpc>
              <a:buSzPct val="90000"/>
              <a:buFont typeface="Wingdings" panose="05000000000000000000" charset="0"/>
              <a:buChar char="n"/>
            </a:pPr>
            <a:r>
              <a:rPr lang="zh-CN" altLang="en-US" sz="2400" dirty="0"/>
              <a:t>使用集合快速提取序列中单一元素</a:t>
            </a:r>
            <a:endParaRPr lang="zh-CN" altLang="en-US" sz="2400" dirty="0"/>
          </a:p>
          <a:p>
            <a:pPr>
              <a:lnSpc>
                <a:spcPct val="90000"/>
              </a:lnSpc>
              <a:buSzPct val="90000"/>
              <a:buFont typeface="Wingdings" panose="05000000000000000000" pitchFamily="2" charset="2"/>
              <a:buNone/>
            </a:pPr>
            <a:endParaRPr lang="en-US" altLang="zh-CN" sz="2000" dirty="0"/>
          </a:p>
          <a:p>
            <a:pPr>
              <a:lnSpc>
                <a:spcPct val="90000"/>
              </a:lnSpc>
              <a:buSzPct val="90000"/>
              <a:buFont typeface="Wingdings" panose="05000000000000000000" pitchFamily="2" charset="2"/>
              <a:buNone/>
            </a:pPr>
            <a:r>
              <a:rPr lang="en-US" altLang="zh-CN" sz="1800" dirty="0">
                <a:latin typeface="Consolas" panose="020B0609020204030204" charset="0"/>
              </a:rPr>
              <a:t>&gt;&gt;&gt; import random</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listRandom = [random.choice(range(10000)) for i in range(100)]</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noRepeat = []</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for i in listRandom :</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if i not in noRepeat :</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noRepeat.append(i)</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len(listRandom)</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len(noRepeat)</a:t>
            </a:r>
            <a:endParaRPr lang="en-US" altLang="zh-CN" sz="1800" dirty="0">
              <a:latin typeface="Consolas" panose="020B0609020204030204" charset="0"/>
            </a:endParaRPr>
          </a:p>
          <a:p>
            <a:pPr>
              <a:lnSpc>
                <a:spcPct val="90000"/>
              </a:lnSpc>
              <a:buSzPct val="90000"/>
              <a:buFont typeface="Wingdings" panose="05000000000000000000" pitchFamily="2" charset="2"/>
              <a:buNone/>
            </a:pP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newSet = set(listRandom)</a:t>
            </a:r>
            <a:endParaRPr lang="zh-CN" altLang="en-US" sz="1800" dirty="0">
              <a:latin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740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1506" name="文本占位符 17410"/>
          <p:cNvSpPr>
            <a:spLocks noGrp="1"/>
          </p:cNvSpPr>
          <p:nvPr>
            <p:ph sz="half" idx="2"/>
          </p:nvPr>
        </p:nvSpPr>
        <p:spPr/>
        <p:txBody>
          <a:bodyPr anchor="t"/>
          <a:p>
            <a:pPr marL="1905" indent="-344805">
              <a:lnSpc>
                <a:spcPct val="100000"/>
              </a:lnSpc>
              <a:spcBef>
                <a:spcPct val="0"/>
              </a:spcBef>
              <a:buSzPct val="90000"/>
              <a:buFont typeface="Wingdings" panose="05000000000000000000" pitchFamily="2" charset="2"/>
              <a:buNone/>
            </a:pPr>
            <a:r>
              <a:rPr lang="zh-CN" altLang="en-US" sz="2400"/>
              <a:t>（</a:t>
            </a:r>
            <a:r>
              <a:rPr lang="en-US" altLang="zh-CN" sz="2400"/>
              <a:t>1</a:t>
            </a:r>
            <a:r>
              <a:rPr lang="zh-CN" altLang="en-US" sz="2400"/>
              <a:t>）可以使用“</a:t>
            </a:r>
            <a:r>
              <a:rPr lang="en-US" altLang="zh-CN" sz="2400"/>
              <a:t>+”</a:t>
            </a:r>
            <a:r>
              <a:rPr lang="zh-CN" altLang="en-US" sz="2400"/>
              <a:t>运算符将元素添加到列表中。</a:t>
            </a:r>
            <a:endParaRPr lang="zh-CN" altLang="en-US" sz="2400"/>
          </a:p>
          <a:p>
            <a:pPr marL="1905" indent="-344805">
              <a:lnSpc>
                <a:spcPct val="90000"/>
              </a:lnSpc>
              <a:buSzPct val="90000"/>
              <a:buFont typeface="Wingdings" panose="05000000000000000000" pitchFamily="2" charset="2"/>
              <a:buNone/>
            </a:pPr>
            <a:endParaRPr lang="en-US" altLang="zh-CN" sz="2000"/>
          </a:p>
          <a:p>
            <a:pPr marL="1905" indent="-344805">
              <a:lnSpc>
                <a:spcPct val="90000"/>
              </a:lnSpc>
              <a:buSzPct val="90000"/>
              <a:buFont typeface="Wingdings" panose="05000000000000000000" pitchFamily="2" charset="2"/>
              <a:buNone/>
            </a:pPr>
            <a:r>
              <a:rPr lang="en-US" altLang="zh-CN" sz="1800">
                <a:latin typeface="Consolas" panose="020B0609020204030204" charset="0"/>
              </a:rPr>
              <a:t>&gt;&gt;&gt; aList = [3,4,5]</a:t>
            </a:r>
            <a:endParaRPr lang="en-US" altLang="zh-CN" sz="1800">
              <a:latin typeface="Consolas" panose="020B0609020204030204" charset="0"/>
            </a:endParaRPr>
          </a:p>
          <a:p>
            <a:pPr marL="1905" indent="-344805">
              <a:lnSpc>
                <a:spcPct val="90000"/>
              </a:lnSpc>
              <a:buSzPct val="90000"/>
              <a:buFont typeface="Wingdings" panose="05000000000000000000" pitchFamily="2" charset="2"/>
              <a:buNone/>
            </a:pPr>
            <a:r>
              <a:rPr lang="en-US" altLang="zh-CN" sz="1800">
                <a:latin typeface="Consolas" panose="020B0609020204030204" charset="0"/>
              </a:rPr>
              <a:t>&gt;&gt;&gt; aList = aList + [7]</a:t>
            </a:r>
            <a:endParaRPr lang="en-US" altLang="zh-CN" sz="1800">
              <a:latin typeface="Consolas" panose="020B0609020204030204" charset="0"/>
            </a:endParaRPr>
          </a:p>
          <a:p>
            <a:pPr marL="1905" indent="-344805">
              <a:lnSpc>
                <a:spcPct val="90000"/>
              </a:lnSpc>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marL="1905" indent="-344805">
              <a:lnSpc>
                <a:spcPct val="90000"/>
              </a:lnSpc>
              <a:buSzPct val="90000"/>
              <a:buFont typeface="Wingdings" panose="05000000000000000000" pitchFamily="2" charset="2"/>
              <a:buNone/>
            </a:pPr>
            <a:r>
              <a:rPr lang="en-US" altLang="zh-CN" sz="1800">
                <a:solidFill>
                  <a:srgbClr val="00B0F0"/>
                </a:solidFill>
                <a:latin typeface="Consolas" panose="020B0609020204030204" charset="0"/>
              </a:rPr>
              <a:t>[3, 4, 5, 7]</a:t>
            </a:r>
            <a:endParaRPr lang="en-US" altLang="zh-CN" sz="1800">
              <a:solidFill>
                <a:srgbClr val="00B0F0"/>
              </a:solidFill>
              <a:latin typeface="Consolas" panose="020B0609020204030204" charset="0"/>
            </a:endParaRPr>
          </a:p>
          <a:p>
            <a:pPr marL="1905" indent="-344805">
              <a:lnSpc>
                <a:spcPct val="90000"/>
              </a:lnSpc>
              <a:buSzPct val="90000"/>
              <a:buFont typeface="Wingdings" panose="05000000000000000000" pitchFamily="2" charset="2"/>
              <a:buNone/>
            </a:pPr>
            <a:endParaRPr lang="en-US" altLang="zh-CN" sz="2000"/>
          </a:p>
          <a:p>
            <a:pPr marL="1905" indent="-344805">
              <a:lnSpc>
                <a:spcPct val="150000"/>
              </a:lnSpc>
              <a:spcBef>
                <a:spcPct val="0"/>
              </a:spcBef>
              <a:buSzPct val="90000"/>
              <a:buFont typeface="Wingdings" panose="05000000000000000000" pitchFamily="2" charset="2"/>
              <a:buNone/>
            </a:pPr>
            <a:r>
              <a:rPr lang="zh-CN" altLang="en-US" sz="2000">
                <a:sym typeface="Arial" panose="020B0604020202020204" pitchFamily="34" charset="0"/>
              </a:rPr>
              <a:t>严格意义上来讲，这并不是真的为列表添加元素，而是</a:t>
            </a:r>
            <a:r>
              <a:rPr lang="zh-CN" altLang="en-US" sz="2000" b="1">
                <a:solidFill>
                  <a:srgbClr val="FF0000"/>
                </a:solidFill>
                <a:sym typeface="Arial" panose="020B0604020202020204" pitchFamily="34" charset="0"/>
              </a:rPr>
              <a:t>创建了一个新列表</a:t>
            </a:r>
            <a:r>
              <a:rPr lang="zh-CN" altLang="en-US" sz="2000">
                <a:sym typeface="Arial" panose="020B0604020202020204" pitchFamily="34" charset="0"/>
              </a:rPr>
              <a:t>，并将原列表中的元素和新元素依次复制到新列表的内存空间。由于涉及大量元素的复制，</a:t>
            </a:r>
            <a:r>
              <a:rPr lang="zh-CN" altLang="en-US" sz="2000">
                <a:solidFill>
                  <a:srgbClr val="FF0000"/>
                </a:solidFill>
                <a:sym typeface="Arial" panose="020B0604020202020204" pitchFamily="34" charset="0"/>
              </a:rPr>
              <a:t>该操作速度较慢</a:t>
            </a:r>
            <a:r>
              <a:rPr lang="zh-CN" altLang="en-US" sz="2000">
                <a:sym typeface="Arial" panose="020B0604020202020204" pitchFamily="34" charset="0"/>
              </a:rPr>
              <a:t>，在涉及大量元素添加时不建议使用该方法。</a:t>
            </a:r>
            <a:endParaRPr lang="en-US" altLang="zh-CN" sz="20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98305"/>
          <p:cNvSpPr>
            <a:spLocks noGrp="1"/>
          </p:cNvSpPr>
          <p:nvPr>
            <p:ph type="title"/>
          </p:nvPr>
        </p:nvSpPr>
        <p:spPr>
          <a:xfrm>
            <a:off x="554355" y="150495"/>
            <a:ext cx="5398770" cy="414020"/>
          </a:xfrm>
        </p:spPr>
        <p:txBody>
          <a:bodyPr anchor="ctr"/>
          <a:p>
            <a:pPr defTabSz="914400"/>
            <a:r>
              <a:rPr lang="zh-CN" altLang="en-US" kern="1200" baseline="0" dirty="0">
                <a:latin typeface="+mj-lt"/>
                <a:ea typeface="+mj-ea"/>
                <a:cs typeface="+mj-cs"/>
              </a:rPr>
              <a:t>2.4.</a:t>
            </a:r>
            <a:r>
              <a:rPr lang="en-US" altLang="zh-CN" kern="1200" baseline="0" dirty="0">
                <a:latin typeface="+mj-lt"/>
                <a:ea typeface="+mj-ea"/>
                <a:cs typeface="+mj-cs"/>
              </a:rPr>
              <a:t>3</a:t>
            </a:r>
            <a:r>
              <a:rPr lang="zh-CN" altLang="en-US" kern="1200" baseline="0" dirty="0">
                <a:latin typeface="+mj-lt"/>
                <a:ea typeface="+mj-ea"/>
                <a:cs typeface="+mj-cs"/>
              </a:rPr>
              <a:t> 集合推导式</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1074" name="文本占位符 98306"/>
          <p:cNvSpPr>
            <a:spLocks noGrp="1"/>
          </p:cNvSpPr>
          <p:nvPr>
            <p:ph sz="half" idx="2"/>
          </p:nvPr>
        </p:nvSpPr>
        <p:spPr/>
        <p:txBody>
          <a:bodyPr anchor="t"/>
          <a:p>
            <a:pPr marL="1905" indent="-344805">
              <a:buSzPct val="90000"/>
              <a:buFont typeface="Wingdings" panose="05000000000000000000" pitchFamily="2" charset="2"/>
              <a:buNone/>
            </a:pPr>
            <a:r>
              <a:rPr lang="en-US" altLang="zh-CN" sz="1800">
                <a:latin typeface="Consolas" panose="020B0609020204030204" charset="0"/>
              </a:rPr>
              <a:t>&gt;&gt;&gt; s = {x.strip() for x in ('  he  ', 'she    ', '    I')}</a:t>
            </a:r>
            <a:endParaRPr lang="en-US" altLang="zh-CN" sz="1800">
              <a:latin typeface="Consolas" panose="020B0609020204030204" charset="0"/>
            </a:endParaRPr>
          </a:p>
          <a:p>
            <a:pPr marL="1905" indent="-344805">
              <a:buSzPct val="90000"/>
              <a:buFont typeface="Wingdings" panose="05000000000000000000" pitchFamily="2" charset="2"/>
              <a:buNone/>
            </a:pPr>
            <a:r>
              <a:rPr lang="en-US" altLang="zh-CN" sz="1800">
                <a:latin typeface="Consolas" panose="020B0609020204030204" charset="0"/>
              </a:rPr>
              <a:t>&gt;&gt;&gt; s</a:t>
            </a:r>
            <a:endParaRPr lang="en-US" altLang="zh-CN" sz="1800">
              <a:latin typeface="Consolas" panose="020B0609020204030204" charset="0"/>
            </a:endParaRPr>
          </a:p>
          <a:p>
            <a:pPr marL="1905" indent="-344805">
              <a:buSzPct val="90000"/>
              <a:buFont typeface="Wingdings" panose="05000000000000000000" pitchFamily="2" charset="2"/>
              <a:buNone/>
            </a:pPr>
            <a:r>
              <a:rPr lang="en-US" altLang="zh-CN" sz="1800">
                <a:solidFill>
                  <a:srgbClr val="00B0F0"/>
                </a:solidFill>
                <a:latin typeface="Consolas" panose="020B0609020204030204" charset="0"/>
              </a:rPr>
              <a:t>{'I', 'she', 'he'}</a:t>
            </a:r>
            <a:endParaRPr lang="en-US" altLang="zh-CN" sz="1800">
              <a:solidFill>
                <a:srgbClr val="00B0F0"/>
              </a:solidFill>
              <a:latin typeface="Consolas" panose="020B060902020403020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2.4.4  </a:t>
            </a:r>
            <a:r>
              <a:rPr lang="zh-CN" altLang="en-US" kern="1200" baseline="0">
                <a:latin typeface="+mj-lt"/>
                <a:ea typeface="+mj-ea"/>
                <a:cs typeface="+mj-cs"/>
              </a:rPr>
              <a:t>集合运用案例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例2-1  生成不重复随机数的效率比较。</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import random</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import time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def RandomNumbers(number, start, end):</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'''使用列表来生成number个介于start和end之间的不重复随机数'''</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data =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n = 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while True:</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element = random.randint(start, end)</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if element not in data:</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data.append(element)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n += 1</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if n == number:</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break</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return data</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Arial" panose="020B0604020202020204" pitchFamily="34" charset="0"/>
              </a:rPr>
              <a:t>2.4.4  </a:t>
            </a:r>
            <a:r>
              <a:rPr lang="zh-CN" altLang="en-US" kern="1200" baseline="0">
                <a:latin typeface="+mj-lt"/>
                <a:ea typeface="+mj-ea"/>
                <a:cs typeface="+mj-cs"/>
                <a:sym typeface="Arial" panose="020B0604020202020204" pitchFamily="34" charset="0"/>
              </a:rPr>
              <a:t>集合运用案例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18786"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def RandomNumbers1(number, start, end):</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'''使用列表来生成number个介于start和end之间的不重复随机数'''</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data = []</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while True:</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element = random.randint(start, end)</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if element not in data:</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data.append(element)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if len(data) == number:</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break</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return data</a:t>
            </a:r>
            <a:endParaRPr lang="zh-CN" altLang="en-US" sz="1800">
              <a:latin typeface="Consolas" panose="020B060902020403020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19810"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def RandomNumbers2(number, start, end):</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'''使用集合来生成number个介于start和end之间的不重复随机数'''</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data = set()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while True:</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data.add(random.randint(start, end))</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if len(data) == number:</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break</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return data</a:t>
            </a:r>
            <a:endParaRPr lang="zh-CN" altLang="en-US" sz="1800">
              <a:latin typeface="Consolas" panose="020B060902020403020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20834" name="内容占位符 2"/>
          <p:cNvSpPr>
            <a:spLocks noGrp="1"/>
          </p:cNvSpPr>
          <p:nvPr>
            <p:ph sz="half" idx="2"/>
          </p:nvPr>
        </p:nvSpPr>
        <p:spPr>
          <a:xfrm>
            <a:off x="554355" y="892810"/>
            <a:ext cx="11155680" cy="5538470"/>
          </a:xfrm>
        </p:spPr>
        <p:txBody>
          <a:bodyPr anchor="t"/>
          <a:p>
            <a:pPr marL="0" indent="0">
              <a:buSzPct val="90000"/>
              <a:buFont typeface="Wingdings" panose="05000000000000000000" pitchFamily="2" charset="2"/>
              <a:buNone/>
            </a:pPr>
            <a:r>
              <a:rPr lang="zh-CN" altLang="en-US" sz="1800">
                <a:latin typeface="Consolas" panose="020B0609020204030204" charset="0"/>
              </a:rPr>
              <a:t># 数字范围</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begin, end = 1, 100000</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要获取的不重复数字个数</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num = 50000</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重复测试次数</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rep = 10</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for ran in (RandomNumbers,RandomNumbers1,RandomNumbers2):</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start = time.time()</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for i in range(rep):</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ran(num, begin, end)</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print(ran.__name__, time.time()-start)</a:t>
            </a:r>
            <a:endParaRPr lang="zh-CN" altLang="en-US" sz="1800">
              <a:latin typeface="Consolas" panose="020B0609020204030204" charset="0"/>
            </a:endParaRPr>
          </a:p>
        </p:txBody>
      </p:sp>
      <p:pic>
        <p:nvPicPr>
          <p:cNvPr id="120835" name="图片 1"/>
          <p:cNvPicPr>
            <a:picLocks noChangeAspect="1"/>
          </p:cNvPicPr>
          <p:nvPr/>
        </p:nvPicPr>
        <p:blipFill>
          <a:blip r:embed="rId1"/>
          <a:stretch>
            <a:fillRect/>
          </a:stretch>
        </p:blipFill>
        <p:spPr>
          <a:xfrm>
            <a:off x="4531360" y="1160780"/>
            <a:ext cx="6892925" cy="2153920"/>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内容占位符 2"/>
          <p:cNvSpPr>
            <a:spLocks noGrp="1"/>
          </p:cNvSpPr>
          <p:nvPr>
            <p:ph sz="half" idx="2"/>
          </p:nvPr>
        </p:nvSpPr>
        <p:spPr/>
        <p:txBody>
          <a:bodyPr anchor="t"/>
          <a:p>
            <a:pPr>
              <a:lnSpc>
                <a:spcPct val="150000"/>
              </a:lnSpc>
              <a:spcBef>
                <a:spcPct val="0"/>
              </a:spcBef>
            </a:pPr>
            <a:r>
              <a:rPr lang="zh-CN" altLang="en-US" sz="2400" b="1"/>
              <a:t>补充案例：</a:t>
            </a:r>
            <a:r>
              <a:rPr lang="zh-CN" altLang="en-US" sz="2400"/>
              <a:t>假设已有若干用户名字及其喜欢的电影清单，现有某用户，已看过并喜欢一些电影，现在想找个新电影看看，又不知道看什么好。</a:t>
            </a:r>
            <a:endParaRPr lang="zh-CN" altLang="en-US" sz="2400"/>
          </a:p>
        </p:txBody>
      </p:sp>
      <p:sp>
        <p:nvSpPr>
          <p:cNvPr id="2" name="文本占位符 1"/>
          <p:cNvSpPr>
            <a:spLocks noGrp="1"/>
          </p:cNvSpPr>
          <p:nvPr>
            <p:ph type="body" idx="1"/>
          </p:nvPr>
        </p:nvSpPr>
        <p:spPr/>
        <p:txBody>
          <a:bodyPr/>
          <a:p>
            <a:endParaRPr lang="zh-CN" altLang="en-US"/>
          </a:p>
        </p:txBody>
      </p:sp>
      <p:sp>
        <p:nvSpPr>
          <p:cNvPr id="121858"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内容占位符 2"/>
          <p:cNvSpPr>
            <a:spLocks noGrp="1"/>
          </p:cNvSpPr>
          <p:nvPr>
            <p:ph sz="half" idx="2"/>
          </p:nvPr>
        </p:nvSpPr>
        <p:spPr/>
        <p:txBody>
          <a:bodyPr anchor="t"/>
          <a:p>
            <a:pPr>
              <a:lnSpc>
                <a:spcPct val="150000"/>
              </a:lnSpc>
              <a:spcBef>
                <a:spcPct val="0"/>
              </a:spcBef>
            </a:pPr>
            <a:r>
              <a:rPr lang="zh-CN" altLang="en-US" sz="2400">
                <a:solidFill>
                  <a:srgbClr val="FF0000"/>
                </a:solidFill>
              </a:rPr>
              <a:t>思路：</a:t>
            </a:r>
            <a:r>
              <a:rPr lang="zh-CN" altLang="en-US" sz="2400"/>
              <a:t>根据已有数据，查找与该用户爱好最相似的用户，也就是看过并喜欢的电影与该用户最接近，然后从那个用户喜欢的电影中选取一个当前用户还没看过的电影，进行推荐。</a:t>
            </a:r>
            <a:endParaRPr lang="zh-CN" altLang="en-US" sz="2400"/>
          </a:p>
          <a:p>
            <a:endParaRPr lang="zh-CN" altLang="en-US"/>
          </a:p>
        </p:txBody>
      </p:sp>
      <p:sp>
        <p:nvSpPr>
          <p:cNvPr id="2" name="文本占位符 1"/>
          <p:cNvSpPr>
            <a:spLocks noGrp="1"/>
          </p:cNvSpPr>
          <p:nvPr>
            <p:ph type="body" idx="1"/>
          </p:nvPr>
        </p:nvSpPr>
        <p:spPr/>
        <p:txBody>
          <a:bodyPr/>
          <a:p>
            <a:endParaRPr lang="zh-CN" altLang="en-US"/>
          </a:p>
        </p:txBody>
      </p:sp>
      <p:sp>
        <p:nvSpPr>
          <p:cNvPr id="122882"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内容占位符 2"/>
          <p:cNvSpPr>
            <a:spLocks noGrp="1"/>
          </p:cNvSpPr>
          <p:nvPr>
            <p:ph sz="half" idx="2"/>
          </p:nvPr>
        </p:nvSpPr>
        <p:spPr>
          <a:xfrm>
            <a:off x="518160" y="908685"/>
            <a:ext cx="11155680" cy="6588760"/>
          </a:xfrm>
        </p:spPr>
        <p:txBody>
          <a:bodyPr anchor="t"/>
          <a:p>
            <a:pPr marL="0" indent="0">
              <a:buNone/>
            </a:pPr>
            <a:r>
              <a:rPr lang="zh-CN" altLang="en-US" sz="1800">
                <a:latin typeface="Consolas" panose="020B0609020204030204" charset="0"/>
              </a:rPr>
              <a:t>from random import randrange</a:t>
            </a:r>
            <a:endParaRPr lang="zh-CN" altLang="en-US" sz="1800">
              <a:latin typeface="Consolas" panose="020B0609020204030204" charset="0"/>
            </a:endParaRPr>
          </a:p>
          <a:p>
            <a:pPr marL="0" indent="0">
              <a:buNone/>
            </a:pPr>
            <a:r>
              <a:rPr lang="zh-CN" altLang="en-US" sz="1800">
                <a:latin typeface="Consolas" panose="020B0609020204030204" charset="0"/>
              </a:rPr>
              <a:t># 其他用户喜欢看的电影清单</a:t>
            </a:r>
            <a:endParaRPr lang="zh-CN" altLang="en-US" sz="1800">
              <a:latin typeface="Consolas" panose="020B0609020204030204" charset="0"/>
            </a:endParaRPr>
          </a:p>
          <a:p>
            <a:pPr marL="0" indent="0">
              <a:buNone/>
            </a:pPr>
            <a:r>
              <a:rPr lang="zh-CN" altLang="en-US" sz="1800">
                <a:latin typeface="Consolas" panose="020B0609020204030204" charset="0"/>
              </a:rPr>
              <a:t>data = {'user'+str(i):{'film'+str(randrange(1, 10))\</a:t>
            </a:r>
            <a:endParaRPr lang="zh-CN" altLang="en-US" sz="1800">
              <a:latin typeface="Consolas" panose="020B0609020204030204" charset="0"/>
            </a:endParaRPr>
          </a:p>
          <a:p>
            <a:pPr marL="0" indent="0">
              <a:buNone/>
            </a:pPr>
            <a:r>
              <a:rPr lang="zh-CN" altLang="en-US" sz="1800">
                <a:latin typeface="Consolas" panose="020B0609020204030204" charset="0"/>
              </a:rPr>
              <a:t>                        for j in range(randrange(15))}\</a:t>
            </a:r>
            <a:endParaRPr lang="zh-CN" altLang="en-US" sz="1800">
              <a:latin typeface="Consolas" panose="020B0609020204030204" charset="0"/>
            </a:endParaRPr>
          </a:p>
          <a:p>
            <a:pPr marL="0" indent="0">
              <a:buNone/>
            </a:pPr>
            <a:r>
              <a:rPr lang="zh-CN" altLang="en-US" sz="1800">
                <a:latin typeface="Consolas" panose="020B0609020204030204" charset="0"/>
              </a:rPr>
              <a:t>        for i in range(10)}</a:t>
            </a:r>
            <a:endParaRPr lang="zh-CN" altLang="en-US" sz="1800">
              <a:latin typeface="Consolas" panose="020B0609020204030204" charset="0"/>
            </a:endParaRPr>
          </a:p>
          <a:p>
            <a:pPr marL="0" indent="0">
              <a:buNone/>
            </a:pPr>
            <a:r>
              <a:rPr lang="zh-CN" altLang="en-US" sz="1800">
                <a:latin typeface="Consolas" panose="020B0609020204030204" charset="0"/>
              </a:rPr>
              <a:t># 待测用户曾经看过并感觉不错的电影</a:t>
            </a:r>
            <a:endParaRPr lang="zh-CN" altLang="en-US" sz="1800">
              <a:latin typeface="Consolas" panose="020B0609020204030204" charset="0"/>
            </a:endParaRPr>
          </a:p>
          <a:p>
            <a:pPr marL="0" indent="0">
              <a:buNone/>
            </a:pPr>
            <a:r>
              <a:rPr lang="zh-CN" altLang="en-US" sz="1800">
                <a:latin typeface="Consolas" panose="020B0609020204030204" charset="0"/>
              </a:rPr>
              <a:t>user = {'film1', 'film2', 'film3'}</a:t>
            </a:r>
            <a:endParaRPr lang="zh-CN" altLang="en-US" sz="1800">
              <a:latin typeface="Consolas" panose="020B0609020204030204" charset="0"/>
            </a:endParaRPr>
          </a:p>
          <a:p>
            <a:pPr marL="0" indent="0">
              <a:buNone/>
            </a:pPr>
            <a:r>
              <a:rPr lang="zh-CN" altLang="en-US" sz="1800">
                <a:latin typeface="Consolas" panose="020B0609020204030204" charset="0"/>
              </a:rPr>
              <a:t># 查找与待测用户最相似的用户和Ta喜欢看的电影</a:t>
            </a:r>
            <a:endParaRPr lang="zh-CN" altLang="en-US" sz="1800">
              <a:latin typeface="Consolas" panose="020B0609020204030204" charset="0"/>
            </a:endParaRPr>
          </a:p>
          <a:p>
            <a:pPr marL="0" indent="0">
              <a:buNone/>
            </a:pPr>
            <a:r>
              <a:rPr lang="zh-CN" altLang="en-US" sz="1800">
                <a:latin typeface="Consolas" panose="020B0609020204030204" charset="0"/>
              </a:rPr>
              <a:t>similarUser, films = max(data.items(),\</a:t>
            </a:r>
            <a:endParaRPr lang="zh-CN" altLang="en-US" sz="1800">
              <a:latin typeface="Consolas" panose="020B0609020204030204" charset="0"/>
            </a:endParaRPr>
          </a:p>
          <a:p>
            <a:pPr marL="0" indent="0">
              <a:buNone/>
            </a:pPr>
            <a:r>
              <a:rPr lang="zh-CN" altLang="en-US" sz="1800">
                <a:latin typeface="Consolas" panose="020B0609020204030204" charset="0"/>
              </a:rPr>
              <a:t>                         key=lambda item: len(item[1]&amp;user))</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23906"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内容占位符 2"/>
          <p:cNvSpPr>
            <a:spLocks noGrp="1"/>
          </p:cNvSpPr>
          <p:nvPr>
            <p:ph sz="half" idx="2"/>
          </p:nvPr>
        </p:nvSpPr>
        <p:spPr/>
        <p:txBody>
          <a:bodyPr anchor="t"/>
          <a:p>
            <a:pPr marL="0" indent="0">
              <a:spcBef>
                <a:spcPts val="600"/>
              </a:spcBef>
              <a:buNone/>
            </a:pPr>
            <a:r>
              <a:rPr lang="zh-CN" altLang="en-US" sz="1800">
                <a:latin typeface="Consolas" panose="020B0609020204030204" charset="0"/>
              </a:rPr>
              <a:t>print('历史数据：')</a:t>
            </a:r>
            <a:endParaRPr lang="zh-CN" altLang="en-US" sz="1800">
              <a:latin typeface="Consolas" panose="020B0609020204030204" charset="0"/>
            </a:endParaRPr>
          </a:p>
          <a:p>
            <a:pPr marL="0" indent="0">
              <a:spcBef>
                <a:spcPts val="600"/>
              </a:spcBef>
              <a:buNone/>
            </a:pPr>
            <a:r>
              <a:rPr lang="zh-CN" altLang="en-US" sz="1800">
                <a:latin typeface="Consolas" panose="020B0609020204030204" charset="0"/>
              </a:rPr>
              <a:t>for u, f in data.items():</a:t>
            </a:r>
            <a:endParaRPr lang="zh-CN" altLang="en-US" sz="1800">
              <a:latin typeface="Consolas" panose="020B0609020204030204" charset="0"/>
            </a:endParaRPr>
          </a:p>
          <a:p>
            <a:pPr marL="0" indent="0">
              <a:spcBef>
                <a:spcPts val="600"/>
              </a:spcBef>
              <a:buNone/>
            </a:pPr>
            <a:r>
              <a:rPr lang="zh-CN" altLang="en-US" sz="1800">
                <a:latin typeface="Consolas" panose="020B0609020204030204" charset="0"/>
              </a:rPr>
              <a:t>    print(u, f, sep=':')</a:t>
            </a:r>
            <a:endParaRPr lang="zh-CN" altLang="en-US" sz="1800">
              <a:latin typeface="Consolas" panose="020B0609020204030204" charset="0"/>
            </a:endParaRPr>
          </a:p>
          <a:p>
            <a:pPr marL="0" indent="0">
              <a:spcBef>
                <a:spcPts val="600"/>
              </a:spcBef>
              <a:buNone/>
            </a:pPr>
            <a:r>
              <a:rPr lang="zh-CN" altLang="en-US" sz="1800">
                <a:latin typeface="Consolas" panose="020B0609020204030204" charset="0"/>
              </a:rPr>
              <a:t>print('和您最相似的用户是：', similarUser)</a:t>
            </a:r>
            <a:endParaRPr lang="zh-CN" altLang="en-US" sz="1800">
              <a:latin typeface="Consolas" panose="020B0609020204030204" charset="0"/>
            </a:endParaRPr>
          </a:p>
          <a:p>
            <a:pPr marL="0" indent="0">
              <a:spcBef>
                <a:spcPts val="600"/>
              </a:spcBef>
              <a:buNone/>
            </a:pPr>
            <a:r>
              <a:rPr lang="zh-CN" altLang="en-US" sz="1800">
                <a:latin typeface="Consolas" panose="020B0609020204030204" charset="0"/>
              </a:rPr>
              <a:t>print('Ta最喜欢看的电影是：', films)</a:t>
            </a:r>
            <a:endParaRPr lang="zh-CN" altLang="en-US" sz="1800">
              <a:latin typeface="Consolas" panose="020B0609020204030204" charset="0"/>
            </a:endParaRPr>
          </a:p>
          <a:p>
            <a:pPr marL="0" indent="0">
              <a:spcBef>
                <a:spcPts val="600"/>
              </a:spcBef>
              <a:buNone/>
            </a:pPr>
            <a:r>
              <a:rPr lang="zh-CN" altLang="en-US" sz="1800">
                <a:latin typeface="Consolas" panose="020B0609020204030204" charset="0"/>
              </a:rPr>
              <a:t>print('Ta看过的电影中您还没看过的有：', films-user)</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24930"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1800" b="0" i="0" u="none" strike="noStrike" kern="1200" cap="none" spc="0" normalizeH="0" baseline="0" noProof="1">
                <a:solidFill>
                  <a:schemeClr val="tx1"/>
                </a:solidFill>
                <a:latin typeface="+mn-lt"/>
                <a:ea typeface="+mn-ea"/>
                <a:cs typeface="+mn-cs"/>
              </a:rPr>
              <a:t>某次运行结果</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历史数据：</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user0:{'film5'}</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user1:{'film5'}</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user2:{'film1', 'film6', 'film2', 'film4', 'film3', 'film7'}</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user3:{'film1', 'film9', 'film6', 'film2', 'film8', 'film3', 'film7'}</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user4:{'film1', 'film9', 'film6', 'film4', 'film5', 'film3', 'film7'}</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user5:{'film1', 'film9', 'film6', 'film2', 'film3'}</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user6:{'film1', 'film6', 'film2', 'film8', 'film5', 'film3', 'film7'}</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user7:{'film2', 'film6', 'film5', 'film7'}</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user8:{'film9', 'film2', 'film4', 'film3', 'film7'}</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user9:set()</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和您最相似的用户是： user2</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Ta最喜欢看的电影是： {'film1', 'film6', 'film2', 'film4', 'film3', 'film7'}</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Ta看过的电影中您还没看过的有： {'film7', 'film4', 'film6'}</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25954"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843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2530" name="文本占位符 18434"/>
          <p:cNvSpPr>
            <a:spLocks noGrp="1"/>
          </p:cNvSpPr>
          <p:nvPr>
            <p:ph sz="half" idx="2"/>
          </p:nvPr>
        </p:nvSpPr>
        <p:spPr/>
        <p:txBody>
          <a:bodyPr anchor="t"/>
          <a:p>
            <a:pPr marL="1905" indent="-344805">
              <a:lnSpc>
                <a:spcPct val="150000"/>
              </a:lnSpc>
              <a:spcBef>
                <a:spcPct val="0"/>
              </a:spcBef>
              <a:buSzPct val="90000"/>
              <a:buFont typeface="Wingdings" panose="05000000000000000000" pitchFamily="2" charset="2"/>
              <a:buNone/>
            </a:pPr>
            <a:r>
              <a:rPr lang="zh-CN" altLang="en-US" sz="2400"/>
              <a:t>（</a:t>
            </a:r>
            <a:r>
              <a:rPr lang="en-US" altLang="zh-CN" sz="2400"/>
              <a:t>2</a:t>
            </a:r>
            <a:r>
              <a:rPr lang="zh-CN" altLang="en-US" sz="2400"/>
              <a:t>）使用列表对象的</a:t>
            </a:r>
            <a:r>
              <a:rPr lang="en-US" altLang="zh-CN" sz="2400"/>
              <a:t>append()</a:t>
            </a:r>
            <a:r>
              <a:rPr lang="zh-CN" altLang="en-US" sz="2400"/>
              <a:t>方法在当前列表</a:t>
            </a:r>
            <a:r>
              <a:rPr lang="zh-CN" altLang="en-US" sz="2400">
                <a:solidFill>
                  <a:srgbClr val="FF0000"/>
                </a:solidFill>
              </a:rPr>
              <a:t>尾部</a:t>
            </a:r>
            <a:r>
              <a:rPr lang="zh-CN" altLang="en-US" sz="2400"/>
              <a:t>追加元素，</a:t>
            </a:r>
            <a:r>
              <a:rPr lang="zh-CN" altLang="en-US" sz="2400">
                <a:solidFill>
                  <a:srgbClr val="FF0000"/>
                </a:solidFill>
              </a:rPr>
              <a:t>原地修改列表</a:t>
            </a:r>
            <a:r>
              <a:rPr lang="zh-CN" altLang="en-US" sz="2400"/>
              <a:t>，是真正意义上的在列表尾部添加元素，</a:t>
            </a:r>
            <a:r>
              <a:rPr lang="zh-CN" altLang="en-US" sz="2400">
                <a:solidFill>
                  <a:srgbClr val="FF0000"/>
                </a:solidFill>
              </a:rPr>
              <a:t>速度较快</a:t>
            </a:r>
            <a:r>
              <a:rPr lang="zh-CN" altLang="en-US" sz="2400"/>
              <a:t>。</a:t>
            </a:r>
            <a:endParaRPr lang="zh-CN" altLang="en-US" sz="2400"/>
          </a:p>
          <a:p>
            <a:pPr marL="1905" indent="-344805">
              <a:lnSpc>
                <a:spcPct val="80000"/>
              </a:lnSpc>
              <a:buSzPct val="90000"/>
              <a:buFont typeface="Wingdings" panose="05000000000000000000" pitchFamily="2" charset="2"/>
              <a:buNone/>
            </a:pPr>
            <a:endParaRPr lang="en-US" altLang="zh-CN" sz="2000"/>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aList.append(9)</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4, 5, 7, 9]</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endParaRPr lang="en-US" altLang="zh-CN" sz="2000"/>
          </a:p>
          <a:p>
            <a:pPr marL="1905" indent="-344805">
              <a:lnSpc>
                <a:spcPct val="80000"/>
              </a:lnSpc>
              <a:buSzPct val="90000"/>
              <a:buFont typeface="Wingdings" panose="05000000000000000000" pitchFamily="2" charset="2"/>
              <a:buNone/>
            </a:pPr>
            <a:r>
              <a:rPr lang="zh-CN" altLang="en-US" sz="2000"/>
              <a:t>所谓</a:t>
            </a:r>
            <a:r>
              <a:rPr lang="en-US" altLang="zh-CN" sz="2000"/>
              <a:t>“</a:t>
            </a:r>
            <a:r>
              <a:rPr lang="zh-CN" altLang="en-US" sz="2000"/>
              <a:t>原地</a:t>
            </a:r>
            <a:r>
              <a:rPr lang="en-US" altLang="zh-CN" sz="2000"/>
              <a:t>”</a:t>
            </a:r>
            <a:r>
              <a:rPr lang="zh-CN" altLang="en-US" sz="2000"/>
              <a:t>，是指</a:t>
            </a:r>
            <a:r>
              <a:rPr lang="zh-CN" altLang="en-US" sz="2000" b="1">
                <a:solidFill>
                  <a:srgbClr val="FF0000"/>
                </a:solidFill>
              </a:rPr>
              <a:t>不改变列表在内存中的首地址</a:t>
            </a:r>
            <a:r>
              <a:rPr lang="zh-CN" altLang="en-US" sz="2000"/>
              <a:t>。</a:t>
            </a:r>
            <a:endParaRPr lang="zh-CN" altLang="en-US" sz="20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内容占位符 2"/>
          <p:cNvSpPr>
            <a:spLocks noGrp="1"/>
          </p:cNvSpPr>
          <p:nvPr>
            <p:ph sz="half" idx="2"/>
          </p:nvPr>
        </p:nvSpPr>
        <p:spPr/>
        <p:txBody>
          <a:bodyPr anchor="t"/>
          <a:p>
            <a:pPr>
              <a:buFont typeface="Wingdings" panose="05000000000000000000" charset="0"/>
              <a:buChar char=""/>
            </a:pPr>
            <a:r>
              <a:rPr lang="zh-CN" altLang="en-US" sz="2400"/>
              <a:t>过滤无效书评</a:t>
            </a:r>
            <a:endParaRPr lang="zh-CN" altLang="en-US" sz="2400"/>
          </a:p>
          <a:p>
            <a:pPr>
              <a:lnSpc>
                <a:spcPct val="150000"/>
              </a:lnSpc>
              <a:spcBef>
                <a:spcPts val="600"/>
              </a:spcBef>
              <a:buFont typeface="Wingdings" panose="05000000000000000000" charset="0"/>
              <a:buChar char=""/>
            </a:pPr>
            <a:r>
              <a:rPr lang="zh-CN" altLang="en-US" sz="2000"/>
              <a:t>很多人喜欢爬取书评，然后选择自己喜欢的书或者其他读者评价较高的书，这是一个非常好的思路，也是非常明智的做法。</a:t>
            </a:r>
            <a:endParaRPr lang="zh-CN" altLang="en-US" sz="2000"/>
          </a:p>
          <a:p>
            <a:pPr>
              <a:lnSpc>
                <a:spcPct val="150000"/>
              </a:lnSpc>
              <a:spcBef>
                <a:spcPts val="600"/>
              </a:spcBef>
              <a:buFont typeface="Wingdings" panose="05000000000000000000" charset="0"/>
              <a:buChar char=""/>
            </a:pPr>
            <a:r>
              <a:rPr lang="zh-CN" altLang="en-US" sz="2000"/>
              <a:t>然而，并不是每个消费者都会认真留言评论，也有部分消费者可能会复制了几个简单的句子或词作为评论。</a:t>
            </a:r>
            <a:r>
              <a:rPr lang="zh-CN" altLang="en-US" sz="2000">
                <a:solidFill>
                  <a:srgbClr val="FF0000"/>
                </a:solidFill>
              </a:rPr>
              <a:t>在爬取到原始书评之后可能需要进行简单的处理和过滤，这时就需要制定一个过滤的标准进行预处理，这也是数据处理与分析的关键内容之一。</a:t>
            </a:r>
            <a:endParaRPr lang="zh-CN" altLang="en-US" sz="2000">
              <a:solidFill>
                <a:srgbClr val="FF0000"/>
              </a:solidFill>
            </a:endParaRPr>
          </a:p>
          <a:p>
            <a:pPr>
              <a:lnSpc>
                <a:spcPct val="150000"/>
              </a:lnSpc>
              <a:spcBef>
                <a:spcPts val="600"/>
              </a:spcBef>
              <a:buFont typeface="Wingdings" panose="05000000000000000000" charset="0"/>
              <a:buChar char=""/>
            </a:pPr>
            <a:r>
              <a:rPr lang="zh-CN" altLang="en-US" sz="2000"/>
              <a:t>在下面的代码中，采用了一个最简单的规则：</a:t>
            </a:r>
            <a:r>
              <a:rPr lang="zh-CN" altLang="en-US" sz="2000">
                <a:solidFill>
                  <a:srgbClr val="FF0000"/>
                </a:solidFill>
              </a:rPr>
              <a:t>正常书评中，重复的字应该不会超过一定的比例。</a:t>
            </a:r>
            <a:endParaRPr lang="zh-CN" altLang="en-US" sz="2000">
              <a:solidFill>
                <a:srgbClr val="FF0000"/>
              </a:solidFill>
            </a:endParaRPr>
          </a:p>
        </p:txBody>
      </p:sp>
      <p:sp>
        <p:nvSpPr>
          <p:cNvPr id="2" name="文本占位符 1"/>
          <p:cNvSpPr>
            <a:spLocks noGrp="1"/>
          </p:cNvSpPr>
          <p:nvPr>
            <p:ph type="body" idx="1"/>
          </p:nvPr>
        </p:nvSpPr>
        <p:spPr/>
        <p:txBody>
          <a:bodyPr/>
          <a:p>
            <a:endParaRPr lang="zh-CN" altLang="en-US"/>
          </a:p>
        </p:txBody>
      </p:sp>
      <p:sp>
        <p:nvSpPr>
          <p:cNvPr id="126978"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内容占位符 2"/>
          <p:cNvSpPr>
            <a:spLocks noGrp="1"/>
          </p:cNvSpPr>
          <p:nvPr>
            <p:ph sz="half" idx="2"/>
          </p:nvPr>
        </p:nvSpPr>
        <p:spPr/>
        <p:txBody>
          <a:bodyPr anchor="t"/>
          <a:p>
            <a:pPr marL="0" indent="0">
              <a:lnSpc>
                <a:spcPct val="100000"/>
              </a:lnSpc>
              <a:spcBef>
                <a:spcPct val="0"/>
              </a:spcBef>
              <a:spcAft>
                <a:spcPts val="0"/>
              </a:spcAft>
              <a:buNone/>
            </a:pPr>
            <a:r>
              <a:rPr lang="zh-CN" altLang="en-US" sz="1600">
                <a:latin typeface="Consolas" panose="020B0609020204030204" charset="0"/>
              </a:rPr>
              <a:t>comments = ['这是一本非常好的书，作者用心了',</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'作者大大辛苦了',</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'好书，感谢作者提供了这么多的好案例',</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'书在运输的路上破损了，我好悲伤。。。',</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'为啥我买的书上有菜汤。。。。',</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'啊啊啊啊啊啊，我怎么才发现这么好的书啊，相见恨晚',</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'书的质量有问题啊，怎么会开胶呢？？？？？？',</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'好好好好好好好好好好好',</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'好难啊看不懂好难啊看不懂好难啊看不懂',</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'书的内容很充实',</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'你的书上好多代码啊，不过想想也是，编程的书嘛，肯定代码多一些',</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'书很不错!!一级棒!!买书就上当当，正版，价格又实惠，让人放心!!! ',</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'无意中来到你小铺就淘到心意的宝贝，心情不错! ',</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'送给朋友的、很不错',</a:t>
            </a:r>
            <a:endParaRPr lang="zh-CN" altLang="en-US" sz="1600">
              <a:latin typeface="Consolas" panose="020B0609020204030204" charset="0"/>
            </a:endParaRPr>
          </a:p>
          <a:p>
            <a:pPr marL="0" indent="0">
              <a:lnSpc>
                <a:spcPct val="100000"/>
              </a:lnSpc>
              <a:spcBef>
                <a:spcPct val="0"/>
              </a:spcBef>
              <a:spcAft>
                <a:spcPts val="0"/>
              </a:spcAft>
              <a:buNone/>
            </a:pPr>
            <a:r>
              <a:rPr lang="zh-CN" altLang="en-US" sz="1600">
                <a:latin typeface="Consolas" panose="020B0609020204030204" charset="0"/>
              </a:rPr>
              <a:t>            '这是一本好书，讲解内容深入浅出又清晰明了，推荐给所有喜欢阅读的朋友同好们。']</a:t>
            </a:r>
            <a:endParaRPr lang="zh-CN"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28002"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内容占位符 2"/>
          <p:cNvSpPr>
            <a:spLocks noGrp="1"/>
          </p:cNvSpPr>
          <p:nvPr>
            <p:ph sz="half" idx="2"/>
          </p:nvPr>
        </p:nvSpPr>
        <p:spPr/>
        <p:txBody>
          <a:bodyPr anchor="t"/>
          <a:p>
            <a:pPr marL="0" indent="0">
              <a:buNone/>
            </a:pPr>
            <a:r>
              <a:rPr lang="zh-CN" altLang="en-US" sz="1800">
                <a:latin typeface="Consolas" panose="020B0609020204030204" charset="0"/>
              </a:rPr>
              <a:t>rule = lambda s:len(set(s))/len(s)&gt;0.5</a:t>
            </a:r>
            <a:endParaRPr lang="zh-CN" altLang="en-US" sz="1800">
              <a:latin typeface="Consolas" panose="020B0609020204030204" charset="0"/>
            </a:endParaRPr>
          </a:p>
          <a:p>
            <a:pPr marL="0" indent="0">
              <a:buNone/>
            </a:pPr>
            <a:r>
              <a:rPr lang="zh-CN" altLang="en-US" sz="1800">
                <a:latin typeface="Consolas" panose="020B0609020204030204" charset="0"/>
              </a:rPr>
              <a:t>result = filter(rule, comments)</a:t>
            </a:r>
            <a:endParaRPr lang="zh-CN" altLang="en-US" sz="1800">
              <a:latin typeface="Consolas" panose="020B0609020204030204" charset="0"/>
            </a:endParaRPr>
          </a:p>
          <a:p>
            <a:pPr marL="0" indent="0">
              <a:buNone/>
            </a:pPr>
            <a:r>
              <a:rPr lang="zh-CN" altLang="en-US" sz="1800">
                <a:latin typeface="Consolas" panose="020B0609020204030204" charset="0"/>
              </a:rPr>
              <a:t>print('原始书评：')</a:t>
            </a:r>
            <a:endParaRPr lang="zh-CN" altLang="en-US" sz="1800">
              <a:latin typeface="Consolas" panose="020B0609020204030204" charset="0"/>
            </a:endParaRPr>
          </a:p>
          <a:p>
            <a:pPr marL="0" indent="0">
              <a:buNone/>
            </a:pPr>
            <a:r>
              <a:rPr lang="zh-CN" altLang="en-US" sz="1800">
                <a:latin typeface="Consolas" panose="020B0609020204030204" charset="0"/>
              </a:rPr>
              <a:t>for comment in comments:</a:t>
            </a:r>
            <a:endParaRPr lang="zh-CN" altLang="en-US" sz="1800">
              <a:latin typeface="Consolas" panose="020B0609020204030204" charset="0"/>
            </a:endParaRPr>
          </a:p>
          <a:p>
            <a:pPr marL="0" indent="0">
              <a:buNone/>
            </a:pPr>
            <a:r>
              <a:rPr lang="zh-CN" altLang="en-US" sz="1800">
                <a:latin typeface="Consolas" panose="020B0609020204030204" charset="0"/>
              </a:rPr>
              <a:t>    print(comment)</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print('='*30)</a:t>
            </a:r>
            <a:endParaRPr lang="zh-CN" altLang="en-US" sz="1800">
              <a:latin typeface="Consolas" panose="020B0609020204030204" charset="0"/>
            </a:endParaRPr>
          </a:p>
          <a:p>
            <a:pPr marL="0" indent="0">
              <a:buNone/>
            </a:pPr>
            <a:r>
              <a:rPr lang="zh-CN" altLang="en-US" sz="1800">
                <a:latin typeface="Consolas" panose="020B0609020204030204" charset="0"/>
              </a:rPr>
              <a:t>print('过滤后的书评：')</a:t>
            </a:r>
            <a:endParaRPr lang="zh-CN" altLang="en-US" sz="1800">
              <a:latin typeface="Consolas" panose="020B0609020204030204" charset="0"/>
            </a:endParaRPr>
          </a:p>
          <a:p>
            <a:pPr marL="0" indent="0">
              <a:buNone/>
            </a:pPr>
            <a:r>
              <a:rPr lang="zh-CN" altLang="en-US" sz="1800">
                <a:latin typeface="Consolas" panose="020B0609020204030204" charset="0"/>
              </a:rPr>
              <a:t>for comment in result:</a:t>
            </a:r>
            <a:endParaRPr lang="zh-CN" altLang="en-US" sz="1800">
              <a:latin typeface="Consolas" panose="020B0609020204030204" charset="0"/>
            </a:endParaRPr>
          </a:p>
          <a:p>
            <a:pPr marL="0" indent="0">
              <a:buNone/>
            </a:pPr>
            <a:r>
              <a:rPr lang="zh-CN" altLang="en-US" sz="1800">
                <a:latin typeface="Consolas" panose="020B0609020204030204" charset="0"/>
              </a:rPr>
              <a:t>    print(comment)</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29026"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宋体" panose="02010600030101010101" pitchFamily="2" charset="-122"/>
              </a:rPr>
              <a:t>2.4.4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
        <p:nvSpPr>
          <p:cNvPr id="3" name="文本占位符 2"/>
          <p:cNvSpPr>
            <a:spLocks noGrp="1"/>
          </p:cNvSpPr>
          <p:nvPr>
            <p:ph type="body" idx="1"/>
          </p:nvPr>
        </p:nvSpPr>
        <p:spPr/>
        <p:txBody>
          <a:bodyPr/>
          <a:p>
            <a:endParaRPr lang="zh-CN" altLang="en-US"/>
          </a:p>
        </p:txBody>
      </p:sp>
      <p:pic>
        <p:nvPicPr>
          <p:cNvPr id="130050" name="图片 3"/>
          <p:cNvPicPr>
            <a:picLocks noChangeAspect="1"/>
          </p:cNvPicPr>
          <p:nvPr/>
        </p:nvPicPr>
        <p:blipFill>
          <a:blip r:embed="rId1"/>
          <a:stretch>
            <a:fillRect/>
          </a:stretch>
        </p:blipFill>
        <p:spPr>
          <a:xfrm>
            <a:off x="1998980" y="846773"/>
            <a:ext cx="7331075" cy="5164137"/>
          </a:xfrm>
          <a:prstGeom prst="rect">
            <a:avLst/>
          </a:prstGeom>
          <a:noFill/>
          <a:ln w="9525">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Title 1"/>
          <p:cNvSpPr>
            <a:spLocks noGrp="1"/>
          </p:cNvSpPr>
          <p:nvPr>
            <p:ph type="title"/>
          </p:nvPr>
        </p:nvSpPr>
        <p:spPr>
          <a:xfrm>
            <a:off x="554355" y="150495"/>
            <a:ext cx="5398770" cy="414020"/>
          </a:xfrm>
        </p:spPr>
        <p:txBody>
          <a:bodyPr anchor="ctr"/>
          <a:p>
            <a:pPr defTabSz="914400"/>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2098" name="Content Placeholder 2"/>
          <p:cNvSpPr>
            <a:spLocks noGrp="1"/>
          </p:cNvSpPr>
          <p:nvPr>
            <p:ph sz="half" idx="2"/>
          </p:nvPr>
        </p:nvSpPr>
        <p:spPr/>
        <p:txBody>
          <a:bodyPr anchor="t"/>
          <a:p>
            <a:pPr>
              <a:lnSpc>
                <a:spcPct val="150000"/>
              </a:lnSpc>
              <a:spcBef>
                <a:spcPct val="0"/>
              </a:spcBef>
            </a:pPr>
            <a:r>
              <a:rPr lang="zh-CN" altLang="en-US" sz="2400"/>
              <a:t>已有大量用户对若干电影的打分数据，现有某用户，也看过一些电影并进行过评分，要求根据已有打分数据为该用户进行推荐。</a:t>
            </a:r>
            <a:endParaRPr lang="zh-CN" altLang="en-US" sz="2400"/>
          </a:p>
          <a:p>
            <a:pPr>
              <a:lnSpc>
                <a:spcPct val="150000"/>
              </a:lnSpc>
              <a:spcBef>
                <a:spcPct val="0"/>
              </a:spcBef>
              <a:buFont typeface="Wingdings" panose="05000000000000000000" charset="0"/>
              <a:buChar char=""/>
            </a:pPr>
            <a:r>
              <a:rPr lang="zh-CN" altLang="en-US" sz="2000"/>
              <a:t>代码采用基于用户的协同过滤算法，也就是根据用户喜好来确定与当前用户最相似的用户，然后再根据最相似用户的喜好为当前用户进行推荐。</a:t>
            </a:r>
            <a:endParaRPr lang="zh-CN" altLang="en-US" sz="2000"/>
          </a:p>
          <a:p>
            <a:pPr>
              <a:lnSpc>
                <a:spcPct val="150000"/>
              </a:lnSpc>
              <a:spcBef>
                <a:spcPct val="0"/>
              </a:spcBef>
              <a:buFont typeface="Wingdings" panose="05000000000000000000" charset="0"/>
              <a:buChar char=""/>
            </a:pPr>
            <a:r>
              <a:rPr lang="zh-CN" altLang="en-US" sz="2000"/>
              <a:t>代码采用字典来存放数据，格式为{用户1:{电影名称1:打分1, 电影名称2:打分2,...}, 用户2:{...}}。</a:t>
            </a:r>
            <a:endParaRPr lang="zh-CN" altLang="en-US" sz="2000"/>
          </a:p>
          <a:p>
            <a:pPr>
              <a:lnSpc>
                <a:spcPct val="150000"/>
              </a:lnSpc>
              <a:spcBef>
                <a:spcPct val="0"/>
              </a:spcBef>
              <a:buFont typeface="Wingdings" panose="05000000000000000000" charset="0"/>
              <a:buChar char=""/>
            </a:pPr>
            <a:r>
              <a:rPr lang="zh-CN" altLang="en-US" sz="2000"/>
              <a:t>源码：</a:t>
            </a:r>
            <a:r>
              <a:rPr lang="en-US" altLang="zh-CN" sz="2000"/>
              <a:t>code\filmTuiJian.py</a:t>
            </a:r>
            <a:endParaRPr lang="en-US" altLang="zh-CN" sz="20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Title 1"/>
          <p:cNvSpPr>
            <a:spLocks noGrp="1"/>
          </p:cNvSpPr>
          <p:nvPr>
            <p:ph type="title"/>
          </p:nvPr>
        </p:nvSpPr>
        <p:spPr>
          <a:xfrm>
            <a:off x="554355" y="150495"/>
            <a:ext cx="5398770" cy="414020"/>
          </a:xfrm>
        </p:spPr>
        <p:txBody>
          <a:bodyPr anchor="ctr"/>
          <a:p>
            <a:pPr defTabSz="914400"/>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3122" name="Content Placeholder 2"/>
          <p:cNvSpPr>
            <a:spLocks noGrp="1"/>
          </p:cNvSpPr>
          <p:nvPr>
            <p:ph sz="half" idx="2"/>
          </p:nvPr>
        </p:nvSpPr>
        <p:spPr/>
        <p:txBody>
          <a:bodyPr anchor="t"/>
          <a:p>
            <a:pPr>
              <a:lnSpc>
                <a:spcPct val="150000"/>
              </a:lnSpc>
              <a:spcBef>
                <a:spcPct val="0"/>
              </a:spcBef>
            </a:pPr>
            <a:r>
              <a:rPr lang="en-US" altLang="zh-CN" sz="2000"/>
              <a:t>在这一组数据中，与当前用户共同打分过的电影数量最多的是user3，所以根据user3的打分结果对当前用户进行推荐。</a:t>
            </a:r>
            <a:endParaRPr lang="en-US" altLang="zh-CN" sz="2000"/>
          </a:p>
        </p:txBody>
      </p:sp>
      <p:pic>
        <p:nvPicPr>
          <p:cNvPr id="133123" name="Picture 3"/>
          <p:cNvPicPr>
            <a:picLocks noChangeAspect="1"/>
          </p:cNvPicPr>
          <p:nvPr/>
        </p:nvPicPr>
        <p:blipFill>
          <a:blip r:embed="rId1"/>
          <a:stretch>
            <a:fillRect/>
          </a:stretch>
        </p:blipFill>
        <p:spPr>
          <a:xfrm>
            <a:off x="1636078" y="2245043"/>
            <a:ext cx="8991600" cy="3222625"/>
          </a:xfrm>
          <a:prstGeom prst="rect">
            <a:avLst/>
          </a:prstGeom>
          <a:noFill/>
          <a:ln w="9525">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Title 1"/>
          <p:cNvSpPr>
            <a:spLocks noGrp="1"/>
          </p:cNvSpPr>
          <p:nvPr>
            <p:ph type="title"/>
          </p:nvPr>
        </p:nvSpPr>
        <p:spPr>
          <a:xfrm>
            <a:off x="554355" y="150495"/>
            <a:ext cx="5398770" cy="414020"/>
          </a:xfrm>
        </p:spPr>
        <p:txBody>
          <a:bodyPr anchor="ctr"/>
          <a:p>
            <a:pPr defTabSz="914400"/>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4146" name="Content Placeholder 2"/>
          <p:cNvSpPr>
            <a:spLocks noGrp="1"/>
          </p:cNvSpPr>
          <p:nvPr>
            <p:ph sz="half" idx="2"/>
          </p:nvPr>
        </p:nvSpPr>
        <p:spPr/>
        <p:txBody>
          <a:bodyPr anchor="t"/>
          <a:p>
            <a:pPr>
              <a:lnSpc>
                <a:spcPct val="150000"/>
              </a:lnSpc>
              <a:spcBef>
                <a:spcPct val="0"/>
              </a:spcBef>
            </a:pPr>
            <a:r>
              <a:rPr lang="en-US" altLang="zh-CN" sz="2000"/>
              <a:t>在这一组数据中，与当前用户共同打分过的电影数量一样多的有user4、user5和user6，但是与当前用户最接近的是user5，所以根据user5的打分结果对当前用户进行推荐。</a:t>
            </a:r>
            <a:endParaRPr lang="en-US" altLang="zh-CN" sz="2000"/>
          </a:p>
        </p:txBody>
      </p:sp>
      <p:pic>
        <p:nvPicPr>
          <p:cNvPr id="134147" name="Picture 3"/>
          <p:cNvPicPr>
            <a:picLocks noChangeAspect="1"/>
          </p:cNvPicPr>
          <p:nvPr/>
        </p:nvPicPr>
        <p:blipFill>
          <a:blip r:embed="rId1"/>
          <a:stretch>
            <a:fillRect/>
          </a:stretch>
        </p:blipFill>
        <p:spPr>
          <a:xfrm>
            <a:off x="1726565" y="2568575"/>
            <a:ext cx="9067800" cy="2838450"/>
          </a:xfrm>
          <a:prstGeom prst="rect">
            <a:avLst/>
          </a:prstGeom>
          <a:noFill/>
          <a:ln w="9525">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414020"/>
          </a:xfrm>
        </p:spPr>
        <p:txBody>
          <a:bodyPr/>
          <a:p>
            <a:r>
              <a:rPr lang="zh-CN" altLang="en-US"/>
              <a:t>第</a:t>
            </a:r>
            <a:r>
              <a:rPr lang="en-US" altLang="zh-CN"/>
              <a:t>2</a:t>
            </a:r>
            <a:r>
              <a:rPr lang="zh-CN" altLang="en-US"/>
              <a:t>章　</a:t>
            </a:r>
            <a:r>
              <a:rPr lang="en-US" altLang="zh-CN"/>
              <a:t>Python</a:t>
            </a:r>
            <a:r>
              <a:rPr altLang="en-US"/>
              <a:t>序列</a:t>
            </a:r>
            <a:endParaRPr altLang="en-US"/>
          </a:p>
        </p:txBody>
      </p:sp>
      <p:sp>
        <p:nvSpPr>
          <p:cNvPr id="3" name="文本占位符 2"/>
          <p:cNvSpPr>
            <a:spLocks noGrp="1"/>
          </p:cNvSpPr>
          <p:nvPr>
            <p:ph type="body" idx="1"/>
          </p:nvPr>
        </p:nvSpPr>
        <p:spPr>
          <a:xfrm>
            <a:off x="3454400" y="1750695"/>
            <a:ext cx="5013960" cy="4653280"/>
          </a:xfrm>
        </p:spPr>
        <p:txBody>
          <a:bodyPr/>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2.0 Python序列概述</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2.1 列表</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2.2 元组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2.3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字典</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2.4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集合</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kern="1200" baseline="0">
                <a:solidFill>
                  <a:srgbClr val="FF0000"/>
                </a:solidFill>
                <a:latin typeface="微软雅黑" panose="020B0503020204020204" charset="-122"/>
                <a:ea typeface="微软雅黑" panose="020B0503020204020204" charset="-122"/>
                <a:cs typeface="微软雅黑" panose="020B0503020204020204" charset="-122"/>
              </a:rPr>
              <a:t>2.5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再谈内置方法</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2.6 复杂数据结构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9932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5170" name="文本占位符 99330"/>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400">
                <a:latin typeface="宋体" panose="02010600030101010101" pitchFamily="2" charset="-122"/>
              </a:rPr>
              <a:t>列表对象提供了</a:t>
            </a:r>
            <a:r>
              <a:rPr lang="en-US" altLang="zh-CN" sz="2400">
                <a:solidFill>
                  <a:srgbClr val="FF0000"/>
                </a:solidFill>
                <a:latin typeface="宋体" panose="02010600030101010101" pitchFamily="2" charset="-122"/>
              </a:rPr>
              <a:t>sort()</a:t>
            </a:r>
            <a:r>
              <a:rPr lang="zh-CN" altLang="en-US" sz="2400">
                <a:solidFill>
                  <a:srgbClr val="FF0000"/>
                </a:solidFill>
                <a:latin typeface="宋体" panose="02010600030101010101" pitchFamily="2" charset="-122"/>
              </a:rPr>
              <a:t>方法支持原地排序</a:t>
            </a:r>
            <a:r>
              <a:rPr lang="zh-CN" altLang="en-US" sz="2400">
                <a:latin typeface="宋体" panose="02010600030101010101" pitchFamily="2" charset="-122"/>
              </a:rPr>
              <a:t>，而</a:t>
            </a:r>
            <a:r>
              <a:rPr lang="zh-CN" altLang="en-US" sz="2400">
                <a:solidFill>
                  <a:srgbClr val="FF0000"/>
                </a:solidFill>
                <a:latin typeface="宋体" panose="02010600030101010101" pitchFamily="2" charset="-122"/>
              </a:rPr>
              <a:t>内置函数</a:t>
            </a:r>
            <a:r>
              <a:rPr lang="en-US" altLang="zh-CN" sz="2400">
                <a:solidFill>
                  <a:srgbClr val="FF0000"/>
                </a:solidFill>
                <a:latin typeface="宋体" panose="02010600030101010101" pitchFamily="2" charset="-122"/>
              </a:rPr>
              <a:t>sorted()</a:t>
            </a:r>
            <a:r>
              <a:rPr lang="zh-CN" altLang="en-US" sz="2400">
                <a:solidFill>
                  <a:srgbClr val="FF0000"/>
                </a:solidFill>
                <a:latin typeface="宋体" panose="02010600030101010101" pitchFamily="2" charset="-122"/>
              </a:rPr>
              <a:t>返回新列表</a:t>
            </a:r>
            <a:r>
              <a:rPr lang="zh-CN" altLang="en-US" sz="2400">
                <a:latin typeface="宋体" panose="02010600030101010101" pitchFamily="2" charset="-122"/>
              </a:rPr>
              <a:t>，并不对原列表进行任何修改。</a:t>
            </a:r>
            <a:endParaRPr lang="zh-CN" altLang="en-US" sz="2400">
              <a:latin typeface="宋体" panose="02010600030101010101" pitchFamily="2" charset="-122"/>
            </a:endParaRPr>
          </a:p>
          <a:p>
            <a:pPr>
              <a:lnSpc>
                <a:spcPct val="150000"/>
              </a:lnSpc>
              <a:spcBef>
                <a:spcPts val="600"/>
              </a:spcBef>
              <a:spcAft>
                <a:spcPts val="600"/>
              </a:spcAft>
              <a:buSzPct val="90000"/>
              <a:buFont typeface="Wingdings" panose="05000000000000000000" charset="0"/>
              <a:buChar char="n"/>
            </a:pPr>
            <a:r>
              <a:rPr lang="en-US" altLang="zh-CN" sz="2400">
                <a:latin typeface="宋体" panose="02010600030101010101" pitchFamily="2" charset="-122"/>
              </a:rPr>
              <a:t>sorted()</a:t>
            </a:r>
            <a:r>
              <a:rPr lang="zh-CN" altLang="en-US" sz="2400">
                <a:latin typeface="宋体" panose="02010600030101010101" pitchFamily="2" charset="-122"/>
              </a:rPr>
              <a:t>方法可以对列表、元组、字典、</a:t>
            </a:r>
            <a:r>
              <a:rPr lang="en-US" altLang="zh-CN" sz="2400">
                <a:latin typeface="宋体" panose="02010600030101010101" pitchFamily="2" charset="-122"/>
              </a:rPr>
              <a:t>range</a:t>
            </a:r>
            <a:r>
              <a:rPr lang="zh-CN" altLang="en-US" sz="2400">
                <a:latin typeface="宋体" panose="02010600030101010101" pitchFamily="2" charset="-122"/>
              </a:rPr>
              <a:t>对象等进行排序。</a:t>
            </a:r>
            <a:endParaRPr lang="zh-CN" altLang="en-US" sz="2400">
              <a:latin typeface="宋体" panose="02010600030101010101" pitchFamily="2" charset="-122"/>
            </a:endParaRPr>
          </a:p>
          <a:p>
            <a:pPr>
              <a:lnSpc>
                <a:spcPct val="150000"/>
              </a:lnSpc>
              <a:spcBef>
                <a:spcPts val="600"/>
              </a:spcBef>
              <a:spcAft>
                <a:spcPts val="600"/>
              </a:spcAft>
              <a:buSzPct val="90000"/>
              <a:buFont typeface="Wingdings" panose="05000000000000000000" charset="0"/>
              <a:buChar char="n"/>
            </a:pPr>
            <a:r>
              <a:rPr lang="zh-CN" altLang="en-US" sz="2400">
                <a:latin typeface="宋体" panose="02010600030101010101" pitchFamily="2" charset="-122"/>
              </a:rPr>
              <a:t>列表的</a:t>
            </a:r>
            <a:r>
              <a:rPr lang="en-US" altLang="zh-CN" sz="2400">
                <a:latin typeface="宋体" panose="02010600030101010101" pitchFamily="2" charset="-122"/>
              </a:rPr>
              <a:t>sort()</a:t>
            </a:r>
            <a:r>
              <a:rPr lang="zh-CN" altLang="en-US" sz="2400">
                <a:latin typeface="宋体" panose="02010600030101010101" pitchFamily="2" charset="-122"/>
              </a:rPr>
              <a:t>方法和内置函数</a:t>
            </a:r>
            <a:r>
              <a:rPr lang="en-US" altLang="zh-CN" sz="2400">
                <a:latin typeface="宋体" panose="02010600030101010101" pitchFamily="2" charset="-122"/>
              </a:rPr>
              <a:t>sorted()</a:t>
            </a:r>
            <a:r>
              <a:rPr lang="zh-CN" altLang="en-US" sz="2400">
                <a:latin typeface="宋体" panose="02010600030101010101" pitchFamily="2" charset="-122"/>
              </a:rPr>
              <a:t>都支持</a:t>
            </a:r>
            <a:r>
              <a:rPr lang="en-US" altLang="zh-CN" sz="2400">
                <a:solidFill>
                  <a:srgbClr val="FF0000"/>
                </a:solidFill>
                <a:latin typeface="宋体" panose="02010600030101010101" pitchFamily="2" charset="-122"/>
              </a:rPr>
              <a:t>key</a:t>
            </a:r>
            <a:r>
              <a:rPr lang="zh-CN" altLang="en-US" sz="2400">
                <a:solidFill>
                  <a:srgbClr val="FF0000"/>
                </a:solidFill>
                <a:latin typeface="宋体" panose="02010600030101010101" pitchFamily="2" charset="-122"/>
              </a:rPr>
              <a:t>参数</a:t>
            </a:r>
            <a:r>
              <a:rPr lang="zh-CN" altLang="en-US" sz="2400">
                <a:latin typeface="宋体" panose="02010600030101010101" pitchFamily="2" charset="-122"/>
              </a:rPr>
              <a:t>实现复杂排序要求。</a:t>
            </a:r>
            <a:endParaRPr lang="zh-CN" altLang="en-US" sz="2400">
              <a:latin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10035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6194" name="文本占位符 100354"/>
          <p:cNvSpPr>
            <a:spLocks noGrp="1"/>
          </p:cNvSpPr>
          <p:nvPr>
            <p:ph sz="half" idx="2"/>
          </p:nvPr>
        </p:nvSpPr>
        <p:spPr/>
        <p:txBody>
          <a:bodyPr anchor="t"/>
          <a:p>
            <a:pPr marL="1905" indent="-344805">
              <a:lnSpc>
                <a:spcPct val="100000"/>
              </a:lnSpc>
              <a:spcBef>
                <a:spcPct val="0"/>
              </a:spcBef>
              <a:spcAft>
                <a:spcPts val="600"/>
              </a:spcAft>
              <a:buSzPct val="90000"/>
              <a:buFont typeface="Wingdings" panose="05000000000000000000" pitchFamily="2" charset="2"/>
              <a:buNone/>
            </a:pPr>
            <a:r>
              <a:rPr lang="en-US" altLang="zh-CN" sz="1800">
                <a:latin typeface="Consolas" panose="020B0609020204030204" charset="0"/>
              </a:rPr>
              <a:t>&gt;&gt;&gt; persons = [{'name':'Dong', 'age':37}, </a:t>
            </a:r>
            <a:endParaRPr lang="en-US" altLang="zh-CN" sz="1800">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latin typeface="Consolas" panose="020B0609020204030204" charset="0"/>
              </a:rPr>
              <a:t>               {'name':'Zhang', 'age':40},</a:t>
            </a:r>
            <a:endParaRPr lang="en-US" altLang="zh-CN" sz="1800">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latin typeface="Consolas" panose="020B0609020204030204" charset="0"/>
              </a:rPr>
              <a:t>               {'name':'Li', 'age':50},</a:t>
            </a:r>
            <a:endParaRPr lang="en-US" altLang="zh-CN" sz="1800">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latin typeface="Consolas" panose="020B0609020204030204" charset="0"/>
              </a:rPr>
              <a:t>               {'name':'Dong', 'age':43}]</a:t>
            </a:r>
            <a:endParaRPr lang="en-US" altLang="zh-CN" sz="1800">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latin typeface="Consolas" panose="020B0609020204030204" charset="0"/>
              </a:rPr>
              <a:t>&gt;&gt;&gt; print(persons)</a:t>
            </a:r>
            <a:endParaRPr lang="en-US" altLang="zh-CN" sz="1800">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solidFill>
                  <a:srgbClr val="00B0F0"/>
                </a:solidFill>
                <a:latin typeface="Consolas" panose="020B0609020204030204" charset="0"/>
              </a:rPr>
              <a:t>[{'age': 37, 'name': 'Dong'}, {'age': 40, 'name': 'Zhang'}, {'age': 50, 'name': 'Li'}, {'age': 43, 'name': 'Dong'}]</a:t>
            </a:r>
            <a:endParaRPr lang="en-US" altLang="zh-CN" sz="1800">
              <a:solidFill>
                <a:srgbClr val="00B0F0"/>
              </a:solidFill>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latin typeface="Consolas" panose="020B0609020204030204" charset="0"/>
              </a:rPr>
              <a:t>#</a:t>
            </a:r>
            <a:r>
              <a:rPr lang="zh-CN" altLang="en-US" sz="1800">
                <a:latin typeface="Consolas" panose="020B0609020204030204" charset="0"/>
              </a:rPr>
              <a:t>使用</a:t>
            </a:r>
            <a:r>
              <a:rPr lang="en-US" altLang="zh-CN" sz="1800">
                <a:latin typeface="Consolas" panose="020B0609020204030204" charset="0"/>
              </a:rPr>
              <a:t>key</a:t>
            </a:r>
            <a:r>
              <a:rPr lang="zh-CN" altLang="en-US" sz="1800">
                <a:latin typeface="Consolas" panose="020B0609020204030204" charset="0"/>
              </a:rPr>
              <a:t>来指定排序依据，先按姓名升序排序，姓名相同的按年龄降序排序</a:t>
            </a:r>
            <a:endParaRPr lang="zh-CN" altLang="en-US" sz="1800">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latin typeface="Consolas" panose="020B0609020204030204" charset="0"/>
              </a:rPr>
              <a:t>&gt;&gt;&gt; print(sorted(persons, key=lambda x:(x['name'], -x['age'])))</a:t>
            </a:r>
            <a:endParaRPr lang="en-US" altLang="zh-CN" sz="1800">
              <a:latin typeface="Consolas" panose="020B0609020204030204" charset="0"/>
            </a:endParaRPr>
          </a:p>
          <a:p>
            <a:pPr marL="1905" indent="-344805">
              <a:lnSpc>
                <a:spcPct val="100000"/>
              </a:lnSpc>
              <a:spcBef>
                <a:spcPct val="0"/>
              </a:spcBef>
              <a:spcAft>
                <a:spcPts val="600"/>
              </a:spcAft>
              <a:buSzPct val="90000"/>
              <a:buFont typeface="Wingdings" panose="05000000000000000000" pitchFamily="2" charset="2"/>
              <a:buNone/>
            </a:pPr>
            <a:r>
              <a:rPr lang="en-US" altLang="zh-CN" sz="1800">
                <a:solidFill>
                  <a:srgbClr val="00B0F0"/>
                </a:solidFill>
                <a:latin typeface="Consolas" panose="020B0609020204030204" charset="0"/>
              </a:rPr>
              <a:t>[{'age': 43, 'name': 'Dong'}, {'age': 37, 'name': 'Dong'}, {'age': 50, 'name': 'Li'}, {'age': 40, 'name': 'Zhang'}]</a:t>
            </a:r>
            <a:endParaRPr lang="en-US" altLang="zh-CN" sz="1800">
              <a:solidFill>
                <a:srgbClr val="00B0F0"/>
              </a:solidFill>
              <a:latin typeface="Consolas" panose="020B0609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p>
            <a:pPr marR="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对于列表而言，运算符</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和</a:t>
            </a:r>
            <a:r>
              <a:rPr kumimoji="0" lang="en-US" altLang="zh-CN" sz="2400" b="0" i="0" u="none" strike="noStrike" kern="1200" cap="none" spc="0" normalizeH="0" baseline="0" noProof="1">
                <a:solidFill>
                  <a:schemeClr val="tx1"/>
                </a:solidFill>
                <a:latin typeface="+mn-lt"/>
                <a:ea typeface="+mn-ea"/>
                <a:cs typeface="+mn-cs"/>
              </a:rPr>
              <a:t>append()</a:t>
            </a:r>
            <a:r>
              <a:rPr kumimoji="0" lang="zh-CN" altLang="en-US" sz="2400" b="0" i="0" u="none" strike="noStrike" kern="1200" cap="none" spc="0" normalizeH="0" baseline="0" noProof="1">
                <a:solidFill>
                  <a:schemeClr val="tx1"/>
                </a:solidFill>
                <a:latin typeface="+mn-lt"/>
                <a:ea typeface="+mn-ea"/>
                <a:cs typeface="+mn-cs"/>
              </a:rPr>
              <a:t>有共同点，但又不完全一样。</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 '1234'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['1', '2', '3', '4']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 range(3)</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['1', '2', '3', '4', 0, 1, 2]</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 map(str, range(3))</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['1', '2', '3', '4', 0, 1, 2, '0', '1', '2']</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0240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7218" name="文本占位符 102402"/>
          <p:cNvSpPr>
            <a:spLocks noGrp="1"/>
          </p:cNvSpPr>
          <p:nvPr>
            <p:ph sz="half" idx="2"/>
          </p:nvPr>
        </p:nvSpPr>
        <p:spPr/>
        <p:txBody>
          <a:bodyPr anchor="t"/>
          <a:p>
            <a:pPr marL="1905" indent="-344805">
              <a:lnSpc>
                <a:spcPct val="10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phonebook = {'Linda':'7750', 'Bob':'9345', 'Carol':'5834'}</a:t>
            </a:r>
            <a:endParaRPr lang="en-US" altLang="zh-CN" sz="18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from operator import itemgetter</a:t>
            </a:r>
            <a:endParaRPr lang="en-US" altLang="zh-CN" sz="18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sorted(phonebook.items(), key=itemgetter(1))</a:t>
            </a:r>
            <a:endParaRPr lang="en-US" altLang="zh-CN" sz="18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                                     #</a:t>
            </a:r>
            <a:r>
              <a:rPr lang="zh-CN" altLang="en-US" sz="1800">
                <a:latin typeface="Consolas" panose="020B0609020204030204" charset="0"/>
              </a:rPr>
              <a:t>按字典中元素值进行排序</a:t>
            </a:r>
            <a:endParaRPr lang="zh-CN" altLang="en-US" sz="18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800">
                <a:solidFill>
                  <a:srgbClr val="00B0F0"/>
                </a:solidFill>
                <a:latin typeface="Consolas" panose="020B0609020204030204" charset="0"/>
              </a:rPr>
              <a:t>[('Carol', '5834'), ('Linda', '7750'), ('Bob', '9345')]</a:t>
            </a:r>
            <a:endParaRPr lang="en-US" altLang="zh-CN" sz="1800">
              <a:solidFill>
                <a:srgbClr val="00B0F0"/>
              </a:solidFill>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sorted(phonebook.items(), key=itemgetter(0))</a:t>
            </a:r>
            <a:endParaRPr lang="en-US" altLang="zh-CN" sz="18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                                     #</a:t>
            </a:r>
            <a:r>
              <a:rPr lang="zh-CN" altLang="en-US" sz="1800">
                <a:latin typeface="Consolas" panose="020B0609020204030204" charset="0"/>
              </a:rPr>
              <a:t>按字典中元素的键进行排序</a:t>
            </a:r>
            <a:endParaRPr lang="zh-CN" altLang="en-US" sz="18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800">
                <a:solidFill>
                  <a:srgbClr val="00B0F0"/>
                </a:solidFill>
                <a:latin typeface="Consolas" panose="020B0609020204030204" charset="0"/>
              </a:rPr>
              <a:t>[('Bob', '9345'), ('Carol', '5834'), ('Linda', '7750')]</a:t>
            </a:r>
            <a:endParaRPr lang="en-US" altLang="zh-CN" sz="1800">
              <a:solidFill>
                <a:srgbClr val="00B0F0"/>
              </a:solidFill>
              <a:latin typeface="Consolas" panose="020B060902020403020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0342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8242" name="文本占位符 103426"/>
          <p:cNvSpPr>
            <a:spLocks noGrp="1"/>
          </p:cNvSpPr>
          <p:nvPr>
            <p:ph sz="half" idx="2"/>
          </p:nvPr>
        </p:nvSpPr>
        <p:spPr/>
        <p:txBody>
          <a:bodyPr anchor="t"/>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&gt;&gt;&gt; gameresult = [['Bob', 95.0, 'A'], ['Alan', 86.0, 'C'], </a:t>
            </a:r>
            <a:endParaRPr lang="en-US" altLang="zh-CN"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                  ['Mandy', 83.5, 'A'], ['Rob', 89.3, 'E']]</a:t>
            </a:r>
            <a:endParaRPr lang="en-US" altLang="zh-CN"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&gt;&gt;&gt; sorted(gameresult, key=itemgetter(0, 1))</a:t>
            </a:r>
            <a:endParaRPr lang="en-US" altLang="zh-CN"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                             #</a:t>
            </a:r>
            <a:r>
              <a:rPr lang="zh-CN" altLang="en-US" sz="1800">
                <a:latin typeface="Consolas" panose="020B0609020204030204" charset="0"/>
              </a:rPr>
              <a:t>按姓名升序，姓名相同按分数升序排序</a:t>
            </a:r>
            <a:endParaRPr lang="zh-CN" altLang="en-US"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solidFill>
                  <a:srgbClr val="00B0F0"/>
                </a:solidFill>
                <a:latin typeface="Consolas" panose="020B0609020204030204" charset="0"/>
              </a:rPr>
              <a:t>[['Alan', 86.0, 'C'], ['Bob', 95.0, 'A'], ['Mandy', 83.5, 'A'], ['Rob', 89.3, 'E']]</a:t>
            </a:r>
            <a:endParaRPr lang="en-US" altLang="zh-CN" sz="1800">
              <a:solidFill>
                <a:srgbClr val="00B0F0"/>
              </a:solidFill>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&gt;&gt;&gt; sorted(gameresult, key=itemgetter(1, 0))</a:t>
            </a:r>
            <a:endParaRPr lang="en-US" altLang="zh-CN"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                             #</a:t>
            </a:r>
            <a:r>
              <a:rPr lang="zh-CN" altLang="en-US" sz="1800">
                <a:latin typeface="Consolas" panose="020B0609020204030204" charset="0"/>
              </a:rPr>
              <a:t>按分数升序，分数相同的按姓名升序排序</a:t>
            </a:r>
            <a:endParaRPr lang="zh-CN" altLang="en-US"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solidFill>
                  <a:srgbClr val="00B0F0"/>
                </a:solidFill>
                <a:latin typeface="Consolas" panose="020B0609020204030204" charset="0"/>
              </a:rPr>
              <a:t>[['Mandy', 83.5, 'A'], ['Alan', 86.0, 'C'], ['Rob', 89.3, 'E'], ['Bob', 95.0, 'A']]</a:t>
            </a:r>
            <a:endParaRPr lang="en-US" altLang="zh-CN" sz="1800">
              <a:solidFill>
                <a:srgbClr val="00B0F0"/>
              </a:solidFill>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&gt;&gt;&gt; sorted(gameresult, key=itemgetter(2, 0))</a:t>
            </a:r>
            <a:endParaRPr lang="en-US" altLang="zh-CN"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latin typeface="Consolas" panose="020B0609020204030204" charset="0"/>
              </a:rPr>
              <a:t>                             #</a:t>
            </a:r>
            <a:r>
              <a:rPr lang="zh-CN" altLang="en-US" sz="1800">
                <a:latin typeface="Consolas" panose="020B0609020204030204" charset="0"/>
              </a:rPr>
              <a:t>按等级升序，等级相同的按姓名升序排序</a:t>
            </a:r>
            <a:endParaRPr lang="zh-CN" altLang="en-US" sz="1800">
              <a:latin typeface="Consolas" panose="020B0609020204030204" charset="0"/>
            </a:endParaRPr>
          </a:p>
          <a:p>
            <a:pPr marL="1905" indent="-344805">
              <a:lnSpc>
                <a:spcPct val="100000"/>
              </a:lnSpc>
              <a:spcBef>
                <a:spcPct val="0"/>
              </a:spcBef>
              <a:spcAft>
                <a:spcPts val="300"/>
              </a:spcAft>
              <a:buSzPct val="90000"/>
              <a:buFont typeface="Wingdings" panose="05000000000000000000" pitchFamily="2" charset="2"/>
              <a:buNone/>
            </a:pPr>
            <a:r>
              <a:rPr lang="en-US" altLang="zh-CN" sz="1800">
                <a:solidFill>
                  <a:srgbClr val="00B0F0"/>
                </a:solidFill>
                <a:latin typeface="Consolas" panose="020B0609020204030204" charset="0"/>
              </a:rPr>
              <a:t>[['Bob', 95.0, 'A'], ['Mandy', 83.5, 'A'], ['Alan', 86.0, 'C'], ['Rob', 89.3, 'E']]</a:t>
            </a:r>
            <a:endParaRPr lang="en-US" altLang="zh-CN" sz="1800">
              <a:solidFill>
                <a:srgbClr val="00B0F0"/>
              </a:solidFill>
              <a:latin typeface="Consolas" panose="020B060902020403020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0444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9266" name="文本占位符 104450"/>
          <p:cNvSpPr>
            <a:spLocks noGrp="1"/>
          </p:cNvSpPr>
          <p:nvPr>
            <p:ph sz="half" idx="2"/>
          </p:nvPr>
        </p:nvSpPr>
        <p:spPr/>
        <p:txBody>
          <a:bodyPr anchor="t"/>
          <a:p>
            <a:pPr marL="1905" indent="-344805">
              <a:lnSpc>
                <a:spcPct val="100000"/>
              </a:lnSpc>
              <a:spcBef>
                <a:spcPts val="600"/>
              </a:spcBef>
              <a:spcAft>
                <a:spcPts val="600"/>
              </a:spcAft>
              <a:buSzPct val="90000"/>
              <a:buFont typeface="Wingdings" panose="05000000000000000000" pitchFamily="2" charset="2"/>
              <a:buNone/>
            </a:pPr>
            <a:r>
              <a:rPr lang="en-US" altLang="zh-CN" sz="1600">
                <a:latin typeface="Consolas" panose="020B0609020204030204" charset="0"/>
              </a:rPr>
              <a:t>&gt;&gt;&gt; gameresult = [{'name':'Bob', 'wins':10, 'losses':3, 'rating':75.0},</a:t>
            </a:r>
            <a:endParaRPr lang="en-US" altLang="zh-CN" sz="16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600">
                <a:latin typeface="Consolas" panose="020B0609020204030204" charset="0"/>
              </a:rPr>
              <a:t>                  {'name':'David', 'wins':3, 'losses':5, 'rating':57.0},</a:t>
            </a:r>
            <a:endParaRPr lang="en-US" altLang="zh-CN" sz="16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600">
                <a:latin typeface="Consolas" panose="020B0609020204030204" charset="0"/>
              </a:rPr>
              <a:t>                  {'name':'Carol', 'wins':4, 'losses':5, 'rating':57.0},</a:t>
            </a:r>
            <a:endParaRPr lang="en-US" altLang="zh-CN" sz="16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600">
                <a:latin typeface="Consolas" panose="020B0609020204030204" charset="0"/>
              </a:rPr>
              <a:t>                  {'name':'Patty', 'wins':9, 'losses':3, 'rating':72.8}]</a:t>
            </a:r>
            <a:endParaRPr lang="en-US" altLang="zh-CN" sz="16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600">
                <a:latin typeface="Consolas" panose="020B0609020204030204" charset="0"/>
              </a:rPr>
              <a:t>&gt;&gt;&gt; sorted(gameresult, key=itemgetter('wins', 'name')) </a:t>
            </a:r>
            <a:endParaRPr lang="en-US" altLang="zh-CN" sz="16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600">
                <a:latin typeface="Consolas" panose="020B0609020204030204" charset="0"/>
              </a:rPr>
              <a:t>#</a:t>
            </a:r>
            <a:r>
              <a:rPr lang="zh-CN" altLang="en-US" sz="1600">
                <a:latin typeface="Consolas" panose="020B0609020204030204" charset="0"/>
              </a:rPr>
              <a:t>按</a:t>
            </a:r>
            <a:r>
              <a:rPr lang="en-US" altLang="zh-CN" sz="1600">
                <a:latin typeface="Consolas" panose="020B0609020204030204" charset="0"/>
              </a:rPr>
              <a:t>'wins'</a:t>
            </a:r>
            <a:r>
              <a:rPr lang="zh-CN" altLang="en-US" sz="1600">
                <a:latin typeface="Consolas" panose="020B0609020204030204" charset="0"/>
              </a:rPr>
              <a:t>升序，该值相同的按</a:t>
            </a:r>
            <a:r>
              <a:rPr lang="en-US" altLang="zh-CN" sz="1600">
                <a:latin typeface="Consolas" panose="020B0609020204030204" charset="0"/>
              </a:rPr>
              <a:t>'name'</a:t>
            </a:r>
            <a:r>
              <a:rPr lang="zh-CN" altLang="en-US" sz="1600">
                <a:latin typeface="Consolas" panose="020B0609020204030204" charset="0"/>
              </a:rPr>
              <a:t>升序排序</a:t>
            </a:r>
            <a:endParaRPr lang="zh-CN" altLang="en-US" sz="1600">
              <a:latin typeface="Consolas" panose="020B0609020204030204" charset="0"/>
            </a:endParaRPr>
          </a:p>
          <a:p>
            <a:pPr marL="1905" indent="-344805">
              <a:lnSpc>
                <a:spcPct val="100000"/>
              </a:lnSpc>
              <a:spcBef>
                <a:spcPts val="600"/>
              </a:spcBef>
              <a:spcAft>
                <a:spcPts val="600"/>
              </a:spcAft>
              <a:buSzPct val="90000"/>
              <a:buFont typeface="Wingdings" panose="05000000000000000000" pitchFamily="2" charset="2"/>
              <a:buNone/>
            </a:pPr>
            <a:r>
              <a:rPr lang="en-US" altLang="zh-CN" sz="1600">
                <a:solidFill>
                  <a:srgbClr val="00B0F0"/>
                </a:solidFill>
                <a:latin typeface="Consolas" panose="020B0609020204030204" charset="0"/>
              </a:rPr>
              <a:t>[{'wins': 3, 'rating': 57.0, 'name': 'David', 'losses': 5}, {'wins': 4, 'rating': 57.0, 'name': 'Carol', 'losses': 5}, {'wins': 9, 'rating': 72.8, 'name': 'Patty', 'losses': 3}, {'wins': 10, 'rating': 75.0, 'name': 'Bob', 'losses': 3}]</a:t>
            </a:r>
            <a:endParaRPr lang="en-US" altLang="zh-CN" sz="1600">
              <a:solidFill>
                <a:srgbClr val="00B0F0"/>
              </a:solidFill>
              <a:latin typeface="Consolas" panose="020B060902020403020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0547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05475" name="文本占位符 105474"/>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根据另外一个列表的值来对当前列表元素进行排序</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20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list1 = ["what", "I'm", "sorting", "by"]</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list2 = ["something", "else", "to", "sort"]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pairs = zip(list1, list2)</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pairs = sorted(pairs)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pairs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[("I'm", 'else'), ('by', 'sort'), ('sorting', 'to'), ('what', 'something')]</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result = [x[1] for x in pairs]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result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['else', 'sort', 'to', 'something']</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问题描述：有一个整数列表，要求调整元素顺序，把所有奇数都放到前面，偶数都放到后面。</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from random import randint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 [randint(1,100) for i in range(20)]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[19, 32, 76, 82, 23, 63, 38, 50, 20, 30, 39, 14, 19, 50, 81, 27, 77, 12, 55, 29]</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sorted(x, key=lambda item:item%2==0)</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[19, 23, 63, 39, 19, 81, 27, 77, 55, 29, 32, 76, 82, 38, 50, 20, 30, 14, 50, 12]</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41314" name="标题 10547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414020"/>
          </a:xfrm>
        </p:spPr>
        <p:txBody>
          <a:bodyPr/>
          <a:p>
            <a:r>
              <a:rPr lang="zh-CN" altLang="en-US"/>
              <a:t>第</a:t>
            </a:r>
            <a:r>
              <a:rPr lang="en-US" altLang="zh-CN"/>
              <a:t>2</a:t>
            </a:r>
            <a:r>
              <a:rPr lang="zh-CN" altLang="en-US"/>
              <a:t>章　</a:t>
            </a:r>
            <a:r>
              <a:rPr lang="en-US" altLang="zh-CN"/>
              <a:t>Python</a:t>
            </a:r>
            <a:r>
              <a:rPr altLang="en-US"/>
              <a:t>序列</a:t>
            </a:r>
            <a:endParaRPr altLang="en-US"/>
          </a:p>
        </p:txBody>
      </p:sp>
      <p:sp>
        <p:nvSpPr>
          <p:cNvPr id="3" name="文本占位符 2"/>
          <p:cNvSpPr>
            <a:spLocks noGrp="1"/>
          </p:cNvSpPr>
          <p:nvPr>
            <p:ph type="body" idx="1"/>
          </p:nvPr>
        </p:nvSpPr>
        <p:spPr>
          <a:xfrm>
            <a:off x="3454400" y="1750695"/>
            <a:ext cx="5013960" cy="4653280"/>
          </a:xfrm>
        </p:spPr>
        <p:txBody>
          <a:bodyPr/>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2.0 Python序列概述</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2.1 列表</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2.2 元组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2.3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字典</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2.4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集合</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2.5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再谈内置方法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2.6 复杂数据结构</a:t>
            </a:r>
            <a:endParaRPr lang="zh-CN" altLang="en-US" sz="2400" b="1" kern="1200" baseline="0">
              <a:solidFill>
                <a:srgbClr val="FF0000"/>
              </a:solidFill>
              <a:latin typeface="微软雅黑" panose="020B0503020204020204" charset="-122"/>
              <a:ea typeface="微软雅黑" panose="020B0503020204020204" charset="-122"/>
              <a:cs typeface="微软雅黑" panose="020B0503020204020204" charset="-122"/>
            </a:endParaRPr>
          </a:p>
          <a:p>
            <a:pPr algn="l"/>
            <a:endParaRPr lang="zh-CN" altLang="en-US" sz="2400" b="1" kern="1200" baseline="0">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0649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 </a:t>
            </a:r>
            <a:r>
              <a:rPr lang="zh-CN" altLang="en-US" kern="1200" baseline="0" dirty="0">
                <a:latin typeface="+mj-lt"/>
                <a:ea typeface="+mj-ea"/>
                <a:cs typeface="+mj-cs"/>
              </a:rPr>
              <a:t>复杂数据结构</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42338" name="文本占位符 106498"/>
          <p:cNvSpPr>
            <a:spLocks noGrp="1"/>
          </p:cNvSpPr>
          <p:nvPr>
            <p:ph sz="half" idx="2"/>
          </p:nvPr>
        </p:nvSpPr>
        <p:spPr/>
        <p:txBody>
          <a:bodyPr anchor="t"/>
          <a:p>
            <a:pPr>
              <a:lnSpc>
                <a:spcPct val="150000"/>
              </a:lnSpc>
              <a:spcBef>
                <a:spcPts val="1200"/>
              </a:spcBef>
              <a:spcAft>
                <a:spcPts val="600"/>
              </a:spcAft>
              <a:buSzPct val="90000"/>
              <a:buFont typeface="Wingdings" panose="05000000000000000000" charset="0"/>
              <a:buChar char="n"/>
            </a:pPr>
            <a:r>
              <a:rPr lang="zh-CN" altLang="en-US" sz="2400" dirty="0"/>
              <a:t>在解决实际问题时，还经常需要用到其他复杂的数据结构，如堆、栈、队列、树、图等等。</a:t>
            </a:r>
            <a:endParaRPr lang="zh-CN" altLang="en-US" sz="2400" dirty="0"/>
          </a:p>
          <a:p>
            <a:pPr>
              <a:lnSpc>
                <a:spcPct val="150000"/>
              </a:lnSpc>
              <a:spcBef>
                <a:spcPts val="1200"/>
              </a:spcBef>
              <a:spcAft>
                <a:spcPts val="600"/>
              </a:spcAft>
              <a:buSzPct val="90000"/>
              <a:buFont typeface="Wingdings" panose="05000000000000000000" charset="0"/>
              <a:buChar char="n"/>
            </a:pPr>
            <a:r>
              <a:rPr lang="zh-CN" altLang="en-US" sz="2400" dirty="0"/>
              <a:t>有些结构</a:t>
            </a:r>
            <a:r>
              <a:rPr lang="en-US" altLang="zh-CN" sz="2400" dirty="0"/>
              <a:t>Python</a:t>
            </a:r>
            <a:r>
              <a:rPr lang="zh-CN" altLang="en-US" sz="2400" dirty="0"/>
              <a:t>已经提供，而有些则需要自己利用基本数据结构来实现。</a:t>
            </a:r>
            <a:endParaRPr lang="zh-CN" altLang="en-US" sz="2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0752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.1 </a:t>
            </a:r>
            <a:r>
              <a:rPr lang="zh-CN" altLang="en-US" kern="1200" baseline="0" dirty="0">
                <a:latin typeface="+mj-lt"/>
                <a:ea typeface="+mj-ea"/>
                <a:cs typeface="+mj-cs"/>
              </a:rPr>
              <a:t>堆</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43362" name="文本占位符 107522"/>
          <p:cNvSpPr>
            <a:spLocks noGrp="1"/>
          </p:cNvSpPr>
          <p:nvPr>
            <p:ph sz="half" idx="2"/>
          </p:nvPr>
        </p:nvSpPr>
        <p:spPr>
          <a:xfrm>
            <a:off x="554990" y="770255"/>
            <a:ext cx="11155680" cy="6290310"/>
          </a:xfrm>
        </p:spPr>
        <p:txBody>
          <a:bodyPr anchor="t"/>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import heapq                    </a:t>
            </a:r>
            <a:r>
              <a:rPr lang="en-US" altLang="en-GB" sz="1800" dirty="0">
                <a:latin typeface="Consolas" panose="020B0609020204030204" charset="0"/>
              </a:rPr>
              <a:t>#heapq</a:t>
            </a:r>
            <a:r>
              <a:rPr lang="zh-CN" altLang="en-US" sz="1800" dirty="0">
                <a:latin typeface="Consolas" panose="020B0609020204030204" charset="0"/>
              </a:rPr>
              <a:t>和</a:t>
            </a:r>
            <a:r>
              <a:rPr lang="en-US" altLang="zh-CN" sz="1800" dirty="0">
                <a:latin typeface="Consolas" panose="020B0609020204030204" charset="0"/>
              </a:rPr>
              <a:t>random</a:t>
            </a:r>
            <a:r>
              <a:rPr lang="zh-CN" altLang="en-US" sz="1800" dirty="0">
                <a:latin typeface="Consolas" panose="020B0609020204030204" charset="0"/>
              </a:rPr>
              <a:t>是</a:t>
            </a:r>
            <a:r>
              <a:rPr lang="en-US" altLang="zh-CN" sz="1800" dirty="0">
                <a:latin typeface="Consolas" panose="020B0609020204030204" charset="0"/>
              </a:rPr>
              <a:t>Python</a:t>
            </a:r>
            <a:r>
              <a:rPr lang="zh-CN" altLang="en-US" sz="1800" dirty="0">
                <a:latin typeface="Consolas" panose="020B0609020204030204" charset="0"/>
              </a:rPr>
              <a:t>标准库</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import random</a:t>
            </a:r>
            <a:endParaRPr lang="en-GB"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data = </a:t>
            </a:r>
            <a:r>
              <a:rPr lang="en-US" altLang="en-GB" sz="1800" dirty="0">
                <a:latin typeface="Consolas" panose="020B0609020204030204" charset="0"/>
              </a:rPr>
              <a:t>list(</a:t>
            </a:r>
            <a:r>
              <a:rPr lang="en-GB" altLang="en-US" sz="1800" dirty="0">
                <a:latin typeface="Consolas" panose="020B0609020204030204" charset="0"/>
              </a:rPr>
              <a:t>range(10)</a:t>
            </a:r>
            <a:r>
              <a:rPr lang="en-US" altLang="en-GB" sz="1800" dirty="0">
                <a:latin typeface="Consolas" panose="020B0609020204030204" charset="0"/>
              </a:rPr>
              <a:t>)</a:t>
            </a:r>
            <a:endParaRPr lang="en-US" altLang="en-GB"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data</a:t>
            </a:r>
            <a:endParaRPr lang="en-GB"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[0, 1, 2, 3, 4, 5, 6, 7, 8, 9]</a:t>
            </a:r>
            <a:endParaRPr lang="en-GB" altLang="en-US" sz="1800" dirty="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random.choice(data)             </a:t>
            </a:r>
            <a:r>
              <a:rPr lang="en-US" altLang="en-GB" sz="1800" dirty="0">
                <a:latin typeface="Consolas" panose="020B0609020204030204" charset="0"/>
              </a:rPr>
              <a:t>#</a:t>
            </a:r>
            <a:r>
              <a:rPr lang="zh-CN" altLang="en-US" sz="1800" dirty="0">
                <a:latin typeface="Consolas" panose="020B0609020204030204" charset="0"/>
              </a:rPr>
              <a:t>随机选择一个元素</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9</a:t>
            </a:r>
            <a:endParaRPr lang="en-GB" altLang="en-US" sz="1800" dirty="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random.shuffle(data)            </a:t>
            </a:r>
            <a:r>
              <a:rPr lang="en-US" altLang="en-GB" sz="1800" dirty="0">
                <a:latin typeface="Consolas" panose="020B0609020204030204" charset="0"/>
              </a:rPr>
              <a:t>#</a:t>
            </a:r>
            <a:r>
              <a:rPr lang="zh-CN" altLang="en-US" sz="1800" dirty="0">
                <a:latin typeface="Consolas" panose="020B0609020204030204" charset="0"/>
              </a:rPr>
              <a:t>随机打乱顺序</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data</a:t>
            </a:r>
            <a:endParaRPr lang="en-GB"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[6, 1, 3, 4, 9, 0, 5, 2, 8, 7]</a:t>
            </a:r>
            <a:endParaRPr lang="en-GB" altLang="en-US" sz="1800" dirty="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heap=[]</a:t>
            </a:r>
            <a:endParaRPr lang="en-GB"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for n in data:                  </a:t>
            </a:r>
            <a:r>
              <a:rPr lang="en-US" altLang="en-GB" sz="1800" dirty="0">
                <a:latin typeface="Consolas" panose="020B0609020204030204" charset="0"/>
              </a:rPr>
              <a:t>#</a:t>
            </a:r>
            <a:r>
              <a:rPr lang="zh-CN" altLang="en-US" sz="1800" dirty="0">
                <a:latin typeface="Consolas" panose="020B0609020204030204" charset="0"/>
              </a:rPr>
              <a:t>建堆</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    heapq.heappush(heap,n)</a:t>
            </a:r>
            <a:endParaRPr lang="en-GB"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latin typeface="Consolas" panose="020B0609020204030204" charset="0"/>
              </a:rPr>
              <a:t>&gt;&gt;&gt; heap</a:t>
            </a:r>
            <a:endParaRPr lang="en-GB"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en-GB" altLang="en-US" sz="1800" dirty="0">
                <a:solidFill>
                  <a:srgbClr val="00B0F0"/>
                </a:solidFill>
                <a:latin typeface="Consolas" panose="020B0609020204030204" charset="0"/>
              </a:rPr>
              <a:t>[0, 2, 1, 4, 7, 3, 5, 6, 8, 9]</a:t>
            </a:r>
            <a:endParaRPr lang="en-GB" altLang="en-US" sz="1800" dirty="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heapq.heappush(heap,0.5)        #</a:t>
            </a:r>
            <a:r>
              <a:rPr lang="zh-CN" altLang="en-US" sz="1800">
                <a:latin typeface="Consolas" panose="020B0609020204030204" charset="0"/>
              </a:rPr>
              <a:t>入堆，自动重建</a:t>
            </a:r>
            <a:endParaRPr lang="zh-CN" altLang="en-US"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heap</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[0, 0.5, 1, 4, 2, 3, 5, 6, 8, 9, 7]</a:t>
            </a:r>
            <a:endParaRPr lang="en-US" altLang="zh-CN" sz="18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heapq.heappop(heap)             #</a:t>
            </a:r>
            <a:r>
              <a:rPr lang="zh-CN" altLang="en-US" sz="1800">
                <a:latin typeface="Consolas" panose="020B0609020204030204" charset="0"/>
              </a:rPr>
              <a:t>出堆，自动重建</a:t>
            </a:r>
            <a:endParaRPr lang="zh-CN" altLang="en-US"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0</a:t>
            </a:r>
            <a:endParaRPr lang="en-US" altLang="zh-CN" sz="1800" dirty="0">
              <a:solidFill>
                <a:srgbClr val="00B0F0"/>
              </a:solidFill>
              <a:latin typeface="Consolas" panose="020B060902020403020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0854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.1 </a:t>
            </a:r>
            <a:r>
              <a:rPr lang="zh-CN" altLang="en-US" kern="1200" baseline="0" dirty="0">
                <a:latin typeface="+mj-lt"/>
                <a:ea typeface="+mj-ea"/>
                <a:cs typeface="+mj-cs"/>
              </a:rPr>
              <a:t>堆</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44386" name="文本占位符 108546"/>
          <p:cNvSpPr>
            <a:spLocks noGrp="1"/>
          </p:cNvSpPr>
          <p:nvPr>
            <p:ph sz="half" idx="2"/>
          </p:nvPr>
        </p:nvSpPr>
        <p:spPr/>
        <p:txBody>
          <a:bodyPr anchor="t"/>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myheap = [1,2,3,5,7,8,9,4,10,333]</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heapq.heapify(myheap)           #</a:t>
            </a:r>
            <a:r>
              <a:rPr lang="zh-CN" altLang="en-US" sz="1800">
                <a:latin typeface="Consolas" panose="020B0609020204030204" charset="0"/>
              </a:rPr>
              <a:t>建堆</a:t>
            </a:r>
            <a:endParaRPr lang="zh-CN" altLang="en-US"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myheap</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[1, 2, 3, 4, 7, 8, 9, 5, 10, 333]</a:t>
            </a:r>
            <a:endParaRPr lang="en-US" altLang="zh-CN" sz="18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heapq.heapreplace(myheap,6)     #</a:t>
            </a:r>
            <a:r>
              <a:rPr lang="zh-CN" altLang="en-US" sz="1800">
                <a:latin typeface="Consolas" panose="020B0609020204030204" charset="0"/>
              </a:rPr>
              <a:t>弹出最小元素，同时插入新元素</a:t>
            </a:r>
            <a:endParaRPr lang="zh-CN" altLang="en-US"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myheap</a:t>
            </a:r>
            <a:endParaRPr lang="en-US" altLang="zh-CN"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[2, 4, 3, 5, 7, 8, 9, 6, 10, 333]</a:t>
            </a:r>
            <a:endParaRPr lang="en-US" altLang="zh-CN" sz="18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heapq.nlargest(3, myheap)       #</a:t>
            </a:r>
            <a:r>
              <a:rPr lang="zh-CN" altLang="en-US" sz="1800">
                <a:latin typeface="Consolas" panose="020B0609020204030204" charset="0"/>
              </a:rPr>
              <a:t>返回前</a:t>
            </a:r>
            <a:r>
              <a:rPr lang="en-US" altLang="zh-CN" sz="1800">
                <a:latin typeface="Consolas" panose="020B0609020204030204" charset="0"/>
              </a:rPr>
              <a:t>3</a:t>
            </a:r>
            <a:r>
              <a:rPr lang="zh-CN" altLang="en-US" sz="1800">
                <a:latin typeface="Consolas" panose="020B0609020204030204" charset="0"/>
              </a:rPr>
              <a:t>个最大的元素</a:t>
            </a:r>
            <a:endParaRPr lang="zh-CN" altLang="en-US"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[333, 10, 9]</a:t>
            </a:r>
            <a:endParaRPr lang="en-US" altLang="zh-CN" sz="18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latin typeface="Consolas" panose="020B0609020204030204" charset="0"/>
              </a:rPr>
              <a:t>&gt;&gt;&gt; heapq.nsmallest(3, myheap)      #</a:t>
            </a:r>
            <a:r>
              <a:rPr lang="zh-CN" altLang="en-US" sz="1800">
                <a:latin typeface="Consolas" panose="020B0609020204030204" charset="0"/>
              </a:rPr>
              <a:t>返回前</a:t>
            </a:r>
            <a:r>
              <a:rPr lang="en-US" altLang="zh-CN" sz="1800">
                <a:latin typeface="Consolas" panose="020B0609020204030204" charset="0"/>
              </a:rPr>
              <a:t>3</a:t>
            </a:r>
            <a:r>
              <a:rPr lang="zh-CN" altLang="en-US" sz="1800">
                <a:latin typeface="Consolas" panose="020B0609020204030204" charset="0"/>
              </a:rPr>
              <a:t>个最小的元素</a:t>
            </a:r>
            <a:endParaRPr lang="zh-CN" altLang="en-US" sz="18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[2, 3, 4]</a:t>
            </a:r>
            <a:endParaRPr lang="en-US" altLang="zh-CN" sz="1800">
              <a:solidFill>
                <a:srgbClr val="00B0F0"/>
              </a:solidFill>
              <a:latin typeface="Consolas" panose="020B060902020403020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可以使用列表来模拟队列结构</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 = [1, 2, 3, 4]</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x.pop(0)</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1</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x.pop(0)</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2</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x.append(5)</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x.pop(0)</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3</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x.pop(0)</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4</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x.pop(0)</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latin typeface="Consolas" panose="020B0609020204030204" charset="0"/>
                <a:ea typeface="+mn-ea"/>
                <a:cs typeface="+mn-cs"/>
              </a:rPr>
              <a:t>5</a:t>
            </a:r>
            <a:endParaRPr kumimoji="0" lang="zh-CN" alt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&gt;&gt;&gt; x.pop(0)</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Traceback (most recent call last):</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  File "&lt;pyshell#8&gt;", line 1, in &lt;module&gt;</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    x.pop(0)</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FF0000"/>
                </a:solidFill>
                <a:latin typeface="Consolas" panose="020B0609020204030204" charset="0"/>
                <a:ea typeface="+mn-ea"/>
                <a:cs typeface="+mn-cs"/>
              </a:rPr>
              <a:t>IndexError: pop from empty list</a:t>
            </a:r>
            <a:endParaRPr kumimoji="0" lang="zh-CN" altLang="en-US" sz="1600" b="0" i="0" u="none" strike="noStrike" kern="1200" cap="none" spc="0" normalizeH="0" baseline="0" noProof="1">
              <a:solidFill>
                <a:srgbClr val="FF000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45410" name="标题 10956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0481"/>
          <p:cNvSpPr>
            <a:spLocks noGrp="1"/>
          </p:cNvSpPr>
          <p:nvPr>
            <p:ph type="title"/>
          </p:nvPr>
        </p:nvSpPr>
        <p:spPr>
          <a:xfrm>
            <a:off x="554355" y="150495"/>
            <a:ext cx="5398770" cy="414020"/>
          </a:xfrm>
          <a:noFill/>
        </p:spPr>
        <p:txBody>
          <a:bodyPr vert="horz" wrap="square" lIns="91440" tIns="45720" rIns="91440" bIns="45720" rtlCol="0" anchor="ctr" anchorCtr="0">
            <a:spAutoFit/>
          </a:bodyPr>
          <a:p>
            <a:pPr lvl="0" algn="l"/>
            <a:r>
              <a:rPr>
                <a:latin typeface="+mj-lt"/>
                <a:ea typeface="+mj-ea"/>
                <a:cs typeface="+mj-cs"/>
                <a:sym typeface="+mn-ea"/>
              </a:rPr>
              <a:t>2.1.2 </a:t>
            </a:r>
            <a:r>
              <a:rPr>
                <a:latin typeface="+mj-lt"/>
                <a:ea typeface="+mj-ea"/>
                <a:cs typeface="+mj-cs"/>
                <a:sym typeface="+mn-ea"/>
              </a:rPr>
              <a:t>列表元素的增加</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0483" name="文本占位符 2048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dirty="0">
                <a:solidFill>
                  <a:schemeClr val="tx1"/>
                </a:solidFill>
                <a:effectLst/>
                <a:latin typeface="+mn-lt"/>
                <a:ea typeface="+mn-ea"/>
                <a:cs typeface="+mn-cs"/>
              </a:rPr>
              <a:t>Python采用的是</a:t>
            </a:r>
            <a:r>
              <a:rPr kumimoji="0" lang="zh-CN" altLang="en-US" sz="2400" b="1" i="0" u="none" strike="noStrike" kern="1200" cap="none" spc="0" normalizeH="0" baseline="0" noProof="1" dirty="0">
                <a:solidFill>
                  <a:srgbClr val="FF0000"/>
                </a:solidFill>
                <a:effectLst/>
                <a:latin typeface="+mn-lt"/>
                <a:ea typeface="+mn-ea"/>
                <a:cs typeface="+mn-cs"/>
              </a:rPr>
              <a:t>基于值的自动内存管理</a:t>
            </a:r>
            <a:r>
              <a:rPr kumimoji="0" lang="zh-CN" altLang="en-US" sz="2400" b="0" i="0" u="none" strike="noStrike" kern="1200" cap="none" spc="0" normalizeH="0" baseline="0" noProof="1" dirty="0">
                <a:solidFill>
                  <a:schemeClr val="tx1"/>
                </a:solidFill>
                <a:effectLst/>
                <a:latin typeface="+mn-lt"/>
                <a:ea typeface="+mn-ea"/>
                <a:cs typeface="+mn-cs"/>
              </a:rPr>
              <a:t>方式，当为对象修改值时，并不是真的直接修改变量的值，而是使变量指向新的值，这对于Python所有类型的变量都是一样的。</a:t>
            </a:r>
            <a:endParaRPr kumimoji="0" lang="zh-CN" altLang="en-US" sz="2400" b="0" i="0" u="none" strike="noStrike" kern="1200" cap="none" spc="0" normalizeH="0" baseline="0" noProof="1" dirty="0">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2400" b="0" i="0" u="none" strike="noStrike" kern="1200" cap="none" spc="0" normalizeH="0" baseline="0" noProof="1" dirty="0">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a = [1,2,3]</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id(a)                        </a:t>
            </a:r>
            <a:r>
              <a:rPr kumimoji="0" lang="en-US" altLang="zh-CN" sz="1800" b="0" i="0" u="none" strike="noStrike" kern="1200" cap="none" spc="0" normalizeH="0" baseline="0" noProof="1" dirty="0">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返回对象的内存地址</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effectLst/>
                <a:latin typeface="Consolas" panose="020B0609020204030204" charset="0"/>
                <a:ea typeface="+mn-ea"/>
                <a:cs typeface="+mn-cs"/>
              </a:rPr>
              <a:t>20230752</a:t>
            </a:r>
            <a:endParaRPr kumimoji="0" lang="zh-CN" altLang="en-US" sz="1800" b="0" i="0" u="none" strike="noStrike" kern="1200" cap="none" spc="0" normalizeH="0" baseline="0" noProof="1" dirty="0">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a = [1,2]</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id(a)</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effectLst/>
                <a:latin typeface="Consolas" panose="020B0609020204030204" charset="0"/>
                <a:ea typeface="+mn-ea"/>
                <a:cs typeface="+mn-cs"/>
              </a:rPr>
              <a:t>20338208</a:t>
            </a:r>
            <a:endParaRPr kumimoji="0" lang="zh-CN" altLang="en-US" sz="1800" b="0" i="0" u="none" strike="noStrike" kern="1200" cap="none" spc="0" normalizeH="0" baseline="0" noProof="1" dirty="0">
              <a:solidFill>
                <a:srgbClr val="00B0F0"/>
              </a:solidFill>
              <a:effectLst/>
              <a:latin typeface="Consolas" panose="020B0609020204030204" charset="0"/>
              <a:ea typeface="+mn-ea"/>
              <a:cs typeface="+mn-cs"/>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标题 10956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46434" name="文本占位符 109570"/>
          <p:cNvSpPr>
            <a:spLocks noGrp="1"/>
          </p:cNvSpPr>
          <p:nvPr>
            <p:ph sz="half" idx="2"/>
          </p:nvPr>
        </p:nvSpPr>
        <p:spPr/>
        <p:txBody>
          <a:bodyPr anchor="t"/>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import queue        #queue</a:t>
            </a:r>
            <a:r>
              <a:rPr lang="zh-CN" altLang="en-US" sz="1800" dirty="0">
                <a:latin typeface="Consolas" panose="020B0609020204030204" charset="0"/>
              </a:rPr>
              <a:t>是</a:t>
            </a:r>
            <a:r>
              <a:rPr lang="en-US" altLang="zh-CN" sz="1800" dirty="0">
                <a:latin typeface="Consolas" panose="020B0609020204030204" charset="0"/>
              </a:rPr>
              <a:t>Python</a:t>
            </a:r>
            <a:r>
              <a:rPr lang="zh-CN" altLang="en-US" sz="1800" dirty="0">
                <a:latin typeface="Consolas" panose="020B0609020204030204" charset="0"/>
              </a:rPr>
              <a:t>标准库</a:t>
            </a: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 = queue.Queue()</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q.put(0)            #</a:t>
            </a:r>
            <a:r>
              <a:rPr lang="zh-CN" altLang="en-US" sz="1800" dirty="0">
                <a:latin typeface="Consolas" panose="020B0609020204030204" charset="0"/>
              </a:rPr>
              <a:t>入队</a:t>
            </a: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q.put(1)</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q.put(2)</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q.queue</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deque([0, 1, 2])</a:t>
            </a:r>
            <a:endParaRPr lang="en-US" altLang="zh-CN"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q.get()             #</a:t>
            </a:r>
            <a:r>
              <a:rPr lang="zh-CN" altLang="en-US" sz="1800" dirty="0">
                <a:latin typeface="Consolas" panose="020B0609020204030204" charset="0"/>
              </a:rPr>
              <a:t>出队</a:t>
            </a: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0</a:t>
            </a:r>
            <a:endParaRPr lang="en-US" altLang="zh-CN"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q.queue             #</a:t>
            </a:r>
            <a:r>
              <a:rPr lang="zh-CN" altLang="en-US" sz="1800" dirty="0">
                <a:latin typeface="Consolas" panose="020B0609020204030204" charset="0"/>
              </a:rPr>
              <a:t>查看队列中的元素</a:t>
            </a:r>
            <a:endParaRPr lang="zh-CN" altLang="en-US"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deque([1, 2])</a:t>
            </a:r>
            <a:endParaRPr lang="en-US" altLang="zh-CN"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q.get()</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1</a:t>
            </a:r>
            <a:endParaRPr lang="en-US" altLang="zh-CN" sz="1800" dirty="0">
              <a:solidFill>
                <a:srgbClr val="00B0F0"/>
              </a:solidFill>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latin typeface="Consolas" panose="020B0609020204030204" charset="0"/>
              </a:rPr>
              <a:t>&gt;&gt;&gt; q.queue</a:t>
            </a:r>
            <a:endParaRPr lang="en-US" altLang="zh-CN" sz="1800" dirty="0">
              <a:latin typeface="Consolas" panose="020B0609020204030204" charset="0"/>
            </a:endParaRPr>
          </a:p>
          <a:p>
            <a:pPr>
              <a:lnSpc>
                <a:spcPct val="8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deque([2])</a:t>
            </a:r>
            <a:endParaRPr lang="en-US" altLang="zh-CN" sz="1800" dirty="0">
              <a:solidFill>
                <a:srgbClr val="00B0F0"/>
              </a:solidFill>
              <a:latin typeface="Consolas" panose="020B060902020403020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11059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10595" name="文本占位符 110594"/>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queue</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模块还提供了“后进先出”队列和优先级队列。</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from queue import Queue    #LILO队列</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q = Queue()                #创建队列对象</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q.put(0)                   #在队列尾部插入元素</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q.put(1)</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q.put(2)</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print(q.queue)             #查看队列中所有元素</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deque([0, 1, 2])</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q.get()                    #返回并删除队列头部元素</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0</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q.get()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1</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1161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48482" name="文本占位符 111618"/>
          <p:cNvSpPr>
            <a:spLocks noGrp="1"/>
          </p:cNvSpPr>
          <p:nvPr>
            <p:ph sz="half" idx="2"/>
          </p:nvPr>
        </p:nvSpPr>
        <p:spPr/>
        <p:txBody>
          <a:bodyPr anchor="t"/>
          <a:p>
            <a:pPr marL="1905" indent="-344805">
              <a:lnSpc>
                <a:spcPct val="80000"/>
              </a:lnSpc>
              <a:buSzPct val="90000"/>
              <a:buFont typeface="Wingdings" panose="05000000000000000000" pitchFamily="2" charset="2"/>
              <a:buNone/>
            </a:pPr>
            <a:r>
              <a:rPr lang="zh-CN" altLang="en-US" sz="1800">
                <a:latin typeface="Consolas" panose="020B0609020204030204" charset="0"/>
              </a:rPr>
              <a:t>&gt;&gt;&gt; from queue import LifoQueue #LIFO队列</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 = LifoQueue()            #创建LIFO队列对象</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q.put(1)                   #在队列尾部插入元素</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q.put(2)</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q.put(3)</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q.queue                    #查看队列中所有元素</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solidFill>
                  <a:srgbClr val="00B0F0"/>
                </a:solidFill>
                <a:latin typeface="Consolas" panose="020B0609020204030204" charset="0"/>
              </a:rPr>
              <a:t>[1, 2, 3]</a:t>
            </a:r>
            <a:endParaRPr lang="zh-CN" altLang="en-US"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q.get()                    #返回并删除队列尾部元素</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solidFill>
                  <a:srgbClr val="00B0F0"/>
                </a:solidFill>
                <a:latin typeface="Consolas" panose="020B0609020204030204" charset="0"/>
              </a:rPr>
              <a:t>3</a:t>
            </a:r>
            <a:endParaRPr lang="zh-CN" altLang="en-US"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q.get()</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solidFill>
                  <a:srgbClr val="00B0F0"/>
                </a:solidFill>
                <a:latin typeface="Consolas" panose="020B0609020204030204" charset="0"/>
              </a:rPr>
              <a:t>2</a:t>
            </a:r>
            <a:endParaRPr lang="zh-CN" altLang="en-US"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q.queue</a:t>
            </a:r>
            <a:endParaRPr lang="zh-CN" altLang="en-US" sz="1800">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solidFill>
                  <a:srgbClr val="00B0F0"/>
                </a:solidFill>
                <a:latin typeface="Consolas" panose="020B0609020204030204" charset="0"/>
              </a:rPr>
              <a:t>[1]</a:t>
            </a:r>
            <a:endParaRPr lang="zh-CN" altLang="en-US"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zh-CN" altLang="en-US" sz="1800">
                <a:latin typeface="Consolas" panose="020B0609020204030204" charset="0"/>
              </a:rPr>
              <a:t>&gt;&gt;&gt; q.get()                 #对空队列调用get()方法会阻塞当前线程</a:t>
            </a:r>
            <a:endParaRPr lang="zh-CN" altLang="en-US" sz="1800">
              <a:latin typeface="Consolas" panose="020B060902020403020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Content Placeholder 2"/>
          <p:cNvSpPr>
            <a:spLocks noGrp="1"/>
          </p:cNvSpPr>
          <p:nvPr>
            <p:ph sz="half" idx="2"/>
          </p:nvPr>
        </p:nvSpPr>
        <p:spPr/>
        <p:txBody>
          <a:bodyPr anchor="t"/>
          <a:p>
            <a:pPr marL="0" indent="0">
              <a:lnSpc>
                <a:spcPct val="100000"/>
              </a:lnSpc>
              <a:spcBef>
                <a:spcPct val="0"/>
              </a:spcBef>
              <a:spcAft>
                <a:spcPts val="0"/>
              </a:spcAft>
              <a:buNone/>
            </a:pPr>
            <a:r>
              <a:rPr lang="en-US" altLang="en-US" sz="1800">
                <a:latin typeface="Consolas" panose="020B0609020204030204" charset="0"/>
              </a:rPr>
              <a:t>&gt;&gt;&gt; from queue import PriorityQueue #优先级队列</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 = PriorityQueue()             #创建优先级队列对象</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q.put(3)                        #插入元素</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q.put(8)                        #插入元素</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q.put(100)</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q.queue                         #查看优先级队列中所有元素</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solidFill>
                  <a:srgbClr val="00B0F0"/>
                </a:solidFill>
                <a:latin typeface="Consolas" panose="020B0609020204030204" charset="0"/>
              </a:rPr>
              <a:t>[3, 8, 100]</a:t>
            </a:r>
            <a:endParaRPr lang="en-US" altLang="en-US" sz="1800">
              <a:solidFill>
                <a:srgbClr val="00B0F0"/>
              </a:solidFill>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q.put(1)                        #插入元素，自动调整优先级队列</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q.put(2)</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q.queue</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solidFill>
                  <a:srgbClr val="00B0F0"/>
                </a:solidFill>
                <a:latin typeface="Consolas" panose="020B0609020204030204" charset="0"/>
              </a:rPr>
              <a:t>[1, 2, 100, 8, 3]</a:t>
            </a:r>
            <a:endParaRPr lang="en-US" altLang="en-US" sz="1800">
              <a:solidFill>
                <a:srgbClr val="00B0F0"/>
              </a:solidFill>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q.get()                         #返回并删除优先级最低的元素</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solidFill>
                  <a:srgbClr val="00B0F0"/>
                </a:solidFill>
                <a:latin typeface="Consolas" panose="020B0609020204030204" charset="0"/>
              </a:rPr>
              <a:t>1</a:t>
            </a:r>
            <a:endParaRPr lang="en-US" altLang="en-US" sz="1800">
              <a:solidFill>
                <a:srgbClr val="00B0F0"/>
              </a:solidFill>
              <a:latin typeface="Consolas" panose="020B0609020204030204" charset="0"/>
            </a:endParaRPr>
          </a:p>
          <a:p>
            <a:pPr marL="0" indent="0">
              <a:lnSpc>
                <a:spcPct val="100000"/>
              </a:lnSpc>
              <a:spcBef>
                <a:spcPct val="0"/>
              </a:spcBef>
              <a:spcAft>
                <a:spcPts val="0"/>
              </a:spcAft>
              <a:buNone/>
            </a:pPr>
            <a:r>
              <a:rPr lang="en-US" altLang="en-US" sz="1800">
                <a:latin typeface="Consolas" panose="020B0609020204030204" charset="0"/>
              </a:rPr>
              <a:t>&gt;&gt;&gt; q.get()                  #请多执行几次该语句并观察返回的数据</a:t>
            </a:r>
            <a:endParaRPr lang="en-US" altLang="en-US" sz="1800">
              <a:latin typeface="Consolas" panose="020B0609020204030204" charset="0"/>
            </a:endParaRPr>
          </a:p>
          <a:p>
            <a:pPr marL="0" indent="0">
              <a:lnSpc>
                <a:spcPct val="100000"/>
              </a:lnSpc>
              <a:spcBef>
                <a:spcPct val="0"/>
              </a:spcBef>
              <a:spcAft>
                <a:spcPts val="0"/>
              </a:spcAft>
              <a:buNone/>
            </a:pPr>
            <a:r>
              <a:rPr lang="en-US" altLang="en-US" sz="1800">
                <a:solidFill>
                  <a:srgbClr val="00B0F0"/>
                </a:solidFill>
                <a:latin typeface="Consolas" panose="020B0609020204030204" charset="0"/>
              </a:rPr>
              <a:t>2</a:t>
            </a:r>
            <a:endParaRPr lang="en-US" altLang="en-US" sz="18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49506" name="标题 11366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en-US" sz="2400" b="0" i="0" u="none" strike="noStrike" kern="1200" cap="none" spc="0" normalizeH="0" baseline="0" noProof="1">
                <a:solidFill>
                  <a:schemeClr val="tx1"/>
                </a:solidFill>
                <a:latin typeface="+mn-lt"/>
                <a:ea typeface="+mn-ea"/>
                <a:cs typeface="+mn-cs"/>
              </a:rPr>
              <a:t>Python</a:t>
            </a:r>
            <a:r>
              <a:rPr kumimoji="0" lang="zh-CN" altLang="en-US" sz="2400" b="0" i="0" u="none" strike="noStrike" kern="1200" cap="none" spc="0" normalizeH="0" baseline="0" noProof="1">
                <a:solidFill>
                  <a:schemeClr val="tx1"/>
                </a:solidFill>
                <a:latin typeface="+mn-lt"/>
                <a:ea typeface="+mn-ea"/>
                <a:cs typeface="+mn-cs"/>
              </a:rPr>
              <a:t>标准库</a:t>
            </a:r>
            <a:r>
              <a:rPr kumimoji="0" lang="en-US" sz="2400" b="0" i="0" u="none" strike="noStrike" kern="1200" cap="none" spc="0" normalizeH="0" baseline="0" noProof="1">
                <a:solidFill>
                  <a:schemeClr val="tx1"/>
                </a:solidFill>
                <a:latin typeface="+mn-lt"/>
                <a:ea typeface="+mn-ea"/>
                <a:cs typeface="+mn-cs"/>
                <a:sym typeface="+mn-ea"/>
              </a:rPr>
              <a:t>collections</a:t>
            </a:r>
            <a:r>
              <a:rPr kumimoji="0" lang="zh-CN" altLang="en-US" sz="2400" b="0" i="0" u="none" strike="noStrike" kern="1200" cap="none" spc="0" normalizeH="0" baseline="0" noProof="1">
                <a:solidFill>
                  <a:schemeClr val="tx1"/>
                </a:solidFill>
                <a:latin typeface="+mn-lt"/>
                <a:ea typeface="+mn-ea"/>
                <a:cs typeface="+mn-cs"/>
                <a:sym typeface="+mn-ea"/>
              </a:rPr>
              <a:t>提供了双端队列</a:t>
            </a:r>
            <a:r>
              <a:rPr kumimoji="0" lang="en-US" sz="2400" b="0" i="0" u="none" strike="noStrike" kern="1200" cap="none" spc="0" normalizeH="0" baseline="0" noProof="1">
                <a:solidFill>
                  <a:schemeClr val="tx1"/>
                </a:solidFill>
                <a:latin typeface="+mn-lt"/>
                <a:ea typeface="+mn-ea"/>
                <a:cs typeface="+mn-cs"/>
                <a:sym typeface="+mn-ea"/>
              </a:rPr>
              <a:t>deque</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from collections import deque</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 = deque(maxlen=5)               #创建双端队列</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for item in [3, 5, 7, 9, 11]:     #添加元素</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	q.append(item)</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q.append(13)                      #队列满，自动溢出</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q.append(15)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deque([7, 9, 11, 13, 15], maxlen=5)</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q.appendleft(5)                  #从左侧添加元素，右侧自动溢出</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deque([5, 7, 9, 11, 13], maxlen=5)</a:t>
            </a:r>
            <a:endParaRPr kumimoji="0" 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50530" name="标题 11366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1366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51554" name="文本占位符 113666"/>
          <p:cNvSpPr>
            <a:spLocks noGrp="1"/>
          </p:cNvSpPr>
          <p:nvPr>
            <p:ph sz="half" idx="2"/>
          </p:nvPr>
        </p:nvSpPr>
        <p:spPr/>
        <p:txBody>
          <a:bodyPr anchor="t"/>
          <a:p>
            <a:pPr>
              <a:buSzPct val="90000"/>
              <a:buFont typeface="Wingdings" panose="05000000000000000000" charset="0"/>
              <a:buChar char="n"/>
            </a:pPr>
            <a:r>
              <a:rPr lang="zh-CN" altLang="en-US" sz="2400" dirty="0"/>
              <a:t>封装列表自行定义队列</a:t>
            </a:r>
            <a:endParaRPr lang="zh-CN" altLang="en-US" sz="2400" dirty="0"/>
          </a:p>
          <a:p>
            <a:pPr>
              <a:buSzPct val="90000"/>
              <a:buFont typeface="Wingdings" panose="05000000000000000000" pitchFamily="2" charset="2"/>
              <a:buNone/>
            </a:pPr>
            <a:r>
              <a:rPr lang="zh-CN" altLang="en-US" sz="1800" dirty="0">
                <a:hlinkClick r:id="rId1" action="ppaction://hlinkfile"/>
              </a:rPr>
              <a:t>code\myQueue.py</a:t>
            </a:r>
            <a:endParaRPr lang="zh-CN" altLang="en-US" sz="18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ln w="25400">
            <a:solidFill>
              <a:schemeClr val="accent1"/>
            </a:solidFill>
          </a:ln>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自定义队列结构用法</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import myQueue</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 = myQueue.myQueue()</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q.get()</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The queue is empty</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q.put(5)</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q.put(7)</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q.isFull()</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False</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52578"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.2 </a:t>
            </a:r>
            <a:r>
              <a:rPr lang="zh-CN" altLang="en-US" kern="1200" baseline="0" dirty="0">
                <a:latin typeface="+mj-lt"/>
                <a:ea typeface="+mj-ea"/>
                <a:cs typeface="+mj-cs"/>
                <a:sym typeface="宋体" panose="02010600030101010101" pitchFamily="2" charset="-122"/>
              </a:rPr>
              <a:t>队列</a:t>
            </a:r>
            <a:endParaRPr lang="zh-CN" altLang="en-US" kern="1200" baseline="0">
              <a:latin typeface="+mj-lt"/>
              <a:ea typeface="+mj-ea"/>
              <a:cs typeface="+mj-cs"/>
            </a:endParaRPr>
          </a:p>
        </p:txBody>
      </p:sp>
      <p:sp>
        <p:nvSpPr>
          <p:cNvPr id="152579" name="Content Placeholder 2"/>
          <p:cNvSpPr>
            <a:spLocks noGrp="1"/>
          </p:cNvSpPr>
          <p:nvPr/>
        </p:nvSpPr>
        <p:spPr>
          <a:xfrm>
            <a:off x="6541453" y="1155700"/>
            <a:ext cx="3038475" cy="4527550"/>
          </a:xfrm>
          <a:prstGeom prst="rect">
            <a:avLst/>
          </a:prstGeom>
          <a:noFill/>
          <a:ln w="25400" cap="flat" cmpd="sng">
            <a:solidFill>
              <a:schemeClr val="accent1"/>
            </a:solidFill>
            <a:prstDash val="solid"/>
            <a:round/>
            <a:headEnd type="none" w="med" len="med"/>
            <a:tailEnd type="none" w="med" len="med"/>
          </a:ln>
        </p:spPr>
        <p:txBody>
          <a:bodyPr anchor="t"/>
          <a:p>
            <a:pPr>
              <a:spcBef>
                <a:spcPct val="20000"/>
              </a:spcBef>
            </a:pPr>
            <a:r>
              <a:rPr lang="en-US" altLang="en-US">
                <a:latin typeface="Consolas" panose="020B0609020204030204" charset="0"/>
                <a:ea typeface="宋体" panose="02010600030101010101" pitchFamily="2" charset="-122"/>
              </a:rPr>
              <a:t>&gt;&gt;&gt; q.put('a')</a:t>
            </a:r>
            <a:endParaRPr lang="en-US" altLang="en-US">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q.put(3)</a:t>
            </a:r>
            <a:endParaRPr lang="en-US" altLang="en-US">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q.show()</a:t>
            </a:r>
            <a:endParaRPr lang="en-US" altLang="en-US">
              <a:latin typeface="Consolas" panose="020B0609020204030204" charset="0"/>
              <a:ea typeface="宋体" panose="02010600030101010101" pitchFamily="2" charset="-122"/>
            </a:endParaRPr>
          </a:p>
          <a:p>
            <a:pPr>
              <a:spcBef>
                <a:spcPct val="20000"/>
              </a:spcBef>
            </a:pPr>
            <a:r>
              <a:rPr lang="en-US" altLang="en-US">
                <a:solidFill>
                  <a:srgbClr val="00B0F0"/>
                </a:solidFill>
                <a:latin typeface="Consolas" panose="020B0609020204030204" charset="0"/>
                <a:ea typeface="宋体" panose="02010600030101010101" pitchFamily="2" charset="-122"/>
              </a:rPr>
              <a:t>[5, 7, 'a', 3]</a:t>
            </a:r>
            <a:endParaRPr lang="en-US" altLang="en-US">
              <a:solidFill>
                <a:srgbClr val="00B0F0"/>
              </a:solidFill>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q.setSize(3)</a:t>
            </a:r>
            <a:endParaRPr lang="en-US" altLang="en-US">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q.show()</a:t>
            </a:r>
            <a:endParaRPr lang="en-US" altLang="en-US">
              <a:latin typeface="Consolas" panose="020B0609020204030204" charset="0"/>
              <a:ea typeface="宋体" panose="02010600030101010101" pitchFamily="2" charset="-122"/>
            </a:endParaRPr>
          </a:p>
          <a:p>
            <a:pPr>
              <a:spcBef>
                <a:spcPct val="20000"/>
              </a:spcBef>
            </a:pPr>
            <a:r>
              <a:rPr lang="en-US" altLang="en-US">
                <a:solidFill>
                  <a:srgbClr val="00B0F0"/>
                </a:solidFill>
                <a:latin typeface="Consolas" panose="020B0609020204030204" charset="0"/>
                <a:ea typeface="宋体" panose="02010600030101010101" pitchFamily="2" charset="-122"/>
              </a:rPr>
              <a:t>[5, 7, 'a']</a:t>
            </a:r>
            <a:endParaRPr lang="en-US" altLang="en-US">
              <a:solidFill>
                <a:srgbClr val="00B0F0"/>
              </a:solidFill>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q.put(10)</a:t>
            </a:r>
            <a:endParaRPr lang="en-US" altLang="en-US">
              <a:latin typeface="Consolas" panose="020B0609020204030204" charset="0"/>
              <a:ea typeface="宋体" panose="02010600030101010101" pitchFamily="2" charset="-122"/>
            </a:endParaRPr>
          </a:p>
          <a:p>
            <a:pPr>
              <a:spcBef>
                <a:spcPct val="20000"/>
              </a:spcBef>
            </a:pPr>
            <a:r>
              <a:rPr lang="en-US" altLang="en-US">
                <a:solidFill>
                  <a:srgbClr val="00B0F0"/>
                </a:solidFill>
                <a:latin typeface="Consolas" panose="020B0609020204030204" charset="0"/>
                <a:ea typeface="宋体" panose="02010600030101010101" pitchFamily="2" charset="-122"/>
              </a:rPr>
              <a:t>The queue is full</a:t>
            </a:r>
            <a:endParaRPr lang="en-US" altLang="en-US">
              <a:solidFill>
                <a:srgbClr val="00B0F0"/>
              </a:solidFill>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q.setSize(5)</a:t>
            </a:r>
            <a:endParaRPr lang="en-US" altLang="en-US">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q.put(10)</a:t>
            </a:r>
            <a:endParaRPr lang="en-US" altLang="en-US">
              <a:latin typeface="Consolas" panose="020B0609020204030204" charset="0"/>
              <a:ea typeface="宋体" panose="02010600030101010101" pitchFamily="2" charset="-122"/>
            </a:endParaRPr>
          </a:p>
          <a:p>
            <a:pPr>
              <a:spcBef>
                <a:spcPct val="20000"/>
              </a:spcBef>
            </a:pPr>
            <a:r>
              <a:rPr lang="en-US" altLang="en-US">
                <a:latin typeface="Consolas" panose="020B0609020204030204" charset="0"/>
                <a:ea typeface="宋体" panose="02010600030101010101" pitchFamily="2" charset="-122"/>
              </a:rPr>
              <a:t>&gt;&gt;&gt; q.show()</a:t>
            </a:r>
            <a:endParaRPr lang="en-US" altLang="en-US">
              <a:latin typeface="Consolas" panose="020B0609020204030204" charset="0"/>
              <a:ea typeface="宋体" panose="02010600030101010101" pitchFamily="2" charset="-122"/>
            </a:endParaRPr>
          </a:p>
          <a:p>
            <a:pPr>
              <a:spcBef>
                <a:spcPct val="20000"/>
              </a:spcBef>
            </a:pPr>
            <a:r>
              <a:rPr lang="en-US" altLang="en-US">
                <a:solidFill>
                  <a:srgbClr val="00B0F0"/>
                </a:solidFill>
                <a:latin typeface="Consolas" panose="020B0609020204030204" charset="0"/>
                <a:ea typeface="宋体" panose="02010600030101010101" pitchFamily="2" charset="-122"/>
              </a:rPr>
              <a:t>[5, 7, 'a', 10]</a:t>
            </a:r>
            <a:endParaRPr lang="en-US" altLang="en-US">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.2 </a:t>
            </a:r>
            <a:r>
              <a:rPr lang="zh-CN" altLang="en-US" kern="1200" baseline="0" dirty="0">
                <a:latin typeface="+mj-lt"/>
                <a:ea typeface="+mj-ea"/>
                <a:cs typeface="+mj-cs"/>
                <a:sym typeface="宋体" panose="02010600030101010101" pitchFamily="2" charset="-122"/>
              </a:rPr>
              <a:t>队列</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3122"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自定义双端队列结构。</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code\myDeque.py</a:t>
            </a: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自定义双端队列的用法</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from myDeque import myDeque  #导入自定义双端队列类</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 = myDeque(range(5))        #创建双端队列对象</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myDeque([0, 1, 2, 3, 4], maxlen=10)</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q.appendLeft(-1)             #在队列左侧入队</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q.appendRight(5)             #在队列右侧入队</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myDeque([-1, 0, 1, 2, 3, 4, 5], maxlen=10)</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q.popLeft()                  #在队列左侧出队</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-1</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q.popRight()                 #在队列右侧出队</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5</a:t>
            </a:r>
            <a:endParaRPr kumimoji="0" 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54626"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.2 </a:t>
            </a:r>
            <a:r>
              <a:rPr lang="zh-CN" altLang="en-US" kern="1200" baseline="0" dirty="0">
                <a:latin typeface="+mj-lt"/>
                <a:ea typeface="+mj-ea"/>
                <a:cs typeface="+mj-cs"/>
                <a:sym typeface="宋体" panose="02010600030101010101" pitchFamily="2" charset="-122"/>
              </a:rPr>
              <a:t>队列</a:t>
            </a:r>
            <a:endParaRPr lang="zh-CN" altLang="en-US" kern="1200" baseline="0">
              <a:latin typeface="+mj-lt"/>
              <a:ea typeface="+mj-ea"/>
              <a:cs typeface="+mj-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Content Placeholder 2"/>
          <p:cNvSpPr>
            <a:spLocks noGrp="1"/>
          </p:cNvSpPr>
          <p:nvPr>
            <p:ph sz="half" idx="2"/>
          </p:nvPr>
        </p:nvSpPr>
        <p:spPr/>
        <p:txBody>
          <a:bodyPr anchor="t"/>
          <a:p>
            <a:pPr marL="0" indent="0">
              <a:lnSpc>
                <a:spcPct val="100000"/>
              </a:lnSpc>
              <a:spcAft>
                <a:spcPts val="0"/>
              </a:spcAft>
              <a:buNone/>
            </a:pPr>
            <a:r>
              <a:rPr lang="en-US" altLang="en-US" sz="1600">
                <a:latin typeface="Consolas" panose="020B0609020204030204" charset="0"/>
              </a:rPr>
              <a:t>&gt;&gt;&gt; q.reverse()                     #元素翻转</a:t>
            </a:r>
            <a:endParaRPr lang="en-US" altLang="en-US" sz="1600">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myDeque([4, 3, 2, 1, 0], maxlen=10)</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q.isEmpty()                     #测试队列是否为空</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q.rotate(-3)                    #元素循环左移</a:t>
            </a:r>
            <a:endParaRPr lang="en-US" altLang="en-US" sz="1600">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myDeque([1, 0, 4, 3, 2], maxlen=10)</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q.setSize(20)                   #改变队列大小</a:t>
            </a:r>
            <a:endParaRPr lang="en-US" altLang="en-US" sz="1600">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myDeque([1, 0, 4, 3, 2], maxlen=20)</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q.clear()                       #清空队列元素</a:t>
            </a:r>
            <a:endParaRPr lang="en-US" altLang="en-US" sz="1600">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myDeque([], maxlen=20)</a:t>
            </a:r>
            <a:endParaRPr lang="en-US" altLang="en-US" sz="1600">
              <a:solidFill>
                <a:srgbClr val="00B0F0"/>
              </a:solidFill>
              <a:latin typeface="Consolas" panose="020B0609020204030204" charset="0"/>
            </a:endParaRPr>
          </a:p>
          <a:p>
            <a:pPr marL="0" indent="0">
              <a:lnSpc>
                <a:spcPct val="100000"/>
              </a:lnSpc>
              <a:spcAft>
                <a:spcPts val="0"/>
              </a:spcAft>
              <a:buNone/>
            </a:pPr>
            <a:r>
              <a:rPr lang="en-US" altLang="en-US" sz="1600">
                <a:latin typeface="Consolas" panose="020B0609020204030204" charset="0"/>
              </a:rPr>
              <a:t>&gt;&gt;&gt; q.isEmpty()</a:t>
            </a:r>
            <a:endParaRPr lang="en-US" altLang="en-US" sz="1600">
              <a:latin typeface="Consolas" panose="020B0609020204030204" charset="0"/>
            </a:endParaRPr>
          </a:p>
          <a:p>
            <a:pPr marL="0" indent="0">
              <a:lnSpc>
                <a:spcPct val="100000"/>
              </a:lnSpc>
              <a:spcAft>
                <a:spcPts val="0"/>
              </a:spcAft>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55650"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.2 </a:t>
            </a:r>
            <a:r>
              <a:rPr lang="zh-CN" altLang="en-US" kern="1200" baseline="0" dirty="0">
                <a:latin typeface="+mj-lt"/>
                <a:ea typeface="+mj-ea"/>
                <a:cs typeface="+mj-cs"/>
                <a:sym typeface="宋体" panose="02010600030101010101" pitchFamily="2" charset="-122"/>
              </a:rPr>
              <a:t>队列</a:t>
            </a:r>
            <a:endParaRPr lang="zh-CN" altLang="en-US" kern="1200" baseline="0">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150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5602" name="文本占位符 21506"/>
          <p:cNvSpPr>
            <a:spLocks noGrp="1"/>
          </p:cNvSpPr>
          <p:nvPr>
            <p:ph sz="half" idx="2"/>
          </p:nvPr>
        </p:nvSpPr>
        <p:spPr/>
        <p:txBody>
          <a:bodyPr anchor="t"/>
          <a:p>
            <a:pPr>
              <a:lnSpc>
                <a:spcPct val="150000"/>
              </a:lnSpc>
              <a:spcBef>
                <a:spcPts val="1200"/>
              </a:spcBef>
              <a:spcAft>
                <a:spcPts val="600"/>
              </a:spcAft>
              <a:buSzPct val="90000"/>
              <a:buFont typeface="Wingdings" panose="05000000000000000000" charset="0"/>
              <a:buChar char=""/>
            </a:pPr>
            <a:r>
              <a:rPr lang="zh-CN" altLang="en-US" sz="2400">
                <a:solidFill>
                  <a:srgbClr val="FF0000"/>
                </a:solidFill>
              </a:rPr>
              <a:t>列表中包含的是元素值的引用，而不是直接包含元素值</a:t>
            </a:r>
            <a:r>
              <a:rPr lang="zh-CN" altLang="en-US" sz="2400"/>
              <a:t>。</a:t>
            </a:r>
            <a:endParaRPr lang="zh-CN" altLang="en-US" sz="2400"/>
          </a:p>
          <a:p>
            <a:pPr>
              <a:lnSpc>
                <a:spcPct val="150000"/>
              </a:lnSpc>
              <a:spcBef>
                <a:spcPts val="1200"/>
              </a:spcBef>
              <a:spcAft>
                <a:spcPts val="600"/>
              </a:spcAft>
              <a:buSzPct val="90000"/>
              <a:buFont typeface="Wingdings" panose="05000000000000000000" charset="0"/>
              <a:buChar char=""/>
            </a:pPr>
            <a:r>
              <a:rPr lang="zh-CN" altLang="en-US" sz="2000"/>
              <a:t>如果是直接修改序列变量的值，则与</a:t>
            </a:r>
            <a:r>
              <a:rPr lang="en-US" altLang="zh-CN" sz="2000"/>
              <a:t>Python</a:t>
            </a:r>
            <a:r>
              <a:rPr lang="zh-CN" altLang="en-US" sz="2000"/>
              <a:t>普通变量的情况是一样的</a:t>
            </a:r>
            <a:endParaRPr lang="zh-CN" altLang="en-US" sz="2000"/>
          </a:p>
          <a:p>
            <a:pPr>
              <a:lnSpc>
                <a:spcPct val="150000"/>
              </a:lnSpc>
              <a:spcBef>
                <a:spcPts val="1200"/>
              </a:spcBef>
              <a:spcAft>
                <a:spcPts val="600"/>
              </a:spcAft>
              <a:buSzPct val="90000"/>
              <a:buFont typeface="Wingdings" panose="05000000000000000000" charset="0"/>
              <a:buChar char=""/>
            </a:pPr>
            <a:r>
              <a:rPr lang="zh-CN" altLang="en-US" sz="2000"/>
              <a:t>如果是通过</a:t>
            </a:r>
            <a:r>
              <a:rPr lang="zh-CN" altLang="en-US" sz="2000">
                <a:solidFill>
                  <a:srgbClr val="FF0000"/>
                </a:solidFill>
              </a:rPr>
              <a:t>下标</a:t>
            </a:r>
            <a:r>
              <a:rPr lang="zh-CN" altLang="en-US" sz="2000"/>
              <a:t>来修改序列中元素的值或通过</a:t>
            </a:r>
            <a:r>
              <a:rPr lang="zh-CN" altLang="en-US" sz="2000">
                <a:solidFill>
                  <a:srgbClr val="FF0000"/>
                </a:solidFill>
              </a:rPr>
              <a:t>可变序列对象自身提供的方法</a:t>
            </a:r>
            <a:r>
              <a:rPr lang="zh-CN" altLang="en-US" sz="2000"/>
              <a:t>来增加和删除元素时，序列对象在内存中的起始地址是不变的，仅仅是被改变值的元素地址发生变化，也就是所谓的</a:t>
            </a:r>
            <a:r>
              <a:rPr lang="en-US" altLang="zh-CN" sz="2000"/>
              <a:t>“</a:t>
            </a:r>
            <a:r>
              <a:rPr lang="zh-CN" altLang="en-US" sz="2000">
                <a:solidFill>
                  <a:srgbClr val="FF0000"/>
                </a:solidFill>
              </a:rPr>
              <a:t>原地操作</a:t>
            </a:r>
            <a:r>
              <a:rPr lang="en-US" altLang="zh-CN" sz="2000"/>
              <a:t>”</a:t>
            </a:r>
            <a:r>
              <a:rPr lang="zh-CN" altLang="en-US" sz="2000"/>
              <a:t>。</a:t>
            </a:r>
            <a:endParaRPr lang="zh-CN" altLang="en-US" sz="20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1468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56674" name="文本占位符 114690"/>
          <p:cNvSpPr>
            <a:spLocks noGrp="1"/>
          </p:cNvSpPr>
          <p:nvPr>
            <p:ph sz="half" idx="2"/>
          </p:nvPr>
        </p:nvSpPr>
        <p:spPr/>
        <p:txBody>
          <a:bodyPr anchor="t"/>
          <a:p>
            <a:pPr>
              <a:lnSpc>
                <a:spcPct val="130000"/>
              </a:lnSpc>
              <a:spcBef>
                <a:spcPct val="0"/>
              </a:spcBef>
              <a:buSzPct val="90000"/>
              <a:buFont typeface="Wingdings" panose="05000000000000000000" charset="0"/>
              <a:buChar char="n"/>
            </a:pPr>
            <a:r>
              <a:rPr lang="zh-CN" altLang="en-US" sz="2400">
                <a:latin typeface="宋体" panose="02010600030101010101" pitchFamily="2" charset="-122"/>
              </a:rPr>
              <a:t>栈是一种“后进先出（</a:t>
            </a:r>
            <a:r>
              <a:rPr lang="en-US" altLang="zh-CN" sz="2400">
                <a:latin typeface="宋体" panose="02010600030101010101" pitchFamily="2" charset="-122"/>
              </a:rPr>
              <a:t>LIFO</a:t>
            </a:r>
            <a:r>
              <a:rPr lang="zh-CN" altLang="en-US" sz="2400">
                <a:latin typeface="宋体" panose="02010600030101010101" pitchFamily="2" charset="-122"/>
              </a:rPr>
              <a:t>）”或“先进后出（</a:t>
            </a:r>
            <a:r>
              <a:rPr lang="en-US" altLang="zh-CN" sz="2400">
                <a:latin typeface="宋体" panose="02010600030101010101" pitchFamily="2" charset="-122"/>
              </a:rPr>
              <a:t>FILO</a:t>
            </a:r>
            <a:r>
              <a:rPr lang="zh-CN" altLang="en-US" sz="2400">
                <a:latin typeface="宋体" panose="02010600030101010101" pitchFamily="2" charset="-122"/>
              </a:rPr>
              <a:t>）”的数据结构。</a:t>
            </a:r>
            <a:endParaRPr lang="zh-CN" altLang="en-US" sz="2400">
              <a:latin typeface="宋体" panose="02010600030101010101" pitchFamily="2" charset="-122"/>
            </a:endParaRPr>
          </a:p>
          <a:p>
            <a:pPr>
              <a:lnSpc>
                <a:spcPct val="130000"/>
              </a:lnSpc>
              <a:spcBef>
                <a:spcPct val="0"/>
              </a:spcBef>
              <a:buSzPct val="90000"/>
              <a:buFont typeface="Wingdings" panose="05000000000000000000" charset="0"/>
              <a:buChar char="n"/>
            </a:pPr>
            <a:r>
              <a:rPr lang="en-US" altLang="zh-CN" sz="2400">
                <a:latin typeface="宋体" panose="02010600030101010101" pitchFamily="2" charset="-122"/>
              </a:rPr>
              <a:t>Python</a:t>
            </a:r>
            <a:r>
              <a:rPr lang="zh-CN" altLang="en-US" sz="2400">
                <a:latin typeface="宋体" panose="02010600030101010101" pitchFamily="2" charset="-122"/>
              </a:rPr>
              <a:t>列表本身就可以实现栈结构的基本操作。例如，列表对象的</a:t>
            </a:r>
            <a:r>
              <a:rPr lang="en-US" altLang="zh-CN" sz="2400">
                <a:solidFill>
                  <a:srgbClr val="FF0000"/>
                </a:solidFill>
                <a:latin typeface="宋体" panose="02010600030101010101" pitchFamily="2" charset="-122"/>
              </a:rPr>
              <a:t>append()</a:t>
            </a:r>
            <a:r>
              <a:rPr lang="zh-CN" altLang="en-US" sz="2400">
                <a:latin typeface="宋体" panose="02010600030101010101" pitchFamily="2" charset="-122"/>
              </a:rPr>
              <a:t>方法是在列表尾部追加元素，类似于入栈操作；</a:t>
            </a:r>
            <a:r>
              <a:rPr lang="en-US" altLang="zh-CN" sz="2400">
                <a:solidFill>
                  <a:srgbClr val="FF0000"/>
                </a:solidFill>
                <a:latin typeface="宋体" panose="02010600030101010101" pitchFamily="2" charset="-122"/>
              </a:rPr>
              <a:t>pop()</a:t>
            </a:r>
            <a:r>
              <a:rPr lang="zh-CN" altLang="en-US" sz="2400">
                <a:latin typeface="宋体" panose="02010600030101010101" pitchFamily="2" charset="-122"/>
              </a:rPr>
              <a:t>方法默认是弹出并返回列表的最后一个元素，类似于出栈操作。</a:t>
            </a:r>
            <a:endParaRPr lang="zh-CN" altLang="en-US" sz="2400">
              <a:latin typeface="宋体" panose="02010600030101010101" pitchFamily="2" charset="-122"/>
            </a:endParaRPr>
          </a:p>
          <a:p>
            <a:pPr>
              <a:lnSpc>
                <a:spcPct val="130000"/>
              </a:lnSpc>
              <a:spcBef>
                <a:spcPct val="0"/>
              </a:spcBef>
              <a:buSzPct val="90000"/>
              <a:buFont typeface="Wingdings" panose="05000000000000000000" charset="0"/>
              <a:buChar char="n"/>
            </a:pPr>
            <a:r>
              <a:rPr lang="zh-CN" altLang="en-US" sz="2400">
                <a:latin typeface="宋体" panose="02010600030101010101" pitchFamily="2" charset="-122"/>
              </a:rPr>
              <a:t>但是直接使用</a:t>
            </a:r>
            <a:r>
              <a:rPr lang="en-US" altLang="zh-CN" sz="2400">
                <a:latin typeface="宋体" panose="02010600030101010101" pitchFamily="2" charset="-122"/>
              </a:rPr>
              <a:t>Python</a:t>
            </a:r>
            <a:r>
              <a:rPr lang="zh-CN" altLang="en-US" sz="2400">
                <a:latin typeface="宋体" panose="02010600030101010101" pitchFamily="2" charset="-122"/>
              </a:rPr>
              <a:t>列表对象模拟栈操作并不是很方便，例如当列表为空时再执行</a:t>
            </a:r>
            <a:r>
              <a:rPr lang="en-US" altLang="zh-CN" sz="2400">
                <a:latin typeface="宋体" panose="02010600030101010101" pitchFamily="2" charset="-122"/>
              </a:rPr>
              <a:t>pop()</a:t>
            </a:r>
            <a:r>
              <a:rPr lang="zh-CN" altLang="en-US" sz="2400">
                <a:latin typeface="宋体" panose="02010600030101010101" pitchFamily="2" charset="-122"/>
              </a:rPr>
              <a:t>出栈操作时则会抛出一个不很友好的异常；另外，也无法限制栈的大小。</a:t>
            </a:r>
            <a:endParaRPr lang="zh-CN" altLang="en-US" sz="2400">
              <a:latin typeface="宋体" panose="02010600030101010101" pitchFamily="2"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11571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57698" name="文本占位符 115714"/>
          <p:cNvSpPr>
            <a:spLocks noGrp="1"/>
          </p:cNvSpPr>
          <p:nvPr>
            <p:ph sz="half" idx="2"/>
          </p:nvPr>
        </p:nvSpPr>
        <p:spPr/>
        <p:txBody>
          <a:bodyPr anchor="t"/>
          <a:p>
            <a:pPr>
              <a:lnSpc>
                <a:spcPct val="100000"/>
              </a:lnSpc>
              <a:spcBef>
                <a:spcPct val="0"/>
              </a:spcBef>
              <a:spcAft>
                <a:spcPts val="0"/>
              </a:spcAft>
              <a:buSzPct val="90000"/>
              <a:buFont typeface="Wingdings" panose="05000000000000000000" charset="0"/>
              <a:buChar char="n"/>
            </a:pPr>
            <a:r>
              <a:rPr lang="zh-CN" altLang="en-US" sz="2400" dirty="0"/>
              <a:t>可以直接使用列表来实现栈结构</a:t>
            </a:r>
            <a:endParaRPr lang="zh-CN" altLang="en-US" sz="2400" dirty="0"/>
          </a:p>
          <a:p>
            <a:pPr>
              <a:lnSpc>
                <a:spcPct val="100000"/>
              </a:lnSpc>
              <a:spcBef>
                <a:spcPct val="0"/>
              </a:spcBef>
              <a:spcAft>
                <a:spcPts val="0"/>
              </a:spcAft>
              <a:buSzPct val="90000"/>
              <a:buFont typeface="Wingdings" panose="05000000000000000000" pitchFamily="2" charset="2"/>
              <a:buNone/>
            </a:pPr>
            <a:endParaRPr lang="en-US" altLang="zh-CN" sz="2000" dirty="0"/>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 = []</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myStack.append(3)</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myStack.append(5)</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myStack.append(7)</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[3, 5, 7]</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myStack.pop()</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7</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myStack.pop()</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5</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myStack.pop()</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3</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myStack.pop()</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zh-CN" altLang="en-US" sz="1800" dirty="0">
                <a:solidFill>
                  <a:srgbClr val="FF0000"/>
                </a:solidFill>
                <a:latin typeface="Consolas" panose="020B0609020204030204" charset="0"/>
              </a:rPr>
              <a:t>出错</a:t>
            </a:r>
            <a:endParaRPr lang="zh-CN" altLang="en-US" sz="1800" dirty="0">
              <a:solidFill>
                <a:srgbClr val="FF0000"/>
              </a:solidFill>
              <a:latin typeface="Consolas" panose="020B060902020403020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1673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58722" name="文本占位符 116738"/>
          <p:cNvSpPr>
            <a:spLocks noGrp="1"/>
          </p:cNvSpPr>
          <p:nvPr>
            <p:ph sz="half" idx="2"/>
          </p:nvPr>
        </p:nvSpPr>
        <p:spPr/>
        <p:txBody>
          <a:bodyPr anchor="t"/>
          <a:p>
            <a:pPr>
              <a:lnSpc>
                <a:spcPct val="100000"/>
              </a:lnSpc>
              <a:spcAft>
                <a:spcPts val="0"/>
              </a:spcAft>
              <a:buSzPct val="90000"/>
              <a:buFont typeface="Wingdings" panose="05000000000000000000" charset="0"/>
              <a:buChar char="n"/>
            </a:pPr>
            <a:r>
              <a:rPr lang="zh-CN" altLang="en-US" sz="2400" dirty="0"/>
              <a:t>封装列表实现栈结构</a:t>
            </a:r>
            <a:endParaRPr lang="zh-CN" altLang="en-US" sz="2400" dirty="0"/>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class Stack:</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def __init__(self, size = 10):</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self._content = []                 #使用列表存放栈的元素</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self._size = size                  #初始栈大小</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self._current = 0                  #栈中元素个数初始化为0</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def empty(self):</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self._content = []</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self._current = 0</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def isEmpty(self):</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if not self._content:</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return True</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else:</a:t>
            </a:r>
            <a:endParaRPr lang="zh-CN" altLang="en-US" sz="16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600" dirty="0">
                <a:latin typeface="Consolas" panose="020B0609020204030204" charset="0"/>
              </a:rPr>
              <a:t>            return False</a:t>
            </a:r>
            <a:endParaRPr lang="zh-CN" altLang="en-US" sz="1600" dirty="0">
              <a:latin typeface="Consolas" panose="020B060902020403020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.3 </a:t>
            </a:r>
            <a:r>
              <a:rPr lang="zh-CN" altLang="en-US" kern="1200" baseline="0" dirty="0">
                <a:latin typeface="+mj-lt"/>
                <a:ea typeface="+mj-ea"/>
                <a:cs typeface="+mj-cs"/>
                <a:sym typeface="Arial" panose="020B0604020202020204" pitchFamily="34" charset="0"/>
              </a:rPr>
              <a:t>栈</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59746" name="内容占位符 2"/>
          <p:cNvSpPr>
            <a:spLocks noGrp="1"/>
          </p:cNvSpPr>
          <p:nvPr>
            <p:ph sz="half" idx="2"/>
          </p:nvPr>
        </p:nvSpPr>
        <p:spPr/>
        <p:txBody>
          <a:bodyPr anchor="t"/>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def setSize(self, size):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#如果缩小栈空间，则删除指定大小之后的已有元素</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size &lt; self._current:</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for i in range(size, self._current)[::-1]:</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del self._content[i]</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self._current = size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self._size = size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def isFull(self):</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self._current == self._size: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return True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else: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return False</a:t>
            </a:r>
            <a:endParaRPr lang="zh-CN" altLang="en-US" sz="1800">
              <a:latin typeface="Consolas" panose="020B060902020403020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.3 </a:t>
            </a:r>
            <a:r>
              <a:rPr lang="zh-CN" altLang="en-US" kern="1200" baseline="0" dirty="0">
                <a:latin typeface="+mj-lt"/>
                <a:ea typeface="+mj-ea"/>
                <a:cs typeface="+mj-cs"/>
                <a:sym typeface="宋体" panose="02010600030101010101" pitchFamily="2" charset="-122"/>
              </a:rPr>
              <a:t>栈</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0770" name="内容占位符 2"/>
          <p:cNvSpPr>
            <a:spLocks noGrp="1"/>
          </p:cNvSpPr>
          <p:nvPr>
            <p:ph sz="half" idx="2"/>
          </p:nvPr>
        </p:nvSpPr>
        <p:spPr/>
        <p:txBody>
          <a:bodyPr anchor="t"/>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def push(self, v):</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len(self._content) &lt; self._size: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self._content.append(v)</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self._current = self._current+1  #栈中元素个数加1</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else: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print('Stack Full!')</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def pop(self):</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self._content:</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self._current = self._current-1  #栈中元素个数减1</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return self._content.pop()</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else:</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print('Stack is empty!')</a:t>
            </a:r>
            <a:endParaRPr lang="zh-CN" altLang="en-US" sz="1800">
              <a:latin typeface="Consolas" panose="020B0609020204030204"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.3 </a:t>
            </a:r>
            <a:r>
              <a:rPr lang="zh-CN" altLang="en-US" kern="1200" baseline="0" dirty="0">
                <a:latin typeface="+mj-lt"/>
                <a:ea typeface="+mj-ea"/>
                <a:cs typeface="+mj-cs"/>
                <a:sym typeface="宋体" panose="02010600030101010101" pitchFamily="2" charset="-122"/>
              </a:rPr>
              <a:t>栈</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1794"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    def show(self):</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print(self._content)</a:t>
            </a:r>
            <a:endParaRPr lang="zh-CN" altLang="en-US" sz="1800">
              <a:latin typeface="Consolas" panose="020B0609020204030204" charset="0"/>
            </a:endParaRPr>
          </a:p>
          <a:p>
            <a:pPr marL="0" indent="0">
              <a:buSzPct val="90000"/>
              <a:buFont typeface="Wingdings" panose="05000000000000000000" pitchFamily="2" charset="2"/>
              <a:buNone/>
            </a:pP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def showRemainderSpace(self):</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print('Stack can still PUSH ',</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self._size-self._current, ' elements.')</a:t>
            </a:r>
            <a:endParaRPr lang="zh-CN" altLang="en-US" sz="1800">
              <a:latin typeface="Consolas" panose="020B0609020204030204" charset="0"/>
            </a:endParaRPr>
          </a:p>
          <a:p>
            <a:pPr marL="0" indent="0">
              <a:buSzPct val="90000"/>
              <a:buFont typeface="Wingdings" panose="05000000000000000000" pitchFamily="2" charset="2"/>
              <a:buNone/>
            </a:pP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if __name__ == '__main__':</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print('Please use me as a module.')</a:t>
            </a:r>
            <a:endParaRPr lang="zh-CN" altLang="en-US" sz="1800">
              <a:latin typeface="Consolas" panose="020B060902020403020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1776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2818" name="文本占位符 117762"/>
          <p:cNvSpPr>
            <a:spLocks noGrp="1"/>
          </p:cNvSpPr>
          <p:nvPr>
            <p:ph sz="half" idx="2"/>
          </p:nvPr>
        </p:nvSpPr>
        <p:spPr/>
        <p:txBody>
          <a:bodyPr anchor="t"/>
          <a:p>
            <a:pPr>
              <a:lnSpc>
                <a:spcPct val="100000"/>
              </a:lnSpc>
              <a:spcBef>
                <a:spcPct val="0"/>
              </a:spcBef>
              <a:spcAft>
                <a:spcPts val="0"/>
              </a:spcAft>
              <a:buSzPct val="90000"/>
              <a:buFont typeface="Wingdings" panose="05000000000000000000" charset="0"/>
              <a:buChar char="n"/>
            </a:pPr>
            <a:r>
              <a:rPr lang="zh-CN" altLang="en-US" sz="2400" dirty="0">
                <a:latin typeface="宋体" panose="02010600030101010101" pitchFamily="2" charset="-122"/>
              </a:rPr>
              <a:t>自定义栈的用法</a:t>
            </a:r>
            <a:endParaRPr lang="zh-CN" altLang="en-US" sz="2400" dirty="0">
              <a:latin typeface="宋体" panose="02010600030101010101" pitchFamily="2" charset="-122"/>
            </a:endParaRPr>
          </a:p>
          <a:p>
            <a:pPr>
              <a:lnSpc>
                <a:spcPct val="100000"/>
              </a:lnSpc>
              <a:spcBef>
                <a:spcPct val="0"/>
              </a:spcBef>
              <a:spcAft>
                <a:spcPts val="0"/>
              </a:spcAft>
              <a:buSzPct val="90000"/>
              <a:buFont typeface="Wingdings" panose="05000000000000000000" pitchFamily="2" charset="2"/>
              <a:buNone/>
            </a:pPr>
            <a:endParaRPr lang="en-US" altLang="zh-CN" sz="2000" dirty="0">
              <a:latin typeface="宋体" panose="02010600030101010101" pitchFamily="2" charset="-122"/>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import Stack</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 = Stack.Stack()</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x.push(1)</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x.push(2)</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x.show()</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[1, 2]</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x.pop()</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2</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x.show()</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[1]</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x.showRemainderSpace()</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Stack can still PUSH  9  elements.</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x.isEmpty()</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False</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x.isFull()</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False</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Char char="•"/>
            </a:pPr>
            <a:endParaRPr lang="en-US" altLang="zh-CN" sz="2000" dirty="0">
              <a:latin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11878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.4 </a:t>
            </a:r>
            <a:r>
              <a:rPr lang="zh-CN" altLang="en-US" kern="1200" baseline="0" dirty="0">
                <a:latin typeface="+mj-lt"/>
                <a:ea typeface="+mj-ea"/>
                <a:cs typeface="+mj-cs"/>
              </a:rPr>
              <a:t>链表</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3842" name="文本占位符 118786"/>
          <p:cNvSpPr>
            <a:spLocks noGrp="1"/>
          </p:cNvSpPr>
          <p:nvPr>
            <p:ph sz="half" idx="2"/>
          </p:nvPr>
        </p:nvSpPr>
        <p:spPr/>
        <p:txBody>
          <a:bodyPr anchor="t"/>
          <a:p>
            <a:pPr>
              <a:lnSpc>
                <a:spcPct val="80000"/>
              </a:lnSpc>
              <a:buSzPct val="90000"/>
              <a:buFont typeface="Wingdings" panose="05000000000000000000" charset="0"/>
              <a:buChar char="§"/>
            </a:pPr>
            <a:r>
              <a:rPr lang="zh-CN" altLang="en-US" sz="2400" dirty="0"/>
              <a:t>可直接使用列表来实现：</a:t>
            </a:r>
            <a:endParaRPr lang="zh-CN" altLang="en-US" sz="2400" dirty="0"/>
          </a:p>
          <a:p>
            <a:pPr>
              <a:lnSpc>
                <a:spcPct val="80000"/>
              </a:lnSpc>
              <a:buSzPct val="90000"/>
              <a:buFont typeface="Wingdings" panose="05000000000000000000" pitchFamily="2" charset="2"/>
              <a:buNone/>
            </a:pPr>
            <a:endParaRPr lang="en-US" altLang="zh-CN" sz="2000" dirty="0"/>
          </a:p>
          <a:p>
            <a:pPr>
              <a:lnSpc>
                <a:spcPct val="80000"/>
              </a:lnSpc>
              <a:buSzPct val="90000"/>
              <a:buFont typeface="Wingdings" panose="05000000000000000000" pitchFamily="2" charset="2"/>
              <a:buNone/>
            </a:pPr>
            <a:r>
              <a:rPr lang="en-US" altLang="zh-CN" sz="1800" dirty="0">
                <a:latin typeface="Consolas" panose="020B0609020204030204" charset="0"/>
              </a:rPr>
              <a:t>&gt;&gt;&gt; linkTable = []</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linkTable.append(3)</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linkTable.append(5)</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linkTable</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[3, 5]</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linkTable.insert(1,4)</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linkTable</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[3, 4, 5]</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linkTable.remove(linkTable[1])</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&gt;&gt;&gt; linkTable</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[3, 5]</a:t>
            </a:r>
            <a:endParaRPr lang="en-US" altLang="zh-CN" sz="1800" dirty="0">
              <a:solidFill>
                <a:srgbClr val="00B0F0"/>
              </a:solidFill>
              <a:latin typeface="Consolas" panose="020B060902020403020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1980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.5 </a:t>
            </a:r>
            <a:r>
              <a:rPr lang="zh-CN" altLang="en-US" kern="1200" baseline="0" dirty="0">
                <a:latin typeface="+mj-lt"/>
                <a:ea typeface="+mj-ea"/>
                <a:cs typeface="+mj-cs"/>
              </a:rPr>
              <a:t>二叉树</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4866" name="文本占位符 119810"/>
          <p:cNvSpPr>
            <a:spLocks noGrp="1"/>
          </p:cNvSpPr>
          <p:nvPr>
            <p:ph sz="half" idx="2"/>
          </p:nvPr>
        </p:nvSpPr>
        <p:spPr/>
        <p:txBody>
          <a:bodyPr anchor="t"/>
          <a:p>
            <a:pPr>
              <a:lnSpc>
                <a:spcPct val="100000"/>
              </a:lnSpc>
              <a:spcAft>
                <a:spcPts val="0"/>
              </a:spcAft>
              <a:buSzPct val="90000"/>
              <a:buFont typeface="Wingdings" panose="05000000000000000000" charset="0"/>
              <a:buChar char="§"/>
            </a:pPr>
            <a:r>
              <a:rPr lang="en-US" altLang="zh-CN" sz="2400" dirty="0"/>
              <a:t>使用代码中的类BinaryTree创建的对象不仅支持二叉树的创建以及前序遍历、中序遍历与后序遍历等三种常用的二叉树节点遍历方式，还支持二叉树中任意“子树”的遍历。</a:t>
            </a:r>
            <a:endParaRPr lang="en-US" altLang="zh-CN" sz="2400" dirty="0"/>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class BinaryTree:</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def __init__(self, value):</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self.__left = None</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self.__right =  None</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self.__data = value</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def insertLeftChild(self, value):  #创建左子树</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if self.__left:</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print('__left child tree already exists.')</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else:</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self.__left = BinaryTree(value)</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return self.__left</a:t>
            </a:r>
            <a:endParaRPr lang="zh-CN" altLang="en-US" sz="1800" dirty="0">
              <a:latin typeface="Consolas" panose="020B0609020204030204"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5890"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    def insertRightChild(self, value): #创建右子树</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if self.__right: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print('Right child tree already exists.')</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else:</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self.__right = BinaryTree(value)</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return self.__right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def show(self):</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print(self.__data)</a:t>
            </a:r>
            <a:endParaRPr lang="zh-CN" altLang="en-US" sz="1800">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252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6626" name="文本占位符 22530"/>
          <p:cNvSpPr>
            <a:spLocks noGrp="1"/>
          </p:cNvSpPr>
          <p:nvPr>
            <p:ph sz="half" idx="2"/>
          </p:nvPr>
        </p:nvSpPr>
        <p:spPr>
          <a:ln w="25400">
            <a:solidFill>
              <a:schemeClr val="accent1"/>
            </a:solidFill>
            <a:miter/>
          </a:ln>
        </p:spPr>
        <p:txBody>
          <a:bodyPr anchor="t"/>
          <a:p>
            <a:pPr marL="1905" indent="-344805">
              <a:lnSpc>
                <a:spcPct val="80000"/>
              </a:lnSpc>
              <a:buSzPct val="90000"/>
              <a:buFont typeface="Wingdings" panose="05000000000000000000" pitchFamily="2" charset="2"/>
              <a:buNone/>
            </a:pPr>
            <a:r>
              <a:rPr lang="en-US" altLang="zh-CN" sz="1800">
                <a:latin typeface="Consolas" panose="020B0609020204030204" charset="0"/>
              </a:rPr>
              <a:t>&gt;&gt;&gt; a = [1,2,4]</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b = [1,2,3]</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 == b</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False</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id(a) == id(b)</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False</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id(a[0]) == id(b[0])</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True</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 = [1,2,3]</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id(a)</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25289752</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a.append(4)</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id(a)</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25289752</a:t>
            </a:r>
            <a:endParaRPr lang="en-US" altLang="zh-CN" sz="1800">
              <a:solidFill>
                <a:srgbClr val="00B0F0"/>
              </a:solidFill>
              <a:latin typeface="Consolas" panose="020B0609020204030204" charset="0"/>
            </a:endParaRPr>
          </a:p>
        </p:txBody>
      </p:sp>
      <p:sp>
        <p:nvSpPr>
          <p:cNvPr id="26627" name="文本占位符 22530"/>
          <p:cNvSpPr>
            <a:spLocks noGrp="1"/>
          </p:cNvSpPr>
          <p:nvPr/>
        </p:nvSpPr>
        <p:spPr>
          <a:xfrm>
            <a:off x="6884353" y="1048385"/>
            <a:ext cx="3386137" cy="4741863"/>
          </a:xfrm>
          <a:prstGeom prst="rect">
            <a:avLst/>
          </a:prstGeom>
          <a:noFill/>
          <a:ln w="22225" cap="flat" cmpd="sng">
            <a:solidFill>
              <a:schemeClr val="accent1"/>
            </a:solidFill>
            <a:prstDash val="solid"/>
            <a:round/>
            <a:headEnd type="none" w="med" len="med"/>
            <a:tailEnd type="none" w="med" len="med"/>
          </a:ln>
        </p:spPr>
        <p:txBody>
          <a:bodyPr anchor="t"/>
          <a:p>
            <a:pPr marL="1905" indent="-344805">
              <a:lnSpc>
                <a:spcPct val="80000"/>
              </a:lnSpc>
              <a:spcBef>
                <a:spcPct val="20000"/>
              </a:spcBef>
              <a:buClr>
                <a:schemeClr val="hlink"/>
              </a:buClr>
              <a:buSzPct val="90000"/>
              <a:buFont typeface="Wingdings" panose="05000000000000000000" pitchFamily="2" charset="2"/>
            </a:pPr>
            <a:r>
              <a:rPr lang="en-US" altLang="zh-CN">
                <a:latin typeface="Consolas" panose="020B0609020204030204" charset="0"/>
                <a:ea typeface="宋体" panose="02010600030101010101" pitchFamily="2" charset="-122"/>
              </a:rPr>
              <a:t>&gt;&gt;&gt; a.remove(3)</a:t>
            </a:r>
            <a:endParaRPr lang="en-US" altLang="zh-CN">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latin typeface="Consolas" panose="020B0609020204030204" charset="0"/>
                <a:ea typeface="宋体" panose="02010600030101010101" pitchFamily="2" charset="-122"/>
              </a:rPr>
              <a:t>&gt;&gt;&gt; a</a:t>
            </a:r>
            <a:endParaRPr lang="en-US" altLang="zh-CN">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solidFill>
                  <a:srgbClr val="00B0F0"/>
                </a:solidFill>
                <a:latin typeface="Consolas" panose="020B0609020204030204" charset="0"/>
                <a:ea typeface="宋体" panose="02010600030101010101" pitchFamily="2" charset="-122"/>
              </a:rPr>
              <a:t>[1, 2, 4]</a:t>
            </a:r>
            <a:endParaRPr lang="en-US" altLang="zh-CN">
              <a:solidFill>
                <a:srgbClr val="00B0F0"/>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latin typeface="Consolas" panose="020B0609020204030204" charset="0"/>
                <a:ea typeface="宋体" panose="02010600030101010101" pitchFamily="2" charset="-122"/>
              </a:rPr>
              <a:t>&gt;&gt;&gt; id(a)</a:t>
            </a:r>
            <a:endParaRPr lang="en-US" altLang="zh-CN">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solidFill>
                  <a:srgbClr val="00B0F0"/>
                </a:solidFill>
                <a:latin typeface="Consolas" panose="020B0609020204030204" charset="0"/>
                <a:ea typeface="宋体" panose="02010600030101010101" pitchFamily="2" charset="-122"/>
              </a:rPr>
              <a:t>25289752</a:t>
            </a:r>
            <a:endParaRPr lang="en-US" altLang="zh-CN">
              <a:solidFill>
                <a:srgbClr val="00B0F0"/>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latin typeface="Consolas" panose="020B0609020204030204" charset="0"/>
                <a:ea typeface="宋体" panose="02010600030101010101" pitchFamily="2" charset="-122"/>
              </a:rPr>
              <a:t>&gt;&gt;&gt; a[0] = 5</a:t>
            </a:r>
            <a:endParaRPr lang="en-US" altLang="zh-CN">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latin typeface="Consolas" panose="020B0609020204030204" charset="0"/>
                <a:ea typeface="宋体" panose="02010600030101010101" pitchFamily="2" charset="-122"/>
              </a:rPr>
              <a:t>&gt;&gt;&gt; a</a:t>
            </a:r>
            <a:endParaRPr lang="en-US" altLang="zh-CN">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solidFill>
                  <a:srgbClr val="00B0F0"/>
                </a:solidFill>
                <a:latin typeface="Consolas" panose="020B0609020204030204" charset="0"/>
                <a:ea typeface="宋体" panose="02010600030101010101" pitchFamily="2" charset="-122"/>
              </a:rPr>
              <a:t>[5, 2, 4]</a:t>
            </a:r>
            <a:endParaRPr lang="en-US" altLang="zh-CN">
              <a:solidFill>
                <a:srgbClr val="00B0F0"/>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latin typeface="Consolas" panose="020B0609020204030204" charset="0"/>
                <a:ea typeface="宋体" panose="02010600030101010101" pitchFamily="2" charset="-122"/>
              </a:rPr>
              <a:t>&gt;&gt;&gt; id(a)</a:t>
            </a:r>
            <a:endParaRPr lang="en-US" altLang="zh-CN">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en-US" altLang="zh-CN">
                <a:solidFill>
                  <a:srgbClr val="00B0F0"/>
                </a:solidFill>
                <a:latin typeface="Consolas" panose="020B0609020204030204" charset="0"/>
                <a:ea typeface="宋体" panose="02010600030101010101" pitchFamily="2" charset="-122"/>
              </a:rPr>
              <a:t>25289752</a:t>
            </a:r>
            <a:endParaRPr lang="en-US" altLang="zh-CN">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6914" name="内容占位符 2"/>
          <p:cNvSpPr>
            <a:spLocks noGrp="1"/>
          </p:cNvSpPr>
          <p:nvPr>
            <p:ph sz="half" idx="2"/>
          </p:nvPr>
        </p:nvSpPr>
        <p:spPr/>
        <p:txBody>
          <a:bodyPr anchor="t"/>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def preOrder(self):                 #前序遍历</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print(self.__data)              #输出根节点的值</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self.__left:</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self.__left.preOrder()      #遍历左子树</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self.__right:</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self.__right.preOrder()     #遍历右子树</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def postOrder(self):                #后序遍历</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self.__left:</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self.__left.postOrder()</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if self.__right:</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self.__right.postOrder()</a:t>
            </a:r>
            <a:endParaRPr lang="zh-CN" altLang="en-US" sz="18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800">
                <a:latin typeface="Consolas" panose="020B0609020204030204" charset="0"/>
              </a:rPr>
              <a:t>        print(self.__data)</a:t>
            </a:r>
            <a:endParaRPr lang="zh-CN" altLang="en-US" sz="1800">
              <a:latin typeface="Consolas" panose="020B0609020204030204"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7938"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    def inOrder(self):                 #中序遍历</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if self.__left: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self.__left.inOrder()</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print(self.__data)</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if self.__right:</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self.__right.inOrder()</a:t>
            </a:r>
            <a:endParaRPr lang="zh-CN" altLang="en-US" sz="1800">
              <a:latin typeface="Consolas" panose="020B0609020204030204" charset="0"/>
            </a:endParaRPr>
          </a:p>
          <a:p>
            <a:pPr marL="0" indent="0">
              <a:buSzPct val="90000"/>
              <a:buFont typeface="Wingdings" panose="05000000000000000000" pitchFamily="2" charset="2"/>
              <a:buNone/>
            </a:pP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if __name__ == '__main__':</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    print('Please use me as a module.')</a:t>
            </a:r>
            <a:endParaRPr lang="zh-CN" altLang="en-US" sz="1800">
              <a:latin typeface="Consolas" panose="020B060902020403020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2083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.5 </a:t>
            </a:r>
            <a:r>
              <a:rPr lang="zh-CN" altLang="en-US" kern="1200" baseline="0" dirty="0">
                <a:latin typeface="+mj-lt"/>
                <a:ea typeface="+mj-ea"/>
                <a:cs typeface="+mj-cs"/>
              </a:rPr>
              <a:t>二叉树</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8962" name="文本占位符 120834"/>
          <p:cNvSpPr>
            <a:spLocks noGrp="1"/>
          </p:cNvSpPr>
          <p:nvPr>
            <p:ph sz="half" idx="2"/>
          </p:nvPr>
        </p:nvSpPr>
        <p:spPr>
          <a:xfrm>
            <a:off x="518160" y="902335"/>
            <a:ext cx="11155680" cy="5053330"/>
          </a:xfrm>
        </p:spPr>
        <p:txBody>
          <a:bodyPr anchor="t"/>
          <a:p>
            <a:pPr marL="1905" indent="-344805">
              <a:lnSpc>
                <a:spcPct val="80000"/>
              </a:lnSpc>
              <a:buSzPct val="90000"/>
              <a:buFont typeface="Wingdings" panose="05000000000000000000" charset="0"/>
              <a:buChar char="n"/>
            </a:pPr>
            <a:r>
              <a:rPr lang="zh-CN" altLang="en-US" sz="2400">
                <a:latin typeface="宋体" panose="02010600030101010101" pitchFamily="2" charset="-122"/>
              </a:rPr>
              <a:t>自定义二叉树用法</a:t>
            </a:r>
            <a:endParaRPr lang="zh-CN" altLang="en-US" sz="2400">
              <a:latin typeface="宋体" panose="02010600030101010101" pitchFamily="2" charset="-122"/>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import BinaryTree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root = BinaryTree.BinaryTree('root')</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b = root.insertRightChild('B')</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 = root.insertLeftChild('A')</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c = a.insertLeftChild('C')</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d = c.insertRightChild('D')</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e = b.insertRightChild('E')</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f = e.insertLeftChild('F')</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root.inOrder()</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C  D  A  root  B  F  E</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root.postOrder()</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D  C  A  F  E  B  root</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b.inOrder()</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B  F  E</a:t>
            </a:r>
            <a:endParaRPr lang="en-US" altLang="zh-CN" sz="1800">
              <a:solidFill>
                <a:srgbClr val="00B0F0"/>
              </a:solidFill>
              <a:latin typeface="Consolas" panose="020B0609020204030204"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12185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.6 </a:t>
            </a:r>
            <a:r>
              <a:rPr lang="zh-CN" altLang="en-US" kern="1200" baseline="0" dirty="0">
                <a:latin typeface="+mj-lt"/>
                <a:ea typeface="+mj-ea"/>
                <a:cs typeface="+mj-cs"/>
              </a:rPr>
              <a:t>有向图</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9986" name="文本占位符 121858"/>
          <p:cNvSpPr>
            <a:spLocks noGrp="1"/>
          </p:cNvSpPr>
          <p:nvPr>
            <p:ph sz="half" idx="2"/>
          </p:nvPr>
        </p:nvSpPr>
        <p:spPr/>
        <p:txBody>
          <a:bodyPr anchor="t"/>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def searchPath(graph, start, end):</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results = []</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__generatePath(graph, [start], end, results)</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results.sort(key = lambda x:len(x))</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return results</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def __generatePath(graph, path, end, results):</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current = path[-1]</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if current == end:</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results.append(path)</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else:</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for n in graph[current]:</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if n not in path:</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#path.append(n)</a:t>
            </a:r>
            <a:endParaRPr lang="en-US" altLang="zh-CN" sz="16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dirty="0">
                <a:latin typeface="Consolas" panose="020B0609020204030204" charset="0"/>
              </a:rPr>
              <a:t>                __generatePath(graph, path + [n], end, results)</a:t>
            </a:r>
            <a:endParaRPr lang="en-US" altLang="zh-CN" sz="1600" dirty="0">
              <a:latin typeface="Consolas" panose="020B0609020204030204"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.6 </a:t>
            </a:r>
            <a:r>
              <a:rPr lang="zh-CN" altLang="en-US" kern="1200" baseline="0" dirty="0">
                <a:latin typeface="+mj-lt"/>
                <a:ea typeface="+mj-ea"/>
                <a:cs typeface="+mj-cs"/>
                <a:sym typeface="Arial" panose="020B0604020202020204" pitchFamily="34" charset="0"/>
              </a:rPr>
              <a:t>有向图</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71010" name="内容占位符 2"/>
          <p:cNvSpPr>
            <a:spLocks noGrp="1"/>
          </p:cNvSpPr>
          <p:nvPr>
            <p:ph sz="half" idx="2"/>
          </p:nvPr>
        </p:nvSpPr>
        <p:spPr/>
        <p:txBody>
          <a:bodyPr anchor="t"/>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def showPath(results):</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print('The path from ',results[0][0], ' to ',</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results[0][-1], ' is:')</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for path in results:</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print(path)</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if __name__ == '__main__':</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graph = {'A':['B', 'C', 'D'],</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'B':['E'],</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'C':['D', 'F'],</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'D':['B', 'E', 'G'],</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'E':['D'],</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'F':['D', 'G'],</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'G':['E']}</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r1 = searchPath(graph, 'A', 'D')</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showPath(r1)</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r2 = searchPath(graph, 'A', 'E')</a:t>
            </a:r>
            <a:endParaRPr lang="zh-CN" altLang="en-US" sz="1600">
              <a:latin typeface="Consolas" panose="020B0609020204030204" charset="0"/>
            </a:endParaRPr>
          </a:p>
          <a:p>
            <a:pPr marL="0" indent="0">
              <a:lnSpc>
                <a:spcPct val="100000"/>
              </a:lnSpc>
              <a:spcAft>
                <a:spcPts val="0"/>
              </a:spcAft>
              <a:buSzPct val="90000"/>
              <a:buFont typeface="Wingdings" panose="05000000000000000000" pitchFamily="2" charset="2"/>
              <a:buNone/>
            </a:pPr>
            <a:r>
              <a:rPr lang="zh-CN" altLang="en-US" sz="1600">
                <a:latin typeface="Consolas" panose="020B0609020204030204" charset="0"/>
              </a:rPr>
              <a:t>    showPath(r2)</a:t>
            </a:r>
            <a:endParaRPr lang="zh-CN" altLang="en-US" sz="1600">
              <a:latin typeface="Consolas" panose="020B0609020204030204"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355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7650" name="文本占位符 23554"/>
          <p:cNvSpPr>
            <a:spLocks noGrp="1"/>
          </p:cNvSpPr>
          <p:nvPr>
            <p:ph sz="half" idx="2"/>
          </p:nvPr>
        </p:nvSpPr>
        <p:spPr/>
        <p:txBody>
          <a:bodyPr anchor="t"/>
          <a:p>
            <a:pPr marL="1905" indent="-344805">
              <a:lnSpc>
                <a:spcPct val="150000"/>
              </a:lnSpc>
              <a:spcBef>
                <a:spcPct val="0"/>
              </a:spcBef>
              <a:buSzPct val="90000"/>
              <a:buFont typeface="Wingdings" panose="05000000000000000000" pitchFamily="2" charset="2"/>
              <a:buNone/>
            </a:pPr>
            <a:r>
              <a:rPr lang="zh-CN" altLang="en-US" sz="2400"/>
              <a:t>（</a:t>
            </a:r>
            <a:r>
              <a:rPr lang="en-US" altLang="zh-CN" sz="2400"/>
              <a:t>3</a:t>
            </a:r>
            <a:r>
              <a:rPr lang="zh-CN" altLang="en-US" sz="2400"/>
              <a:t>）使用列表对象的</a:t>
            </a:r>
            <a:r>
              <a:rPr lang="en-US" altLang="zh-CN" sz="2400"/>
              <a:t>extend()</a:t>
            </a:r>
            <a:r>
              <a:rPr lang="zh-CN" altLang="en-US" sz="2400"/>
              <a:t>方法可以将另一个迭代对象的所有元素添加至该列表对象</a:t>
            </a:r>
            <a:r>
              <a:rPr lang="zh-CN" altLang="en-US" sz="2400">
                <a:solidFill>
                  <a:srgbClr val="FF0000"/>
                </a:solidFill>
              </a:rPr>
              <a:t>尾部</a:t>
            </a:r>
            <a:r>
              <a:rPr lang="zh-CN" altLang="en-US" sz="2400"/>
              <a:t>。通过</a:t>
            </a:r>
            <a:r>
              <a:rPr lang="en-US" altLang="zh-CN" sz="2400"/>
              <a:t>extend()</a:t>
            </a:r>
            <a:r>
              <a:rPr lang="zh-CN" altLang="en-US" sz="2400"/>
              <a:t>方法来增加列表元素也不改变其内存首地址，属于</a:t>
            </a:r>
            <a:r>
              <a:rPr lang="zh-CN" altLang="en-US" sz="2400" b="1">
                <a:solidFill>
                  <a:srgbClr val="FF0000"/>
                </a:solidFill>
              </a:rPr>
              <a:t>原地操作</a:t>
            </a:r>
            <a:r>
              <a:rPr lang="zh-CN" altLang="en-US" sz="2400"/>
              <a:t>。</a:t>
            </a:r>
            <a:endParaRPr lang="zh-CN" altLang="en-US" sz="2400"/>
          </a:p>
          <a:p>
            <a:pPr marL="1905" indent="-344805">
              <a:lnSpc>
                <a:spcPct val="100000"/>
              </a:lnSpc>
              <a:spcAft>
                <a:spcPts val="0"/>
              </a:spcAft>
              <a:buSzPct val="90000"/>
              <a:buFont typeface="Wingdings" panose="05000000000000000000" pitchFamily="2" charset="2"/>
              <a:buNone/>
            </a:pPr>
            <a:r>
              <a:rPr lang="en-US" altLang="zh-CN" sz="1800">
                <a:latin typeface="Consolas" panose="020B0609020204030204" charset="0"/>
              </a:rPr>
              <a:t>&gt;&gt;&gt; a.extend([7,8,9])</a:t>
            </a:r>
            <a:endParaRPr lang="en-US" altLang="zh-CN" sz="180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latin typeface="Consolas" panose="020B0609020204030204" charset="0"/>
              </a:rPr>
              <a:t>&gt;&gt;&gt; a</a:t>
            </a:r>
            <a:endParaRPr lang="en-US" altLang="zh-CN" sz="180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[5, 2, 4, 7, 8, 9]</a:t>
            </a:r>
            <a:endParaRPr lang="en-US" altLang="zh-CN" sz="1800">
              <a:solidFill>
                <a:srgbClr val="00B0F0"/>
              </a:solidFill>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latin typeface="Consolas" panose="020B0609020204030204" charset="0"/>
              </a:rPr>
              <a:t>&gt;&gt;&gt; id(a)</a:t>
            </a:r>
            <a:endParaRPr lang="en-US" altLang="zh-CN" sz="180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25289752</a:t>
            </a:r>
            <a:endParaRPr lang="en-US" altLang="zh-CN" sz="1800">
              <a:solidFill>
                <a:srgbClr val="00B0F0"/>
              </a:solidFill>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latin typeface="Consolas" panose="020B0609020204030204" charset="0"/>
              </a:rPr>
              <a:t>&gt;&gt;&gt; aList.extend([11,13])</a:t>
            </a:r>
            <a:endParaRPr lang="en-US" altLang="zh-CN" sz="180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[3, 4, 5, 7, 9, 11, 13]</a:t>
            </a:r>
            <a:endParaRPr lang="en-US" altLang="zh-CN" sz="1800">
              <a:solidFill>
                <a:srgbClr val="00B0F0"/>
              </a:solidFill>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latin typeface="Consolas" panose="020B0609020204030204" charset="0"/>
              </a:rPr>
              <a:t>&gt;&gt;&gt; aList.extend((15,17))</a:t>
            </a:r>
            <a:endParaRPr lang="en-US" altLang="zh-CN" sz="180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[3, 4, 5, 7, 9, 11, 13, 15, 17]</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endParaRPr lang="en-US" altLang="zh-CN" sz="1800">
              <a:latin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457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8674" name="文本占位符 24578"/>
          <p:cNvSpPr>
            <a:spLocks noGrp="1"/>
          </p:cNvSpPr>
          <p:nvPr>
            <p:ph sz="half" idx="2"/>
          </p:nvPr>
        </p:nvSpPr>
        <p:spPr/>
        <p:txBody>
          <a:bodyPr anchor="t"/>
          <a:p>
            <a:pPr marL="1905" indent="-344805">
              <a:lnSpc>
                <a:spcPct val="150000"/>
              </a:lnSpc>
              <a:spcBef>
                <a:spcPct val="0"/>
              </a:spcBef>
              <a:buSzPct val="90000"/>
              <a:buFont typeface="Wingdings" panose="05000000000000000000" pitchFamily="2" charset="2"/>
              <a:buNone/>
            </a:pPr>
            <a:r>
              <a:rPr lang="zh-CN" altLang="en-US" sz="2400"/>
              <a:t>（</a:t>
            </a:r>
            <a:r>
              <a:rPr lang="en-US" altLang="zh-CN" sz="2400"/>
              <a:t>4</a:t>
            </a:r>
            <a:r>
              <a:rPr lang="zh-CN" altLang="en-US" sz="2400"/>
              <a:t>）使用列表对象的</a:t>
            </a:r>
            <a:r>
              <a:rPr lang="en-US" altLang="zh-CN" sz="2400"/>
              <a:t>insert()</a:t>
            </a:r>
            <a:r>
              <a:rPr lang="zh-CN" altLang="en-US" sz="2400"/>
              <a:t>方法将元素添加至列表的</a:t>
            </a:r>
            <a:r>
              <a:rPr lang="zh-CN" altLang="en-US" sz="2400">
                <a:solidFill>
                  <a:srgbClr val="FF0000"/>
                </a:solidFill>
              </a:rPr>
              <a:t>指定位置</a:t>
            </a:r>
            <a:r>
              <a:rPr lang="zh-CN" altLang="en-US" sz="2400"/>
              <a:t>。</a:t>
            </a:r>
            <a:endParaRPr lang="zh-CN" altLang="en-US" sz="2400"/>
          </a:p>
          <a:p>
            <a:pPr marL="1905" indent="-344805">
              <a:buSzPct val="90000"/>
              <a:buFont typeface="Wingdings" panose="05000000000000000000" pitchFamily="2" charset="2"/>
              <a:buNone/>
            </a:pPr>
            <a:endParaRPr lang="zh-CN" altLang="en-US" sz="2000"/>
          </a:p>
          <a:p>
            <a:pPr marL="1905" indent="-344805">
              <a:buSzPct val="90000"/>
              <a:buFont typeface="Wingdings" panose="05000000000000000000" pitchFamily="2" charset="2"/>
              <a:buNone/>
            </a:pPr>
            <a:r>
              <a:rPr lang="en-US" altLang="zh-CN" sz="1800">
                <a:latin typeface="Consolas" panose="020B0609020204030204" charset="0"/>
              </a:rPr>
              <a:t>&gt;&gt;&gt; aList.insert(3, 6)                #</a:t>
            </a:r>
            <a:r>
              <a:rPr lang="zh-CN" altLang="en-US" sz="1800">
                <a:latin typeface="Consolas" panose="020B0609020204030204" charset="0"/>
              </a:rPr>
              <a:t>在下标为</a:t>
            </a:r>
            <a:r>
              <a:rPr lang="en-US" altLang="zh-CN" sz="1800">
                <a:latin typeface="Consolas" panose="020B0609020204030204" charset="0"/>
              </a:rPr>
              <a:t>3</a:t>
            </a:r>
            <a:r>
              <a:rPr lang="zh-CN" altLang="en-US" sz="1800">
                <a:latin typeface="Consolas" panose="020B0609020204030204" charset="0"/>
              </a:rPr>
              <a:t>的位置插入元素</a:t>
            </a:r>
            <a:r>
              <a:rPr lang="en-US" altLang="zh-CN" sz="1800">
                <a:latin typeface="Consolas" panose="020B0609020204030204" charset="0"/>
              </a:rPr>
              <a:t>6</a:t>
            </a:r>
            <a:endParaRPr lang="en-US" altLang="zh-CN" sz="1800">
              <a:latin typeface="Consolas" panose="020B0609020204030204" charset="0"/>
            </a:endParaRPr>
          </a:p>
          <a:p>
            <a:pPr marL="1905" indent="-344805">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marL="1905" indent="-344805">
              <a:buSzPct val="90000"/>
              <a:buFont typeface="Wingdings" panose="05000000000000000000" pitchFamily="2" charset="2"/>
              <a:buNone/>
            </a:pPr>
            <a:r>
              <a:rPr lang="en-US" altLang="zh-CN" sz="1800">
                <a:solidFill>
                  <a:srgbClr val="00B0F0"/>
                </a:solidFill>
                <a:latin typeface="Consolas" panose="020B0609020204030204" charset="0"/>
              </a:rPr>
              <a:t>[3, 4, 5, 6, 7, 9, 11, 13, 15, 17]</a:t>
            </a:r>
            <a:endParaRPr lang="en-US" altLang="zh-CN" sz="1800">
              <a:solidFill>
                <a:srgbClr val="00B0F0"/>
              </a:solidFill>
              <a:latin typeface="Consolas" panose="020B0609020204030204" charset="0"/>
            </a:endParaRPr>
          </a:p>
          <a:p>
            <a:pPr marL="1905" indent="-344805">
              <a:buSzPct val="90000"/>
              <a:buFont typeface="Wingdings" panose="05000000000000000000" pitchFamily="2" charset="2"/>
              <a:buNone/>
            </a:pPr>
            <a:endParaRPr lang="en-US" alt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560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9698" name="文本占位符 25602"/>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a:t>应</a:t>
            </a:r>
            <a:r>
              <a:rPr lang="zh-CN" altLang="en-US" sz="2400" b="1">
                <a:solidFill>
                  <a:srgbClr val="FF0000"/>
                </a:solidFill>
              </a:rPr>
              <a:t>尽量从列表尾部进行元素的增加与删除操作</a:t>
            </a:r>
            <a:r>
              <a:rPr lang="zh-CN" altLang="en-US" sz="2400"/>
              <a:t>。</a:t>
            </a:r>
            <a:endParaRPr lang="zh-CN" altLang="en-US" sz="2400"/>
          </a:p>
          <a:p>
            <a:pPr>
              <a:lnSpc>
                <a:spcPct val="150000"/>
              </a:lnSpc>
              <a:spcBef>
                <a:spcPts val="1200"/>
              </a:spcBef>
              <a:spcAft>
                <a:spcPts val="600"/>
              </a:spcAft>
              <a:buSzPct val="90000"/>
              <a:buFont typeface="Wingdings" panose="05000000000000000000" charset="0"/>
              <a:buChar char="ü"/>
            </a:pPr>
            <a:r>
              <a:rPr lang="zh-CN" altLang="en-US" sz="2000"/>
              <a:t>列表的</a:t>
            </a:r>
            <a:r>
              <a:rPr lang="en-US" altLang="zh-CN" sz="2000"/>
              <a:t>insert()</a:t>
            </a:r>
            <a:r>
              <a:rPr lang="zh-CN" altLang="en-US" sz="2000"/>
              <a:t>可以在列表的任意位置插入元素，但由于列表的自动内存管理功能，</a:t>
            </a:r>
            <a:r>
              <a:rPr lang="en-US" altLang="zh-CN" sz="2000">
                <a:solidFill>
                  <a:srgbClr val="FF0000"/>
                </a:solidFill>
              </a:rPr>
              <a:t>insert()</a:t>
            </a:r>
            <a:r>
              <a:rPr lang="zh-CN" altLang="en-US" sz="2000">
                <a:solidFill>
                  <a:srgbClr val="FF0000"/>
                </a:solidFill>
              </a:rPr>
              <a:t>方法会引起插入位置之后所有元素的移动</a:t>
            </a:r>
            <a:r>
              <a:rPr lang="zh-CN" altLang="en-US" sz="2000"/>
              <a:t>，这会影响处理速度。</a:t>
            </a:r>
            <a:endParaRPr lang="zh-CN" altLang="en-US" sz="2000"/>
          </a:p>
          <a:p>
            <a:pPr>
              <a:lnSpc>
                <a:spcPct val="150000"/>
              </a:lnSpc>
              <a:spcBef>
                <a:spcPts val="1200"/>
              </a:spcBef>
              <a:spcAft>
                <a:spcPts val="600"/>
              </a:spcAft>
              <a:buSzPct val="90000"/>
              <a:buFont typeface="Wingdings" panose="05000000000000000000" charset="0"/>
              <a:buChar char="ü"/>
            </a:pPr>
            <a:r>
              <a:rPr lang="zh-CN" altLang="en-US" sz="2000"/>
              <a:t>类似的还有后面介绍的</a:t>
            </a:r>
            <a:r>
              <a:rPr lang="en-US" altLang="zh-CN" sz="2000"/>
              <a:t>remove()</a:t>
            </a:r>
            <a:r>
              <a:rPr lang="zh-CN" altLang="en-US" sz="2000"/>
              <a:t>方法以及使用</a:t>
            </a:r>
            <a:r>
              <a:rPr lang="en-US" altLang="zh-CN" sz="2000"/>
              <a:t>pop()</a:t>
            </a:r>
            <a:r>
              <a:rPr lang="zh-CN" altLang="en-US" sz="2000"/>
              <a:t>函数弹出列表非尾部元素和使用</a:t>
            </a:r>
            <a:r>
              <a:rPr lang="en-US" altLang="zh-CN" sz="2000"/>
              <a:t>del</a:t>
            </a:r>
            <a:r>
              <a:rPr lang="zh-CN" altLang="en-US" sz="2000"/>
              <a:t>命令删除列表非尾部元素的情况。</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414020"/>
          </a:xfrm>
        </p:spPr>
        <p:txBody>
          <a:bodyPr/>
          <a:p>
            <a:r>
              <a:rPr lang="zh-CN" altLang="en-US"/>
              <a:t>第</a:t>
            </a:r>
            <a:r>
              <a:rPr lang="en-US" altLang="zh-CN"/>
              <a:t>2</a:t>
            </a:r>
            <a:r>
              <a:rPr lang="zh-CN" altLang="en-US"/>
              <a:t>章　</a:t>
            </a:r>
            <a:r>
              <a:rPr lang="en-US" altLang="zh-CN"/>
              <a:t>Python</a:t>
            </a:r>
            <a:r>
              <a:rPr altLang="en-US"/>
              <a:t>序列</a:t>
            </a:r>
            <a:endParaRPr altLang="en-US"/>
          </a:p>
        </p:txBody>
      </p:sp>
      <p:sp>
        <p:nvSpPr>
          <p:cNvPr id="3" name="文本占位符 2"/>
          <p:cNvSpPr>
            <a:spLocks noGrp="1"/>
          </p:cNvSpPr>
          <p:nvPr>
            <p:ph type="body" idx="1"/>
          </p:nvPr>
        </p:nvSpPr>
        <p:spPr>
          <a:xfrm>
            <a:off x="3454400" y="1750695"/>
            <a:ext cx="5013960" cy="4653280"/>
          </a:xfrm>
        </p:spPr>
        <p:txBody>
          <a:bodyPr/>
          <a:p>
            <a:pPr algn="l"/>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2.0 </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Python序列概述</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en-US"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2.1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列表</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2.2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元组</a:t>
            </a:r>
            <a:endParaRPr lang="zh-CN" altLang="en-US" sz="2400" kern="1200" baseline="0">
              <a:latin typeface="+mj-lt"/>
              <a:ea typeface="+mj-ea"/>
              <a:cs typeface="+mj-cs"/>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2.3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字典</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2.4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集合</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2.5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再谈内置方法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2.6 复杂数据结构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662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0722" name="文本占位符 26626"/>
          <p:cNvSpPr>
            <a:spLocks noGrp="1"/>
          </p:cNvSpPr>
          <p:nvPr>
            <p:ph sz="half" idx="2"/>
          </p:nvPr>
        </p:nvSpPr>
        <p:spPr>
          <a:xfrm>
            <a:off x="554355" y="892810"/>
            <a:ext cx="11155680" cy="5201920"/>
          </a:xfrm>
          <a:ln w="28575">
            <a:solidFill>
              <a:schemeClr val="accent1"/>
            </a:solidFill>
            <a:miter/>
          </a:ln>
        </p:spPr>
        <p:txBody>
          <a:bodyPr anchor="t"/>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import time</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def Insert():</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a = []</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for i in range(10000):</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a.insert(0, i)</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def Append():</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a = []</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for i in range(10000):</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a.append(i)</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start = time.time()</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for i in range(10):</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Insert()</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print</a:t>
            </a:r>
            <a:r>
              <a:rPr lang="en-US" altLang="zh-CN" sz="1600" dirty="0">
                <a:latin typeface="Consolas" panose="020B0609020204030204" charset="0"/>
              </a:rPr>
              <a:t>(</a:t>
            </a:r>
            <a:r>
              <a:rPr lang="zh-CN" altLang="en-US" sz="1600" dirty="0">
                <a:latin typeface="Consolas" panose="020B0609020204030204" charset="0"/>
              </a:rPr>
              <a:t>'Insert:', time.time()-start</a:t>
            </a:r>
            <a:r>
              <a:rPr lang="en-US" altLang="zh-CN" sz="1600" dirty="0">
                <a:latin typeface="Consolas" panose="020B0609020204030204" charset="0"/>
              </a:rPr>
              <a:t>)</a:t>
            </a:r>
            <a:endParaRPr lang="en-US" altLang="zh-CN"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endParaRPr lang="en-US" altLang="zh-CN"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start = time.time()</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for i in range(10):</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    Append()</a:t>
            </a:r>
            <a:endParaRPr lang="zh-CN" altLang="en-US" sz="1600" dirty="0">
              <a:latin typeface="Consolas" panose="020B0609020204030204" charset="0"/>
            </a:endParaRPr>
          </a:p>
          <a:p>
            <a:pPr marL="1905" indent="-344805">
              <a:lnSpc>
                <a:spcPct val="100000"/>
              </a:lnSpc>
              <a:spcAft>
                <a:spcPts val="0"/>
              </a:spcAft>
              <a:buSzPct val="90000"/>
              <a:buFont typeface="Wingdings" panose="05000000000000000000" pitchFamily="2" charset="2"/>
              <a:buNone/>
            </a:pPr>
            <a:r>
              <a:rPr lang="zh-CN" altLang="en-US" sz="1600" dirty="0">
                <a:latin typeface="Consolas" panose="020B0609020204030204" charset="0"/>
              </a:rPr>
              <a:t>print</a:t>
            </a:r>
            <a:r>
              <a:rPr lang="en-US" altLang="zh-CN" sz="1600" dirty="0">
                <a:latin typeface="Consolas" panose="020B0609020204030204" charset="0"/>
              </a:rPr>
              <a:t>(</a:t>
            </a:r>
            <a:r>
              <a:rPr lang="zh-CN" altLang="en-US" sz="1600" dirty="0">
                <a:latin typeface="Consolas" panose="020B0609020204030204" charset="0"/>
              </a:rPr>
              <a:t>'Append:', time.time()-start</a:t>
            </a:r>
            <a:r>
              <a:rPr lang="en-US" altLang="zh-CN" sz="1600" dirty="0">
                <a:latin typeface="Consolas" panose="020B0609020204030204" charset="0"/>
              </a:rPr>
              <a:t>)</a:t>
            </a:r>
            <a:endParaRPr lang="zh-CN" altLang="en-US" sz="1600" dirty="0">
              <a:latin typeface="Consolas" panose="020B0609020204030204" charset="0"/>
            </a:endParaRPr>
          </a:p>
        </p:txBody>
      </p:sp>
      <p:sp>
        <p:nvSpPr>
          <p:cNvPr id="30723" name="文本占位符 26626"/>
          <p:cNvSpPr>
            <a:spLocks noGrp="1"/>
          </p:cNvSpPr>
          <p:nvPr/>
        </p:nvSpPr>
        <p:spPr>
          <a:xfrm>
            <a:off x="6207125" y="1654175"/>
            <a:ext cx="3490913" cy="4197350"/>
          </a:xfrm>
          <a:prstGeom prst="rect">
            <a:avLst/>
          </a:prstGeom>
          <a:noFill/>
          <a:ln w="9525">
            <a:noFill/>
          </a:ln>
        </p:spPr>
        <p:txBody>
          <a:bodyPr anchor="t"/>
          <a:p>
            <a:pPr marL="1905" indent="-344805">
              <a:lnSpc>
                <a:spcPct val="80000"/>
              </a:lnSpc>
              <a:spcBef>
                <a:spcPct val="20000"/>
              </a:spcBef>
              <a:buClr>
                <a:schemeClr val="hlink"/>
              </a:buClr>
              <a:buSzPct val="90000"/>
              <a:buFont typeface="Wingdings" panose="05000000000000000000" pitchFamily="2" charset="2"/>
            </a:pPr>
            <a:r>
              <a:rPr lang="zh-CN" altLang="en-US" sz="2400" dirty="0">
                <a:latin typeface="Arial" panose="020B0604020202020204" pitchFamily="34" charset="0"/>
                <a:ea typeface="宋体" panose="02010600030101010101" pitchFamily="2" charset="-122"/>
              </a:rPr>
              <a:t>左侧代码运行结果如下：</a:t>
            </a:r>
            <a:endParaRPr lang="zh-CN" altLang="en-US" sz="2400" dirty="0">
              <a:latin typeface="Arial" panose="020B0604020202020204" pitchFamily="3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zh-CN" altLang="en-US" sz="1600" dirty="0">
                <a:solidFill>
                  <a:srgbClr val="00B0F0"/>
                </a:solidFill>
                <a:latin typeface="Consolas" panose="020B0609020204030204" charset="0"/>
                <a:ea typeface="宋体" panose="02010600030101010101" pitchFamily="2" charset="-122"/>
              </a:rPr>
              <a:t>Insert: 0.578000068665</a:t>
            </a:r>
            <a:endParaRPr lang="zh-CN" altLang="en-US" sz="1600" dirty="0">
              <a:solidFill>
                <a:srgbClr val="00B0F0"/>
              </a:solidFill>
              <a:latin typeface="Consolas" panose="020B0609020204030204" charset="0"/>
              <a:ea typeface="宋体" panose="02010600030101010101" pitchFamily="2" charset="-122"/>
            </a:endParaRPr>
          </a:p>
          <a:p>
            <a:pPr marL="1905" indent="-344805">
              <a:lnSpc>
                <a:spcPct val="80000"/>
              </a:lnSpc>
              <a:spcBef>
                <a:spcPct val="20000"/>
              </a:spcBef>
              <a:buClr>
                <a:schemeClr val="hlink"/>
              </a:buClr>
              <a:buSzPct val="90000"/>
              <a:buFont typeface="Wingdings" panose="05000000000000000000" pitchFamily="2" charset="2"/>
            </a:pPr>
            <a:r>
              <a:rPr lang="zh-CN" altLang="en-US" sz="1600" dirty="0">
                <a:solidFill>
                  <a:srgbClr val="00B0F0"/>
                </a:solidFill>
                <a:latin typeface="Consolas" panose="020B0609020204030204" charset="0"/>
                <a:ea typeface="宋体" panose="02010600030101010101" pitchFamily="2" charset="-122"/>
              </a:rPr>
              <a:t>Append: 0.0309998989105</a:t>
            </a:r>
            <a:endParaRPr lang="zh-CN" altLang="en-US" sz="1600" dirty="0">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764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1746" name="文本占位符 27650"/>
          <p:cNvSpPr>
            <a:spLocks noGrp="1"/>
          </p:cNvSpPr>
          <p:nvPr>
            <p:ph sz="half" idx="2"/>
          </p:nvPr>
        </p:nvSpPr>
        <p:spPr/>
        <p:txBody>
          <a:bodyPr anchor="t"/>
          <a:p>
            <a:pPr marL="1905" indent="-344805">
              <a:lnSpc>
                <a:spcPct val="100000"/>
              </a:lnSpc>
              <a:spcBef>
                <a:spcPct val="0"/>
              </a:spcBef>
              <a:spcAft>
                <a:spcPts val="600"/>
              </a:spcAft>
              <a:buSzPct val="90000"/>
              <a:buFont typeface="Wingdings" panose="05000000000000000000" pitchFamily="2" charset="2"/>
              <a:buNone/>
            </a:pPr>
            <a:r>
              <a:rPr lang="zh-CN" altLang="en-US" sz="2400"/>
              <a:t>（</a:t>
            </a:r>
            <a:r>
              <a:rPr lang="en-US" altLang="zh-CN" sz="2400"/>
              <a:t>5</a:t>
            </a:r>
            <a:r>
              <a:rPr lang="zh-CN" altLang="en-US" sz="2400"/>
              <a:t>）使用乘法来扩展列表对象，将列表与</a:t>
            </a:r>
            <a:r>
              <a:rPr lang="zh-CN" altLang="en-US" sz="2400">
                <a:solidFill>
                  <a:srgbClr val="FF0000"/>
                </a:solidFill>
              </a:rPr>
              <a:t>整数</a:t>
            </a:r>
            <a:r>
              <a:rPr lang="zh-CN" altLang="en-US" sz="2400"/>
              <a:t>相乘，</a:t>
            </a:r>
            <a:r>
              <a:rPr lang="zh-CN" altLang="en-US" sz="2400">
                <a:solidFill>
                  <a:srgbClr val="FF0000"/>
                </a:solidFill>
              </a:rPr>
              <a:t>生成一个新列表</a:t>
            </a:r>
            <a:r>
              <a:rPr lang="zh-CN" altLang="en-US" sz="2400"/>
              <a:t>，新列表是原列表中元素的重复。</a:t>
            </a:r>
            <a:endParaRPr lang="zh-CN" altLang="en-US" sz="2400"/>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aList = [3,5,7]</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bList = aList</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id(aList)</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57091464</a:t>
            </a:r>
            <a:endParaRPr lang="en-US" altLang="zh-CN" sz="1800">
              <a:solidFill>
                <a:srgbClr val="00B0F0"/>
              </a:solidFill>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id(bList)</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57091464</a:t>
            </a:r>
            <a:endParaRPr lang="en-US" altLang="zh-CN" sz="1800">
              <a:solidFill>
                <a:srgbClr val="00B0F0"/>
              </a:solidFill>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aList = aList*3</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[3, 5, 7, 3, 5, 7, 3, 5, 7]</a:t>
            </a:r>
            <a:endParaRPr lang="en-US" altLang="zh-CN" sz="1800">
              <a:solidFill>
                <a:srgbClr val="00B0F0"/>
              </a:solidFill>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bList</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[3,5,7]</a:t>
            </a:r>
            <a:endParaRPr lang="en-US" altLang="zh-CN" sz="1800">
              <a:solidFill>
                <a:srgbClr val="00B0F0"/>
              </a:solidFill>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id(aList)</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57092680</a:t>
            </a:r>
            <a:endParaRPr lang="en-US" altLang="zh-CN" sz="1800">
              <a:solidFill>
                <a:srgbClr val="00B0F0"/>
              </a:solidFill>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id(bList)</a:t>
            </a:r>
            <a:endParaRPr lang="en-US" altLang="zh-CN" sz="1800">
              <a:latin typeface="Consolas" panose="020B0609020204030204" charset="0"/>
            </a:endParaRPr>
          </a:p>
          <a:p>
            <a:pPr marL="1905" indent="-344805">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57091464</a:t>
            </a:r>
            <a:endParaRPr lang="en-US" altLang="zh-CN" sz="1800">
              <a:solidFill>
                <a:srgbClr val="00B0F0"/>
              </a:solidFill>
              <a:latin typeface="Consolas" panose="020B0609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867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8675" name="文本占位符 28674"/>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当使用</a:t>
            </a:r>
            <a:r>
              <a:rPr kumimoji="0" lang="en-US" altLang="zh-CN" sz="2400" b="0" i="0" u="none" strike="noStrike" kern="1200" cap="none" spc="0" normalizeH="0" baseline="0" noProof="1">
                <a:solidFill>
                  <a:schemeClr val="tx1"/>
                </a:solidFill>
                <a:effectLst/>
                <a:latin typeface="+mn-lt"/>
                <a:ea typeface="+mn-ea"/>
                <a:cs typeface="+mn-cs"/>
              </a:rPr>
              <a:t>*</a:t>
            </a:r>
            <a:r>
              <a:rPr kumimoji="0" lang="zh-CN" altLang="en-US" sz="2400" b="0" i="0" u="none" strike="noStrike" kern="1200" cap="none" spc="0" normalizeH="0" baseline="0" noProof="1">
                <a:solidFill>
                  <a:schemeClr val="tx1"/>
                </a:solidFill>
                <a:effectLst/>
                <a:latin typeface="+mn-lt"/>
                <a:ea typeface="+mn-ea"/>
                <a:cs typeface="+mn-cs"/>
              </a:rPr>
              <a:t>运算符将包含列表的列表重复并创建新列表时，并不是复制子列表值，而是</a:t>
            </a:r>
            <a:r>
              <a:rPr kumimoji="0" lang="zh-CN" altLang="en-US" sz="2400" b="0" i="0" u="none" strike="noStrike" kern="1200" cap="none" spc="0" normalizeH="0" baseline="0" noProof="1">
                <a:solidFill>
                  <a:srgbClr val="FF0000"/>
                </a:solidFill>
                <a:effectLst/>
                <a:latin typeface="+mn-lt"/>
                <a:ea typeface="+mn-ea"/>
                <a:cs typeface="+mn-cs"/>
              </a:rPr>
              <a:t>复制已有元素的引用</a:t>
            </a:r>
            <a:r>
              <a:rPr kumimoji="0" lang="zh-CN" altLang="en-US" sz="2400" b="0" i="0" u="none" strike="noStrike" kern="1200" cap="none" spc="0" normalizeH="0" baseline="0" noProof="1">
                <a:solidFill>
                  <a:schemeClr val="tx1"/>
                </a:solidFill>
                <a:effectLst/>
                <a:latin typeface="+mn-lt"/>
                <a:ea typeface="+mn-ea"/>
                <a:cs typeface="+mn-cs"/>
              </a:rPr>
              <a:t>。因此，当修改其中一个值时，相应的引用也会被修改。</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 = [[None] * 2] * 3</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[[None, None], [None, None], [None, None]]</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x[0][0] = 5</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[[5, None], [5, None], [5, None]]</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 = [[1,2,3]] * 3</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x[0][0] = 10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[[10, 2, 3], [10, 2, 3], [10, 2, 3]]</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969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3794" name="文本占位符 29698"/>
          <p:cNvSpPr>
            <a:spLocks noGrp="1"/>
          </p:cNvSpPr>
          <p:nvPr>
            <p:ph sz="half" idx="2"/>
          </p:nvPr>
        </p:nvSpPr>
        <p:spPr/>
        <p:txBody>
          <a:bodyPr anchor="t"/>
          <a:p>
            <a:pPr marL="1905" indent="-344805">
              <a:lnSpc>
                <a:spcPct val="90000"/>
              </a:lnSpc>
              <a:buSzPct val="90000"/>
              <a:buFont typeface="Wingdings" panose="05000000000000000000" pitchFamily="2" charset="2"/>
              <a:buNone/>
            </a:pPr>
            <a:r>
              <a:rPr lang="zh-CN" altLang="en-US" sz="2400"/>
              <a:t>（</a:t>
            </a:r>
            <a:r>
              <a:rPr lang="en-US" altLang="zh-CN" sz="2400"/>
              <a:t>1</a:t>
            </a:r>
            <a:r>
              <a:rPr lang="zh-CN" altLang="en-US" sz="2400"/>
              <a:t>）使用</a:t>
            </a:r>
            <a:r>
              <a:rPr lang="en-US" altLang="zh-CN" sz="2400"/>
              <a:t>del</a:t>
            </a:r>
            <a:r>
              <a:rPr lang="zh-CN" altLang="en-US" sz="2400"/>
              <a:t>命令删除列表中的</a:t>
            </a:r>
            <a:r>
              <a:rPr lang="zh-CN" altLang="en-US" sz="2400">
                <a:solidFill>
                  <a:srgbClr val="FF0000"/>
                </a:solidFill>
              </a:rPr>
              <a:t>指定位置</a:t>
            </a:r>
            <a:r>
              <a:rPr lang="zh-CN" altLang="en-US" sz="2400"/>
              <a:t>上的元素。</a:t>
            </a:r>
            <a:endParaRPr lang="zh-CN" altLang="en-US" sz="2400"/>
          </a:p>
          <a:p>
            <a:pPr marL="1905" indent="-344805">
              <a:lnSpc>
                <a:spcPct val="90000"/>
              </a:lnSpc>
              <a:buSzPct val="90000"/>
              <a:buFont typeface="Wingdings" panose="05000000000000000000" pitchFamily="2" charset="2"/>
              <a:buNone/>
            </a:pPr>
            <a:endParaRPr lang="zh-CN" altLang="en-US" sz="2400"/>
          </a:p>
          <a:p>
            <a:pPr marL="1905" indent="-344805">
              <a:lnSpc>
                <a:spcPct val="90000"/>
              </a:lnSpc>
              <a:buSzPct val="90000"/>
              <a:buFont typeface="Wingdings" panose="05000000000000000000" pitchFamily="2" charset="2"/>
              <a:buNone/>
            </a:pPr>
            <a:r>
              <a:rPr lang="en-US" altLang="zh-CN" sz="1800">
                <a:latin typeface="Consolas" panose="020B0609020204030204" charset="0"/>
              </a:rPr>
              <a:t>&gt;&gt;&gt; a_list = [3,5,7,9,11]</a:t>
            </a:r>
            <a:endParaRPr lang="en-US" altLang="zh-CN" sz="1800">
              <a:latin typeface="Consolas" panose="020B0609020204030204" charset="0"/>
            </a:endParaRPr>
          </a:p>
          <a:p>
            <a:pPr marL="1905" indent="-344805">
              <a:lnSpc>
                <a:spcPct val="90000"/>
              </a:lnSpc>
              <a:buSzPct val="90000"/>
              <a:buFont typeface="Wingdings" panose="05000000000000000000" pitchFamily="2" charset="2"/>
              <a:buNone/>
            </a:pPr>
            <a:r>
              <a:rPr lang="en-US" altLang="zh-CN" sz="1800">
                <a:latin typeface="Consolas" panose="020B0609020204030204" charset="0"/>
              </a:rPr>
              <a:t>&gt;&gt;&gt; del a_list[1]</a:t>
            </a:r>
            <a:endParaRPr lang="en-US" altLang="zh-CN" sz="1800">
              <a:latin typeface="Consolas" panose="020B0609020204030204" charset="0"/>
            </a:endParaRPr>
          </a:p>
          <a:p>
            <a:pPr marL="1905" indent="-344805">
              <a:lnSpc>
                <a:spcPct val="90000"/>
              </a:lnSpc>
              <a:buSzPct val="90000"/>
              <a:buFont typeface="Wingdings" panose="05000000000000000000" pitchFamily="2" charset="2"/>
              <a:buNone/>
            </a:pPr>
            <a:r>
              <a:rPr lang="en-US" altLang="zh-CN" sz="1800">
                <a:latin typeface="Consolas" panose="020B0609020204030204" charset="0"/>
              </a:rPr>
              <a:t>&gt;&gt;&gt; a_list</a:t>
            </a:r>
            <a:endParaRPr lang="en-US" altLang="zh-CN" sz="1800">
              <a:latin typeface="Consolas" panose="020B0609020204030204" charset="0"/>
            </a:endParaRPr>
          </a:p>
          <a:p>
            <a:pPr marL="1905" indent="-344805">
              <a:lnSpc>
                <a:spcPct val="90000"/>
              </a:lnSpc>
              <a:buSzPct val="90000"/>
              <a:buFont typeface="Wingdings" panose="05000000000000000000" pitchFamily="2" charset="2"/>
              <a:buNone/>
            </a:pPr>
            <a:r>
              <a:rPr lang="en-US" altLang="zh-CN" sz="1800">
                <a:solidFill>
                  <a:srgbClr val="00B0F0"/>
                </a:solidFill>
                <a:latin typeface="Consolas" panose="020B0609020204030204" charset="0"/>
              </a:rPr>
              <a:t>[3, 7, 9, 11]</a:t>
            </a:r>
            <a:endParaRPr lang="en-US" altLang="zh-CN" sz="1800">
              <a:solidFill>
                <a:srgbClr val="00B0F0"/>
              </a:solidFill>
              <a:latin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3072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4818" name="文本占位符 30722"/>
          <p:cNvSpPr>
            <a:spLocks noGrp="1"/>
          </p:cNvSpPr>
          <p:nvPr>
            <p:ph sz="half" idx="2"/>
          </p:nvPr>
        </p:nvSpPr>
        <p:spPr/>
        <p:txBody>
          <a:bodyPr anchor="t"/>
          <a:p>
            <a:pPr marL="1905" indent="-344805">
              <a:lnSpc>
                <a:spcPct val="150000"/>
              </a:lnSpc>
              <a:spcBef>
                <a:spcPct val="0"/>
              </a:spcBef>
              <a:buSzPct val="90000"/>
              <a:buFont typeface="Wingdings" panose="05000000000000000000" pitchFamily="2" charset="2"/>
              <a:buNone/>
            </a:pPr>
            <a:r>
              <a:rPr lang="zh-CN" altLang="en-US" sz="2400"/>
              <a:t>（</a:t>
            </a:r>
            <a:r>
              <a:rPr lang="en-US" altLang="zh-CN" sz="2400"/>
              <a:t>2</a:t>
            </a:r>
            <a:r>
              <a:rPr lang="zh-CN" altLang="en-US" sz="2400"/>
              <a:t>）使用列表的</a:t>
            </a:r>
            <a:r>
              <a:rPr lang="en-US" altLang="zh-CN" sz="2400"/>
              <a:t>pop()</a:t>
            </a:r>
            <a:r>
              <a:rPr lang="zh-CN" altLang="en-US" sz="2400"/>
              <a:t>方法</a:t>
            </a:r>
            <a:r>
              <a:rPr lang="zh-CN" altLang="en-US" sz="2400">
                <a:solidFill>
                  <a:srgbClr val="FF0000"/>
                </a:solidFill>
              </a:rPr>
              <a:t>删除并返回</a:t>
            </a:r>
            <a:r>
              <a:rPr lang="zh-CN" altLang="en-US" sz="2400" i="1">
                <a:solidFill>
                  <a:srgbClr val="FF0000"/>
                </a:solidFill>
              </a:rPr>
              <a:t>指定位置</a:t>
            </a:r>
            <a:r>
              <a:rPr lang="zh-CN" altLang="en-US" sz="2400"/>
              <a:t>（默认为最后一个）上的元素，</a:t>
            </a:r>
            <a:r>
              <a:rPr lang="zh-CN" altLang="en-US" sz="2400" b="1">
                <a:solidFill>
                  <a:schemeClr val="tx2"/>
                </a:solidFill>
              </a:rPr>
              <a:t>如果给定的索引超出了列表的范围则抛出异常</a:t>
            </a:r>
            <a:r>
              <a:rPr lang="zh-CN" altLang="en-US" sz="2400"/>
              <a:t>。</a:t>
            </a:r>
            <a:endParaRPr lang="zh-CN" altLang="en-US" sz="2400"/>
          </a:p>
          <a:p>
            <a:pPr marL="1905" indent="-344805">
              <a:lnSpc>
                <a:spcPct val="80000"/>
              </a:lnSpc>
              <a:buSzPct val="90000"/>
              <a:buFont typeface="Wingdings" panose="05000000000000000000" pitchFamily="2" charset="2"/>
              <a:buNone/>
            </a:pPr>
            <a:endParaRPr lang="zh-CN" altLang="en-US" sz="2000"/>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a_list = list((3,5,7,9,11))</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a_list.pop()</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11</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a_list</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5, 7, 9]</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a_list.pop(1)</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5</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a_list</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7, 9]</a:t>
            </a:r>
            <a:endParaRPr lang="en-US" altLang="zh-CN" sz="1800">
              <a:solidFill>
                <a:srgbClr val="00B0F0"/>
              </a:solidFill>
              <a:latin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3174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5842" name="文本占位符 31746"/>
          <p:cNvSpPr>
            <a:spLocks noGrp="1"/>
          </p:cNvSpPr>
          <p:nvPr>
            <p:ph sz="half" idx="2"/>
          </p:nvPr>
        </p:nvSpPr>
        <p:spPr/>
        <p:txBody>
          <a:bodyPr anchor="t"/>
          <a:p>
            <a:pPr marL="1905" indent="-344805">
              <a:lnSpc>
                <a:spcPct val="150000"/>
              </a:lnSpc>
              <a:spcBef>
                <a:spcPct val="0"/>
              </a:spcBef>
              <a:buSzPct val="90000"/>
              <a:buFont typeface="Wingdings" panose="05000000000000000000" pitchFamily="2" charset="2"/>
              <a:buNone/>
            </a:pPr>
            <a:r>
              <a:rPr lang="zh-CN" altLang="en-US" sz="2400"/>
              <a:t>（</a:t>
            </a:r>
            <a:r>
              <a:rPr lang="en-US" altLang="zh-CN" sz="2400"/>
              <a:t>3</a:t>
            </a:r>
            <a:r>
              <a:rPr lang="zh-CN" altLang="en-US" sz="2400"/>
              <a:t>）使用列表对象的</a:t>
            </a:r>
            <a:r>
              <a:rPr lang="en-US" altLang="zh-CN" sz="2400"/>
              <a:t>remove()</a:t>
            </a:r>
            <a:r>
              <a:rPr lang="zh-CN" altLang="en-US" sz="2400"/>
              <a:t>方法删除</a:t>
            </a:r>
            <a:r>
              <a:rPr lang="zh-CN" altLang="en-US" sz="2400" b="1">
                <a:solidFill>
                  <a:srgbClr val="FF0000"/>
                </a:solidFill>
              </a:rPr>
              <a:t>首次出现</a:t>
            </a:r>
            <a:r>
              <a:rPr lang="zh-CN" altLang="en-US" sz="2400"/>
              <a:t>的指定元素，</a:t>
            </a:r>
            <a:r>
              <a:rPr lang="zh-CN" altLang="en-US" sz="2400" b="1"/>
              <a:t>如果列表中不存在要删除的元素，则抛出异常</a:t>
            </a:r>
            <a:r>
              <a:rPr lang="zh-CN" altLang="en-US" sz="2400"/>
              <a:t>。</a:t>
            </a:r>
            <a:endParaRPr lang="zh-CN" altLang="en-US" sz="2400"/>
          </a:p>
          <a:p>
            <a:pPr marL="1905" indent="-344805">
              <a:buSzPct val="90000"/>
              <a:buFont typeface="Wingdings" panose="05000000000000000000" pitchFamily="2" charset="2"/>
              <a:buNone/>
            </a:pPr>
            <a:endParaRPr lang="zh-CN" altLang="en-US" sz="2400"/>
          </a:p>
          <a:p>
            <a:pPr marL="1905" indent="-344805">
              <a:buSzPct val="90000"/>
              <a:buFont typeface="Wingdings" panose="05000000000000000000" pitchFamily="2" charset="2"/>
              <a:buNone/>
            </a:pPr>
            <a:r>
              <a:rPr lang="en-US" altLang="zh-CN" sz="1800">
                <a:latin typeface="Consolas" panose="020B0609020204030204" charset="0"/>
              </a:rPr>
              <a:t>&gt;&gt;&gt; a_list = [3,5,7,9,7,11]</a:t>
            </a:r>
            <a:endParaRPr lang="en-US" altLang="zh-CN" sz="1800">
              <a:latin typeface="Consolas" panose="020B0609020204030204" charset="0"/>
            </a:endParaRPr>
          </a:p>
          <a:p>
            <a:pPr marL="1905" indent="-344805">
              <a:buSzPct val="90000"/>
              <a:buFont typeface="Wingdings" panose="05000000000000000000" pitchFamily="2" charset="2"/>
              <a:buNone/>
            </a:pPr>
            <a:r>
              <a:rPr lang="en-US" altLang="zh-CN" sz="1800">
                <a:latin typeface="Consolas" panose="020B0609020204030204" charset="0"/>
              </a:rPr>
              <a:t>&gt;&gt;&gt; a_list.remove(7)</a:t>
            </a:r>
            <a:endParaRPr lang="en-US" altLang="zh-CN" sz="1800">
              <a:latin typeface="Consolas" panose="020B0609020204030204" charset="0"/>
            </a:endParaRPr>
          </a:p>
          <a:p>
            <a:pPr marL="1905" indent="-344805">
              <a:buSzPct val="90000"/>
              <a:buFont typeface="Wingdings" panose="05000000000000000000" pitchFamily="2" charset="2"/>
              <a:buNone/>
            </a:pPr>
            <a:r>
              <a:rPr lang="en-US" altLang="zh-CN" sz="1800">
                <a:latin typeface="Consolas" panose="020B0609020204030204" charset="0"/>
              </a:rPr>
              <a:t>&gt;&gt;&gt; a_list</a:t>
            </a:r>
            <a:endParaRPr lang="en-US" altLang="zh-CN" sz="1800">
              <a:latin typeface="Consolas" panose="020B0609020204030204" charset="0"/>
            </a:endParaRPr>
          </a:p>
          <a:p>
            <a:pPr marL="1905" indent="-344805">
              <a:buSzPct val="90000"/>
              <a:buFont typeface="Wingdings" panose="05000000000000000000" pitchFamily="2" charset="2"/>
              <a:buNone/>
            </a:pPr>
            <a:r>
              <a:rPr lang="en-US" altLang="zh-CN" sz="1800">
                <a:solidFill>
                  <a:srgbClr val="00B0F0"/>
                </a:solidFill>
                <a:latin typeface="Consolas" panose="020B0609020204030204" charset="0"/>
              </a:rPr>
              <a:t>[3, 5, 9, 7, 11]</a:t>
            </a:r>
            <a:endParaRPr lang="en-US" altLang="zh-CN" sz="1800">
              <a:solidFill>
                <a:srgbClr val="00B0F0"/>
              </a:solidFill>
              <a:latin typeface="Consolas" panose="020B0609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276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6866" name="文本占位符 32770"/>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dirty="0"/>
              <a:t>代码编写好后必须要经过</a:t>
            </a:r>
            <a:r>
              <a:rPr lang="zh-CN" altLang="en-US" sz="2400" dirty="0">
                <a:solidFill>
                  <a:srgbClr val="FF0000"/>
                </a:solidFill>
              </a:rPr>
              <a:t>反复测试</a:t>
            </a:r>
            <a:r>
              <a:rPr lang="zh-CN" altLang="en-US" sz="2400" dirty="0"/>
              <a:t>，不能满足于几次测试结果正确</a:t>
            </a:r>
            <a:r>
              <a:rPr lang="en-US" altLang="zh-CN" sz="2400" dirty="0"/>
              <a:t>。例如，下面的代码成功地删除了列表中的重复元素，执行结果是完全正确的。</a:t>
            </a:r>
            <a:endParaRPr lang="en-US" altLang="zh-CN" sz="2400" dirty="0"/>
          </a:p>
          <a:p>
            <a:pPr>
              <a:lnSpc>
                <a:spcPct val="85000"/>
              </a:lnSpc>
              <a:spcBef>
                <a:spcPct val="0"/>
              </a:spcBef>
              <a:buSzPct val="90000"/>
              <a:buFont typeface="Wingdings" panose="05000000000000000000" pitchFamily="2" charset="2"/>
              <a:buNone/>
            </a:pPr>
            <a:endParaRPr lang="en-US" altLang="zh-CN" sz="2400" dirty="0"/>
          </a:p>
          <a:p>
            <a:pPr>
              <a:lnSpc>
                <a:spcPct val="85000"/>
              </a:lnSpc>
              <a:spcBef>
                <a:spcPct val="0"/>
              </a:spcBef>
              <a:buSzPct val="90000"/>
              <a:buFont typeface="Wingdings" panose="05000000000000000000" pitchFamily="2" charset="2"/>
              <a:buNone/>
            </a:pPr>
            <a:r>
              <a:rPr lang="en-US" altLang="zh-CN" sz="1800" dirty="0">
                <a:latin typeface="Consolas" panose="020B0609020204030204" charset="0"/>
              </a:rPr>
              <a:t>&gt;&gt;&gt; x = [1,2,1,2,1,2,1,2,1]</a:t>
            </a:r>
            <a:endParaRPr lang="en-US" altLang="zh-CN" sz="1800" dirty="0">
              <a:latin typeface="Consolas" panose="020B0609020204030204" charset="0"/>
            </a:endParaRPr>
          </a:p>
          <a:p>
            <a:pPr>
              <a:lnSpc>
                <a:spcPct val="85000"/>
              </a:lnSpc>
              <a:spcBef>
                <a:spcPct val="0"/>
              </a:spcBef>
              <a:buSzPct val="90000"/>
              <a:buFont typeface="Wingdings" panose="05000000000000000000" pitchFamily="2" charset="2"/>
              <a:buNone/>
            </a:pPr>
            <a:r>
              <a:rPr lang="en-US" altLang="zh-CN" sz="1800" dirty="0">
                <a:latin typeface="Consolas" panose="020B0609020204030204" charset="0"/>
              </a:rPr>
              <a:t>&gt;&gt;&gt; for i in x:</a:t>
            </a:r>
            <a:endParaRPr lang="en-US" altLang="zh-CN" sz="1800" dirty="0">
              <a:latin typeface="Consolas" panose="020B0609020204030204" charset="0"/>
            </a:endParaRPr>
          </a:p>
          <a:p>
            <a:pPr>
              <a:lnSpc>
                <a:spcPct val="85000"/>
              </a:lnSpc>
              <a:spcBef>
                <a:spcPct val="0"/>
              </a:spcBef>
              <a:buSzPct val="90000"/>
              <a:buFont typeface="Wingdings" panose="05000000000000000000" pitchFamily="2" charset="2"/>
              <a:buNone/>
            </a:pPr>
            <a:r>
              <a:rPr lang="en-US" altLang="zh-CN" sz="1800" dirty="0">
                <a:latin typeface="Consolas" panose="020B0609020204030204" charset="0"/>
              </a:rPr>
              <a:t>    if i == 1:</a:t>
            </a:r>
            <a:endParaRPr lang="en-US" altLang="zh-CN" sz="1800" dirty="0">
              <a:latin typeface="Consolas" panose="020B0609020204030204" charset="0"/>
            </a:endParaRPr>
          </a:p>
          <a:p>
            <a:pPr>
              <a:lnSpc>
                <a:spcPct val="85000"/>
              </a:lnSpc>
              <a:spcBef>
                <a:spcPct val="0"/>
              </a:spcBef>
              <a:buSzPct val="90000"/>
              <a:buFont typeface="Wingdings" panose="05000000000000000000" pitchFamily="2" charset="2"/>
              <a:buNone/>
            </a:pPr>
            <a:r>
              <a:rPr lang="en-US" altLang="zh-CN" sz="1800" dirty="0">
                <a:latin typeface="Consolas" panose="020B0609020204030204" charset="0"/>
              </a:rPr>
              <a:t>        x.remove(i)		</a:t>
            </a:r>
            <a:endParaRPr lang="en-US" altLang="zh-CN" sz="1800" dirty="0">
              <a:latin typeface="Consolas" panose="020B0609020204030204" charset="0"/>
            </a:endParaRPr>
          </a:p>
          <a:p>
            <a:pPr>
              <a:lnSpc>
                <a:spcPct val="85000"/>
              </a:lnSpc>
              <a:spcBef>
                <a:spcPct val="0"/>
              </a:spcBef>
              <a:buSzPct val="90000"/>
              <a:buFont typeface="Wingdings" panose="05000000000000000000" pitchFamily="2" charset="2"/>
              <a:buNone/>
            </a:pPr>
            <a:r>
              <a:rPr lang="en-US" altLang="zh-CN" sz="1800" dirty="0">
                <a:latin typeface="Consolas" panose="020B0609020204030204" charset="0"/>
              </a:rPr>
              <a:t>&gt;&gt;&gt; x</a:t>
            </a:r>
            <a:endParaRPr lang="en-US" altLang="zh-CN" sz="1800" dirty="0">
              <a:latin typeface="Consolas" panose="020B0609020204030204" charset="0"/>
            </a:endParaRPr>
          </a:p>
          <a:p>
            <a:pPr>
              <a:lnSpc>
                <a:spcPct val="85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[2, 2, 2, 2]</a:t>
            </a:r>
            <a:endParaRPr lang="en-US" altLang="zh-CN" sz="1800" dirty="0">
              <a:solidFill>
                <a:srgbClr val="00B0F0"/>
              </a:solidFill>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379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3795" name="文本占位符 33794"/>
          <p:cNvSpPr>
            <a:spLocks noGrp="1"/>
          </p:cNvSpPr>
          <p:nvPr>
            <p:ph sz="half" idx="2"/>
          </p:nvPr>
        </p:nvSpPr>
        <p:spPr/>
        <p:txBody>
          <a:bodyPr/>
          <a:p>
            <a:pPr marR="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然而，上面这段代码的逻辑是错误的。同样的代码，仅仅是所处理的数据发生了一点变化，然而当循环结束后却发现并没有把所有的“</a:t>
            </a:r>
            <a:r>
              <a:rPr kumimoji="0" lang="en-US" altLang="zh-CN" sz="2400" b="0" i="0" u="none" strike="noStrike" kern="1200" cap="none" spc="0" normalizeH="0" baseline="0" noProof="1">
                <a:solidFill>
                  <a:schemeClr val="tx1"/>
                </a:solidFill>
                <a:effectLst/>
                <a:latin typeface="+mn-lt"/>
                <a:ea typeface="+mn-ea"/>
                <a:cs typeface="+mn-cs"/>
              </a:rPr>
              <a:t>1”</a:t>
            </a:r>
            <a:r>
              <a:rPr kumimoji="0" lang="zh-CN" altLang="en-US" sz="2400" b="0" i="0" u="none" strike="noStrike" kern="1200" cap="none" spc="0" normalizeH="0" baseline="0" noProof="1">
                <a:solidFill>
                  <a:schemeClr val="tx1"/>
                </a:solidFill>
                <a:effectLst/>
                <a:latin typeface="+mn-lt"/>
                <a:ea typeface="+mn-ea"/>
                <a:cs typeface="+mn-cs"/>
              </a:rPr>
              <a:t>都删除，只是删除了一部分。</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 = [1,2,1,2,1,1,1]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for i in x:</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if i == 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x.remove(i)		</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[2, 2, 1]</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481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8914" name="文本占位符 34818"/>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400"/>
              <a:t>两组数据的本质区别在于，第一组数据中没有连续的“</a:t>
            </a:r>
            <a:r>
              <a:rPr lang="en-US" altLang="zh-CN" sz="2400"/>
              <a:t>1”</a:t>
            </a:r>
            <a:r>
              <a:rPr lang="zh-CN" altLang="en-US" sz="2400"/>
              <a:t>，而第二组数据中存在连续的“</a:t>
            </a:r>
            <a:r>
              <a:rPr lang="en-US" altLang="zh-CN" sz="2400"/>
              <a:t>1”</a:t>
            </a:r>
            <a:r>
              <a:rPr lang="zh-CN" altLang="en-US" sz="2400"/>
              <a:t>。出现这个问题的原因是</a:t>
            </a:r>
            <a:r>
              <a:rPr lang="zh-CN" altLang="en-US" sz="2400">
                <a:solidFill>
                  <a:srgbClr val="FF0000"/>
                </a:solidFill>
              </a:rPr>
              <a:t>列表的自动内存管理功能</a:t>
            </a:r>
            <a:r>
              <a:rPr lang="zh-CN" altLang="en-US" sz="2400"/>
              <a:t>。</a:t>
            </a:r>
            <a:endParaRPr lang="zh-CN" altLang="en-US" sz="2400"/>
          </a:p>
          <a:p>
            <a:pPr>
              <a:lnSpc>
                <a:spcPct val="150000"/>
              </a:lnSpc>
              <a:spcBef>
                <a:spcPts val="600"/>
              </a:spcBef>
              <a:spcAft>
                <a:spcPts val="600"/>
              </a:spcAft>
              <a:buSzPct val="90000"/>
              <a:buFont typeface="Wingdings" panose="05000000000000000000" charset="0"/>
              <a:buChar char="n"/>
            </a:pPr>
            <a:r>
              <a:rPr lang="zh-CN" altLang="en-US" sz="2400">
                <a:solidFill>
                  <a:srgbClr val="FF0000"/>
                </a:solidFill>
              </a:rPr>
              <a:t>在删除列表元素时，</a:t>
            </a:r>
            <a:r>
              <a:rPr lang="en-US" altLang="zh-CN" sz="2400">
                <a:solidFill>
                  <a:srgbClr val="FF0000"/>
                </a:solidFill>
              </a:rPr>
              <a:t>Python</a:t>
            </a:r>
            <a:r>
              <a:rPr lang="zh-CN" altLang="en-US" sz="240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2400"/>
              <a:t>每当插入或删除一个元素之后，该元素位置后面所有元素的索引就都改变了。</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584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5843" name="文本占位符 35842"/>
          <p:cNvSpPr>
            <a:spLocks noGrp="1"/>
          </p:cNvSpPr>
          <p:nvPr>
            <p:ph sz="half" idx="2"/>
          </p:nvPr>
        </p:nvSpPr>
        <p:spPr/>
        <p:txBody>
          <a:bodyPr/>
          <a:p>
            <a:pPr marR="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dirty="0">
                <a:solidFill>
                  <a:schemeClr val="tx1"/>
                </a:solidFill>
                <a:effectLst/>
                <a:latin typeface="+mn-lt"/>
                <a:ea typeface="+mn-ea"/>
                <a:cs typeface="+mn-cs"/>
              </a:rPr>
              <a:t>正确的代码：</a:t>
            </a:r>
            <a:endParaRPr kumimoji="0" lang="zh-CN" altLang="en-US" sz="2400" b="0" i="0" u="none" strike="noStrike" kern="1200" cap="none" spc="0" normalizeH="0" baseline="0" noProof="1" dirty="0">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2000" b="0" i="0" u="none" strike="noStrike" kern="1200" cap="none" spc="0" normalizeH="0" baseline="0" noProof="1" dirty="0">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x = [1,2,1,2,1,1,1]</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for i in x[::]:                         </a:t>
            </a:r>
            <a:r>
              <a:rPr kumimoji="0" lang="en-US" altLang="zh-CN" sz="1800" b="0" i="0" u="none" strike="noStrike" kern="1200" cap="none" spc="0" normalizeH="0" baseline="0" noProof="1" dirty="0">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切片</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    if i == 1:</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	        x.remove(i)</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2000" b="0" i="0" u="none" strike="noStrike" kern="1200" cap="none" spc="0" normalizeH="0" baseline="0" noProof="1" dirty="0">
              <a:solidFill>
                <a:schemeClr val="tx1"/>
              </a:solidFill>
              <a:effectLst/>
              <a:latin typeface="+mn-lt"/>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r>
              <a:rPr kumimoji="0" lang="zh-CN" altLang="en-US" sz="2400" b="0" i="0" u="none" strike="noStrike" kern="1200" cap="none" spc="0" normalizeH="0" baseline="0" noProof="1" dirty="0">
                <a:solidFill>
                  <a:schemeClr val="tx1"/>
                </a:solidFill>
                <a:effectLst/>
                <a:latin typeface="+mn-lt"/>
                <a:ea typeface="+mn-ea"/>
                <a:cs typeface="+mn-cs"/>
              </a:rPr>
              <a:t>或者：</a:t>
            </a:r>
            <a:endParaRPr kumimoji="0" lang="zh-CN" altLang="en-US" sz="2400" b="0" i="0" u="none" strike="noStrike" kern="1200" cap="none" spc="0" normalizeH="0" baseline="0" noProof="1" dirty="0">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2000" b="0" i="0" u="none" strike="noStrike" kern="1200" cap="none" spc="0" normalizeH="0" baseline="0" noProof="1" dirty="0">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x = [1,2,1,2,1,1,1]</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&gt;&gt;&gt; for i in range(len(x)-1,-1,-1):         </a:t>
            </a:r>
            <a:r>
              <a:rPr kumimoji="0" lang="en-US" altLang="zh-CN" sz="1800" b="0" i="0" u="none" strike="noStrike" kern="1200" cap="none" spc="0" normalizeH="0" baseline="0" noProof="1" dirty="0">
                <a:solidFill>
                  <a:schemeClr val="tx1"/>
                </a:solidFill>
                <a:effectLst/>
                <a:latin typeface="Consolas" panose="020B0609020204030204" charset="0"/>
                <a:ea typeface="+mn-ea"/>
                <a:cs typeface="+mn-cs"/>
              </a:rPr>
              <a:t>#</a:t>
            </a: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从后往前删</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    if x[i]==1:</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        del x[i]</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600" b="0" i="0" u="none" strike="noStrike" kern="1200" cap="none" spc="0" normalizeH="0" baseline="0" noProof="1" dirty="0">
                <a:solidFill>
                  <a:schemeClr val="tx1"/>
                </a:solidFill>
                <a:effectLst/>
                <a:latin typeface="+mn-lt"/>
                <a:ea typeface="+mn-ea"/>
                <a:cs typeface="+mn-cs"/>
              </a:rPr>
              <a:t>	</a:t>
            </a:r>
            <a:endParaRPr kumimoji="0" lang="zh-CN" altLang="en-US" sz="1600" b="0" i="0" u="none" strike="noStrike" kern="1200" cap="none" spc="0" normalizeH="0" baseline="0" noProof="1" dirty="0">
              <a:solidFill>
                <a:schemeClr val="tx1"/>
              </a:solidFill>
              <a:effectLst/>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024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2.0 Python</a:t>
            </a:r>
            <a:r>
              <a:rPr lang="zh-CN" altLang="en-US" kern="1200" baseline="0">
                <a:latin typeface="+mj-lt"/>
                <a:ea typeface="+mj-ea"/>
                <a:cs typeface="+mj-cs"/>
              </a:rPr>
              <a:t>序列概述</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4338" name="文本占位符 10242"/>
          <p:cNvSpPr>
            <a:spLocks noGrp="1"/>
          </p:cNvSpPr>
          <p:nvPr>
            <p:ph sz="half" idx="2"/>
          </p:nvPr>
        </p:nvSpPr>
        <p:spPr/>
        <p:txBody>
          <a:bodyPr anchor="t"/>
          <a:p>
            <a:pPr>
              <a:lnSpc>
                <a:spcPct val="100000"/>
              </a:lnSpc>
              <a:spcBef>
                <a:spcPts val="1200"/>
              </a:spcBef>
              <a:buSzPct val="90000"/>
              <a:buFont typeface="Wingdings" panose="05000000000000000000" charset="0"/>
              <a:buChar char="§"/>
            </a:pPr>
            <a:r>
              <a:rPr lang="en-US" altLang="zh-CN" sz="2400" dirty="0"/>
              <a:t>Python</a:t>
            </a:r>
            <a:r>
              <a:rPr lang="zh-CN" altLang="en-US" sz="2400" dirty="0"/>
              <a:t>序列类似于其他语言中的数组，但功能要强大很多。</a:t>
            </a:r>
            <a:endParaRPr lang="zh-CN" altLang="en-US" sz="2400" dirty="0"/>
          </a:p>
          <a:p>
            <a:pPr>
              <a:lnSpc>
                <a:spcPct val="100000"/>
              </a:lnSpc>
              <a:spcBef>
                <a:spcPts val="1200"/>
              </a:spcBef>
              <a:buSzPct val="90000"/>
              <a:buFont typeface="Wingdings" panose="05000000000000000000" charset="0"/>
              <a:buChar char="§"/>
            </a:pPr>
            <a:r>
              <a:rPr lang="en-US" altLang="zh-CN" sz="2400" dirty="0"/>
              <a:t>Python</a:t>
            </a:r>
            <a:r>
              <a:rPr lang="zh-CN" altLang="en-US" sz="2400" dirty="0"/>
              <a:t>中常用的序列结构有列表、元组、字符串，字典、集合以及</a:t>
            </a:r>
            <a:r>
              <a:rPr lang="en-US" altLang="zh-CN" sz="2400" dirty="0"/>
              <a:t>range</a:t>
            </a:r>
            <a:r>
              <a:rPr lang="zh-CN" altLang="en-US" sz="2400" dirty="0"/>
              <a:t>等对象也支持很多类似的操作。</a:t>
            </a:r>
            <a:endParaRPr lang="zh-CN" altLang="en-US" sz="2400" dirty="0"/>
          </a:p>
          <a:p>
            <a:pPr>
              <a:lnSpc>
                <a:spcPct val="100000"/>
              </a:lnSpc>
              <a:spcBef>
                <a:spcPts val="1200"/>
              </a:spcBef>
              <a:buSzPct val="90000"/>
              <a:buFont typeface="Wingdings" panose="05000000000000000000" charset="0"/>
              <a:buChar char="§"/>
            </a:pPr>
            <a:r>
              <a:rPr lang="zh-CN" altLang="en-US" sz="2400" dirty="0"/>
              <a:t>列表、元组、字符串支持</a:t>
            </a:r>
            <a:r>
              <a:rPr lang="zh-CN" altLang="en-US" sz="2400" dirty="0">
                <a:solidFill>
                  <a:srgbClr val="FF0000"/>
                </a:solidFill>
              </a:rPr>
              <a:t>双向索引</a:t>
            </a:r>
            <a:r>
              <a:rPr lang="zh-CN" altLang="en-US" sz="2400" dirty="0"/>
              <a:t>，第一个元素下标为0，第二个元素下标为1，以此类推；最后一个元素下标为-1，倒数第二个元素下标为-2，以此类推。</a:t>
            </a:r>
            <a:endParaRPr lang="zh-CN" altLang="en-US" sz="2400" dirty="0"/>
          </a:p>
        </p:txBody>
      </p:sp>
      <p:pic>
        <p:nvPicPr>
          <p:cNvPr id="14339" name="Picture -2147482620"/>
          <p:cNvPicPr>
            <a:picLocks noChangeAspect="1"/>
          </p:cNvPicPr>
          <p:nvPr/>
        </p:nvPicPr>
        <p:blipFill>
          <a:blip r:embed="rId1"/>
          <a:stretch>
            <a:fillRect/>
          </a:stretch>
        </p:blipFill>
        <p:spPr>
          <a:xfrm>
            <a:off x="3567113" y="4278313"/>
            <a:ext cx="4106862" cy="1154112"/>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686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0962" name="文本占位符 36866"/>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a:t>使用下标直接访问列表元素，如果指定下标不存在，则抛出异常。</a:t>
            </a:r>
            <a:endParaRPr lang="zh-CN" altLang="en-US" sz="2400"/>
          </a:p>
          <a:p>
            <a:pPr>
              <a:lnSpc>
                <a:spcPct val="80000"/>
              </a:lnSpc>
              <a:buSzPct val="90000"/>
              <a:buFont typeface="Wingdings" panose="05000000000000000000" pitchFamily="2" charset="2"/>
              <a:buNone/>
            </a:pPr>
            <a:endParaRPr lang="en-US" altLang="zh-CN" sz="2000"/>
          </a:p>
          <a:p>
            <a:pPr>
              <a:lnSpc>
                <a:spcPct val="80000"/>
              </a:lnSpc>
              <a:buSzPct val="90000"/>
              <a:buFont typeface="Wingdings" panose="05000000000000000000" pitchFamily="2" charset="2"/>
              <a:buNone/>
            </a:pPr>
            <a:r>
              <a:rPr lang="en-US" altLang="zh-CN" sz="1800">
                <a:latin typeface="Consolas" panose="020B0609020204030204" charset="0"/>
              </a:rPr>
              <a:t>&gt;&gt;&gt; aList[3]</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6</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aList[3] = 5.5</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4, 5, 5.5, 7, 9, 11, 13, 15, 17]</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aList[15]</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  File "&lt;pyshell#34&gt;", line 1, in &lt;module&gt;</a:t>
            </a:r>
            <a:endParaRPr lang="en-US" altLang="zh-CN" sz="1800">
              <a:solidFill>
                <a:srgbClr val="FF0000"/>
              </a:solidFill>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    aList[15]</a:t>
            </a:r>
            <a:endParaRPr lang="en-US" altLang="zh-CN" sz="1800">
              <a:solidFill>
                <a:srgbClr val="FF0000"/>
              </a:solidFill>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IndexError: list index out of range</a:t>
            </a:r>
            <a:endParaRPr lang="en-US" altLang="zh-CN" sz="1800">
              <a:solidFill>
                <a:srgbClr val="FF0000"/>
              </a:solidFill>
              <a:latin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788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1986" name="文本占位符 37890"/>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a:t>使用列表对象的</a:t>
            </a:r>
            <a:r>
              <a:rPr lang="en-US" altLang="zh-CN" sz="2400"/>
              <a:t>index()</a:t>
            </a:r>
            <a:r>
              <a:rPr lang="zh-CN" altLang="en-US" sz="2400"/>
              <a:t>方法获取指定元素</a:t>
            </a:r>
            <a:r>
              <a:rPr lang="zh-CN" altLang="en-US" sz="2400">
                <a:solidFill>
                  <a:srgbClr val="FF0000"/>
                </a:solidFill>
              </a:rPr>
              <a:t>首次出现</a:t>
            </a:r>
            <a:r>
              <a:rPr lang="zh-CN" altLang="en-US" sz="2400"/>
              <a:t>的下标，若列表对象中不存在指定元素，则抛出异常。</a:t>
            </a:r>
            <a:endParaRPr lang="zh-CN" altLang="en-US" sz="2400"/>
          </a:p>
          <a:p>
            <a:pPr>
              <a:lnSpc>
                <a:spcPct val="80000"/>
              </a:lnSpc>
              <a:buSzPct val="90000"/>
              <a:buFont typeface="Wingdings" panose="05000000000000000000" pitchFamily="2" charset="2"/>
              <a:buNone/>
            </a:pPr>
            <a:endParaRPr lang="en-US" altLang="zh-CN" sz="2000"/>
          </a:p>
          <a:p>
            <a:pPr>
              <a:lnSpc>
                <a:spcPct val="80000"/>
              </a:lnSpc>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4, 5, 5.5, 7, 9, 11, 13, 15, 17]</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aList.index(7)</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4</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aList.index(100)</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Traceback (most recent call last):</a:t>
            </a:r>
            <a:endParaRPr lang="en-US" altLang="zh-CN" sz="1800">
              <a:solidFill>
                <a:srgbClr val="FF0000"/>
              </a:solidFill>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  File "&lt;pyshell#36&gt;", line 1, in &lt;module&gt;</a:t>
            </a:r>
            <a:endParaRPr lang="en-US" altLang="zh-CN" sz="1800">
              <a:solidFill>
                <a:srgbClr val="FF0000"/>
              </a:solidFill>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    aList.index(100)</a:t>
            </a:r>
            <a:endParaRPr lang="en-US" altLang="zh-CN" sz="1800">
              <a:solidFill>
                <a:srgbClr val="FF0000"/>
              </a:solidFill>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FF0000"/>
                </a:solidFill>
                <a:latin typeface="Consolas" panose="020B0609020204030204" charset="0"/>
              </a:rPr>
              <a:t>ValueError: 100 is not in list</a:t>
            </a:r>
            <a:endParaRPr lang="en-US" altLang="zh-CN" sz="1800">
              <a:solidFill>
                <a:srgbClr val="FF000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891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3010" name="文本占位符 38914"/>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a:t>使用列表对象的</a:t>
            </a:r>
            <a:r>
              <a:rPr lang="en-US" altLang="zh-CN" sz="2400"/>
              <a:t>count()</a:t>
            </a:r>
            <a:r>
              <a:rPr lang="zh-CN" altLang="en-US" sz="2400"/>
              <a:t>方法统计指定元素在列表对象中出现的次数。</a:t>
            </a:r>
            <a:endParaRPr lang="zh-CN" altLang="en-US" sz="2400"/>
          </a:p>
          <a:p>
            <a:pPr>
              <a:lnSpc>
                <a:spcPct val="80000"/>
              </a:lnSpc>
              <a:buSzPct val="90000"/>
              <a:buFont typeface="Wingdings" panose="05000000000000000000" pitchFamily="2" charset="2"/>
              <a:buNone/>
            </a:pPr>
            <a:endParaRPr lang="en-US" altLang="zh-CN" sz="2000"/>
          </a:p>
          <a:p>
            <a:pPr>
              <a:lnSpc>
                <a:spcPct val="80000"/>
              </a:lnSpc>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4, 5, 5.5, 7, 9, 11, 13, 15, 17]</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aList.count(7)</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1</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aList.count(0)</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0</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aList.count(8)</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0</a:t>
            </a:r>
            <a:endParaRPr lang="en-US" altLang="zh-CN" sz="1800">
              <a:solidFill>
                <a:srgbClr val="00B0F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993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2.1.5 </a:t>
            </a:r>
            <a:r>
              <a:rPr lang="zh-CN" altLang="en-US" kern="1200" baseline="0">
                <a:latin typeface="+mj-lt"/>
                <a:ea typeface="+mj-ea"/>
                <a:cs typeface="+mj-cs"/>
              </a:rPr>
              <a:t>成员资格判断</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5058" name="文本占位符 39938"/>
          <p:cNvSpPr>
            <a:spLocks noGrp="1"/>
          </p:cNvSpPr>
          <p:nvPr>
            <p:ph sz="half" idx="2"/>
          </p:nvPr>
        </p:nvSpPr>
        <p:spPr>
          <a:ln w="25400"/>
        </p:spPr>
        <p:txBody>
          <a:bodyPr anchor="t"/>
          <a:p>
            <a:pPr marL="342900" marR="0" indent="-342900" algn="l" defTabSz="914400" rtl="0" eaLnBrk="1" fontAlgn="base" latinLnBrk="0" hangingPunct="1">
              <a:lnSpc>
                <a:spcPct val="150000"/>
              </a:lnSpc>
              <a:spcBef>
                <a:spcPts val="0"/>
              </a:spcBef>
              <a:spcAft>
                <a:spcPct val="0"/>
              </a:spcAft>
              <a:buClrTx/>
              <a:buSzPct val="90000"/>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使用</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in</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关键字来判断一个值是否存在于列表中，返回结果为“</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True”</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或“</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False”</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0" marR="0" indent="0" algn="l" defTabSz="914400" rtl="0" eaLnBrk="1" fontAlgn="base" latinLnBrk="0" hangingPunct="1">
              <a:lnSpc>
                <a:spcPct val="150000"/>
              </a:lnSpc>
              <a:spcBef>
                <a:spcPts val="0"/>
              </a:spcBef>
              <a:spcAft>
                <a:spcPct val="0"/>
              </a:spcAft>
              <a:buClrTx/>
              <a:buSzPct val="90000"/>
              <a:buFont typeface="Wingdings" panose="05000000000000000000" charset="0"/>
              <a:buNone/>
            </a:pP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50000"/>
              </a:lnSpc>
              <a:spcBef>
                <a:spcPts val="0"/>
              </a:spcBef>
              <a:spcAft>
                <a:spcPct val="0"/>
              </a:spcAft>
              <a:buClrTx/>
              <a:buSzPct val="90000"/>
              <a:buFont typeface="Wingdings" panose="05000000000000000000" charset="0"/>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aList</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[3, 4, 5, 5.5, 7, 9, 11, 13, 15, 17]</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3 in aList</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True</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18 in aList</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False</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bList = [[1], [2], [3]]</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chemeClr val="tx1"/>
                </a:solidFill>
                <a:latin typeface="Consolas" panose="020B0609020204030204" charset="0"/>
                <a:ea typeface="+mn-ea"/>
                <a:cs typeface="+mn-cs"/>
              </a:rPr>
              <a:t>&gt;&gt;&gt; 3 in bList</a:t>
            </a:r>
            <a:endParaRPr kumimoji="0" lang="en-US" altLang="zh-CN"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600" b="0" i="0" u="none" strike="noStrike" kern="1200" cap="none" spc="0" normalizeH="0" baseline="0" noProof="1">
                <a:solidFill>
                  <a:srgbClr val="00B0F0"/>
                </a:solidFill>
                <a:latin typeface="Consolas" panose="020B0609020204030204" charset="0"/>
                <a:ea typeface="+mn-ea"/>
                <a:cs typeface="+mn-cs"/>
              </a:rPr>
              <a:t>False</a:t>
            </a:r>
            <a:endParaRPr kumimoji="0" lang="en-US" altLang="zh-CN" sz="1600" b="0" i="0" u="none" strike="noStrike" kern="1200" cap="none" spc="0" normalizeH="0" baseline="0" noProof="1">
              <a:solidFill>
                <a:srgbClr val="00B0F0"/>
              </a:solidFill>
              <a:latin typeface="Consolas" panose="020B0609020204030204" charset="0"/>
              <a:ea typeface="+mn-ea"/>
              <a:cs typeface="+mn-cs"/>
            </a:endParaRPr>
          </a:p>
        </p:txBody>
      </p:sp>
      <p:sp>
        <p:nvSpPr>
          <p:cNvPr id="44035" name="文本框 1"/>
          <p:cNvSpPr txBox="1"/>
          <p:nvPr/>
        </p:nvSpPr>
        <p:spPr>
          <a:xfrm>
            <a:off x="6240463" y="3225800"/>
            <a:ext cx="4154487" cy="2553335"/>
          </a:xfrm>
          <a:prstGeom prst="rect">
            <a:avLst/>
          </a:prstGeom>
          <a:noFill/>
          <a:ln w="25400" cap="flat" cmpd="sng">
            <a:solidFill>
              <a:schemeClr val="accent1"/>
            </a:solidFill>
            <a:prstDash val="solid"/>
            <a:round/>
            <a:headEnd type="none" w="med" len="med"/>
            <a:tailEnd type="none" w="med" len="med"/>
          </a:ln>
        </p:spPr>
        <p:txBody>
          <a:bodyPr wrap="square" anchor="t">
            <a:spAutoFit/>
          </a:bodyPr>
          <a:p>
            <a:pPr>
              <a:buSzPct val="90000"/>
              <a:buFont typeface="Wingdings" panose="05000000000000000000" pitchFamily="2" charset="2"/>
            </a:pPr>
            <a:r>
              <a:rPr lang="en-US" altLang="zh-CN" sz="1600">
                <a:latin typeface="Consolas" panose="020B0609020204030204" charset="0"/>
                <a:ea typeface="宋体" panose="02010600030101010101" pitchFamily="2" charset="-122"/>
                <a:sym typeface="Arial" panose="020B0604020202020204" pitchFamily="34" charset="0"/>
              </a:rPr>
              <a:t>&gt;&gt;&gt; 3 not in bList</a:t>
            </a:r>
            <a:endParaRPr lang="en-US" altLang="zh-CN" sz="1600">
              <a:latin typeface="Consolas" panose="020B0609020204030204" charset="0"/>
              <a:ea typeface="宋体" panose="02010600030101010101" pitchFamily="2" charset="-122"/>
            </a:endParaRPr>
          </a:p>
          <a:p>
            <a:pPr>
              <a:buSzPct val="90000"/>
              <a:buFont typeface="Wingdings" panose="05000000000000000000" pitchFamily="2" charset="2"/>
            </a:pPr>
            <a:r>
              <a:rPr lang="en-US" altLang="zh-CN" sz="16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600">
              <a:solidFill>
                <a:srgbClr val="00B0F0"/>
              </a:solidFill>
              <a:latin typeface="Consolas" panose="020B0609020204030204" charset="0"/>
              <a:ea typeface="宋体" panose="02010600030101010101" pitchFamily="2" charset="-122"/>
              <a:sym typeface="Arial" panose="020B0604020202020204" pitchFamily="34" charset="0"/>
            </a:endParaRPr>
          </a:p>
          <a:p>
            <a:pPr>
              <a:buSzPct val="90000"/>
              <a:buFont typeface="Wingdings" panose="05000000000000000000" pitchFamily="2" charset="2"/>
            </a:pPr>
            <a:r>
              <a:rPr lang="en-US" altLang="zh-CN" sz="1600">
                <a:latin typeface="Consolas" panose="020B0609020204030204" charset="0"/>
                <a:ea typeface="宋体" panose="02010600030101010101" pitchFamily="2" charset="-122"/>
                <a:sym typeface="Arial" panose="020B0604020202020204" pitchFamily="34" charset="0"/>
              </a:rPr>
              <a:t>&gt;&gt;&gt; [3] in bList</a:t>
            </a:r>
            <a:endParaRPr lang="en-US" altLang="zh-CN" sz="1600">
              <a:latin typeface="Consolas" panose="020B0609020204030204" charset="0"/>
              <a:ea typeface="宋体" panose="02010600030101010101" pitchFamily="2" charset="-122"/>
            </a:endParaRPr>
          </a:p>
          <a:p>
            <a:pPr>
              <a:buSzPct val="90000"/>
              <a:buFont typeface="Wingdings" panose="05000000000000000000" pitchFamily="2" charset="2"/>
            </a:pPr>
            <a:r>
              <a:rPr lang="en-US" altLang="zh-CN" sz="16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600">
              <a:solidFill>
                <a:srgbClr val="00B0F0"/>
              </a:solidFill>
              <a:latin typeface="Consolas" panose="020B0609020204030204" charset="0"/>
              <a:ea typeface="宋体" panose="02010600030101010101" pitchFamily="2" charset="-122"/>
              <a:sym typeface="Arial" panose="020B0604020202020204" pitchFamily="34" charset="0"/>
            </a:endParaRPr>
          </a:p>
          <a:p>
            <a:pPr>
              <a:buSzPct val="90000"/>
              <a:buFont typeface="Wingdings" panose="05000000000000000000" pitchFamily="2" charset="2"/>
            </a:pPr>
            <a:r>
              <a:rPr lang="en-US" altLang="zh-CN" sz="1600">
                <a:latin typeface="Consolas" panose="020B0609020204030204" charset="0"/>
                <a:ea typeface="宋体" panose="02010600030101010101" pitchFamily="2" charset="-122"/>
                <a:sym typeface="Arial" panose="020B0604020202020204" pitchFamily="34" charset="0"/>
              </a:rPr>
              <a:t>&gt;&gt;&gt; aList = [3, 5, 7, 9, 11]</a:t>
            </a:r>
            <a:endParaRPr lang="en-US" altLang="zh-CN" sz="1600">
              <a:latin typeface="Consolas" panose="020B0609020204030204" charset="0"/>
              <a:ea typeface="宋体" panose="02010600030101010101" pitchFamily="2" charset="-122"/>
            </a:endParaRPr>
          </a:p>
          <a:p>
            <a:pPr>
              <a:buSzPct val="90000"/>
              <a:buFont typeface="Wingdings" panose="05000000000000000000" pitchFamily="2" charset="2"/>
            </a:pPr>
            <a:r>
              <a:rPr lang="en-US" altLang="zh-CN" sz="1600">
                <a:latin typeface="Consolas" panose="020B0609020204030204" charset="0"/>
                <a:ea typeface="宋体" panose="02010600030101010101" pitchFamily="2" charset="-122"/>
                <a:sym typeface="Arial" panose="020B0604020202020204" pitchFamily="34" charset="0"/>
              </a:rPr>
              <a:t>&gt;&gt;&gt; bList = ['a', 'b', 'c', 'd']</a:t>
            </a:r>
            <a:endParaRPr lang="en-US" altLang="zh-CN" sz="1600">
              <a:latin typeface="Consolas" panose="020B0609020204030204" charset="0"/>
              <a:ea typeface="宋体" panose="02010600030101010101" pitchFamily="2" charset="-122"/>
            </a:endParaRPr>
          </a:p>
          <a:p>
            <a:pPr>
              <a:buSzPct val="90000"/>
              <a:buFont typeface="Wingdings" panose="05000000000000000000" pitchFamily="2" charset="2"/>
            </a:pPr>
            <a:r>
              <a:rPr lang="en-US" altLang="zh-CN" sz="1600">
                <a:latin typeface="Consolas" panose="020B0609020204030204" charset="0"/>
                <a:ea typeface="宋体" panose="02010600030101010101" pitchFamily="2" charset="-122"/>
                <a:sym typeface="Arial" panose="020B0604020202020204" pitchFamily="34" charset="0"/>
              </a:rPr>
              <a:t>&gt;&gt;&gt; (3, 'a') in zip(aList, bList)</a:t>
            </a:r>
            <a:endParaRPr lang="en-US" altLang="zh-CN" sz="1600">
              <a:latin typeface="Consolas" panose="020B0609020204030204" charset="0"/>
              <a:ea typeface="宋体" panose="02010600030101010101" pitchFamily="2" charset="-122"/>
            </a:endParaRPr>
          </a:p>
          <a:p>
            <a:pPr>
              <a:buSzPct val="90000"/>
              <a:buFont typeface="Wingdings" panose="05000000000000000000" pitchFamily="2" charset="2"/>
            </a:pPr>
            <a:r>
              <a:rPr lang="en-US" altLang="zh-CN" sz="16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600">
              <a:solidFill>
                <a:srgbClr val="00B0F0"/>
              </a:solidFill>
              <a:latin typeface="Consolas" panose="020B0609020204030204" charset="0"/>
              <a:ea typeface="宋体" panose="02010600030101010101" pitchFamily="2" charset="-122"/>
              <a:sym typeface="Arial" panose="020B0604020202020204" pitchFamily="34" charset="0"/>
            </a:endParaRPr>
          </a:p>
          <a:p>
            <a:pPr>
              <a:buSzPct val="90000"/>
              <a:buFont typeface="Wingdings" panose="05000000000000000000" pitchFamily="2" charset="2"/>
            </a:pPr>
            <a:r>
              <a:rPr lang="en-US" altLang="zh-CN" sz="1600">
                <a:latin typeface="Consolas" panose="020B0609020204030204" charset="0"/>
                <a:ea typeface="宋体" panose="02010600030101010101" pitchFamily="2" charset="-122"/>
                <a:sym typeface="Arial" panose="020B0604020202020204" pitchFamily="34" charset="0"/>
              </a:rPr>
              <a:t>&gt;&gt;&gt; for a, b in zip(aList, bList):</a:t>
            </a:r>
            <a:endParaRPr lang="en-US" altLang="zh-CN" sz="1600">
              <a:latin typeface="Consolas" panose="020B0609020204030204" charset="0"/>
              <a:ea typeface="宋体" panose="02010600030101010101" pitchFamily="2" charset="-122"/>
            </a:endParaRPr>
          </a:p>
          <a:p>
            <a:pPr>
              <a:buSzPct val="90000"/>
              <a:buFont typeface="Wingdings" panose="05000000000000000000" pitchFamily="2" charset="2"/>
            </a:pPr>
            <a:r>
              <a:rPr lang="en-US" altLang="zh-CN" sz="1600">
                <a:latin typeface="Consolas" panose="020B0609020204030204" charset="0"/>
                <a:ea typeface="宋体" panose="02010600030101010101" pitchFamily="2" charset="-122"/>
                <a:sym typeface="Arial" panose="020B0604020202020204" pitchFamily="34" charset="0"/>
              </a:rPr>
              <a:t>	print(a, b)</a:t>
            </a:r>
            <a:endParaRPr lang="zh-CN" altLang="en-US" sz="1600">
              <a:latin typeface="Consolas" panose="020B060902020403020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4096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5058" name="文本占位符 40962"/>
          <p:cNvSpPr>
            <a:spLocks noGrp="1"/>
          </p:cNvSpPr>
          <p:nvPr>
            <p:ph sz="half" idx="2"/>
          </p:nvPr>
        </p:nvSpPr>
        <p:spPr/>
        <p:txBody>
          <a:bodyPr anchor="t"/>
          <a:p>
            <a:pPr>
              <a:lnSpc>
                <a:spcPct val="100000"/>
              </a:lnSpc>
              <a:spcBef>
                <a:spcPts val="600"/>
              </a:spcBef>
              <a:spcAft>
                <a:spcPts val="600"/>
              </a:spcAft>
              <a:buSzPct val="90000"/>
              <a:buFont typeface="Wingdings" panose="05000000000000000000" charset="0"/>
              <a:buChar char=""/>
            </a:pPr>
            <a:r>
              <a:rPr lang="zh-CN" altLang="en-US" sz="2200"/>
              <a:t>切片适用于列表、元组、字符串、</a:t>
            </a:r>
            <a:r>
              <a:rPr lang="en-US" altLang="zh-CN" sz="2200"/>
              <a:t>range</a:t>
            </a:r>
            <a:r>
              <a:rPr lang="zh-CN" altLang="en-US" sz="2200"/>
              <a:t>对象等类型，但作用于列表时功能最强大。</a:t>
            </a:r>
            <a:r>
              <a:rPr lang="zh-CN" altLang="en-US" sz="2200">
                <a:sym typeface="宋体" panose="02010600030101010101" pitchFamily="2" charset="-122"/>
              </a:rPr>
              <a:t>可以使用切片来</a:t>
            </a:r>
            <a:r>
              <a:rPr lang="zh-CN" altLang="en-US" sz="2200">
                <a:solidFill>
                  <a:srgbClr val="FF0000"/>
                </a:solidFill>
                <a:sym typeface="宋体" panose="02010600030101010101" pitchFamily="2" charset="-122"/>
              </a:rPr>
              <a:t>截取</a:t>
            </a:r>
            <a:r>
              <a:rPr lang="zh-CN" altLang="en-US" sz="2200">
                <a:sym typeface="宋体" panose="02010600030101010101" pitchFamily="2" charset="-122"/>
              </a:rPr>
              <a:t>列表中的任何部分，得到一个新列表，也可以通过切片来</a:t>
            </a:r>
            <a:r>
              <a:rPr lang="zh-CN" altLang="en-US" sz="2200">
                <a:solidFill>
                  <a:srgbClr val="FF0000"/>
                </a:solidFill>
                <a:sym typeface="宋体" panose="02010600030101010101" pitchFamily="2" charset="-122"/>
              </a:rPr>
              <a:t>修改</a:t>
            </a:r>
            <a:r>
              <a:rPr lang="zh-CN" altLang="en-US" sz="2200">
                <a:sym typeface="宋体" panose="02010600030101010101" pitchFamily="2" charset="-122"/>
              </a:rPr>
              <a:t>和</a:t>
            </a:r>
            <a:r>
              <a:rPr lang="zh-CN" altLang="en-US" sz="2200">
                <a:solidFill>
                  <a:srgbClr val="FF0000"/>
                </a:solidFill>
                <a:sym typeface="宋体" panose="02010600030101010101" pitchFamily="2" charset="-122"/>
              </a:rPr>
              <a:t>删除</a:t>
            </a:r>
            <a:r>
              <a:rPr lang="zh-CN" altLang="en-US" sz="2200">
                <a:sym typeface="宋体" panose="02010600030101010101" pitchFamily="2" charset="-122"/>
              </a:rPr>
              <a:t>列表中部分元素，甚至可以通过切片操作为列表对象</a:t>
            </a:r>
            <a:r>
              <a:rPr lang="zh-CN" altLang="en-US" sz="2200">
                <a:solidFill>
                  <a:srgbClr val="FF0000"/>
                </a:solidFill>
                <a:sym typeface="宋体" panose="02010600030101010101" pitchFamily="2" charset="-122"/>
              </a:rPr>
              <a:t>增加</a:t>
            </a:r>
            <a:r>
              <a:rPr lang="zh-CN" altLang="en-US" sz="2200">
                <a:sym typeface="宋体" panose="02010600030101010101" pitchFamily="2" charset="-122"/>
              </a:rPr>
              <a:t>元素。</a:t>
            </a:r>
            <a:endParaRPr lang="zh-CN" altLang="en-US" sz="2200"/>
          </a:p>
          <a:p>
            <a:pPr>
              <a:lnSpc>
                <a:spcPct val="100000"/>
              </a:lnSpc>
              <a:spcBef>
                <a:spcPts val="600"/>
              </a:spcBef>
              <a:spcAft>
                <a:spcPts val="600"/>
              </a:spcAft>
              <a:buSzPct val="90000"/>
              <a:buFont typeface="Wingdings" panose="05000000000000000000" charset="0"/>
              <a:buChar char=""/>
            </a:pPr>
            <a:r>
              <a:rPr lang="zh-CN" altLang="en-US" sz="2000"/>
              <a:t>切片使用</a:t>
            </a:r>
            <a:r>
              <a:rPr lang="en-US" altLang="zh-CN" sz="2000">
                <a:solidFill>
                  <a:srgbClr val="FF0000"/>
                </a:solidFill>
              </a:rPr>
              <a:t>2</a:t>
            </a:r>
            <a:r>
              <a:rPr lang="zh-CN" altLang="en-US" sz="2000">
                <a:solidFill>
                  <a:srgbClr val="FF0000"/>
                </a:solidFill>
              </a:rPr>
              <a:t>个冒号分隔的</a:t>
            </a:r>
            <a:r>
              <a:rPr lang="en-US" altLang="zh-CN" sz="2000">
                <a:solidFill>
                  <a:srgbClr val="FF0000"/>
                </a:solidFill>
              </a:rPr>
              <a:t>3</a:t>
            </a:r>
            <a:r>
              <a:rPr lang="zh-CN" altLang="en-US" sz="2000">
                <a:solidFill>
                  <a:srgbClr val="FF0000"/>
                </a:solidFill>
              </a:rPr>
              <a:t>个数字</a:t>
            </a:r>
            <a:r>
              <a:rPr lang="zh-CN" altLang="en-US" sz="2000"/>
              <a:t>来完成：</a:t>
            </a:r>
            <a:endParaRPr lang="zh-CN" altLang="en-US" sz="2000"/>
          </a:p>
          <a:p>
            <a:pPr>
              <a:lnSpc>
                <a:spcPct val="100000"/>
              </a:lnSpc>
              <a:spcBef>
                <a:spcPts val="600"/>
              </a:spcBef>
              <a:spcAft>
                <a:spcPts val="600"/>
              </a:spcAft>
              <a:buSzPct val="90000"/>
              <a:buFont typeface="Wingdings" panose="05000000000000000000" charset="0"/>
              <a:buChar char=""/>
            </a:pPr>
            <a:r>
              <a:rPr lang="zh-CN" altLang="en-US" sz="2000" b="1">
                <a:solidFill>
                  <a:srgbClr val="00B0F0"/>
                </a:solidFill>
              </a:rPr>
              <a:t>第一个数字</a:t>
            </a:r>
            <a:r>
              <a:rPr lang="zh-CN" altLang="en-US" sz="2000"/>
              <a:t>表示切片开始位置（默认为</a:t>
            </a:r>
            <a:r>
              <a:rPr lang="en-US" altLang="zh-CN" sz="2000"/>
              <a:t>0</a:t>
            </a:r>
            <a:r>
              <a:rPr lang="zh-CN" altLang="en-US" sz="2000"/>
              <a:t>）。</a:t>
            </a:r>
            <a:endParaRPr lang="zh-CN" altLang="en-US" sz="2000"/>
          </a:p>
          <a:p>
            <a:pPr>
              <a:lnSpc>
                <a:spcPct val="100000"/>
              </a:lnSpc>
              <a:spcBef>
                <a:spcPts val="600"/>
              </a:spcBef>
              <a:spcAft>
                <a:spcPts val="600"/>
              </a:spcAft>
              <a:buSzPct val="90000"/>
              <a:buFont typeface="Wingdings" panose="05000000000000000000" charset="0"/>
              <a:buChar char=""/>
            </a:pPr>
            <a:r>
              <a:rPr lang="zh-CN" altLang="en-US" sz="2000" b="1">
                <a:solidFill>
                  <a:srgbClr val="00B0F0"/>
                </a:solidFill>
              </a:rPr>
              <a:t>第二个数字</a:t>
            </a:r>
            <a:r>
              <a:rPr lang="zh-CN" altLang="en-US" sz="2000"/>
              <a:t>表示切片截止（但不包含）位置（默认为列表长度）。</a:t>
            </a:r>
            <a:endParaRPr lang="zh-CN" altLang="en-US" sz="2000"/>
          </a:p>
          <a:p>
            <a:pPr>
              <a:lnSpc>
                <a:spcPct val="100000"/>
              </a:lnSpc>
              <a:spcBef>
                <a:spcPts val="600"/>
              </a:spcBef>
              <a:spcAft>
                <a:spcPts val="600"/>
              </a:spcAft>
              <a:buSzPct val="90000"/>
              <a:buFont typeface="Wingdings" panose="05000000000000000000" charset="0"/>
              <a:buChar char=""/>
            </a:pPr>
            <a:r>
              <a:rPr lang="zh-CN" altLang="en-US" sz="2000" b="1">
                <a:solidFill>
                  <a:srgbClr val="00B0F0"/>
                </a:solidFill>
              </a:rPr>
              <a:t>第三个数字</a:t>
            </a:r>
            <a:r>
              <a:rPr lang="zh-CN" altLang="en-US" sz="2000"/>
              <a:t>表示切片的步长（默认为</a:t>
            </a:r>
            <a:r>
              <a:rPr lang="en-US" altLang="zh-CN" sz="2000"/>
              <a:t>1</a:t>
            </a:r>
            <a:r>
              <a:rPr lang="zh-CN" altLang="en-US" sz="2000"/>
              <a:t>），当步长省略时可以顺便省略最后一个冒号。</a:t>
            </a:r>
            <a:endParaRPr lang="zh-CN" altLang="en-US" sz="2200"/>
          </a:p>
          <a:p>
            <a:pPr>
              <a:lnSpc>
                <a:spcPct val="100000"/>
              </a:lnSpc>
              <a:spcBef>
                <a:spcPts val="600"/>
              </a:spcBef>
              <a:spcAft>
                <a:spcPts val="600"/>
              </a:spcAft>
              <a:buSzPct val="90000"/>
              <a:buFont typeface="Wingdings" panose="05000000000000000000" charset="0"/>
              <a:buChar char=""/>
            </a:pPr>
            <a:r>
              <a:rPr lang="zh-CN" altLang="en-US" sz="2200"/>
              <a:t>切片操作不会因为下标越界而抛出异常，而是简单地在列表尾部截断或者返回一个空列表，代码具有</a:t>
            </a:r>
            <a:r>
              <a:rPr lang="zh-CN" altLang="en-US" sz="2200">
                <a:solidFill>
                  <a:srgbClr val="FF0000"/>
                </a:solidFill>
              </a:rPr>
              <a:t>更强的健壮性</a:t>
            </a:r>
            <a:r>
              <a:rPr lang="zh-CN" altLang="en-US" sz="2200"/>
              <a:t>。</a:t>
            </a:r>
            <a:endParaRPr lang="zh-CN" altLang="en-US" sz="2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198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6082" name="文本占位符 41986"/>
          <p:cNvSpPr>
            <a:spLocks noGrp="1"/>
          </p:cNvSpPr>
          <p:nvPr>
            <p:ph sz="half" idx="2"/>
          </p:nvPr>
        </p:nvSpPr>
        <p:spPr/>
        <p:txBody>
          <a:bodyPr anchor="t"/>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 = [3, 4, 5, 6, 7, 9, 11, 13, 15, 17]</a:t>
            </a:r>
            <a:endParaRPr lang="en-US" altLang="zh-CN"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                            #</a:t>
            </a:r>
            <a:r>
              <a:rPr lang="zh-CN" altLang="en-US" sz="1600" dirty="0">
                <a:latin typeface="Consolas" panose="020B0609020204030204" charset="0"/>
              </a:rPr>
              <a:t>返回包含所有元素的新列表</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[3, 4, 5, 6, 7, 9, 11, 13, 15, 17]</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aList[::-1]                          #</a:t>
            </a:r>
            <a:r>
              <a:rPr lang="zh-CN" altLang="en-US" sz="1600" dirty="0">
                <a:latin typeface="Consolas" panose="020B0609020204030204" charset="0"/>
              </a:rPr>
              <a:t>逆序的所有元素</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[17, 15, 13, 11, 9, 7, 6, 5, 4, 3]</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aList[::2]                           #</a:t>
            </a:r>
            <a:r>
              <a:rPr lang="zh-CN" altLang="en-US" sz="1600" dirty="0">
                <a:latin typeface="Consolas" panose="020B0609020204030204" charset="0"/>
              </a:rPr>
              <a:t>偶数位置，隔一个取一个</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[3, 5, 7, 11, 15]</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aList[1::2]                          #</a:t>
            </a:r>
            <a:r>
              <a:rPr lang="zh-CN" altLang="en-US" sz="1600" dirty="0">
                <a:latin typeface="Consolas" panose="020B0609020204030204" charset="0"/>
              </a:rPr>
              <a:t>奇数位置，隔一个取一个</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[4, 6, 9, 13, 17]</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aList[3::]                           #</a:t>
            </a:r>
            <a:r>
              <a:rPr lang="zh-CN" altLang="en-US" sz="1600" dirty="0">
                <a:latin typeface="Consolas" panose="020B0609020204030204" charset="0"/>
              </a:rPr>
              <a:t>从下标</a:t>
            </a:r>
            <a:r>
              <a:rPr lang="en-US" altLang="zh-CN" sz="1600" dirty="0">
                <a:latin typeface="Consolas" panose="020B0609020204030204" charset="0"/>
              </a:rPr>
              <a:t>3</a:t>
            </a:r>
            <a:r>
              <a:rPr lang="zh-CN" altLang="en-US" sz="1600" dirty="0">
                <a:latin typeface="Consolas" panose="020B0609020204030204" charset="0"/>
              </a:rPr>
              <a:t>开始的所有元素</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[6, 7, 9, 11, 13, 15, 17]</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aList[3:6]                           #</a:t>
            </a:r>
            <a:r>
              <a:rPr lang="zh-CN" altLang="en-US" sz="1600" dirty="0">
                <a:latin typeface="Consolas" panose="020B0609020204030204" charset="0"/>
              </a:rPr>
              <a:t>下标在</a:t>
            </a:r>
            <a:r>
              <a:rPr lang="en-US" altLang="zh-CN" sz="1600" dirty="0">
                <a:latin typeface="Consolas" panose="020B0609020204030204" charset="0"/>
              </a:rPr>
              <a:t>[3, 6)</a:t>
            </a:r>
            <a:r>
              <a:rPr lang="zh-CN" altLang="en-US" sz="1600" dirty="0">
                <a:latin typeface="Consolas" panose="020B0609020204030204" charset="0"/>
              </a:rPr>
              <a:t>之间的所有元素</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[6, 7, 9]</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aList[0:100:1]                       #</a:t>
            </a:r>
            <a:r>
              <a:rPr lang="zh-CN" altLang="en-US" sz="1600" dirty="0">
                <a:latin typeface="Consolas" panose="020B0609020204030204" charset="0"/>
              </a:rPr>
              <a:t>前</a:t>
            </a:r>
            <a:r>
              <a:rPr lang="en-US" altLang="zh-CN" sz="1600" dirty="0">
                <a:latin typeface="Consolas" panose="020B0609020204030204" charset="0"/>
              </a:rPr>
              <a:t>100</a:t>
            </a:r>
            <a:r>
              <a:rPr lang="zh-CN" altLang="en-US" sz="1600" dirty="0">
                <a:latin typeface="Consolas" panose="020B0609020204030204" charset="0"/>
              </a:rPr>
              <a:t>个元素，自动截断</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[3, 4, 5, 6, 7, 9, 11, 13, 15, 17]</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aList[100:]                          #</a:t>
            </a:r>
            <a:r>
              <a:rPr lang="zh-CN" altLang="en-US" sz="1600" dirty="0">
                <a:latin typeface="Consolas" panose="020B0609020204030204" charset="0"/>
              </a:rPr>
              <a:t>下标</a:t>
            </a:r>
            <a:r>
              <a:rPr lang="en-US" altLang="zh-CN" sz="1600" dirty="0">
                <a:latin typeface="Consolas" panose="020B0609020204030204" charset="0"/>
              </a:rPr>
              <a:t>100</a:t>
            </a:r>
            <a:r>
              <a:rPr lang="zh-CN" altLang="en-US" sz="1600" dirty="0">
                <a:latin typeface="Consolas" panose="020B0609020204030204" charset="0"/>
              </a:rPr>
              <a:t>之后的所有元素，自动截断</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a:t>
            </a:r>
            <a:endParaRPr lang="en-US" altLang="zh-CN" sz="16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aList[100]                           #</a:t>
            </a:r>
            <a:r>
              <a:rPr lang="zh-CN" altLang="en-US" sz="1600" dirty="0">
                <a:latin typeface="Consolas" panose="020B0609020204030204" charset="0"/>
              </a:rPr>
              <a:t>直接使用下标访问会发生越界</a:t>
            </a:r>
            <a:endParaRPr lang="zh-CN" altLang="en-US" sz="16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600" dirty="0">
                <a:solidFill>
                  <a:srgbClr val="FF0000"/>
                </a:solidFill>
                <a:latin typeface="Consolas" panose="020B0609020204030204" charset="0"/>
              </a:rPr>
              <a:t>IndexError: list index out of range</a:t>
            </a:r>
            <a:endParaRPr lang="en-US" altLang="zh-CN" sz="1600" dirty="0">
              <a:solidFill>
                <a:srgbClr val="FF0000"/>
              </a:solidFill>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4300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7106" name="文本占位符 43010"/>
          <p:cNvSpPr>
            <a:spLocks noGrp="1"/>
          </p:cNvSpPr>
          <p:nvPr>
            <p:ph sz="half" idx="2"/>
          </p:nvPr>
        </p:nvSpPr>
        <p:spPr/>
        <p:txBody>
          <a:bodyPr anchor="t"/>
          <a:p>
            <a:pPr>
              <a:lnSpc>
                <a:spcPct val="100000"/>
              </a:lnSpc>
              <a:spcAft>
                <a:spcPts val="0"/>
              </a:spcAft>
              <a:buSzPct val="90000"/>
              <a:buFont typeface="Wingdings" panose="05000000000000000000" charset="0"/>
              <a:buChar char=""/>
            </a:pPr>
            <a:r>
              <a:rPr lang="zh-CN" altLang="en-US" sz="2400">
                <a:latin typeface="宋体" panose="02010600030101010101" pitchFamily="2" charset="-122"/>
              </a:rPr>
              <a:t>可以使用切片来</a:t>
            </a:r>
            <a:r>
              <a:rPr lang="zh-CN" altLang="en-US" sz="2400" b="1">
                <a:solidFill>
                  <a:srgbClr val="FF0000"/>
                </a:solidFill>
                <a:latin typeface="宋体" panose="02010600030101010101" pitchFamily="2" charset="-122"/>
              </a:rPr>
              <a:t>原地修改</a:t>
            </a:r>
            <a:r>
              <a:rPr lang="zh-CN" altLang="en-US" sz="2400">
                <a:latin typeface="宋体" panose="02010600030101010101" pitchFamily="2" charset="-122"/>
              </a:rPr>
              <a:t>列表内容</a:t>
            </a:r>
            <a:endParaRPr lang="zh-CN" altLang="en-US" sz="2400">
              <a:latin typeface="宋体" panose="02010600030101010101" pitchFamily="2" charset="-122"/>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 = [3, 5, 7]</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aList[len(aList):] = [9]      #</a:t>
            </a:r>
            <a:r>
              <a:rPr lang="zh-CN" altLang="en-US" sz="1600">
                <a:latin typeface="Consolas" panose="020B0609020204030204" charset="0"/>
              </a:rPr>
              <a:t>在尾部追加元素</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[3, 5, 7, 9]</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aList[:3] = [1, 2, 3]         #</a:t>
            </a:r>
            <a:r>
              <a:rPr lang="zh-CN" altLang="en-US" sz="1600">
                <a:latin typeface="Consolas" panose="020B0609020204030204" charset="0"/>
              </a:rPr>
              <a:t>替换前</a:t>
            </a:r>
            <a:r>
              <a:rPr lang="en-US" altLang="zh-CN" sz="1600">
                <a:latin typeface="Consolas" panose="020B0609020204030204" charset="0"/>
              </a:rPr>
              <a:t>3</a:t>
            </a:r>
            <a:r>
              <a:rPr lang="zh-CN" altLang="en-US" sz="1600">
                <a:latin typeface="Consolas" panose="020B0609020204030204" charset="0"/>
              </a:rPr>
              <a:t>个元素</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[1, 2, 3, 9]</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aList[:3] = []                #</a:t>
            </a:r>
            <a:r>
              <a:rPr lang="zh-CN" altLang="en-US" sz="1600">
                <a:latin typeface="Consolas" panose="020B0609020204030204" charset="0"/>
              </a:rPr>
              <a:t>删除前</a:t>
            </a:r>
            <a:r>
              <a:rPr lang="en-US" altLang="zh-CN" sz="1600">
                <a:latin typeface="Consolas" panose="020B0609020204030204" charset="0"/>
              </a:rPr>
              <a:t>3</a:t>
            </a:r>
            <a:r>
              <a:rPr lang="zh-CN" altLang="en-US" sz="1600">
                <a:latin typeface="Consolas" panose="020B0609020204030204" charset="0"/>
              </a:rPr>
              <a:t>个元素</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[9]</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 = list(range(10))</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[0, 1, 2, 3, 4, 5, 6, 7, 8, 9]</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aList[::2] = [0]*5            #</a:t>
            </a:r>
            <a:r>
              <a:rPr lang="zh-CN" altLang="en-US" sz="1600">
                <a:latin typeface="Consolas" panose="020B0609020204030204" charset="0"/>
              </a:rPr>
              <a:t>替换偶数位置上的元素</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[0, 1, 0, 3, 0, 5, 0, 7, 0, 9]</a:t>
            </a:r>
            <a:endParaRPr lang="en-US" altLang="zh-CN" sz="160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latin typeface="Consolas" panose="020B0609020204030204" charset="0"/>
              </a:rPr>
              <a:t>&gt;&gt;&gt; aList[::2] = [0]*3            #</a:t>
            </a:r>
            <a:r>
              <a:rPr lang="zh-CN" altLang="en-US" sz="1600">
                <a:latin typeface="Consolas" panose="020B0609020204030204" charset="0"/>
              </a:rPr>
              <a:t>切片不连续，两个元素个数必须一样多</a:t>
            </a:r>
            <a:endParaRPr lang="zh-CN" altLang="en-US" sz="160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600">
                <a:solidFill>
                  <a:srgbClr val="FF0000"/>
                </a:solidFill>
                <a:latin typeface="Consolas" panose="020B0609020204030204" charset="0"/>
              </a:rPr>
              <a:t>ValueError: attempt to assign sequence of size 3 to extended slice of size 5</a:t>
            </a:r>
            <a:endParaRPr lang="en-US" altLang="zh-CN" sz="1600">
              <a:solidFill>
                <a:srgbClr val="FF000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403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8130" name="文本占位符 44034"/>
          <p:cNvSpPr>
            <a:spLocks noGrp="1"/>
          </p:cNvSpPr>
          <p:nvPr>
            <p:ph sz="half" idx="2"/>
          </p:nvPr>
        </p:nvSpPr>
        <p:spPr/>
        <p:txBody>
          <a:bodyPr anchor="t"/>
          <a:p>
            <a:pPr>
              <a:buSzPct val="90000"/>
              <a:buFont typeface="Wingdings" panose="05000000000000000000" charset="0"/>
              <a:buChar char=""/>
            </a:pPr>
            <a:r>
              <a:rPr lang="zh-CN" altLang="en-US" sz="2400" dirty="0"/>
              <a:t>使用</a:t>
            </a:r>
            <a:r>
              <a:rPr lang="en-US" altLang="zh-CN" sz="2400" dirty="0"/>
              <a:t>del</a:t>
            </a:r>
            <a:r>
              <a:rPr lang="zh-CN" altLang="en-US" sz="2400" dirty="0"/>
              <a:t>与切片结合来删除列表元素</a:t>
            </a:r>
            <a:endParaRPr lang="zh-CN" altLang="en-US" sz="2400" dirty="0"/>
          </a:p>
          <a:p>
            <a:pPr>
              <a:spcBef>
                <a:spcPct val="0"/>
              </a:spcBef>
              <a:buSzPct val="90000"/>
              <a:buFont typeface="Wingdings" panose="05000000000000000000" pitchFamily="2" charset="2"/>
              <a:buNone/>
            </a:pPr>
            <a:r>
              <a:rPr lang="en-US" altLang="zh-CN" sz="1800" dirty="0">
                <a:latin typeface="Consolas" panose="020B0609020204030204" charset="0"/>
              </a:rPr>
              <a:t>&gt;&gt;&gt; aList = [3,5,7,9,11]</a:t>
            </a:r>
            <a:endParaRPr lang="en-US" altLang="zh-CN" sz="1800" dirty="0">
              <a:latin typeface="Consolas" panose="020B0609020204030204" charset="0"/>
            </a:endParaRPr>
          </a:p>
          <a:p>
            <a:pPr>
              <a:spcBef>
                <a:spcPct val="0"/>
              </a:spcBef>
              <a:buSzPct val="90000"/>
              <a:buFont typeface="Wingdings" panose="05000000000000000000" pitchFamily="2" charset="2"/>
              <a:buNone/>
            </a:pPr>
            <a:r>
              <a:rPr lang="en-US" altLang="zh-CN" sz="1800" dirty="0">
                <a:latin typeface="Consolas" panose="020B0609020204030204" charset="0"/>
              </a:rPr>
              <a:t>&gt;&gt;&gt; del aList[:3]                          #</a:t>
            </a:r>
            <a:r>
              <a:rPr lang="zh-CN" altLang="en-US" sz="1800" dirty="0">
                <a:latin typeface="Consolas" panose="020B0609020204030204" charset="0"/>
              </a:rPr>
              <a:t>删除前</a:t>
            </a:r>
            <a:r>
              <a:rPr lang="en-US" altLang="zh-CN" sz="1800" dirty="0">
                <a:latin typeface="Consolas" panose="020B0609020204030204" charset="0"/>
              </a:rPr>
              <a:t>3</a:t>
            </a:r>
            <a:r>
              <a:rPr lang="zh-CN" altLang="en-US" sz="1800" dirty="0">
                <a:latin typeface="Consolas" panose="020B0609020204030204" charset="0"/>
              </a:rPr>
              <a:t>个元素</a:t>
            </a:r>
            <a:endParaRPr lang="zh-CN" altLang="en-US" sz="1800" dirty="0">
              <a:latin typeface="Consolas" panose="020B0609020204030204" charset="0"/>
            </a:endParaRPr>
          </a:p>
          <a:p>
            <a:pPr>
              <a:spcBef>
                <a:spcPct val="0"/>
              </a:spcBef>
              <a:buSzPct val="90000"/>
              <a:buFont typeface="Wingdings" panose="05000000000000000000" pitchFamily="2" charset="2"/>
              <a:buNone/>
            </a:pPr>
            <a:r>
              <a:rPr lang="en-US" altLang="zh-CN" sz="1800" dirty="0">
                <a:latin typeface="Consolas" panose="020B0609020204030204" charset="0"/>
              </a:rPr>
              <a:t>&gt;&gt;&gt; aList</a:t>
            </a:r>
            <a:endParaRPr lang="en-US" altLang="zh-CN" sz="1800" dirty="0">
              <a:latin typeface="Consolas" panose="020B0609020204030204" charset="0"/>
            </a:endParaRPr>
          </a:p>
          <a:p>
            <a:pPr>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[9, 11]</a:t>
            </a:r>
            <a:endParaRPr lang="en-US" altLang="zh-CN" sz="1800" dirty="0">
              <a:solidFill>
                <a:srgbClr val="00B0F0"/>
              </a:solidFill>
              <a:latin typeface="Consolas" panose="020B0609020204030204" charset="0"/>
            </a:endParaRPr>
          </a:p>
          <a:p>
            <a:pPr>
              <a:spcBef>
                <a:spcPct val="0"/>
              </a:spcBef>
              <a:buSzPct val="90000"/>
              <a:buFont typeface="Wingdings" panose="05000000000000000000" pitchFamily="2" charset="2"/>
              <a:buNone/>
            </a:pPr>
            <a:endParaRPr lang="en-US" altLang="zh-CN" sz="1800" dirty="0">
              <a:latin typeface="Consolas" panose="020B0609020204030204" charset="0"/>
            </a:endParaRPr>
          </a:p>
          <a:p>
            <a:pPr>
              <a:spcBef>
                <a:spcPct val="0"/>
              </a:spcBef>
              <a:buSzPct val="90000"/>
              <a:buFont typeface="Wingdings" panose="05000000000000000000" pitchFamily="2" charset="2"/>
              <a:buNone/>
            </a:pPr>
            <a:r>
              <a:rPr lang="zh-CN" altLang="en-US" sz="1800" dirty="0">
                <a:latin typeface="Consolas" panose="020B0609020204030204" charset="0"/>
              </a:rPr>
              <a:t>&gt;&gt;&gt; aList = [3,5,7,9,11]</a:t>
            </a:r>
            <a:endParaRPr lang="zh-CN" altLang="en-US" sz="1800" dirty="0">
              <a:latin typeface="Consolas" panose="020B0609020204030204" charset="0"/>
            </a:endParaRPr>
          </a:p>
          <a:p>
            <a:pPr>
              <a:spcBef>
                <a:spcPct val="0"/>
              </a:spcBef>
              <a:buSzPct val="90000"/>
              <a:buFont typeface="Wingdings" panose="05000000000000000000" pitchFamily="2" charset="2"/>
              <a:buNone/>
            </a:pPr>
            <a:r>
              <a:rPr lang="zh-CN" altLang="en-US" sz="1800" dirty="0">
                <a:latin typeface="Consolas" panose="020B0609020204030204" charset="0"/>
              </a:rPr>
              <a:t>&gt;&gt;&gt; del aList[::2]                         </a:t>
            </a:r>
            <a:r>
              <a:rPr lang="en-US" altLang="zh-CN" sz="1800" dirty="0">
                <a:latin typeface="Consolas" panose="020B0609020204030204" charset="0"/>
              </a:rPr>
              <a:t>#</a:t>
            </a:r>
            <a:r>
              <a:rPr lang="zh-CN" altLang="en-US" sz="1800" dirty="0">
                <a:latin typeface="Consolas" panose="020B0609020204030204" charset="0"/>
              </a:rPr>
              <a:t>删除偶数位置上的元素</a:t>
            </a:r>
            <a:endParaRPr lang="zh-CN" altLang="en-US" sz="1800" dirty="0">
              <a:latin typeface="Consolas" panose="020B0609020204030204" charset="0"/>
            </a:endParaRPr>
          </a:p>
          <a:p>
            <a:pPr>
              <a:spcBef>
                <a:spcPct val="0"/>
              </a:spcBef>
              <a:buSzPct val="90000"/>
              <a:buFont typeface="Wingdings" panose="05000000000000000000" pitchFamily="2" charset="2"/>
              <a:buNone/>
            </a:pPr>
            <a:r>
              <a:rPr lang="zh-CN" altLang="en-US" sz="1800" dirty="0">
                <a:latin typeface="Consolas" panose="020B0609020204030204" charset="0"/>
              </a:rPr>
              <a:t>&gt;&gt;&gt; aList</a:t>
            </a:r>
            <a:endParaRPr lang="zh-CN" altLang="en-US" sz="1800" dirty="0">
              <a:latin typeface="Consolas" panose="020B0609020204030204" charset="0"/>
            </a:endParaRPr>
          </a:p>
          <a:p>
            <a:pPr>
              <a:spcBef>
                <a:spcPct val="0"/>
              </a:spcBef>
              <a:buSzPct val="90000"/>
              <a:buFont typeface="Wingdings" panose="05000000000000000000" pitchFamily="2" charset="2"/>
              <a:buNone/>
            </a:pPr>
            <a:r>
              <a:rPr lang="zh-CN" altLang="en-US" sz="1800" dirty="0">
                <a:solidFill>
                  <a:srgbClr val="00B0F0"/>
                </a:solidFill>
                <a:latin typeface="Consolas" panose="020B0609020204030204" charset="0"/>
              </a:rPr>
              <a:t>[5, 9]</a:t>
            </a:r>
            <a:endParaRPr lang="zh-CN" altLang="en-US" sz="1800" dirty="0">
              <a:solidFill>
                <a:srgbClr val="00B0F0"/>
              </a:solidFill>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4505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5059" name="文本占位符 45058"/>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rPr>
              <a:t>切片返回的是列表元素的浅复制</a:t>
            </a:r>
            <a:endPar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aList = [3, 5, 7]</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bList = aList              #bList与aList指向同一个内存</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bList</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rgbClr val="00B0F0"/>
                </a:solidFill>
                <a:effectLst/>
                <a:latin typeface="Consolas" panose="020B0609020204030204" charset="0"/>
                <a:ea typeface="+mn-ea"/>
                <a:cs typeface="+mn-cs"/>
              </a:rPr>
              <a:t>[3, 5, 7]</a:t>
            </a:r>
            <a:endParaRPr kumimoji="0" lang="en-US" altLang="x-none" sz="1800" b="0" i="0" u="none" strike="noStrike" kern="1200" cap="none" spc="0" normalizeH="0" baseline="0" noProof="1" dirty="0">
              <a:solidFill>
                <a:srgbClr val="00B0F0"/>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bList[1] = 8               #</a:t>
            </a: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修改其中一个对象会影响另一个</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aList</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rgbClr val="00B0F0"/>
                </a:solidFill>
                <a:effectLst/>
                <a:latin typeface="Consolas" panose="020B0609020204030204" charset="0"/>
                <a:ea typeface="+mn-ea"/>
                <a:cs typeface="+mn-cs"/>
              </a:rPr>
              <a:t>[3, 8, 7]</a:t>
            </a:r>
            <a:endParaRPr kumimoji="0" lang="en-US" altLang="x-none" sz="1800" b="0" i="0" u="none" strike="noStrike" kern="1200" cap="none" spc="0" normalizeH="0" baseline="0" noProof="1" dirty="0">
              <a:solidFill>
                <a:srgbClr val="00B0F0"/>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aList == bList             #</a:t>
            </a: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两个列表的元素完全一样</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rgbClr val="00B0F0"/>
                </a:solidFill>
                <a:effectLst/>
                <a:latin typeface="Consolas" panose="020B0609020204030204" charset="0"/>
                <a:ea typeface="+mn-ea"/>
                <a:cs typeface="+mn-cs"/>
              </a:rPr>
              <a:t>True</a:t>
            </a:r>
            <a:endParaRPr kumimoji="0" lang="en-US" altLang="x-none" sz="1800" b="0" i="0" u="none" strike="noStrike" kern="1200" cap="none" spc="0" normalizeH="0" baseline="0" noProof="1" dirty="0">
              <a:solidFill>
                <a:srgbClr val="00B0F0"/>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aList is bList             #</a:t>
            </a: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两个列表是同一个对象</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rgbClr val="00B0F0"/>
                </a:solidFill>
                <a:effectLst/>
                <a:latin typeface="Consolas" panose="020B0609020204030204" charset="0"/>
                <a:ea typeface="+mn-ea"/>
                <a:cs typeface="+mn-cs"/>
              </a:rPr>
              <a:t>True</a:t>
            </a:r>
            <a:endParaRPr kumimoji="0" lang="en-US" altLang="x-none" sz="1800" b="0" i="0" u="none" strike="noStrike" kern="1200" cap="none" spc="0" normalizeH="0" baseline="0" noProof="1" dirty="0">
              <a:solidFill>
                <a:srgbClr val="00B0F0"/>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id(aList)                  #</a:t>
            </a: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内存地址相同</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rgbClr val="00B0F0"/>
                </a:solidFill>
                <a:effectLst/>
                <a:latin typeface="Consolas" panose="020B0609020204030204" charset="0"/>
                <a:ea typeface="+mn-ea"/>
                <a:cs typeface="+mn-cs"/>
              </a:rPr>
              <a:t>19061816</a:t>
            </a:r>
            <a:endParaRPr kumimoji="0" lang="en-US" altLang="x-none" sz="1800" b="0" i="0" u="none" strike="noStrike" kern="1200" cap="none" spc="0" normalizeH="0" baseline="0" noProof="1" dirty="0">
              <a:solidFill>
                <a:srgbClr val="00B0F0"/>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&gt;&gt;&gt; id(bList)</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1905" algn="l" defTabSz="914400" rtl="0" eaLnBrk="1" fontAlgn="base" latinLnBrk="0" hangingPunct="1">
              <a:lnSpc>
                <a:spcPct val="100000"/>
              </a:lnSpc>
              <a:spcBef>
                <a:spcPct val="0"/>
              </a:spcBef>
              <a:spcAft>
                <a:spcPct val="0"/>
              </a:spcAft>
              <a:buClrTx/>
              <a:buSzTx/>
              <a:buFontTx/>
              <a:buNone/>
            </a:pPr>
            <a:r>
              <a:rPr kumimoji="0" lang="en-US" altLang="x-none" sz="1800" b="0" i="0" u="none" strike="noStrike" kern="1200" cap="none" spc="0" normalizeH="0" baseline="0" noProof="1" dirty="0">
                <a:solidFill>
                  <a:srgbClr val="00B0F0"/>
                </a:solidFill>
                <a:effectLst/>
                <a:latin typeface="Consolas" panose="020B0609020204030204" charset="0"/>
                <a:ea typeface="+mn-ea"/>
                <a:cs typeface="+mn-cs"/>
              </a:rPr>
              <a:t>19061816</a:t>
            </a:r>
            <a:endParaRPr kumimoji="0" lang="en-US" altLang="x-none" sz="1800" b="0" i="0" u="none" strike="noStrike" kern="1200" cap="none" spc="0" normalizeH="0" baseline="0" noProof="1" dirty="0">
              <a:solidFill>
                <a:srgbClr val="00B0F0"/>
              </a:solidFill>
              <a:effectLst/>
              <a:latin typeface="Consolas" panose="020B0609020204030204" charset="0"/>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608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1202" name="文本占位符 46082"/>
          <p:cNvSpPr>
            <a:spLocks noGrp="1"/>
          </p:cNvSpPr>
          <p:nvPr>
            <p:ph sz="half" idx="2"/>
          </p:nvPr>
        </p:nvSpPr>
        <p:spPr/>
        <p:txBody>
          <a:bodyPr anchor="t"/>
          <a:p>
            <a:pPr marR="0" algn="l" defTabSz="914400" rtl="0" eaLnBrk="1" fontAlgn="base" latinLnBrk="0" hangingPunct="1">
              <a:lnSpc>
                <a:spcPct val="150000"/>
              </a:lnSpc>
              <a:spcBef>
                <a:spcPct val="0"/>
              </a:spcBef>
              <a:spcAft>
                <a:spcPct val="0"/>
              </a:spcAft>
              <a:buClrTx/>
              <a:buSzPct val="90000"/>
              <a:buFont typeface="Wingdings" panose="05000000000000000000" charset="0"/>
              <a:buChar char="n"/>
            </a:pPr>
            <a:r>
              <a:rPr kumimoji="0" lang="en-US" altLang="zh-CN" sz="2000" b="1" i="0" u="none" strike="noStrike" kern="1200" cap="none" spc="0" normalizeH="0" baseline="0" noProof="1">
                <a:solidFill>
                  <a:srgbClr val="FF0000"/>
                </a:solidFill>
                <a:latin typeface="宋体" panose="02010600030101010101" pitchFamily="2" charset="-122"/>
                <a:ea typeface="+mn-ea"/>
                <a:cs typeface="+mn-cs"/>
              </a:rPr>
              <a:t>所谓浅复制，是指生成一个新的列表，并且把原列表中所有元素的引用都复制到新列表中。</a:t>
            </a:r>
            <a:r>
              <a:rPr kumimoji="0" lang="en-US" altLang="zh-CN" sz="2000" b="0" i="0" u="none" strike="noStrike" kern="1200" cap="none" spc="0" normalizeH="0" baseline="0" noProof="1">
                <a:solidFill>
                  <a:schemeClr val="tx1"/>
                </a:solidFill>
                <a:latin typeface="宋体" panose="02010600030101010101" pitchFamily="2" charset="-122"/>
                <a:ea typeface="+mn-ea"/>
                <a:cs typeface="+mn-cs"/>
              </a:rPr>
              <a:t>如果原列表中只包含整数、实数、复数等基本类型或元组、字符串这样的不可变类型的数据，一般是没有问题的。</a:t>
            </a:r>
            <a:endParaRPr kumimoji="0" lang="en-US" altLang="zh-CN" sz="20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aList = [3, 5, 7]</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bList = aList[::]                 #</a:t>
            </a:r>
            <a:r>
              <a:rPr kumimoji="0" lang="zh-CN" altLang="en-US" sz="1800" b="0" i="0" u="none" strike="noStrike" kern="1200" cap="none" spc="0" normalizeH="0" baseline="0" noProof="1">
                <a:solidFill>
                  <a:schemeClr val="tx1"/>
                </a:solidFill>
                <a:latin typeface="Consolas" panose="020B0609020204030204" charset="0"/>
                <a:ea typeface="+mn-ea"/>
                <a:cs typeface="+mn-cs"/>
              </a:rPr>
              <a:t>切片，浅复制</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aList == bList                    #</a:t>
            </a:r>
            <a:r>
              <a:rPr kumimoji="0" lang="zh-CN" altLang="en-US" sz="1800" b="0" i="0" u="none" strike="noStrike" kern="1200" cap="none" spc="0" normalizeH="0" baseline="0" noProof="1">
                <a:solidFill>
                  <a:schemeClr val="tx1"/>
                </a:solidFill>
                <a:latin typeface="Consolas" panose="020B0609020204030204" charset="0"/>
                <a:ea typeface="+mn-ea"/>
                <a:cs typeface="+mn-cs"/>
              </a:rPr>
              <a:t>两个列表的元素完全一样</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True</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aList is bList                    #</a:t>
            </a:r>
            <a:r>
              <a:rPr kumimoji="0" lang="zh-CN" altLang="en-US" sz="1800" b="0" i="0" u="none" strike="noStrike" kern="1200" cap="none" spc="0" normalizeH="0" baseline="0" noProof="1">
                <a:solidFill>
                  <a:schemeClr val="tx1"/>
                </a:solidFill>
                <a:latin typeface="Consolas" panose="020B0609020204030204" charset="0"/>
                <a:ea typeface="+mn-ea"/>
                <a:cs typeface="+mn-cs"/>
              </a:rPr>
              <a:t>但不是同一个对象</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False</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id(aList) == id(bList)            #</a:t>
            </a:r>
            <a:r>
              <a:rPr kumimoji="0" lang="zh-CN" altLang="en-US" sz="1800" b="0" i="0" u="none" strike="noStrike" kern="1200" cap="none" spc="0" normalizeH="0" baseline="0" noProof="1">
                <a:solidFill>
                  <a:schemeClr val="tx1"/>
                </a:solidFill>
                <a:latin typeface="Consolas" panose="020B0609020204030204" charset="0"/>
                <a:ea typeface="+mn-ea"/>
                <a:cs typeface="+mn-cs"/>
              </a:rPr>
              <a:t>内存地址不一样</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False</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bList[1] = 8                      #</a:t>
            </a:r>
            <a:r>
              <a:rPr kumimoji="0" lang="zh-CN" altLang="en-US" sz="1800" b="0" i="0" u="none" strike="noStrike" kern="1200" cap="none" spc="0" normalizeH="0" baseline="0" noProof="1">
                <a:solidFill>
                  <a:schemeClr val="tx1"/>
                </a:solidFill>
                <a:latin typeface="Consolas" panose="020B0609020204030204" charset="0"/>
                <a:ea typeface="+mn-ea"/>
                <a:cs typeface="+mn-cs"/>
              </a:rPr>
              <a:t>修改其中一个不会影响另一个</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bList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[3, 8, 7]</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aList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[3, 5, 7]</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1" name="画布 8"/>
          <p:cNvGrpSpPr/>
          <p:nvPr/>
        </p:nvGrpSpPr>
        <p:grpSpPr>
          <a:xfrm>
            <a:off x="2409825" y="1679575"/>
            <a:ext cx="6751638" cy="4132263"/>
            <a:chOff x="0" y="0"/>
            <a:chExt cx="4302760" cy="3054985"/>
          </a:xfrm>
        </p:grpSpPr>
        <p:sp>
          <p:nvSpPr>
            <p:cNvPr id="15362" name="画布 8"/>
            <p:cNvSpPr/>
            <p:nvPr/>
          </p:nvSpPr>
          <p:spPr>
            <a:xfrm>
              <a:off x="0" y="0"/>
              <a:ext cx="4302760" cy="3054985"/>
            </a:xfrm>
            <a:prstGeom prst="rect">
              <a:avLst/>
            </a:prstGeom>
            <a:noFill/>
            <a:ln w="9525">
              <a:noFill/>
            </a:ln>
          </p:spPr>
          <p:txBody>
            <a:bodyPr anchor="t"/>
            <a:p>
              <a:endParaRPr lang="en-US" altLang="en-US">
                <a:latin typeface="Arial" panose="020B0604020202020204" pitchFamily="34" charset="0"/>
                <a:ea typeface="宋体" panose="02010600030101010101" pitchFamily="2" charset="-122"/>
              </a:endParaRPr>
            </a:p>
          </p:txBody>
        </p:sp>
        <p:sp>
          <p:nvSpPr>
            <p:cNvPr id="9" name="文本框 9"/>
            <p:cNvSpPr txBox="1"/>
            <p:nvPr/>
          </p:nvSpPr>
          <p:spPr>
            <a:xfrm>
              <a:off x="95250" y="66103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10"/>
            <p:cNvSpPr txBox="1"/>
            <p:nvPr/>
          </p:nvSpPr>
          <p:spPr>
            <a:xfrm>
              <a:off x="104775" y="151066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29849" y="802158"/>
              <a:ext cx="709809" cy="197406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157" y="1648626"/>
              <a:ext cx="700501" cy="3286"/>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8926" y="1652037"/>
              <a:ext cx="700501" cy="532363"/>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sp>
        <p:nvSpPr>
          <p:cNvPr id="15385" name="标题 1024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2.0 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90525" marR="0" indent="-342900" algn="l" defTabSz="914400" rtl="0" eaLnBrk="1" fontAlgn="base" latinLnBrk="0" hangingPunct="1">
              <a:lnSpc>
                <a:spcPct val="130000"/>
              </a:lnSpc>
              <a:spcBef>
                <a:spcPts val="0"/>
              </a:spcBef>
              <a:spcAft>
                <a:spcPct val="0"/>
              </a:spcAft>
              <a:buClrTx/>
              <a:buSzTx/>
              <a:buFont typeface="Wingdings" panose="05000000000000000000" charset="0"/>
              <a:buChar char=""/>
            </a:pPr>
            <a:r>
              <a:rPr kumimoji="0" lang="en-US" altLang="zh-CN" sz="2400" b="0" i="0" u="none" strike="noStrike" kern="1200" cap="none" spc="0" normalizeH="0" baseline="0" noProof="1">
                <a:solidFill>
                  <a:schemeClr val="tx1"/>
                </a:solidFill>
                <a:latin typeface="宋体" panose="02010600030101010101" pitchFamily="2" charset="-122"/>
                <a:ea typeface="+mn-ea"/>
                <a:cs typeface="+mn-cs"/>
                <a:sym typeface="+mn-ea"/>
              </a:rPr>
              <a:t>如果原列表中包含列表之类的可变数据类型，由于</a:t>
            </a:r>
            <a:r>
              <a:rPr kumimoji="0" lang="en-US" altLang="zh-CN" sz="2400" b="0" i="0" u="none" strike="noStrike" kern="1200" cap="none" spc="0" normalizeH="0" baseline="0" noProof="1">
                <a:solidFill>
                  <a:srgbClr val="FF0000"/>
                </a:solidFill>
                <a:latin typeface="宋体" panose="02010600030101010101" pitchFamily="2" charset="-122"/>
                <a:ea typeface="+mn-ea"/>
                <a:cs typeface="+mn-cs"/>
                <a:sym typeface="+mn-ea"/>
              </a:rPr>
              <a:t>浅复制时只是把子列表的引用复制到新列表中</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sym typeface="+mn-ea"/>
              </a:rPr>
              <a:t>，这样的话修改任何一个都会影响另外一个。</a:t>
            </a:r>
            <a:endParaRPr kumimoji="0" lang="en-US" altLang="zh-CN" sz="2400" b="0" i="0" u="none" strike="noStrike" kern="1200" cap="none" spc="0" normalizeH="0" baseline="0" noProof="1">
              <a:solidFill>
                <a:schemeClr val="tx1"/>
              </a:solidFill>
              <a:latin typeface="宋体" panose="02010600030101010101" pitchFamily="2" charset="-122"/>
              <a:ea typeface="+mn-ea"/>
              <a:cs typeface="+mn-cs"/>
              <a:sym typeface="+mn-ea"/>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 [1, 2, [3,4]]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y =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x[0] = 5</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[5, 2, [3, 4]]</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x[2].append(6)</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[5, 2, [3, 4, 6]]</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 6]]</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51202" name="标题 4608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54355" y="150495"/>
            <a:ext cx="5398770" cy="414020"/>
          </a:xfrm>
        </p:spPr>
        <p:txBody>
          <a:bodyPr/>
          <a:p>
            <a:r>
              <a:rPr>
                <a:latin typeface="+mj-lt"/>
                <a:ea typeface="+mj-ea"/>
                <a:cs typeface="+mj-cs"/>
                <a:sym typeface="+mn-ea"/>
              </a:rPr>
              <a:t>2.1.6 </a:t>
            </a:r>
            <a:r>
              <a:rPr lang="zh-CN" altLang="en-US">
                <a:latin typeface="+mj-lt"/>
                <a:ea typeface="+mj-ea"/>
                <a:cs typeface="+mj-cs"/>
                <a:sym typeface="+mn-ea"/>
              </a:rPr>
              <a:t>切片操作</a:t>
            </a:r>
            <a:endParaRPr lang="zh-CN" altLang="en-US"/>
          </a:p>
        </p:txBody>
      </p:sp>
      <p:sp>
        <p:nvSpPr>
          <p:cNvPr id="4" name="文本占位符 3"/>
          <p:cNvSpPr>
            <a:spLocks noGrp="1"/>
          </p:cNvSpPr>
          <p:nvPr>
            <p:ph type="body" idx="1"/>
          </p:nvPr>
        </p:nvSpPr>
        <p:spPr/>
        <p:txBody>
          <a:bodyPr/>
          <a:p>
            <a:endParaRPr lang="zh-CN" altLang="en-US"/>
          </a:p>
        </p:txBody>
      </p:sp>
      <p:pic>
        <p:nvPicPr>
          <p:cNvPr id="52226" name="内容占位符 3"/>
          <p:cNvPicPr>
            <a:picLocks noGrp="1" noChangeAspect="1"/>
          </p:cNvPicPr>
          <p:nvPr>
            <p:ph sz="half" idx="2"/>
          </p:nvPr>
        </p:nvPicPr>
        <p:blipFill>
          <a:blip r:embed="rId1"/>
          <a:stretch>
            <a:fillRect/>
          </a:stretch>
        </p:blipFill>
        <p:spPr>
          <a:xfrm>
            <a:off x="1682750" y="892810"/>
            <a:ext cx="8792845" cy="524637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内容占位符 2"/>
          <p:cNvSpPr>
            <a:spLocks noGrp="1"/>
          </p:cNvSpPr>
          <p:nvPr>
            <p:ph sz="half" idx="2"/>
          </p:nvPr>
        </p:nvSpPr>
        <p:spPr/>
        <p:txBody>
          <a:bodyPr anchor="t"/>
          <a:p>
            <a:pPr marL="0" indent="0">
              <a:buNone/>
            </a:pPr>
            <a:r>
              <a:rPr lang="zh-CN" altLang="en-US" sz="2000" b="1"/>
              <a:t>一个非常棒的网站：http://pythontutor.com/live.html#mode=edit</a:t>
            </a:r>
            <a:endParaRPr lang="zh-CN" altLang="en-US" sz="2000" b="1"/>
          </a:p>
        </p:txBody>
      </p:sp>
      <p:sp>
        <p:nvSpPr>
          <p:cNvPr id="2" name="文本占位符 1"/>
          <p:cNvSpPr>
            <a:spLocks noGrp="1"/>
          </p:cNvSpPr>
          <p:nvPr>
            <p:ph type="body" idx="1"/>
          </p:nvPr>
        </p:nvSpPr>
        <p:spPr/>
        <p:txBody>
          <a:bodyPr/>
          <a:p>
            <a:endParaRPr lang="zh-CN" altLang="en-US"/>
          </a:p>
        </p:txBody>
      </p:sp>
      <p:sp>
        <p:nvSpPr>
          <p:cNvPr id="53250" name="标题 4608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pic>
        <p:nvPicPr>
          <p:cNvPr id="53251" name="图片 5"/>
          <p:cNvPicPr>
            <a:picLocks noChangeAspect="1"/>
          </p:cNvPicPr>
          <p:nvPr/>
        </p:nvPicPr>
        <p:blipFill>
          <a:blip r:embed="rId1"/>
          <a:stretch>
            <a:fillRect/>
          </a:stretch>
        </p:blipFill>
        <p:spPr>
          <a:xfrm>
            <a:off x="2159000" y="2279650"/>
            <a:ext cx="3613150" cy="1830388"/>
          </a:xfrm>
          <a:prstGeom prst="rect">
            <a:avLst/>
          </a:prstGeom>
          <a:noFill/>
          <a:ln w="9525" cap="flat" cmpd="sng">
            <a:solidFill>
              <a:schemeClr val="tx2"/>
            </a:solidFill>
            <a:prstDash val="solid"/>
            <a:round/>
            <a:headEnd type="none" w="med" len="med"/>
            <a:tailEnd type="none" w="med" len="med"/>
          </a:ln>
        </p:spPr>
      </p:pic>
      <p:pic>
        <p:nvPicPr>
          <p:cNvPr id="53252" name="图片 6"/>
          <p:cNvPicPr>
            <a:picLocks noChangeAspect="1"/>
          </p:cNvPicPr>
          <p:nvPr/>
        </p:nvPicPr>
        <p:blipFill>
          <a:blip r:embed="rId2"/>
          <a:stretch>
            <a:fillRect/>
          </a:stretch>
        </p:blipFill>
        <p:spPr>
          <a:xfrm>
            <a:off x="5784850" y="4124325"/>
            <a:ext cx="3603625" cy="2003425"/>
          </a:xfrm>
          <a:prstGeom prst="rect">
            <a:avLst/>
          </a:prstGeom>
          <a:noFill/>
          <a:ln w="9525" cap="flat" cmpd="sng">
            <a:solidFill>
              <a:schemeClr val="tx2"/>
            </a:solidFill>
            <a:prstDash val="solid"/>
            <a:round/>
            <a:headEnd type="none" w="med" len="med"/>
            <a:tailEnd type="none" w="med" len="me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47105"/>
          <p:cNvSpPr>
            <a:spLocks noGrp="1"/>
          </p:cNvSpPr>
          <p:nvPr>
            <p:ph type="title"/>
          </p:nvPr>
        </p:nvSpPr>
        <p:spPr>
          <a:xfrm>
            <a:off x="554355" y="150495"/>
            <a:ext cx="5398770" cy="414020"/>
          </a:xfrm>
        </p:spPr>
        <p:txBody>
          <a:bodyPr anchor="ctr"/>
          <a:p>
            <a:pPr defTabSz="914400"/>
            <a:r>
              <a:rPr lang="zh-CN" altLang="en-US" kern="1200" baseline="0" dirty="0">
                <a:latin typeface="+mj-lt"/>
                <a:ea typeface="+mj-ea"/>
                <a:cs typeface="+mj-cs"/>
              </a:rPr>
              <a:t>2.1.7 列表排序</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4274" name="文本占位符 47106"/>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使用列表对象的</a:t>
            </a:r>
            <a:r>
              <a:rPr lang="en-US" altLang="zh-CN" sz="2400"/>
              <a:t>sort()</a:t>
            </a:r>
            <a:r>
              <a:rPr lang="zh-CN" altLang="en-US" sz="2400"/>
              <a:t>方法进行</a:t>
            </a:r>
            <a:r>
              <a:rPr lang="zh-CN" altLang="en-US" sz="2400" b="1">
                <a:solidFill>
                  <a:srgbClr val="FF0000"/>
                </a:solidFill>
              </a:rPr>
              <a:t>原地排序</a:t>
            </a:r>
            <a:r>
              <a:rPr lang="zh-CN" altLang="en-US" sz="2400"/>
              <a:t>，支持多种不同的排序方法。</a:t>
            </a:r>
            <a:endParaRPr lang="zh-CN" altLang="en-US" sz="2400"/>
          </a:p>
          <a:p>
            <a:pPr>
              <a:lnSpc>
                <a:spcPct val="80000"/>
              </a:lnSpc>
              <a:spcBef>
                <a:spcPct val="0"/>
              </a:spcBef>
              <a:buSzPct val="90000"/>
              <a:buFont typeface="Wingdings" panose="05000000000000000000" pitchFamily="2" charset="2"/>
              <a:buNone/>
            </a:pPr>
            <a:r>
              <a:rPr lang="en-US" altLang="zh-CN" sz="1800">
                <a:latin typeface="Consolas" panose="020B0609020204030204" charset="0"/>
              </a:rPr>
              <a:t>&gt;&gt;&gt; aList = [3, 4, 5, 6, 7, 9, 11, 13, 15, 17]</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import random</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random.shuffle(aList)</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[3, 4, 15, 11, 9, 17, 13, 6, 7, 5]</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aList.sort()                          #</a:t>
            </a:r>
            <a:r>
              <a:rPr lang="zh-CN" altLang="en-US" sz="1800">
                <a:latin typeface="Consolas" panose="020B0609020204030204" charset="0"/>
              </a:rPr>
              <a:t>默认是升序排序</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aList.sort(reverse = True)            #</a:t>
            </a:r>
            <a:r>
              <a:rPr lang="zh-CN" altLang="en-US" sz="1800">
                <a:latin typeface="Consolas" panose="020B0609020204030204" charset="0"/>
              </a:rPr>
              <a:t>降序排序</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[17, 15, 13, 11, 9, 7, 6, 5, 4, 3]</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aList.sort(key = lambda x:len(str(x)))#</a:t>
            </a:r>
            <a:r>
              <a:rPr lang="zh-CN" altLang="en-US" sz="1800">
                <a:latin typeface="Consolas" panose="020B0609020204030204" charset="0"/>
              </a:rPr>
              <a:t>按转换成字符串的长度排序</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[9, 7, 6, 5, 4, 3, 17, 15, 13, 11]</a:t>
            </a:r>
            <a:endParaRPr lang="en-US" altLang="zh-CN" sz="1800">
              <a:solidFill>
                <a:srgbClr val="00B0F0"/>
              </a:solidFill>
              <a:latin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812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5298" name="文本占位符 48130"/>
          <p:cNvSpPr>
            <a:spLocks noGrp="1"/>
          </p:cNvSpPr>
          <p:nvPr>
            <p:ph sz="half" idx="2"/>
          </p:nvPr>
        </p:nvSpPr>
        <p:spPr/>
        <p:txBody>
          <a:bodyPr anchor="t"/>
          <a:p>
            <a:pPr>
              <a:lnSpc>
                <a:spcPct val="80000"/>
              </a:lnSpc>
              <a:buSzPct val="90000"/>
              <a:buFont typeface="Wingdings" panose="05000000000000000000" charset="0"/>
              <a:buChar char="§"/>
            </a:pPr>
            <a:r>
              <a:rPr lang="zh-CN" altLang="en-US" sz="2400"/>
              <a:t>使用内置函数</a:t>
            </a:r>
            <a:r>
              <a:rPr lang="en-US" altLang="zh-CN" sz="2400"/>
              <a:t>sorted()</a:t>
            </a:r>
            <a:r>
              <a:rPr lang="zh-CN" altLang="en-US" sz="2400"/>
              <a:t>对列表进行排序并</a:t>
            </a:r>
            <a:r>
              <a:rPr lang="zh-CN" altLang="en-US" sz="2400">
                <a:solidFill>
                  <a:srgbClr val="FF0000"/>
                </a:solidFill>
              </a:rPr>
              <a:t>返回新列表</a:t>
            </a:r>
            <a:endParaRPr lang="zh-CN" altLang="en-US" sz="2400">
              <a:solidFill>
                <a:srgbClr val="FF0000"/>
              </a:solidFill>
            </a:endParaRPr>
          </a:p>
          <a:p>
            <a:pPr>
              <a:lnSpc>
                <a:spcPct val="80000"/>
              </a:lnSpc>
              <a:buSzPct val="90000"/>
              <a:buFont typeface="Wingdings" panose="05000000000000000000" pitchFamily="2" charset="2"/>
              <a:buNone/>
            </a:pPr>
            <a:endParaRPr lang="en-US" altLang="zh-CN" sz="2000"/>
          </a:p>
          <a:p>
            <a:pPr>
              <a:lnSpc>
                <a:spcPct val="80000"/>
              </a:lnSpc>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[9, 7, 6, 5, 4, 3, 17, 15, 13, 11]</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sorted(aList)                            #</a:t>
            </a:r>
            <a:r>
              <a:rPr lang="zh-CN" altLang="en-US" sz="1800">
                <a:latin typeface="Consolas" panose="020B0609020204030204" charset="0"/>
              </a:rPr>
              <a:t>升序排序</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[3, 4, 5, 6, 7, 9, 11, 13, 15, 17]</a:t>
            </a:r>
            <a:endParaRPr lang="en-US" altLang="zh-CN" sz="180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a:latin typeface="Consolas" panose="020B0609020204030204" charset="0"/>
              </a:rPr>
              <a:t>&gt;&gt;&gt; sorted(aList,reverse = True)             #</a:t>
            </a:r>
            <a:r>
              <a:rPr lang="zh-CN" altLang="en-US" sz="1800">
                <a:latin typeface="Consolas" panose="020B0609020204030204" charset="0"/>
              </a:rPr>
              <a:t>降序排序</a:t>
            </a:r>
            <a:endParaRPr lang="zh-CN" altLang="en-US" sz="1800">
              <a:latin typeface="Consolas" panose="020B0609020204030204" charset="0"/>
            </a:endParaRPr>
          </a:p>
          <a:p>
            <a:pPr>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[17, 15, 13, 11, 9, 7, 6, 5, 4, 3]</a:t>
            </a:r>
            <a:endParaRPr lang="en-US" altLang="zh-CN" sz="2400">
              <a:latin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915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6322" name="文本占位符 49154"/>
          <p:cNvSpPr>
            <a:spLocks noGrp="1"/>
          </p:cNvSpPr>
          <p:nvPr>
            <p:ph sz="half" idx="2"/>
          </p:nvPr>
        </p:nvSpPr>
        <p:spPr/>
        <p:txBody>
          <a:bodyPr anchor="t"/>
          <a:p>
            <a:pPr>
              <a:lnSpc>
                <a:spcPct val="90000"/>
              </a:lnSpc>
              <a:buSzPct val="90000"/>
              <a:buFont typeface="Wingdings" panose="05000000000000000000" charset="0"/>
              <a:buChar char="§"/>
            </a:pPr>
            <a:r>
              <a:rPr lang="zh-CN" altLang="en-US" sz="2400"/>
              <a:t>使用列表对象的</a:t>
            </a:r>
            <a:r>
              <a:rPr lang="en-US" altLang="zh-CN" sz="2400"/>
              <a:t>reverse()</a:t>
            </a:r>
            <a:r>
              <a:rPr lang="zh-CN" altLang="en-US" sz="2400"/>
              <a:t>方法将元素</a:t>
            </a:r>
            <a:r>
              <a:rPr lang="zh-CN" altLang="en-US" sz="2400">
                <a:solidFill>
                  <a:srgbClr val="FF0000"/>
                </a:solidFill>
              </a:rPr>
              <a:t>原地逆序</a:t>
            </a:r>
            <a:endParaRPr lang="zh-CN" altLang="en-US" sz="2400">
              <a:solidFill>
                <a:srgbClr val="FF0000"/>
              </a:solidFill>
            </a:endParaRPr>
          </a:p>
          <a:p>
            <a:pPr>
              <a:lnSpc>
                <a:spcPct val="90000"/>
              </a:lnSpc>
              <a:buSzPct val="90000"/>
              <a:buFont typeface="Wingdings" panose="05000000000000000000" pitchFamily="2" charset="2"/>
              <a:buNone/>
            </a:pPr>
            <a:endParaRPr lang="en-US" altLang="zh-CN" sz="2000"/>
          </a:p>
          <a:p>
            <a:pPr>
              <a:lnSpc>
                <a:spcPct val="90000"/>
              </a:lnSpc>
              <a:buSzPct val="90000"/>
              <a:buFont typeface="Wingdings" panose="05000000000000000000" pitchFamily="2" charset="2"/>
              <a:buNone/>
            </a:pPr>
            <a:r>
              <a:rPr lang="en-US" altLang="zh-CN" sz="1800">
                <a:latin typeface="Consolas" panose="020B0609020204030204" charset="0"/>
              </a:rPr>
              <a:t>&gt;&gt;&gt; aList = [3, 4, 5, 6, 7, 9, 11, 13, 15, 17]</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latin typeface="Consolas" panose="020B0609020204030204" charset="0"/>
              </a:rPr>
              <a:t>&gt;&gt;&gt; aList.reverse()</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latin typeface="Consolas" panose="020B0609020204030204" charset="0"/>
              </a:rPr>
              <a:t>&gt;&gt;&gt; aList</a:t>
            </a:r>
            <a:endParaRPr lang="en-US" altLang="zh-CN" sz="1800">
              <a:latin typeface="Consolas" panose="020B0609020204030204" charset="0"/>
            </a:endParaRPr>
          </a:p>
          <a:p>
            <a:pPr>
              <a:lnSpc>
                <a:spcPct val="90000"/>
              </a:lnSpc>
              <a:buSzPct val="90000"/>
              <a:buFont typeface="Wingdings" panose="05000000000000000000" pitchFamily="2" charset="2"/>
              <a:buNone/>
            </a:pPr>
            <a:r>
              <a:rPr lang="en-US" altLang="zh-CN" sz="1800">
                <a:solidFill>
                  <a:srgbClr val="00B0F0"/>
                </a:solidFill>
                <a:latin typeface="Consolas" panose="020B0609020204030204" charset="0"/>
              </a:rPr>
              <a:t>[17, 15, 13, 11, 9, 7, 6, 5, 4, 3]</a:t>
            </a:r>
            <a:endParaRPr lang="en-US" altLang="zh-CN" sz="1800">
              <a:solidFill>
                <a:srgbClr val="00B0F0"/>
              </a:solidFill>
              <a:latin typeface="Consolas" panose="020B0609020204030204" charset="0"/>
            </a:endParaRPr>
          </a:p>
          <a:p>
            <a:pPr>
              <a:lnSpc>
                <a:spcPct val="90000"/>
              </a:lnSpc>
              <a:buSzPct val="90000"/>
              <a:buFont typeface="Wingdings" panose="05000000000000000000" pitchFamily="2" charset="2"/>
              <a:buNone/>
            </a:pP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5017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7346" name="文本占位符 50178"/>
          <p:cNvSpPr>
            <a:spLocks noGrp="1"/>
          </p:cNvSpPr>
          <p:nvPr>
            <p:ph sz="half" idx="2"/>
          </p:nvPr>
        </p:nvSpPr>
        <p:spPr/>
        <p:txBody>
          <a:bodyPr anchor="t"/>
          <a:p>
            <a:pPr>
              <a:lnSpc>
                <a:spcPct val="100000"/>
              </a:lnSpc>
              <a:spcBef>
                <a:spcPct val="0"/>
              </a:spcBef>
              <a:buSzPct val="90000"/>
              <a:buFont typeface="Wingdings" panose="05000000000000000000" charset="0"/>
              <a:buChar char="§"/>
            </a:pPr>
            <a:r>
              <a:rPr lang="zh-CN" altLang="en-US" sz="2400"/>
              <a:t>使用内置函数</a:t>
            </a:r>
            <a:r>
              <a:rPr lang="en-US" altLang="zh-CN" sz="2400"/>
              <a:t>reversed()</a:t>
            </a:r>
            <a:r>
              <a:rPr lang="zh-CN" altLang="en-US" sz="2400"/>
              <a:t>对列表元素进行逆序排列并</a:t>
            </a:r>
            <a:r>
              <a:rPr lang="zh-CN" altLang="en-US" sz="2400">
                <a:solidFill>
                  <a:srgbClr val="FF0000"/>
                </a:solidFill>
              </a:rPr>
              <a:t>返回迭代对象</a:t>
            </a:r>
            <a:endParaRPr lang="zh-CN" altLang="en-US" sz="2400">
              <a:solidFill>
                <a:srgbClr val="FF0000"/>
              </a:solidFill>
            </a:endParaRPr>
          </a:p>
          <a:p>
            <a:pPr>
              <a:lnSpc>
                <a:spcPct val="80000"/>
              </a:lnSpc>
              <a:spcBef>
                <a:spcPct val="0"/>
              </a:spcBef>
              <a:buSzPct val="90000"/>
              <a:buFont typeface="Wingdings" panose="05000000000000000000" pitchFamily="2" charset="2"/>
              <a:buNone/>
            </a:pPr>
            <a:endParaRPr lang="zh-CN" altLang="en-US" sz="2400">
              <a:solidFill>
                <a:srgbClr val="FF0000"/>
              </a:solidFill>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aList = [3, 4, 5, 6, 7, 9, 11, 13, 15, 17]</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newList = reversed(aList)         #</a:t>
            </a:r>
            <a:r>
              <a:rPr lang="zh-CN" altLang="en-US" sz="1800">
                <a:latin typeface="Consolas" panose="020B0609020204030204" charset="0"/>
              </a:rPr>
              <a:t>返回</a:t>
            </a:r>
            <a:r>
              <a:rPr lang="en-US" altLang="zh-CN" sz="1800">
                <a:latin typeface="Consolas" panose="020B0609020204030204" charset="0"/>
              </a:rPr>
              <a:t>reversed</a:t>
            </a:r>
            <a:r>
              <a:rPr lang="zh-CN" altLang="en-US" sz="1800">
                <a:latin typeface="Consolas" panose="020B0609020204030204" charset="0"/>
              </a:rPr>
              <a:t>对象</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list(newList)                     #</a:t>
            </a:r>
            <a:r>
              <a:rPr lang="zh-CN" altLang="en-US" sz="1800">
                <a:latin typeface="Consolas" panose="020B0609020204030204" charset="0"/>
              </a:rPr>
              <a:t>把</a:t>
            </a:r>
            <a:r>
              <a:rPr lang="en-US" altLang="zh-CN" sz="1800">
                <a:latin typeface="Consolas" panose="020B0609020204030204" charset="0"/>
              </a:rPr>
              <a:t>reversed</a:t>
            </a:r>
            <a:r>
              <a:rPr lang="zh-CN" altLang="en-US" sz="1800">
                <a:latin typeface="Consolas" panose="020B0609020204030204" charset="0"/>
              </a:rPr>
              <a:t>对象转换成列表</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[17, 15, 13, 11, 9, 7, 6, 5, 4, 3]</a:t>
            </a:r>
            <a:endParaRPr lang="en-US" altLang="zh-CN" sz="180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for i in newList:</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    print(i, end=' ')                 #</a:t>
            </a:r>
            <a:r>
              <a:rPr lang="zh-CN" altLang="en-US" sz="1800">
                <a:latin typeface="Consolas" panose="020B0609020204030204" charset="0"/>
              </a:rPr>
              <a:t>这里没有输出内容</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zh-CN" altLang="en-US" sz="1800">
                <a:latin typeface="Consolas" panose="020B0609020204030204" charset="0"/>
              </a:rPr>
              <a:t>                                      </a:t>
            </a:r>
            <a:r>
              <a:rPr lang="en-US" altLang="zh-CN" sz="1800">
                <a:latin typeface="Consolas" panose="020B0609020204030204" charset="0"/>
              </a:rPr>
              <a:t>#</a:t>
            </a:r>
            <a:r>
              <a:rPr lang="zh-CN" altLang="en-US" sz="1800">
                <a:latin typeface="Consolas" panose="020B0609020204030204" charset="0"/>
              </a:rPr>
              <a:t>迭代对象已遍历结束</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newList = reversed(aList)         #</a:t>
            </a:r>
            <a:r>
              <a:rPr lang="zh-CN" altLang="en-US" sz="1800">
                <a:latin typeface="Consolas" panose="020B0609020204030204" charset="0"/>
              </a:rPr>
              <a:t>重新创建</a:t>
            </a:r>
            <a:r>
              <a:rPr lang="en-US" altLang="zh-CN" sz="1800">
                <a:latin typeface="Consolas" panose="020B0609020204030204" charset="0"/>
              </a:rPr>
              <a:t>reversed</a:t>
            </a:r>
            <a:r>
              <a:rPr lang="zh-CN" altLang="en-US" sz="1800">
                <a:latin typeface="Consolas" panose="020B0609020204030204" charset="0"/>
              </a:rPr>
              <a:t>对象</a:t>
            </a:r>
            <a:endParaRPr lang="zh-CN" altLang="en-US"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&gt;&gt;&gt; for i in newList:</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latin typeface="Consolas" panose="020B0609020204030204" charset="0"/>
              </a:rPr>
              <a:t>    print(i, end=' ')</a:t>
            </a:r>
            <a:endParaRPr lang="en-US" altLang="zh-CN" sz="180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a:solidFill>
                  <a:srgbClr val="00B0F0"/>
                </a:solidFill>
                <a:latin typeface="Consolas" panose="020B0609020204030204" charset="0"/>
              </a:rPr>
              <a:t>17 15 13 11 9 7 6 5 4 3</a:t>
            </a:r>
            <a:endParaRPr lang="en-US" altLang="zh-CN" sz="1800">
              <a:solidFill>
                <a:srgbClr val="00B0F0"/>
              </a:solidFill>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54273"/>
          <p:cNvSpPr>
            <a:spLocks noGrp="1"/>
          </p:cNvSpPr>
          <p:nvPr>
            <p:ph type="title"/>
          </p:nvPr>
        </p:nvSpPr>
        <p:spPr>
          <a:xfrm>
            <a:off x="554355" y="150495"/>
            <a:ext cx="5398770" cy="414020"/>
          </a:xfrm>
          <a:noFill/>
        </p:spPr>
        <p:txBody>
          <a:bodyPr vert="horz" wrap="square" lIns="91440" tIns="45720" rIns="91440" bIns="45720" rtlCol="0" anchor="ctr" anchorCtr="0">
            <a:spAutoFit/>
          </a:bodyPr>
          <a:p>
            <a:pPr lvl="0" algn="l"/>
            <a:r>
              <a:rPr>
                <a:latin typeface="+mj-lt"/>
                <a:ea typeface="+mj-ea"/>
                <a:cs typeface="+mj-cs"/>
                <a:sym typeface="+mn-ea"/>
              </a:rPr>
              <a:t>2.1.8 </a:t>
            </a:r>
            <a:r>
              <a:rPr>
                <a:latin typeface="+mj-lt"/>
                <a:ea typeface="+mj-ea"/>
                <a:cs typeface="+mj-cs"/>
                <a:sym typeface="+mn-ea"/>
              </a:rPr>
              <a:t>用于序列操作的常用内置函数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6562" name="文本占位符 54274"/>
          <p:cNvSpPr>
            <a:spLocks noGrp="1"/>
          </p:cNvSpPr>
          <p:nvPr>
            <p:ph sz="half" idx="2"/>
          </p:nvPr>
        </p:nvSpPr>
        <p:spPr/>
        <p:txBody>
          <a:bodyPr anchor="t"/>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charset="0"/>
              <a:buChar char="§"/>
            </a:pPr>
            <a:r>
              <a:rPr kumimoji="0" lang="en-US" altLang="x-none" sz="2400" b="0" i="0" u="none" strike="noStrike" kern="1200" cap="none" spc="0" normalizeH="0" baseline="0" noProof="1" dirty="0">
                <a:solidFill>
                  <a:schemeClr val="tx1"/>
                </a:solidFill>
                <a:latin typeface="+mn-lt"/>
                <a:ea typeface="+mn-ea"/>
                <a:cs typeface="+mn-cs"/>
              </a:rPr>
              <a:t>len(</a:t>
            </a:r>
            <a:r>
              <a:rPr kumimoji="0" lang="zh-CN" altLang="en-US" sz="2400" b="0" i="0" u="none" strike="noStrike" kern="1200" cap="none" spc="0" normalizeH="0" baseline="0" noProof="1" dirty="0">
                <a:solidFill>
                  <a:schemeClr val="tx1"/>
                </a:solidFill>
                <a:latin typeface="+mn-lt"/>
                <a:ea typeface="+mn-ea"/>
                <a:cs typeface="+mn-cs"/>
              </a:rPr>
              <a:t>列表</a:t>
            </a:r>
            <a:r>
              <a:rPr kumimoji="0" lang="en-US" altLang="x-none"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rgbClr val="FF9900"/>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mn-ea"/>
                <a:cs typeface="+mn-cs"/>
              </a:rPr>
              <a:t>返回列表中的</a:t>
            </a:r>
            <a:r>
              <a:rPr kumimoji="0" lang="zh-CN" altLang="en-US" sz="2400" b="0" i="0" u="none" strike="noStrike" kern="1200" cap="none" spc="0" normalizeH="0" baseline="0" noProof="1" dirty="0">
                <a:solidFill>
                  <a:srgbClr val="FF0000"/>
                </a:solidFill>
                <a:latin typeface="+mn-lt"/>
                <a:ea typeface="+mn-ea"/>
                <a:cs typeface="+mn-cs"/>
              </a:rPr>
              <a:t>元素个数</a:t>
            </a:r>
            <a:r>
              <a:rPr kumimoji="0" lang="zh-CN" altLang="en-US" sz="2400" b="0" i="0" u="none" strike="noStrike" kern="1200" cap="none" spc="0" normalizeH="0" baseline="0" noProof="1" dirty="0">
                <a:solidFill>
                  <a:schemeClr val="tx1"/>
                </a:solidFill>
                <a:latin typeface="+mn-lt"/>
                <a:ea typeface="+mn-ea"/>
                <a:cs typeface="+mn-cs"/>
              </a:rPr>
              <a:t>，同样适用于元组、字典、集合、字符串等。</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charset="0"/>
              <a:buChar char="§"/>
            </a:pPr>
            <a:r>
              <a:rPr kumimoji="0" lang="en-US" altLang="x-none" sz="2400" b="0" i="0" u="none" strike="noStrike" kern="1200" cap="none" spc="0" normalizeH="0" baseline="0" noProof="1" dirty="0">
                <a:solidFill>
                  <a:schemeClr val="tx1"/>
                </a:solidFill>
                <a:latin typeface="+mn-lt"/>
                <a:ea typeface="+mn-ea"/>
                <a:cs typeface="+mn-cs"/>
              </a:rPr>
              <a:t>max(</a:t>
            </a:r>
            <a:r>
              <a:rPr kumimoji="0" lang="zh-CN" altLang="en-US" sz="2400" b="0" i="0" u="none" strike="noStrike" kern="1200" cap="none" spc="0" normalizeH="0" baseline="0" noProof="1" dirty="0">
                <a:solidFill>
                  <a:schemeClr val="tx1"/>
                </a:solidFill>
                <a:latin typeface="+mn-lt"/>
                <a:ea typeface="+mn-ea"/>
                <a:cs typeface="+mn-cs"/>
              </a:rPr>
              <a:t>列表</a:t>
            </a:r>
            <a:r>
              <a:rPr kumimoji="0" lang="en-US" altLang="x-none"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mn-ea"/>
                <a:cs typeface="+mn-cs"/>
              </a:rPr>
              <a:t>、 </a:t>
            </a:r>
            <a:r>
              <a:rPr kumimoji="0" lang="en-US" altLang="x-none" sz="2400" b="0" i="0" u="none" strike="noStrike" kern="1200" cap="none" spc="0" normalizeH="0" baseline="0" noProof="1" dirty="0">
                <a:solidFill>
                  <a:schemeClr val="tx1"/>
                </a:solidFill>
                <a:latin typeface="+mn-lt"/>
                <a:ea typeface="+mn-ea"/>
                <a:cs typeface="+mn-cs"/>
              </a:rPr>
              <a:t>min(</a:t>
            </a:r>
            <a:r>
              <a:rPr kumimoji="0" lang="zh-CN" altLang="en-US" sz="2400" b="0" i="0" u="none" strike="noStrike" kern="1200" cap="none" spc="0" normalizeH="0" baseline="0" noProof="1" dirty="0">
                <a:solidFill>
                  <a:schemeClr val="tx1"/>
                </a:solidFill>
                <a:latin typeface="+mn-lt"/>
                <a:ea typeface="+mn-ea"/>
                <a:cs typeface="+mn-cs"/>
              </a:rPr>
              <a:t>列表</a:t>
            </a:r>
            <a:r>
              <a:rPr kumimoji="0" lang="en-US" altLang="x-none"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rgbClr val="FF9900"/>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mn-ea"/>
                <a:cs typeface="+mn-cs"/>
              </a:rPr>
              <a:t>返回列表中的</a:t>
            </a:r>
            <a:r>
              <a:rPr kumimoji="0" lang="zh-CN" altLang="en-US" sz="2400" b="0" i="0" u="none" strike="noStrike" kern="1200" cap="none" spc="0" normalizeH="0" baseline="0" noProof="1" dirty="0">
                <a:solidFill>
                  <a:srgbClr val="FF0000"/>
                </a:solidFill>
                <a:latin typeface="+mn-lt"/>
                <a:ea typeface="+mn-ea"/>
                <a:cs typeface="+mn-cs"/>
              </a:rPr>
              <a:t>最大或最小</a:t>
            </a:r>
            <a:r>
              <a:rPr kumimoji="0" lang="zh-CN" altLang="en-US" sz="2400" b="0" i="0" u="none" strike="noStrike" kern="1200" cap="none" spc="0" normalizeH="0" baseline="0" noProof="1" dirty="0">
                <a:solidFill>
                  <a:schemeClr val="tx1"/>
                </a:solidFill>
                <a:latin typeface="+mn-lt"/>
                <a:ea typeface="+mn-ea"/>
                <a:cs typeface="+mn-cs"/>
              </a:rPr>
              <a:t>元素，同样适用于元组、字典、集合、</a:t>
            </a:r>
            <a:r>
              <a:rPr kumimoji="0" lang="en-US" altLang="x-none" sz="2400" b="0" i="0" u="none" strike="noStrike" kern="1200" cap="none" spc="0" normalizeH="0" baseline="0" noProof="1" dirty="0">
                <a:solidFill>
                  <a:schemeClr val="tx1"/>
                </a:solidFill>
                <a:latin typeface="+mn-lt"/>
                <a:ea typeface="+mn-ea"/>
                <a:cs typeface="+mn-cs"/>
              </a:rPr>
              <a:t>range</a:t>
            </a:r>
            <a:r>
              <a:rPr kumimoji="0" lang="zh-CN" altLang="en-US" sz="2400" b="0" i="0" u="none" strike="noStrike" kern="1200" cap="none" spc="0" normalizeH="0" baseline="0" noProof="1" dirty="0">
                <a:solidFill>
                  <a:schemeClr val="tx1"/>
                </a:solidFill>
                <a:latin typeface="+mn-lt"/>
                <a:ea typeface="+mn-ea"/>
                <a:cs typeface="+mn-cs"/>
              </a:rPr>
              <a:t>对象等。</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charset="0"/>
              <a:buChar char="§"/>
            </a:pPr>
            <a:r>
              <a:rPr kumimoji="0" lang="en-US" altLang="x-none" sz="2400" b="0" i="0" u="none" strike="noStrike" kern="1200" cap="none" spc="0" normalizeH="0" baseline="0" noProof="1" dirty="0">
                <a:solidFill>
                  <a:schemeClr val="tx1"/>
                </a:solidFill>
                <a:latin typeface="+mn-lt"/>
                <a:ea typeface="+mn-ea"/>
                <a:cs typeface="+mn-cs"/>
              </a:rPr>
              <a:t>sum(</a:t>
            </a:r>
            <a:r>
              <a:rPr kumimoji="0" lang="zh-CN" altLang="en-US" sz="2400" b="0" i="0" u="none" strike="noStrike" kern="1200" cap="none" spc="0" normalizeH="0" baseline="0" noProof="1" dirty="0">
                <a:solidFill>
                  <a:schemeClr val="tx1"/>
                </a:solidFill>
                <a:latin typeface="+mn-lt"/>
                <a:ea typeface="+mn-ea"/>
                <a:cs typeface="+mn-cs"/>
              </a:rPr>
              <a:t>列表</a:t>
            </a:r>
            <a:r>
              <a:rPr kumimoji="0" lang="en-US" altLang="x-none"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rgbClr val="FF9900"/>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mn-ea"/>
                <a:cs typeface="+mn-cs"/>
              </a:rPr>
              <a:t>对列表的元素进行</a:t>
            </a:r>
            <a:r>
              <a:rPr kumimoji="0" lang="zh-CN" altLang="en-US" sz="2400" b="0" i="0" u="none" strike="noStrike" kern="1200" cap="none" spc="0" normalizeH="0" baseline="0" noProof="1" dirty="0">
                <a:solidFill>
                  <a:srgbClr val="FF0000"/>
                </a:solidFill>
                <a:latin typeface="+mn-lt"/>
                <a:ea typeface="+mn-ea"/>
                <a:cs typeface="+mn-cs"/>
              </a:rPr>
              <a:t>求和</a:t>
            </a:r>
            <a:r>
              <a:rPr kumimoji="0" lang="zh-CN" altLang="en-US" sz="2400" b="0" i="0" u="none" strike="noStrike" kern="1200" cap="none" spc="0" normalizeH="0" baseline="0" noProof="1" dirty="0">
                <a:solidFill>
                  <a:schemeClr val="tx1"/>
                </a:solidFill>
                <a:latin typeface="+mn-lt"/>
                <a:ea typeface="+mn-ea"/>
                <a:cs typeface="+mn-cs"/>
              </a:rPr>
              <a:t>运算，对非数值型列表运算需要指定</a:t>
            </a:r>
            <a:r>
              <a:rPr kumimoji="0" lang="en-US" altLang="zh-CN" sz="2400" b="0" i="0" u="none" strike="noStrike" kern="1200" cap="none" spc="0" normalizeH="0" baseline="0" noProof="1" dirty="0">
                <a:solidFill>
                  <a:schemeClr val="tx1"/>
                </a:solidFill>
                <a:latin typeface="+mn-lt"/>
                <a:ea typeface="+mn-ea"/>
                <a:cs typeface="+mn-cs"/>
              </a:rPr>
              <a:t>start</a:t>
            </a:r>
            <a:r>
              <a:rPr kumimoji="0" lang="zh-CN" altLang="en-US" sz="2400" b="0" i="0" u="none" strike="noStrike" kern="1200" cap="none" spc="0" normalizeH="0" baseline="0" noProof="1" dirty="0">
                <a:solidFill>
                  <a:schemeClr val="tx1"/>
                </a:solidFill>
                <a:latin typeface="+mn-lt"/>
                <a:ea typeface="+mn-ea"/>
                <a:cs typeface="+mn-cs"/>
              </a:rPr>
              <a:t>参数，同样适用于元组、</a:t>
            </a:r>
            <a:r>
              <a:rPr kumimoji="0" lang="en-US" altLang="x-none" sz="2400" b="0" i="0" u="none" strike="noStrike" kern="1200" cap="none" spc="0" normalizeH="0" baseline="0" noProof="1" dirty="0">
                <a:solidFill>
                  <a:schemeClr val="tx1"/>
                </a:solidFill>
                <a:latin typeface="+mn-lt"/>
                <a:ea typeface="+mn-ea"/>
                <a:cs typeface="+mn-cs"/>
              </a:rPr>
              <a:t>range</a:t>
            </a:r>
            <a:r>
              <a:rPr kumimoji="0" lang="zh-CN" altLang="en-US" sz="2400" b="0" i="0" u="none" strike="noStrike" kern="1200" cap="none" spc="0" normalizeH="0" baseline="0" noProof="1" dirty="0">
                <a:solidFill>
                  <a:schemeClr val="tx1"/>
                </a:solidFill>
                <a:latin typeface="+mn-lt"/>
                <a:ea typeface="+mn-ea"/>
                <a:cs typeface="+mn-cs"/>
              </a:rPr>
              <a:t>。</a:t>
            </a:r>
            <a:endParaRPr kumimoji="0" lang="zh-CN" altLang="en-US" sz="24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sum(range(1, 11))      #sum()函数的start参数默认为0</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dirty="0">
                <a:solidFill>
                  <a:srgbClr val="00B0F0"/>
                </a:solidFill>
                <a:latin typeface="Consolas" panose="020B0609020204030204" charset="0"/>
                <a:ea typeface="+mn-ea"/>
                <a:cs typeface="+mn-cs"/>
              </a:rPr>
              <a:t>55</a:t>
            </a:r>
            <a:endParaRPr kumimoji="0" lang="zh-CN" altLang="en-US" sz="1800" b="0" i="0" u="none" strike="noStrike" kern="1200" cap="none" spc="0" normalizeH="0" baseline="0" noProof="1" dirty="0">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sum(range(1, 11), 5)   </a:t>
            </a:r>
            <a:r>
              <a:rPr kumimoji="0" lang="zh-CN" altLang="en-US" sz="1600" b="0" i="0" u="none" strike="noStrike" kern="1200" cap="none" spc="0" normalizeH="0" baseline="0" noProof="1" dirty="0">
                <a:solidFill>
                  <a:schemeClr val="tx1"/>
                </a:solidFill>
                <a:latin typeface="Consolas" panose="020B0609020204030204" charset="0"/>
                <a:ea typeface="+mn-ea"/>
                <a:cs typeface="+mn-cs"/>
              </a:rPr>
              <a:t>#指定start参数为5，等价于5+sum(range(1,11))</a:t>
            </a:r>
            <a:endParaRPr kumimoji="0" lang="zh-CN" altLang="en-US" sz="16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dirty="0">
                <a:solidFill>
                  <a:srgbClr val="00B0F0"/>
                </a:solidFill>
                <a:latin typeface="Consolas" panose="020B0609020204030204" charset="0"/>
                <a:ea typeface="+mn-ea"/>
                <a:cs typeface="+mn-cs"/>
              </a:rPr>
              <a:t>60</a:t>
            </a:r>
            <a:endParaRPr kumimoji="0" lang="zh-CN" altLang="en-US" sz="1800" b="0" i="0" u="none" strike="noStrike" kern="1200" cap="none" spc="0" normalizeH="0" baseline="0" noProof="1" dirty="0">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sum([[1, 2], [3], [4]], [])    #这个操作占用空间较大，慎用</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ts val="0"/>
              </a:spcAft>
              <a:buClrTx/>
              <a:buSzPct val="90000"/>
              <a:buFont typeface="Wingdings" panose="05000000000000000000" charset="0"/>
              <a:buNone/>
            </a:pPr>
            <a:r>
              <a:rPr kumimoji="0" lang="zh-CN" altLang="en-US" sz="1800" b="0" i="0" u="none" strike="noStrike" kern="1200" cap="none" spc="0" normalizeH="0" baseline="0" noProof="1" dirty="0">
                <a:solidFill>
                  <a:srgbClr val="00B0F0"/>
                </a:solidFill>
                <a:latin typeface="Consolas" panose="020B0609020204030204" charset="0"/>
                <a:ea typeface="+mn-ea"/>
                <a:cs typeface="+mn-cs"/>
              </a:rPr>
              <a:t>[1, 2, 3, 4]</a:t>
            </a:r>
            <a:endParaRPr kumimoji="0" lang="zh-CN" altLang="en-US" sz="1800" b="0" i="0" u="none" strike="noStrike" kern="1200" cap="none" spc="0" normalizeH="0" baseline="0" noProof="1" dirty="0">
              <a:solidFill>
                <a:srgbClr val="00B0F0"/>
              </a:solidFill>
              <a:latin typeface="Consolas" panose="020B0609020204030204"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xfrm>
            <a:off x="554355" y="150495"/>
            <a:ext cx="5398770" cy="414020"/>
          </a:xfrm>
          <a:noFill/>
        </p:spPr>
        <p:txBody>
          <a:bodyPr vert="horz" wrap="square" lIns="91440" tIns="45720" rIns="91440" bIns="45720" rtlCol="0" anchor="ctr" anchorCtr="0">
            <a:spAutoFit/>
          </a:bodyPr>
          <a:p>
            <a:pPr lvl="0" algn="l"/>
            <a:r>
              <a:rPr>
                <a:latin typeface="+mj-lt"/>
                <a:ea typeface="+mj-ea"/>
                <a:cs typeface="+mj-cs"/>
                <a:sym typeface="Arial" panose="020B0604020202020204" pitchFamily="34" charset="0"/>
              </a:rPr>
              <a:t>2.1.8 </a:t>
            </a:r>
            <a:r>
              <a:rPr>
                <a:latin typeface="+mj-lt"/>
                <a:ea typeface="+mj-ea"/>
                <a:cs typeface="+mj-cs"/>
                <a:sym typeface="Arial" panose="020B0604020202020204" pitchFamily="34" charset="0"/>
              </a:rPr>
              <a:t>用于序列操作的常用内置函数</a:t>
            </a:r>
            <a:endParaRPr>
              <a:latin typeface="+mj-lt"/>
              <a:ea typeface="+mj-ea"/>
              <a:cs typeface="+mj-cs"/>
              <a:sym typeface="Arial" panose="020B0604020202020204" pitchFamily="34" charset="0"/>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en-US" altLang="zh-CN" sz="2400" b="0" i="0" u="none" strike="noStrike" kern="1200" cap="none" spc="0" normalizeH="0" baseline="0" noProof="1" dirty="0">
                <a:solidFill>
                  <a:schemeClr val="tx1"/>
                </a:solidFill>
                <a:latin typeface="+mn-lt"/>
                <a:ea typeface="+mn-ea"/>
                <a:cs typeface="+mn-cs"/>
                <a:sym typeface="+mn-ea"/>
              </a:rPr>
              <a:t>zip()</a:t>
            </a:r>
            <a:r>
              <a:rPr kumimoji="0" lang="zh-CN" altLang="en-US" sz="2400" b="0" i="0" u="none" strike="noStrike" kern="1200" cap="none" spc="0" normalizeH="0" baseline="0" noProof="1" dirty="0">
                <a:solidFill>
                  <a:schemeClr val="tx1"/>
                </a:solidFill>
                <a:latin typeface="+mn-lt"/>
                <a:ea typeface="+mn-ea"/>
                <a:cs typeface="+mn-cs"/>
                <a:sym typeface="+mn-ea"/>
              </a:rPr>
              <a:t>函数返回可迭代的</a:t>
            </a:r>
            <a:r>
              <a:rPr kumimoji="0" lang="en-US" altLang="zh-CN" sz="2400" b="0" i="0" u="none" strike="noStrike" kern="1200" cap="none" spc="0" normalizeH="0" baseline="0" noProof="1" dirty="0">
                <a:solidFill>
                  <a:srgbClr val="FF0000"/>
                </a:solidFill>
                <a:latin typeface="+mn-lt"/>
                <a:ea typeface="+mn-ea"/>
                <a:cs typeface="+mn-cs"/>
                <a:sym typeface="+mn-ea"/>
              </a:rPr>
              <a:t>zip</a:t>
            </a:r>
            <a:r>
              <a:rPr kumimoji="0" lang="zh-CN" altLang="en-US" sz="2400" b="0" i="0" u="none" strike="noStrike" kern="1200" cap="none" spc="0" normalizeH="0" baseline="0" noProof="1" dirty="0">
                <a:solidFill>
                  <a:srgbClr val="FF0000"/>
                </a:solidFill>
                <a:latin typeface="+mn-lt"/>
                <a:ea typeface="+mn-ea"/>
                <a:cs typeface="+mn-cs"/>
                <a:sym typeface="+mn-ea"/>
              </a:rPr>
              <a:t>对象。</a:t>
            </a:r>
            <a:endParaRPr kumimoji="0" lang="zh-CN" altLang="en-US" sz="2400" b="0" i="0" u="none" strike="noStrike" kern="1200" cap="none" spc="0" normalizeH="0" baseline="0" noProof="1" dirty="0">
              <a:solidFill>
                <a:srgbClr val="FF0000"/>
              </a:solidFill>
              <a:effectLst/>
              <a:latin typeface="+mn-lt"/>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2000" b="0" i="0" u="none" strike="noStrike" kern="1200" cap="none" spc="0" normalizeH="0" baseline="0" noProof="1" dirty="0">
              <a:solidFill>
                <a:schemeClr val="tx1"/>
              </a:solidFill>
              <a:latin typeface="+mn-lt"/>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&gt;&gt;&gt; aList = [1, 2, 3]</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&gt;&gt;&gt; bList = [4, 5, 6]</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&gt;&gt;&gt; cList = zip(</a:t>
            </a:r>
            <a:r>
              <a:rPr sz="1800" spc="0">
                <a:solidFill>
                  <a:schemeClr val="tx1"/>
                </a:solidFill>
                <a:latin typeface="Consolas" panose="020B0609020204030204" charset="0"/>
                <a:sym typeface="+mn-ea"/>
              </a:rPr>
              <a:t>aList </a:t>
            </a: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sz="1800" spc="0">
                <a:solidFill>
                  <a:schemeClr val="tx1"/>
                </a:solidFill>
                <a:latin typeface="Consolas" panose="020B0609020204030204" charset="0"/>
                <a:sym typeface="+mn-ea"/>
              </a:rPr>
              <a:t>bList </a:t>
            </a: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       </a:t>
            </a:r>
            <a:r>
              <a:rPr kumimoji="0" lang="en-US" altLang="zh-CN" sz="1800" b="0" i="0" u="none" strike="noStrike" kern="1200" cap="none" spc="0" normalizeH="0" baseline="0" noProof="1" dirty="0">
                <a:solidFill>
                  <a:schemeClr val="tx1"/>
                </a:solidFill>
                <a:latin typeface="Consolas" panose="020B0609020204030204" charset="0"/>
                <a:ea typeface="+mn-ea"/>
                <a:cs typeface="+mn-cs"/>
                <a:sym typeface="+mn-ea"/>
              </a:rPr>
              <a:t>#</a:t>
            </a: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返回</a:t>
            </a:r>
            <a:r>
              <a:rPr kumimoji="0" lang="en-US" altLang="zh-CN" sz="1800" b="0" i="0" u="none" strike="noStrike" kern="1200" cap="none" spc="0" normalizeH="0" baseline="0" noProof="1" dirty="0">
                <a:solidFill>
                  <a:schemeClr val="tx1"/>
                </a:solidFill>
                <a:latin typeface="Consolas" panose="020B0609020204030204" charset="0"/>
                <a:ea typeface="+mn-ea"/>
                <a:cs typeface="+mn-cs"/>
                <a:sym typeface="+mn-ea"/>
              </a:rPr>
              <a:t>zip</a:t>
            </a: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对象</a:t>
            </a:r>
            <a:endPar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&gt;&gt;&gt; cList</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latin typeface="Consolas" panose="020B0609020204030204" charset="0"/>
                <a:ea typeface="+mn-ea"/>
                <a:cs typeface="+mn-cs"/>
                <a:sym typeface="+mn-ea"/>
              </a:rPr>
              <a:t>&lt;zip object at 0x0000000003728908&gt;</a:t>
            </a:r>
            <a:endParaRPr kumimoji="0" lang="zh-CN" altLang="en-US" sz="1800" b="0" i="0" u="none" strike="noStrike" kern="1200" cap="none" spc="0" normalizeH="0" baseline="0" noProof="1" dirty="0">
              <a:solidFill>
                <a:srgbClr val="00B0F0"/>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&gt;&gt;&gt; list(cList)                       </a:t>
            </a:r>
            <a:r>
              <a:rPr kumimoji="0" lang="en-US" altLang="zh-CN" sz="1800" b="0" i="0" u="none" strike="noStrike" kern="1200" cap="none" spc="0" normalizeH="0" baseline="0" noProof="1" dirty="0">
                <a:solidFill>
                  <a:schemeClr val="tx1"/>
                </a:solidFill>
                <a:latin typeface="Consolas" panose="020B0609020204030204" charset="0"/>
                <a:ea typeface="+mn-ea"/>
                <a:cs typeface="+mn-cs"/>
                <a:sym typeface="+mn-ea"/>
              </a:rPr>
              <a:t>#</a:t>
            </a: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把</a:t>
            </a:r>
            <a:r>
              <a:rPr kumimoji="0" lang="en-US" altLang="zh-CN" sz="1800" b="0" i="0" u="none" strike="noStrike" kern="1200" cap="none" spc="0" normalizeH="0" baseline="0" noProof="1" dirty="0">
                <a:solidFill>
                  <a:schemeClr val="tx1"/>
                </a:solidFill>
                <a:latin typeface="Consolas" panose="020B0609020204030204" charset="0"/>
                <a:ea typeface="+mn-ea"/>
                <a:cs typeface="+mn-cs"/>
                <a:sym typeface="+mn-ea"/>
              </a:rPr>
              <a:t>zip</a:t>
            </a:r>
            <a:r>
              <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rPr>
              <a:t>对象转换成列表</a:t>
            </a:r>
            <a:endParaRPr kumimoji="0" lang="zh-CN" altLang="en-US" sz="1800" b="0" i="0" u="none" strike="noStrike" kern="1200" cap="none" spc="0" normalizeH="0" baseline="0" noProof="1" dirty="0">
              <a:solidFill>
                <a:schemeClr val="tx1"/>
              </a:solidFill>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rgbClr val="00B0F0"/>
                </a:solidFill>
                <a:latin typeface="Consolas" panose="020B0609020204030204" charset="0"/>
                <a:ea typeface="+mn-ea"/>
                <a:cs typeface="+mn-cs"/>
                <a:sym typeface="+mn-ea"/>
              </a:rPr>
              <a:t>[(1, 4), (2, 5), (3, 6)]</a:t>
            </a:r>
            <a:endParaRPr kumimoji="0" lang="zh-CN" altLang="en-US" sz="1800" b="0" i="0" u="none" strike="noStrike" kern="1200" cap="none" spc="0" normalizeH="0" baseline="0" noProof="1" dirty="0">
              <a:solidFill>
                <a:srgbClr val="00B0F0"/>
              </a:solidFill>
              <a:latin typeface="Consolas" panose="020B0609020204030204" charset="0"/>
              <a:ea typeface="+mn-ea"/>
              <a:cs typeface="+mn-cs"/>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56321"/>
          <p:cNvSpPr>
            <a:spLocks noGrp="1"/>
          </p:cNvSpPr>
          <p:nvPr>
            <p:ph type="title"/>
          </p:nvPr>
        </p:nvSpPr>
        <p:spPr>
          <a:xfrm>
            <a:off x="554355" y="150495"/>
            <a:ext cx="5398770" cy="414020"/>
          </a:xfrm>
          <a:noFill/>
        </p:spPr>
        <p:txBody>
          <a:bodyPr vert="horz" wrap="square" lIns="91440" tIns="45720" rIns="91440" bIns="45720" rtlCol="0" anchor="ctr" anchorCtr="0">
            <a:spAutoFit/>
          </a:bodyPr>
          <a:p>
            <a:pPr lvl="0" algn="l"/>
            <a:r>
              <a:rPr>
                <a:latin typeface="+mj-lt"/>
                <a:ea typeface="+mj-ea"/>
                <a:cs typeface="+mj-cs"/>
                <a:sym typeface="+mn-ea"/>
              </a:rPr>
              <a:t>2.1.8 </a:t>
            </a:r>
            <a:r>
              <a:rPr>
                <a:latin typeface="+mj-lt"/>
                <a:ea typeface="+mj-ea"/>
                <a:cs typeface="+mj-cs"/>
                <a:sym typeface="+mn-ea"/>
              </a:rPr>
              <a:t>用于序列操作的常用内置函数</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
            </a:pPr>
            <a:r>
              <a:rPr lang="en-US" altLang="zh-CN" sz="2400" dirty="0"/>
              <a:t>enumerate(</a:t>
            </a:r>
            <a:r>
              <a:rPr lang="zh-CN" altLang="en-US" sz="2400" dirty="0"/>
              <a:t>列表</a:t>
            </a:r>
            <a:r>
              <a:rPr lang="en-US" altLang="zh-CN" sz="2400" dirty="0"/>
              <a:t>):</a:t>
            </a:r>
            <a:r>
              <a:rPr lang="zh-CN" altLang="en-US" sz="2400" dirty="0"/>
              <a:t>枚举列表元素，</a:t>
            </a:r>
            <a:r>
              <a:rPr lang="zh-CN" altLang="en-US" sz="2400" dirty="0">
                <a:solidFill>
                  <a:srgbClr val="FF0000"/>
                </a:solidFill>
              </a:rPr>
              <a:t>返回枚举对象</a:t>
            </a:r>
            <a:r>
              <a:rPr lang="zh-CN" altLang="en-US" sz="2400" dirty="0"/>
              <a:t>，其中每个元素为包含下标和值的元组。该函数对元组、字符串同样有效。</a:t>
            </a:r>
            <a:endParaRPr lang="zh-CN" altLang="en-US" sz="2400" dirty="0"/>
          </a:p>
          <a:p>
            <a:pPr>
              <a:lnSpc>
                <a:spcPct val="80000"/>
              </a:lnSpc>
              <a:buSzPct val="90000"/>
              <a:buFont typeface="Wingdings" panose="05000000000000000000" pitchFamily="2" charset="2"/>
              <a:buNone/>
            </a:pPr>
            <a:endParaRPr lang="en-US" altLang="zh-CN" sz="2000" dirty="0"/>
          </a:p>
          <a:p>
            <a:pPr>
              <a:lnSpc>
                <a:spcPct val="80000"/>
              </a:lnSpc>
              <a:buSzPct val="90000"/>
              <a:buFont typeface="Wingdings" panose="05000000000000000000" pitchFamily="2" charset="2"/>
              <a:buNone/>
            </a:pPr>
            <a:r>
              <a:rPr lang="en-US" altLang="zh-CN" sz="1800" dirty="0">
                <a:latin typeface="Consolas" panose="020B0609020204030204" charset="0"/>
              </a:rPr>
              <a:t>&gt;&gt;&gt; for item in enumerate('abcdef'):</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    print(item)</a:t>
            </a:r>
            <a:endParaRPr lang="en-US" altLang="zh-CN" sz="1800" dirty="0">
              <a:latin typeface="Consolas" panose="020B0609020204030204" charset="0"/>
            </a:endParaRPr>
          </a:p>
          <a:p>
            <a:pPr>
              <a:lnSpc>
                <a:spcPct val="80000"/>
              </a:lnSpc>
              <a:buSzPct val="90000"/>
              <a:buFont typeface="Wingdings" panose="05000000000000000000" pitchFamily="2" charset="2"/>
              <a:buNone/>
            </a:pP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(0, 'a')</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(1, 'b')</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(2, 'c')</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(3, 'd')</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(4, 'e')</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charset="0"/>
              </a:rPr>
              <a:t>(5, 'f')</a:t>
            </a:r>
            <a:endParaRPr lang="en-US" altLang="zh-CN" sz="1800" dirty="0">
              <a:solidFill>
                <a:srgbClr val="00B0F0"/>
              </a:solidFill>
              <a:latin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1966913" y="1509713"/>
          <a:ext cx="7356475" cy="4562475"/>
        </p:xfrm>
        <a:graphic>
          <a:graphicData uri="http://schemas.openxmlformats.org/drawingml/2006/table">
            <a:tbl>
              <a:tblPr firstRow="1" bandRow="1">
                <a:tableStyleId>{5940675A-B579-460E-94D1-54222C63F5DA}</a:tableStyleId>
              </a:tblPr>
              <a:tblGrid>
                <a:gridCol w="1626235"/>
                <a:gridCol w="1890395"/>
                <a:gridCol w="1153795"/>
                <a:gridCol w="1628140"/>
                <a:gridCol w="1057910"/>
              </a:tblGrid>
              <a:tr h="341630">
                <a:tc>
                  <a:txBody>
                    <a:bodyPr/>
                    <a:p>
                      <a:pPr>
                        <a:buNone/>
                      </a:pPr>
                      <a:r>
                        <a:rPr lang="en-US" altLang="zh-CN" sz="1400" b="1">
                          <a:latin typeface="宋体" panose="02010600030101010101" pitchFamily="2" charset="-122"/>
                          <a:ea typeface="宋体" panose="02010600030101010101" pitchFamily="2" charset="-122"/>
                          <a:cs typeface="宋体" panose="02010600030101010101" pitchFamily="2" charset="-122"/>
                        </a:rPr>
                        <a:t> </a:t>
                      </a:r>
                      <a:endParaRPr lang="en-US" altLang="zh-CN"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列表</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元组</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字典</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集合</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110">
                <a:tc>
                  <a:txBody>
                    <a:bodyPr/>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rPr>
                        <a:t>list</a:t>
                      </a:r>
                      <a:endPar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rPr>
                        <a:t>tuple</a:t>
                      </a:r>
                      <a:endPar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rPr>
                        <a:t>dict</a:t>
                      </a:r>
                      <a:endPar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rPr>
                        <a:t>set</a:t>
                      </a:r>
                      <a:endPar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定界符</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方括号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圆括号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大括号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大括号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是否有序</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是</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是</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否</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否</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元素分隔符</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键</a:t>
                      </a:r>
                      <a:r>
                        <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值</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对元素值的要求</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无</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无</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键”必须可哈希</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必须可哈希</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元素查找速度</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非常慢</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很慢</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非常快</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latin typeface="宋体" panose="02010600030101010101" pitchFamily="2" charset="-122"/>
                          <a:ea typeface="宋体" panose="02010600030101010101" pitchFamily="2" charset="-122"/>
                          <a:cs typeface="宋体" panose="02010600030101010101" pitchFamily="2" charset="-122"/>
                        </a:rPr>
                        <a:t>非常快</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不允许</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占位符 2"/>
          <p:cNvSpPr>
            <a:spLocks noGrp="1"/>
          </p:cNvSpPr>
          <p:nvPr>
            <p:ph type="body" idx="1"/>
          </p:nvPr>
        </p:nvSpPr>
        <p:spPr/>
        <p:txBody>
          <a:bodyPr/>
          <a:p>
            <a:endParaRPr lang="zh-CN" altLang="en-US"/>
          </a:p>
        </p:txBody>
      </p:sp>
      <p:sp>
        <p:nvSpPr>
          <p:cNvPr id="16465" name="标题 1024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2.0 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734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7347" name="文本占位符 57346"/>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en-US" altLang="x-none" sz="2400" b="0" i="0" u="none" strike="noStrike" kern="1200" cap="none" spc="0" normalizeH="0" baseline="0" noProof="1" dirty="0">
                <a:solidFill>
                  <a:schemeClr val="tx1"/>
                </a:solidFill>
                <a:effectLst/>
                <a:latin typeface="宋体" panose="02010600030101010101" pitchFamily="2" charset="-122"/>
                <a:ea typeface="+mn-ea"/>
                <a:cs typeface="+mn-cs"/>
              </a:rPr>
              <a:t>列表推导式使用非常简洁的方式来快速生成满足特定需求的列表，代码具有非常强的可读性。</a:t>
            </a:r>
            <a:endParaRPr kumimoji="0" lang="en-US" altLang="x-none" sz="2400" b="0" i="0" u="none" strike="noStrike" kern="1200" cap="none" spc="0" normalizeH="0" baseline="0" noProof="1" dirty="0">
              <a:solidFill>
                <a:schemeClr val="tx1"/>
              </a:solidFill>
              <a:effectLst/>
              <a:latin typeface="宋体" panose="02010600030101010101" pitchFamily="2" charset="-122"/>
              <a:ea typeface="+mn-ea"/>
              <a:cs typeface="+mn-cs"/>
            </a:endParaRPr>
          </a:p>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rPr>
              <a:t>列表推导式语法形式为：</a:t>
            </a:r>
            <a:endPar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[expression for expr1 in sequence1 if condition1</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            for expr2 in sequence2 if condition2</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            for expr3 in sequence3 if condition3</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            ...</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rPr>
              <a:t>            for exprN in sequenceN if conditionN]</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554355" y="892810"/>
            <a:ext cx="7335520" cy="5053330"/>
          </a:xfrm>
        </p:spPr>
        <p:txBody>
          <a:bodyPr/>
          <a:p>
            <a:pPr marL="342900" marR="0" indent="-342900" algn="l" defTabSz="914400" rtl="0" eaLnBrk="1" fontAlgn="base" latinLnBrk="0" hangingPunct="1">
              <a:lnSpc>
                <a:spcPct val="13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sum([2**i for i in range(64)])</a:t>
            </a:r>
            <a:endParaRPr kumimoji="0" 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18446744073709551615</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charset="0"/>
                <a:ea typeface="+mn-ea"/>
                <a:cs typeface="+mn-cs"/>
              </a:rPr>
              <a:t>&gt;&gt;&gt; int('1'*64, 2)</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rgbClr val="00B0F0"/>
                </a:solidFill>
                <a:latin typeface="Consolas" panose="020B0609020204030204" charset="0"/>
                <a:ea typeface="+mn-ea"/>
                <a:cs typeface="+mn-cs"/>
              </a:rPr>
              <a:t>18446744073709551615</a:t>
            </a:r>
            <a:endParaRPr kumimoji="0" 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
        <p:nvSpPr>
          <p:cNvPr id="4" name="文本占位符 3"/>
          <p:cNvSpPr>
            <a:spLocks noGrp="1"/>
          </p:cNvSpPr>
          <p:nvPr>
            <p:ph type="body" idx="1"/>
          </p:nvPr>
        </p:nvSpPr>
        <p:spPr/>
        <p:txBody>
          <a:bodyPr/>
          <a:p>
            <a:endParaRPr lang="zh-CN" altLang="en-US"/>
          </a:p>
        </p:txBody>
      </p:sp>
      <p:sp>
        <p:nvSpPr>
          <p:cNvPr id="62466" name="标题 5734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a:t>
            </a:r>
            <a:r>
              <a:rPr kern="1200" baseline="0">
                <a:latin typeface="+mj-lt"/>
                <a:ea typeface="+mj-ea"/>
                <a:cs typeface="+mj-cs"/>
              </a:rPr>
              <a:t>推导</a:t>
            </a:r>
            <a:r>
              <a:rPr lang="zh-CN" altLang="en-US" kern="1200" baseline="0">
                <a:latin typeface="+mj-lt"/>
                <a:ea typeface="+mj-ea"/>
                <a:cs typeface="+mj-cs"/>
              </a:rPr>
              <a:t>式</a:t>
            </a:r>
            <a:endParaRPr lang="zh-CN" altLang="en-US" kern="1200" baseline="0">
              <a:latin typeface="+mj-lt"/>
              <a:ea typeface="+mj-ea"/>
              <a:cs typeface="+mj-cs"/>
            </a:endParaRPr>
          </a:p>
        </p:txBody>
      </p:sp>
      <p:sp>
        <p:nvSpPr>
          <p:cNvPr id="2" name="文本框 1"/>
          <p:cNvSpPr txBox="1"/>
          <p:nvPr/>
        </p:nvSpPr>
        <p:spPr>
          <a:xfrm>
            <a:off x="8105140" y="1517015"/>
            <a:ext cx="3605213" cy="4022090"/>
          </a:xfrm>
          <a:prstGeom prst="rect">
            <a:avLst/>
          </a:prstGeom>
          <a:solidFill>
            <a:schemeClr val="bg1"/>
          </a:solidFill>
          <a:ln w="9525" cap="flat" cmpd="sng">
            <a:solidFill>
              <a:srgbClr val="CCCCCC"/>
            </a:solidFill>
            <a:prstDash val="solid"/>
            <a:round/>
            <a:headEnd type="none" w="med" len="med"/>
            <a:tailEnd type="none" w="med" len="med"/>
          </a:ln>
        </p:spPr>
        <p:txBody>
          <a:bodyPr wrap="square" anchor="t">
            <a:spAutoFit/>
          </a:bodyPr>
          <a:p>
            <a:pPr>
              <a:spcBef>
                <a:spcPct val="20000"/>
              </a:spcBef>
              <a:buSzTx/>
            </a:pPr>
            <a:r>
              <a:rPr lang="en-US" altLang="zh-CN">
                <a:solidFill>
                  <a:srgbClr val="00B0F0"/>
                </a:solidFill>
                <a:latin typeface="Consolas" panose="020B0609020204030204" charset="0"/>
                <a:ea typeface="宋体" panose="02010600030101010101" pitchFamily="2" charset="-122"/>
              </a:rPr>
              <a:t>int('111.....1',2)</a:t>
            </a:r>
            <a:endParaRPr lang="en-US" altLang="zh-CN">
              <a:solidFill>
                <a:srgbClr val="00B0F0"/>
              </a:solidFill>
              <a:latin typeface="Consolas" panose="020B0609020204030204" charset="0"/>
              <a:ea typeface="宋体" panose="02010600030101010101" pitchFamily="2" charset="-122"/>
            </a:endParaRPr>
          </a:p>
          <a:p>
            <a:pPr>
              <a:spcBef>
                <a:spcPct val="20000"/>
              </a:spcBef>
              <a:buSzTx/>
            </a:pPr>
            <a:r>
              <a:rPr lang="zh-CN" altLang="en-US">
                <a:solidFill>
                  <a:srgbClr val="00B0F0"/>
                </a:solidFill>
                <a:latin typeface="Consolas" panose="020B0609020204030204" charset="0"/>
                <a:ea typeface="宋体" panose="02010600030101010101" pitchFamily="2" charset="-122"/>
              </a:rPr>
              <a:t>即二进制表达的</a:t>
            </a:r>
            <a:r>
              <a:rPr lang="en-US" altLang="zh-CN">
                <a:solidFill>
                  <a:srgbClr val="00B0F0"/>
                </a:solidFill>
                <a:latin typeface="Consolas" panose="020B0609020204030204" charset="0"/>
                <a:ea typeface="宋体" panose="02010600030101010101" pitchFamily="2" charset="-122"/>
              </a:rPr>
              <a:t>64</a:t>
            </a:r>
            <a:r>
              <a:rPr lang="zh-CN" altLang="en-US">
                <a:solidFill>
                  <a:srgbClr val="00B0F0"/>
                </a:solidFill>
                <a:latin typeface="Consolas" panose="020B0609020204030204" charset="0"/>
                <a:ea typeface="宋体" panose="02010600030101010101" pitchFamily="2" charset="-122"/>
              </a:rPr>
              <a:t>个</a:t>
            </a:r>
            <a:r>
              <a:rPr lang="en-US" altLang="zh-CN">
                <a:solidFill>
                  <a:srgbClr val="00B0F0"/>
                </a:solidFill>
                <a:latin typeface="Consolas" panose="020B0609020204030204" charset="0"/>
                <a:ea typeface="宋体" panose="02010600030101010101" pitchFamily="2" charset="-122"/>
              </a:rPr>
              <a:t>1</a:t>
            </a:r>
            <a:endParaRPr lang="en-US" altLang="zh-CN">
              <a:solidFill>
                <a:srgbClr val="00B0F0"/>
              </a:solidFill>
              <a:latin typeface="Consolas" panose="020B0609020204030204" charset="0"/>
              <a:ea typeface="宋体" panose="02010600030101010101" pitchFamily="2" charset="-122"/>
            </a:endParaRPr>
          </a:p>
          <a:p>
            <a:pPr algn="r">
              <a:spcBef>
                <a:spcPct val="20000"/>
              </a:spcBef>
              <a:buSzTx/>
            </a:pPr>
            <a:r>
              <a:rPr lang="en-US" altLang="zh-CN">
                <a:latin typeface="Arial" panose="020B0604020202020204" pitchFamily="34" charset="0"/>
                <a:ea typeface="宋体" panose="02010600030101010101" pitchFamily="2" charset="-122"/>
              </a:rPr>
              <a:t>1</a:t>
            </a:r>
            <a:endParaRPr lang="en-US" altLang="zh-CN">
              <a:latin typeface="Arial" panose="020B0604020202020204" pitchFamily="34" charset="0"/>
              <a:ea typeface="宋体" panose="02010600030101010101" pitchFamily="2" charset="-122"/>
            </a:endParaRPr>
          </a:p>
          <a:p>
            <a:pPr algn="r">
              <a:spcBef>
                <a:spcPct val="20000"/>
              </a:spcBef>
              <a:buSzTx/>
            </a:pPr>
            <a:r>
              <a:rPr lang="en-US" altLang="zh-CN">
                <a:latin typeface="Arial" panose="020B0604020202020204" pitchFamily="34" charset="0"/>
                <a:ea typeface="宋体" panose="02010600030101010101" pitchFamily="2" charset="-122"/>
              </a:rPr>
              <a:t>10</a:t>
            </a:r>
            <a:endParaRPr lang="en-US" altLang="zh-CN">
              <a:latin typeface="Arial" panose="020B0604020202020204" pitchFamily="34" charset="0"/>
              <a:ea typeface="宋体" panose="02010600030101010101" pitchFamily="2" charset="-122"/>
            </a:endParaRPr>
          </a:p>
          <a:p>
            <a:pPr algn="r">
              <a:spcBef>
                <a:spcPct val="20000"/>
              </a:spcBef>
              <a:buSzTx/>
            </a:pPr>
            <a:r>
              <a:rPr lang="en-US" altLang="zh-CN">
                <a:latin typeface="Arial" panose="020B0604020202020204" pitchFamily="34" charset="0"/>
                <a:ea typeface="宋体" panose="02010600030101010101" pitchFamily="2" charset="-122"/>
              </a:rPr>
              <a:t>100</a:t>
            </a:r>
            <a:endParaRPr lang="en-US" altLang="zh-CN">
              <a:latin typeface="Arial" panose="020B0604020202020204" pitchFamily="34" charset="0"/>
              <a:ea typeface="宋体" panose="02010600030101010101" pitchFamily="2" charset="-122"/>
            </a:endParaRPr>
          </a:p>
          <a:p>
            <a:pPr algn="r">
              <a:spcBef>
                <a:spcPct val="20000"/>
              </a:spcBef>
              <a:buSzTx/>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algn="r">
              <a:spcBef>
                <a:spcPct val="20000"/>
              </a:spcBef>
              <a:buSzTx/>
            </a:pPr>
            <a:r>
              <a:rPr lang="en-US" altLang="zh-CN">
                <a:latin typeface="Arial" panose="020B0604020202020204" pitchFamily="34" charset="0"/>
                <a:ea typeface="宋体" panose="02010600030101010101" pitchFamily="2" charset="-122"/>
              </a:rPr>
              <a:t>10000............................0</a:t>
            </a:r>
            <a:endParaRPr lang="en-US" altLang="zh-CN">
              <a:latin typeface="Arial" panose="020B0604020202020204" pitchFamily="34" charset="0"/>
              <a:ea typeface="宋体" panose="02010600030101010101" pitchFamily="2" charset="-122"/>
            </a:endParaRPr>
          </a:p>
          <a:p>
            <a:pPr algn="r">
              <a:spcBef>
                <a:spcPct val="20000"/>
              </a:spcBef>
              <a:buSzTx/>
            </a:pPr>
            <a:r>
              <a:rPr lang="en-US" altLang="zh-CN">
                <a:latin typeface="Arial" panose="020B0604020202020204" pitchFamily="34" charset="0"/>
                <a:ea typeface="宋体" panose="02010600030101010101" pitchFamily="2" charset="-122"/>
              </a:rPr>
              <a:t>100000............................0</a:t>
            </a:r>
            <a:endParaRPr lang="en-US" altLang="zh-CN">
              <a:latin typeface="Arial" panose="020B0604020202020204" pitchFamily="34" charset="0"/>
              <a:ea typeface="宋体" panose="02010600030101010101" pitchFamily="2" charset="-122"/>
            </a:endParaRPr>
          </a:p>
          <a:p>
            <a:pPr algn="r">
              <a:spcBef>
                <a:spcPct val="20000"/>
              </a:spcBef>
              <a:buSzTx/>
            </a:pPr>
            <a:r>
              <a:rPr lang="en-US" altLang="zh-CN">
                <a:latin typeface="Arial" panose="020B0604020202020204" pitchFamily="34" charset="0"/>
                <a:ea typeface="宋体" panose="02010600030101010101" pitchFamily="2" charset="-122"/>
              </a:rPr>
              <a:t>=111...................................1</a:t>
            </a:r>
            <a:endParaRPr lang="en-US" altLang="zh-CN">
              <a:latin typeface="Arial" panose="020B0604020202020204" pitchFamily="34" charset="0"/>
              <a:ea typeface="宋体" panose="02010600030101010101" pitchFamily="2" charset="-122"/>
            </a:endParaRPr>
          </a:p>
          <a:p>
            <a:pPr algn="r">
              <a:spcBef>
                <a:spcPct val="20000"/>
              </a:spcBef>
              <a:buSzTx/>
            </a:pPr>
            <a:endParaRPr lang="en-US" altLang="zh-CN">
              <a:latin typeface="Arial" panose="020B0604020202020204" pitchFamily="34" charset="0"/>
              <a:ea typeface="宋体" panose="02010600030101010101" pitchFamily="2" charset="-122"/>
            </a:endParaRPr>
          </a:p>
          <a:p>
            <a:pPr algn="r">
              <a:spcBef>
                <a:spcPct val="20000"/>
              </a:spcBef>
              <a:buSzTx/>
            </a:pPr>
            <a:endParaRPr lang="en-US" altLang="zh-CN">
              <a:latin typeface="Arial" panose="020B0604020202020204" pitchFamily="34" charset="0"/>
              <a:ea typeface="宋体" panose="02010600030101010101" pitchFamily="2" charset="-122"/>
            </a:endParaRPr>
          </a:p>
          <a:p>
            <a:pPr algn="r">
              <a:spcBef>
                <a:spcPct val="20000"/>
              </a:spcBef>
              <a:buSzTx/>
            </a:pPr>
            <a:endParaRPr lang="en-US" altLang="zh-CN">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1905" marR="0" indent="-344805"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effectLst/>
                <a:latin typeface="Consolas" panose="020B0609020204030204" charset="0"/>
                <a:ea typeface="+mn-ea"/>
                <a:cs typeface="+mn-cs"/>
                <a:sym typeface="+mn-ea"/>
              </a:rPr>
              <a:t>列表推导式在内部实际上是一个循环结构，只是形式更加简洁，例如：</a:t>
            </a:r>
            <a:endParaRPr kumimoji="0" lang="zh-CN" altLang="en-US" sz="24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aList = [x*x for x in range(10)]</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x-none" sz="18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宋体" panose="02010600030101010101" pitchFamily="2" charset="-122"/>
                <a:ea typeface="+mn-ea"/>
                <a:cs typeface="+mn-cs"/>
                <a:sym typeface="+mn-ea"/>
              </a:rPr>
              <a:t>相当于</a:t>
            </a:r>
            <a:endParaRPr kumimoji="0" lang="en-US" altLang="x-none" sz="18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x-none" sz="18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aList = []</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for x in range(10):</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	    aList.append(x*x)</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x-none" sz="18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dirty="0">
                <a:solidFill>
                  <a:schemeClr val="tx1"/>
                </a:solidFill>
                <a:effectLst/>
                <a:latin typeface="宋体" panose="02010600030101010101" pitchFamily="2" charset="-122"/>
                <a:ea typeface="+mn-ea"/>
                <a:cs typeface="+mn-cs"/>
                <a:sym typeface="+mn-ea"/>
              </a:rPr>
              <a:t>也相当于</a:t>
            </a:r>
            <a:endParaRPr kumimoji="0" lang="zh-CN" altLang="en-US" sz="18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x-none" sz="18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aList = list(map(lambda x: x*x, range(10)))</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63490" name="标题 5734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5836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4514" name="文本占位符 58370"/>
          <p:cNvSpPr>
            <a:spLocks noGrp="1"/>
          </p:cNvSpPr>
          <p:nvPr>
            <p:ph sz="half" idx="2"/>
          </p:nvPr>
        </p:nvSpPr>
        <p:spPr/>
        <p:txBody>
          <a:bodyPr anchor="t"/>
          <a:p>
            <a:pPr>
              <a:lnSpc>
                <a:spcPct val="90000"/>
              </a:lnSpc>
              <a:buSzPct val="90000"/>
              <a:buFont typeface="Wingdings" panose="05000000000000000000" charset="0"/>
              <a:buChar char="n"/>
            </a:pPr>
            <a:r>
              <a:rPr lang="zh-CN" altLang="en-US" sz="2400" dirty="0"/>
              <a:t>使用列表推导式实现嵌套列表的平铺</a:t>
            </a:r>
            <a:endParaRPr lang="zh-CN" altLang="en-US" sz="2400" dirty="0"/>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rPr>
              <a:t>&gt;&gt;&gt; vec = [[1,2,3], [4,5,6], [7,8,9]] </a:t>
            </a:r>
            <a:endParaRPr lang="en-US" altLang="zh-CN" sz="18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rPr>
              <a:t>&gt;&gt;&gt; [num for elem in vec </a:t>
            </a:r>
            <a:endParaRPr lang="en-US" altLang="zh-CN" sz="18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rPr>
              <a:t>		   for num in elem] </a:t>
            </a:r>
            <a:endParaRPr lang="en-US" altLang="zh-CN" sz="1800" dirty="0">
              <a:latin typeface="Consolas" panose="020B0609020204030204" charset="0"/>
            </a:endParaRPr>
          </a:p>
          <a:p>
            <a:pPr>
              <a:lnSpc>
                <a:spcPct val="100000"/>
              </a:lnSpc>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[1, 2, 3, 4, 5, 6, 7, 8, 9] </a:t>
            </a:r>
            <a:endParaRPr lang="en-US" altLang="zh-CN" sz="1800" dirty="0">
              <a:solidFill>
                <a:srgbClr val="00B0F0"/>
              </a:solidFill>
              <a:latin typeface="Consolas" panose="020B0609020204030204" charset="0"/>
            </a:endParaRPr>
          </a:p>
          <a:p>
            <a:pPr>
              <a:lnSpc>
                <a:spcPct val="100000"/>
              </a:lnSpc>
              <a:spcAft>
                <a:spcPts val="0"/>
              </a:spcAft>
              <a:buSzPct val="90000"/>
              <a:buFont typeface="Wingdings" panose="05000000000000000000" pitchFamily="2" charset="2"/>
              <a:buNone/>
            </a:pPr>
            <a:endParaRPr lang="en-US" altLang="zh-CN" sz="2000" dirty="0"/>
          </a:p>
          <a:p>
            <a:pPr>
              <a:lnSpc>
                <a:spcPct val="100000"/>
              </a:lnSpc>
              <a:spcAft>
                <a:spcPts val="0"/>
              </a:spcAft>
              <a:buSzPct val="90000"/>
              <a:buFont typeface="Wingdings" panose="05000000000000000000" pitchFamily="2" charset="2"/>
              <a:buNone/>
            </a:pPr>
            <a:r>
              <a:rPr lang="zh-CN" altLang="en-US" sz="2400" dirty="0"/>
              <a:t>相当于</a:t>
            </a:r>
            <a:endParaRPr lang="zh-CN" altLang="en-US" sz="2400" dirty="0"/>
          </a:p>
          <a:p>
            <a:pPr>
              <a:lnSpc>
                <a:spcPct val="100000"/>
              </a:lnSpc>
              <a:spcAft>
                <a:spcPts val="0"/>
              </a:spcAft>
              <a:buSzPct val="90000"/>
              <a:buFont typeface="Wingdings" panose="05000000000000000000" pitchFamily="2" charset="2"/>
              <a:buNone/>
            </a:pPr>
            <a:endParaRPr lang="zh-CN" altLang="en-US" sz="2000" dirty="0"/>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&gt;&gt;&gt; vec = [[1, 2, 3], [4, 5, 6], [7, 8, 9]]</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&gt;&gt;&gt; result = []</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&gt;&gt;&gt; for elem in vec:</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for num in elem:</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		result.append(num)</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latin typeface="Consolas" panose="020B0609020204030204" charset="0"/>
              </a:rPr>
              <a:t>&gt;&gt;&gt; result</a:t>
            </a:r>
            <a:endParaRPr lang="zh-CN" altLang="en-US" sz="1800" dirty="0">
              <a:latin typeface="Consolas" panose="020B0609020204030204" charset="0"/>
            </a:endParaRPr>
          </a:p>
          <a:p>
            <a:pPr>
              <a:lnSpc>
                <a:spcPct val="100000"/>
              </a:lnSpc>
              <a:spcAft>
                <a:spcPts val="0"/>
              </a:spcAft>
              <a:buSzPct val="90000"/>
              <a:buFont typeface="Wingdings" panose="05000000000000000000" pitchFamily="2" charset="2"/>
              <a:buNone/>
            </a:pPr>
            <a:r>
              <a:rPr lang="zh-CN" altLang="en-US" sz="1800" dirty="0">
                <a:solidFill>
                  <a:srgbClr val="00B0F0"/>
                </a:solidFill>
                <a:latin typeface="Consolas" panose="020B0609020204030204" charset="0"/>
              </a:rPr>
              <a:t>[1, 2, 3, 4, 5, 6, 7, 8, 9]</a:t>
            </a:r>
            <a:endParaRPr lang="zh-CN" altLang="en-US" sz="1800" dirty="0">
              <a:solidFill>
                <a:srgbClr val="00B0F0"/>
              </a:solidFill>
              <a:latin typeface="Consolas" panose="020B0609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如果不使用列表推导式，可以这样做</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vec = [[1, 2, 3], [4, 5, 6], [7, 8, 9]]</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sum(vec, [])</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 5, 6, 7, 8, 9]</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Times New Roman" panose="02020603050405020304" pitchFamily="2" charset="0"/>
                <a:ea typeface="+mn-ea"/>
                <a:cs typeface="+mn-cs"/>
              </a:rPr>
              <a:t>或</a:t>
            </a:r>
            <a:endParaRPr kumimoji="0" lang="zh-CN" altLang="en-US" sz="2400" b="0" i="0" u="none" strike="noStrike" kern="1200" cap="none" spc="0" normalizeH="0" baseline="0" noProof="1">
              <a:solidFill>
                <a:schemeClr val="tx1"/>
              </a:solidFill>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Times New Roman" panose="02020603050405020304" pitchFamily="2"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vec = [[1, 2, 3], [4, 5, 6], [7, 8, 9]]</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from itertools import chain</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list(chain(*vec))</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 5, 6, 7, 8, 9]</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65538" name="标题 5836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sym typeface="Arial" panose="020B0604020202020204" pitchFamily="34" charset="0"/>
              </a:rPr>
              <a:t>2.1.9 </a:t>
            </a:r>
            <a:r>
              <a:rPr lang="zh-CN" altLang="en-US" kern="1200" baseline="0">
                <a:latin typeface="+mj-lt"/>
                <a:ea typeface="+mj-ea"/>
                <a:cs typeface="+mj-cs"/>
                <a:sym typeface="Arial" panose="020B0604020202020204" pitchFamily="34" charset="0"/>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R="0" algn="l" defTabSz="914400" rtl="0" eaLnBrk="1" fontAlgn="base" latinLnBrk="0" hangingPunct="1">
              <a:lnSpc>
                <a:spcPct val="90000"/>
              </a:lnSpc>
              <a:spcBef>
                <a:spcPct val="20000"/>
              </a:spcBef>
              <a:spcAft>
                <a:spcPct val="0"/>
              </a:spcAft>
              <a:buClrTx/>
              <a:buSzPct val="90000"/>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sym typeface="+mn-ea"/>
              </a:rPr>
              <a:t>列出当前文件夹下所有</a:t>
            </a:r>
            <a:r>
              <a:rPr kumimoji="0" lang="en-US" altLang="x-none" sz="2400" b="0" i="0" u="none" strike="noStrike" kern="1200" cap="none" spc="0" normalizeH="0" baseline="0" noProof="1" dirty="0">
                <a:solidFill>
                  <a:schemeClr val="tx1"/>
                </a:solidFill>
                <a:latin typeface="+mn-lt"/>
                <a:ea typeface="+mn-ea"/>
                <a:cs typeface="+mn-cs"/>
                <a:sym typeface="+mn-ea"/>
              </a:rPr>
              <a:t>Python</a:t>
            </a:r>
            <a:r>
              <a:rPr kumimoji="0" lang="zh-CN" altLang="en-US" sz="2400" b="0" i="0" u="none" strike="noStrike" kern="1200" cap="none" spc="0" normalizeH="0" baseline="0" noProof="1" dirty="0">
                <a:solidFill>
                  <a:schemeClr val="tx1"/>
                </a:solidFill>
                <a:latin typeface="+mn-lt"/>
                <a:ea typeface="+mn-ea"/>
                <a:cs typeface="+mn-cs"/>
                <a:sym typeface="+mn-ea"/>
              </a:rPr>
              <a:t>源文件</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endParaRPr kumimoji="0" lang="en-US" altLang="x-none" sz="2000" b="0" i="0" u="none" strike="noStrike" kern="1200" cap="none" spc="0" normalizeH="0" baseline="0" noProof="1" dirty="0">
              <a:solidFill>
                <a:schemeClr val="tx1"/>
              </a:solidFill>
              <a:latin typeface="+mn-lt"/>
              <a:ea typeface="+mn-ea"/>
              <a:cs typeface="+mn-cs"/>
              <a:sym typeface="+mn-ea"/>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import os</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[filename for filename in os.listdir('.')\</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     if filename.endswith(('.py', '.pyw'))]</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endParaRPr kumimoji="0" lang="en-US" altLang="x-none" sz="2400" b="0" i="0" u="none" strike="noStrike" kern="1200" cap="none" spc="0" normalizeH="0" baseline="0" noProof="1" dirty="0">
              <a:solidFill>
                <a:schemeClr val="tx1"/>
              </a:solidFill>
              <a:latin typeface="+mn-lt"/>
              <a:ea typeface="+mn-ea"/>
              <a:cs typeface="+mn-cs"/>
            </a:endParaRPr>
          </a:p>
          <a:p>
            <a:pPr marR="0" algn="l" defTabSz="914400" rtl="0" eaLnBrk="1" fontAlgn="base" latinLnBrk="0" hangingPunct="1">
              <a:lnSpc>
                <a:spcPct val="90000"/>
              </a:lnSpc>
              <a:spcBef>
                <a:spcPct val="20000"/>
              </a:spcBef>
              <a:spcAft>
                <a:spcPct val="0"/>
              </a:spcAft>
              <a:buClrTx/>
              <a:buSzPct val="90000"/>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sym typeface="+mn-ea"/>
              </a:rPr>
              <a:t>过滤不符合条件的元素</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endParaRPr kumimoji="0" lang="en-US" altLang="x-none" sz="2000" b="0" i="0" u="none" strike="noStrike" kern="1200" cap="none" spc="0" normalizeH="0" baseline="0" noProof="1" dirty="0">
              <a:solidFill>
                <a:schemeClr val="tx1"/>
              </a:solidFill>
              <a:latin typeface="+mn-lt"/>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aList = [-1,-4,6,7.5,-2.3,9,-11]</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chemeClr val="tx1"/>
                </a:solidFill>
                <a:effectLst/>
                <a:latin typeface="Consolas" panose="020B0609020204030204" charset="0"/>
                <a:ea typeface="+mn-ea"/>
                <a:cs typeface="+mn-cs"/>
                <a:sym typeface="+mn-ea"/>
              </a:rPr>
              <a:t>&gt;&gt;&gt; [i for i in aList if i&gt;0]</a:t>
            </a:r>
            <a:endParaRPr kumimoji="0" lang="en-US" altLang="x-none"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x-none" sz="1800" b="0" i="0" u="none" strike="noStrike" kern="1200" cap="none" spc="0" normalizeH="0" baseline="0" noProof="1" dirty="0">
                <a:solidFill>
                  <a:srgbClr val="00B0F0"/>
                </a:solidFill>
                <a:effectLst/>
                <a:latin typeface="Consolas" panose="020B0609020204030204" charset="0"/>
                <a:ea typeface="+mn-ea"/>
                <a:cs typeface="+mn-cs"/>
                <a:sym typeface="+mn-ea"/>
              </a:rPr>
              <a:t>[6, 7.5, 9]</a:t>
            </a:r>
            <a:endParaRPr kumimoji="0" lang="en-US" altLang="x-none" sz="1800" b="0" i="0" u="none" strike="noStrike" kern="1200" cap="none" spc="0" normalizeH="0" baseline="0" noProof="1" dirty="0">
              <a:solidFill>
                <a:srgbClr val="00B0F0"/>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5939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0658" name="文本占位符 59394"/>
          <p:cNvSpPr>
            <a:spLocks noGrp="1"/>
          </p:cNvSpPr>
          <p:nvPr>
            <p:ph sz="half" idx="2"/>
          </p:nvPr>
        </p:nvSpPr>
        <p:spPr/>
        <p:txBody>
          <a:bodyPr anchor="t"/>
          <a:p>
            <a:pPr marL="342900" marR="0" indent="-342900" algn="l" defTabSz="914400" rtl="0" eaLnBrk="1" fontAlgn="base" latinLnBrk="0" hangingPunct="1">
              <a:lnSpc>
                <a:spcPct val="150000"/>
              </a:lnSpc>
              <a:spcBef>
                <a:spcPts val="0"/>
              </a:spcBef>
              <a:spcAft>
                <a:spcPct val="0"/>
              </a:spcAft>
              <a:buClrTx/>
              <a:buSzPct val="90000"/>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已知有一个包含一些同学成绩的字典，计算成绩的最高分、最低分、平均分，并查找所有最高分同学。</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0" marR="0" indent="0" algn="l" defTabSz="914400" rtl="0" eaLnBrk="1" fontAlgn="base" latinLnBrk="0" hangingPunct="1">
              <a:lnSpc>
                <a:spcPct val="80000"/>
              </a:lnSpc>
              <a:spcBef>
                <a:spcPct val="20000"/>
              </a:spcBef>
              <a:spcAft>
                <a:spcPct val="0"/>
              </a:spcAft>
              <a:buClrTx/>
              <a:buSzPct val="90000"/>
              <a:buFont typeface="Wingdings" panose="05000000000000000000" charset="0"/>
              <a:buNone/>
            </a:pP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scores = {"Zhang San": 45, "Li Si": 78, "Wang Wu": 40,</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              "Zhou Liu": 96,"Zhao Qi": 65, "Sun Ba": 90,</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              "Zheng Jiu": 78, "Wu Shi": 99,"Dong Shiyi": 60}</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highest = max(scores.values())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lowest = min(scores.values())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sym typeface="+mn-ea"/>
              </a:rPr>
              <a:t>&gt;&gt;&gt; average = sum(scores.values())*1.0/len(scores)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highest, </a:t>
            </a:r>
            <a:r>
              <a:rPr kumimoji="0" lang="en-US" altLang="zh-CN" sz="1800" b="0" i="0" u="none" strike="noStrike" kern="1200" cap="none" spc="0" normalizeH="0" baseline="0" noProof="1">
                <a:solidFill>
                  <a:schemeClr val="tx1"/>
                </a:solidFill>
                <a:latin typeface="Consolas" panose="020B0609020204030204" charset="0"/>
                <a:ea typeface="+mn-ea"/>
                <a:cs typeface="+mn-cs"/>
                <a:sym typeface="+mn-ea"/>
              </a:rPr>
              <a:t>lowest, average</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99  40  72.33333333333333</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highestPerson = [name for name, score in scores.items()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                     if score == highest]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highestPerson</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['Wu Shi']</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6041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9" name="文本占位符 60418"/>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rPr>
              <a:t>在列表推导式中使用多个循环，实现多序列元素的任意组合，并且可以结合条件语句过滤特定元素</a:t>
            </a:r>
            <a:endPar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[(x, y) for x in range(3) for y in range(3)]</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600" b="0" i="0" u="none" strike="noStrike" kern="1200" cap="none" spc="0" normalizeH="0" baseline="0" noProof="1">
                <a:solidFill>
                  <a:srgbClr val="00B0F0"/>
                </a:solidFill>
                <a:effectLst/>
                <a:latin typeface="Consolas" panose="020B0609020204030204" charset="0"/>
                <a:ea typeface="+mn-ea"/>
                <a:cs typeface="+mn-cs"/>
              </a:rPr>
              <a:t>[(0, 0), (0, 1), (0, 2), (1, 0), (1, 1), (1, 2), (2, 0), (2, 1), (2, 2)]</a:t>
            </a:r>
            <a:endParaRPr kumimoji="0" lang="en-US" altLang="zh-CN" sz="16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600" b="0" i="0" u="none" strike="noStrike" kern="1200" cap="none" spc="0" normalizeH="0" baseline="0" noProof="1">
                <a:solidFill>
                  <a:schemeClr val="tx1"/>
                </a:solidFill>
                <a:effectLst/>
                <a:latin typeface="Consolas" panose="020B0609020204030204" charset="0"/>
                <a:ea typeface="+mn-ea"/>
                <a:cs typeface="+mn-cs"/>
              </a:rPr>
              <a:t>&gt;&gt;&gt; [(x, y) for x in [1, 2, 3] for y in [3, 1, 4] if x != y]</a:t>
            </a:r>
            <a:endParaRPr kumimoji="0" lang="en-US" altLang="zh-CN" sz="16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600" b="0" i="0" u="none" strike="noStrike" kern="1200" cap="none" spc="0" normalizeH="0" baseline="0" noProof="1">
                <a:solidFill>
                  <a:srgbClr val="00B0F0"/>
                </a:solidFill>
                <a:effectLst/>
                <a:latin typeface="Consolas" panose="020B0609020204030204" charset="0"/>
                <a:ea typeface="+mn-ea"/>
                <a:cs typeface="+mn-cs"/>
              </a:rPr>
              <a:t>[(1, 3), (1, 4), (2, 3), (2, 1), (2, 4), (3, 1), (3, 4)]</a:t>
            </a:r>
            <a:endParaRPr kumimoji="0" lang="en-US" altLang="zh-CN" sz="16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6144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9634" name="文本占位符 61442"/>
          <p:cNvSpPr>
            <a:spLocks noGrp="1"/>
          </p:cNvSpPr>
          <p:nvPr>
            <p:ph sz="half" idx="2"/>
          </p:nvPr>
        </p:nvSpPr>
        <p:spPr/>
        <p:txBody>
          <a:bodyPr anchor="t"/>
          <a:p>
            <a:pPr>
              <a:buSzPct val="90000"/>
              <a:buFont typeface="Wingdings" panose="05000000000000000000" charset="0"/>
              <a:buChar char="n"/>
            </a:pPr>
            <a:r>
              <a:rPr lang="zh-CN" altLang="en-US" sz="2400" dirty="0"/>
              <a:t>使用列表推导式实现矩阵转置</a:t>
            </a:r>
            <a:endParaRPr lang="zh-CN" altLang="en-US" sz="2400" dirty="0"/>
          </a:p>
          <a:p>
            <a:pPr>
              <a:buSzPct val="90000"/>
              <a:buFont typeface="Wingdings" panose="05000000000000000000" pitchFamily="2" charset="2"/>
              <a:buNone/>
            </a:pPr>
            <a:endParaRPr lang="en-US" altLang="zh-CN" sz="2000" dirty="0"/>
          </a:p>
          <a:p>
            <a:pPr>
              <a:buSzPct val="90000"/>
              <a:buFont typeface="Wingdings" panose="05000000000000000000" pitchFamily="2" charset="2"/>
              <a:buNone/>
            </a:pPr>
            <a:r>
              <a:rPr lang="en-US" altLang="zh-CN" sz="1800" dirty="0">
                <a:latin typeface="Consolas" panose="020B0609020204030204" charset="0"/>
              </a:rPr>
              <a:t>&gt;&gt;&gt; matrix = [ [1, 2, 3, 4], [5, 6, 7, 8], [9, 10, 11, 12]] </a:t>
            </a:r>
            <a:endParaRPr lang="en-US" altLang="zh-CN" sz="1800" dirty="0">
              <a:latin typeface="Consolas" panose="020B0609020204030204" charset="0"/>
            </a:endParaRPr>
          </a:p>
          <a:p>
            <a:pPr>
              <a:buSzPct val="90000"/>
              <a:buFont typeface="Wingdings" panose="05000000000000000000" pitchFamily="2" charset="2"/>
              <a:buNone/>
            </a:pPr>
            <a:r>
              <a:rPr lang="en-US" altLang="zh-CN" sz="1800" b="1" dirty="0">
                <a:latin typeface="Consolas" panose="020B0609020204030204" charset="0"/>
              </a:rPr>
              <a:t>&gt;&gt;&gt; </a:t>
            </a:r>
            <a:r>
              <a:rPr lang="en-US" altLang="zh-CN" sz="1800" dirty="0">
                <a:latin typeface="Consolas" panose="020B0609020204030204" charset="0"/>
              </a:rPr>
              <a:t>[[row[i] </a:t>
            </a:r>
            <a:r>
              <a:rPr lang="en-US" altLang="zh-CN" sz="1800" b="1" dirty="0">
                <a:latin typeface="Consolas" panose="020B0609020204030204" charset="0"/>
              </a:rPr>
              <a:t>for</a:t>
            </a:r>
            <a:r>
              <a:rPr lang="en-US" altLang="zh-CN" sz="1800" dirty="0">
                <a:latin typeface="Consolas" panose="020B0609020204030204" charset="0"/>
              </a:rPr>
              <a:t> row </a:t>
            </a:r>
            <a:r>
              <a:rPr lang="en-US" altLang="zh-CN" sz="1800" b="1" dirty="0">
                <a:latin typeface="Consolas" panose="020B0609020204030204" charset="0"/>
              </a:rPr>
              <a:t>in</a:t>
            </a:r>
            <a:r>
              <a:rPr lang="en-US" altLang="zh-CN" sz="1800" dirty="0">
                <a:latin typeface="Consolas" panose="020B0609020204030204" charset="0"/>
              </a:rPr>
              <a:t> matrix] </a:t>
            </a:r>
            <a:r>
              <a:rPr lang="en-US" altLang="zh-CN" sz="1800" b="1" dirty="0">
                <a:latin typeface="Consolas" panose="020B0609020204030204" charset="0"/>
              </a:rPr>
              <a:t>for</a:t>
            </a:r>
            <a:r>
              <a:rPr lang="en-US" altLang="zh-CN" sz="1800" dirty="0">
                <a:latin typeface="Consolas" panose="020B0609020204030204" charset="0"/>
              </a:rPr>
              <a:t> i </a:t>
            </a:r>
            <a:r>
              <a:rPr lang="en-US" altLang="zh-CN" sz="1800" b="1" dirty="0">
                <a:latin typeface="Consolas" panose="020B0609020204030204" charset="0"/>
              </a:rPr>
              <a:t>in</a:t>
            </a:r>
            <a:r>
              <a:rPr lang="en-US" altLang="zh-CN" sz="1800" dirty="0">
                <a:latin typeface="Consolas" panose="020B0609020204030204" charset="0"/>
              </a:rPr>
              <a:t> </a:t>
            </a:r>
            <a:r>
              <a:rPr lang="zh-CN" altLang="en-US" sz="1800" dirty="0">
                <a:latin typeface="Consolas" panose="020B0609020204030204" charset="0"/>
              </a:rPr>
              <a:t>range</a:t>
            </a:r>
            <a:r>
              <a:rPr lang="en-US" altLang="zh-CN" sz="1800" dirty="0">
                <a:latin typeface="Consolas" panose="020B0609020204030204" charset="0"/>
              </a:rPr>
              <a:t>(4)] </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solidFill>
                  <a:srgbClr val="00B0F0"/>
                </a:solidFill>
                <a:latin typeface="Consolas" panose="020B0609020204030204" charset="0"/>
              </a:rPr>
              <a:t>[[1, 5, 9], [2, 6, 10], [3, 7, 11], [4, 8, 12]] </a:t>
            </a:r>
            <a:endParaRPr lang="en-US" altLang="zh-CN" sz="1800" dirty="0">
              <a:solidFill>
                <a:srgbClr val="00B0F0"/>
              </a:solidFill>
              <a:latin typeface="Consolas" panose="020B0609020204030204" charset="0"/>
            </a:endParaRPr>
          </a:p>
          <a:p>
            <a:pPr>
              <a:buSzPct val="90000"/>
              <a:buFont typeface="Wingdings" panose="05000000000000000000" pitchFamily="2" charset="2"/>
              <a:buNone/>
            </a:pPr>
            <a:endParaRPr lang="en-US" altLang="zh-CN" sz="2400" dirty="0"/>
          </a:p>
          <a:p>
            <a:pPr>
              <a:buSzPct val="90000"/>
              <a:buFont typeface="Wingdings" panose="05000000000000000000" charset="0"/>
              <a:buChar char="n"/>
            </a:pPr>
            <a:r>
              <a:rPr lang="zh-CN" altLang="en-US" sz="2400" dirty="0"/>
              <a:t>也可以使用内置函数来实现矩阵转置</a:t>
            </a:r>
            <a:endParaRPr lang="zh-CN" altLang="en-US" sz="2400" dirty="0"/>
          </a:p>
          <a:p>
            <a:pPr>
              <a:buSzPct val="90000"/>
              <a:buFont typeface="Wingdings" panose="05000000000000000000" pitchFamily="2" charset="2"/>
              <a:buNone/>
            </a:pPr>
            <a:r>
              <a:rPr lang="en-US" altLang="zh-CN" sz="1800" b="1" dirty="0">
                <a:latin typeface="Consolas" panose="020B0609020204030204" charset="0"/>
              </a:rPr>
              <a:t>&gt;&gt;&gt; list</a:t>
            </a:r>
            <a:r>
              <a:rPr lang="en-US" altLang="zh-CN" sz="1800" dirty="0">
                <a:latin typeface="Consolas" panose="020B0609020204030204" charset="0"/>
              </a:rPr>
              <a:t>(zip(*matrix))                 </a:t>
            </a:r>
            <a:r>
              <a:rPr lang="zh-CN" altLang="en-US" sz="1800" dirty="0">
                <a:latin typeface="Consolas" panose="020B0609020204030204" charset="0"/>
              </a:rPr>
              <a:t>#序列解包</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solidFill>
                  <a:srgbClr val="00B0F0"/>
                </a:solidFill>
                <a:latin typeface="Consolas" panose="020B0609020204030204" charset="0"/>
              </a:rPr>
              <a:t> [(1, 5, 9), (2, 6, 10), (3, 7, 11), (4, 8, 12)] </a:t>
            </a:r>
            <a:endParaRPr lang="en-US" altLang="zh-CN" sz="1800" dirty="0">
              <a:solidFill>
                <a:srgbClr val="00B0F0"/>
              </a:solidFill>
              <a:latin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6246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2467" name="文本占位符 62466"/>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rPr>
              <a:t>列表推导式中可以使用函数或复杂表达式</a:t>
            </a:r>
            <a:endPar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endParaRPr>
          </a:p>
          <a:p>
            <a:pPr marL="0" marR="0" indent="0" algn="l" defTabSz="914400" rtl="0" eaLnBrk="1" fontAlgn="base" latinLnBrk="0" hangingPunct="1">
              <a:lnSpc>
                <a:spcPct val="80000"/>
              </a:lnSpc>
              <a:spcBef>
                <a:spcPct val="20000"/>
              </a:spcBef>
              <a:spcAft>
                <a:spcPct val="0"/>
              </a:spcAft>
              <a:buClrTx/>
              <a:buSzTx/>
              <a:buFont typeface="Wingdings" panose="05000000000000000000" charset="0"/>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def f(v):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if v%2 == 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v = v**2</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else: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v = v+1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return v</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[f(v) for v in [2, 3, 4, -1] if v&gt;0]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[4, 4, 16]</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[v**2 if v%2 == 0 else v+1 for v in [2, 3, 4, -1] if v&gt;0]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[4, 4, 16]</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 = list(range(10))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[item&gt;5 for item in x]</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[False, False, False, False, False, False, True, True, True, True]</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414020"/>
          </a:xfrm>
        </p:spPr>
        <p:txBody>
          <a:bodyPr/>
          <a:p>
            <a:r>
              <a:rPr lang="zh-CN" altLang="en-US"/>
              <a:t>第</a:t>
            </a:r>
            <a:r>
              <a:rPr lang="en-US" altLang="zh-CN"/>
              <a:t>2</a:t>
            </a:r>
            <a:r>
              <a:rPr lang="zh-CN" altLang="en-US"/>
              <a:t>章　</a:t>
            </a:r>
            <a:r>
              <a:rPr lang="en-US" altLang="zh-CN"/>
              <a:t>Python</a:t>
            </a:r>
            <a:r>
              <a:rPr altLang="en-US"/>
              <a:t>序列</a:t>
            </a:r>
            <a:endParaRPr altLang="en-US"/>
          </a:p>
        </p:txBody>
      </p:sp>
      <p:sp>
        <p:nvSpPr>
          <p:cNvPr id="3" name="文本占位符 2"/>
          <p:cNvSpPr>
            <a:spLocks noGrp="1"/>
          </p:cNvSpPr>
          <p:nvPr>
            <p:ph type="body" idx="1"/>
          </p:nvPr>
        </p:nvSpPr>
        <p:spPr>
          <a:xfrm>
            <a:off x="3454400" y="1750695"/>
            <a:ext cx="5013960" cy="4653280"/>
          </a:xfrm>
        </p:spPr>
        <p:txBody>
          <a:bodyPr/>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2.0 Python序列概述</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sz="2400" b="1">
                <a:solidFill>
                  <a:srgbClr val="FF0000"/>
                </a:solidFill>
                <a:latin typeface="微软雅黑" panose="020B0503020204020204" charset="-122"/>
                <a:ea typeface="微软雅黑" panose="020B0503020204020204" charset="-122"/>
                <a:cs typeface="微软雅黑" panose="020B0503020204020204" charset="-122"/>
                <a:sym typeface="+mn-ea"/>
              </a:rPr>
              <a:t>2.1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列表</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2.2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元组</a:t>
            </a:r>
            <a:endParaRPr lang="zh-CN" altLang="en-US" sz="2400" kern="1200" baseline="0">
              <a:latin typeface="+mj-lt"/>
              <a:ea typeface="+mj-ea"/>
              <a:cs typeface="+mj-cs"/>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2.3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字典</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2.4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集合</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2.5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再谈内置方法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2.6 复杂数据结构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6348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3491" name="文本占位符 63490"/>
          <p:cNvSpPr>
            <a:spLocks noGrp="1"/>
          </p:cNvSpPr>
          <p:nvPr>
            <p:ph sz="half" idx="2"/>
          </p:nvPr>
        </p:nvSpPr>
        <p:spPr/>
        <p:txBody>
          <a:bodyPr/>
          <a:p>
            <a:pPr marL="342900" marR="0" indent="-342900" algn="l" defTabSz="914400" rtl="0" eaLnBrk="1" fontAlgn="base" latinLnBrk="0" hangingPunct="1">
              <a:lnSpc>
                <a:spcPct val="9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rPr>
              <a:t>列表推导式支持文件对象迭代 </a:t>
            </a:r>
            <a:endPar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endParaRPr>
          </a:p>
          <a:p>
            <a:pPr marL="0" marR="0" indent="0" algn="l" defTabSz="914400" rtl="0" eaLnBrk="1" fontAlgn="base" latinLnBrk="0" hangingPunct="1">
              <a:lnSpc>
                <a:spcPct val="90000"/>
              </a:lnSpc>
              <a:spcBef>
                <a:spcPct val="20000"/>
              </a:spcBef>
              <a:spcAft>
                <a:spcPct val="0"/>
              </a:spcAft>
              <a:buClrTx/>
              <a:buSzTx/>
              <a:buFont typeface="Wingdings" panose="05000000000000000000" charset="0"/>
              <a:buNone/>
            </a:pPr>
            <a:endParaRPr kumimoji="0" lang="zh-CN" altLang="en-US" sz="2400" b="0" i="0" u="none" strike="noStrike" kern="1200" cap="none" spc="0" normalizeH="0" baseline="0" noProof="1">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with open('C:\\RHDSetup.log', 'r') as fp: </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print([line for line in fp])</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6451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5778" name="文本占位符 64514"/>
          <p:cNvSpPr>
            <a:spLocks noGrp="1"/>
          </p:cNvSpPr>
          <p:nvPr>
            <p:ph sz="half" idx="2"/>
          </p:nvPr>
        </p:nvSpPr>
        <p:spPr/>
        <p:txBody>
          <a:bodyPr anchor="t"/>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使用列表推导式生成</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100</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以内的所有素数</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charset="0"/>
              <a:buNone/>
            </a:pPr>
            <a:endParaRPr kumimoji="0" lang="en-US" altLang="zh-CN"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chemeClr val="tx1"/>
                </a:solidFill>
                <a:latin typeface="Times New Roman" panose="02020603050405020304" pitchFamily="2" charset="0"/>
                <a:ea typeface="+mn-ea"/>
                <a:cs typeface="+mn-cs"/>
              </a:rPr>
              <a:t>&gt;&gt;&gt; [p for p in range(2, 100) if 0 not in [p%d for d in range(2, int(p**0.5)+1)]]</a:t>
            </a:r>
            <a:endParaRPr kumimoji="0" lang="en-US" altLang="zh-CN" sz="1800" b="0" i="0" u="none" strike="noStrike" kern="1200" cap="none" spc="0" normalizeH="0" baseline="0" noProof="1">
              <a:solidFill>
                <a:schemeClr val="tx1"/>
              </a:solidFill>
              <a:latin typeface="Times New Roman" panose="02020603050405020304" pitchFamily="2"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zh-CN" sz="1800" b="0" i="0" u="none" strike="noStrike" kern="1200" cap="none" spc="0" normalizeH="0" baseline="0" noProof="1">
                <a:solidFill>
                  <a:srgbClr val="00B0F0"/>
                </a:solidFill>
                <a:latin typeface="Times New Roman" panose="02020603050405020304" pitchFamily="2" charset="0"/>
                <a:ea typeface="+mn-ea"/>
                <a:cs typeface="+mn-cs"/>
              </a:rPr>
              <a:t>[2, 3, 5, 7, 11, 13, 17, 19, 23, 29, 31, 37, 41, 43, 47, 53, 59, 61, 67, 71, 73, 79, 83, 89, 97]</a:t>
            </a:r>
            <a:endParaRPr kumimoji="0" lang="en-US" altLang="zh-CN" sz="1800" b="0" i="0" u="none" strike="noStrike" kern="1200" cap="none" spc="0" normalizeH="0" baseline="0" noProof="1">
              <a:solidFill>
                <a:srgbClr val="00B0F0"/>
              </a:solidFill>
              <a:latin typeface="Times New Roman" panose="02020603050405020304" pitchFamily="2" charset="0"/>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2.1.10 </a:t>
            </a:r>
            <a:r>
              <a:rPr lang="zh-CN" altLang="en-US" kern="1200" baseline="0">
                <a:latin typeface="+mj-lt"/>
                <a:ea typeface="+mj-ea"/>
                <a:cs typeface="+mj-cs"/>
              </a:rPr>
              <a:t>使用列表实现向量运算</a:t>
            </a:r>
            <a:endParaRPr lang="en-US" altLang="zh-CN"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3730" name="内容占位符 2"/>
          <p:cNvSpPr>
            <a:spLocks noGrp="1"/>
          </p:cNvSpPr>
          <p:nvPr>
            <p:ph sz="half" idx="2"/>
          </p:nvPr>
        </p:nvSpPr>
        <p:spPr/>
        <p:txBody>
          <a:bodyPr anchor="t"/>
          <a:p>
            <a:pPr marL="0" indent="0">
              <a:buSzPct val="90000"/>
              <a:buFont typeface="Wingdings" panose="05000000000000000000" pitchFamily="2" charset="2"/>
              <a:buNone/>
            </a:pPr>
            <a:r>
              <a:rPr lang="zh-CN" altLang="en-US" sz="1800">
                <a:latin typeface="Consolas" panose="020B0609020204030204" charset="0"/>
              </a:rPr>
              <a:t>&gt;&gt;&gt; import random</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x = [random.randint(1,100) for i in range(10)] #生成随机数</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list(map(lambda i: i+5, x))                  #所有元素同时加5</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x = [random.randint(1,10) for i in range(10)]</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y = [random.randint(1,10) for i in range(10)]</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import operator</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sum(map(operator.mul, x, y))                 #向量内积</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sum((i*j for i, j in zip(x, y)))             #向量内积</a:t>
            </a:r>
            <a:endParaRPr lang="zh-CN" altLang="en-US" sz="1800">
              <a:latin typeface="Consolas" panose="020B0609020204030204" charset="0"/>
            </a:endParaRPr>
          </a:p>
          <a:p>
            <a:pPr marL="0" indent="0">
              <a:buSzPct val="90000"/>
              <a:buFont typeface="Wingdings" panose="05000000000000000000" pitchFamily="2" charset="2"/>
              <a:buNone/>
            </a:pPr>
            <a:r>
              <a:rPr lang="zh-CN" altLang="en-US" sz="1800">
                <a:latin typeface="Consolas" panose="020B0609020204030204" charset="0"/>
              </a:rPr>
              <a:t>&gt;&gt;&gt; list(map(operator.add, x, y))     #两个等长的向量对应元素相加</a:t>
            </a:r>
            <a:endParaRPr lang="zh-CN" altLang="en-US" sz="1800">
              <a:latin typeface="Consolas" panose="020B06090202040302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414020"/>
          </a:xfrm>
        </p:spPr>
        <p:txBody>
          <a:bodyPr/>
          <a:p>
            <a:r>
              <a:rPr lang="zh-CN" altLang="en-US"/>
              <a:t>第</a:t>
            </a:r>
            <a:r>
              <a:rPr lang="en-US" altLang="zh-CN"/>
              <a:t>2</a:t>
            </a:r>
            <a:r>
              <a:rPr lang="zh-CN" altLang="en-US"/>
              <a:t>章　</a:t>
            </a:r>
            <a:r>
              <a:rPr lang="en-US" altLang="zh-CN"/>
              <a:t>Python</a:t>
            </a:r>
            <a:r>
              <a:rPr altLang="en-US"/>
              <a:t>序列</a:t>
            </a:r>
            <a:endParaRPr altLang="en-US"/>
          </a:p>
        </p:txBody>
      </p:sp>
      <p:sp>
        <p:nvSpPr>
          <p:cNvPr id="3" name="文本占位符 2"/>
          <p:cNvSpPr>
            <a:spLocks noGrp="1"/>
          </p:cNvSpPr>
          <p:nvPr>
            <p:ph type="body" idx="1"/>
          </p:nvPr>
        </p:nvSpPr>
        <p:spPr>
          <a:xfrm>
            <a:off x="3454400" y="1750695"/>
            <a:ext cx="5013960" cy="4653280"/>
          </a:xfrm>
        </p:spPr>
        <p:txBody>
          <a:bodyPr/>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2.0 Python序列概述</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2.1 列表</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rPr>
              <a:t>2.2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元组</a:t>
            </a:r>
            <a:endParaRPr lang="zh-CN" altLang="en-US" sz="2400" kern="1200" baseline="0">
              <a:solidFill>
                <a:srgbClr val="FF0000"/>
              </a:solidFill>
              <a:latin typeface="+mj-lt"/>
              <a:ea typeface="+mj-ea"/>
              <a:cs typeface="+mj-cs"/>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2.3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字典</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2.4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集合</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2.5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再谈内置方法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2.6 复杂数据结构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6553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2.2 </a:t>
            </a:r>
            <a:r>
              <a:rPr lang="zh-CN" altLang="en-US" kern="1200" baseline="0">
                <a:latin typeface="+mj-lt"/>
                <a:ea typeface="+mj-ea"/>
                <a:cs typeface="+mj-cs"/>
              </a:rPr>
              <a:t>元组</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4754" name="文本占位符 65538"/>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400"/>
              <a:t>元组和列表类似，但属于</a:t>
            </a:r>
            <a:r>
              <a:rPr lang="zh-CN" altLang="en-US" sz="2400" b="1">
                <a:solidFill>
                  <a:srgbClr val="FF0000"/>
                </a:solidFill>
              </a:rPr>
              <a:t>不可变</a:t>
            </a:r>
            <a:r>
              <a:rPr lang="zh-CN" altLang="en-US" sz="2400" b="1"/>
              <a:t>序列</a:t>
            </a:r>
            <a:r>
              <a:rPr lang="zh-CN" altLang="en-US" sz="2400"/>
              <a:t>，元组一旦创建，用任何方法都不可以修改其元素。</a:t>
            </a:r>
            <a:endParaRPr lang="zh-CN" altLang="en-US" sz="2400"/>
          </a:p>
          <a:p>
            <a:pPr>
              <a:lnSpc>
                <a:spcPct val="150000"/>
              </a:lnSpc>
              <a:spcBef>
                <a:spcPts val="600"/>
              </a:spcBef>
              <a:spcAft>
                <a:spcPts val="600"/>
              </a:spcAft>
              <a:buSzPct val="90000"/>
              <a:buFont typeface="Wingdings" panose="05000000000000000000" charset="0"/>
              <a:buChar char="n"/>
            </a:pPr>
            <a:r>
              <a:rPr lang="zh-CN" altLang="en-US" sz="2400"/>
              <a:t>元组的定义方式和列表相同，但定义时所有元素是放在一对圆括号“（）”中，而不是方括号中。</a:t>
            </a:r>
            <a:endParaRPr lang="zh-CN"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6656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2.2.1 </a:t>
            </a:r>
            <a:r>
              <a:rPr lang="zh-CN" altLang="en-US" kern="1200" baseline="0" dirty="0">
                <a:latin typeface="+mj-lt"/>
                <a:ea typeface="+mj-ea"/>
                <a:cs typeface="+mj-cs"/>
              </a:rPr>
              <a:t>元组创建与删除</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5778" name="文本占位符 66562"/>
          <p:cNvSpPr>
            <a:spLocks noGrp="1"/>
          </p:cNvSpPr>
          <p:nvPr>
            <p:ph sz="half" idx="2"/>
          </p:nvPr>
        </p:nvSpPr>
        <p:spPr/>
        <p:txBody>
          <a:bodyPr anchor="t"/>
          <a:p>
            <a:pPr>
              <a:lnSpc>
                <a:spcPct val="80000"/>
              </a:lnSpc>
              <a:buSzPct val="90000"/>
              <a:buFont typeface="Wingdings" panose="05000000000000000000" charset="0"/>
              <a:buChar char="n"/>
            </a:pPr>
            <a:r>
              <a:rPr lang="zh-CN" altLang="en-US" sz="2400" dirty="0"/>
              <a:t>使用“</a:t>
            </a:r>
            <a:r>
              <a:rPr lang="en-US" altLang="zh-CN" sz="2400" dirty="0"/>
              <a:t>=”</a:t>
            </a:r>
            <a:r>
              <a:rPr lang="zh-CN" altLang="en-US" sz="2400" dirty="0"/>
              <a:t>将一个元组赋值给变量</a:t>
            </a:r>
            <a:endParaRPr lang="zh-CN" altLang="en-US" sz="2400" dirty="0"/>
          </a:p>
          <a:p>
            <a:pPr>
              <a:lnSpc>
                <a:spcPct val="80000"/>
              </a:lnSpc>
              <a:buClr>
                <a:srgbClr val="008000"/>
              </a:buClr>
              <a:buSzPct val="90000"/>
              <a:buFont typeface="Times New Roman" panose="02020603050405020304" pitchFamily="2" charset="0"/>
              <a:buNone/>
            </a:pPr>
            <a:endParaRPr lang="en-US" altLang="zh-CN" sz="1600" dirty="0"/>
          </a:p>
          <a:p>
            <a:pPr>
              <a:lnSpc>
                <a:spcPct val="80000"/>
              </a:lnSpc>
              <a:buClr>
                <a:srgbClr val="008000"/>
              </a:buClr>
              <a:buSzPct val="90000"/>
              <a:buFont typeface="Times New Roman" panose="02020603050405020304" pitchFamily="2" charset="0"/>
              <a:buNone/>
            </a:pPr>
            <a:r>
              <a:rPr lang="en-US" altLang="zh-CN" sz="1800" dirty="0">
                <a:latin typeface="Consolas" panose="020B0609020204030204" charset="0"/>
              </a:rPr>
              <a:t>&gt;&gt;&gt; a_tuple = ('a', 'b', 'mpilgrim', 'z', 'example')</a:t>
            </a:r>
            <a:endParaRPr lang="en-US" altLang="zh-CN" sz="1800" dirty="0">
              <a:latin typeface="Consolas" panose="020B0609020204030204" charset="0"/>
            </a:endParaRPr>
          </a:p>
          <a:p>
            <a:pPr>
              <a:lnSpc>
                <a:spcPct val="80000"/>
              </a:lnSpc>
              <a:buClr>
                <a:srgbClr val="008000"/>
              </a:buClr>
              <a:buSzPct val="90000"/>
              <a:buFont typeface="Times New Roman" panose="02020603050405020304" pitchFamily="2" charset="0"/>
              <a:buNone/>
            </a:pPr>
            <a:r>
              <a:rPr lang="en-US" altLang="zh-CN" sz="1800" dirty="0">
                <a:latin typeface="Consolas" panose="020B0609020204030204" charset="0"/>
              </a:rPr>
              <a:t>&gt;&gt;&gt; a_tuple</a:t>
            </a:r>
            <a:endParaRPr lang="en-US" altLang="zh-CN" sz="1800" dirty="0">
              <a:latin typeface="Consolas" panose="020B0609020204030204" charset="0"/>
            </a:endParaRPr>
          </a:p>
          <a:p>
            <a:pPr>
              <a:lnSpc>
                <a:spcPct val="80000"/>
              </a:lnSpc>
              <a:buClr>
                <a:srgbClr val="3333CC"/>
              </a:buClr>
              <a:buSzPct val="90000"/>
              <a:buFont typeface="Times New Roman" panose="02020603050405020304" pitchFamily="2" charset="0"/>
              <a:buNone/>
            </a:pPr>
            <a:r>
              <a:rPr lang="en-US" altLang="zh-CN" sz="1800" dirty="0">
                <a:solidFill>
                  <a:srgbClr val="00B0F0"/>
                </a:solidFill>
                <a:latin typeface="Consolas" panose="020B0609020204030204" charset="0"/>
              </a:rPr>
              <a:t>('a', 'b', 'mpilgrim', 'z', 'example')</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pt-BR" altLang="en-US" sz="1800" dirty="0">
                <a:latin typeface="Consolas" panose="020B0609020204030204" charset="0"/>
              </a:rPr>
              <a:t>&gt;&gt;&gt; a = </a:t>
            </a:r>
            <a:r>
              <a:rPr lang="en-US" altLang="pt-BR" sz="1800" dirty="0">
                <a:latin typeface="Consolas" panose="020B0609020204030204" charset="0"/>
              </a:rPr>
              <a:t>(</a:t>
            </a:r>
            <a:r>
              <a:rPr lang="pt-BR" altLang="en-US" sz="1800" dirty="0">
                <a:latin typeface="Consolas" panose="020B0609020204030204" charset="0"/>
              </a:rPr>
              <a:t>3</a:t>
            </a:r>
            <a:r>
              <a:rPr lang="en-US" altLang="pt-BR" sz="1800" dirty="0">
                <a:latin typeface="Consolas" panose="020B0609020204030204" charset="0"/>
              </a:rPr>
              <a:t>)</a:t>
            </a:r>
            <a:endParaRPr lang="en-US" altLang="pt-BR" sz="1800" dirty="0">
              <a:latin typeface="Consolas" panose="020B0609020204030204" charset="0"/>
            </a:endParaRPr>
          </a:p>
          <a:p>
            <a:pPr>
              <a:lnSpc>
                <a:spcPct val="80000"/>
              </a:lnSpc>
              <a:buSzPct val="90000"/>
              <a:buFont typeface="Wingdings" panose="05000000000000000000" pitchFamily="2" charset="2"/>
              <a:buNone/>
            </a:pPr>
            <a:r>
              <a:rPr lang="pt-BR" altLang="en-US" sz="1800" dirty="0">
                <a:latin typeface="Consolas" panose="020B0609020204030204" charset="0"/>
              </a:rPr>
              <a:t>&gt;&gt;&gt; a</a:t>
            </a:r>
            <a:endParaRPr lang="pt-BR" altLang="en-US" sz="1800" dirty="0">
              <a:latin typeface="Consolas" panose="020B0609020204030204" charset="0"/>
            </a:endParaRPr>
          </a:p>
          <a:p>
            <a:pPr>
              <a:lnSpc>
                <a:spcPct val="80000"/>
              </a:lnSpc>
              <a:buSzPct val="90000"/>
              <a:buFont typeface="Wingdings" panose="05000000000000000000" pitchFamily="2" charset="2"/>
              <a:buNone/>
            </a:pPr>
            <a:r>
              <a:rPr lang="pt-BR" altLang="en-US" sz="1800" dirty="0">
                <a:solidFill>
                  <a:srgbClr val="00B0F0"/>
                </a:solidFill>
                <a:latin typeface="Consolas" panose="020B0609020204030204" charset="0"/>
              </a:rPr>
              <a:t>3</a:t>
            </a:r>
            <a:endParaRPr lang="pt-BR" altLang="en-US"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pt-BR" altLang="en-US" sz="1800" dirty="0">
                <a:latin typeface="Consolas" panose="020B0609020204030204" charset="0"/>
              </a:rPr>
              <a:t>&gt;&gt;&gt; a = </a:t>
            </a:r>
            <a:r>
              <a:rPr lang="en-US" altLang="pt-BR" sz="1800" dirty="0">
                <a:latin typeface="Consolas" panose="020B0609020204030204" charset="0"/>
              </a:rPr>
              <a:t>(</a:t>
            </a:r>
            <a:r>
              <a:rPr lang="pt-BR" altLang="en-US" sz="1800" dirty="0">
                <a:latin typeface="Consolas" panose="020B0609020204030204" charset="0"/>
              </a:rPr>
              <a:t>3,</a:t>
            </a:r>
            <a:r>
              <a:rPr lang="en-US" altLang="pt-BR" sz="1800" dirty="0">
                <a:latin typeface="Consolas" panose="020B0609020204030204" charset="0"/>
              </a:rPr>
              <a:t>)</a:t>
            </a:r>
            <a:r>
              <a:rPr lang="pt-BR" altLang="en-US" sz="1800" dirty="0">
                <a:latin typeface="Consolas" panose="020B0609020204030204" charset="0"/>
              </a:rPr>
              <a:t>             </a:t>
            </a:r>
            <a:r>
              <a:rPr lang="en-US" altLang="pt-BR" sz="1800" dirty="0">
                <a:latin typeface="Consolas" panose="020B0609020204030204" charset="0"/>
              </a:rPr>
              <a:t>#</a:t>
            </a:r>
            <a:r>
              <a:rPr lang="zh-CN" altLang="en-US" sz="1800" dirty="0">
                <a:solidFill>
                  <a:srgbClr val="FF0000"/>
                </a:solidFill>
                <a:latin typeface="Consolas" panose="020B0609020204030204" charset="0"/>
              </a:rPr>
              <a:t>包含一个元素的元组，最后必须多写个逗号</a:t>
            </a:r>
            <a:endParaRPr lang="zh-CN" altLang="en-US" sz="1800" dirty="0">
              <a:solidFill>
                <a:srgbClr val="FF0000"/>
              </a:solidFill>
              <a:latin typeface="Consolas" panose="020B0609020204030204" charset="0"/>
            </a:endParaRPr>
          </a:p>
          <a:p>
            <a:pPr>
              <a:lnSpc>
                <a:spcPct val="80000"/>
              </a:lnSpc>
              <a:buSzPct val="90000"/>
              <a:buFont typeface="Wingdings" panose="05000000000000000000" pitchFamily="2" charset="2"/>
              <a:buNone/>
            </a:pPr>
            <a:r>
              <a:rPr lang="pt-BR" altLang="en-US" sz="1800" dirty="0">
                <a:latin typeface="Consolas" panose="020B0609020204030204" charset="0"/>
              </a:rPr>
              <a:t>&gt;&gt;&gt; a</a:t>
            </a:r>
            <a:endParaRPr lang="pt-BR" altLang="en-US" sz="1800" dirty="0">
              <a:latin typeface="Consolas" panose="020B0609020204030204" charset="0"/>
            </a:endParaRPr>
          </a:p>
          <a:p>
            <a:pPr>
              <a:lnSpc>
                <a:spcPct val="80000"/>
              </a:lnSpc>
              <a:buSzPct val="90000"/>
              <a:buFont typeface="Wingdings" panose="05000000000000000000" pitchFamily="2" charset="2"/>
              <a:buNone/>
            </a:pPr>
            <a:r>
              <a:rPr lang="pt-BR" altLang="en-US" sz="1800" dirty="0">
                <a:solidFill>
                  <a:srgbClr val="00B0F0"/>
                </a:solidFill>
                <a:latin typeface="Consolas" panose="020B0609020204030204" charset="0"/>
              </a:rPr>
              <a:t>(3,)</a:t>
            </a:r>
            <a:endParaRPr lang="pt-BR" altLang="en-US"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en-US" altLang="pt-BR" sz="1800" dirty="0">
                <a:latin typeface="Consolas" panose="020B0609020204030204" charset="0"/>
              </a:rPr>
              <a:t>&gt;&gt;&gt; a = 3,               #</a:t>
            </a:r>
            <a:r>
              <a:rPr lang="zh-CN" altLang="en-US" sz="1800" dirty="0">
                <a:latin typeface="Consolas" panose="020B0609020204030204" charset="0"/>
              </a:rPr>
              <a:t>也可以这样创建元组</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en-US" altLang="pt-BR" sz="1800" dirty="0">
                <a:latin typeface="Consolas" panose="020B0609020204030204" charset="0"/>
              </a:rPr>
              <a:t>&gt;&gt;&gt; a</a:t>
            </a:r>
            <a:endParaRPr lang="en-US" altLang="pt-BR" sz="1800" dirty="0">
              <a:latin typeface="Consolas" panose="020B0609020204030204" charset="0"/>
            </a:endParaRPr>
          </a:p>
          <a:p>
            <a:pPr>
              <a:lnSpc>
                <a:spcPct val="80000"/>
              </a:lnSpc>
              <a:buSzPct val="90000"/>
              <a:buFont typeface="Wingdings" panose="05000000000000000000" pitchFamily="2" charset="2"/>
              <a:buNone/>
            </a:pPr>
            <a:r>
              <a:rPr lang="en-US" altLang="pt-BR" sz="1800" dirty="0">
                <a:solidFill>
                  <a:srgbClr val="00B0F0"/>
                </a:solidFill>
                <a:latin typeface="Consolas" panose="020B0609020204030204" charset="0"/>
              </a:rPr>
              <a:t>(3,)</a:t>
            </a:r>
            <a:endParaRPr lang="en-US" altLang="pt-BR" sz="1800" dirty="0">
              <a:solidFill>
                <a:srgbClr val="00B0F0"/>
              </a:solidFill>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&gt;&gt;&gt; x = ()               #空元组</a:t>
            </a:r>
            <a:endParaRPr lang="zh-CN" altLang="en-US" sz="1800" dirty="0">
              <a:latin typeface="Consolas" panose="020B0609020204030204" charset="0"/>
            </a:endParaRPr>
          </a:p>
          <a:p>
            <a:pPr>
              <a:lnSpc>
                <a:spcPct val="80000"/>
              </a:lnSpc>
              <a:buSzPct val="90000"/>
              <a:buFont typeface="Wingdings" panose="05000000000000000000" pitchFamily="2" charset="2"/>
              <a:buNone/>
            </a:pPr>
            <a:endParaRPr lang="zh-CN" altLang="en-US" sz="1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6758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2.2.1 </a:t>
            </a:r>
            <a:r>
              <a:rPr lang="zh-CN" altLang="en-US" kern="1200" baseline="0" dirty="0">
                <a:latin typeface="+mj-lt"/>
                <a:ea typeface="+mj-ea"/>
                <a:cs typeface="+mj-cs"/>
              </a:rPr>
              <a:t>元组创建与删除</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6802" name="文本占位符 67586"/>
          <p:cNvSpPr>
            <a:spLocks noGrp="1"/>
          </p:cNvSpPr>
          <p:nvPr>
            <p:ph sz="half" idx="2"/>
          </p:nvPr>
        </p:nvSpPr>
        <p:spPr/>
        <p:txBody>
          <a:bodyPr anchor="t"/>
          <a:p>
            <a:pPr>
              <a:lnSpc>
                <a:spcPct val="90000"/>
              </a:lnSpc>
              <a:buSzPct val="90000"/>
              <a:buFont typeface="Wingdings" panose="05000000000000000000" charset="0"/>
              <a:buChar char="n"/>
            </a:pPr>
            <a:r>
              <a:rPr lang="zh-CN" altLang="en-US" sz="2400" dirty="0">
                <a:sym typeface="Arial" panose="020B0604020202020204" pitchFamily="34" charset="0"/>
              </a:rPr>
              <a:t>使用tuple函数将其他序列转换为元组</a:t>
            </a:r>
            <a:endParaRPr lang="zh-CN" altLang="en-US" sz="2400" dirty="0">
              <a:sym typeface="Arial" panose="020B0604020202020204" pitchFamily="34" charset="0"/>
            </a:endParaRPr>
          </a:p>
          <a:p>
            <a:pPr>
              <a:lnSpc>
                <a:spcPct val="90000"/>
              </a:lnSpc>
              <a:buClr>
                <a:srgbClr val="3333CC"/>
              </a:buClr>
              <a:buSzPct val="90000"/>
              <a:buFont typeface="Times New Roman" panose="02020603050405020304" pitchFamily="2" charset="0"/>
              <a:buNone/>
            </a:pPr>
            <a:endParaRPr lang="en-US" altLang="zh-CN" sz="2000" dirty="0">
              <a:sym typeface="Arial" panose="020B0604020202020204" pitchFamily="34" charset="0"/>
            </a:endParaRPr>
          </a:p>
          <a:p>
            <a:pPr>
              <a:lnSpc>
                <a:spcPct val="90000"/>
              </a:lnSpc>
              <a:buClr>
                <a:srgbClr val="3333CC"/>
              </a:buClr>
              <a:buSzPct val="90000"/>
              <a:buFont typeface="Times New Roman" panose="02020603050405020304" pitchFamily="2" charset="0"/>
              <a:buNone/>
            </a:pPr>
            <a:r>
              <a:rPr lang="en-US" altLang="zh-CN" sz="1800" dirty="0">
                <a:latin typeface="Consolas" panose="020B0609020204030204" charset="0"/>
                <a:sym typeface="Arial" panose="020B0604020202020204" pitchFamily="34" charset="0"/>
              </a:rPr>
              <a:t>&gt;&gt;&gt; tuple('abcdefg')                    #</a:t>
            </a:r>
            <a:r>
              <a:rPr lang="zh-CN" altLang="en-US" sz="1800" dirty="0">
                <a:latin typeface="Consolas" panose="020B0609020204030204" charset="0"/>
                <a:sym typeface="Arial" panose="020B0604020202020204" pitchFamily="34" charset="0"/>
              </a:rPr>
              <a:t>把字符串转换为元组</a:t>
            </a:r>
            <a:endParaRPr lang="zh-CN" altLang="en-US" sz="1800" dirty="0">
              <a:latin typeface="Consolas" panose="020B0609020204030204" charset="0"/>
              <a:sym typeface="Arial" panose="020B0604020202020204" pitchFamily="34" charset="0"/>
            </a:endParaRPr>
          </a:p>
          <a:p>
            <a:pPr>
              <a:lnSpc>
                <a:spcPct val="90000"/>
              </a:lnSpc>
              <a:buClr>
                <a:srgbClr val="3333CC"/>
              </a:buClr>
              <a:buSzPct val="90000"/>
              <a:buFont typeface="Times New Roman" panose="02020603050405020304" pitchFamily="2" charset="0"/>
              <a:buNone/>
            </a:pPr>
            <a:r>
              <a:rPr lang="en-US" altLang="zh-CN" sz="1800" dirty="0">
                <a:solidFill>
                  <a:srgbClr val="00B0F0"/>
                </a:solidFill>
                <a:latin typeface="Consolas" panose="020B0609020204030204" charset="0"/>
              </a:rPr>
              <a:t>('a', 'b', 'c', 'd', 'e', 'f', 'g')</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aList</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[-1, -4, 6, 7.5, -2.3, 9, -11]</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tuple(aList)                        #</a:t>
            </a:r>
            <a:r>
              <a:rPr lang="zh-CN" altLang="en-US" sz="1800" dirty="0">
                <a:latin typeface="Consolas" panose="020B0609020204030204" charset="0"/>
              </a:rPr>
              <a:t>把列表转换为元组</a:t>
            </a:r>
            <a:endParaRPr lang="zh-CN" altLang="en-US"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(-1, -4, 6, 7.5, -2.3, 9, -11)</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s = tuple()                         #空元组</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s</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a:t>
            </a:r>
            <a:endParaRPr lang="en-US" altLang="zh-CN" sz="1800" dirty="0">
              <a:solidFill>
                <a:srgbClr val="00B0F0"/>
              </a:solidFill>
              <a:latin typeface="Consolas" panose="020B0609020204030204" charset="0"/>
            </a:endParaRPr>
          </a:p>
          <a:p>
            <a:pPr>
              <a:lnSpc>
                <a:spcPct val="90000"/>
              </a:lnSpc>
              <a:buSzPct val="90000"/>
              <a:buFont typeface="Wingdings" panose="05000000000000000000" charset="0"/>
              <a:buChar char="n"/>
            </a:pPr>
            <a:r>
              <a:rPr lang="zh-CN" altLang="en-US" sz="2400" dirty="0"/>
              <a:t>使用</a:t>
            </a:r>
            <a:r>
              <a:rPr lang="en-US" altLang="zh-CN" sz="2400" dirty="0"/>
              <a:t>del</a:t>
            </a:r>
            <a:r>
              <a:rPr lang="zh-CN" altLang="en-US" sz="2400" dirty="0"/>
              <a:t>可以删除元组对象，</a:t>
            </a:r>
            <a:r>
              <a:rPr lang="zh-CN" altLang="en-US" sz="2400" dirty="0">
                <a:solidFill>
                  <a:srgbClr val="FF0000"/>
                </a:solidFill>
              </a:rPr>
              <a:t>不能删除元组中的元素</a:t>
            </a:r>
            <a:endParaRPr lang="zh-CN" altLang="en-US" sz="2400"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6860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2.2.2 </a:t>
            </a:r>
            <a:r>
              <a:rPr lang="zh-CN" altLang="en-US" kern="1200" baseline="0" dirty="0">
                <a:latin typeface="+mj-lt"/>
                <a:ea typeface="+mj-ea"/>
                <a:cs typeface="+mj-cs"/>
              </a:rPr>
              <a:t>元组与列表的区别</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7826" name="文本占位符 68610"/>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400" dirty="0"/>
              <a:t>元组一旦定义就</a:t>
            </a:r>
            <a:r>
              <a:rPr lang="zh-CN" altLang="en-US" sz="2400" dirty="0">
                <a:solidFill>
                  <a:srgbClr val="FF0000"/>
                </a:solidFill>
              </a:rPr>
              <a:t>不允许更改</a:t>
            </a:r>
            <a:r>
              <a:rPr lang="zh-CN" altLang="en-US" sz="2400" dirty="0"/>
              <a:t>。</a:t>
            </a:r>
            <a:endParaRPr lang="zh-CN" altLang="en-US" sz="2400" dirty="0"/>
          </a:p>
          <a:p>
            <a:pPr>
              <a:lnSpc>
                <a:spcPct val="150000"/>
              </a:lnSpc>
              <a:spcBef>
                <a:spcPts val="600"/>
              </a:spcBef>
              <a:spcAft>
                <a:spcPts val="600"/>
              </a:spcAft>
              <a:buSzPct val="90000"/>
              <a:buFont typeface="Wingdings" panose="05000000000000000000" charset="0"/>
              <a:buChar char="n"/>
            </a:pPr>
            <a:r>
              <a:rPr lang="zh-CN" altLang="en-US" sz="2400" dirty="0"/>
              <a:t>元组没有</a:t>
            </a:r>
            <a:r>
              <a:rPr lang="en-US" altLang="zh-CN" sz="2400" dirty="0"/>
              <a:t>append()</a:t>
            </a:r>
            <a:r>
              <a:rPr lang="zh-CN" altLang="en-US" sz="2400" dirty="0"/>
              <a:t>、</a:t>
            </a:r>
            <a:r>
              <a:rPr lang="en-US" altLang="zh-CN" sz="2400" dirty="0"/>
              <a:t>extend()</a:t>
            </a:r>
            <a:r>
              <a:rPr lang="zh-CN" altLang="en-US" sz="2400" dirty="0"/>
              <a:t>和</a:t>
            </a:r>
            <a:r>
              <a:rPr lang="en-US" altLang="zh-CN" sz="2400" dirty="0"/>
              <a:t>insert()</a:t>
            </a:r>
            <a:r>
              <a:rPr lang="zh-CN" altLang="en-US" sz="2400" dirty="0"/>
              <a:t>等方法，</a:t>
            </a:r>
            <a:r>
              <a:rPr lang="zh-CN" altLang="en-US" sz="2400" dirty="0">
                <a:solidFill>
                  <a:srgbClr val="FF0000"/>
                </a:solidFill>
              </a:rPr>
              <a:t>无法向元组中添加元素</a:t>
            </a:r>
            <a:r>
              <a:rPr lang="zh-CN" altLang="en-US" sz="2400" dirty="0"/>
              <a:t>。</a:t>
            </a:r>
            <a:endParaRPr lang="zh-CN" altLang="en-US" sz="2400" dirty="0"/>
          </a:p>
          <a:p>
            <a:pPr>
              <a:lnSpc>
                <a:spcPct val="150000"/>
              </a:lnSpc>
              <a:spcBef>
                <a:spcPts val="600"/>
              </a:spcBef>
              <a:spcAft>
                <a:spcPts val="600"/>
              </a:spcAft>
              <a:buSzPct val="90000"/>
              <a:buFont typeface="Wingdings" panose="05000000000000000000" charset="0"/>
              <a:buChar char="n"/>
            </a:pPr>
            <a:r>
              <a:rPr lang="zh-CN" altLang="en-US" sz="2400" dirty="0"/>
              <a:t>元组没有</a:t>
            </a:r>
            <a:r>
              <a:rPr lang="en-US" altLang="zh-CN" sz="2400" dirty="0"/>
              <a:t>remove()</a:t>
            </a:r>
            <a:r>
              <a:rPr lang="zh-CN" altLang="en-US" sz="2400" dirty="0"/>
              <a:t>或</a:t>
            </a:r>
            <a:r>
              <a:rPr lang="en-US" altLang="zh-CN" sz="2400" dirty="0"/>
              <a:t>pop()</a:t>
            </a:r>
            <a:r>
              <a:rPr lang="zh-CN" altLang="en-US" sz="2400" dirty="0"/>
              <a:t>方法，也无法对元组元素进行</a:t>
            </a:r>
            <a:r>
              <a:rPr lang="en-US" altLang="zh-CN" sz="2400" dirty="0"/>
              <a:t>del</a:t>
            </a:r>
            <a:r>
              <a:rPr lang="zh-CN" altLang="en-US" sz="2400" dirty="0"/>
              <a:t>操作，</a:t>
            </a:r>
            <a:r>
              <a:rPr lang="zh-CN" altLang="en-US" sz="2400" dirty="0">
                <a:solidFill>
                  <a:srgbClr val="FF0000"/>
                </a:solidFill>
              </a:rPr>
              <a:t>不能从元组中删除元素</a:t>
            </a:r>
            <a:r>
              <a:rPr lang="zh-CN" altLang="en-US" sz="2400" dirty="0"/>
              <a:t>。</a:t>
            </a:r>
            <a:endParaRPr lang="zh-CN" altLang="en-US" sz="2400" dirty="0"/>
          </a:p>
          <a:p>
            <a:pPr>
              <a:lnSpc>
                <a:spcPct val="150000"/>
              </a:lnSpc>
              <a:spcBef>
                <a:spcPts val="600"/>
              </a:spcBef>
              <a:spcAft>
                <a:spcPts val="600"/>
              </a:spcAft>
              <a:buSzPct val="90000"/>
              <a:buFont typeface="Wingdings" panose="05000000000000000000" charset="0"/>
              <a:buChar char="n"/>
            </a:pPr>
            <a:r>
              <a:rPr lang="zh-CN" altLang="en-US" sz="2400" dirty="0"/>
              <a:t>从效果上看，</a:t>
            </a:r>
            <a:r>
              <a:rPr lang="en-US" altLang="zh-CN" sz="2400" dirty="0"/>
              <a:t>tuple( )</a:t>
            </a:r>
            <a:r>
              <a:rPr lang="zh-CN" altLang="en-US" sz="2400" dirty="0"/>
              <a:t>冻结列表，而</a:t>
            </a:r>
            <a:r>
              <a:rPr lang="en-US" altLang="zh-CN" sz="2400" dirty="0"/>
              <a:t>list( )</a:t>
            </a:r>
            <a:r>
              <a:rPr lang="zh-CN" altLang="en-US" sz="2400" dirty="0"/>
              <a:t>融化元组。</a:t>
            </a:r>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6963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2</a:t>
            </a:r>
            <a:r>
              <a:rPr lang="en-US" altLang="zh-CN" kern="1200" baseline="0" dirty="0">
                <a:latin typeface="+mj-lt"/>
                <a:ea typeface="+mj-ea"/>
                <a:cs typeface="+mj-cs"/>
              </a:rPr>
              <a:t> </a:t>
            </a:r>
            <a:r>
              <a:rPr lang="zh-CN" altLang="en-US" kern="1200" baseline="0" dirty="0">
                <a:latin typeface="+mj-lt"/>
                <a:ea typeface="+mj-ea"/>
                <a:cs typeface="+mj-cs"/>
              </a:rPr>
              <a:t>元组的优点</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8850" name="文本占位符 69634"/>
          <p:cNvSpPr>
            <a:spLocks noGrp="1"/>
          </p:cNvSpPr>
          <p:nvPr>
            <p:ph sz="half" idx="2"/>
          </p:nvPr>
        </p:nvSpPr>
        <p:spPr/>
        <p:txBody>
          <a:bodyPr anchor="t"/>
          <a:p>
            <a:pPr>
              <a:lnSpc>
                <a:spcPct val="150000"/>
              </a:lnSpc>
              <a:spcBef>
                <a:spcPts val="1200"/>
              </a:spcBef>
              <a:spcAft>
                <a:spcPts val="600"/>
              </a:spcAft>
              <a:buSzPct val="90000"/>
              <a:buFont typeface="Wingdings" panose="05000000000000000000" charset="0"/>
              <a:buChar char="n"/>
            </a:pPr>
            <a:r>
              <a:rPr lang="zh-CN" altLang="en-US" sz="2400" b="1">
                <a:solidFill>
                  <a:srgbClr val="FF0000"/>
                </a:solidFill>
              </a:rPr>
              <a:t>元组的速度比列表更快</a:t>
            </a:r>
            <a:r>
              <a:rPr lang="zh-CN" altLang="en-US" sz="2400"/>
              <a:t>。如果定义了一系列常量值，而所需做的仅是对它进行遍历，那么一般使用元组而不用列表。</a:t>
            </a:r>
            <a:endParaRPr lang="zh-CN" altLang="en-US" sz="2400"/>
          </a:p>
          <a:p>
            <a:pPr>
              <a:lnSpc>
                <a:spcPct val="150000"/>
              </a:lnSpc>
              <a:spcBef>
                <a:spcPts val="1200"/>
              </a:spcBef>
              <a:spcAft>
                <a:spcPts val="600"/>
              </a:spcAft>
              <a:buSzPct val="90000"/>
              <a:buFont typeface="Wingdings" panose="05000000000000000000" charset="0"/>
              <a:buChar char="n"/>
            </a:pPr>
            <a:r>
              <a:rPr lang="zh-CN" altLang="en-US" sz="2400"/>
              <a:t>元组对不需要改变的数据进行“写保护”将使得代码</a:t>
            </a:r>
            <a:r>
              <a:rPr lang="zh-CN" altLang="en-US" sz="2400" b="1">
                <a:solidFill>
                  <a:srgbClr val="FF0000"/>
                </a:solidFill>
              </a:rPr>
              <a:t>更加安全</a:t>
            </a:r>
            <a:r>
              <a:rPr lang="zh-CN" altLang="en-US" sz="2400"/>
              <a:t>。</a:t>
            </a:r>
            <a:endParaRPr lang="zh-CN" altLang="en-US" sz="2400"/>
          </a:p>
          <a:p>
            <a:pPr>
              <a:lnSpc>
                <a:spcPct val="150000"/>
              </a:lnSpc>
              <a:spcBef>
                <a:spcPts val="1200"/>
              </a:spcBef>
              <a:spcAft>
                <a:spcPts val="600"/>
              </a:spcAft>
              <a:buSzPct val="90000"/>
              <a:buFont typeface="Wingdings" panose="05000000000000000000" charset="0"/>
              <a:buChar char="n"/>
            </a:pPr>
            <a:r>
              <a:rPr lang="zh-CN" altLang="en-US" sz="2400" b="1">
                <a:solidFill>
                  <a:srgbClr val="FF0000"/>
                </a:solidFill>
              </a:rPr>
              <a:t>元组可用作字典的</a:t>
            </a:r>
            <a:r>
              <a:rPr lang="en-US" altLang="zh-CN" sz="2400" b="1">
                <a:solidFill>
                  <a:srgbClr val="FF0000"/>
                </a:solidFill>
              </a:rPr>
              <a:t>“</a:t>
            </a:r>
            <a:r>
              <a:rPr lang="zh-CN" altLang="en-US" sz="2400" b="1">
                <a:solidFill>
                  <a:srgbClr val="FF0000"/>
                </a:solidFill>
              </a:rPr>
              <a:t>键</a:t>
            </a:r>
            <a:r>
              <a:rPr lang="en-US" altLang="zh-CN" sz="2400" b="1">
                <a:solidFill>
                  <a:srgbClr val="FF0000"/>
                </a:solidFill>
              </a:rPr>
              <a:t>”</a:t>
            </a:r>
            <a:r>
              <a:rPr lang="zh-CN" altLang="en-US" sz="2400" b="1">
                <a:solidFill>
                  <a:srgbClr val="FF0000"/>
                </a:solidFill>
              </a:rPr>
              <a:t>，也可以作为集合的元素</a:t>
            </a:r>
            <a:r>
              <a:rPr lang="zh-CN" altLang="en-US" sz="2400"/>
              <a:t>。</a:t>
            </a:r>
            <a:r>
              <a:rPr lang="zh-CN" altLang="en-US" sz="2400" b="1"/>
              <a:t>列表永远不能当做字典键</a:t>
            </a:r>
            <a:r>
              <a:rPr lang="zh-CN" altLang="en-US" sz="2400"/>
              <a:t>使用，也不能作为集合的元素，因为列表不是不可变的。</a:t>
            </a:r>
            <a:endParaRPr lang="zh-CN" alt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7065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9874" name="文本占位符 70658"/>
          <p:cNvSpPr>
            <a:spLocks noGrp="1"/>
          </p:cNvSpPr>
          <p:nvPr>
            <p:ph sz="half" idx="2"/>
          </p:nvPr>
        </p:nvSpPr>
        <p:spPr/>
        <p:txBody>
          <a:bodyPr anchor="t"/>
          <a:p>
            <a:pPr>
              <a:lnSpc>
                <a:spcPct val="100000"/>
              </a:lnSpc>
              <a:spcAft>
                <a:spcPts val="0"/>
              </a:spcAft>
              <a:buSzPct val="90000"/>
              <a:buFont typeface="Wingdings" panose="05000000000000000000" charset="0"/>
              <a:buChar char="n"/>
            </a:pPr>
            <a:r>
              <a:rPr lang="zh-CN" altLang="en-US" sz="2400" dirty="0"/>
              <a:t>可以使用序列解包功能对多个变量同时赋值</a:t>
            </a:r>
            <a:endParaRPr lang="zh-CN" altLang="en-US" sz="2400" dirty="0"/>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y, z = 1, 2, 3             #多个变量同时赋值</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v_tuple = (False, 3.5, 'exp')</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y, z) = v_tuple</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y, z = v_tuple</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y, z = range(3)            #可以对range对象进行序列解包</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y, z = iter([1, 2, 3])     #使用迭代器对象进行序列解包</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y, z = map(str, range(3))  #使用可迭代的map对象进行序列解包</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a, b = b, a                   #交换两个变量的值</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y, z = sorted([1, 3, 2])   #sorted()函数返回排序后的列表</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a, b, c = 'ABC'               #字符串也支持序列解包</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 = [1, 2, 3, 4, 5, 6]</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x[:3] = map(str, range(5))    #</a:t>
            </a:r>
            <a:r>
              <a:rPr lang="zh-CN" altLang="en-US" sz="1600" dirty="0">
                <a:latin typeface="Consolas" panose="020B0609020204030204" charset="0"/>
              </a:rPr>
              <a:t>切片也支持序列解包</a:t>
            </a:r>
            <a:endParaRPr lang="zh-CN" altLang="en-US"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latin typeface="Consolas" panose="020B0609020204030204" charset="0"/>
              </a:rPr>
              <a:t>&gt;&gt;&gt; x</a:t>
            </a:r>
            <a:endParaRPr lang="en-US" altLang="zh-CN" sz="1600" dirty="0">
              <a:latin typeface="Consolas" panose="020B0609020204030204" charset="0"/>
            </a:endParaRPr>
          </a:p>
          <a:p>
            <a:pPr>
              <a:lnSpc>
                <a:spcPct val="100000"/>
              </a:lnSpc>
              <a:spcAft>
                <a:spcPts val="0"/>
              </a:spcAft>
              <a:buClr>
                <a:srgbClr val="008000"/>
              </a:buClr>
              <a:buSzPct val="90000"/>
              <a:buFont typeface="Times New Roman" panose="02020603050405020304" pitchFamily="2" charset="0"/>
              <a:buNone/>
            </a:pPr>
            <a:r>
              <a:rPr lang="en-US" altLang="zh-CN" sz="1600" dirty="0">
                <a:solidFill>
                  <a:srgbClr val="00B0F0"/>
                </a:solidFill>
                <a:latin typeface="Consolas" panose="020B0609020204030204" charset="0"/>
              </a:rPr>
              <a:t>['0', '1', '2', '3', '4', 4, 5, 6]</a:t>
            </a:r>
            <a:endParaRPr lang="en-US" altLang="zh-CN" sz="1600" dirty="0">
              <a:solidFill>
                <a:srgbClr val="00B0F0"/>
              </a:solidFill>
              <a:latin typeface="Consolas" panose="020B0609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126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7410" name="文本占位符 11266"/>
          <p:cNvSpPr>
            <a:spLocks noGrp="1"/>
          </p:cNvSpPr>
          <p:nvPr>
            <p:ph sz="half" idx="2"/>
          </p:nvPr>
        </p:nvSpPr>
        <p:spPr/>
        <p:txBody>
          <a:bodyPr anchor="t"/>
          <a:p>
            <a:pPr>
              <a:lnSpc>
                <a:spcPct val="100000"/>
              </a:lnSpc>
              <a:spcBef>
                <a:spcPts val="600"/>
              </a:spcBef>
              <a:spcAft>
                <a:spcPts val="600"/>
              </a:spcAft>
              <a:buSzPct val="90000"/>
              <a:buFont typeface="Wingdings" panose="05000000000000000000" charset="0"/>
              <a:buChar char="§"/>
            </a:pPr>
            <a:r>
              <a:rPr lang="zh-CN" altLang="en-US" sz="2400" dirty="0"/>
              <a:t>列表是</a:t>
            </a:r>
            <a:r>
              <a:rPr lang="en-US" altLang="zh-CN" sz="2400" dirty="0"/>
              <a:t>Python</a:t>
            </a:r>
            <a:r>
              <a:rPr lang="zh-CN" altLang="en-US" sz="2400" dirty="0"/>
              <a:t>中内置</a:t>
            </a:r>
            <a:r>
              <a:rPr lang="zh-CN" altLang="en-US" sz="2400" dirty="0">
                <a:solidFill>
                  <a:srgbClr val="FF0000"/>
                </a:solidFill>
              </a:rPr>
              <a:t>有序、可变</a:t>
            </a:r>
            <a:r>
              <a:rPr lang="zh-CN" altLang="en-US" sz="2400" dirty="0"/>
              <a:t>序列，列表的所有元素放在一对中括号“</a:t>
            </a:r>
            <a:r>
              <a:rPr lang="en-US" altLang="zh-CN" sz="2400" dirty="0"/>
              <a:t>[]”</a:t>
            </a:r>
            <a:r>
              <a:rPr lang="zh-CN" altLang="en-US" sz="2400" dirty="0"/>
              <a:t>中，并使用逗号分隔开；</a:t>
            </a:r>
            <a:endParaRPr lang="zh-CN" altLang="en-US" sz="2400" dirty="0"/>
          </a:p>
          <a:p>
            <a:pPr>
              <a:lnSpc>
                <a:spcPct val="100000"/>
              </a:lnSpc>
              <a:spcBef>
                <a:spcPts val="600"/>
              </a:spcBef>
              <a:spcAft>
                <a:spcPts val="600"/>
              </a:spcAft>
              <a:buSzPct val="90000"/>
              <a:buFont typeface="Wingdings" panose="05000000000000000000" charset="0"/>
              <a:buChar char="§"/>
            </a:pPr>
            <a:r>
              <a:rPr lang="zh-CN" altLang="en-US" sz="2400" dirty="0">
                <a:solidFill>
                  <a:srgbClr val="FF0000"/>
                </a:solidFill>
              </a:rPr>
              <a:t>当列表元素增加或删除时，列表对象自动进行扩展或收缩内存，保证元素之间没有缝隙</a:t>
            </a:r>
            <a:r>
              <a:rPr lang="zh-CN" altLang="en-US" sz="2400" dirty="0"/>
              <a:t>；</a:t>
            </a:r>
            <a:endParaRPr lang="zh-CN" altLang="en-US" sz="2400" dirty="0"/>
          </a:p>
          <a:p>
            <a:pPr>
              <a:lnSpc>
                <a:spcPct val="100000"/>
              </a:lnSpc>
              <a:spcBef>
                <a:spcPts val="600"/>
              </a:spcBef>
              <a:spcAft>
                <a:spcPts val="600"/>
              </a:spcAft>
              <a:buSzPct val="90000"/>
              <a:buFont typeface="Wingdings" panose="05000000000000000000" charset="0"/>
              <a:buChar char="§"/>
            </a:pPr>
            <a:r>
              <a:rPr lang="zh-CN" altLang="en-US" sz="2400" dirty="0"/>
              <a:t>在Python中，</a:t>
            </a:r>
            <a:r>
              <a:rPr lang="zh-CN" altLang="en-US" sz="2400" dirty="0">
                <a:solidFill>
                  <a:srgbClr val="FF0000"/>
                </a:solidFill>
              </a:rPr>
              <a:t>一个列表中的数据类型可以各不相同</a:t>
            </a:r>
            <a:r>
              <a:rPr lang="zh-CN" altLang="en-US" sz="2400" dirty="0"/>
              <a:t>，可以同时分别为整数、实数、字符串等基本类型，甚至是列表、元组、字典、集合以及其他自定义类型的对象。</a:t>
            </a:r>
            <a:endParaRPr lang="zh-CN" altLang="en-US" sz="2400" dirty="0"/>
          </a:p>
          <a:p>
            <a:pPr>
              <a:lnSpc>
                <a:spcPct val="80000"/>
              </a:lnSpc>
              <a:buSzPct val="90000"/>
              <a:buFont typeface="Wingdings" panose="05000000000000000000" pitchFamily="2" charset="2"/>
              <a:buNone/>
            </a:pPr>
            <a:r>
              <a:rPr lang="en-US" altLang="zh-CN" sz="1800" dirty="0">
                <a:latin typeface="Consolas" panose="020B0609020204030204" charset="0"/>
              </a:rPr>
              <a:t>[10, 20, 30, 40]</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['crunchy frog', 'ram bladder', 'lark vomit']</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en-US" altLang="zh-CN" sz="1800" dirty="0">
                <a:latin typeface="Consolas" panose="020B0609020204030204" charset="0"/>
              </a:rPr>
              <a:t>['spam', 2.0, 5, [10, 20]]</a:t>
            </a:r>
            <a:endParaRPr lang="en-US" altLang="zh-CN" sz="1800" dirty="0">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[['file1', 200,7], ['file2', 260,9]]</a:t>
            </a:r>
            <a:endParaRPr lang="en-US" altLang="zh-CN" sz="1800" dirty="0">
              <a:latin typeface="Consolas" panose="020B0609020204030204" charset="0"/>
            </a:endParaRPr>
          </a:p>
          <a:p>
            <a:pPr>
              <a:lnSpc>
                <a:spcPct val="80000"/>
              </a:lnSpc>
              <a:buSzPct val="90000"/>
              <a:buFont typeface="Wingdings" panose="05000000000000000000" pitchFamily="2" charset="2"/>
              <a:buChar char="•"/>
            </a:pP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2.2.</a:t>
            </a:r>
            <a:r>
              <a:rPr lang="zh-CN" altLang="en-US" kern="1200" baseline="0" dirty="0">
                <a:latin typeface="+mj-lt"/>
                <a:ea typeface="+mj-ea"/>
                <a:cs typeface="+mj-cs"/>
                <a:sym typeface="Arial" panose="020B0604020202020204" pitchFamily="34" charset="0"/>
              </a:rPr>
              <a:t>3</a:t>
            </a:r>
            <a:r>
              <a:rPr lang="en-US" altLang="zh-CN" kern="1200" baseline="0" dirty="0">
                <a:latin typeface="+mj-lt"/>
                <a:ea typeface="+mj-ea"/>
                <a:cs typeface="+mj-cs"/>
                <a:sym typeface="Arial" panose="020B0604020202020204" pitchFamily="34" charset="0"/>
              </a:rPr>
              <a:t> </a:t>
            </a:r>
            <a:r>
              <a:rPr lang="zh-CN" altLang="en-US" kern="1200" baseline="0" dirty="0">
                <a:latin typeface="+mj-lt"/>
                <a:ea typeface="+mj-ea"/>
                <a:cs typeface="+mj-cs"/>
                <a:sym typeface="Arial" panose="020B0604020202020204" pitchFamily="34" charset="0"/>
              </a:rPr>
              <a:t>序列解包</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0898" name="内容占位符 2"/>
          <p:cNvSpPr>
            <a:spLocks noGrp="1"/>
          </p:cNvSpPr>
          <p:nvPr>
            <p:ph sz="half" idx="2"/>
          </p:nvPr>
        </p:nvSpPr>
        <p:spPr/>
        <p:txBody>
          <a:bodyPr anchor="t"/>
          <a:p>
            <a:pPr>
              <a:lnSpc>
                <a:spcPct val="100000"/>
              </a:lnSpc>
              <a:spcAft>
                <a:spcPts val="0"/>
              </a:spcAft>
              <a:buSzPct val="90000"/>
              <a:buFont typeface="Wingdings" panose="05000000000000000000" charset="0"/>
              <a:buChar char="n"/>
            </a:pPr>
            <a:r>
              <a:rPr lang="zh-CN" altLang="en-US" sz="2400" dirty="0">
                <a:sym typeface="Arial" panose="020B0604020202020204" pitchFamily="34" charset="0"/>
              </a:rPr>
              <a:t>序列解包对于列表和字典同样有效</a:t>
            </a:r>
            <a:endParaRPr lang="zh-CN" altLang="en-US" sz="2400" dirty="0">
              <a:sym typeface="Arial" panose="020B0604020202020204" pitchFamily="34" charset="0"/>
            </a:endParaRPr>
          </a:p>
          <a:p>
            <a:pPr>
              <a:lnSpc>
                <a:spcPct val="100000"/>
              </a:lnSpc>
              <a:spcAft>
                <a:spcPts val="0"/>
              </a:spcAft>
              <a:buSzPct val="90000"/>
              <a:buFont typeface="Wingdings" panose="05000000000000000000" pitchFamily="2" charset="2"/>
              <a:buNone/>
            </a:pPr>
            <a:endParaRPr lang="en-US" altLang="zh-CN" sz="2000" dirty="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s = {'a':1, 'b':2, 'c':3}</a:t>
            </a:r>
            <a:endParaRPr lang="en-US" altLang="zh-CN" sz="1800" dirty="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b, c, d = s.items()</a:t>
            </a:r>
            <a:endParaRPr lang="en-US" altLang="zh-CN" sz="1800" dirty="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b</a:t>
            </a:r>
            <a:endParaRPr lang="en-US" altLang="zh-CN" sz="1800" dirty="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('a', 1)</a:t>
            </a:r>
            <a:endParaRPr lang="en-US" altLang="zh-CN" sz="1800" dirty="0">
              <a:solidFill>
                <a:srgbClr val="00B0F0"/>
              </a:solidFill>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b, c, d = s               </a:t>
            </a:r>
            <a:endParaRPr lang="en-US" altLang="zh-CN" sz="1800" dirty="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b</a:t>
            </a:r>
            <a:endParaRPr lang="en-US" altLang="zh-CN" sz="1800" dirty="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'a'</a:t>
            </a:r>
            <a:endParaRPr lang="en-US" altLang="zh-CN" sz="1800" dirty="0">
              <a:solidFill>
                <a:srgbClr val="00B0F0"/>
              </a:solidFill>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b, c, d = s.values()</a:t>
            </a:r>
            <a:endParaRPr lang="en-US" altLang="zh-CN" sz="1800" dirty="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print(b, c, d)</a:t>
            </a:r>
            <a:endParaRPr lang="en-US" altLang="zh-CN" sz="1800" dirty="0">
              <a:latin typeface="Consolas" panose="020B0609020204030204" charset="0"/>
              <a:sym typeface="Arial" panose="020B0604020202020204" pitchFamily="34" charset="0"/>
            </a:endParaRPr>
          </a:p>
          <a:p>
            <a:pPr>
              <a:lnSpc>
                <a:spcPct val="100000"/>
              </a:lnSpc>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1 2 3</a:t>
            </a:r>
            <a:endParaRPr lang="en-US" altLang="zh-CN" sz="1800" dirty="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7168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1922" name="文本占位符 71682"/>
          <p:cNvSpPr>
            <a:spLocks noGrp="1"/>
          </p:cNvSpPr>
          <p:nvPr>
            <p:ph sz="half" idx="2"/>
          </p:nvPr>
        </p:nvSpPr>
        <p:spPr/>
        <p:txBody>
          <a:bodyPr anchor="t"/>
          <a:p>
            <a:pPr>
              <a:lnSpc>
                <a:spcPct val="90000"/>
              </a:lnSpc>
              <a:buSzPct val="90000"/>
              <a:buFont typeface="Wingdings" panose="05000000000000000000" charset="0"/>
              <a:buChar char="n"/>
            </a:pPr>
            <a:r>
              <a:rPr lang="zh-CN" altLang="en-GB" sz="2400" dirty="0"/>
              <a:t>序列解包遍历多个序列</a:t>
            </a:r>
            <a:endParaRPr lang="zh-CN" altLang="en-GB" sz="2400" dirty="0"/>
          </a:p>
          <a:p>
            <a:pPr>
              <a:lnSpc>
                <a:spcPct val="90000"/>
              </a:lnSpc>
              <a:buSzPct val="90000"/>
              <a:buFont typeface="Wingdings" panose="05000000000000000000" pitchFamily="2" charset="2"/>
              <a:buNone/>
            </a:pPr>
            <a:endParaRPr lang="en-GB" altLang="en-US" sz="2000" dirty="0"/>
          </a:p>
          <a:p>
            <a:pPr>
              <a:lnSpc>
                <a:spcPct val="100000"/>
              </a:lnSpc>
              <a:spcBef>
                <a:spcPts val="600"/>
              </a:spcBef>
              <a:buSzPct val="90000"/>
              <a:buFont typeface="Wingdings" panose="05000000000000000000" pitchFamily="2" charset="2"/>
              <a:buNone/>
            </a:pPr>
            <a:r>
              <a:rPr lang="en-GB" altLang="en-US" sz="1800" dirty="0">
                <a:latin typeface="Consolas" panose="020B0609020204030204" charset="0"/>
              </a:rPr>
              <a:t>&gt;&gt;&gt; keys = ['a', 'b', 'c', 'd']</a:t>
            </a:r>
            <a:endParaRPr lang="en-GB"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GB" altLang="en-US" sz="1800" dirty="0">
                <a:latin typeface="Consolas" panose="020B0609020204030204" charset="0"/>
              </a:rPr>
              <a:t>&gt;&gt;&gt; values = [1, 2, 3, 4]</a:t>
            </a:r>
            <a:endParaRPr lang="en-GB"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GB" altLang="en-US" sz="1800" dirty="0">
                <a:latin typeface="Consolas" panose="020B0609020204030204" charset="0"/>
              </a:rPr>
              <a:t>&gt;&gt;&gt; for k, v in zip(keys, values):</a:t>
            </a:r>
            <a:endParaRPr lang="en-GB"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GB" altLang="en-US" sz="1800" dirty="0">
                <a:latin typeface="Consolas" panose="020B0609020204030204" charset="0"/>
              </a:rPr>
              <a:t>	  print((k, v), end=' ')</a:t>
            </a:r>
            <a:endParaRPr lang="en-GB"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endParaRPr lang="en-GB"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GB" altLang="en-US" sz="1800" dirty="0">
                <a:solidFill>
                  <a:srgbClr val="00B0F0"/>
                </a:solidFill>
                <a:latin typeface="Consolas" panose="020B0609020204030204" charset="0"/>
              </a:rPr>
              <a:t>('a', 1) ('b', 2) ('c', 3) ('d', 4) </a:t>
            </a:r>
            <a:endParaRPr lang="en-GB" altLang="en-US" sz="1800" dirty="0">
              <a:solidFill>
                <a:srgbClr val="00B0F0"/>
              </a:solidFill>
              <a:latin typeface="Consolas" panose="020B0609020204030204" charset="0"/>
            </a:endParaRPr>
          </a:p>
          <a:p>
            <a:pPr>
              <a:lnSpc>
                <a:spcPct val="90000"/>
              </a:lnSpc>
              <a:buSzPct val="90000"/>
              <a:buFont typeface="Wingdings" panose="05000000000000000000" pitchFamily="2" charset="2"/>
              <a:buNone/>
            </a:pPr>
            <a:endParaRPr lang="en-GB" altLang="en-US" sz="1800" dirty="0"/>
          </a:p>
          <a:p>
            <a:pPr>
              <a:lnSpc>
                <a:spcPct val="90000"/>
              </a:lnSpc>
              <a:buSzPct val="90000"/>
              <a:buFont typeface="Wingdings" panose="05000000000000000000" pitchFamily="2" charset="2"/>
              <a:buChar char="•"/>
            </a:pPr>
            <a:endParaRPr lang="zh-CN" altLang="en-US"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Content Placeholder 2"/>
          <p:cNvSpPr>
            <a:spLocks noGrp="1"/>
          </p:cNvSpPr>
          <p:nvPr>
            <p:ph sz="half" idx="2"/>
          </p:nvPr>
        </p:nvSpPr>
        <p:spPr/>
        <p:txBody>
          <a:bodyPr anchor="t"/>
          <a:p>
            <a:pPr>
              <a:lnSpc>
                <a:spcPct val="90000"/>
              </a:lnSpc>
              <a:buSzPct val="90000"/>
              <a:buFont typeface="Wingdings" panose="05000000000000000000" charset="0"/>
              <a:buChar char="n"/>
            </a:pPr>
            <a:r>
              <a:rPr lang="zh-CN" altLang="en-GB" sz="2400" dirty="0"/>
              <a:t>使用序列解包遍历</a:t>
            </a:r>
            <a:r>
              <a:rPr lang="en-US" altLang="zh-CN" sz="2400" dirty="0"/>
              <a:t>enumerate</a:t>
            </a:r>
            <a:r>
              <a:rPr lang="zh-CN" altLang="en-US" sz="2400" dirty="0"/>
              <a:t>对象</a:t>
            </a:r>
            <a:endParaRPr lang="zh-CN" altLang="en-US" sz="2400" dirty="0"/>
          </a:p>
          <a:p>
            <a:pPr>
              <a:lnSpc>
                <a:spcPct val="90000"/>
              </a:lnSpc>
              <a:buSzPct val="90000"/>
              <a:buFont typeface="Wingdings" panose="05000000000000000000" pitchFamily="2" charset="2"/>
              <a:buNone/>
            </a:pPr>
            <a:endParaRPr lang="zh-CN" altLang="en-US" sz="1800" dirty="0"/>
          </a:p>
          <a:p>
            <a:pPr>
              <a:lnSpc>
                <a:spcPct val="100000"/>
              </a:lnSpc>
              <a:spcBef>
                <a:spcPts val="600"/>
              </a:spcBef>
              <a:buSzPct val="90000"/>
              <a:buFont typeface="Wingdings" panose="05000000000000000000" pitchFamily="2" charset="2"/>
              <a:buNone/>
            </a:pPr>
            <a:r>
              <a:rPr lang="en-GB" altLang="en-US" sz="1800" dirty="0">
                <a:latin typeface="Consolas" panose="020B0609020204030204" charset="0"/>
              </a:rPr>
              <a:t>&gt;&gt;&gt; x = ['a', 'b', 'c']</a:t>
            </a:r>
            <a:endParaRPr lang="en-GB"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GB" altLang="en-US" sz="1800" dirty="0">
                <a:latin typeface="Consolas" panose="020B0609020204030204" charset="0"/>
              </a:rPr>
              <a:t>&gt;&gt;&gt; for i, v in enumerate(x):</a:t>
            </a:r>
            <a:endParaRPr lang="en-GB"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GB" altLang="en-US" sz="1800" dirty="0">
                <a:latin typeface="Consolas" panose="020B0609020204030204" charset="0"/>
              </a:rPr>
              <a:t>	  print('The value on position {0} is {1}'.format(i,v))</a:t>
            </a:r>
            <a:endParaRPr lang="en-GB" altLang="en-US" sz="1800" dirty="0">
              <a:latin typeface="Consolas" panose="020B0609020204030204" charset="0"/>
            </a:endParaRPr>
          </a:p>
          <a:p>
            <a:pPr>
              <a:lnSpc>
                <a:spcPct val="90000"/>
              </a:lnSpc>
              <a:buSzPct val="90000"/>
              <a:buFont typeface="Wingdings" panose="05000000000000000000" pitchFamily="2" charset="2"/>
              <a:buNone/>
            </a:pPr>
            <a:endParaRPr lang="en-GB" altLang="en-US" sz="1800" dirty="0">
              <a:latin typeface="Consolas" panose="020B0609020204030204" charset="0"/>
            </a:endParaRPr>
          </a:p>
          <a:p>
            <a:pPr>
              <a:lnSpc>
                <a:spcPct val="90000"/>
              </a:lnSpc>
              <a:buSzPct val="90000"/>
              <a:buFont typeface="Wingdings" panose="05000000000000000000" pitchFamily="2" charset="2"/>
              <a:buNone/>
            </a:pPr>
            <a:r>
              <a:rPr lang="en-GB" altLang="en-US" sz="1800" dirty="0">
                <a:solidFill>
                  <a:srgbClr val="00B0F0"/>
                </a:solidFill>
                <a:latin typeface="Consolas" panose="020B0609020204030204" charset="0"/>
              </a:rPr>
              <a:t>The value on position 0 is a</a:t>
            </a:r>
            <a:endParaRPr lang="en-GB" altLang="en-US"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GB" altLang="en-US" sz="1800" dirty="0">
                <a:solidFill>
                  <a:srgbClr val="00B0F0"/>
                </a:solidFill>
                <a:latin typeface="Consolas" panose="020B0609020204030204" charset="0"/>
              </a:rPr>
              <a:t>The value on position 1 is b</a:t>
            </a:r>
            <a:endParaRPr lang="en-GB" altLang="en-US"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GB" altLang="en-US" sz="1800" dirty="0">
                <a:solidFill>
                  <a:srgbClr val="00B0F0"/>
                </a:solidFill>
                <a:latin typeface="Consolas" panose="020B0609020204030204" charset="0"/>
              </a:rPr>
              <a:t>The value on position 2 is c</a:t>
            </a:r>
            <a:endParaRPr lang="en-GB" altLang="en-US" sz="1800" dirty="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82946" name="标题 7168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7270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3970" name="文本占位符 72706"/>
          <p:cNvSpPr>
            <a:spLocks noGrp="1"/>
          </p:cNvSpPr>
          <p:nvPr>
            <p:ph sz="half" idx="2"/>
          </p:nvPr>
        </p:nvSpPr>
        <p:spPr/>
        <p:txBody>
          <a:bodyPr anchor="t"/>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&gt;&gt;&gt; aList = [1,2,3]</a:t>
            </a:r>
            <a:endParaRPr lang="en-US" altLang="zh-CN"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&gt;&gt;&gt; bList = [4,5,6]</a:t>
            </a:r>
            <a:endParaRPr lang="en-US" altLang="zh-CN"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&gt;&gt;&gt; cList = [7,8,9]</a:t>
            </a:r>
            <a:endParaRPr lang="en-US" altLang="zh-CN"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&gt;&gt;&gt; dList = zip(aList, bList, cList)</a:t>
            </a:r>
            <a:endParaRPr lang="en-US" altLang="zh-CN"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&gt;&gt;&gt; for index, value in enumerate(dList):</a:t>
            </a:r>
            <a:endParaRPr lang="en-US" altLang="zh-CN"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	    print(index, ':', value)</a:t>
            </a:r>
            <a:endParaRPr lang="en-US" altLang="zh-CN" sz="1800" dirty="0">
              <a:latin typeface="Consolas" panose="020B0609020204030204" charset="0"/>
            </a:endParaRPr>
          </a:p>
          <a:p>
            <a:pPr>
              <a:lnSpc>
                <a:spcPct val="90000"/>
              </a:lnSpc>
              <a:buSzPct val="90000"/>
              <a:buFont typeface="Wingdings" panose="05000000000000000000" pitchFamily="2" charset="2"/>
              <a:buNone/>
            </a:pP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0 : (1, 4, 7)</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1 : (2, 5, 8)</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2 : (3, 6, 9)</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Char char="•"/>
            </a:pPr>
            <a:endParaRPr lang="zh-CN" alt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2.2.</a:t>
            </a:r>
            <a:r>
              <a:rPr lang="zh-CN" altLang="en-US" kern="1200" baseline="0" dirty="0">
                <a:latin typeface="+mj-lt"/>
                <a:ea typeface="+mj-ea"/>
                <a:cs typeface="+mj-cs"/>
                <a:sym typeface="Arial" panose="020B0604020202020204" pitchFamily="34" charset="0"/>
              </a:rPr>
              <a:t>3</a:t>
            </a:r>
            <a:r>
              <a:rPr lang="en-US" altLang="zh-CN" kern="1200" baseline="0" dirty="0">
                <a:latin typeface="+mj-lt"/>
                <a:ea typeface="+mj-ea"/>
                <a:cs typeface="+mj-cs"/>
                <a:sym typeface="Arial" panose="020B0604020202020204" pitchFamily="34" charset="0"/>
              </a:rPr>
              <a:t> </a:t>
            </a:r>
            <a:r>
              <a:rPr lang="zh-CN" altLang="en-US" kern="1200" baseline="0" dirty="0">
                <a:latin typeface="+mj-lt"/>
                <a:ea typeface="+mj-ea"/>
                <a:cs typeface="+mj-cs"/>
                <a:sym typeface="Arial" panose="020B0604020202020204" pitchFamily="34" charset="0"/>
              </a:rPr>
              <a:t>序列解包</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en-US" altLang="zh-CN" sz="2400" b="0" i="0" u="none" strike="noStrike" kern="1200" cap="none" spc="0" normalizeH="0" baseline="0" noProof="1">
                <a:solidFill>
                  <a:schemeClr val="tx1"/>
                </a:solidFill>
                <a:latin typeface="+mn-lt"/>
                <a:ea typeface="+mn-ea"/>
                <a:cs typeface="+mn-cs"/>
              </a:rPr>
              <a:t>Python 3.5</a:t>
            </a:r>
            <a:r>
              <a:rPr kumimoji="0" lang="zh-CN" altLang="en-US" sz="2400" b="0" i="0" u="none" strike="noStrike" kern="1200" cap="none" spc="0" normalizeH="0" baseline="0" noProof="1">
                <a:solidFill>
                  <a:schemeClr val="tx1"/>
                </a:solidFill>
                <a:latin typeface="+mn-lt"/>
                <a:ea typeface="+mn-ea"/>
                <a:cs typeface="+mn-cs"/>
              </a:rPr>
              <a:t>还支持下面用法的序列解包</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print(*[1, 2, 3], 4, *(5, 6))</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1 2 3 4 5 6</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*range(4),4</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(0, 1, 2, 3, 4)</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{*range(4), 4, *(5, 6, 7)}</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{0, 1, 2, 3, 4, 5, 6, 7}</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&gt;&gt;&gt; {'x': 1, **{'y': 2}}</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charset="0"/>
                <a:ea typeface="+mn-ea"/>
                <a:cs typeface="+mn-cs"/>
              </a:rPr>
              <a:t>{'y': 2, 'x': 1}</a:t>
            </a:r>
            <a:endParaRPr kumimoji="0" lang="zh-CN" altLang="en-US"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7372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6018" name="文本占位符 73730"/>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n"/>
            </a:pPr>
            <a:r>
              <a:rPr lang="zh-CN" altLang="en-US" sz="2400">
                <a:latin typeface="宋体" panose="02010600030101010101" pitchFamily="2" charset="-122"/>
              </a:rPr>
              <a:t>生成器推导式的结果是一个</a:t>
            </a:r>
            <a:r>
              <a:rPr lang="zh-CN" altLang="en-US" sz="2400">
                <a:solidFill>
                  <a:srgbClr val="FF0000"/>
                </a:solidFill>
                <a:latin typeface="宋体" panose="02010600030101010101" pitchFamily="2" charset="-122"/>
              </a:rPr>
              <a:t>生成器对象</a:t>
            </a:r>
            <a:r>
              <a:rPr lang="zh-CN" altLang="en-US" sz="2400">
                <a:latin typeface="宋体" panose="02010600030101010101" pitchFamily="2" charset="-122"/>
              </a:rPr>
              <a:t>。使用生成器对象的元素时，可以根据需要将其转化为列表或元组，也可以使用生成器对象</a:t>
            </a:r>
            <a:r>
              <a:rPr lang="en-US" altLang="zh-CN" sz="2400">
                <a:latin typeface="宋体" panose="02010600030101010101" pitchFamily="2" charset="-122"/>
              </a:rPr>
              <a:t>__next__()</a:t>
            </a:r>
            <a:r>
              <a:rPr lang="zh-CN" altLang="en-US" sz="2400">
                <a:latin typeface="宋体" panose="02010600030101010101" pitchFamily="2" charset="-122"/>
              </a:rPr>
              <a:t>方法或内置函数</a:t>
            </a:r>
            <a:r>
              <a:rPr lang="en-US" altLang="zh-CN" sz="2400">
                <a:latin typeface="宋体" panose="02010600030101010101" pitchFamily="2" charset="-122"/>
              </a:rPr>
              <a:t>next()</a:t>
            </a:r>
            <a:r>
              <a:rPr lang="zh-CN" altLang="en-US" sz="2400">
                <a:latin typeface="宋体" panose="02010600030101010101" pitchFamily="2" charset="-122"/>
              </a:rPr>
              <a:t>进行遍历，或者直接将其作为迭代器对象来使用。</a:t>
            </a:r>
            <a:endParaRPr lang="zh-CN" altLang="en-US" sz="2400">
              <a:latin typeface="宋体" panose="02010600030101010101" pitchFamily="2" charset="-122"/>
            </a:endParaRPr>
          </a:p>
          <a:p>
            <a:pPr>
              <a:lnSpc>
                <a:spcPct val="150000"/>
              </a:lnSpc>
              <a:spcBef>
                <a:spcPts val="600"/>
              </a:spcBef>
              <a:spcAft>
                <a:spcPts val="600"/>
              </a:spcAft>
              <a:buSzPct val="90000"/>
              <a:buFont typeface="Wingdings" panose="05000000000000000000" charset="0"/>
              <a:buChar char="n"/>
            </a:pPr>
            <a:r>
              <a:rPr lang="zh-CN" altLang="en-US" sz="2400">
                <a:latin typeface="宋体" panose="02010600030101010101" pitchFamily="2" charset="-122"/>
              </a:rPr>
              <a:t>生成器对象具有</a:t>
            </a:r>
            <a:r>
              <a:rPr lang="zh-CN" altLang="en-US" sz="2400">
                <a:solidFill>
                  <a:srgbClr val="FF0000"/>
                </a:solidFill>
                <a:latin typeface="宋体" panose="02010600030101010101" pitchFamily="2" charset="-122"/>
              </a:rPr>
              <a:t>惰性求值</a:t>
            </a:r>
            <a:r>
              <a:rPr lang="zh-CN" altLang="en-US" sz="2400">
                <a:latin typeface="宋体" panose="02010600030101010101" pitchFamily="2" charset="-122"/>
              </a:rPr>
              <a:t>的特点，只在需要时生成新元素，比列表推导式具有更高的效率，空间占用非常少，尤其适合大数据处理的场合。</a:t>
            </a:r>
            <a:endParaRPr lang="zh-CN" altLang="en-US" sz="2400">
              <a:latin typeface="宋体" panose="02010600030101010101" pitchFamily="2" charset="-122"/>
            </a:endParaRPr>
          </a:p>
          <a:p>
            <a:pPr>
              <a:lnSpc>
                <a:spcPct val="150000"/>
              </a:lnSpc>
              <a:spcBef>
                <a:spcPts val="600"/>
              </a:spcBef>
              <a:spcAft>
                <a:spcPts val="600"/>
              </a:spcAft>
              <a:buSzPct val="90000"/>
              <a:buFont typeface="Wingdings" panose="05000000000000000000" charset="0"/>
              <a:buChar char="n"/>
            </a:pPr>
            <a:r>
              <a:rPr lang="zh-CN" altLang="en-US" sz="2400">
                <a:latin typeface="宋体" panose="02010600030101010101" pitchFamily="2" charset="-122"/>
              </a:rPr>
              <a:t>不管用哪种方法访问生成器对象，都</a:t>
            </a:r>
            <a:r>
              <a:rPr lang="zh-CN" altLang="en-US" sz="2400">
                <a:solidFill>
                  <a:srgbClr val="FF0000"/>
                </a:solidFill>
                <a:latin typeface="宋体" panose="02010600030101010101" pitchFamily="2" charset="-122"/>
              </a:rPr>
              <a:t>无法再次访问已访问过的元素</a:t>
            </a:r>
            <a:r>
              <a:rPr lang="zh-CN" altLang="en-US" sz="2400">
                <a:latin typeface="宋体" panose="02010600030101010101" pitchFamily="2" charset="-122"/>
              </a:rPr>
              <a:t>。</a:t>
            </a:r>
            <a:endParaRPr lang="zh-CN" altLang="en-US" sz="2400">
              <a:latin typeface="宋体" panose="02010600030101010101" pitchFamily="2" charset="-122"/>
            </a:endParaRPr>
          </a:p>
          <a:p>
            <a:pPr>
              <a:spcBef>
                <a:spcPts val="600"/>
              </a:spcBef>
              <a:spcAft>
                <a:spcPts val="600"/>
              </a:spcAft>
              <a:buSzPct val="90000"/>
              <a:buFont typeface="Wingdings" panose="05000000000000000000" charset="0"/>
              <a:buChar char="§"/>
            </a:pPr>
            <a:endParaRPr lang="zh-CN" altLang="en-US" sz="2400">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7475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7042" name="文本占位符 74754"/>
          <p:cNvSpPr>
            <a:spLocks noGrp="1"/>
          </p:cNvSpPr>
          <p:nvPr>
            <p:ph sz="half" idx="2"/>
          </p:nvPr>
        </p:nvSpPr>
        <p:spPr/>
        <p:txBody>
          <a:bodyPr anchor="t"/>
          <a:p>
            <a:pPr>
              <a:lnSpc>
                <a:spcPct val="100000"/>
              </a:lnSpc>
              <a:spcBef>
                <a:spcPct val="0"/>
              </a:spcBef>
              <a:spcAft>
                <a:spcPts val="0"/>
              </a:spcAft>
              <a:buSzPct val="90000"/>
              <a:buFont typeface="Wingdings" panose="05000000000000000000" charset="0"/>
              <a:buChar char="n"/>
            </a:pPr>
            <a:r>
              <a:rPr lang="zh-CN" altLang="en-US" sz="2400">
                <a:latin typeface="宋体" panose="02010600030101010101" pitchFamily="2" charset="-122"/>
              </a:rPr>
              <a:t>使用生成器对象</a:t>
            </a:r>
            <a:r>
              <a:rPr lang="en-US" altLang="zh-CN" sz="2400">
                <a:latin typeface="宋体" panose="02010600030101010101" pitchFamily="2" charset="-122"/>
              </a:rPr>
              <a:t>__next__()</a:t>
            </a:r>
            <a:r>
              <a:rPr lang="zh-CN" altLang="en-US" sz="2400">
                <a:latin typeface="宋体" panose="02010600030101010101" pitchFamily="2" charset="-122"/>
              </a:rPr>
              <a:t>方法或内置函数</a:t>
            </a:r>
            <a:r>
              <a:rPr lang="en-US" altLang="zh-CN" sz="2400">
                <a:latin typeface="宋体" panose="02010600030101010101" pitchFamily="2" charset="-122"/>
              </a:rPr>
              <a:t>next()</a:t>
            </a:r>
            <a:r>
              <a:rPr lang="zh-CN" altLang="en-US" sz="2400">
                <a:latin typeface="宋体" panose="02010600030101010101" pitchFamily="2" charset="-122"/>
              </a:rPr>
              <a:t>进行遍历</a:t>
            </a:r>
            <a:endParaRPr lang="en-US" altLang="zh-CN" sz="2400"/>
          </a:p>
          <a:p>
            <a:pPr>
              <a:lnSpc>
                <a:spcPct val="100000"/>
              </a:lnSpc>
              <a:spcBef>
                <a:spcPct val="0"/>
              </a:spcBef>
              <a:spcAft>
                <a:spcPts val="0"/>
              </a:spcAft>
              <a:buSzPct val="90000"/>
              <a:buFont typeface="Wingdings" panose="05000000000000000000" pitchFamily="2" charset="2"/>
              <a:buNone/>
            </a:pPr>
            <a:endParaRPr lang="en-US" altLang="zh-CN" sz="2000"/>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g = ((i+2)**2 for i in range(10))  #创建生成器对象</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g</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&lt;generator object &lt;genexpr&gt; at 0x0000000003095200&gt;</a:t>
            </a:r>
            <a:endParaRPr lang="en-US" altLang="zh-CN" sz="180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tuple(g)                           #将生成器对象转换为元组</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(4, 9, 16, 25, 36, 49, 64, 81, 100, 121)</a:t>
            </a:r>
            <a:endParaRPr lang="en-US" altLang="zh-CN" sz="180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list(g)             #生成器对象已遍历结束，没有元素了</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 </a:t>
            </a:r>
            <a:endParaRPr lang="en-US" altLang="zh-CN" sz="180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g = ((i+2)**2 for i in range(10))  #重新创建生成器对象</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g.__next__()        #使用生成器对象的__next__()方法获取元素</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4</a:t>
            </a:r>
            <a:endParaRPr lang="en-US" altLang="zh-CN" sz="180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g.__next__()        #获取下一个元素</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9</a:t>
            </a:r>
            <a:endParaRPr lang="en-US" altLang="zh-CN" sz="180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latin typeface="Consolas" panose="020B0609020204030204" charset="0"/>
              </a:rPr>
              <a:t>&gt;&gt;&gt; next(g)             #使用函数next()获取生成器对象中的元素</a:t>
            </a:r>
            <a:endParaRPr lang="en-US" altLang="zh-CN" sz="180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a:solidFill>
                  <a:srgbClr val="00B0F0"/>
                </a:solidFill>
                <a:latin typeface="Consolas" panose="020B0609020204030204" charset="0"/>
              </a:rPr>
              <a:t>16</a:t>
            </a:r>
            <a:endParaRPr lang="en-US" altLang="zh-CN" sz="1800">
              <a:solidFill>
                <a:srgbClr val="00B0F0"/>
              </a:solidFill>
              <a:latin typeface="Consolas" panose="020B060902020403020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a:latin typeface="+mj-lt"/>
                <a:ea typeface="+mj-ea"/>
                <a:cs typeface="+mj-cs"/>
                <a:sym typeface="+mn-ea"/>
              </a:rPr>
              <a:t>2.2.</a:t>
            </a:r>
            <a:r>
              <a:rPr lang="zh-CN" altLang="en-US">
                <a:latin typeface="+mj-lt"/>
                <a:ea typeface="+mj-ea"/>
                <a:cs typeface="+mj-cs"/>
                <a:sym typeface="+mn-ea"/>
              </a:rPr>
              <a:t>4</a:t>
            </a:r>
            <a:r>
              <a:rPr>
                <a:latin typeface="+mj-lt"/>
                <a:ea typeface="+mj-ea"/>
                <a:cs typeface="+mj-cs"/>
                <a:sym typeface="+mn-ea"/>
              </a:rPr>
              <a:t> </a:t>
            </a:r>
            <a:r>
              <a:rPr lang="zh-CN" altLang="en-US">
                <a:latin typeface="+mj-lt"/>
                <a:ea typeface="+mj-ea"/>
                <a:cs typeface="+mj-cs"/>
                <a:sym typeface="+mn-ea"/>
              </a:rPr>
              <a:t>生成器推导式</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pPr algn="l">
              <a:lnSpc>
                <a:spcPct val="100000"/>
              </a:lnSpc>
              <a:spcAft>
                <a:spcPts val="0"/>
              </a:spcAft>
              <a:buClrTx/>
              <a:buSzPct val="90000"/>
            </a:pPr>
            <a:r>
              <a:rPr lang="zh-CN" altLang="en-US" sz="2400">
                <a:latin typeface="宋体" panose="02010600030101010101" pitchFamily="2" charset="-122"/>
              </a:rPr>
              <a:t>从形式上看，生成器推导式与列表推导式非常接近</a:t>
            </a:r>
            <a:endParaRPr lang="zh-CN" altLang="en-US" sz="2400">
              <a:latin typeface="宋体" panose="02010600030101010101" pitchFamily="2" charset="-122"/>
            </a:endParaRPr>
          </a:p>
          <a:p>
            <a:pPr algn="l">
              <a:lnSpc>
                <a:spcPct val="100000"/>
              </a:lnSpc>
              <a:spcAft>
                <a:spcPts val="0"/>
              </a:spcAft>
              <a:buClrTx/>
              <a:buSzPct val="90000"/>
            </a:pPr>
            <a:r>
              <a:rPr lang="zh-CN" altLang="en-US" sz="2400">
                <a:latin typeface="宋体" panose="02010600030101010101" pitchFamily="2" charset="-122"/>
              </a:rPr>
              <a:t>只是生成器推导式使用</a:t>
            </a:r>
            <a:r>
              <a:rPr lang="zh-CN" altLang="en-US" sz="2400">
                <a:solidFill>
                  <a:srgbClr val="FF0000"/>
                </a:solidFill>
                <a:latin typeface="宋体" panose="02010600030101010101" pitchFamily="2" charset="-122"/>
              </a:rPr>
              <a:t>圆括号</a:t>
            </a:r>
            <a:r>
              <a:rPr lang="zh-CN" altLang="en-US" sz="2400">
                <a:latin typeface="宋体" panose="02010600030101010101" pitchFamily="2" charset="-122"/>
              </a:rPr>
              <a:t>而不是列表推导式使用的</a:t>
            </a:r>
            <a:r>
              <a:rPr lang="zh-CN" altLang="en-US" sz="2400">
                <a:solidFill>
                  <a:srgbClr val="FF0000"/>
                </a:solidFill>
                <a:latin typeface="宋体" panose="02010600030101010101" pitchFamily="2" charset="-122"/>
              </a:rPr>
              <a:t>方括号</a:t>
            </a:r>
            <a:r>
              <a:rPr lang="zh-CN" altLang="en-US" sz="2400">
                <a:latin typeface="宋体" panose="02010600030101010101" pitchFamily="2" charset="-122"/>
              </a:rPr>
              <a:t>。</a:t>
            </a:r>
            <a:endParaRPr lang="zh-CN" altLang="en-US" sz="2400">
              <a:latin typeface="宋体" panose="02010600030101010101" pitchFamily="2" charset="-122"/>
            </a:endParaRPr>
          </a:p>
          <a:p>
            <a:pPr algn="l">
              <a:lnSpc>
                <a:spcPct val="100000"/>
              </a:lnSpc>
              <a:spcAft>
                <a:spcPts val="0"/>
              </a:spcAft>
              <a:buClrTx/>
              <a:buSzPct val="90000"/>
            </a:pPr>
            <a:r>
              <a:rPr lang="zh-CN" altLang="en-US" sz="2400">
                <a:latin typeface="宋体" panose="02010600030101010101" pitchFamily="2" charset="-122"/>
              </a:rPr>
              <a:t>与列表推导式不同的是，</a:t>
            </a:r>
            <a:r>
              <a:rPr lang="zh-CN" altLang="en-US" sz="2400">
                <a:solidFill>
                  <a:srgbClr val="FF0000"/>
                </a:solidFill>
                <a:latin typeface="宋体" panose="02010600030101010101" pitchFamily="2" charset="-122"/>
              </a:rPr>
              <a:t>生成器推导式的结果是一个生成器对象</a:t>
            </a:r>
            <a:r>
              <a:rPr lang="zh-CN" altLang="en-US" sz="2400">
                <a:latin typeface="宋体" panose="02010600030101010101" pitchFamily="2" charset="-122"/>
              </a:rPr>
              <a:t>，而不是列表，也不是元组。</a:t>
            </a:r>
            <a:endParaRPr lang="zh-CN" altLang="en-US" sz="2400">
              <a:latin typeface="宋体" panose="02010600030101010101" pitchFamily="2" charset="-122"/>
            </a:endParaRPr>
          </a:p>
          <a:p>
            <a:pPr algn="l">
              <a:lnSpc>
                <a:spcPct val="100000"/>
              </a:lnSpc>
              <a:spcAft>
                <a:spcPts val="0"/>
              </a:spcAft>
              <a:buClrTx/>
              <a:buSzPct val="90000"/>
            </a:pPr>
            <a:r>
              <a:rPr lang="zh-CN" altLang="en-US" sz="2400">
                <a:latin typeface="宋体" panose="02010600030101010101" pitchFamily="2" charset="-122"/>
              </a:rPr>
              <a:t>使用生成器对象的元素是，可以根据需要将其转化为列表或元组，也可以使用生成器对象的__next__()方法或者内置函数next()进行遍历，或者直接将其作为迭代器对象来使用。</a:t>
            </a:r>
            <a:endParaRPr lang="zh-CN" altLang="en-US" sz="2400">
              <a:latin typeface="宋体" panose="02010600030101010101" pitchFamily="2" charset="-122"/>
            </a:endParaRPr>
          </a:p>
          <a:p>
            <a:pPr algn="l">
              <a:lnSpc>
                <a:spcPct val="100000"/>
              </a:lnSpc>
              <a:spcAft>
                <a:spcPts val="0"/>
              </a:spcAft>
              <a:buClrTx/>
              <a:buSzPct val="90000"/>
            </a:pPr>
            <a:r>
              <a:rPr lang="zh-CN" altLang="en-US" sz="2400">
                <a:latin typeface="宋体" panose="02010600030101010101" pitchFamily="2" charset="-122"/>
              </a:rPr>
              <a:t>但是不管哪种方法访问其元素，当所有元素访问结束以后，如果需要重新访问其中的元素，必须重新创建该生成器对象。</a:t>
            </a:r>
            <a:endParaRPr lang="zh-CN" altLang="en-US" sz="2400">
              <a:latin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892810"/>
            <a:ext cx="3398520" cy="5053330"/>
          </a:xfrm>
        </p:spPr>
        <p:txBody>
          <a:bodyPr/>
          <a:p>
            <a:r>
              <a:rPr lang="zh-CN" altLang="en-US" sz="2400"/>
              <a:t> 拓展知识：</a:t>
            </a:r>
            <a:endParaRPr lang="zh-CN" altLang="en-US" sz="2400"/>
          </a:p>
          <a:p>
            <a:r>
              <a:rPr lang="zh-CN" altLang="en-US" sz="2400"/>
              <a:t>生成器对象。包含yield语句的函数也可以用来创建可迭代的生成器对象。右边的代码演示了如何使用生成器来生成斐波那契数列。</a:t>
            </a:r>
            <a:endParaRPr lang="zh-CN" altLang="en-US" sz="2400"/>
          </a:p>
          <a:p>
            <a:endParaRPr lang="zh-CN" altLang="en-US" sz="2400"/>
          </a:p>
        </p:txBody>
      </p:sp>
      <p:sp>
        <p:nvSpPr>
          <p:cNvPr id="5" name="内容占位符 3"/>
          <p:cNvSpPr>
            <a:spLocks noGrp="1"/>
          </p:cNvSpPr>
          <p:nvPr/>
        </p:nvSpPr>
        <p:spPr>
          <a:xfrm>
            <a:off x="3952875" y="892810"/>
            <a:ext cx="8305800" cy="505333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0"/>
              </a:spcAft>
              <a:buNone/>
            </a:pPr>
            <a:r>
              <a:rPr lang="zh-CN" altLang="en-US" sz="2400"/>
              <a:t>&gt;&gt;&gt; def f():</a:t>
            </a:r>
            <a:endParaRPr lang="zh-CN" altLang="en-US" sz="2400"/>
          </a:p>
          <a:p>
            <a:pPr marL="0" indent="0">
              <a:lnSpc>
                <a:spcPct val="100000"/>
              </a:lnSpc>
              <a:spcAft>
                <a:spcPts val="0"/>
              </a:spcAft>
              <a:buNone/>
            </a:pPr>
            <a:r>
              <a:rPr lang="en-US" altLang="zh-CN" sz="2400"/>
              <a:t>	</a:t>
            </a:r>
            <a:r>
              <a:rPr lang="zh-CN" altLang="en-US" sz="2400"/>
              <a:t> a,b = 1,1 #序列解包，同时为多个元素赋值</a:t>
            </a:r>
            <a:endParaRPr lang="zh-CN" altLang="en-US" sz="2400"/>
          </a:p>
          <a:p>
            <a:pPr marL="0" indent="0">
              <a:lnSpc>
                <a:spcPct val="100000"/>
              </a:lnSpc>
              <a:spcAft>
                <a:spcPts val="0"/>
              </a:spcAft>
              <a:buNone/>
            </a:pPr>
            <a:r>
              <a:rPr lang="en-US" altLang="zh-CN" sz="2400"/>
              <a:t>	</a:t>
            </a:r>
            <a:r>
              <a:rPr lang="zh-CN" altLang="en-US" sz="2400"/>
              <a:t>while True:</a:t>
            </a:r>
            <a:endParaRPr lang="zh-CN" altLang="en-US" sz="2400"/>
          </a:p>
          <a:p>
            <a:pPr marL="0" indent="0">
              <a:lnSpc>
                <a:spcPct val="100000"/>
              </a:lnSpc>
              <a:spcAft>
                <a:spcPts val="0"/>
              </a:spcAft>
              <a:buNone/>
            </a:pPr>
            <a:r>
              <a:rPr lang="en-US" altLang="zh-CN" sz="2400"/>
              <a:t>		</a:t>
            </a:r>
            <a:r>
              <a:rPr lang="zh-CN" altLang="en-US" sz="2400"/>
              <a:t>yield a #暂停执行，需要时再产生新元素</a:t>
            </a:r>
            <a:endParaRPr lang="zh-CN" altLang="en-US" sz="2400"/>
          </a:p>
          <a:p>
            <a:pPr marL="0" indent="0">
              <a:lnSpc>
                <a:spcPct val="100000"/>
              </a:lnSpc>
              <a:spcAft>
                <a:spcPts val="0"/>
              </a:spcAft>
              <a:buNone/>
            </a:pPr>
            <a:r>
              <a:rPr lang="en-US" altLang="zh-CN" sz="2400"/>
              <a:t>		</a:t>
            </a:r>
            <a:r>
              <a:rPr lang="zh-CN" altLang="en-US" sz="2400"/>
              <a:t>a,b = b,a + b #序列解包，继续生成新元素</a:t>
            </a:r>
            <a:endParaRPr lang="zh-CN" altLang="en-US" sz="2400"/>
          </a:p>
          <a:p>
            <a:pPr marL="0" indent="0">
              <a:lnSpc>
                <a:spcPct val="100000"/>
              </a:lnSpc>
              <a:spcAft>
                <a:spcPts val="0"/>
              </a:spcAft>
              <a:buNone/>
            </a:pPr>
            <a:r>
              <a:rPr lang="zh-CN" altLang="en-US" sz="2400"/>
              <a:t>        </a:t>
            </a:r>
            <a:endParaRPr lang="zh-CN" altLang="en-US" sz="2400"/>
          </a:p>
          <a:p>
            <a:pPr marL="0" indent="0">
              <a:lnSpc>
                <a:spcPct val="100000"/>
              </a:lnSpc>
              <a:spcAft>
                <a:spcPts val="0"/>
              </a:spcAft>
              <a:buNone/>
            </a:pPr>
            <a:r>
              <a:rPr lang="zh-CN" altLang="en-US" sz="2400"/>
              <a:t>&gt;&gt;&gt; a = f()       #创建生成器对象</a:t>
            </a:r>
            <a:endParaRPr lang="zh-CN" altLang="en-US" sz="2400"/>
          </a:p>
          <a:p>
            <a:pPr marL="0" indent="0">
              <a:lnSpc>
                <a:spcPct val="100000"/>
              </a:lnSpc>
              <a:spcAft>
                <a:spcPts val="0"/>
              </a:spcAft>
              <a:buNone/>
            </a:pPr>
            <a:r>
              <a:rPr lang="zh-CN" altLang="en-US" sz="2400"/>
              <a:t>&gt;&gt;&gt; for i in range(10):   #获取数列前10个元素</a:t>
            </a:r>
            <a:endParaRPr lang="zh-CN" altLang="en-US" sz="2400"/>
          </a:p>
          <a:p>
            <a:pPr marL="0" indent="0">
              <a:lnSpc>
                <a:spcPct val="100000"/>
              </a:lnSpc>
              <a:spcAft>
                <a:spcPts val="0"/>
              </a:spcAft>
              <a:buNone/>
            </a:pPr>
            <a:r>
              <a:rPr lang="en-US" altLang="zh-CN" sz="2400"/>
              <a:t>	</a:t>
            </a:r>
            <a:r>
              <a:rPr lang="zh-CN" altLang="en-US" sz="2400"/>
              <a:t>print(a.__next__(),end = ‘ ‘)</a:t>
            </a:r>
            <a:endParaRPr lang="zh-CN" altLang="en-US" sz="2400"/>
          </a:p>
          <a:p>
            <a:pPr marL="0" indent="0">
              <a:lnSpc>
                <a:spcPct val="100000"/>
              </a:lnSpc>
              <a:spcAft>
                <a:spcPts val="0"/>
              </a:spcAft>
              <a:buNone/>
            </a:pPr>
            <a:r>
              <a:rPr lang="zh-CN" altLang="en-US" sz="2400">
                <a:solidFill>
                  <a:srgbClr val="00B0F0"/>
                </a:solidFill>
              </a:rPr>
              <a:t>   </a:t>
            </a:r>
            <a:endParaRPr lang="zh-CN" altLang="en-US" sz="2400">
              <a:solidFill>
                <a:srgbClr val="00B0F0"/>
              </a:solidFill>
            </a:endParaRPr>
          </a:p>
          <a:p>
            <a:pPr marL="0" indent="0">
              <a:lnSpc>
                <a:spcPct val="100000"/>
              </a:lnSpc>
              <a:spcAft>
                <a:spcPts val="0"/>
              </a:spcAft>
              <a:buNone/>
            </a:pPr>
            <a:r>
              <a:rPr lang="zh-CN" altLang="en-US" sz="2400">
                <a:solidFill>
                  <a:srgbClr val="00B0F0"/>
                </a:solidFill>
              </a:rPr>
              <a:t>1 1 2 3 5 8 13 21 34 55</a:t>
            </a:r>
            <a:r>
              <a:rPr lang="zh-CN" altLang="en-US" sz="2400"/>
              <a:t> </a:t>
            </a:r>
            <a:endParaRPr lang="zh-CN" alt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lt"/>
                <a:ea typeface="+mn-ea"/>
                <a:cs typeface="+mn-cs"/>
              </a:rPr>
              <a:t>使用</a:t>
            </a:r>
            <a:r>
              <a:rPr kumimoji="0" lang="en-US" altLang="zh-CN" sz="2400" b="0" i="0" u="none" strike="noStrike" kern="1200" cap="none" spc="0" normalizeH="0" baseline="0" noProof="1">
                <a:solidFill>
                  <a:schemeClr val="tx1"/>
                </a:solidFill>
                <a:latin typeface="+mn-lt"/>
                <a:ea typeface="+mn-ea"/>
                <a:cs typeface="+mn-cs"/>
              </a:rPr>
              <a:t>for</a:t>
            </a:r>
            <a:r>
              <a:rPr kumimoji="0" lang="zh-CN" altLang="en-US" sz="2400" b="0" i="0" u="none" strike="noStrike" kern="1200" cap="none" spc="0" normalizeH="0" baseline="0" noProof="1">
                <a:solidFill>
                  <a:schemeClr val="tx1"/>
                </a:solidFill>
                <a:latin typeface="+mn-lt"/>
                <a:ea typeface="+mn-ea"/>
                <a:cs typeface="+mn-cs"/>
              </a:rPr>
              <a:t>循环直接迭代生成器对象中的元素</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g = ((i+2)**2 for i in range(10))</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for item in g:                #使用循环直接遍历生成器对象中的元素</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       print(item, end=' ')</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rgbClr val="00B0F0"/>
                </a:solidFill>
                <a:latin typeface="Consolas" panose="020B0609020204030204" charset="0"/>
                <a:ea typeface="+mn-ea"/>
                <a:cs typeface="+mn-cs"/>
              </a:rPr>
              <a:t>4 9 16 25 36 49 64 81 100 121 </a:t>
            </a:r>
            <a:endParaRPr kumimoji="0" 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x = filter(None, range(20))   #filter对象也具有类似的特点</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5 in x</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rgbClr val="00B0F0"/>
                </a:solidFill>
                <a:latin typeface="Consolas" panose="020B0609020204030204" charset="0"/>
                <a:ea typeface="+mn-ea"/>
                <a:cs typeface="+mn-cs"/>
              </a:rPr>
              <a:t>True</a:t>
            </a:r>
            <a:endParaRPr kumimoji="0" 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2 in x                        #不可再次访问已访问过的元素</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rgbClr val="00B0F0"/>
                </a:solidFill>
                <a:latin typeface="Consolas" panose="020B0609020204030204" charset="0"/>
                <a:ea typeface="+mn-ea"/>
                <a:cs typeface="+mn-cs"/>
              </a:rPr>
              <a:t>False</a:t>
            </a:r>
            <a:endParaRPr kumimoji="0" 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x = map(str, range(20))       #map对象也具有类似的特点</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'0' in x</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rgbClr val="00B0F0"/>
                </a:solidFill>
                <a:latin typeface="Consolas" panose="020B0609020204030204" charset="0"/>
                <a:ea typeface="+mn-ea"/>
                <a:cs typeface="+mn-cs"/>
              </a:rPr>
              <a:t>True</a:t>
            </a:r>
            <a:endParaRPr kumimoji="0" lang="en-US" sz="1600" b="0" i="0" u="none" strike="noStrike" kern="1200" cap="none" spc="0" normalizeH="0" baseline="0" noProof="1">
              <a:solidFill>
                <a:srgbClr val="00B0F0"/>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charset="0"/>
                <a:ea typeface="+mn-ea"/>
                <a:cs typeface="+mn-cs"/>
              </a:rPr>
              <a:t>&gt;&gt;&gt; '0' in x                      #不可再次访问已访问过的元素</a:t>
            </a:r>
            <a:endParaRPr kumimoji="0" 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rgbClr val="00B0F0"/>
                </a:solidFill>
                <a:latin typeface="Consolas" panose="020B0609020204030204" charset="0"/>
                <a:ea typeface="+mn-ea"/>
                <a:cs typeface="+mn-cs"/>
              </a:rPr>
              <a:t>False</a:t>
            </a:r>
            <a:endParaRPr kumimoji="0" lang="en-US" sz="1600" b="0" i="0" u="none" strike="noStrike" kern="1200" cap="none" spc="0" normalizeH="0" baseline="0" noProof="1">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88066" name="标题 7475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Content Placeholder 2"/>
          <p:cNvSpPr>
            <a:spLocks noGrp="1"/>
          </p:cNvSpPr>
          <p:nvPr>
            <p:ph sz="half" idx="2"/>
          </p:nvPr>
        </p:nvSpPr>
        <p:spPr/>
        <p:txBody>
          <a:bodyPr anchor="t"/>
          <a:p>
            <a:r>
              <a:rPr lang="zh-CN" altLang="en-US" sz="2400"/>
              <a:t>列表常用方法</a:t>
            </a:r>
            <a:endParaRPr lang="zh-CN" altLang="en-US" sz="2400"/>
          </a:p>
        </p:txBody>
      </p:sp>
      <p:sp>
        <p:nvSpPr>
          <p:cNvPr id="2" name="文本占位符 1"/>
          <p:cNvSpPr>
            <a:spLocks noGrp="1"/>
          </p:cNvSpPr>
          <p:nvPr>
            <p:ph type="body" idx="1"/>
          </p:nvPr>
        </p:nvSpPr>
        <p:spPr/>
        <p:txBody>
          <a:bodyPr/>
          <a:p>
            <a:endParaRPr lang="zh-CN" altLang="en-US"/>
          </a:p>
        </p:txBody>
      </p:sp>
      <p:sp>
        <p:nvSpPr>
          <p:cNvPr id="18434" name="标题 1126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graphicFrame>
        <p:nvGraphicFramePr>
          <p:cNvPr id="0" name="Table -1"/>
          <p:cNvGraphicFramePr/>
          <p:nvPr>
            <p:custDataLst>
              <p:tags r:id="rId1"/>
            </p:custDataLst>
          </p:nvPr>
        </p:nvGraphicFramePr>
        <p:xfrm>
          <a:off x="1144270" y="1701483"/>
          <a:ext cx="9723120" cy="3902075"/>
        </p:xfrm>
        <a:graphic>
          <a:graphicData uri="http://schemas.openxmlformats.org/drawingml/2006/table">
            <a:tbl>
              <a:tblPr firstRow="1" bandRow="1">
                <a:tableStyleId>{8799B23B-EC83-4686-B30A-512413B5E67A}</a:tableStyleId>
              </a:tblPr>
              <a:tblGrid>
                <a:gridCol w="3604260"/>
                <a:gridCol w="6118860"/>
              </a:tblGrid>
              <a:tr h="243840">
                <a:tc>
                  <a:txBody>
                    <a:bodyPr/>
                    <a:p>
                      <a:pPr marL="0" indent="0" algn="ctr">
                        <a:buNone/>
                      </a:pPr>
                      <a:r>
                        <a:rPr lang="zh-CN" altLang="en-US" sz="1600" u="none"/>
                        <a:t>方法</a:t>
                      </a:r>
                      <a:endParaRPr lang="zh-CN" altLang="en-US" sz="1600" u="none"/>
                    </a:p>
                  </a:txBody>
                  <a:tcPr marL="36195" marR="0" marT="0" marB="1" vert="horz" anchor="ctr" anchorCtr="0"/>
                </a:tc>
                <a:tc>
                  <a:txBody>
                    <a:bodyPr/>
                    <a:p>
                      <a:pPr marL="0" indent="0" algn="ctr">
                        <a:buNone/>
                      </a:pPr>
                      <a:r>
                        <a:rPr lang="zh-CN" altLang="en-US" sz="1600" u="none"/>
                        <a:t>说明</a:t>
                      </a:r>
                      <a:endParaRPr lang="zh-CN" altLang="en-US" sz="1600" u="none"/>
                    </a:p>
                  </a:txBody>
                  <a:tcPr marL="36195" marR="0" marT="0" marB="1" vert="horz" anchor="ctr" anchorCtr="0"/>
                </a:tc>
              </a:tr>
              <a:tr h="243840">
                <a:tc>
                  <a:txBody>
                    <a:bodyPr/>
                    <a:p>
                      <a:pPr marL="0" indent="0" algn="l">
                        <a:buNone/>
                      </a:pPr>
                      <a:r>
                        <a:rPr lang="en-US" altLang="zh-CN" sz="1600" u="none"/>
                        <a:t>lst.append(x)</a:t>
                      </a:r>
                      <a:endParaRPr lang="en-US" altLang="zh-CN" sz="1600" u="none"/>
                    </a:p>
                  </a:txBody>
                  <a:tcPr marL="36195" marR="0" marT="0" marB="1" vert="horz" anchor="ctr" anchorCtr="0"/>
                </a:tc>
                <a:tc>
                  <a:txBody>
                    <a:bodyPr/>
                    <a:p>
                      <a:pPr marL="0" indent="0" algn="l">
                        <a:buNone/>
                      </a:pPr>
                      <a:r>
                        <a:rPr lang="zh-CN" altLang="en-US" sz="1600" u="none"/>
                        <a:t>将元素</a:t>
                      </a:r>
                      <a:r>
                        <a:rPr lang="en-US" altLang="zh-CN" sz="1600" u="none"/>
                        <a:t>x</a:t>
                      </a:r>
                      <a:r>
                        <a:rPr lang="zh-CN" altLang="en-US" sz="1600" u="none"/>
                        <a:t>添加至列表</a:t>
                      </a:r>
                      <a:r>
                        <a:rPr lang="en-US" altLang="zh-CN" sz="1600" u="none"/>
                        <a:t>lst</a:t>
                      </a:r>
                      <a:r>
                        <a:rPr lang="zh-CN" altLang="en-US" sz="1600" u="none"/>
                        <a:t>尾部</a:t>
                      </a:r>
                      <a:endParaRPr lang="zh-CN" altLang="en-US" sz="1600" u="none"/>
                    </a:p>
                  </a:txBody>
                  <a:tcPr marL="36195" marR="0" marT="0" marB="1" vert="horz" anchor="ctr" anchorCtr="0"/>
                </a:tc>
              </a:tr>
              <a:tr h="243840">
                <a:tc>
                  <a:txBody>
                    <a:bodyPr/>
                    <a:p>
                      <a:pPr marL="0" indent="0" algn="l">
                        <a:buNone/>
                      </a:pPr>
                      <a:r>
                        <a:rPr lang="en-US" altLang="zh-CN" sz="1600" u="none"/>
                        <a:t>lst.extend(L)</a:t>
                      </a:r>
                      <a:endParaRPr lang="en-US" altLang="zh-CN" sz="1600" u="none"/>
                    </a:p>
                  </a:txBody>
                  <a:tcPr marL="36195" marR="0" marT="0" marB="1" vert="horz" anchor="ctr" anchorCtr="0"/>
                </a:tc>
                <a:tc>
                  <a:txBody>
                    <a:bodyPr/>
                    <a:p>
                      <a:pPr marL="0" indent="0" algn="l">
                        <a:buNone/>
                      </a:pPr>
                      <a:r>
                        <a:rPr lang="zh-CN" altLang="en-US" sz="1600" u="none"/>
                        <a:t>将列表</a:t>
                      </a:r>
                      <a:r>
                        <a:rPr lang="en-US" altLang="zh-CN" sz="1600" u="none"/>
                        <a:t>L</a:t>
                      </a:r>
                      <a:r>
                        <a:rPr lang="zh-CN" altLang="en-US" sz="1600" u="none"/>
                        <a:t>中所有元素添加至列表</a:t>
                      </a:r>
                      <a:r>
                        <a:rPr lang="en-US" altLang="zh-CN" sz="1600" u="none"/>
                        <a:t>lst</a:t>
                      </a:r>
                      <a:r>
                        <a:rPr lang="zh-CN" altLang="en-US" sz="1600" u="none"/>
                        <a:t>尾部</a:t>
                      </a:r>
                      <a:endParaRPr lang="zh-CN" altLang="en-US" sz="1600" u="none"/>
                    </a:p>
                  </a:txBody>
                  <a:tcPr marL="36195" marR="0" marT="0" marB="1" vert="horz" anchor="ctr" anchorCtr="0"/>
                </a:tc>
              </a:tr>
              <a:tr h="487680">
                <a:tc>
                  <a:txBody>
                    <a:bodyPr/>
                    <a:p>
                      <a:pPr marL="0" indent="0" algn="l">
                        <a:buNone/>
                      </a:pPr>
                      <a:r>
                        <a:rPr lang="en-US" altLang="zh-CN" sz="1600" u="none"/>
                        <a:t>lst.insert(index, x)</a:t>
                      </a:r>
                      <a:endParaRPr lang="en-US" altLang="zh-CN" sz="1600" u="none"/>
                    </a:p>
                  </a:txBody>
                  <a:tcPr marL="36195" marR="0" marT="0" marB="1" vert="horz" anchor="ctr" anchorCtr="0"/>
                </a:tc>
                <a:tc>
                  <a:txBody>
                    <a:bodyPr/>
                    <a:p>
                      <a:pPr marL="0" indent="0" algn="l">
                        <a:buNone/>
                      </a:pPr>
                      <a:r>
                        <a:rPr lang="zh-CN" altLang="en-US" sz="1600" u="none"/>
                        <a:t>在列表</a:t>
                      </a:r>
                      <a:r>
                        <a:rPr lang="en-US" altLang="zh-CN" sz="1600" u="none"/>
                        <a:t>lst</a:t>
                      </a:r>
                      <a:r>
                        <a:rPr lang="zh-CN" altLang="en-US" sz="1600" u="none"/>
                        <a:t>指定位置</a:t>
                      </a:r>
                      <a:r>
                        <a:rPr lang="en-US" altLang="zh-CN" sz="1600" u="none"/>
                        <a:t>index</a:t>
                      </a:r>
                      <a:r>
                        <a:rPr lang="zh-CN" altLang="en-US" sz="1600" u="none"/>
                        <a:t>处添加元素</a:t>
                      </a:r>
                      <a:r>
                        <a:rPr lang="en-US" altLang="zh-CN" sz="1600" u="none"/>
                        <a:t>x</a:t>
                      </a:r>
                      <a:r>
                        <a:rPr lang="zh-CN" altLang="en-US" sz="1600" u="none"/>
                        <a:t>，该位置后面的所有元素后移一个位置</a:t>
                      </a:r>
                      <a:endParaRPr lang="zh-CN" altLang="en-US" sz="1600" u="none"/>
                    </a:p>
                  </a:txBody>
                  <a:tcPr marL="36195" marR="0" marT="0" marB="1" vert="horz" anchor="ctr" anchorCtr="0"/>
                </a:tc>
              </a:tr>
              <a:tr h="487680">
                <a:tc>
                  <a:txBody>
                    <a:bodyPr/>
                    <a:p>
                      <a:pPr marL="0" indent="0" algn="l">
                        <a:buNone/>
                      </a:pPr>
                      <a:r>
                        <a:rPr lang="en-US" altLang="zh-CN" sz="1600" u="none"/>
                        <a:t>lst.remove(x)</a:t>
                      </a:r>
                      <a:endParaRPr lang="en-US" altLang="zh-CN" sz="1600" u="none"/>
                    </a:p>
                  </a:txBody>
                  <a:tcPr marL="36195" marR="0" marT="0" marB="1" vert="horz" anchor="ctr" anchorCtr="0"/>
                </a:tc>
                <a:tc>
                  <a:txBody>
                    <a:bodyPr/>
                    <a:p>
                      <a:pPr marL="0" indent="0" algn="l">
                        <a:buNone/>
                      </a:pPr>
                      <a:r>
                        <a:rPr lang="zh-CN" altLang="en-US" sz="1600" u="none"/>
                        <a:t>在列表</a:t>
                      </a:r>
                      <a:r>
                        <a:rPr lang="en-US" altLang="zh-CN" sz="1600" u="none"/>
                        <a:t>lst</a:t>
                      </a:r>
                      <a:r>
                        <a:rPr lang="zh-CN" altLang="en-US" sz="1600" u="none"/>
                        <a:t>中删除首次出现的指定元素，该元素之后的所有元素前移一个位置</a:t>
                      </a:r>
                      <a:endParaRPr lang="zh-CN" altLang="en-US" sz="1600" u="none"/>
                    </a:p>
                  </a:txBody>
                  <a:tcPr marL="36195" marR="0" marT="0" marB="1" vert="horz" anchor="ctr" anchorCtr="0"/>
                </a:tc>
              </a:tr>
              <a:tr h="244475">
                <a:tc>
                  <a:txBody>
                    <a:bodyPr/>
                    <a:p>
                      <a:pPr marL="0" indent="0" algn="l">
                        <a:buNone/>
                      </a:pPr>
                      <a:r>
                        <a:rPr lang="en-US" altLang="zh-CN" sz="1600" u="none"/>
                        <a:t>lst.pop([index])</a:t>
                      </a:r>
                      <a:endParaRPr lang="en-US" altLang="zh-CN" sz="1600" u="none"/>
                    </a:p>
                  </a:txBody>
                  <a:tcPr marL="36195" marR="0" marT="0" marB="1" vert="horz" anchor="ctr" anchorCtr="0"/>
                </a:tc>
                <a:tc>
                  <a:txBody>
                    <a:bodyPr/>
                    <a:p>
                      <a:pPr marL="0" indent="0" algn="l">
                        <a:buNone/>
                      </a:pPr>
                      <a:r>
                        <a:rPr lang="zh-CN" altLang="en-US" sz="1600" u="none"/>
                        <a:t>删除并返回列表</a:t>
                      </a:r>
                      <a:r>
                        <a:rPr lang="en-US" altLang="zh-CN" sz="1600" u="none"/>
                        <a:t>lst</a:t>
                      </a:r>
                      <a:r>
                        <a:rPr lang="zh-CN" altLang="en-US" sz="1600" u="none"/>
                        <a:t>中下标为</a:t>
                      </a:r>
                      <a:r>
                        <a:rPr lang="en-US" altLang="zh-CN" sz="1600" u="none"/>
                        <a:t>index</a:t>
                      </a:r>
                      <a:r>
                        <a:rPr lang="zh-CN" altLang="en-US" sz="1600" u="none"/>
                        <a:t>（默认为</a:t>
                      </a:r>
                      <a:r>
                        <a:rPr lang="en-US" altLang="zh-CN" sz="1600" u="none"/>
                        <a:t>-1</a:t>
                      </a:r>
                      <a:r>
                        <a:rPr lang="zh-CN" altLang="en-US" sz="1600" u="none"/>
                        <a:t>）的元素</a:t>
                      </a:r>
                      <a:endParaRPr lang="zh-CN" altLang="en-US" sz="1600" u="none"/>
                    </a:p>
                  </a:txBody>
                  <a:tcPr marL="36195" marR="0" marT="0" marB="1" vert="horz" anchor="ctr" anchorCtr="0"/>
                </a:tc>
              </a:tr>
              <a:tr h="243840">
                <a:tc>
                  <a:txBody>
                    <a:bodyPr/>
                    <a:p>
                      <a:pPr marL="0" indent="0" algn="l">
                        <a:buNone/>
                      </a:pPr>
                      <a:r>
                        <a:rPr lang="en-US" altLang="zh-CN" sz="1600" u="none"/>
                        <a:t>lst.clear()</a:t>
                      </a:r>
                      <a:endParaRPr lang="en-US" altLang="zh-CN" sz="1600" u="none"/>
                    </a:p>
                  </a:txBody>
                  <a:tcPr marL="36195" marR="0" marT="0" marB="1" vert="horz" anchor="ctr" anchorCtr="0"/>
                </a:tc>
                <a:tc>
                  <a:txBody>
                    <a:bodyPr/>
                    <a:p>
                      <a:pPr marL="0" indent="0" algn="l">
                        <a:buNone/>
                      </a:pPr>
                      <a:r>
                        <a:rPr lang="zh-CN" altLang="en-US" sz="1600" u="none"/>
                        <a:t>删除列表</a:t>
                      </a:r>
                      <a:r>
                        <a:rPr lang="en-US" altLang="zh-CN" sz="1600" u="none"/>
                        <a:t>lst</a:t>
                      </a:r>
                      <a:r>
                        <a:rPr lang="zh-CN" altLang="en-US" sz="1600" u="none"/>
                        <a:t>中所有元素，但保留列表对象</a:t>
                      </a:r>
                      <a:endParaRPr lang="zh-CN" altLang="en-US" sz="1600" u="none"/>
                    </a:p>
                  </a:txBody>
                  <a:tcPr marL="36195" marR="0" marT="0" marB="1" vert="horz" anchor="ctr" anchorCtr="0"/>
                </a:tc>
              </a:tr>
              <a:tr h="487680">
                <a:tc>
                  <a:txBody>
                    <a:bodyPr/>
                    <a:p>
                      <a:pPr marL="0" indent="0" algn="l">
                        <a:buNone/>
                      </a:pPr>
                      <a:r>
                        <a:rPr lang="en-US" altLang="zh-CN" sz="1600" u="none"/>
                        <a:t>lst.index(x)</a:t>
                      </a:r>
                      <a:endParaRPr lang="en-US" altLang="zh-CN" sz="1600" u="none"/>
                    </a:p>
                  </a:txBody>
                  <a:tcPr marL="36195" marR="0" marT="0" marB="1" vert="horz" anchor="ctr" anchorCtr="0"/>
                </a:tc>
                <a:tc>
                  <a:txBody>
                    <a:bodyPr/>
                    <a:p>
                      <a:pPr marL="0" indent="0" algn="l">
                        <a:buNone/>
                      </a:pPr>
                      <a:r>
                        <a:rPr lang="zh-CN" altLang="en-US" sz="1600" u="none"/>
                        <a:t>返回列表</a:t>
                      </a:r>
                      <a:r>
                        <a:rPr lang="en-US" altLang="zh-CN" sz="1600" u="none"/>
                        <a:t>lst</a:t>
                      </a:r>
                      <a:r>
                        <a:rPr lang="zh-CN" altLang="en-US" sz="1600" u="none"/>
                        <a:t>中第一个值为</a:t>
                      </a:r>
                      <a:r>
                        <a:rPr lang="en-US" altLang="zh-CN" sz="1600" u="none"/>
                        <a:t>x</a:t>
                      </a:r>
                      <a:r>
                        <a:rPr lang="zh-CN" altLang="en-US" sz="1600" u="none"/>
                        <a:t>的元素的下标，若不存在值为</a:t>
                      </a:r>
                      <a:r>
                        <a:rPr lang="en-US" altLang="zh-CN" sz="1600" u="none"/>
                        <a:t>x</a:t>
                      </a:r>
                      <a:r>
                        <a:rPr lang="zh-CN" altLang="en-US" sz="1600" u="none"/>
                        <a:t>的元素则抛出异常</a:t>
                      </a:r>
                      <a:endParaRPr lang="zh-CN" altLang="en-US" sz="1600" u="none"/>
                    </a:p>
                  </a:txBody>
                  <a:tcPr marL="36195" marR="0" marT="0" marB="1" vert="horz" anchor="ctr" anchorCtr="0"/>
                </a:tc>
              </a:tr>
              <a:tr h="243840">
                <a:tc>
                  <a:txBody>
                    <a:bodyPr/>
                    <a:p>
                      <a:pPr marL="0" indent="0" algn="l">
                        <a:buNone/>
                      </a:pPr>
                      <a:r>
                        <a:rPr lang="en-US" altLang="zh-CN" sz="1600" u="none"/>
                        <a:t>lst.count(x)</a:t>
                      </a:r>
                      <a:endParaRPr lang="en-US" altLang="zh-CN" sz="1600" u="none"/>
                    </a:p>
                  </a:txBody>
                  <a:tcPr marL="36195" marR="0" marT="0" marB="1" vert="horz" anchor="ctr" anchorCtr="0"/>
                </a:tc>
                <a:tc>
                  <a:txBody>
                    <a:bodyPr/>
                    <a:p>
                      <a:pPr marL="0" indent="0" algn="l">
                        <a:buNone/>
                      </a:pPr>
                      <a:r>
                        <a:rPr lang="zh-CN" altLang="en-US" sz="1600" u="none"/>
                        <a:t>返回指定元素</a:t>
                      </a:r>
                      <a:r>
                        <a:rPr lang="en-US" altLang="zh-CN" sz="1600" u="none"/>
                        <a:t>x</a:t>
                      </a:r>
                      <a:r>
                        <a:rPr lang="zh-CN" altLang="en-US" sz="1600" u="none"/>
                        <a:t>在列表</a:t>
                      </a:r>
                      <a:r>
                        <a:rPr lang="en-US" altLang="zh-CN" sz="1600" u="none"/>
                        <a:t>lst</a:t>
                      </a:r>
                      <a:r>
                        <a:rPr lang="zh-CN" altLang="en-US" sz="1600" u="none"/>
                        <a:t>中的出现次数</a:t>
                      </a:r>
                      <a:endParaRPr lang="zh-CN" altLang="en-US" sz="1600" u="none"/>
                    </a:p>
                  </a:txBody>
                  <a:tcPr marL="36195" marR="0" marT="0" marB="1" vert="horz" anchor="ctr" anchorCtr="0"/>
                </a:tc>
              </a:tr>
              <a:tr h="243840">
                <a:tc>
                  <a:txBody>
                    <a:bodyPr/>
                    <a:p>
                      <a:pPr marL="0" indent="0" algn="l">
                        <a:buNone/>
                      </a:pPr>
                      <a:r>
                        <a:rPr lang="en-US" altLang="zh-CN" sz="1600" u="none"/>
                        <a:t>lst.reverse()</a:t>
                      </a:r>
                      <a:endParaRPr lang="en-US" altLang="zh-CN" sz="1600" u="none"/>
                    </a:p>
                  </a:txBody>
                  <a:tcPr marL="36195" marR="0" marT="0" marB="1" vert="horz" anchor="ctr" anchorCtr="0"/>
                </a:tc>
                <a:tc>
                  <a:txBody>
                    <a:bodyPr/>
                    <a:p>
                      <a:pPr marL="0" indent="0" algn="l">
                        <a:buNone/>
                      </a:pPr>
                      <a:r>
                        <a:rPr lang="zh-CN" altLang="en-US" sz="1600" u="none"/>
                        <a:t>对列表</a:t>
                      </a:r>
                      <a:r>
                        <a:rPr lang="en-US" altLang="zh-CN" sz="1600" u="none"/>
                        <a:t>lst</a:t>
                      </a:r>
                      <a:r>
                        <a:rPr lang="zh-CN" altLang="en-US" sz="1600" u="none"/>
                        <a:t>所有元素进行逆序</a:t>
                      </a:r>
                      <a:endParaRPr lang="zh-CN" altLang="en-US" sz="1600" u="none"/>
                    </a:p>
                  </a:txBody>
                  <a:tcPr marL="36195" marR="0" marT="0" marB="1" vert="horz" anchor="ctr" anchorCtr="0"/>
                </a:tc>
              </a:tr>
              <a:tr h="487680">
                <a:tc>
                  <a:txBody>
                    <a:bodyPr/>
                    <a:p>
                      <a:pPr marL="0" indent="0" algn="l">
                        <a:buNone/>
                      </a:pPr>
                      <a:r>
                        <a:rPr lang="en-US" altLang="zh-CN" sz="1600" u="none"/>
                        <a:t>lst.sort(key=None, reverse=False)</a:t>
                      </a:r>
                      <a:endParaRPr lang="en-US" altLang="zh-CN" sz="1600" u="none"/>
                    </a:p>
                  </a:txBody>
                  <a:tcPr marL="36195" marR="0" marT="0" marB="1" vert="horz" anchor="ctr" anchorCtr="0"/>
                </a:tc>
                <a:tc>
                  <a:txBody>
                    <a:bodyPr/>
                    <a:p>
                      <a:pPr marL="0" indent="0" algn="l">
                        <a:buNone/>
                      </a:pPr>
                      <a:r>
                        <a:rPr lang="zh-CN" altLang="en-US" sz="1600" u="none"/>
                        <a:t>对列表</a:t>
                      </a:r>
                      <a:r>
                        <a:rPr lang="en-US" altLang="zh-CN" sz="1600" u="none"/>
                        <a:t>lst</a:t>
                      </a:r>
                      <a:r>
                        <a:rPr lang="zh-CN" altLang="en-US" sz="1600" u="none"/>
                        <a:t>中的元素进行排序，</a:t>
                      </a:r>
                      <a:r>
                        <a:rPr lang="en-US" altLang="zh-CN" sz="1600" u="none"/>
                        <a:t>key</a:t>
                      </a:r>
                      <a:r>
                        <a:rPr lang="zh-CN" altLang="en-US" sz="1600" u="none"/>
                        <a:t>用来指定排序依据，</a:t>
                      </a:r>
                      <a:r>
                        <a:rPr lang="en-US" altLang="zh-CN" sz="1600" u="none"/>
                        <a:t>reverse</a:t>
                      </a:r>
                      <a:r>
                        <a:rPr lang="zh-CN" altLang="en-US" sz="1600" u="none"/>
                        <a:t>决定升序（</a:t>
                      </a:r>
                      <a:r>
                        <a:rPr lang="en-US" altLang="zh-CN" sz="1600" u="none"/>
                        <a:t>False</a:t>
                      </a:r>
                      <a:r>
                        <a:rPr lang="zh-CN" altLang="en-US" sz="1600" u="none"/>
                        <a:t>）还是降序（</a:t>
                      </a:r>
                      <a:r>
                        <a:rPr lang="en-US" altLang="zh-CN" sz="1600" u="none"/>
                        <a:t>True</a:t>
                      </a:r>
                      <a:r>
                        <a:rPr lang="zh-CN" altLang="en-US" sz="1600" u="none"/>
                        <a:t>）</a:t>
                      </a:r>
                      <a:endParaRPr lang="zh-CN" altLang="en-US" sz="1600" u="none"/>
                    </a:p>
                  </a:txBody>
                  <a:tcPr marL="36195" marR="0" marT="0" marB="1" vert="horz" anchor="ctr" anchorCtr="0"/>
                </a:tc>
              </a:tr>
              <a:tr h="243840">
                <a:tc>
                  <a:txBody>
                    <a:bodyPr/>
                    <a:p>
                      <a:pPr marL="0" indent="0" algn="l">
                        <a:buNone/>
                      </a:pPr>
                      <a:r>
                        <a:rPr lang="en-US" altLang="zh-CN" sz="1600" u="none"/>
                        <a:t>lst.copy()</a:t>
                      </a:r>
                      <a:endParaRPr lang="en-US" altLang="zh-CN" sz="1600" u="none"/>
                    </a:p>
                  </a:txBody>
                  <a:tcPr marL="36195" marR="0" marT="0" marB="1" vert="horz" anchor="ctr" anchorCtr="0"/>
                </a:tc>
                <a:tc>
                  <a:txBody>
                    <a:bodyPr/>
                    <a:p>
                      <a:pPr marL="0" indent="0" algn="l">
                        <a:buNone/>
                      </a:pPr>
                      <a:r>
                        <a:rPr lang="zh-CN" altLang="en-US" sz="1600" u="none"/>
                        <a:t>返回列表</a:t>
                      </a:r>
                      <a:r>
                        <a:rPr lang="en-US" altLang="zh-CN" sz="1600" u="none"/>
                        <a:t>lst</a:t>
                      </a:r>
                      <a:r>
                        <a:rPr lang="zh-CN" altLang="en-US" sz="1600" u="none"/>
                        <a:t>的浅复制</a:t>
                      </a:r>
                      <a:endParaRPr lang="zh-CN" altLang="en-US" sz="1600" u="none"/>
                    </a:p>
                  </a:txBody>
                  <a:tcPr marL="36195" marR="0" marT="0" marB="1" vert="horz" anchor="ctr" anchorCtr="0"/>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414020"/>
          </a:xfrm>
        </p:spPr>
        <p:txBody>
          <a:bodyPr/>
          <a:p>
            <a:r>
              <a:rPr lang="zh-CN" altLang="en-US"/>
              <a:t>第</a:t>
            </a:r>
            <a:r>
              <a:rPr lang="en-US" altLang="zh-CN"/>
              <a:t>2</a:t>
            </a:r>
            <a:r>
              <a:rPr lang="zh-CN" altLang="en-US"/>
              <a:t>章　</a:t>
            </a:r>
            <a:r>
              <a:rPr lang="en-US" altLang="zh-CN"/>
              <a:t>Python</a:t>
            </a:r>
            <a:r>
              <a:rPr altLang="en-US"/>
              <a:t>序列</a:t>
            </a:r>
            <a:endParaRPr altLang="en-US"/>
          </a:p>
        </p:txBody>
      </p:sp>
      <p:sp>
        <p:nvSpPr>
          <p:cNvPr id="3" name="文本占位符 2"/>
          <p:cNvSpPr>
            <a:spLocks noGrp="1"/>
          </p:cNvSpPr>
          <p:nvPr>
            <p:ph type="body" idx="1"/>
          </p:nvPr>
        </p:nvSpPr>
        <p:spPr>
          <a:xfrm>
            <a:off x="3454400" y="1750695"/>
            <a:ext cx="5013960" cy="4653280"/>
          </a:xfrm>
        </p:spPr>
        <p:txBody>
          <a:bodyPr/>
          <a:p>
            <a:pPr algn="l"/>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2.0 Python序列概述</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2.1 列表</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2.2 元组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rgbClr val="FF0000"/>
                </a:solidFill>
                <a:latin typeface="微软雅黑" panose="020B0503020204020204" charset="-122"/>
                <a:ea typeface="微软雅黑" panose="020B0503020204020204" charset="-122"/>
                <a:cs typeface="微软雅黑" panose="020B0503020204020204" charset="-122"/>
              </a:rPr>
              <a:t>2.3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字典</a:t>
            </a:r>
            <a:endParaRPr lang="zh-CN" altLang="en-US" sz="2400" b="1" kern="1200" baseline="0">
              <a:solidFill>
                <a:srgbClr val="FF0000"/>
              </a:solidFill>
              <a:latin typeface="微软雅黑" panose="020B0503020204020204" charset="-122"/>
              <a:ea typeface="微软雅黑" panose="020B0503020204020204" charset="-122"/>
              <a:cs typeface="微软雅黑" panose="020B0503020204020204" charset="-122"/>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2.4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集合</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rPr>
              <a:t>2.5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再谈内置方法</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2.6 复杂数据结构</a:t>
            </a:r>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7577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 </a:t>
            </a:r>
            <a:r>
              <a:rPr lang="zh-CN" altLang="en-US" kern="1200" baseline="0" dirty="0">
                <a:latin typeface="+mj-lt"/>
                <a:ea typeface="+mj-ea"/>
                <a:cs typeface="+mj-cs"/>
              </a:rPr>
              <a:t>字典</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9090" name="文本占位符 75778"/>
          <p:cNvSpPr>
            <a:spLocks noGrp="1"/>
          </p:cNvSpPr>
          <p:nvPr>
            <p:ph sz="half" idx="2"/>
          </p:nvPr>
        </p:nvSpPr>
        <p:spPr/>
        <p:txBody>
          <a:bodyPr anchor="t"/>
          <a:p>
            <a:pPr>
              <a:lnSpc>
                <a:spcPct val="150000"/>
              </a:lnSpc>
              <a:spcBef>
                <a:spcPts val="600"/>
              </a:spcBef>
              <a:buSzPct val="90000"/>
              <a:buFont typeface="Wingdings" panose="05000000000000000000" charset="0"/>
              <a:buChar char="n"/>
            </a:pPr>
            <a:r>
              <a:rPr lang="zh-CN" altLang="en-US" sz="2400" dirty="0"/>
              <a:t>字典是</a:t>
            </a:r>
            <a:r>
              <a:rPr lang="zh-CN" altLang="en-US" sz="2400" b="1" dirty="0">
                <a:solidFill>
                  <a:srgbClr val="FF0000"/>
                </a:solidFill>
              </a:rPr>
              <a:t>无序、可变</a:t>
            </a:r>
            <a:r>
              <a:rPr lang="zh-CN" altLang="en-US" sz="2400" dirty="0"/>
              <a:t>序列。</a:t>
            </a:r>
            <a:endParaRPr lang="zh-CN" altLang="en-US" sz="2400" dirty="0"/>
          </a:p>
          <a:p>
            <a:pPr>
              <a:lnSpc>
                <a:spcPct val="150000"/>
              </a:lnSpc>
              <a:spcBef>
                <a:spcPts val="600"/>
              </a:spcBef>
              <a:buSzPct val="90000"/>
              <a:buFont typeface="Wingdings" panose="05000000000000000000" charset="0"/>
              <a:buChar char="n"/>
            </a:pPr>
            <a:r>
              <a:rPr lang="zh-CN" altLang="en-US" sz="2400" dirty="0"/>
              <a:t>定义字典时，每个元素的键和值用</a:t>
            </a:r>
            <a:r>
              <a:rPr lang="zh-CN" altLang="en-US" sz="2400" dirty="0">
                <a:solidFill>
                  <a:srgbClr val="FF0000"/>
                </a:solidFill>
              </a:rPr>
              <a:t>冒号</a:t>
            </a:r>
            <a:r>
              <a:rPr lang="zh-CN" altLang="en-US" sz="2400" dirty="0"/>
              <a:t>分隔，元素之间用</a:t>
            </a:r>
            <a:r>
              <a:rPr lang="zh-CN" altLang="en-US" sz="2400" dirty="0">
                <a:solidFill>
                  <a:srgbClr val="FF0000"/>
                </a:solidFill>
              </a:rPr>
              <a:t>逗号</a:t>
            </a:r>
            <a:r>
              <a:rPr lang="zh-CN" altLang="en-US" sz="2400" dirty="0"/>
              <a:t>分隔，所有的元素放在一对</a:t>
            </a:r>
            <a:r>
              <a:rPr lang="zh-CN" altLang="en-US" sz="2400" dirty="0">
                <a:solidFill>
                  <a:srgbClr val="FF0000"/>
                </a:solidFill>
              </a:rPr>
              <a:t>大括号</a:t>
            </a:r>
            <a:r>
              <a:rPr lang="zh-CN" altLang="en-US" sz="2400" dirty="0"/>
              <a:t>“｛｝”中。</a:t>
            </a:r>
            <a:endParaRPr lang="zh-CN" altLang="en-US" sz="2400" dirty="0"/>
          </a:p>
          <a:p>
            <a:pPr>
              <a:lnSpc>
                <a:spcPct val="150000"/>
              </a:lnSpc>
              <a:spcBef>
                <a:spcPts val="600"/>
              </a:spcBef>
              <a:buSzPct val="90000"/>
              <a:buFont typeface="Wingdings" panose="05000000000000000000" charset="0"/>
              <a:buChar char="n"/>
            </a:pPr>
            <a:r>
              <a:rPr lang="zh-CN" altLang="en-US" sz="2400" dirty="0"/>
              <a:t>字典中的</a:t>
            </a:r>
            <a:r>
              <a:rPr lang="zh-CN" altLang="en-US" sz="2400" dirty="0">
                <a:solidFill>
                  <a:srgbClr val="FF0000"/>
                </a:solidFill>
              </a:rPr>
              <a:t>键可以为任意不可变数据</a:t>
            </a:r>
            <a:r>
              <a:rPr lang="zh-CN" altLang="en-US" sz="2400" dirty="0"/>
              <a:t>，比如整数、实数、复数、字符串、元组等等。</a:t>
            </a:r>
            <a:endParaRPr lang="zh-CN" altLang="en-US" sz="2400" dirty="0"/>
          </a:p>
          <a:p>
            <a:pPr>
              <a:lnSpc>
                <a:spcPct val="150000"/>
              </a:lnSpc>
              <a:spcBef>
                <a:spcPts val="600"/>
              </a:spcBef>
              <a:buSzPct val="90000"/>
              <a:buFont typeface="Wingdings" panose="05000000000000000000" charset="0"/>
              <a:buChar char="n"/>
            </a:pPr>
            <a:r>
              <a:rPr lang="en-US" altLang="zh-CN" sz="2400" dirty="0"/>
              <a:t>globals()</a:t>
            </a:r>
            <a:r>
              <a:rPr lang="zh-CN" altLang="en-US" sz="2400" dirty="0"/>
              <a:t>返回包含当前作用域内所有全局变量和值的字典</a:t>
            </a:r>
            <a:endParaRPr lang="zh-CN" altLang="en-US" sz="2400" dirty="0"/>
          </a:p>
          <a:p>
            <a:pPr>
              <a:lnSpc>
                <a:spcPct val="150000"/>
              </a:lnSpc>
              <a:spcBef>
                <a:spcPts val="600"/>
              </a:spcBef>
              <a:buSzPct val="90000"/>
              <a:buFont typeface="Wingdings" panose="05000000000000000000" charset="0"/>
              <a:buChar char="n"/>
            </a:pPr>
            <a:r>
              <a:rPr lang="en-US" altLang="zh-CN" sz="2400" dirty="0"/>
              <a:t>locals()</a:t>
            </a:r>
            <a:r>
              <a:rPr lang="zh-CN" altLang="en-US" sz="2400" dirty="0"/>
              <a:t>返回包含当前作用域内所有局部变量和值的字典</a:t>
            </a:r>
            <a:endParaRPr lang="zh-CN" alt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7680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0114" name="文本占位符 76802"/>
          <p:cNvSpPr>
            <a:spLocks noGrp="1"/>
          </p:cNvSpPr>
          <p:nvPr>
            <p:ph sz="half" idx="2"/>
          </p:nvPr>
        </p:nvSpPr>
        <p:spPr/>
        <p:txBody>
          <a:bodyPr anchor="t"/>
          <a:p>
            <a:pPr>
              <a:buSzPct val="90000"/>
              <a:buFont typeface="Wingdings" panose="05000000000000000000" charset="0"/>
              <a:buChar char="n"/>
            </a:pPr>
            <a:r>
              <a:rPr lang="zh-CN" altLang="en-US" sz="2400" dirty="0"/>
              <a:t>使用</a:t>
            </a:r>
            <a:r>
              <a:rPr lang="en-US" altLang="zh-CN" sz="2400" dirty="0"/>
              <a:t>=</a:t>
            </a:r>
            <a:r>
              <a:rPr lang="zh-CN" altLang="en-US" sz="2400" dirty="0"/>
              <a:t>将一个字典赋值给一个变量</a:t>
            </a:r>
            <a:endParaRPr lang="zh-CN" altLang="en-US" sz="2400" dirty="0"/>
          </a:p>
          <a:p>
            <a:pPr>
              <a:buClr>
                <a:srgbClr val="008000"/>
              </a:buClr>
              <a:buSzPct val="90000"/>
              <a:buFont typeface="Times New Roman" panose="02020603050405020304" pitchFamily="2" charset="0"/>
              <a:buNone/>
            </a:pPr>
            <a:endParaRPr lang="en-US" altLang="zh-CN" sz="2000" dirty="0"/>
          </a:p>
          <a:p>
            <a:pPr>
              <a:buClr>
                <a:srgbClr val="008000"/>
              </a:buClr>
              <a:buSzPct val="90000"/>
              <a:buFont typeface="Times New Roman" panose="02020603050405020304" pitchFamily="2" charset="0"/>
              <a:buNone/>
            </a:pPr>
            <a:r>
              <a:rPr lang="en-US" altLang="zh-CN" sz="1600" dirty="0">
                <a:latin typeface="Consolas" panose="020B0609020204030204" charset="0"/>
              </a:rPr>
              <a:t>&gt;&gt;&gt; a_dict = {'server': 'db.diveintopython3.org', 'database': 'mysql'}</a:t>
            </a:r>
            <a:endParaRPr lang="en-US" altLang="zh-CN" sz="1600" dirty="0">
              <a:latin typeface="Consolas" panose="020B0609020204030204" charset="0"/>
            </a:endParaRPr>
          </a:p>
          <a:p>
            <a:pPr>
              <a:buClr>
                <a:srgbClr val="008000"/>
              </a:buClr>
              <a:buSzPct val="90000"/>
              <a:buFont typeface="Times New Roman" panose="02020603050405020304" pitchFamily="2" charset="0"/>
              <a:buNone/>
            </a:pPr>
            <a:r>
              <a:rPr lang="en-US" altLang="zh-CN" sz="1600" dirty="0">
                <a:latin typeface="Consolas" panose="020B0609020204030204" charset="0"/>
              </a:rPr>
              <a:t>&gt;&gt;&gt; a_dict</a:t>
            </a:r>
            <a:endParaRPr lang="en-US" altLang="zh-CN" sz="1600" dirty="0">
              <a:latin typeface="Consolas" panose="020B0609020204030204" charset="0"/>
            </a:endParaRPr>
          </a:p>
          <a:p>
            <a:pPr>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rPr>
              <a:t>{'database': 'mysql', 'server': 'db.diveintopython3.org'}</a:t>
            </a:r>
            <a:endParaRPr lang="en-US" altLang="zh-CN" sz="1600" dirty="0">
              <a:solidFill>
                <a:srgbClr val="00B0F0"/>
              </a:solidFill>
              <a:latin typeface="Consolas" panose="020B0609020204030204" charset="0"/>
            </a:endParaRPr>
          </a:p>
          <a:p>
            <a:pPr>
              <a:buClr>
                <a:srgbClr val="3333CC"/>
              </a:buClr>
              <a:buSzPct val="90000"/>
              <a:buFont typeface="Times New Roman" panose="02020603050405020304" pitchFamily="2" charset="0"/>
              <a:buNone/>
            </a:pPr>
            <a:r>
              <a:rPr lang="zh-CN" altLang="en-US" sz="1600" dirty="0">
                <a:latin typeface="Consolas" panose="020B0609020204030204" charset="0"/>
              </a:rPr>
              <a:t>&gt;&gt;&gt; x = {}                     #空字典</a:t>
            </a:r>
            <a:endParaRPr lang="zh-CN" altLang="en-US" sz="1600" dirty="0">
              <a:latin typeface="Consolas" panose="020B0609020204030204" charset="0"/>
            </a:endParaRPr>
          </a:p>
          <a:p>
            <a:pPr>
              <a:buClr>
                <a:srgbClr val="3333CC"/>
              </a:buClr>
              <a:buSzPct val="90000"/>
              <a:buFont typeface="Times New Roman" panose="02020603050405020304" pitchFamily="2" charset="0"/>
              <a:buNone/>
            </a:pPr>
            <a:r>
              <a:rPr lang="zh-CN" altLang="en-US" sz="1600" dirty="0">
                <a:latin typeface="Consolas" panose="020B0609020204030204" charset="0"/>
              </a:rPr>
              <a:t>&gt;&gt;&gt; x</a:t>
            </a:r>
            <a:endParaRPr lang="zh-CN" altLang="en-US" sz="1600" dirty="0">
              <a:latin typeface="Consolas" panose="020B0609020204030204" charset="0"/>
            </a:endParaRPr>
          </a:p>
          <a:p>
            <a:pPr>
              <a:buClr>
                <a:srgbClr val="3333CC"/>
              </a:buClr>
              <a:buSzPct val="90000"/>
              <a:buFont typeface="Times New Roman" panose="02020603050405020304" pitchFamily="2" charset="0"/>
              <a:buNone/>
            </a:pPr>
            <a:r>
              <a:rPr lang="zh-CN" altLang="en-US" sz="1600" dirty="0">
                <a:solidFill>
                  <a:srgbClr val="00B0F0"/>
                </a:solidFill>
                <a:latin typeface="Consolas" panose="020B0609020204030204" charset="0"/>
              </a:rPr>
              <a:t>{}</a:t>
            </a:r>
            <a:endParaRPr lang="zh-CN" altLang="en-US" sz="1600" dirty="0">
              <a:solidFill>
                <a:srgbClr val="00B0F0"/>
              </a:solidFill>
              <a:latin typeface="Consolas" panose="020B060902020403020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7782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1138" name="文本占位符 77826"/>
          <p:cNvSpPr>
            <a:spLocks noGrp="1"/>
          </p:cNvSpPr>
          <p:nvPr>
            <p:ph sz="half" idx="2"/>
          </p:nvPr>
        </p:nvSpPr>
        <p:spPr/>
        <p:txBody>
          <a:bodyPr anchor="t"/>
          <a:p>
            <a:pPr>
              <a:lnSpc>
                <a:spcPct val="80000"/>
              </a:lnSpc>
              <a:buSzPct val="90000"/>
              <a:buFont typeface="Wingdings" panose="05000000000000000000" charset="0"/>
              <a:buChar char="n"/>
            </a:pPr>
            <a:r>
              <a:rPr lang="zh-CN" altLang="en-US" sz="2400" dirty="0"/>
              <a:t>使用</a:t>
            </a:r>
            <a:r>
              <a:rPr lang="en-US" altLang="zh-CN" sz="2400" dirty="0"/>
              <a:t>dict</a:t>
            </a:r>
            <a:r>
              <a:rPr lang="zh-CN" altLang="en-US" sz="2400" dirty="0"/>
              <a:t>利用已有数据创建字典：</a:t>
            </a:r>
            <a:endParaRPr lang="zh-CN" altLang="en-US" sz="2400" dirty="0"/>
          </a:p>
          <a:p>
            <a:pPr>
              <a:lnSpc>
                <a:spcPct val="80000"/>
              </a:lnSpc>
              <a:buSzPct val="90000"/>
              <a:buFont typeface="Wingdings" panose="05000000000000000000" pitchFamily="2" charset="2"/>
              <a:buNone/>
            </a:pPr>
            <a:endParaRPr lang="zh-CN" altLang="en-US" sz="1800" dirty="0"/>
          </a:p>
          <a:p>
            <a:pPr>
              <a:lnSpc>
                <a:spcPct val="100000"/>
              </a:lnSpc>
              <a:spcBef>
                <a:spcPts val="600"/>
              </a:spcBef>
              <a:buSzPct val="90000"/>
              <a:buFont typeface="Wingdings" panose="05000000000000000000" pitchFamily="2" charset="2"/>
              <a:buNone/>
            </a:pPr>
            <a:r>
              <a:rPr lang="zh-CN" altLang="en-US" sz="1800" dirty="0">
                <a:latin typeface="Consolas" panose="020B0609020204030204" charset="0"/>
              </a:rPr>
              <a:t>&gt;&gt;&gt; keys = ['a', 'b', 'c', 'd']</a:t>
            </a:r>
            <a:endParaRPr lang="zh-CN"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zh-CN" altLang="en-US" sz="1800" dirty="0">
                <a:latin typeface="Consolas" panose="020B0609020204030204" charset="0"/>
              </a:rPr>
              <a:t>&gt;&gt;&gt; values = [1, 2, 3, 4]</a:t>
            </a:r>
            <a:endParaRPr lang="zh-CN"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zh-CN" altLang="en-US" sz="1800" dirty="0">
                <a:latin typeface="Consolas" panose="020B0609020204030204" charset="0"/>
              </a:rPr>
              <a:t>&gt;&gt;&gt; dictionary = dict(zip(keys, values))</a:t>
            </a:r>
            <a:endParaRPr lang="zh-CN"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zh-CN" altLang="en-US" sz="1800" dirty="0">
                <a:latin typeface="Consolas" panose="020B0609020204030204" charset="0"/>
              </a:rPr>
              <a:t>&gt;&gt;&gt; dictionary</a:t>
            </a:r>
            <a:endParaRPr lang="zh-CN" altLang="en-US" sz="1800" dirty="0">
              <a:latin typeface="Consolas" panose="020B0609020204030204" charset="0"/>
            </a:endParaRPr>
          </a:p>
          <a:p>
            <a:pPr>
              <a:lnSpc>
                <a:spcPct val="100000"/>
              </a:lnSpc>
              <a:spcBef>
                <a:spcPts val="600"/>
              </a:spcBef>
              <a:buSzPct val="90000"/>
              <a:buFont typeface="Wingdings" panose="05000000000000000000" pitchFamily="2" charset="2"/>
              <a:buNone/>
            </a:pPr>
            <a:r>
              <a:rPr lang="zh-CN" altLang="en-US" sz="1800" dirty="0">
                <a:solidFill>
                  <a:srgbClr val="00B0F0"/>
                </a:solidFill>
                <a:latin typeface="Consolas" panose="020B0609020204030204" charset="0"/>
              </a:rPr>
              <a:t>{'a': 1, 'c': 3, 'b': 2, 'd': 4}</a:t>
            </a:r>
            <a:endParaRPr lang="zh-CN" altLang="en-US" sz="1800" dirty="0">
              <a:solidFill>
                <a:srgbClr val="00B0F0"/>
              </a:solidFill>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&gt;&gt;&gt; x = dict() #空字典</a:t>
            </a:r>
            <a:endParaRPr lang="en-US" altLang="zh-CN"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latin typeface="Consolas" panose="020B0609020204030204" charset="0"/>
              </a:rPr>
              <a:t>&gt;&gt;&gt; x</a:t>
            </a:r>
            <a:endParaRPr lang="en-US" altLang="zh-CN" sz="1800" dirty="0">
              <a:latin typeface="Consolas" panose="020B0609020204030204" charset="0"/>
            </a:endParaRPr>
          </a:p>
          <a:p>
            <a:pPr>
              <a:lnSpc>
                <a:spcPct val="100000"/>
              </a:lnSpc>
              <a:spcBef>
                <a:spcPts val="600"/>
              </a:spcBef>
              <a:buSzPct val="90000"/>
              <a:buFont typeface="Wingdings" panose="05000000000000000000" pitchFamily="2" charset="2"/>
              <a:buNone/>
            </a:pPr>
            <a:r>
              <a:rPr lang="en-US" altLang="zh-CN" sz="1800" dirty="0">
                <a:solidFill>
                  <a:srgbClr val="00B0F0"/>
                </a:solidFill>
                <a:latin typeface="Consolas" panose="020B0609020204030204" charset="0"/>
              </a:rPr>
              <a:t>{}</a:t>
            </a:r>
            <a:endParaRPr lang="en-US" altLang="zh-CN" sz="1800" dirty="0">
              <a:solidFill>
                <a:srgbClr val="00B0F0"/>
              </a:solidFill>
              <a:latin typeface="Consolas" panose="020B0609020204030204" charset="0"/>
            </a:endParaRPr>
          </a:p>
          <a:p>
            <a:pPr>
              <a:lnSpc>
                <a:spcPct val="80000"/>
              </a:lnSpc>
              <a:buSzPct val="90000"/>
              <a:buFont typeface="Wingdings" panose="05000000000000000000" pitchFamily="2" charset="2"/>
              <a:buNone/>
            </a:pPr>
            <a:endParaRPr lang="zh-CN" altLang="en-US" sz="1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Content Placeholder 2"/>
          <p:cNvSpPr>
            <a:spLocks noGrp="1"/>
          </p:cNvSpPr>
          <p:nvPr>
            <p:ph sz="half" idx="2"/>
          </p:nvPr>
        </p:nvSpPr>
        <p:spPr/>
        <p:txBody>
          <a:bodyPr anchor="t"/>
          <a:p>
            <a:pPr>
              <a:lnSpc>
                <a:spcPct val="80000"/>
              </a:lnSpc>
              <a:buSzPct val="90000"/>
              <a:buFont typeface="Wingdings" panose="05000000000000000000" charset="0"/>
              <a:buChar char="n"/>
            </a:pPr>
            <a:r>
              <a:rPr lang="zh-CN" altLang="en-US" sz="2400" dirty="0"/>
              <a:t>使用</a:t>
            </a:r>
            <a:r>
              <a:rPr lang="en-US" altLang="zh-CN" sz="2400" dirty="0"/>
              <a:t>dict</a:t>
            </a:r>
            <a:r>
              <a:rPr lang="zh-CN" altLang="en-US" sz="2400" dirty="0"/>
              <a:t>根据给定的键、值创建字典</a:t>
            </a:r>
            <a:endParaRPr lang="zh-CN" altLang="en-US" sz="2400" dirty="0"/>
          </a:p>
          <a:p>
            <a:pPr>
              <a:lnSpc>
                <a:spcPct val="80000"/>
              </a:lnSpc>
              <a:buSzPct val="90000"/>
              <a:buFont typeface="Wingdings" panose="05000000000000000000" pitchFamily="2" charset="2"/>
              <a:buNone/>
            </a:pPr>
            <a:endParaRPr lang="zh-CN" altLang="en-US" sz="2000" dirty="0"/>
          </a:p>
          <a:p>
            <a:pPr>
              <a:lnSpc>
                <a:spcPct val="80000"/>
              </a:lnSpc>
              <a:buSzPct val="90000"/>
              <a:buFont typeface="Wingdings" panose="05000000000000000000" pitchFamily="2" charset="2"/>
              <a:buNone/>
            </a:pPr>
            <a:r>
              <a:rPr lang="zh-CN" altLang="en-US" sz="1800" dirty="0">
                <a:latin typeface="Consolas" panose="020B0609020204030204" charset="0"/>
              </a:rPr>
              <a:t>&gt;&gt;&gt; d = dict(name='Dong', age=37)</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latin typeface="Consolas" panose="020B0609020204030204" charset="0"/>
              </a:rPr>
              <a:t>&gt;&gt;&gt; d</a:t>
            </a:r>
            <a:endParaRPr lang="zh-CN" altLang="en-US" sz="1800" dirty="0">
              <a:latin typeface="Consolas" panose="020B0609020204030204" charset="0"/>
            </a:endParaRPr>
          </a:p>
          <a:p>
            <a:pPr>
              <a:lnSpc>
                <a:spcPct val="80000"/>
              </a:lnSpc>
              <a:buSzPct val="90000"/>
              <a:buFont typeface="Wingdings" panose="05000000000000000000" pitchFamily="2" charset="2"/>
              <a:buNone/>
            </a:pPr>
            <a:r>
              <a:rPr lang="zh-CN" altLang="en-US" sz="1800" dirty="0">
                <a:solidFill>
                  <a:srgbClr val="00B0F0"/>
                </a:solidFill>
                <a:latin typeface="Consolas" panose="020B0609020204030204" charset="0"/>
              </a:rPr>
              <a:t>{'age': 37, 'name': 'Dong'}</a:t>
            </a:r>
            <a:endParaRPr lang="zh-CN" altLang="en-US" sz="1800" dirty="0">
              <a:solidFill>
                <a:srgbClr val="00B0F0"/>
              </a:solidFill>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92162" name="标题 7782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78849"/>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3186" name="文本占位符 78850"/>
          <p:cNvSpPr>
            <a:spLocks noGrp="1"/>
          </p:cNvSpPr>
          <p:nvPr>
            <p:ph sz="half" idx="2"/>
          </p:nvPr>
        </p:nvSpPr>
        <p:spPr/>
        <p:txBody>
          <a:bodyPr anchor="t"/>
          <a:p>
            <a:pPr>
              <a:buSzPct val="90000"/>
              <a:buFont typeface="Wingdings" panose="05000000000000000000" charset="0"/>
              <a:buChar char="n"/>
            </a:pPr>
            <a:r>
              <a:rPr lang="zh-CN" altLang="en-US" sz="2400" dirty="0"/>
              <a:t>以给定内容为键，创建值为空的字典</a:t>
            </a:r>
            <a:endParaRPr lang="zh-CN" altLang="en-US" sz="2400" dirty="0"/>
          </a:p>
          <a:p>
            <a:pPr>
              <a:buSzPct val="90000"/>
              <a:buFont typeface="Wingdings" panose="05000000000000000000" pitchFamily="2" charset="2"/>
              <a:buNone/>
            </a:pPr>
            <a:endParaRPr lang="zh-CN" altLang="en-US" sz="2000" dirty="0"/>
          </a:p>
          <a:p>
            <a:pPr>
              <a:buSzPct val="90000"/>
              <a:buFont typeface="Wingdings" panose="05000000000000000000" pitchFamily="2" charset="2"/>
              <a:buNone/>
            </a:pPr>
            <a:r>
              <a:rPr lang="zh-CN" altLang="en-US" sz="1800" dirty="0">
                <a:latin typeface="Consolas" panose="020B0609020204030204" charset="0"/>
              </a:rPr>
              <a:t>&gt;&gt;&gt; adict = dict.fromkeys(['name', 'age', 'sex'])</a:t>
            </a:r>
            <a:endParaRPr lang="zh-CN" altLang="en-US" sz="1800" dirty="0">
              <a:latin typeface="Consolas" panose="020B0609020204030204" charset="0"/>
            </a:endParaRPr>
          </a:p>
          <a:p>
            <a:pPr>
              <a:buSzPct val="90000"/>
              <a:buFont typeface="Wingdings" panose="05000000000000000000" pitchFamily="2" charset="2"/>
              <a:buNone/>
            </a:pPr>
            <a:r>
              <a:rPr lang="zh-CN" altLang="en-US" sz="1800" dirty="0">
                <a:latin typeface="Consolas" panose="020B0609020204030204" charset="0"/>
              </a:rPr>
              <a:t>&gt;&gt;&gt; adict</a:t>
            </a:r>
            <a:endParaRPr lang="zh-CN" altLang="en-US" sz="1800" dirty="0">
              <a:latin typeface="Consolas" panose="020B0609020204030204" charset="0"/>
            </a:endParaRPr>
          </a:p>
          <a:p>
            <a:pPr>
              <a:buSzPct val="90000"/>
              <a:buFont typeface="Wingdings" panose="05000000000000000000" pitchFamily="2" charset="2"/>
              <a:buNone/>
            </a:pPr>
            <a:r>
              <a:rPr lang="zh-CN" altLang="en-US" sz="1800" dirty="0">
                <a:solidFill>
                  <a:srgbClr val="00B0F0"/>
                </a:solidFill>
                <a:latin typeface="Consolas" panose="020B0609020204030204" charset="0"/>
              </a:rPr>
              <a:t>{'age': None, 'name': None, 'sex': None}</a:t>
            </a:r>
            <a:endParaRPr lang="zh-CN" altLang="en-US" sz="1800" dirty="0">
              <a:solidFill>
                <a:srgbClr val="00B0F0"/>
              </a:solidFill>
              <a:latin typeface="Consolas" panose="020B0609020204030204" charset="0"/>
            </a:endParaRPr>
          </a:p>
          <a:p>
            <a:pPr>
              <a:buSzPct val="90000"/>
              <a:buFont typeface="Wingdings" panose="05000000000000000000" pitchFamily="2" charset="2"/>
              <a:buNone/>
            </a:pPr>
            <a:endParaRPr lang="en-US" altLang="zh-CN" sz="2000" dirty="0"/>
          </a:p>
          <a:p>
            <a:pPr>
              <a:buSzPct val="90000"/>
              <a:buFont typeface="Wingdings" panose="05000000000000000000" charset="0"/>
              <a:buChar char="n"/>
            </a:pPr>
            <a:r>
              <a:rPr lang="zh-CN" altLang="en-US" sz="2400" dirty="0"/>
              <a:t>可以使用</a:t>
            </a:r>
            <a:r>
              <a:rPr lang="en-US" altLang="zh-CN" sz="2400" dirty="0"/>
              <a:t>del</a:t>
            </a:r>
            <a:r>
              <a:rPr lang="zh-CN" altLang="en-US" sz="2400" dirty="0"/>
              <a:t>删除整个字典</a:t>
            </a:r>
            <a:endParaRPr lang="zh-CN" alt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79873"/>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en-US" altLang="zh-CN"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4210" name="文本占位符 79874"/>
          <p:cNvSpPr>
            <a:spLocks noGrp="1"/>
          </p:cNvSpPr>
          <p:nvPr>
            <p:ph sz="half" idx="2"/>
          </p:nvPr>
        </p:nvSpPr>
        <p:spPr/>
        <p:txBody>
          <a:bodyPr anchor="t"/>
          <a:p>
            <a:pPr>
              <a:lnSpc>
                <a:spcPct val="80000"/>
              </a:lnSpc>
              <a:buSzPct val="90000"/>
              <a:buFont typeface="Wingdings" panose="05000000000000000000" charset="0"/>
              <a:buChar char="n"/>
            </a:pPr>
            <a:r>
              <a:rPr lang="zh-CN" altLang="en-US" sz="2400" dirty="0">
                <a:solidFill>
                  <a:srgbClr val="FF0000"/>
                </a:solidFill>
              </a:rPr>
              <a:t>以键作为下标</a:t>
            </a:r>
            <a:r>
              <a:rPr lang="zh-CN" altLang="en-US" sz="2400" dirty="0"/>
              <a:t>可以读取字典元素，若键不存在则抛出异常</a:t>
            </a:r>
            <a:endParaRPr lang="zh-CN" altLang="en-US" sz="2400" dirty="0"/>
          </a:p>
          <a:p>
            <a:pPr>
              <a:lnSpc>
                <a:spcPct val="80000"/>
              </a:lnSpc>
              <a:buSzPct val="90000"/>
              <a:buFont typeface="Wingdings" panose="05000000000000000000" pitchFamily="2" charset="2"/>
              <a:buNone/>
            </a:pPr>
            <a:endParaRPr lang="en-US" altLang="zh-CN" sz="2000" dirty="0"/>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aDict = {'name':'Dong', 'sex':'male', 'age':37}</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aDict['name']</a:t>
            </a: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rPr>
              <a:t>'Dong'</a:t>
            </a:r>
            <a:endParaRPr lang="en-US" altLang="zh-CN" sz="1800" dirty="0">
              <a:solidFill>
                <a:srgbClr val="00B0F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rPr>
              <a:t>&gt;&gt;&gt; aDict['tel']                     #</a:t>
            </a:r>
            <a:r>
              <a:rPr lang="zh-CN" altLang="en-US" sz="1800" dirty="0">
                <a:latin typeface="Consolas" panose="020B0609020204030204" charset="0"/>
              </a:rPr>
              <a:t>键不存在，抛出异常</a:t>
            </a:r>
            <a:endParaRPr lang="zh-CN" altLang="en-US"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FF0000"/>
                </a:solidFill>
                <a:latin typeface="Consolas" panose="020B0609020204030204" charset="0"/>
              </a:rPr>
              <a:t>Traceback (most recent call last):</a:t>
            </a:r>
            <a:endParaRPr lang="en-US" altLang="zh-CN" sz="1800" dirty="0">
              <a:solidFill>
                <a:srgbClr val="FF000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FF0000"/>
                </a:solidFill>
                <a:latin typeface="Consolas" panose="020B0609020204030204" charset="0"/>
              </a:rPr>
              <a:t>  File "&lt;pyshell#53&gt;", line 1, in &lt;module&gt;</a:t>
            </a:r>
            <a:endParaRPr lang="en-US" altLang="zh-CN" sz="1800" dirty="0">
              <a:solidFill>
                <a:srgbClr val="FF000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FF0000"/>
                </a:solidFill>
                <a:latin typeface="Consolas" panose="020B0609020204030204" charset="0"/>
              </a:rPr>
              <a:t>    aDict['tel']</a:t>
            </a:r>
            <a:endParaRPr lang="en-US" altLang="zh-CN" sz="1800" dirty="0">
              <a:solidFill>
                <a:srgbClr val="FF0000"/>
              </a:solidFill>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FF0000"/>
                </a:solidFill>
                <a:latin typeface="Consolas" panose="020B0609020204030204" charset="0"/>
              </a:rPr>
              <a:t>KeyError: 'tel'</a:t>
            </a:r>
            <a:endParaRPr lang="en-US" altLang="zh-CN" sz="1800" dirty="0">
              <a:solidFill>
                <a:srgbClr val="FF0000"/>
              </a:solidFill>
              <a:latin typeface="Consolas" panose="020B06090202040302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80897"/>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5234" name="文本占位符 80898"/>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dirty="0"/>
              <a:t>使用字典对象的</a:t>
            </a:r>
            <a:r>
              <a:rPr lang="en-US" altLang="zh-CN" sz="2400" dirty="0"/>
              <a:t>get</a:t>
            </a:r>
            <a:r>
              <a:rPr lang="zh-CN" altLang="en-US" sz="2400" dirty="0"/>
              <a:t>方法获取指定键对应的值，并且可以在键不存在的时候返回指定值。</a:t>
            </a:r>
            <a:endParaRPr lang="zh-CN" altLang="en-US" sz="2400" dirty="0"/>
          </a:p>
          <a:p>
            <a:pPr>
              <a:lnSpc>
                <a:spcPct val="90000"/>
              </a:lnSpc>
              <a:buSzPct val="90000"/>
              <a:buFont typeface="Wingdings" panose="05000000000000000000" pitchFamily="2" charset="2"/>
              <a:buNone/>
            </a:pPr>
            <a:endParaRPr lang="en-US" altLang="zh-CN" sz="2000" dirty="0"/>
          </a:p>
          <a:p>
            <a:pPr>
              <a:lnSpc>
                <a:spcPct val="90000"/>
              </a:lnSpc>
              <a:buSzPct val="90000"/>
              <a:buFont typeface="Wingdings" panose="05000000000000000000" pitchFamily="2" charset="2"/>
              <a:buNone/>
            </a:pPr>
            <a:r>
              <a:rPr lang="en-US" altLang="zh-CN" sz="1800" dirty="0">
                <a:latin typeface="Consolas" panose="020B0609020204030204" charset="0"/>
              </a:rPr>
              <a:t>&gt;&gt;&gt; print(aDict.get('address'))</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None</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print(aDict.get('address', 'SDIBT'))</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SDIBT</a:t>
            </a:r>
            <a:endParaRPr lang="en-US" altLang="zh-CN" sz="1800" dirty="0">
              <a:solidFill>
                <a:srgbClr val="00B0F0"/>
              </a:solidFill>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aDict['score'] = aDict.get('score',[])</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aDict['score'].append(98)</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aDict['score'].append(97)</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&gt;&gt;&gt; aDict</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solidFill>
                  <a:srgbClr val="00B0F0"/>
                </a:solidFill>
                <a:latin typeface="Consolas" panose="020B0609020204030204" charset="0"/>
              </a:rPr>
              <a:t>{'age': 37, 'score': [98, 97], 'name': 'Dong', 'sex': 'male'}</a:t>
            </a:r>
            <a:endParaRPr lang="en-US" altLang="zh-CN" sz="1800" dirty="0">
              <a:solidFill>
                <a:srgbClr val="00B0F0"/>
              </a:solidFill>
              <a:latin typeface="Consolas" panose="020B060902020403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8192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6258" name="文本占位符 81922"/>
          <p:cNvSpPr>
            <a:spLocks noGrp="1"/>
          </p:cNvSpPr>
          <p:nvPr>
            <p:ph sz="half" idx="2"/>
          </p:nvPr>
        </p:nvSpPr>
        <p:spPr/>
        <p:txBody>
          <a:bodyPr anchor="t"/>
          <a:p>
            <a:pPr>
              <a:spcBef>
                <a:spcPts val="1200"/>
              </a:spcBef>
              <a:spcAft>
                <a:spcPts val="600"/>
              </a:spcAft>
              <a:buSzPct val="90000"/>
              <a:buFont typeface="Wingdings" panose="05000000000000000000" charset="0"/>
              <a:buChar char="n"/>
            </a:pPr>
            <a:r>
              <a:rPr lang="zh-CN" altLang="en-US" sz="2400" dirty="0"/>
              <a:t>使用字典对象的</a:t>
            </a:r>
            <a:r>
              <a:rPr lang="en-US" altLang="zh-CN" sz="2400" dirty="0">
                <a:solidFill>
                  <a:srgbClr val="FF0000"/>
                </a:solidFill>
              </a:rPr>
              <a:t>items()</a:t>
            </a:r>
            <a:r>
              <a:rPr lang="zh-CN" altLang="en-US" sz="2400" dirty="0"/>
              <a:t>方法可以返回字典的键、值对</a:t>
            </a:r>
            <a:endParaRPr lang="zh-CN" altLang="en-US" sz="2400" dirty="0"/>
          </a:p>
          <a:p>
            <a:pPr>
              <a:spcBef>
                <a:spcPts val="1200"/>
              </a:spcBef>
              <a:spcAft>
                <a:spcPts val="600"/>
              </a:spcAft>
              <a:buSzPct val="90000"/>
              <a:buFont typeface="Wingdings" panose="05000000000000000000" charset="0"/>
              <a:buChar char="n"/>
            </a:pPr>
            <a:r>
              <a:rPr lang="zh-CN" altLang="en-US" sz="2400" dirty="0"/>
              <a:t>使用字典对象的</a:t>
            </a:r>
            <a:r>
              <a:rPr lang="en-US" altLang="zh-CN" sz="2400" dirty="0">
                <a:solidFill>
                  <a:srgbClr val="FF0000"/>
                </a:solidFill>
              </a:rPr>
              <a:t>keys()</a:t>
            </a:r>
            <a:r>
              <a:rPr lang="zh-CN" altLang="en-US" sz="2400" dirty="0"/>
              <a:t>方法可以返回字典的键</a:t>
            </a:r>
            <a:endParaRPr lang="zh-CN" altLang="en-US" sz="2400" dirty="0"/>
          </a:p>
          <a:p>
            <a:pPr>
              <a:spcBef>
                <a:spcPts val="1200"/>
              </a:spcBef>
              <a:spcAft>
                <a:spcPts val="600"/>
              </a:spcAft>
              <a:buSzPct val="90000"/>
              <a:buFont typeface="Wingdings" panose="05000000000000000000" charset="0"/>
              <a:buChar char="n"/>
            </a:pPr>
            <a:r>
              <a:rPr lang="zh-CN" altLang="en-US" sz="2400" dirty="0"/>
              <a:t>使用字典对象的</a:t>
            </a:r>
            <a:r>
              <a:rPr lang="en-US" altLang="zh-CN" sz="2400" dirty="0">
                <a:solidFill>
                  <a:srgbClr val="FF0000"/>
                </a:solidFill>
              </a:rPr>
              <a:t>values()</a:t>
            </a:r>
            <a:r>
              <a:rPr lang="zh-CN" altLang="en-US" sz="2400" dirty="0"/>
              <a:t>方法可以返回字典的值</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82945"/>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7282" name="文本占位符 82946"/>
          <p:cNvSpPr>
            <a:spLocks noGrp="1"/>
          </p:cNvSpPr>
          <p:nvPr>
            <p:ph sz="half" idx="2"/>
          </p:nvPr>
        </p:nvSpPr>
        <p:spPr/>
        <p:txBody>
          <a:bodyPr anchor="t"/>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aDict={'name':'Dong', 'sex':'male', 'age':37}</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for item in aDict.items():     #</a:t>
            </a:r>
            <a:r>
              <a:rPr lang="zh-CN" altLang="en-US" sz="1800" dirty="0">
                <a:latin typeface="Consolas" panose="020B0609020204030204" charset="0"/>
              </a:rPr>
              <a:t>输出字典中所有元素</a:t>
            </a:r>
            <a:endParaRPr lang="zh-CN"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    print(item)</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('age', 37)</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('name', 'Dong')</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('sex', 'male')</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&gt;&gt;&gt; for key in aDict:              #</a:t>
            </a:r>
            <a:r>
              <a:rPr lang="zh-CN" altLang="en-US" sz="1800" dirty="0">
                <a:latin typeface="Consolas" panose="020B0609020204030204" charset="0"/>
              </a:rPr>
              <a:t>不加特殊说明，默认输出键</a:t>
            </a:r>
            <a:endParaRPr lang="zh-CN" altLang="en-US"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latin typeface="Consolas" panose="020B0609020204030204" charset="0"/>
              </a:rPr>
              <a:t>    print(key)</a:t>
            </a: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age</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name</a:t>
            </a:r>
            <a:endParaRPr lang="en-US" altLang="zh-CN" sz="1800" dirty="0">
              <a:solidFill>
                <a:srgbClr val="00B0F0"/>
              </a:solidFill>
              <a:latin typeface="Consolas" panose="020B0609020204030204" charset="0"/>
            </a:endParaRPr>
          </a:p>
          <a:p>
            <a:pPr>
              <a:lnSpc>
                <a:spcPct val="100000"/>
              </a:lnSpc>
              <a:spcBef>
                <a:spcPct val="0"/>
              </a:spcBef>
              <a:spcAft>
                <a:spcPts val="0"/>
              </a:spcAft>
              <a:buSzPct val="90000"/>
              <a:buFont typeface="Wingdings" panose="05000000000000000000" pitchFamily="2" charset="2"/>
              <a:buNone/>
            </a:pPr>
            <a:r>
              <a:rPr lang="en-US" altLang="zh-CN" sz="1800" dirty="0">
                <a:solidFill>
                  <a:srgbClr val="00B0F0"/>
                </a:solidFill>
                <a:latin typeface="Consolas" panose="020B0609020204030204" charset="0"/>
              </a:rPr>
              <a:t>sex</a:t>
            </a:r>
            <a:endParaRPr lang="en-US" altLang="zh-CN" sz="1800" dirty="0">
              <a:solidFill>
                <a:srgbClr val="00B0F0"/>
              </a:solidFill>
              <a:latin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331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3315" name="文本占位符 13314"/>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使用“</a:t>
            </a:r>
            <a:r>
              <a:rPr kumimoji="0" lang="en-US" altLang="zh-CN" sz="2400" b="0" i="0" u="none" strike="noStrike" kern="1200" cap="none" spc="0" normalizeH="0" baseline="0" noProof="1">
                <a:solidFill>
                  <a:schemeClr val="tx1"/>
                </a:solidFill>
                <a:effectLst/>
                <a:latin typeface="+mn-lt"/>
                <a:ea typeface="+mn-ea"/>
                <a:cs typeface="+mn-cs"/>
              </a:rPr>
              <a:t>=”</a:t>
            </a:r>
            <a:r>
              <a:rPr kumimoji="0" lang="zh-CN" altLang="en-US" sz="2400" b="0" i="0" u="none" strike="noStrike" kern="1200" cap="none" spc="0" normalizeH="0" baseline="0" noProof="1">
                <a:solidFill>
                  <a:schemeClr val="tx1"/>
                </a:solidFill>
                <a:effectLst/>
                <a:latin typeface="+mn-lt"/>
                <a:ea typeface="+mn-ea"/>
                <a:cs typeface="+mn-cs"/>
              </a:rPr>
              <a:t>直接将一个列表赋值给变量即可创建列表对象</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a_list = ['a', 'b', 'mpilgrim', 'z', 'example']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a_list = []                            #</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创建空列表</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也可以使用</a:t>
            </a:r>
            <a:r>
              <a:rPr kumimoji="0" lang="en-US" altLang="zh-CN" sz="2400" b="0" i="0" u="none" strike="noStrike" kern="1200" cap="none" spc="0" normalizeH="0" baseline="0" noProof="1">
                <a:solidFill>
                  <a:schemeClr val="tx1"/>
                </a:solidFill>
                <a:effectLst/>
                <a:latin typeface="+mn-lt"/>
                <a:ea typeface="+mn-ea"/>
                <a:cs typeface="+mn-cs"/>
              </a:rPr>
              <a:t>list()</a:t>
            </a:r>
            <a:r>
              <a:rPr kumimoji="0" lang="zh-CN" altLang="en-US" sz="2400" b="0" i="0" u="none" strike="noStrike" kern="1200" cap="none" spc="0" normalizeH="0" baseline="0" noProof="1">
                <a:solidFill>
                  <a:schemeClr val="tx1"/>
                </a:solidFill>
                <a:effectLst/>
                <a:latin typeface="+mn-lt"/>
                <a:ea typeface="+mn-ea"/>
                <a:cs typeface="+mn-cs"/>
              </a:rPr>
              <a:t>函数将元组、</a:t>
            </a:r>
            <a:r>
              <a:rPr kumimoji="0" lang="en-US" altLang="zh-CN" sz="2400" b="0" i="0" u="none" strike="noStrike" kern="1200" cap="none" spc="0" normalizeH="0" baseline="0" noProof="1">
                <a:solidFill>
                  <a:schemeClr val="tx1"/>
                </a:solidFill>
                <a:effectLst/>
                <a:latin typeface="+mn-lt"/>
                <a:ea typeface="+mn-ea"/>
                <a:cs typeface="+mn-cs"/>
              </a:rPr>
              <a:t>range</a:t>
            </a:r>
            <a:r>
              <a:rPr kumimoji="0" lang="zh-CN" altLang="en-US" sz="2400" b="0" i="0" u="none" strike="noStrike" kern="1200" cap="none" spc="0" normalizeH="0" baseline="0" noProof="1">
                <a:solidFill>
                  <a:schemeClr val="tx1"/>
                </a:solidFill>
                <a:effectLst/>
                <a:latin typeface="+mn-lt"/>
                <a:ea typeface="+mn-ea"/>
                <a:cs typeface="+mn-cs"/>
              </a:rPr>
              <a:t>对象、字符串或其他类型的可迭代对象类型的数据转换为列表。</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a_list = list((3,5,7,9,11))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a_list</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[3, 5, 7, 9, 11]</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list(range(1,10,2))</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[1, 3, 5, 7, 9]</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list('hello world')</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['h', 'e', 'l', 'l', 'o', ' ', 'w', 'o', 'r', 'l', 'd']</a:t>
            </a:r>
            <a:endParaRPr kumimoji="0" lang="en-US" altLang="zh-CN" sz="1800" b="0" i="0" u="none" strike="noStrike" kern="1200" cap="none" spc="0" normalizeH="0" baseline="0" noProof="1">
              <a:solidFill>
                <a:srgbClr val="00B0F0"/>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&gt;&gt;&gt; x = list()                            #</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创建空列表</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xfrm>
            <a:off x="554355" y="150495"/>
            <a:ext cx="5398770" cy="414020"/>
          </a:xfrm>
        </p:spPr>
        <p:txBody>
          <a:bodyPr anchor="ctr"/>
          <a:p>
            <a:pPr defTabSz="914400"/>
            <a:r>
              <a:rPr lang="en-US" altLang="zh-CN" kern="1200" baseline="0" dirty="0">
                <a:latin typeface="+mj-lt"/>
                <a:ea typeface="+mj-ea"/>
                <a:cs typeface="+mj-cs"/>
                <a:sym typeface="Arial" panose="020B0604020202020204" pitchFamily="34" charset="0"/>
              </a:rPr>
              <a:t>2.3.2 </a:t>
            </a:r>
            <a:r>
              <a:rPr lang="zh-CN" altLang="en-US" kern="1200" baseline="0" dirty="0">
                <a:latin typeface="+mj-lt"/>
                <a:ea typeface="+mj-ea"/>
                <a:cs typeface="+mj-cs"/>
                <a:sym typeface="Arial" panose="020B0604020202020204" pitchFamily="34" charset="0"/>
              </a:rPr>
              <a:t>字典元素的读取</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8306" name="内容占位符 2"/>
          <p:cNvSpPr>
            <a:spLocks noGrp="1"/>
          </p:cNvSpPr>
          <p:nvPr>
            <p:ph sz="half" idx="2"/>
          </p:nvPr>
        </p:nvSpPr>
        <p:spPr/>
        <p:txBody>
          <a:bodyPr anchor="t"/>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for key, value in aDict.items():       #</a:t>
            </a:r>
            <a:r>
              <a:rPr lang="zh-CN" altLang="en-US" sz="1800" dirty="0">
                <a:latin typeface="Consolas" panose="020B0609020204030204" charset="0"/>
                <a:sym typeface="Arial" panose="020B0604020202020204" pitchFamily="34" charset="0"/>
              </a:rPr>
              <a:t>序列解包用法</a:t>
            </a:r>
            <a:endParaRPr lang="zh-CN" altLang="en-US" sz="1800" dirty="0">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	   print(key, value)</a:t>
            </a:r>
            <a:endParaRPr lang="en-US" altLang="zh-CN" sz="1800" dirty="0">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age 37</a:t>
            </a:r>
            <a:endParaRPr lang="en-US" altLang="zh-CN" sz="1800" dirty="0">
              <a:solidFill>
                <a:srgbClr val="00B0F0"/>
              </a:solidFill>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name Dong</a:t>
            </a:r>
            <a:endParaRPr lang="en-US" altLang="zh-CN" sz="1800" dirty="0">
              <a:solidFill>
                <a:srgbClr val="00B0F0"/>
              </a:solidFill>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sex male</a:t>
            </a:r>
            <a:endParaRPr lang="en-US" altLang="zh-CN" sz="1800" dirty="0">
              <a:solidFill>
                <a:srgbClr val="00B0F0"/>
              </a:solidFill>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aDict.keys()                           #</a:t>
            </a:r>
            <a:r>
              <a:rPr lang="zh-CN" altLang="en-US" sz="1800" dirty="0">
                <a:latin typeface="Consolas" panose="020B0609020204030204" charset="0"/>
                <a:sym typeface="Arial" panose="020B0604020202020204" pitchFamily="34" charset="0"/>
              </a:rPr>
              <a:t>返回所有键</a:t>
            </a:r>
            <a:endParaRPr lang="zh-CN" altLang="en-US" sz="1800" dirty="0">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dict_keys(['name', 'sex', 'age'])</a:t>
            </a:r>
            <a:endParaRPr lang="en-US" altLang="zh-CN" sz="1800" dirty="0">
              <a:solidFill>
                <a:srgbClr val="00B0F0"/>
              </a:solidFill>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endParaRPr lang="en-US" altLang="zh-CN" sz="1800" dirty="0">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r>
              <a:rPr lang="en-US" altLang="zh-CN" sz="1800" dirty="0">
                <a:latin typeface="Consolas" panose="020B0609020204030204" charset="0"/>
                <a:sym typeface="Arial" panose="020B0604020202020204" pitchFamily="34" charset="0"/>
              </a:rPr>
              <a:t>&gt;&gt;&gt; aDict.values()                         #</a:t>
            </a:r>
            <a:r>
              <a:rPr lang="zh-CN" altLang="en-US" sz="1800" dirty="0">
                <a:latin typeface="Consolas" panose="020B0609020204030204" charset="0"/>
                <a:sym typeface="Arial" panose="020B0604020202020204" pitchFamily="34" charset="0"/>
              </a:rPr>
              <a:t>返回所有值</a:t>
            </a:r>
            <a:endParaRPr lang="zh-CN" altLang="en-US" sz="1800" dirty="0">
              <a:latin typeface="Consolas" panose="020B0609020204030204" charset="0"/>
              <a:sym typeface="Arial" panose="020B0604020202020204" pitchFamily="34" charset="0"/>
            </a:endParaRPr>
          </a:p>
          <a:p>
            <a:pPr>
              <a:lnSpc>
                <a:spcPct val="100000"/>
              </a:lnSpc>
              <a:spcBef>
                <a:spcPct val="0"/>
              </a:spcBef>
              <a:buSzPct val="90000"/>
              <a:buFont typeface="Wingdings" panose="05000000000000000000" pitchFamily="2" charset="2"/>
              <a:buNone/>
            </a:pPr>
            <a:r>
              <a:rPr lang="en-US" altLang="zh-CN" sz="1800" dirty="0">
                <a:solidFill>
                  <a:srgbClr val="00B0F0"/>
                </a:solidFill>
                <a:latin typeface="Consolas" panose="020B0609020204030204" charset="0"/>
                <a:sym typeface="Arial" panose="020B0604020202020204" pitchFamily="34" charset="0"/>
              </a:rPr>
              <a:t>dict_values(['Dong', 'male', 37])</a:t>
            </a:r>
            <a:endParaRPr lang="en-US" altLang="zh-CN" sz="1800" dirty="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8396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9330" name="文本占位符 83970"/>
          <p:cNvSpPr>
            <a:spLocks noGrp="1"/>
          </p:cNvSpPr>
          <p:nvPr>
            <p:ph sz="half" idx="2"/>
          </p:nvPr>
        </p:nvSpPr>
        <p:spPr/>
        <p:txBody>
          <a:bodyPr anchor="t"/>
          <a:p>
            <a:pPr>
              <a:lnSpc>
                <a:spcPct val="150000"/>
              </a:lnSpc>
              <a:spcBef>
                <a:spcPct val="0"/>
              </a:spcBef>
              <a:buSzPct val="90000"/>
              <a:buFont typeface="Wingdings" panose="05000000000000000000" charset="0"/>
              <a:buChar char="n"/>
            </a:pPr>
            <a:r>
              <a:rPr lang="zh-CN" altLang="en-US" sz="2400" dirty="0"/>
              <a:t>当以指定键为下标为字典赋值时：</a:t>
            </a:r>
            <a:r>
              <a:rPr lang="en-US" altLang="zh-CN" sz="2400" dirty="0"/>
              <a:t>1</a:t>
            </a:r>
            <a:r>
              <a:rPr lang="zh-CN" altLang="en-US" sz="2400" dirty="0"/>
              <a:t>）若键存在，则可以</a:t>
            </a:r>
            <a:r>
              <a:rPr lang="zh-CN" altLang="en-US" sz="2400" dirty="0">
                <a:solidFill>
                  <a:srgbClr val="FF0000"/>
                </a:solidFill>
              </a:rPr>
              <a:t>修改</a:t>
            </a:r>
            <a:r>
              <a:rPr lang="zh-CN" altLang="en-US" sz="2400" dirty="0"/>
              <a:t>该键的值；</a:t>
            </a:r>
            <a:r>
              <a:rPr lang="en-US" altLang="zh-CN" sz="2400" dirty="0"/>
              <a:t>2</a:t>
            </a:r>
            <a:r>
              <a:rPr lang="zh-CN" altLang="en-US" sz="2400" dirty="0"/>
              <a:t>）若不存在，则表示</a:t>
            </a:r>
            <a:r>
              <a:rPr lang="zh-CN" altLang="en-US" sz="2400" dirty="0">
                <a:solidFill>
                  <a:srgbClr val="FF0000"/>
                </a:solidFill>
              </a:rPr>
              <a:t>添加</a:t>
            </a:r>
            <a:r>
              <a:rPr lang="zh-CN" altLang="en-US" sz="2400" dirty="0"/>
              <a:t>一个键、值对。</a:t>
            </a:r>
            <a:endParaRPr lang="zh-CN" altLang="en-US" sz="2400" dirty="0"/>
          </a:p>
          <a:p>
            <a:pPr>
              <a:buSzPct val="90000"/>
              <a:buFont typeface="Wingdings" panose="05000000000000000000" pitchFamily="2" charset="2"/>
              <a:buNone/>
            </a:pPr>
            <a:endParaRPr lang="en-US" altLang="zh-CN" sz="2000" dirty="0"/>
          </a:p>
          <a:p>
            <a:pPr>
              <a:buSzPct val="90000"/>
              <a:buFont typeface="Wingdings" panose="05000000000000000000" pitchFamily="2" charset="2"/>
              <a:buNone/>
            </a:pPr>
            <a:r>
              <a:rPr lang="en-US" altLang="zh-CN" sz="1800" dirty="0">
                <a:latin typeface="Consolas" panose="020B0609020204030204" charset="0"/>
              </a:rPr>
              <a:t>&gt;&gt;&gt; aDict['age'] = 38                 #</a:t>
            </a:r>
            <a:r>
              <a:rPr lang="zh-CN" altLang="en-US" sz="1800" dirty="0">
                <a:latin typeface="Consolas" panose="020B0609020204030204" charset="0"/>
              </a:rPr>
              <a:t>修改元素值</a:t>
            </a:r>
            <a:endParaRPr lang="zh-CN" altLang="en-US"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aDict</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solidFill>
                  <a:srgbClr val="00B0F0"/>
                </a:solidFill>
                <a:latin typeface="Consolas" panose="020B0609020204030204" charset="0"/>
              </a:rPr>
              <a:t>{'age': 38, 'name': 'Dong', 'sex': 'male'}</a:t>
            </a:r>
            <a:endParaRPr lang="en-US" altLang="zh-CN" sz="1800" dirty="0">
              <a:solidFill>
                <a:srgbClr val="00B0F0"/>
              </a:solidFill>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aDict['address'] = 'SDIBT'        #</a:t>
            </a:r>
            <a:r>
              <a:rPr lang="zh-CN" altLang="en-US" sz="1800" dirty="0">
                <a:latin typeface="Consolas" panose="020B0609020204030204" charset="0"/>
              </a:rPr>
              <a:t>增加新元素</a:t>
            </a:r>
            <a:endParaRPr lang="zh-CN" altLang="en-US"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&gt;&gt;&gt; aDict</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solidFill>
                  <a:srgbClr val="00B0F0"/>
                </a:solidFill>
                <a:latin typeface="Consolas" panose="020B0609020204030204" charset="0"/>
              </a:rPr>
              <a:t>{'age': 38, 'address': 'SDIBT', 'name': 'Dong', 'sex': 'male'}</a:t>
            </a:r>
            <a:endParaRPr lang="en-US" altLang="zh-CN" sz="1800" dirty="0">
              <a:solidFill>
                <a:srgbClr val="00B0F0"/>
              </a:solidFill>
              <a:latin typeface="Consolas" panose="020B060902020403020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8499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03426" name="文本占位符 84994"/>
          <p:cNvSpPr>
            <a:spLocks noGrp="1"/>
          </p:cNvSpPr>
          <p:nvPr>
            <p:ph sz="half" idx="2"/>
          </p:nvPr>
        </p:nvSpPr>
        <p:spPr/>
        <p:txBody>
          <a:bodyPr anchor="t"/>
          <a:p>
            <a:pPr marR="0" algn="l" defTabSz="914400" rtl="0" eaLnBrk="1" fontAlgn="base" latinLnBrk="0" hangingPunct="1">
              <a:lnSpc>
                <a:spcPct val="150000"/>
              </a:lnSpc>
              <a:spcBef>
                <a:spcPts val="0"/>
              </a:spcBef>
              <a:spcAft>
                <a:spcPct val="0"/>
              </a:spcAft>
              <a:buClrTx/>
              <a:buSzPct val="90000"/>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rPr>
              <a:t>使用字典对象的</a:t>
            </a:r>
            <a:r>
              <a:rPr kumimoji="0" lang="en-US" altLang="x-none" sz="2400" b="0" i="0" u="none" strike="noStrike" kern="1200" cap="none" spc="0" normalizeH="0" baseline="0" noProof="1" dirty="0">
                <a:solidFill>
                  <a:schemeClr val="tx1"/>
                </a:solidFill>
                <a:latin typeface="+mn-lt"/>
                <a:ea typeface="+mn-ea"/>
                <a:cs typeface="+mn-cs"/>
              </a:rPr>
              <a:t>update()</a:t>
            </a:r>
            <a:r>
              <a:rPr kumimoji="0" lang="zh-CN" altLang="en-US" sz="2400" b="0" i="0" u="none" strike="noStrike" kern="1200" cap="none" spc="0" normalizeH="0" baseline="0" noProof="1" dirty="0">
                <a:solidFill>
                  <a:schemeClr val="tx1"/>
                </a:solidFill>
                <a:latin typeface="+mn-lt"/>
                <a:ea typeface="+mn-ea"/>
                <a:cs typeface="+mn-cs"/>
              </a:rPr>
              <a:t>方法将另一个字典的键、值对添加到当前字典对象。</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endParaRPr kumimoji="0" lang="en-US" altLang="x-none" sz="20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aDict</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{'age': 37, 'score': [98, 97], 'name': 'Dong', 'sex': 'male'}</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aDict.items()</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dict_items([('age', 37), ('score', [98, 97]), ('name', 'Dong'), ('sex', 'male')])</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aDict.update({'a':'a','b':'b'})</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&gt;&gt;&gt; aDict</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rgbClr val="00B0F0"/>
                </a:solidFill>
                <a:latin typeface="Consolas" panose="020B0609020204030204" charset="0"/>
                <a:ea typeface="+mn-ea"/>
                <a:cs typeface="+mn-cs"/>
              </a:rPr>
              <a:t>{'a': 'a', 'score': [98, 97], 'name': 'Dong', 'age': 37, 'b': 'b', 'sex': 'male'}</a:t>
            </a:r>
            <a:endParaRPr kumimoji="0" lang="en-US" altLang="x-none" sz="1800" b="0" i="0" u="none" strike="noStrike" kern="1200" cap="none" spc="0" normalizeH="0" baseline="0" noProof="1" dirty="0">
              <a:solidFill>
                <a:srgbClr val="00B0F0"/>
              </a:solidFill>
              <a:latin typeface="Consolas" panose="020B0609020204030204" charset="0"/>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8601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01378" name="文本占位符 86018"/>
          <p:cNvSpPr>
            <a:spLocks noGrp="1"/>
          </p:cNvSpPr>
          <p:nvPr>
            <p:ph sz="half" idx="2"/>
          </p:nvPr>
        </p:nvSpPr>
        <p:spPr/>
        <p:txBody>
          <a:bodyPr anchor="t"/>
          <a:p>
            <a:pPr>
              <a:spcBef>
                <a:spcPts val="1200"/>
              </a:spcBef>
              <a:spcAft>
                <a:spcPts val="600"/>
              </a:spcAft>
              <a:buSzPct val="90000"/>
              <a:buFont typeface="Wingdings" panose="05000000000000000000" charset="0"/>
              <a:buChar char="n"/>
            </a:pPr>
            <a:r>
              <a:rPr lang="zh-CN" altLang="en-US" sz="2400" dirty="0"/>
              <a:t>使用</a:t>
            </a:r>
            <a:r>
              <a:rPr lang="en-US" altLang="zh-CN" sz="2400" dirty="0">
                <a:solidFill>
                  <a:srgbClr val="FF0000"/>
                </a:solidFill>
              </a:rPr>
              <a:t>del</a:t>
            </a:r>
            <a:r>
              <a:rPr lang="zh-CN" altLang="en-US" sz="2400" dirty="0"/>
              <a:t>删除字典中指定键的元素</a:t>
            </a:r>
            <a:endParaRPr lang="zh-CN" altLang="en-US" sz="2400" dirty="0"/>
          </a:p>
          <a:p>
            <a:pPr>
              <a:spcBef>
                <a:spcPts val="1200"/>
              </a:spcBef>
              <a:spcAft>
                <a:spcPts val="600"/>
              </a:spcAft>
              <a:buSzPct val="90000"/>
              <a:buFont typeface="Wingdings" panose="05000000000000000000" charset="0"/>
              <a:buChar char="n"/>
            </a:pPr>
            <a:r>
              <a:rPr lang="zh-CN" altLang="en-US" sz="2400" dirty="0"/>
              <a:t>使用字典对象的</a:t>
            </a:r>
            <a:r>
              <a:rPr lang="en-US" altLang="zh-CN" sz="2400" dirty="0">
                <a:solidFill>
                  <a:srgbClr val="FF0000"/>
                </a:solidFill>
              </a:rPr>
              <a:t>clear()</a:t>
            </a:r>
            <a:r>
              <a:rPr lang="zh-CN" altLang="en-US" sz="2400" dirty="0"/>
              <a:t>方法来删除字典中所有元素</a:t>
            </a:r>
            <a:endParaRPr lang="zh-CN" altLang="en-US" sz="2400" dirty="0"/>
          </a:p>
          <a:p>
            <a:pPr>
              <a:spcBef>
                <a:spcPts val="1200"/>
              </a:spcBef>
              <a:spcAft>
                <a:spcPts val="600"/>
              </a:spcAft>
              <a:buSzPct val="90000"/>
              <a:buFont typeface="Wingdings" panose="05000000000000000000" charset="0"/>
              <a:buChar char="n"/>
            </a:pPr>
            <a:r>
              <a:rPr lang="zh-CN" altLang="en-US" sz="2400" dirty="0"/>
              <a:t>使用字典对象的</a:t>
            </a:r>
            <a:r>
              <a:rPr lang="en-US" altLang="zh-CN" sz="2400" dirty="0">
                <a:solidFill>
                  <a:srgbClr val="FF0000"/>
                </a:solidFill>
              </a:rPr>
              <a:t>pop()</a:t>
            </a:r>
            <a:r>
              <a:rPr lang="zh-CN" altLang="en-US" sz="2400" dirty="0"/>
              <a:t>方法删除并返回指定键的元素</a:t>
            </a:r>
            <a:endParaRPr lang="zh-CN" altLang="en-US" sz="2400" dirty="0"/>
          </a:p>
          <a:p>
            <a:pPr>
              <a:spcBef>
                <a:spcPts val="1200"/>
              </a:spcBef>
              <a:spcAft>
                <a:spcPts val="600"/>
              </a:spcAft>
              <a:buSzPct val="90000"/>
              <a:buFont typeface="Wingdings" panose="05000000000000000000" charset="0"/>
              <a:buChar char="n"/>
            </a:pPr>
            <a:r>
              <a:rPr lang="zh-CN" altLang="en-US" sz="2400" dirty="0"/>
              <a:t>使用字典对象的</a:t>
            </a:r>
            <a:r>
              <a:rPr lang="en-US" altLang="zh-CN" sz="2400" dirty="0">
                <a:solidFill>
                  <a:srgbClr val="FF0000"/>
                </a:solidFill>
              </a:rPr>
              <a:t>popitem()</a:t>
            </a:r>
            <a:r>
              <a:rPr lang="zh-CN" altLang="en-US" sz="2400" dirty="0"/>
              <a:t>方法删除并返回字典中的一个元素</a:t>
            </a:r>
            <a:endParaRPr lang="zh-CN" alt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87041"/>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02402" name="文本占位符 87042"/>
          <p:cNvSpPr>
            <a:spLocks noGrp="1"/>
          </p:cNvSpPr>
          <p:nvPr>
            <p:ph sz="half" idx="2"/>
          </p:nvPr>
        </p:nvSpPr>
        <p:spPr/>
        <p:txBody>
          <a:bodyPr anchor="t"/>
          <a:p>
            <a:pPr>
              <a:lnSpc>
                <a:spcPct val="100000"/>
              </a:lnSpc>
              <a:spcBef>
                <a:spcPts val="200"/>
              </a:spcBef>
              <a:buSzPct val="90000"/>
              <a:buFont typeface="Wingdings" panose="05000000000000000000" charset="0"/>
              <a:buChar char="n"/>
            </a:pPr>
            <a:r>
              <a:rPr lang="en-GB" altLang="en-US" sz="2400" dirty="0">
                <a:latin typeface="宋体" panose="02010600030101010101" pitchFamily="2" charset="-122"/>
              </a:rPr>
              <a:t>首先生成包含1000个随机字符的字符串，然后统计每个字符的出现次数。</a:t>
            </a:r>
            <a:endParaRPr lang="en-GB" altLang="en-US" sz="2400" dirty="0">
              <a:latin typeface="宋体" panose="02010600030101010101" pitchFamily="2" charset="-122"/>
            </a:endParaRPr>
          </a:p>
          <a:p>
            <a:pPr>
              <a:lnSpc>
                <a:spcPct val="100000"/>
              </a:lnSpc>
              <a:spcBef>
                <a:spcPts val="200"/>
              </a:spcBef>
              <a:buSzPct val="90000"/>
              <a:buFont typeface="Wingdings" panose="05000000000000000000" pitchFamily="2" charset="2"/>
              <a:buNone/>
            </a:pPr>
            <a:endParaRPr lang="en-GB" altLang="en-US" sz="1800" dirty="0">
              <a:latin typeface="宋体" panose="02010600030101010101" pitchFamily="2" charset="-122"/>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&gt;&gt;&gt; import string</a:t>
            </a:r>
            <a:endParaRPr lang="en-GB" altLang="en-US"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&gt;&gt;&gt; import random</a:t>
            </a:r>
            <a:endParaRPr lang="en-GB" altLang="en-US"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&gt;&gt;&gt; x = string.ascii_letters + string.digits</a:t>
            </a:r>
            <a:r>
              <a:rPr lang="en-US" altLang="en-GB" sz="1800" dirty="0">
                <a:latin typeface="Consolas" panose="020B0609020204030204" charset="0"/>
              </a:rPr>
              <a:t>\</a:t>
            </a:r>
            <a:endParaRPr lang="en-US" altLang="en-GB"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US" altLang="en-GB" sz="1800" dirty="0">
                <a:latin typeface="Consolas" panose="020B0609020204030204" charset="0"/>
              </a:rPr>
              <a:t>       </a:t>
            </a:r>
            <a:r>
              <a:rPr lang="en-GB" altLang="en-US" sz="1800" dirty="0">
                <a:latin typeface="Consolas" panose="020B0609020204030204" charset="0"/>
              </a:rPr>
              <a:t> + string.punctuation</a:t>
            </a:r>
            <a:endParaRPr lang="en-GB" altLang="en-US"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&gt;&gt;&gt; y = [random.choice(x) for i in range(1000)]</a:t>
            </a:r>
            <a:endParaRPr lang="en-GB" altLang="en-US"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&gt;&gt;&gt; z = ''.join(y)</a:t>
            </a:r>
            <a:endParaRPr lang="en-GB" altLang="en-US"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&gt;&gt;&gt; d = dict()                  </a:t>
            </a:r>
            <a:r>
              <a:rPr lang="en-US" altLang="en-GB" sz="1800" dirty="0">
                <a:latin typeface="Consolas" panose="020B0609020204030204" charset="0"/>
              </a:rPr>
              <a:t>#</a:t>
            </a:r>
            <a:r>
              <a:rPr lang="zh-CN" altLang="en-US" sz="1800" dirty="0">
                <a:latin typeface="Consolas" panose="020B0609020204030204" charset="0"/>
              </a:rPr>
              <a:t>使用字典保存每个字符出现次数</a:t>
            </a:r>
            <a:endParaRPr lang="zh-CN" altLang="en-US"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&gt;&gt;&gt; for ch in z:</a:t>
            </a:r>
            <a:endParaRPr lang="en-GB" altLang="en-US" sz="1800" dirty="0">
              <a:latin typeface="Consolas" panose="020B0609020204030204" charset="0"/>
            </a:endParaRPr>
          </a:p>
          <a:p>
            <a:pPr>
              <a:lnSpc>
                <a:spcPct val="100000"/>
              </a:lnSpc>
              <a:spcBef>
                <a:spcPts val="200"/>
              </a:spcBef>
              <a:buSzPct val="90000"/>
              <a:buFont typeface="Wingdings" panose="05000000000000000000" pitchFamily="2" charset="2"/>
              <a:buNone/>
            </a:pPr>
            <a:r>
              <a:rPr lang="en-GB" altLang="en-US" sz="1800" dirty="0">
                <a:latin typeface="Consolas" panose="020B0609020204030204" charset="0"/>
              </a:rPr>
              <a:t>    d[ch] = d.get(ch, 0) + 1</a:t>
            </a:r>
            <a:endParaRPr lang="en-GB" altLang="en-US" sz="1800" dirty="0">
              <a:latin typeface="Consolas" panose="020B060902020403020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88065"/>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8067" name="文本占位符 88066"/>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也可以使用</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collections</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模块的</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defaultdict</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类来实现。</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from collections import defaultdict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frequences = defaultdict(int)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frequences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defaultdict(&lt;type 'int'&gt;, {})</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for item in z:</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    frequences[item] += 1</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frequences.items()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89089"/>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89091" name="文本占位符 89090"/>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使用</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collections</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模块的</a:t>
            </a:r>
            <a:r>
              <a:rPr kumimoji="0" lang="en-US" altLang="zh-CN" sz="2400" b="0" i="0" u="none" strike="noStrike" kern="1200" cap="none" spc="0" normalizeH="0" baseline="0" noProof="1">
                <a:solidFill>
                  <a:schemeClr val="tx1"/>
                </a:solidFill>
                <a:latin typeface="宋体" panose="02010600030101010101" pitchFamily="2" charset="-122"/>
                <a:ea typeface="+mn-ea"/>
                <a:cs typeface="+mn-cs"/>
              </a:rPr>
              <a:t>Counter</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类可以快速实现这个功能，并且提供更多功能，例如查找出现次数最多的元素。</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20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from collections import Counter</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frequences = Counter(z)</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frequences.items()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frequences.most_common(1)          #</a:t>
            </a:r>
            <a:r>
              <a:rPr kumimoji="0" lang="zh-CN" altLang="en-US" sz="1800" b="0" i="0" u="none" strike="noStrike" kern="1200" cap="none" spc="0" normalizeH="0" baseline="0" noProof="1">
                <a:solidFill>
                  <a:schemeClr val="tx1"/>
                </a:solidFill>
                <a:latin typeface="Consolas" panose="020B0609020204030204" charset="0"/>
                <a:ea typeface="+mn-ea"/>
                <a:cs typeface="+mn-cs"/>
              </a:rPr>
              <a:t>出现次数最多的一个字符</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[('A', 22)]</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frequences.most_common(3)</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[('A', 22), (';', 18), ('`', 17)]</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90113"/>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0115" name="文本占位符 90114"/>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dirty="0">
                <a:solidFill>
                  <a:schemeClr val="tx1"/>
                </a:solidFill>
                <a:latin typeface="+mn-lt"/>
                <a:ea typeface="+mn-ea"/>
                <a:cs typeface="+mn-cs"/>
              </a:rPr>
              <a:t>Counter对象用法示例</a:t>
            </a:r>
            <a:endParaRPr kumimoji="0" lang="zh-CN" altLang="en-US" sz="2400" b="0" i="0" u="none" strike="noStrike" kern="1200" cap="none" spc="0" normalizeH="0" baseline="0" noProof="1" dirty="0">
              <a:solidFill>
                <a:schemeClr val="tx1"/>
              </a:solidFill>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cnt = Counter()</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for word in ['red', 'blue', 'red', 'green', 'blue', 'blue']:</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       cnt[word] += 1</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cnt</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rgbClr val="00B0F0"/>
                </a:solidFill>
                <a:latin typeface="Consolas" panose="020B0609020204030204" charset="0"/>
                <a:ea typeface="+mn-ea"/>
                <a:cs typeface="+mn-cs"/>
              </a:rPr>
              <a:t>Counter({'blue': 3, 'red': 2, 'green': 1})</a:t>
            </a:r>
            <a:endParaRPr kumimoji="0" lang="zh-CN" altLang="en-US" sz="1800" b="0" i="0" u="none" strike="noStrike" kern="1200" cap="none" spc="0" normalizeH="0" baseline="0" noProof="1" dirty="0">
              <a:solidFill>
                <a:srgbClr val="00B0F0"/>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endParaRPr kumimoji="0" lang="zh-CN" altLang="en-US" sz="1800" b="0" i="0" u="none" strike="noStrike" kern="1200" cap="none" spc="0" normalizeH="0" baseline="0" noProof="1" dirty="0">
              <a:solidFill>
                <a:srgbClr val="00B0F0"/>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import re</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words = re.findall(r'\w+', open('hamlet.txt').read().lower())</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ct val="0"/>
              </a:spcAft>
              <a:buClrTx/>
              <a:buSzTx/>
              <a:buFontTx/>
              <a:buNone/>
            </a:pPr>
            <a:r>
              <a:rPr kumimoji="0" lang="zh-CN" altLang="en-US" sz="1800" b="0" i="0" u="none" strike="noStrike" kern="1200" cap="none" spc="0" normalizeH="0" baseline="0" noProof="1" dirty="0">
                <a:solidFill>
                  <a:schemeClr val="tx1"/>
                </a:solidFill>
                <a:latin typeface="Consolas" panose="020B0609020204030204" charset="0"/>
                <a:ea typeface="+mn-ea"/>
                <a:cs typeface="+mn-cs"/>
              </a:rPr>
              <a:t>&gt;&gt;&gt; Counter(words).most_common(10)      </a:t>
            </a:r>
            <a:r>
              <a:rPr kumimoji="0" lang="en-US" altLang="zh-CN" sz="1800" b="0" i="0" u="none" strike="noStrike" kern="1200" cap="none" spc="0" normalizeH="0" baseline="0" noProof="1" dirty="0">
                <a:solidFill>
                  <a:schemeClr val="tx1"/>
                </a:solidFill>
                <a:latin typeface="Consolas" panose="020B0609020204030204" charset="0"/>
                <a:ea typeface="+mn-ea"/>
                <a:cs typeface="+mn-cs"/>
              </a:rPr>
              <a:t>#</a:t>
            </a:r>
            <a:r>
              <a:rPr kumimoji="0" lang="zh-CN" altLang="en-US" sz="1800" b="0" i="0" u="none" strike="noStrike" kern="1200" cap="none" spc="0" normalizeH="0" baseline="0" noProof="1" dirty="0">
                <a:solidFill>
                  <a:schemeClr val="tx1"/>
                </a:solidFill>
                <a:latin typeface="Consolas" panose="020B0609020204030204" charset="0"/>
                <a:ea typeface="+mn-ea"/>
                <a:cs typeface="+mn-cs"/>
              </a:rPr>
              <a:t>出现次数最多的</a:t>
            </a:r>
            <a:r>
              <a:rPr kumimoji="0" lang="en-US" altLang="zh-CN" sz="1800" b="0" i="0" u="none" strike="noStrike" kern="1200" cap="none" spc="0" normalizeH="0" baseline="0" noProof="1" dirty="0">
                <a:solidFill>
                  <a:schemeClr val="tx1"/>
                </a:solidFill>
                <a:latin typeface="Consolas" panose="020B0609020204030204" charset="0"/>
                <a:ea typeface="+mn-ea"/>
                <a:cs typeface="+mn-cs"/>
              </a:rPr>
              <a:t>10</a:t>
            </a:r>
            <a:r>
              <a:rPr kumimoji="0" lang="zh-CN" altLang="en-US" sz="1800" b="0" i="0" u="none" strike="noStrike" kern="1200" cap="none" spc="0" normalizeH="0" baseline="0" noProof="1" dirty="0">
                <a:solidFill>
                  <a:schemeClr val="tx1"/>
                </a:solidFill>
                <a:latin typeface="Consolas" panose="020B0609020204030204" charset="0"/>
                <a:ea typeface="+mn-ea"/>
                <a:cs typeface="+mn-cs"/>
              </a:rPr>
              <a:t>个单词</a:t>
            </a:r>
            <a:endParaRPr kumimoji="0" lang="zh-CN" altLang="en-US" sz="1800" b="0" i="0" u="none" strike="noStrike" kern="1200" cap="none" spc="0" normalizeH="0" baseline="0" noProof="1" dirty="0">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91137"/>
          <p:cNvSpPr>
            <a:spLocks noGrp="1"/>
          </p:cNvSpPr>
          <p:nvPr>
            <p:ph type="title"/>
          </p:nvPr>
        </p:nvSpPr>
        <p:spPr>
          <a:xfrm>
            <a:off x="554355" y="150495"/>
            <a:ext cx="5398770" cy="414020"/>
          </a:xfrm>
        </p:spPr>
        <p:txBody>
          <a:bodyPr anchor="ctr"/>
          <a:p>
            <a:pPr defTabSz="914400"/>
            <a:r>
              <a:rPr lang="en-US" altLang="zh-CN" kern="1200" baseline="0">
                <a:latin typeface="+mj-lt"/>
                <a:ea typeface="+mj-ea"/>
                <a:cs typeface="+mj-cs"/>
              </a:rPr>
              <a:t>2.3.5 </a:t>
            </a:r>
            <a:r>
              <a:rPr lang="zh-CN" altLang="en-US" kern="1200" baseline="0">
                <a:latin typeface="+mj-lt"/>
                <a:ea typeface="+mj-ea"/>
                <a:cs typeface="+mj-cs"/>
              </a:rPr>
              <a:t>有序字典</a:t>
            </a:r>
            <a:endParaRPr lang="zh-CN" altLang="en-US" kern="1200" baseline="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91139" name="文本占位符 91138"/>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n"/>
            </a:pPr>
            <a:r>
              <a:rPr kumimoji="0" lang="en-US" altLang="zh-CN" sz="2400" b="0" i="0" u="none" strike="noStrike" kern="1200" cap="none" spc="0" normalizeH="0" baseline="0" noProof="1">
                <a:solidFill>
                  <a:srgbClr val="FF0000"/>
                </a:solidFill>
                <a:latin typeface="宋体" panose="02010600030101010101" pitchFamily="2" charset="-122"/>
                <a:ea typeface="+mn-ea"/>
                <a:cs typeface="+mn-cs"/>
              </a:rPr>
              <a:t>Python3.7</a:t>
            </a:r>
            <a:r>
              <a:rPr kumimoji="0" sz="2400" b="0" i="0" u="none" strike="noStrike" kern="1200" cap="none" spc="0" normalizeH="0" baseline="0" noProof="1">
                <a:solidFill>
                  <a:srgbClr val="FF0000"/>
                </a:solidFill>
                <a:latin typeface="宋体" panose="02010600030101010101" pitchFamily="2" charset="-122"/>
                <a:ea typeface="+mn-ea"/>
                <a:cs typeface="+mn-cs"/>
              </a:rPr>
              <a:t>以前的</a:t>
            </a:r>
            <a:r>
              <a:rPr kumimoji="0" lang="zh-CN" altLang="en-US" sz="2400" b="0" i="0" u="none" strike="noStrike" kern="1200" cap="none" spc="0" normalizeH="0" baseline="0" noProof="1">
                <a:solidFill>
                  <a:srgbClr val="FF0000"/>
                </a:solidFill>
                <a:latin typeface="宋体" panose="02010600030101010101" pitchFamily="2" charset="-122"/>
                <a:ea typeface="+mn-ea"/>
                <a:cs typeface="+mn-cs"/>
              </a:rPr>
              <a:t>内置字典是无序的</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，如果需要一个可以记住元素插入顺序的字典，可以使用</a:t>
            </a:r>
            <a:r>
              <a:rPr kumimoji="0" lang="en-US" altLang="zh-CN" sz="2400" b="0" i="0" u="none" strike="noStrike" kern="1200" cap="none" spc="0" normalizeH="0" baseline="0" noProof="1">
                <a:solidFill>
                  <a:srgbClr val="FF0000"/>
                </a:solidFill>
                <a:latin typeface="宋体" panose="02010600030101010101" pitchFamily="2" charset="-122"/>
                <a:ea typeface="+mn-ea"/>
                <a:cs typeface="+mn-cs"/>
              </a:rPr>
              <a:t>collections.OrderedDict</a:t>
            </a:r>
            <a:r>
              <a:rPr kumimoji="0" lang="zh-CN" altLang="en-US" sz="2400" b="0" i="0" u="none" strike="noStrike" kern="1200" cap="none" spc="0" normalizeH="0" baseline="0" noProof="1">
                <a:solidFill>
                  <a:schemeClr val="tx1"/>
                </a:solidFill>
                <a:latin typeface="宋体" panose="02010600030101010101" pitchFamily="2" charset="-122"/>
                <a:ea typeface="+mn-ea"/>
                <a:cs typeface="+mn-cs"/>
              </a:rPr>
              <a:t>。</a:t>
            </a:r>
            <a:endParaRPr kumimoji="0" lang="zh-CN" altLang="en-US" sz="2400" b="0" i="0" u="none" strike="noStrike" kern="1200" cap="none" spc="0" normalizeH="0" baseline="0" noProof="1">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 = dict()                   #</a:t>
            </a:r>
            <a:r>
              <a:rPr kumimoji="0" lang="zh-CN" altLang="en-US" sz="1800" b="0" i="0" u="none" strike="noStrike" kern="1200" cap="none" spc="0" normalizeH="0" baseline="0" noProof="1">
                <a:solidFill>
                  <a:schemeClr val="tx1"/>
                </a:solidFill>
                <a:latin typeface="Consolas" panose="020B0609020204030204" charset="0"/>
                <a:ea typeface="+mn-ea"/>
                <a:cs typeface="+mn-cs"/>
              </a:rPr>
              <a:t>无序字典</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x['a'] = 3</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x['b'] = 5</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x['c'] = 8</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{'b': 5, 'c': 8, 'a': 3}</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import collections</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 = collections.OrderedDict() #</a:t>
            </a:r>
            <a:r>
              <a:rPr kumimoji="0" lang="zh-CN" altLang="en-US" sz="1800" b="0" i="0" u="none" strike="noStrike" kern="1200" cap="none" spc="0" normalizeH="0" baseline="0" noProof="1">
                <a:solidFill>
                  <a:schemeClr val="tx1"/>
                </a:solidFill>
                <a:latin typeface="Consolas" panose="020B0609020204030204" charset="0"/>
                <a:ea typeface="+mn-ea"/>
                <a:cs typeface="+mn-cs"/>
              </a:rPr>
              <a:t>有序字典</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x['a'] = 3</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x['b'] = 5</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x['c'] = 8</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x</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charset="0"/>
                <a:ea typeface="+mn-ea"/>
                <a:cs typeface="+mn-cs"/>
              </a:rPr>
              <a:t>OrderedDict([('a', 3), ('b', 5), ('c', 8)])</a:t>
            </a:r>
            <a:endParaRPr kumimoji="0" lang="en-US" altLang="zh-CN" sz="1800" b="0" i="0" u="none" strike="noStrike" kern="1200" cap="none" spc="0" normalizeH="0" baseline="0" noProof="1">
              <a:solidFill>
                <a:srgbClr val="00B0F0"/>
              </a:solidFill>
              <a:latin typeface="Consolas" panose="020B0609020204030204" charset="0"/>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92161"/>
          <p:cNvSpPr>
            <a:spLocks noGrp="1"/>
          </p:cNvSpPr>
          <p:nvPr>
            <p:ph type="title"/>
          </p:nvPr>
        </p:nvSpPr>
        <p:spPr>
          <a:xfrm>
            <a:off x="554355" y="150495"/>
            <a:ext cx="5398770" cy="414020"/>
          </a:xfrm>
        </p:spPr>
        <p:txBody>
          <a:bodyPr anchor="ctr"/>
          <a:p>
            <a:pPr defTabSz="914400"/>
            <a:r>
              <a:rPr lang="zh-CN" altLang="en-US" kern="1200" baseline="0" dirty="0">
                <a:latin typeface="+mj-lt"/>
                <a:ea typeface="+mj-ea"/>
                <a:cs typeface="+mj-cs"/>
              </a:rPr>
              <a:t>2.3.6 字典推导式</a:t>
            </a:r>
            <a:endParaRPr lang="zh-CN" altLang="en-US" kern="1200" baseline="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07522" name="文本占位符 92162"/>
          <p:cNvSpPr>
            <a:spLocks noGrp="1"/>
          </p:cNvSpPr>
          <p:nvPr>
            <p:ph sz="half" idx="2"/>
          </p:nvPr>
        </p:nvSpPr>
        <p:spPr/>
        <p:txBody>
          <a:bodyPr anchor="t"/>
          <a:p>
            <a:pPr marL="1905" indent="-344805">
              <a:lnSpc>
                <a:spcPct val="80000"/>
              </a:lnSpc>
              <a:buSzPct val="90000"/>
              <a:buFont typeface="Wingdings" panose="05000000000000000000" pitchFamily="2" charset="2"/>
              <a:buNone/>
            </a:pPr>
            <a:r>
              <a:rPr lang="en-US" altLang="zh-CN" sz="1800">
                <a:latin typeface="Consolas" panose="020B0609020204030204" charset="0"/>
              </a:rPr>
              <a:t>&gt;&gt;&gt; s = {x:x.strip() for x in ('  he  ', 'she    ', '    I')}</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s</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  he  ': 'he', '    I': 'I', 'she    ': 'she'}</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&gt;&gt;&gt; for k, v in s.items():</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latin typeface="Consolas" panose="020B0609020204030204" charset="0"/>
              </a:rPr>
              <a:t>	       print(k, ':', v)</a:t>
            </a: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endParaRPr lang="en-US" altLang="zh-CN" sz="1800">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  he   : he</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    I : I</a:t>
            </a:r>
            <a:endParaRPr lang="en-US" altLang="zh-CN" sz="1800">
              <a:solidFill>
                <a:srgbClr val="00B0F0"/>
              </a:solidFill>
              <a:latin typeface="Consolas" panose="020B0609020204030204" charset="0"/>
            </a:endParaRPr>
          </a:p>
          <a:p>
            <a:pPr marL="1905" indent="-344805">
              <a:lnSpc>
                <a:spcPct val="80000"/>
              </a:lnSpc>
              <a:buSzPct val="90000"/>
              <a:buFont typeface="Wingdings" panose="05000000000000000000" pitchFamily="2" charset="2"/>
              <a:buNone/>
            </a:pPr>
            <a:r>
              <a:rPr lang="en-US" altLang="zh-CN" sz="1800">
                <a:solidFill>
                  <a:srgbClr val="00B0F0"/>
                </a:solidFill>
                <a:latin typeface="Consolas" panose="020B0609020204030204" charset="0"/>
              </a:rPr>
              <a:t>she     : she </a:t>
            </a:r>
            <a:endParaRPr lang="en-US" altLang="zh-CN" sz="1800">
              <a:solidFill>
                <a:srgbClr val="00B0F0"/>
              </a:solidFill>
              <a:latin typeface="Consolas" panose="020B06090202040302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UNIT_TABLE_BEAUTIFY" val="smartTable{233fd939-9ef0-48f1-a598-ac867611b944}"/>
</p:tagLst>
</file>

<file path=ppt/tags/tag56.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58.xml><?xml version="1.0" encoding="utf-8"?>
<p:tagLst xmlns:p="http://schemas.openxmlformats.org/presentationml/2006/main">
  <p:tag name="KSO_WM_BEAUTIFY_FLAG" val="#wm#"/>
  <p:tag name="KSO_WM_TEMPLATE_CATEGORY" val="custom"/>
  <p:tag name="KSO_WM_TEMPLATE_INDEX" val="20187308"/>
</p:tagLst>
</file>

<file path=ppt/tags/tag59.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BEAUTIFY_FLAG" val="#wm#"/>
  <p:tag name="KSO_WM_TEMPLATE_CATEGORY" val="custom"/>
  <p:tag name="KSO_WM_TEMPLATE_INDEX" val="20187308"/>
</p:tagLst>
</file>

<file path=ppt/tags/tag61.xml><?xml version="1.0" encoding="utf-8"?>
<p:tagLst xmlns:p="http://schemas.openxmlformats.org/presentationml/2006/main">
  <p:tag name="KSO_WM_DOC_GUID" val="{ab00a05b-a5c6-4da6-8052-bf7b9e832bbc}"/>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42626</Words>
  <Application>WPS 演示</Application>
  <PresentationFormat>在屏幕上显示</PresentationFormat>
  <Paragraphs>2306</Paragraphs>
  <Slides>165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165</vt:i4>
      </vt:variant>
    </vt:vector>
  </HeadingPairs>
  <TitlesOfParts>
    <vt:vector size="176" baseType="lpstr">
      <vt:lpstr>Arial</vt:lpstr>
      <vt:lpstr>宋体</vt:lpstr>
      <vt:lpstr>Wingdings</vt:lpstr>
      <vt:lpstr>Wingdings</vt:lpstr>
      <vt:lpstr>微软雅黑</vt:lpstr>
      <vt:lpstr>Calibri</vt:lpstr>
      <vt:lpstr>Times New Roman</vt:lpstr>
      <vt:lpstr>Consolas</vt:lpstr>
      <vt:lpstr>Times New Roman</vt:lpstr>
      <vt:lpstr>Arial Unicode MS</vt:lpstr>
      <vt:lpstr>Office 主题​​</vt:lpstr>
      <vt:lpstr>Python程序设计 </vt:lpstr>
      <vt:lpstr>第2章　Python序列</vt:lpstr>
      <vt:lpstr>2.0 Python序列概述</vt:lpstr>
      <vt:lpstr>2.0 Python序列概述</vt:lpstr>
      <vt:lpstr>2.0 Python序列概述</vt:lpstr>
      <vt:lpstr>第2章　Python序列</vt:lpstr>
      <vt:lpstr>2.1  列表</vt:lpstr>
      <vt:lpstr>2.1  列表</vt:lpstr>
      <vt:lpstr>2.1.1 列表创建与删除</vt:lpstr>
      <vt:lpstr>2.1.1 列表创建与删除</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2.1.3 列表元素的删除</vt:lpstr>
      <vt:lpstr>2.1.3 列表元素的删除</vt:lpstr>
      <vt:lpstr>2.1.3 列表元素的删除</vt:lpstr>
      <vt:lpstr>2.1.3 列表元素的删除</vt:lpstr>
      <vt:lpstr>2.1.3 列表元素的删除</vt:lpstr>
      <vt:lpstr>2.1.3 列表元素的删除</vt:lpstr>
      <vt:lpstr>2.1.3 列表元素的删除</vt:lpstr>
      <vt:lpstr>2.1.4 列表元素访问与计数</vt:lpstr>
      <vt:lpstr>2.1.4 列表元素访问与计数</vt:lpstr>
      <vt:lpstr>2.1.4 列表元素访问与计数</vt:lpstr>
      <vt:lpstr>2.1.5 成员资格判断</vt:lpstr>
      <vt:lpstr>2.1.6 切片操作</vt:lpstr>
      <vt:lpstr>2.1.6 切片操作</vt:lpstr>
      <vt:lpstr>2.1.6 切片操作</vt:lpstr>
      <vt:lpstr>2.1.6 切片操作</vt:lpstr>
      <vt:lpstr>2.1.6 切片操作</vt:lpstr>
      <vt:lpstr>2.1.6 切片操作</vt:lpstr>
      <vt:lpstr>2.1.6 切片操作</vt:lpstr>
      <vt:lpstr>2.1.6 切片操作</vt:lpstr>
      <vt:lpstr>2.1.6 切片操作</vt:lpstr>
      <vt:lpstr>2.1.7 列表排序</vt:lpstr>
      <vt:lpstr>2.1.7 列表排序</vt:lpstr>
      <vt:lpstr>2.1.7 列表排序</vt:lpstr>
      <vt:lpstr>2.1.7 列表排序</vt:lpstr>
      <vt:lpstr>2.1.8 用于序列操作的常用内置函数</vt:lpstr>
      <vt:lpstr>2.1.8 用于序列操作的常用内置函数</vt:lpstr>
      <vt:lpstr>2.1.8 用于序列操作的常用内置函数</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2.1.10 使用列表实现向量运算</vt:lpstr>
      <vt:lpstr>第2章　Python序列</vt:lpstr>
      <vt:lpstr>2.2 元组</vt:lpstr>
      <vt:lpstr>2.2.1 元组创建与删除</vt:lpstr>
      <vt:lpstr>2.2.1 元组创建与删除</vt:lpstr>
      <vt:lpstr>2.2.2 元组与列表的区别</vt:lpstr>
      <vt:lpstr>2.2.2 元组的优点</vt:lpstr>
      <vt:lpstr>2.2.3 序列解包</vt:lpstr>
      <vt:lpstr>2.2.3 序列解包</vt:lpstr>
      <vt:lpstr>2.2.3 序列解包</vt:lpstr>
      <vt:lpstr>2.2.3 序列解包</vt:lpstr>
      <vt:lpstr>2.2.3 序列解包</vt:lpstr>
      <vt:lpstr>2.2.3 序列解包</vt:lpstr>
      <vt:lpstr>2.2.4 生成器推导式</vt:lpstr>
      <vt:lpstr>2.2.4 生成器推导式</vt:lpstr>
      <vt:lpstr>2.2.4 生成器推导式</vt:lpstr>
      <vt:lpstr>PowerPoint 演示文稿</vt:lpstr>
      <vt:lpstr>2.2.4 生成器推导式</vt:lpstr>
      <vt:lpstr>第2章　Python序列</vt:lpstr>
      <vt:lpstr>2.3 字典</vt:lpstr>
      <vt:lpstr>2.3.1 字典创建与删除</vt:lpstr>
      <vt:lpstr>2.3.1 字典创建与删除</vt:lpstr>
      <vt:lpstr>2.3.1 字典创建与删除</vt:lpstr>
      <vt:lpstr>2.3.1 字典创建与删除</vt:lpstr>
      <vt:lpstr>2.3.2 字典元素的读取</vt:lpstr>
      <vt:lpstr>2.3.2 字典元素的读取</vt:lpstr>
      <vt:lpstr>2.3.2 字典元素的读取</vt:lpstr>
      <vt:lpstr>2.3.2 字典元素的读取</vt:lpstr>
      <vt:lpstr>2.3.2 字典元素的读取</vt:lpstr>
      <vt:lpstr>2.3.3 字典元素的添加与修改</vt:lpstr>
      <vt:lpstr>2.3.3 字典元素的添加与修改</vt:lpstr>
      <vt:lpstr>2.3.3 字典元素的添加与修改</vt:lpstr>
      <vt:lpstr>2.3.4 字典应用案例</vt:lpstr>
      <vt:lpstr>2.3.4 字典应用案例</vt:lpstr>
      <vt:lpstr>2.3.4 字典应用案例</vt:lpstr>
      <vt:lpstr>2.3.4 字典应用案例</vt:lpstr>
      <vt:lpstr>2.3.5 有序字典</vt:lpstr>
      <vt:lpstr>2.3.6 字典推导式</vt:lpstr>
      <vt:lpstr>2.3.6 字典推导式</vt:lpstr>
      <vt:lpstr>第2章　Python序列</vt:lpstr>
      <vt:lpstr>2.4 集合</vt:lpstr>
      <vt:lpstr>2.4.1 集合的创建与删除</vt:lpstr>
      <vt:lpstr>2.4.1 集合的创建与删除</vt:lpstr>
      <vt:lpstr>2.4.1 集合的创建与删除</vt:lpstr>
      <vt:lpstr>2.4.2 集合操作</vt:lpstr>
      <vt:lpstr>2.4.2 集合操作</vt:lpstr>
      <vt:lpstr>2.4.2 集合操作</vt:lpstr>
      <vt:lpstr>2.4.2 集合操作</vt:lpstr>
      <vt:lpstr>2.4.3 集合推导式</vt:lpstr>
      <vt:lpstr>2.4.4  集合运用案例</vt:lpstr>
      <vt:lpstr>2.4.4  集合运用案例</vt:lpstr>
      <vt:lpstr>2.4.4  集合运用案例</vt:lpstr>
      <vt:lpstr>2.4.4  集合运用案例</vt:lpstr>
      <vt:lpstr>2.4.4  集合运用案例（补充1）</vt:lpstr>
      <vt:lpstr>2.4.4  集合运用案例（补充1）</vt:lpstr>
      <vt:lpstr>2.4.4  集合运用案例（补充1）</vt:lpstr>
      <vt:lpstr>2.4.4  集合运用案例（补充1）</vt:lpstr>
      <vt:lpstr>2.4.4  集合运用案例（补充1）</vt:lpstr>
      <vt:lpstr>2.4.4  集合运用案例（补充2）</vt:lpstr>
      <vt:lpstr>2.4.4  集合运用案例（补充2）</vt:lpstr>
      <vt:lpstr>2.4.4  集合运用案例（补充2）</vt:lpstr>
      <vt:lpstr>2.4.4  集合运用案例（补充2）</vt:lpstr>
      <vt:lpstr>补充3：字典应用案例</vt:lpstr>
      <vt:lpstr>补充3：字典应用案例</vt:lpstr>
      <vt:lpstr>补充3：字典应用案例</vt:lpstr>
      <vt:lpstr>第2章　Python序列</vt:lpstr>
      <vt:lpstr>2.5 再谈内置方法sorted()</vt:lpstr>
      <vt:lpstr>2.5 再谈内置方法sorted()</vt:lpstr>
      <vt:lpstr>2.5 再谈内置方法sorted()</vt:lpstr>
      <vt:lpstr>2.5 再谈内置方法sorted()</vt:lpstr>
      <vt:lpstr>2.5 再谈内置方法sorted()</vt:lpstr>
      <vt:lpstr>2.5 再谈内置方法sorted()</vt:lpstr>
      <vt:lpstr>2.5 再谈内置方法sorted()</vt:lpstr>
      <vt:lpstr>第2章　Python序列</vt:lpstr>
      <vt:lpstr>2.6 复杂数据结构</vt:lpstr>
      <vt:lpstr>2.6.1 堆</vt:lpstr>
      <vt:lpstr>2.6.1 堆</vt:lpstr>
      <vt:lpstr>2.6.2 队列</vt:lpstr>
      <vt:lpstr>2.6.2 队列</vt:lpstr>
      <vt:lpstr>2.6.2 队列</vt:lpstr>
      <vt:lpstr>2.6.2 队列</vt:lpstr>
      <vt:lpstr>2.6.2 队列</vt:lpstr>
      <vt:lpstr>2.6.2 队列</vt:lpstr>
      <vt:lpstr>2.6.2 队列</vt:lpstr>
      <vt:lpstr>2.6.2 队列</vt:lpstr>
      <vt:lpstr>2.6.2 队列</vt:lpstr>
      <vt:lpstr>2.6.2 队列</vt:lpstr>
      <vt:lpstr>2.6.2 队列</vt:lpstr>
      <vt:lpstr>2.6.3 栈</vt:lpstr>
      <vt:lpstr>2.6.3 栈</vt:lpstr>
      <vt:lpstr>2.6.3 栈</vt:lpstr>
      <vt:lpstr>2.6.3 栈</vt:lpstr>
      <vt:lpstr>2.6.3 栈</vt:lpstr>
      <vt:lpstr>2.6.3 栈</vt:lpstr>
      <vt:lpstr>2.6.3 栈</vt:lpstr>
      <vt:lpstr>2.6.4 链表</vt:lpstr>
      <vt:lpstr>2.6.5 二叉树</vt:lpstr>
      <vt:lpstr>2.6.5 二叉树</vt:lpstr>
      <vt:lpstr>2.6.5 二叉树</vt:lpstr>
      <vt:lpstr>2.6.5 二叉树</vt:lpstr>
      <vt:lpstr>2.6.5 二叉树</vt:lpstr>
      <vt:lpstr>2.6.6 有向图</vt:lpstr>
      <vt:lpstr>2.6.6 有向图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206</cp:revision>
  <dcterms:created xsi:type="dcterms:W3CDTF">2013-01-25T01:44:00Z</dcterms:created>
  <dcterms:modified xsi:type="dcterms:W3CDTF">2021-10-08T07:21:15Z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