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Lst>
  <p:notesMasterIdLst>
    <p:notesMasterId r:id="rId12"/>
  </p:notesMasterIdLst>
  <p:sldIdLst>
    <p:sldId id="723" r:id="rId11"/>
    <p:sldId id="724" r:id="rId13"/>
    <p:sldId id="257" r:id="rId14"/>
    <p:sldId id="283" r:id="rId15"/>
    <p:sldId id="284" r:id="rId16"/>
    <p:sldId id="285" r:id="rId17"/>
    <p:sldId id="420" r:id="rId18"/>
    <p:sldId id="286" r:id="rId19"/>
    <p:sldId id="287" r:id="rId20"/>
    <p:sldId id="288" r:id="rId21"/>
    <p:sldId id="837" r:id="rId22"/>
    <p:sldId id="258" r:id="rId23"/>
    <p:sldId id="259" r:id="rId24"/>
    <p:sldId id="289" r:id="rId25"/>
    <p:sldId id="290" r:id="rId26"/>
    <p:sldId id="260" r:id="rId27"/>
    <p:sldId id="291" r:id="rId28"/>
    <p:sldId id="261" r:id="rId29"/>
    <p:sldId id="292" r:id="rId30"/>
    <p:sldId id="421" r:id="rId31"/>
    <p:sldId id="264" r:id="rId32"/>
    <p:sldId id="263" r:id="rId33"/>
    <p:sldId id="262" r:id="rId34"/>
    <p:sldId id="293" r:id="rId35"/>
    <p:sldId id="360" r:id="rId36"/>
    <p:sldId id="325" r:id="rId37"/>
    <p:sldId id="361" r:id="rId38"/>
    <p:sldId id="362" r:id="rId39"/>
    <p:sldId id="492" r:id="rId40"/>
    <p:sldId id="838" r:id="rId41"/>
    <p:sldId id="265" r:id="rId42"/>
    <p:sldId id="266" r:id="rId43"/>
    <p:sldId id="294" r:id="rId44"/>
    <p:sldId id="295" r:id="rId45"/>
    <p:sldId id="363" r:id="rId46"/>
    <p:sldId id="296" r:id="rId47"/>
    <p:sldId id="839" r:id="rId48"/>
    <p:sldId id="268" r:id="rId49"/>
    <p:sldId id="298" r:id="rId50"/>
    <p:sldId id="364" r:id="rId51"/>
    <p:sldId id="269" r:id="rId52"/>
    <p:sldId id="270" r:id="rId53"/>
    <p:sldId id="271" r:id="rId54"/>
    <p:sldId id="272" r:id="rId55"/>
    <p:sldId id="840" r:id="rId56"/>
    <p:sldId id="273" r:id="rId57"/>
    <p:sldId id="274" r:id="rId58"/>
    <p:sldId id="275" r:id="rId59"/>
    <p:sldId id="276" r:id="rId60"/>
    <p:sldId id="597" r:id="rId61"/>
    <p:sldId id="277" r:id="rId62"/>
    <p:sldId id="278" r:id="rId63"/>
    <p:sldId id="279" r:id="rId64"/>
    <p:sldId id="280" r:id="rId65"/>
    <p:sldId id="299" r:id="rId66"/>
    <p:sldId id="353" r:id="rId67"/>
    <p:sldId id="300" r:id="rId68"/>
    <p:sldId id="301" r:id="rId69"/>
    <p:sldId id="400" r:id="rId70"/>
    <p:sldId id="401" r:id="rId71"/>
    <p:sldId id="302" r:id="rId72"/>
    <p:sldId id="365" r:id="rId73"/>
    <p:sldId id="350" r:id="rId74"/>
    <p:sldId id="351" r:id="rId75"/>
    <p:sldId id="565" r:id="rId76"/>
    <p:sldId id="566" r:id="rId77"/>
    <p:sldId id="366" r:id="rId78"/>
    <p:sldId id="369" r:id="rId79"/>
    <p:sldId id="367" r:id="rId80"/>
    <p:sldId id="370" r:id="rId81"/>
    <p:sldId id="371" r:id="rId82"/>
    <p:sldId id="352" r:id="rId83"/>
    <p:sldId id="415" r:id="rId84"/>
    <p:sldId id="416" r:id="rId85"/>
    <p:sldId id="417" r:id="rId86"/>
    <p:sldId id="418" r:id="rId87"/>
    <p:sldId id="419" r:id="rId88"/>
    <p:sldId id="647" r:id="rId89"/>
    <p:sldId id="648" r:id="rId90"/>
    <p:sldId id="425" r:id="rId91"/>
    <p:sldId id="426" r:id="rId92"/>
    <p:sldId id="427" r:id="rId93"/>
    <p:sldId id="428" r:id="rId94"/>
    <p:sldId id="429" r:id="rId95"/>
    <p:sldId id="551" r:id="rId96"/>
    <p:sldId id="646" r:id="rId97"/>
    <p:sldId id="430" r:id="rId98"/>
    <p:sldId id="550" r:id="rId99"/>
    <p:sldId id="431" r:id="rId100"/>
    <p:sldId id="490" r:id="rId101"/>
    <p:sldId id="549" r:id="rId102"/>
    <p:sldId id="491" r:id="rId103"/>
    <p:sldId id="544" r:id="rId104"/>
    <p:sldId id="545" r:id="rId105"/>
    <p:sldId id="682" r:id="rId106"/>
    <p:sldId id="683" r:id="rId107"/>
    <p:sldId id="699" r:id="rId108"/>
    <p:sldId id="700" r:id="rId109"/>
    <p:sldId id="701" r:id="rId110"/>
    <p:sldId id="546" r:id="rId111"/>
    <p:sldId id="547" r:id="rId112"/>
    <p:sldId id="563" r:id="rId113"/>
    <p:sldId id="564" r:id="rId114"/>
    <p:sldId id="644" r:id="rId115"/>
    <p:sldId id="645" r:id="rId116"/>
    <p:sldId id="670" r:id="rId117"/>
    <p:sldId id="671" r:id="rId118"/>
    <p:sldId id="675" r:id="rId119"/>
    <p:sldId id="672" r:id="rId120"/>
    <p:sldId id="673" r:id="rId121"/>
    <p:sldId id="674" r:id="rId122"/>
    <p:sldId id="676" r:id="rId123"/>
    <p:sldId id="677" r:id="rId124"/>
    <p:sldId id="678" r:id="rId125"/>
    <p:sldId id="718" r:id="rId126"/>
    <p:sldId id="720" r:id="rId127"/>
    <p:sldId id="721" r:id="rId128"/>
    <p:sldId id="722" r:id="rId1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7" d="100"/>
          <a:sy n="67" d="100"/>
        </p:scale>
        <p:origin x="-606" y="-102"/>
      </p:cViewPr>
      <p:guideLst>
        <p:guide orient="horz" pos="2154"/>
        <p:guide pos="3862"/>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8.xml"/><Relationship Id="rId98" Type="http://schemas.openxmlformats.org/officeDocument/2006/relationships/slide" Target="slides/slide87.xml"/><Relationship Id="rId97" Type="http://schemas.openxmlformats.org/officeDocument/2006/relationships/slide" Target="slides/slide86.xml"/><Relationship Id="rId96" Type="http://schemas.openxmlformats.org/officeDocument/2006/relationships/slide" Target="slides/slide85.xml"/><Relationship Id="rId95" Type="http://schemas.openxmlformats.org/officeDocument/2006/relationships/slide" Target="slides/slide84.xml"/><Relationship Id="rId94" Type="http://schemas.openxmlformats.org/officeDocument/2006/relationships/slide" Target="slides/slide83.xml"/><Relationship Id="rId93" Type="http://schemas.openxmlformats.org/officeDocument/2006/relationships/slide" Target="slides/slide82.xml"/><Relationship Id="rId92" Type="http://schemas.openxmlformats.org/officeDocument/2006/relationships/slide" Target="slides/slide81.xml"/><Relationship Id="rId91" Type="http://schemas.openxmlformats.org/officeDocument/2006/relationships/slide" Target="slides/slide80.xml"/><Relationship Id="rId90" Type="http://schemas.openxmlformats.org/officeDocument/2006/relationships/slide" Target="slides/slide79.xml"/><Relationship Id="rId9" Type="http://schemas.openxmlformats.org/officeDocument/2006/relationships/slideMaster" Target="slideMasters/slideMaster8.xml"/><Relationship Id="rId89" Type="http://schemas.openxmlformats.org/officeDocument/2006/relationships/slide" Target="slides/slide78.xml"/><Relationship Id="rId88" Type="http://schemas.openxmlformats.org/officeDocument/2006/relationships/slide" Target="slides/slide77.xml"/><Relationship Id="rId87" Type="http://schemas.openxmlformats.org/officeDocument/2006/relationships/slide" Target="slides/slide76.xml"/><Relationship Id="rId86" Type="http://schemas.openxmlformats.org/officeDocument/2006/relationships/slide" Target="slides/slide75.xml"/><Relationship Id="rId85" Type="http://schemas.openxmlformats.org/officeDocument/2006/relationships/slide" Target="slides/slide74.xml"/><Relationship Id="rId84" Type="http://schemas.openxmlformats.org/officeDocument/2006/relationships/slide" Target="slides/slide73.xml"/><Relationship Id="rId83" Type="http://schemas.openxmlformats.org/officeDocument/2006/relationships/slide" Target="slides/slide72.xml"/><Relationship Id="rId82" Type="http://schemas.openxmlformats.org/officeDocument/2006/relationships/slide" Target="slides/slide71.xml"/><Relationship Id="rId81" Type="http://schemas.openxmlformats.org/officeDocument/2006/relationships/slide" Target="slides/slide70.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3" Type="http://schemas.openxmlformats.org/officeDocument/2006/relationships/commentAuthors" Target="commentAuthors.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2.xml"/><Relationship Id="rId129" Type="http://schemas.openxmlformats.org/officeDocument/2006/relationships/slide" Target="slides/slide118.xml"/><Relationship Id="rId128" Type="http://schemas.openxmlformats.org/officeDocument/2006/relationships/slide" Target="slides/slide117.xml"/><Relationship Id="rId127" Type="http://schemas.openxmlformats.org/officeDocument/2006/relationships/slide" Target="slides/slide116.xml"/><Relationship Id="rId126" Type="http://schemas.openxmlformats.org/officeDocument/2006/relationships/slide" Target="slides/slide115.xml"/><Relationship Id="rId125" Type="http://schemas.openxmlformats.org/officeDocument/2006/relationships/slide" Target="slides/slide114.xml"/><Relationship Id="rId124" Type="http://schemas.openxmlformats.org/officeDocument/2006/relationships/slide" Target="slides/slide113.xml"/><Relationship Id="rId123" Type="http://schemas.openxmlformats.org/officeDocument/2006/relationships/slide" Target="slides/slide112.xml"/><Relationship Id="rId122" Type="http://schemas.openxmlformats.org/officeDocument/2006/relationships/slide" Target="slides/slide111.xml"/><Relationship Id="rId121" Type="http://schemas.openxmlformats.org/officeDocument/2006/relationships/slide" Target="slides/slide110.xml"/><Relationship Id="rId120" Type="http://schemas.openxmlformats.org/officeDocument/2006/relationships/slide" Target="slides/slide109.xml"/><Relationship Id="rId12" Type="http://schemas.openxmlformats.org/officeDocument/2006/relationships/notesMaster" Target="notesMasters/notesMaster1.xml"/><Relationship Id="rId119" Type="http://schemas.openxmlformats.org/officeDocument/2006/relationships/slide" Target="slides/slide108.xml"/><Relationship Id="rId118" Type="http://schemas.openxmlformats.org/officeDocument/2006/relationships/slide" Target="slides/slide107.xml"/><Relationship Id="rId117" Type="http://schemas.openxmlformats.org/officeDocument/2006/relationships/slide" Target="slides/slide106.xml"/><Relationship Id="rId116" Type="http://schemas.openxmlformats.org/officeDocument/2006/relationships/slide" Target="slides/slide105.xml"/><Relationship Id="rId115" Type="http://schemas.openxmlformats.org/officeDocument/2006/relationships/slide" Target="slides/slide104.xml"/><Relationship Id="rId114" Type="http://schemas.openxmlformats.org/officeDocument/2006/relationships/slide" Target="slides/slide103.xml"/><Relationship Id="rId113" Type="http://schemas.openxmlformats.org/officeDocument/2006/relationships/slide" Target="slides/slide102.xml"/><Relationship Id="rId112" Type="http://schemas.openxmlformats.org/officeDocument/2006/relationships/slide" Target="slides/slide101.xml"/><Relationship Id="rId111" Type="http://schemas.openxmlformats.org/officeDocument/2006/relationships/slide" Target="slides/slide100.xml"/><Relationship Id="rId110" Type="http://schemas.openxmlformats.org/officeDocument/2006/relationships/slide" Target="slides/slide99.xml"/><Relationship Id="rId11" Type="http://schemas.openxmlformats.org/officeDocument/2006/relationships/slide" Target="slides/slide1.xml"/><Relationship Id="rId109" Type="http://schemas.openxmlformats.org/officeDocument/2006/relationships/slide" Target="slides/slide98.xml"/><Relationship Id="rId108" Type="http://schemas.openxmlformats.org/officeDocument/2006/relationships/slide" Target="slides/slide97.xml"/><Relationship Id="rId107" Type="http://schemas.openxmlformats.org/officeDocument/2006/relationships/slide" Target="slides/slide96.xml"/><Relationship Id="rId106" Type="http://schemas.openxmlformats.org/officeDocument/2006/relationships/slide" Target="slides/slide95.xml"/><Relationship Id="rId105" Type="http://schemas.openxmlformats.org/officeDocument/2006/relationships/slide" Target="slides/slide94.xml"/><Relationship Id="rId104" Type="http://schemas.openxmlformats.org/officeDocument/2006/relationships/slide" Target="slides/slide93.xml"/><Relationship Id="rId103" Type="http://schemas.openxmlformats.org/officeDocument/2006/relationships/slide" Target="slides/slide92.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39"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4340" name="Rectangle 4"/>
          <p:cNvSpPr>
            <a:spLocks noGrp="1"/>
          </p:cNvSpPr>
          <p:nvPr>
            <p:ph type="sldImg"/>
          </p:nvPr>
        </p:nvSpPr>
        <p:spPr>
          <a:xfrm>
            <a:off x="381000" y="685800"/>
            <a:ext cx="6096000" cy="3429000"/>
          </a:xfrm>
          <a:prstGeom prst="rect">
            <a:avLst/>
          </a:prstGeom>
          <a:noFill/>
          <a:ln w="9525">
            <a:noFill/>
          </a:ln>
        </p:spPr>
      </p:sp>
      <p:sp>
        <p:nvSpPr>
          <p:cNvPr id="23557"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4342"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3"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algn="r" fontAlgn="base"/>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87867"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5927" y="10795"/>
            <a:ext cx="12166600" cy="1216660"/>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p:spPr>
        <p:txBody>
          <a:bodyPr/>
          <a:lstStyle>
            <a:lvl1pPr algn="l">
              <a:defRPr>
                <a:solidFill>
                  <a:schemeClr val="tx1"/>
                </a:solidFill>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algn="r" fontAlgn="base"/>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4097"/>
          <p:cNvGrpSpPr/>
          <p:nvPr/>
        </p:nvGrpSpPr>
        <p:grpSpPr>
          <a:xfrm>
            <a:off x="0" y="0"/>
            <a:ext cx="12192000" cy="6856413"/>
            <a:chOff x="0" y="0"/>
            <a:chExt cx="5760" cy="4319"/>
          </a:xfrm>
        </p:grpSpPr>
        <p:sp>
          <p:nvSpPr>
            <p:cNvPr id="11267" name="任意多边形 4098"/>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1268" name="任意多边形 4099"/>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69" name="任意多边形 410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1270" name="任意多边形 410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71" name="任意多边形 410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1272" name="任意多边形 410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1273" name="任意多边形 4104"/>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1274" name="任意多边形 4105"/>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275" name="任意多边形 410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1276" name="任意多边形 4107"/>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1277" name="任意多边形 4108"/>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1278" name="任意多边形 4109"/>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1279" name="任意多边形 411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80" name="任意多边形 4111"/>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1281" name="任意多边形 4112"/>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1282" name="任意多边形 411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1283" name="任意多边形 411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1284" name="任意多边形 4115"/>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1285" name="任意多边形 4116"/>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1286" name="任意多边形 4117"/>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1287" name="任意多边形 4118"/>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288" name="任意多边形 411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1289" name="任意多边形 412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1290" name="任意多边形 4121"/>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1291" name="任意多边形 412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1292" name="任意多边形 4123"/>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1293" name="任意多边形 412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1294" name="任意多边形 4125"/>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1295" name="任意多边形 412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96" name="任意多边形 412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1297" name="任意多边形 412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1298" name="任意多边形 412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1299" name="任意多边形 4130"/>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300" name="任意多边形 413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1301" name="任意多边形 413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1302" name="任意多边形 413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1303" name="组合 4134"/>
            <p:cNvGrpSpPr/>
            <p:nvPr userDrawn="1"/>
          </p:nvGrpSpPr>
          <p:grpSpPr>
            <a:xfrm>
              <a:off x="0" y="1632"/>
              <a:ext cx="5758" cy="1858"/>
              <a:chOff x="0" y="0"/>
              <a:chExt cx="5758" cy="1858"/>
            </a:xfrm>
          </p:grpSpPr>
          <p:sp>
            <p:nvSpPr>
              <p:cNvPr id="11304" name="任意多边形 4135"/>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305" name="任意多边形 413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4138" name="标题 4137"/>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87" name="日期占位符 4139"/>
          <p:cNvSpPr>
            <a:spLocks noGrp="1"/>
          </p:cNvSpPr>
          <p:nvPr>
            <p:ph type="dt" sz="quarter" idx="2"/>
          </p:nvPr>
        </p:nvSpPr>
        <p:spPr>
          <a:xfrm>
            <a:off x="609600" y="6243638"/>
            <a:ext cx="2844800" cy="457200"/>
          </a:xfrm>
          <a:prstGeom prst="rect">
            <a:avLst/>
          </a:prstGeom>
          <a:noFill/>
          <a:ln w="9525">
            <a:noFill/>
            <a:miter/>
          </a:ln>
        </p:spPr>
        <p:txBody>
          <a:bodyPr anchor="b"/>
          <a:lstStyle>
            <a:lvl1pPr>
              <a:defRPr/>
            </a:lvl1pPr>
          </a:lstStyle>
          <a:p>
            <a:pPr marL="0" marR="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88" name="页脚占位符 4140"/>
          <p:cNvSpPr>
            <a:spLocks noGrp="1"/>
          </p:cNvSpPr>
          <p:nvPr>
            <p:ph type="ftr" sz="quarter" idx="3"/>
          </p:nvPr>
        </p:nvSpPr>
        <p:spPr>
          <a:xfrm>
            <a:off x="4165600" y="6248400"/>
            <a:ext cx="3860800" cy="457200"/>
          </a:xfrm>
          <a:prstGeom prst="rect">
            <a:avLst/>
          </a:prstGeom>
          <a:noFill/>
          <a:ln w="9525">
            <a:noFill/>
            <a:miter/>
          </a:ln>
        </p:spPr>
        <p:txBody>
          <a:bodyPr anchor="b"/>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en-US" altLang="x-none"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89" name="灯片编号占位符 4141"/>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chorCtr="0">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2290" name="组合 8193"/>
          <p:cNvGrpSpPr/>
          <p:nvPr/>
        </p:nvGrpSpPr>
        <p:grpSpPr>
          <a:xfrm>
            <a:off x="0" y="0"/>
            <a:ext cx="12192000" cy="6856413"/>
            <a:chOff x="0" y="0"/>
            <a:chExt cx="5760" cy="4319"/>
          </a:xfrm>
        </p:grpSpPr>
        <p:sp>
          <p:nvSpPr>
            <p:cNvPr id="12291" name="任意多边形 8194"/>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2292" name="任意多边形 8195"/>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293" name="任意多边形 819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2294" name="任意多边形 819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295" name="任意多边形 819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2296" name="任意多边形 819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2297" name="任意多边形 8200"/>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2298" name="任意多边形 8201"/>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299" name="任意多边形 820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2300" name="任意多边形 8203"/>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2301" name="任意多边形 8204"/>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2302" name="任意多边形 8205"/>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2303" name="任意多边形 820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2304" name="任意多边形 8207"/>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2305" name="任意多边形 8208"/>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2306" name="任意多边形 820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2307" name="任意多边形 821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2308" name="任意多边形 8211"/>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2309" name="任意多边形 8212"/>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2310" name="任意多边形 8213"/>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2311" name="任意多边形 8214"/>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12" name="任意多边形 821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2313" name="任意多边形 821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2314" name="任意多边形 8217"/>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2315" name="任意多边形 821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2316" name="任意多边形 8219"/>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2317" name="任意多边形 822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2318" name="任意多边形 8221"/>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2319" name="任意多边形 822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2320" name="任意多边形 822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2321" name="任意多边形 822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2322" name="任意多边形 822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2323" name="任意多边形 8226"/>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2324" name="任意多边形 822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2325" name="任意多边形 822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2326" name="任意多边形 822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2327" name="组合 8230"/>
            <p:cNvGrpSpPr/>
            <p:nvPr userDrawn="1"/>
          </p:nvGrpSpPr>
          <p:grpSpPr>
            <a:xfrm>
              <a:off x="0" y="1632"/>
              <a:ext cx="5758" cy="1858"/>
              <a:chOff x="0" y="0"/>
              <a:chExt cx="5758" cy="1858"/>
            </a:xfrm>
          </p:grpSpPr>
          <p:sp>
            <p:nvSpPr>
              <p:cNvPr id="12328" name="任意多边形 8231"/>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2329" name="任意多边形 823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8233"/>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8235" name="副标题 8234"/>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87" name="日期占位符 8235"/>
          <p:cNvSpPr>
            <a:spLocks noGrp="1"/>
          </p:cNvSpPr>
          <p:nvPr>
            <p:ph type="dt" sz="quarter" idx="2"/>
          </p:nvPr>
        </p:nvSpPr>
        <p:spPr>
          <a:xfrm>
            <a:off x="609600" y="6243638"/>
            <a:ext cx="2844800" cy="457200"/>
          </a:xfrm>
          <a:prstGeom prst="rect">
            <a:avLst/>
          </a:prstGeom>
          <a:noFill/>
          <a:ln w="9525">
            <a:noFill/>
            <a:miter/>
          </a:ln>
        </p:spPr>
        <p:txBody>
          <a:bodyPr anchor="b"/>
          <a:lstStyle>
            <a:lvl1pPr>
              <a:defRPr/>
            </a:lvl1pPr>
          </a:lstStyle>
          <a:p>
            <a:pPr marL="0" marR="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88" name="页脚占位符 8236"/>
          <p:cNvSpPr>
            <a:spLocks noGrp="1"/>
          </p:cNvSpPr>
          <p:nvPr>
            <p:ph type="ftr" sz="quarter" idx="3"/>
          </p:nvPr>
        </p:nvSpPr>
        <p:spPr>
          <a:xfrm>
            <a:off x="4165600" y="6248400"/>
            <a:ext cx="3860800" cy="457200"/>
          </a:xfrm>
          <a:prstGeom prst="rect">
            <a:avLst/>
          </a:prstGeom>
          <a:noFill/>
          <a:ln w="9525">
            <a:noFill/>
            <a:miter/>
          </a:ln>
        </p:spPr>
        <p:txBody>
          <a:bodyPr anchor="b"/>
          <a:lstStyle>
            <a:lvl1pPr>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en-US" altLang="x-none"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89" name="灯片编号占位符 8237"/>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chorCtr="0">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3314" name="组合 11265"/>
          <p:cNvGrpSpPr/>
          <p:nvPr/>
        </p:nvGrpSpPr>
        <p:grpSpPr>
          <a:xfrm>
            <a:off x="0" y="0"/>
            <a:ext cx="12192000" cy="6856413"/>
            <a:chOff x="0" y="0"/>
            <a:chExt cx="5760" cy="4319"/>
          </a:xfrm>
        </p:grpSpPr>
        <p:sp>
          <p:nvSpPr>
            <p:cNvPr id="13315" name="任意多边形 11266"/>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3316" name="任意多边形 11267"/>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17"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3318"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19"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3320"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3321"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3322" name="任意多边形 11273"/>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23"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3324" name="任意多边形 11275"/>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3325"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3326" name="任意多边形 11277"/>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3327"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3328" name="任意多边形 11279"/>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3329" name="任意多边形 11280"/>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3330"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3331"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3332" name="任意多边形 11283"/>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3333"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3334" name="任意多边形 11285"/>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3335" name="任意多边形 11286"/>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36"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3337"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3338" name="任意多边形 11289"/>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3339"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3340" name="任意多边形 11291"/>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3341"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3342" name="任意多边形 11293"/>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3343"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3344"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3345"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3346"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3347" name="任意多边形 11298"/>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3348"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3349"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3350"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3351" name="组合 11302"/>
            <p:cNvGrpSpPr/>
            <p:nvPr userDrawn="1"/>
          </p:nvGrpSpPr>
          <p:grpSpPr>
            <a:xfrm>
              <a:off x="0" y="1632"/>
              <a:ext cx="5758" cy="1858"/>
              <a:chOff x="0" y="0"/>
              <a:chExt cx="5758" cy="1858"/>
            </a:xfrm>
          </p:grpSpPr>
          <p:sp>
            <p:nvSpPr>
              <p:cNvPr id="13352" name="任意多边形 11303"/>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3353"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effectLst/>
              </a:defRPr>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828800" y="3886200"/>
            <a:ext cx="8534400" cy="1752600"/>
          </a:xfrm>
          <a:prstGeom prst="rect">
            <a:avLst/>
          </a:prstGeom>
          <a:noFill/>
          <a:ln w="9525">
            <a:noFill/>
            <a:miter/>
          </a:ln>
        </p:spPr>
        <p:txBody>
          <a:bodyPr/>
          <a:lstStyle>
            <a:lvl1pPr marL="0" lvl="0" indent="0" algn="ctr">
              <a:buNone/>
              <a:defRPr sz="3600" kern="1200">
                <a:effectLst/>
              </a:defRPr>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87" name="日期占位符 11307"/>
          <p:cNvSpPr>
            <a:spLocks noGrp="1"/>
          </p:cNvSpPr>
          <p:nvPr>
            <p:ph type="dt" sz="quarter" idx="2"/>
          </p:nvPr>
        </p:nvSpPr>
        <p:spPr>
          <a:xfrm>
            <a:off x="609600" y="6243638"/>
            <a:ext cx="2844800" cy="457200"/>
          </a:xfrm>
          <a:prstGeom prst="rect">
            <a:avLst/>
          </a:prstGeom>
          <a:noFill/>
          <a:ln w="9525">
            <a:noFill/>
            <a:miter/>
          </a:ln>
        </p:spPr>
        <p:txBody>
          <a:bodyPr anchor="b"/>
          <a:lstStyle>
            <a:lvl1pPr>
              <a:defRPr dirty="0">
                <a:effectLst/>
              </a:defRPr>
            </a:lvl1pPr>
          </a:lstStyle>
          <a:p>
            <a:pPr marL="0" marR="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88" name="页脚占位符 11308"/>
          <p:cNvSpPr>
            <a:spLocks noGrp="1"/>
          </p:cNvSpPr>
          <p:nvPr>
            <p:ph type="ftr" sz="quarter" idx="3"/>
          </p:nvPr>
        </p:nvSpPr>
        <p:spPr>
          <a:xfrm>
            <a:off x="4165600" y="6248400"/>
            <a:ext cx="3860800" cy="457200"/>
          </a:xfrm>
          <a:prstGeom prst="rect">
            <a:avLst/>
          </a:prstGeom>
          <a:noFill/>
          <a:ln w="9525">
            <a:noFill/>
            <a:miter/>
          </a:ln>
        </p:spPr>
        <p:txBody>
          <a:bodyPr anchor="b"/>
          <a:lstStyle>
            <a:lvl1pPr>
              <a:defRPr dirty="0">
                <a:effectLst/>
              </a:defRPr>
            </a:lvl1pPr>
          </a:lstStyle>
          <a:p>
            <a:pPr marL="0" marR="0" indent="0" defTabSz="914400" rtl="0" eaLnBrk="1" fontAlgn="base" latinLnBrk="0" hangingPunct="1">
              <a:spcBef>
                <a:spcPct val="0"/>
              </a:spcBef>
              <a:spcAft>
                <a:spcPct val="0"/>
              </a:spcAft>
              <a:buClrTx/>
              <a:buSzTx/>
              <a:buFont typeface="Arial" panose="020B0604020202020204" pitchFamily="34" charset="0"/>
              <a:buNone/>
              <a:defRPr/>
            </a:pPr>
            <a:endParaRPr kumimoji="0" lang="en-US" altLang="x-none"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89" name="灯片编号占位符 11309"/>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zh-CN" sz="1200" strike="noStrike" noProof="1"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lgn="l">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lgn="l">
              <a:buNone/>
              <a:defRPr sz="1800">
                <a:solidFill>
                  <a:schemeClr val="tx1">
                    <a:tint val="75000"/>
                  </a:schemeClr>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ct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259724" y="1567346"/>
            <a:ext cx="4701840" cy="710095"/>
          </a:xfrm>
        </p:spPr>
        <p:txBody>
          <a:bodyPr anchor="ctr">
            <a:normAutofit/>
          </a:bodyPr>
          <a:lstStyle>
            <a:lvl1pPr marL="0" indent="0">
              <a:buNone/>
              <a:defRPr sz="2100" b="0">
                <a:effectLs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259724" y="2338388"/>
            <a:ext cx="4701840" cy="3785964"/>
          </a:xfrm>
        </p:spPr>
        <p:txBody>
          <a:bodyPr>
            <a:normAutofit/>
          </a:bodyPr>
          <a:lstStyle>
            <a:lvl1pPr>
              <a:defRPr sz="1800">
                <a:effectLst/>
              </a:defRPr>
            </a:lvl1pPr>
            <a:lvl2pPr>
              <a:defRPr sz="1500">
                <a:effectLst/>
              </a:defRPr>
            </a:lvl2pPr>
            <a:lvl3pPr>
              <a:defRPr sz="1350">
                <a:effectLst/>
              </a:defRPr>
            </a:lvl3pPr>
            <a:lvl4pPr>
              <a:defRPr sz="1200">
                <a:effectLst/>
              </a:defRPr>
            </a:lvl4pPr>
            <a:lvl5pPr>
              <a:defRPr sz="1200">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89616" y="1567346"/>
            <a:ext cx="4701841" cy="710095"/>
          </a:xfrm>
        </p:spPr>
        <p:txBody>
          <a:bodyPr rtlCol="0" anchor="ctr">
            <a:normAutofit/>
          </a:bodyPr>
          <a:lstStyle>
            <a:lvl1pPr marL="171450" indent="-171450">
              <a:buNone/>
              <a:defRPr lang="zh-CN" altLang="en-US" b="0" smtClean="0">
                <a:effectLst/>
              </a:defRPr>
            </a:lvl1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89616" y="2357460"/>
            <a:ext cx="4701841" cy="3766892"/>
          </a:xfrm>
        </p:spPr>
        <p:txBody>
          <a:bodyPr>
            <a:normAutofit/>
          </a:bodyPr>
          <a:lstStyle>
            <a:lvl1pPr>
              <a:defRPr sz="1800">
                <a:effectLst/>
              </a:defRPr>
            </a:lvl1pPr>
            <a:lvl2pPr>
              <a:defRPr sz="1500">
                <a:effectLst/>
              </a:defRPr>
            </a:lvl2pPr>
            <a:lvl3pPr>
              <a:defRPr sz="1350">
                <a:effectLst/>
              </a:defRPr>
            </a:lvl3pPr>
            <a:lvl4pPr>
              <a:defRPr sz="1200">
                <a:effectLst/>
              </a:defRPr>
            </a:lvl4pPr>
            <a:lvl5pPr>
              <a:defRPr sz="1200">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effectLst/>
              </a:defRPr>
            </a:lvl1pPr>
            <a:lvl2pPr>
              <a:defRPr sz="2100">
                <a:effectLst/>
              </a:defRPr>
            </a:lvl2pPr>
            <a:lvl3pPr>
              <a:defRPr sz="1800">
                <a:effectLst/>
              </a:defRPr>
            </a:lvl3pPr>
            <a:lvl4pPr>
              <a:defRPr sz="1500">
                <a:effectLst/>
              </a:defRPr>
            </a:lvl4pPr>
            <a:lvl5pPr>
              <a:defRPr sz="1500">
                <a:effectLst/>
              </a:defRPr>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effectLs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effectLst/>
              </a:defRPr>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effectLst/>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effectLs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260851" cy="1600200"/>
          </a:xfrm>
        </p:spPr>
        <p:txBody>
          <a:bodyPr anchor="t">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384800" y="457201"/>
            <a:ext cx="5970588"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260851"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dirty="0">
              <a:solidFill>
                <a:schemeClr val="tx1"/>
              </a:solidFill>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marL="0" marR="0" indent="0" defTabSz="914400" rtl="0" fontAlgn="base">
              <a:spcBef>
                <a:spcPct val="0"/>
              </a:spcBef>
              <a:spcAft>
                <a:spcPct val="0"/>
              </a:spcAft>
              <a:buClrTx/>
              <a:buSzTx/>
              <a:buFont typeface="Arial" panose="020B0604020202020204" pitchFamily="34" charset="0"/>
              <a:buNone/>
              <a:defRPr/>
            </a:pPr>
            <a:endParaRPr kumimoji="0" lang="zh-CN" altLang="en-US" b="0" i="0"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algn="r" fontAlgn="base"/>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7"/>
          <p:cNvCxnSpPr/>
          <p:nvPr userDrawn="1"/>
        </p:nvCxnSpPr>
        <p:spPr>
          <a:xfrm>
            <a:off x="287867"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59267" y="1319213"/>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custDataLst>
              <p:tags r:id="rId7"/>
            </p:custDataLst>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custDataLst>
              <p:tags r:id="rId5"/>
            </p:custDataLst>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custDataLst>
              <p:tags r:id="rId6"/>
            </p:custDataLst>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7" Type="http://schemas.openxmlformats.org/officeDocument/2006/relationships/theme" Target="../theme/theme9.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effectLst/>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effectLst/>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effectLst/>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effectLst/>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effectLst/>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3074" name="组合 3073"/>
          <p:cNvGrpSpPr/>
          <p:nvPr/>
        </p:nvGrpSpPr>
        <p:grpSpPr>
          <a:xfrm>
            <a:off x="0" y="0"/>
            <a:ext cx="12192000" cy="6856413"/>
            <a:chOff x="0" y="0"/>
            <a:chExt cx="5760" cy="4319"/>
          </a:xfrm>
        </p:grpSpPr>
        <p:sp>
          <p:nvSpPr>
            <p:cNvPr id="3075" name="任意多边形 3074"/>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3076" name="任意多边形 3075"/>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3077" name="任意多边形 307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3078" name="任意多边形 307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3079" name="任意多边形 307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3080" name="任意多边形 307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3081" name="任意多边形 3080"/>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3082" name="任意多边形 3081"/>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3083" name="任意多边形 308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3084" name="任意多边形 3083"/>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3085" name="任意多边形 3084"/>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3086" name="任意多边形 3085"/>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3087" name="任意多边形 308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3088" name="任意多边形 3087"/>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3089" name="任意多边形 3088"/>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3090" name="任意多边形 308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3091" name="任意多边形 309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3092" name="任意多边形 3091"/>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3093" name="任意多边形 3092"/>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3094" name="任意多边形 3093"/>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3095" name="任意多边形 3094"/>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3096" name="任意多边形 309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3097" name="任意多边形 309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3098" name="任意多边形 3097"/>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3099" name="任意多边形 309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3100" name="任意多边形 3099"/>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3101" name="任意多边形 310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3102" name="任意多边形 3101"/>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3103" name="任意多边形 310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3104" name="任意多边形 310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3105" name="任意多边形 310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3106" name="任意多边形 310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3107" name="任意多边形 3106"/>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3108" name="任意多边形 310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3109" name="任意多边形 310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3110" name="任意多边形 310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3113" name="任意多边形 311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2" name="标题 3113"/>
          <p:cNvSpPr>
            <a:spLocks noGrp="1"/>
          </p:cNvSpPr>
          <p:nvPr>
            <p:ph type="title"/>
          </p:nvPr>
        </p:nvSpPr>
        <p:spPr>
          <a:xfrm>
            <a:off x="609600" y="277813"/>
            <a:ext cx="10972800" cy="1143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3" name="文本占位符 3114"/>
          <p:cNvSpPr>
            <a:spLocks noGrp="1"/>
          </p:cNvSpPr>
          <p:nvPr>
            <p:ph type="body" idx="1"/>
          </p:nvPr>
        </p:nvSpPr>
        <p:spPr>
          <a:xfrm>
            <a:off x="609600" y="1600200"/>
            <a:ext cx="10972800" cy="4530725"/>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115"/>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3116"/>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3117"/>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effectLst>
            <a:outerShdw blurRad="38100" dist="38100" dir="2700000">
              <a:srgbClr val="C0C0C0"/>
            </a:outerShdw>
          </a:effectLst>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C0C0C0"/>
            </a:outerShdw>
          </a:effectLst>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C0C0C0"/>
            </a:outerShdw>
          </a:effectLst>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4099"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2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5123"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14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14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6146" name="组合 7169"/>
          <p:cNvGrpSpPr/>
          <p:nvPr/>
        </p:nvGrpSpPr>
        <p:grpSpPr>
          <a:xfrm>
            <a:off x="0" y="0"/>
            <a:ext cx="12192000" cy="6856413"/>
            <a:chOff x="0" y="0"/>
            <a:chExt cx="5760" cy="4319"/>
          </a:xfrm>
        </p:grpSpPr>
        <p:sp>
          <p:nvSpPr>
            <p:cNvPr id="6147" name="任意多边形 7170"/>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6148" name="任意多边形 7171"/>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49"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6150"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51"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6152"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6153"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6154" name="任意多边形 7177"/>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55"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6156" name="任意多边形 7179"/>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6157"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6158" name="任意多边形 7181"/>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6159"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60" name="任意多边形 7183"/>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6161" name="任意多边形 7184"/>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6162"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6163"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6164" name="任意多边形 7187"/>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6165"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6166" name="任意多边形 7189"/>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6167" name="任意多边形 7190"/>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68"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6169"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6170" name="任意多边形 7193"/>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6171"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6172" name="任意多边形 7195"/>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6173"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6174" name="任意多边形 7197"/>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6175"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76"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6177"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6178"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6179" name="任意多边形 7202"/>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80"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6181"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6182"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6183" name="组合 7206"/>
            <p:cNvGrpSpPr/>
            <p:nvPr userDrawn="1"/>
          </p:nvGrpSpPr>
          <p:grpSpPr>
            <a:xfrm>
              <a:off x="0" y="1632"/>
              <a:ext cx="5758" cy="1858"/>
              <a:chOff x="0" y="0"/>
              <a:chExt cx="5758" cy="1858"/>
            </a:xfrm>
          </p:grpSpPr>
          <p:sp>
            <p:nvSpPr>
              <p:cNvPr id="6184" name="任意多边形 7207"/>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85"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7210" name="标题 7209"/>
          <p:cNvSpPr>
            <a:spLocks noGrp="1"/>
          </p:cNvSpPr>
          <p:nvPr>
            <p:ph type="title"/>
          </p:nvPr>
        </p:nvSpPr>
        <p:spPr>
          <a:xfrm>
            <a:off x="609600" y="277813"/>
            <a:ext cx="10972800" cy="1143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7211" name="文本占位符 7210"/>
          <p:cNvSpPr>
            <a:spLocks noGrp="1"/>
          </p:cNvSpPr>
          <p:nvPr>
            <p:ph type="body" idx="1"/>
          </p:nvPr>
        </p:nvSpPr>
        <p:spPr>
          <a:xfrm>
            <a:off x="609600" y="1600200"/>
            <a:ext cx="10972800" cy="4530725"/>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212" name="日期占位符 7211"/>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14" name="灯片编号占位符 7213"/>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fontAlgn="base">
        <a:spcBef>
          <a:spcPct val="0"/>
        </a:spcBef>
        <a:spcAft>
          <a:spcPct val="0"/>
        </a:spcAft>
        <a:defRPr sz="44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effectLst>
            <a:outerShdw blurRad="38100" dist="38100" dir="2700000">
              <a:srgbClr val="C0C0C0"/>
            </a:outerShdw>
          </a:effectLst>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C0C0C0"/>
            </a:outerShdw>
          </a:effectLst>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C0C0C0"/>
            </a:outerShdw>
          </a:effectLst>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7171" name="Rectangle 3"/>
          <p:cNvSpPr>
            <a:spLocks noGrp="1"/>
          </p:cNvSpPr>
          <p:nvPr>
            <p:ph type="body"/>
          </p:nvPr>
        </p:nvSpPr>
        <p:spPr>
          <a:xfrm>
            <a:off x="609600" y="1600200"/>
            <a:ext cx="109728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922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2"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8194" name="组合 10241"/>
          <p:cNvGrpSpPr/>
          <p:nvPr/>
        </p:nvGrpSpPr>
        <p:grpSpPr>
          <a:xfrm>
            <a:off x="0" y="0"/>
            <a:ext cx="12192000" cy="6856413"/>
            <a:chOff x="0" y="0"/>
            <a:chExt cx="5760" cy="4319"/>
          </a:xfrm>
        </p:grpSpPr>
        <p:sp>
          <p:nvSpPr>
            <p:cNvPr id="8195" name="任意多边形 10242"/>
            <p:cNvSpPr/>
            <p:nvPr/>
          </p:nvSpPr>
          <p:spPr>
            <a:xfrm>
              <a:off x="0" y="12"/>
              <a:ext cx="5758" cy="3273"/>
            </a:xfrm>
            <a:custGeom>
              <a:avLst/>
              <a:gdLst/>
              <a:ahLst/>
              <a:cxnLst>
                <a:cxn ang="0">
                  <a:pos x="3203" y="1816"/>
                </a:cxn>
                <a:cxn ang="0">
                  <a:pos x="0" y="0"/>
                </a:cxn>
                <a:cxn ang="0">
                  <a:pos x="0" y="522"/>
                </a:cxn>
                <a:cxn ang="0">
                  <a:pos x="3047"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8196" name="任意多边形 10243"/>
            <p:cNvSpPr/>
            <p:nvPr/>
          </p:nvSpPr>
          <p:spPr>
            <a:xfrm>
              <a:off x="149" y="0"/>
              <a:ext cx="5609" cy="3243"/>
            </a:xfrm>
            <a:custGeom>
              <a:avLst/>
              <a:gdLst/>
              <a:ahLst/>
              <a:cxnLst>
                <a:cxn ang="0">
                  <a:pos x="3173" y="1714"/>
                </a:cxn>
                <a:cxn ang="0">
                  <a:pos x="432" y="0"/>
                </a:cxn>
                <a:cxn ang="0">
                  <a:pos x="0" y="0"/>
                </a:cxn>
                <a:cxn ang="0">
                  <a:pos x="3096"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197"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8198"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199"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8200"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8201"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8202" name="任意多边形 10249"/>
            <p:cNvSpPr/>
            <p:nvPr/>
          </p:nvSpPr>
          <p:spPr>
            <a:xfrm>
              <a:off x="0" y="3971"/>
              <a:ext cx="3619" cy="348"/>
            </a:xfrm>
            <a:custGeom>
              <a:avLst/>
              <a:gdLst/>
              <a:ahLst/>
              <a:cxnLst>
                <a:cxn ang="0">
                  <a:pos x="0" y="348"/>
                </a:cxn>
                <a:cxn ang="0">
                  <a:pos x="311"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03"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8204" name="任意多边形 10251"/>
            <p:cNvSpPr/>
            <p:nvPr/>
          </p:nvSpPr>
          <p:spPr>
            <a:xfrm>
              <a:off x="4354" y="3869"/>
              <a:ext cx="1404" cy="378"/>
            </a:xfrm>
            <a:custGeom>
              <a:avLst/>
              <a:gdLst/>
              <a:ahLst/>
              <a:cxnLst>
                <a:cxn ang="0">
                  <a:pos x="1404" y="126"/>
                </a:cxn>
                <a:cxn ang="0">
                  <a:pos x="1404" y="0"/>
                </a:cxn>
                <a:cxn ang="0">
                  <a:pos x="0" y="174"/>
                </a:cxn>
                <a:cxn ang="0">
                  <a:pos x="257"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8205"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8206" name="任意多边形 10253"/>
            <p:cNvSpPr/>
            <p:nvPr/>
          </p:nvSpPr>
          <p:spPr>
            <a:xfrm>
              <a:off x="0" y="1486"/>
              <a:ext cx="5030" cy="1671"/>
            </a:xfrm>
            <a:custGeom>
              <a:avLst/>
              <a:gdLst/>
              <a:ahLst/>
              <a:cxnLst>
                <a:cxn ang="0">
                  <a:pos x="0" y="72"/>
                </a:cxn>
                <a:cxn ang="0">
                  <a:pos x="5030" y="1671"/>
                </a:cxn>
                <a:cxn ang="0">
                  <a:pos x="5030" y="1665"/>
                </a:cxn>
                <a:cxn ang="0">
                  <a:pos x="0" y="0"/>
                </a:cxn>
                <a:cxn ang="0">
                  <a:pos x="0" y="72"/>
                </a:cxn>
                <a:cxn ang="0">
                  <a:pos x="0" y="72"/>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8207"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8208" name="任意多边形 10255"/>
            <p:cNvSpPr/>
            <p:nvPr/>
          </p:nvSpPr>
          <p:spPr>
            <a:xfrm>
              <a:off x="0" y="916"/>
              <a:ext cx="5030" cy="2187"/>
            </a:xfrm>
            <a:custGeom>
              <a:avLst/>
              <a:gdLst/>
              <a:ahLst/>
              <a:cxnLst>
                <a:cxn ang="0">
                  <a:pos x="0" y="396"/>
                </a:cxn>
                <a:cxn ang="0">
                  <a:pos x="5030" y="2187"/>
                </a:cxn>
                <a:cxn ang="0">
                  <a:pos x="5030" y="2133"/>
                </a:cxn>
                <a:cxn ang="0">
                  <a:pos x="0" y="0"/>
                </a:cxn>
                <a:cxn ang="0">
                  <a:pos x="0" y="396"/>
                </a:cxn>
                <a:cxn ang="0">
                  <a:pos x="0" y="396"/>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8209" name="任意多边形 10256"/>
            <p:cNvSpPr/>
            <p:nvPr/>
          </p:nvSpPr>
          <p:spPr>
            <a:xfrm>
              <a:off x="2294" y="0"/>
              <a:ext cx="3159" cy="2725"/>
            </a:xfrm>
            <a:custGeom>
              <a:avLst/>
              <a:gdLst/>
              <a:ahLst/>
              <a:cxnLst>
                <a:cxn ang="0">
                  <a:pos x="0" y="0"/>
                </a:cxn>
                <a:cxn ang="0">
                  <a:pos x="3141" y="2725"/>
                </a:cxn>
                <a:cxn ang="0">
                  <a:pos x="3159" y="2702"/>
                </a:cxn>
                <a:cxn ang="0">
                  <a:pos x="102"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8210"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8211"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8212" name="任意多边形 10259"/>
            <p:cNvSpPr/>
            <p:nvPr/>
          </p:nvSpPr>
          <p:spPr>
            <a:xfrm>
              <a:off x="2454" y="0"/>
              <a:ext cx="3119" cy="2678"/>
            </a:xfrm>
            <a:custGeom>
              <a:avLst/>
              <a:gdLst/>
              <a:ahLst/>
              <a:cxnLst>
                <a:cxn ang="0">
                  <a:pos x="0" y="0"/>
                </a:cxn>
                <a:cxn ang="0">
                  <a:pos x="3023" y="2678"/>
                </a:cxn>
                <a:cxn ang="0">
                  <a:pos x="3119" y="2588"/>
                </a:cxn>
                <a:cxn ang="0">
                  <a:pos x="383"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8213"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8214" name="任意多边形 10261"/>
            <p:cNvSpPr/>
            <p:nvPr/>
          </p:nvSpPr>
          <p:spPr>
            <a:xfrm>
              <a:off x="3112" y="0"/>
              <a:ext cx="2514" cy="2534"/>
            </a:xfrm>
            <a:custGeom>
              <a:avLst/>
              <a:gdLst/>
              <a:ahLst/>
              <a:cxnLst>
                <a:cxn ang="0">
                  <a:pos x="0" y="0"/>
                </a:cxn>
                <a:cxn ang="0">
                  <a:pos x="2514" y="2534"/>
                </a:cxn>
                <a:cxn ang="0">
                  <a:pos x="2514" y="2534"/>
                </a:cxn>
                <a:cxn ang="0">
                  <a:pos x="66"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8215" name="任意多边形 10262"/>
            <p:cNvSpPr/>
            <p:nvPr/>
          </p:nvSpPr>
          <p:spPr>
            <a:xfrm>
              <a:off x="3488" y="0"/>
              <a:ext cx="2198" cy="2480"/>
            </a:xfrm>
            <a:custGeom>
              <a:avLst/>
              <a:gdLst/>
              <a:ahLst/>
              <a:cxnLst>
                <a:cxn ang="0">
                  <a:pos x="0" y="0"/>
                </a:cxn>
                <a:cxn ang="0">
                  <a:pos x="2186" y="2480"/>
                </a:cxn>
                <a:cxn ang="0">
                  <a:pos x="2198" y="2474"/>
                </a:cxn>
                <a:cxn ang="0">
                  <a:pos x="317"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16"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8217"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8218" name="任意多边形 10265"/>
            <p:cNvSpPr/>
            <p:nvPr/>
          </p:nvSpPr>
          <p:spPr>
            <a:xfrm>
              <a:off x="5107" y="0"/>
              <a:ext cx="573" cy="1042"/>
            </a:xfrm>
            <a:custGeom>
              <a:avLst/>
              <a:gdLst/>
              <a:ahLst/>
              <a:cxnLst>
                <a:cxn ang="0">
                  <a:pos x="0" y="0"/>
                </a:cxn>
                <a:cxn ang="0">
                  <a:pos x="496" y="1042"/>
                </a:cxn>
                <a:cxn ang="0">
                  <a:pos x="573" y="850"/>
                </a:cxn>
                <a:cxn ang="0">
                  <a:pos x="251"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8219"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8220" name="任意多边形 10267"/>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8221"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8222" name="任意多边形 10269"/>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8223"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8224"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8225"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8226"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8227" name="任意多边形 10274"/>
            <p:cNvSpPr/>
            <p:nvPr/>
          </p:nvSpPr>
          <p:spPr>
            <a:xfrm>
              <a:off x="3950" y="0"/>
              <a:ext cx="1804" cy="2464"/>
            </a:xfrm>
            <a:custGeom>
              <a:avLst/>
              <a:gdLst/>
              <a:ahLst/>
              <a:cxnLst>
                <a:cxn ang="0">
                  <a:pos x="486" y="0"/>
                </a:cxn>
                <a:cxn ang="0">
                  <a:pos x="0" y="0"/>
                </a:cxn>
                <a:cxn ang="0">
                  <a:pos x="1804" y="2464"/>
                </a:cxn>
                <a:cxn ang="0">
                  <a:pos x="1804" y="2248"/>
                </a:cxn>
                <a:cxn ang="0">
                  <a:pos x="1798"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8228"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8229"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8230"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8231" name="组合 10278"/>
            <p:cNvGrpSpPr/>
            <p:nvPr userDrawn="1"/>
          </p:nvGrpSpPr>
          <p:grpSpPr>
            <a:xfrm>
              <a:off x="0" y="1632"/>
              <a:ext cx="5758" cy="1858"/>
              <a:chOff x="0" y="0"/>
              <a:chExt cx="5758" cy="1858"/>
            </a:xfrm>
          </p:grpSpPr>
          <p:sp>
            <p:nvSpPr>
              <p:cNvPr id="8232" name="任意多边形 10279"/>
              <p:cNvSpPr/>
              <p:nvPr/>
            </p:nvSpPr>
            <p:spPr>
              <a:xfrm>
                <a:off x="0" y="0"/>
                <a:ext cx="3670" cy="1313"/>
              </a:xfrm>
              <a:custGeom>
                <a:avLst/>
                <a:gdLst/>
                <a:ahLst/>
                <a:cxnLst>
                  <a:cxn ang="0">
                    <a:pos x="0" y="0"/>
                  </a:cxn>
                  <a:cxn ang="0">
                    <a:pos x="0" y="366"/>
                  </a:cxn>
                  <a:cxn ang="0">
                    <a:pos x="3646" y="1313"/>
                  </a:cxn>
                  <a:cxn ang="0">
                    <a:pos x="3658"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8233"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8234" name="标题 10281"/>
          <p:cNvSpPr>
            <a:spLocks noGrp="1"/>
          </p:cNvSpPr>
          <p:nvPr>
            <p:ph type="title"/>
          </p:nvPr>
        </p:nvSpPr>
        <p:spPr>
          <a:xfrm>
            <a:off x="609600" y="277813"/>
            <a:ext cx="109728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8235" name="文本占位符 10282"/>
          <p:cNvSpPr>
            <a:spLocks noGrp="1"/>
          </p:cNvSpPr>
          <p:nvPr>
            <p:ph type="body"/>
          </p:nvPr>
        </p:nvSpPr>
        <p:spPr>
          <a:xfrm>
            <a:off x="609600" y="1600200"/>
            <a:ext cx="10972800" cy="453072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4" name="日期占位符 10283"/>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effectLst/>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effectLst/>
              </a:defRPr>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6" name="灯片编号占位符 10285"/>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algn="r" eaLnBrk="1" fontAlgn="base" hangingPunct="1"/>
            <a:fld id="{9A0DB2DC-4C9A-4742-B13C-FB6460FD3503}" type="slidenum">
              <a:rPr lang="zh-CN" altLang="en-US" sz="1400" strike="noStrike" noProof="1" dirty="0">
                <a:latin typeface="Arial" panose="020B0604020202020204" pitchFamily="34" charset="0"/>
                <a:ea typeface="宋体" panose="02010600030101010101" pitchFamily="2" charset="-122"/>
                <a:cs typeface="+mn-ea"/>
              </a:rPr>
            </a:fld>
            <a:endParaRPr lang="zh-CN" altLang="en-US" sz="1400" strike="noStrike" noProof="1"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89.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91.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91.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91.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91.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91.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hyperlink" Target="code\numberSplit.py"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1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252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2531" name="文本占位符 22530"/>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在</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Python</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中，</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条件表达式中不允许使用赋值运算符“</a:t>
            </a:r>
            <a:r>
              <a:rPr kumimoji="0" lang="en-US" altLang="zh-CN"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a:t>
            </a:r>
            <a:endPar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if a=3:</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FF0000"/>
                </a:solidFill>
                <a:effectLst/>
                <a:uLnTx/>
                <a:uFillTx/>
                <a:latin typeface="Consolas" panose="020B0609020204030204" charset="0"/>
                <a:ea typeface="+mn-ea"/>
                <a:cs typeface="+mn-cs"/>
              </a:rPr>
              <a:t>SyntaxError: invalid syntax</a:t>
            </a:r>
            <a:endParaRPr kumimoji="0" lang="en-US" altLang="zh-CN" sz="1800" b="0" i="0" u="none" strike="noStrike" kern="1200" cap="none" spc="0" normalizeH="0" baseline="0" noProof="1">
              <a:ln>
                <a:noFill/>
              </a:ln>
              <a:solidFill>
                <a:srgbClr val="FF0000"/>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if (a=3) and (b=4):	</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FF0000"/>
                </a:solidFill>
                <a:effectLst/>
                <a:uLnTx/>
                <a:uFillTx/>
                <a:latin typeface="Consolas" panose="020B0609020204030204" charset="0"/>
                <a:ea typeface="+mn-ea"/>
                <a:cs typeface="+mn-cs"/>
              </a:rPr>
              <a:t>SyntaxError: invalid syntax</a:t>
            </a:r>
            <a:endParaRPr kumimoji="0" lang="en-US" altLang="zh-CN" sz="1800" b="0" i="0" u="none" strike="noStrike" kern="1200" cap="none" spc="0" normalizeH="0" baseline="0" noProof="1">
              <a:ln>
                <a:noFill/>
              </a:ln>
              <a:solidFill>
                <a:srgbClr val="FF0000"/>
              </a:solidFill>
              <a:effectLst/>
              <a:uLnTx/>
              <a:uFillTx/>
              <a:latin typeface="Consolas" panose="020B0609020204030204" charset="0"/>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3-28 给定一个包含若干</a:t>
            </a:r>
            <a:r>
              <a:rPr kumimoji="0" lang="zh-CN" altLang="en-US" sz="2400" b="0" i="0" u="none" strike="noStrike" kern="1200" cap="none" spc="0" normalizeH="0" baseline="0" noProof="1">
                <a:solidFill>
                  <a:schemeClr val="tx1"/>
                </a:solidFill>
                <a:effectLst/>
                <a:latin typeface="+mn-lt"/>
                <a:ea typeface="+mn-ea"/>
                <a:cs typeface="+mn-cs"/>
              </a:rPr>
              <a:t>随机整数</a:t>
            </a:r>
            <a:r>
              <a:rPr kumimoji="0" lang="en-US" altLang="zh-CN" sz="2400" b="0" i="0" u="none" strike="noStrike" kern="1200" cap="none" spc="0" normalizeH="0" baseline="0" noProof="1">
                <a:solidFill>
                  <a:schemeClr val="tx1"/>
                </a:solidFill>
                <a:effectLst/>
                <a:latin typeface="+mn-lt"/>
                <a:ea typeface="+mn-ea"/>
                <a:cs typeface="+mn-cs"/>
              </a:rPr>
              <a:t>的</a:t>
            </a:r>
            <a:r>
              <a:rPr kumimoji="0" lang="zh-CN" altLang="en-US" sz="2400" b="0" i="0" u="none" strike="noStrike" kern="1200" cap="none" spc="0" normalizeH="0" baseline="0" noProof="1">
                <a:solidFill>
                  <a:schemeClr val="tx1"/>
                </a:solidFill>
                <a:effectLst/>
                <a:latin typeface="+mn-lt"/>
                <a:ea typeface="+mn-ea"/>
                <a:cs typeface="+mn-cs"/>
              </a:rPr>
              <a:t>列表</a:t>
            </a:r>
            <a:r>
              <a:rPr kumimoji="0" lang="en-US" altLang="zh-CN" sz="2400" b="0" i="0" u="none" strike="noStrike" kern="1200" cap="none" spc="0" normalizeH="0" baseline="0" noProof="1">
                <a:solidFill>
                  <a:schemeClr val="tx1"/>
                </a:solidFill>
                <a:effectLst/>
                <a:latin typeface="+mn-lt"/>
                <a:ea typeface="+mn-ea"/>
                <a:cs typeface="+mn-cs"/>
              </a:rPr>
              <a:t>A，求满足0≤a≤b&lt;n的A[b] - A[a]的最大值。 </a:t>
            </a:r>
            <a:endParaRPr kumimoji="0" lang="en-US" altLang="zh-CN"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161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Content Placeholder 2"/>
          <p:cNvSpPr>
            <a:spLocks noGrp="1"/>
          </p:cNvSpPr>
          <p:nvPr>
            <p:ph sz="half" idx="2"/>
          </p:nvPr>
        </p:nvSpPr>
        <p:spPr/>
        <p:txBody>
          <a:bodyPr anchor="t"/>
          <a:p>
            <a:pPr marL="0" indent="0">
              <a:buNone/>
            </a:pPr>
            <a:r>
              <a:rPr lang="en-US" altLang="zh-CN" sz="1600" kern="1200">
                <a:latin typeface="Consolas" panose="020B0609020204030204" charset="0"/>
                <a:ea typeface="+mn-ea"/>
                <a:cs typeface="+mn-cs"/>
              </a:rPr>
              <a:t># </a:t>
            </a:r>
            <a:r>
              <a:rPr lang="zh-CN" altLang="en-US" sz="1600" kern="1200">
                <a:latin typeface="Consolas" panose="020B0609020204030204" charset="0"/>
                <a:ea typeface="+mn-ea"/>
                <a:cs typeface="+mn-cs"/>
              </a:rPr>
              <a:t>简单粗暴的循环嵌套</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def maxDifference</a:t>
            </a:r>
            <a:r>
              <a:rPr lang="en-US" altLang="zh-CN" sz="1600" kern="1200">
                <a:latin typeface="Consolas" panose="020B0609020204030204" charset="0"/>
                <a:ea typeface="+mn-ea"/>
                <a:cs typeface="+mn-cs"/>
              </a:rPr>
              <a:t>1</a:t>
            </a:r>
            <a:r>
              <a:rPr lang="zh-CN" altLang="en-US" sz="1600" kern="1200">
                <a:latin typeface="Consolas" panose="020B0609020204030204" charset="0"/>
                <a:ea typeface="+mn-ea"/>
                <a:cs typeface="+mn-cs"/>
              </a:rPr>
              <a:t>(lst):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 负无穷大</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diff = -float('inf')</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for index, value in enumerate(lst[:-1]):</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for v in lst[index+1:]:</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t = v-value</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if t &gt; diff:</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result = (value,v)</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diff = 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return result</a:t>
            </a:r>
            <a:r>
              <a:rPr lang="en-US" altLang="zh-CN" sz="1600" kern="1200">
                <a:latin typeface="Consolas" panose="020B0609020204030204" charset="0"/>
                <a:ea typeface="+mn-ea"/>
                <a:cs typeface="+mn-cs"/>
              </a:rPr>
              <a:t>[1]-result[0]</a:t>
            </a:r>
            <a:endParaRPr lang="en-US" altLang="zh-CN" sz="16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264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内容占位符 2"/>
          <p:cNvSpPr>
            <a:spLocks noGrp="1"/>
          </p:cNvSpPr>
          <p:nvPr>
            <p:ph sz="half" idx="2"/>
          </p:nvPr>
        </p:nvSpPr>
        <p:spPr/>
        <p:txBody>
          <a:bodyPr anchor="t"/>
          <a:p>
            <a:pPr marL="0" indent="0">
              <a:buNone/>
            </a:pPr>
            <a:r>
              <a:rPr lang="en-US" altLang="zh-CN" sz="1600" kern="1200">
                <a:latin typeface="Consolas" panose="020B0609020204030204" charset="0"/>
                <a:ea typeface="+mn-ea"/>
                <a:cs typeface="+mn-cs"/>
              </a:rPr>
              <a:t># </a:t>
            </a:r>
            <a:r>
              <a:rPr lang="zh-CN" altLang="en-US" sz="1600" kern="1200">
                <a:latin typeface="Consolas" panose="020B0609020204030204" charset="0"/>
                <a:ea typeface="+mn-ea"/>
                <a:cs typeface="+mn-cs"/>
              </a:rPr>
              <a:t>高大上的动态规划算法</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def maxDifference2(lst):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diff = -float('inf')</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minCurrent = lst[0]</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for value in lst[1:]:</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if value &lt; minCurrent: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minCurrent = value</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else:</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t = value-minCurrent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if t &gt; diff:</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diff = t</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result = (minCurrent, value)</a:t>
            </a:r>
            <a:endParaRPr lang="zh-CN" altLang="en-US" sz="1600" kern="1200">
              <a:latin typeface="Consolas" panose="020B0609020204030204" charset="0"/>
              <a:ea typeface="+mn-ea"/>
              <a:cs typeface="+mn-cs"/>
            </a:endParaRPr>
          </a:p>
          <a:p>
            <a:pPr marL="0" indent="0">
              <a:buNone/>
            </a:pPr>
            <a:r>
              <a:rPr lang="zh-CN" altLang="en-US" sz="1600" kern="1200">
                <a:latin typeface="Consolas" panose="020B0609020204030204" charset="0"/>
                <a:ea typeface="+mn-ea"/>
                <a:cs typeface="+mn-cs"/>
              </a:rPr>
              <a:t>    return result</a:t>
            </a:r>
            <a:r>
              <a:rPr lang="en-US" altLang="zh-CN" sz="1600" kern="1200">
                <a:latin typeface="Consolas" panose="020B0609020204030204" charset="0"/>
                <a:ea typeface="+mn-ea"/>
                <a:cs typeface="+mn-cs"/>
              </a:rPr>
              <a:t>[1]-result[0]</a:t>
            </a:r>
            <a:endParaRPr lang="zh-CN" altLang="en-US" sz="16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366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3-29  计算</a:t>
            </a:r>
            <a:r>
              <a:rPr kumimoji="0" lang="zh-CN" altLang="en-US" sz="2400" b="0" i="0" u="none" strike="noStrike" kern="1200" cap="none" spc="0" normalizeH="0" baseline="0" noProof="1">
                <a:solidFill>
                  <a:schemeClr val="tx1"/>
                </a:solidFill>
                <a:effectLst/>
                <a:latin typeface="+mn-lt"/>
                <a:ea typeface="+mn-ea"/>
                <a:cs typeface="+mn-cs"/>
              </a:rPr>
              <a:t>前</a:t>
            </a:r>
            <a:r>
              <a:rPr kumimoji="0" lang="en-US" altLang="zh-CN" sz="2400" b="0" i="0" u="none" strike="noStrike" kern="1200" cap="none" spc="0" normalizeH="0" baseline="0" noProof="1">
                <a:solidFill>
                  <a:schemeClr val="tx1"/>
                </a:solidFill>
                <a:effectLst/>
                <a:latin typeface="+mn-lt"/>
                <a:ea typeface="+mn-ea"/>
                <a:cs typeface="+mn-cs"/>
              </a:rPr>
              <a:t>n</a:t>
            </a:r>
            <a:r>
              <a:rPr kumimoji="0" lang="zh-CN" altLang="en-US" sz="2400" b="0" i="0" u="none" strike="noStrike" kern="1200" cap="none" spc="0" normalizeH="0" baseline="0" noProof="1">
                <a:solidFill>
                  <a:schemeClr val="tx1"/>
                </a:solidFill>
                <a:effectLst/>
                <a:latin typeface="+mn-lt"/>
                <a:ea typeface="+mn-ea"/>
                <a:cs typeface="+mn-cs"/>
              </a:rPr>
              <a:t>个自然数的阶乘之和</a:t>
            </a:r>
            <a:r>
              <a:rPr kumimoji="0" lang="en-US" altLang="zh-CN" sz="2400" b="0" i="0" u="none" strike="noStrike" kern="1200" cap="none" spc="0" normalizeH="0" baseline="0" noProof="1">
                <a:solidFill>
                  <a:schemeClr val="tx1"/>
                </a:solidFill>
                <a:effectLst/>
                <a:latin typeface="+mn-lt"/>
                <a:ea typeface="+mn-ea"/>
                <a:cs typeface="+mn-cs"/>
              </a:rPr>
              <a:t>1!+2!+3!+...+n!</a:t>
            </a:r>
            <a:r>
              <a:rPr kumimoji="0" lang="zh-CN" altLang="en-US" sz="2400" b="0" i="0" u="none" strike="noStrike" kern="1200" cap="none" spc="0" normalizeH="0" baseline="0" noProof="1">
                <a:solidFill>
                  <a:schemeClr val="tx1"/>
                </a:solidFill>
                <a:effectLst/>
                <a:latin typeface="+mn-lt"/>
                <a:ea typeface="+mn-ea"/>
                <a:cs typeface="+mn-cs"/>
              </a:rPr>
              <a:t>的值。</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factorialBefore(n):</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t = 1, 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range(2, n+1):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t *= 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 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return result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或者下面的方法（不过效率会低一些）：</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from math import factorial</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sum(map(factorial, range(1, 100)))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942786239765826579160595268206839381354754349601050974345395410407078230249590414458830117442618180732911203520208889371641659121356556442336528920420940313</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469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2512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3-30  判断一个数字是否为丑数。一个数的因数如果只包含2、3、5，那么这个数是丑数。</a:t>
            </a:r>
            <a:endParaRPr kumimoji="0" lang="en-US" altLang="zh-CN"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def demo(n):</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for i in (2, 3, 5):</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while True: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m, r = divmod(n, i)</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if r != 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break</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else:</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print(m)</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n = m</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    return n==1</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print(demo(20))</a:t>
            </a:r>
            <a:endParaRPr kumimoji="0" lang="en-US" altLang="zh-CN"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3-31  </a:t>
            </a:r>
            <a:r>
              <a:rPr kumimoji="0" lang="zh-CN" altLang="en-US" sz="2400" b="0" i="0" u="none" strike="noStrike" kern="1200" cap="none" spc="0" normalizeH="0" baseline="0" noProof="1">
                <a:solidFill>
                  <a:schemeClr val="tx1"/>
                </a:solidFill>
                <a:effectLst/>
                <a:latin typeface="+mn-lt"/>
                <a:ea typeface="+mn-ea"/>
                <a:cs typeface="+mn-cs"/>
              </a:rPr>
              <a:t>利用蒙特</a:t>
            </a:r>
            <a:r>
              <a:rPr kumimoji="0" lang="en-US" altLang="zh-CN" sz="2400" b="0" i="0" u="none" strike="noStrike" kern="1200" cap="none" spc="0" normalizeH="0" baseline="0" noProof="1">
                <a:solidFill>
                  <a:schemeClr val="tx1"/>
                </a:solidFill>
                <a:effectLst/>
                <a:latin typeface="+mn-lt"/>
                <a:ea typeface="+mn-ea"/>
                <a:cs typeface="+mn-cs"/>
              </a:rPr>
              <a:t>.</a:t>
            </a:r>
            <a:r>
              <a:rPr kumimoji="0" lang="zh-CN" altLang="en-US" sz="2400" b="0" i="0" u="none" strike="noStrike" kern="1200" cap="none" spc="0" normalizeH="0" baseline="0" noProof="1">
                <a:solidFill>
                  <a:schemeClr val="tx1"/>
                </a:solidFill>
                <a:effectLst/>
                <a:latin typeface="+mn-lt"/>
                <a:ea typeface="+mn-ea"/>
                <a:cs typeface="+mn-cs"/>
              </a:rPr>
              <a:t>卡罗方法计算圆周率近似值。</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from random import random</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def estimatePI(times):</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hits = 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for i in range(times):</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x = random()*2 - 1</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y = random()*2 - 1</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if x*x + y*y &lt;= 1:</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hits += 1</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return 4.0 * hits/times</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print(estimatePI(10000))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print(estimatePI(1000000))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print(estimatePI(100000000))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print(estimatePI(1000000000))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673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pic>
        <p:nvPicPr>
          <p:cNvPr id="116739" name="图片 3"/>
          <p:cNvPicPr>
            <a:picLocks noChangeAspect="1"/>
          </p:cNvPicPr>
          <p:nvPr/>
        </p:nvPicPr>
        <p:blipFill>
          <a:blip r:embed="rId1"/>
          <a:stretch>
            <a:fillRect/>
          </a:stretch>
        </p:blipFill>
        <p:spPr>
          <a:xfrm>
            <a:off x="4023360" y="1435418"/>
            <a:ext cx="2514600" cy="2619375"/>
          </a:xfrm>
          <a:prstGeom prst="rect">
            <a:avLst/>
          </a:prstGeom>
          <a:noFill/>
          <a:ln w="9525">
            <a:noFill/>
          </a:ln>
        </p:spPr>
      </p:pic>
      <p:sp>
        <p:nvSpPr>
          <p:cNvPr id="116740" name="文本框 4"/>
          <p:cNvSpPr txBox="1"/>
          <p:nvPr/>
        </p:nvSpPr>
        <p:spPr>
          <a:xfrm>
            <a:off x="7337425" y="5232400"/>
            <a:ext cx="1762125" cy="1198880"/>
          </a:xfrm>
          <a:prstGeom prst="rect">
            <a:avLst/>
          </a:prstGeom>
          <a:noFill/>
          <a:ln w="22225" cap="flat" cmpd="sng">
            <a:solidFill>
              <a:schemeClr val="accent1"/>
            </a:solidFill>
            <a:prstDash val="solid"/>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3.1396</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3.1419</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3.141688</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3.141591436</a:t>
            </a:r>
            <a:endParaRPr lang="zh-CN" altLang="en-US">
              <a:latin typeface="Arial" panose="020B0604020202020204" pitchFamily="34" charset="0"/>
              <a:ea typeface="宋体" panose="02010600030101010101" pitchFamily="2" charset="-122"/>
            </a:endParaRPr>
          </a:p>
        </p:txBody>
      </p:sp>
      <p:sp>
        <p:nvSpPr>
          <p:cNvPr id="6" name="右箭头 5"/>
          <p:cNvSpPr/>
          <p:nvPr/>
        </p:nvSpPr>
        <p:spPr>
          <a:xfrm>
            <a:off x="5491163" y="5635625"/>
            <a:ext cx="1846263" cy="49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文本框 3"/>
          <p:cNvSpPr txBox="1"/>
          <p:nvPr/>
        </p:nvSpPr>
        <p:spPr>
          <a:xfrm>
            <a:off x="6927215" y="2033270"/>
            <a:ext cx="5001895" cy="2306955"/>
          </a:xfrm>
          <a:prstGeom prst="rect">
            <a:avLst/>
          </a:prstGeom>
          <a:noFill/>
          <a:ln>
            <a:solidFill>
              <a:schemeClr val="accent1"/>
            </a:solidFill>
          </a:ln>
        </p:spPr>
        <p:txBody>
          <a:bodyPr wrap="square" rtlCol="0" anchor="t">
            <a:spAutoFit/>
          </a:bodyPr>
          <a:p>
            <a:r>
              <a:rPr lang="zh-CN" altLang="en-US" sz="1200"/>
              <a:t>蒙特·卡罗方法是一种通过概率来得到问题近似解的方法，在很多领域都有重要的应用，其中就包括圆周率近似值的计问题。</a:t>
            </a:r>
            <a:endParaRPr lang="zh-CN" altLang="en-US" sz="1200"/>
          </a:p>
          <a:p>
            <a:endParaRPr lang="zh-CN" altLang="en-US" sz="1200"/>
          </a:p>
          <a:p>
            <a:r>
              <a:rPr lang="zh-CN" altLang="en-US" sz="1200"/>
              <a:t>假设有一块边长为2的正方形木板，上面画一个单位圆，然后随意往木板上扔飞镖，落点坐标(x,y)必然在木板上（更多的时候是落在单位圆内），</a:t>
            </a:r>
            <a:endParaRPr lang="zh-CN" altLang="en-US" sz="1200"/>
          </a:p>
          <a:p>
            <a:endParaRPr lang="zh-CN" altLang="en-US" sz="1200"/>
          </a:p>
          <a:p>
            <a:r>
              <a:rPr lang="zh-CN" altLang="en-US" sz="1200"/>
              <a:t>如果扔的次数足够多，那么落在单位圆内的次数除以总次数再乘以4，这个数字会无限逼近圆周率的值。</a:t>
            </a:r>
            <a:endParaRPr lang="zh-CN" altLang="en-US" sz="1200"/>
          </a:p>
          <a:p>
            <a:endParaRPr lang="zh-CN" altLang="en-US" sz="1200"/>
          </a:p>
          <a:p>
            <a:r>
              <a:rPr lang="zh-CN" altLang="en-US" sz="1200"/>
              <a:t>1777年，法国数学家布丰（Georges Louis Leclere de Buffon，1707—1788）提出用投针实验的方法求圆周率π。这被认为是蒙特卡罗方法的起源</a:t>
            </a:r>
            <a:endParaRPr lang="zh-CN" altLang="en-US"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Content Placeholder 2"/>
          <p:cNvSpPr>
            <a:spLocks noGrp="1"/>
          </p:cNvSpPr>
          <p:nvPr>
            <p:ph sz="half" idx="2"/>
          </p:nvPr>
        </p:nvSpPr>
        <p:spPr/>
        <p:txBody>
          <a:bodyPr anchor="t"/>
          <a:p>
            <a:r>
              <a:rPr lang="zh-CN" altLang="en-US" sz="2400" kern="1200">
                <a:latin typeface="+mn-lt"/>
                <a:ea typeface="+mn-ea"/>
                <a:cs typeface="+mn-cs"/>
              </a:rPr>
              <a:t>例</a:t>
            </a:r>
            <a:r>
              <a:rPr lang="en-US" altLang="zh-CN" sz="2400" kern="1200">
                <a:latin typeface="+mn-lt"/>
                <a:ea typeface="+mn-ea"/>
                <a:cs typeface="+mn-cs"/>
              </a:rPr>
              <a:t>3-32  </a:t>
            </a:r>
            <a:r>
              <a:rPr lang="zh-CN" altLang="en-US" sz="2400" kern="1200">
                <a:latin typeface="+mn-lt"/>
                <a:ea typeface="+mn-ea"/>
                <a:cs typeface="+mn-cs"/>
              </a:rPr>
              <a:t>笨笨的尼姆游戏。</a:t>
            </a:r>
            <a:endParaRPr lang="zh-CN" altLang="en-US" sz="2400" kern="1200">
              <a:latin typeface="+mn-lt"/>
              <a:ea typeface="+mn-ea"/>
              <a:cs typeface="+mn-cs"/>
            </a:endParaRPr>
          </a:p>
          <a:p>
            <a:pPr eaLnBrk="1" latinLnBrk="0" hangingPunct="1">
              <a:lnSpc>
                <a:spcPct val="150000"/>
              </a:lnSpc>
              <a:spcBef>
                <a:spcPct val="0"/>
              </a:spcBef>
              <a:buFont typeface="Wingdings" panose="05000000000000000000" charset="0"/>
              <a:buChar char=""/>
            </a:pPr>
            <a:r>
              <a:rPr lang="zh-CN" altLang="en-US" sz="2000" kern="1200">
                <a:latin typeface="+mn-lt"/>
                <a:ea typeface="+mn-ea"/>
                <a:cs typeface="+mn-cs"/>
              </a:rPr>
              <a:t>尼姆游戏是个著名的游戏，有很多变种玩法。两个玩家轮流从一堆物品中拿走一部分。在每一步中，玩家可以自由选择拿走多少物品，但是必须至少拿走一个并且最多只能拿走一半物品，然后轮到下一个玩家。拿走最后一个物品的玩家输掉游戏。</a:t>
            </a:r>
            <a:endParaRPr lang="zh-CN" altLang="en-US" sz="2000" kern="1200">
              <a:latin typeface="+mn-lt"/>
              <a:ea typeface="+mn-ea"/>
              <a:cs typeface="+mn-cs"/>
            </a:endParaRPr>
          </a:p>
          <a:p>
            <a:pPr eaLnBrk="1" latinLnBrk="0" hangingPunct="1">
              <a:lnSpc>
                <a:spcPct val="150000"/>
              </a:lnSpc>
              <a:spcBef>
                <a:spcPct val="0"/>
              </a:spcBef>
              <a:buFont typeface="Wingdings" panose="05000000000000000000" charset="0"/>
              <a:buChar char=""/>
            </a:pPr>
            <a:r>
              <a:rPr lang="zh-CN" altLang="en-US" sz="2000" kern="1200">
                <a:latin typeface="+mn-lt"/>
                <a:ea typeface="+mn-ea"/>
                <a:cs typeface="+mn-cs"/>
              </a:rPr>
              <a:t>本例模拟了一种比较傻的变种玩法：1）总是让人类玩家先走；2）计算机玩家总是按游戏规则拿走随机数量的物品。</a:t>
            </a:r>
            <a:endParaRPr lang="zh-CN" altLang="en-US" sz="2000" kern="120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1776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Content Placeholder 2"/>
          <p:cNvSpPr>
            <a:spLocks noGrp="1"/>
          </p:cNvSpPr>
          <p:nvPr>
            <p:ph sz="half" idx="2"/>
          </p:nvPr>
        </p:nvSpPr>
        <p:spPr/>
        <p:txBody>
          <a:bodyPr anchor="t"/>
          <a:p>
            <a:pPr marL="0" indent="0" eaLnBrk="1" latinLnBrk="0" hangingPunct="1">
              <a:spcBef>
                <a:spcPct val="0"/>
              </a:spcBef>
              <a:buNone/>
            </a:pPr>
            <a:r>
              <a:rPr lang="en-US" altLang="zh-CN" sz="1400" kern="1200">
                <a:latin typeface="Consolas" panose="020B0609020204030204" charset="0"/>
                <a:ea typeface="+mn-ea"/>
                <a:cs typeface="+mn-cs"/>
              </a:rPr>
              <a:t>from random import randint</a:t>
            </a:r>
            <a:endParaRPr lang="en-US" altLang="zh-CN" sz="1400" kern="1200">
              <a:latin typeface="Consolas" panose="020B0609020204030204" charset="0"/>
              <a:ea typeface="+mn-ea"/>
              <a:cs typeface="+mn-cs"/>
            </a:endParaRPr>
          </a:p>
          <a:p>
            <a:pPr marL="0" indent="0" eaLnBrk="1" latinLnBrk="0" hangingPunct="1">
              <a:spcBef>
                <a:spcPct val="0"/>
              </a:spcBef>
              <a:buNone/>
            </a:pP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def nimu(n):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while n &gt; 1:</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人类玩家先走</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print("Now it's your turn, and we have {0} left.".format(n))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确保人类玩家输入合法整数值</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while True: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try:</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num = int(input('How many do you want to take:'))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assert 1 &lt;= num &lt;= n//2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break</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except: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print('The num you can take must be between 1 and {0}'.format(n//2))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 -= num</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if n == 1:</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'I fail.'</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计算机玩家随机拿走一些</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 -= randint(1, n//2)            </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else: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'You fail.'</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print(nimu(randint(1, 100)))</a:t>
            </a:r>
            <a:endParaRPr lang="en-US" altLang="zh-CN" sz="14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1878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400685" marR="0" indent="-358775"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3-33  </a:t>
            </a:r>
            <a:r>
              <a:rPr kumimoji="0" lang="zh-CN" altLang="en-US" sz="2400" b="0" i="0" u="none" strike="noStrike" kern="1200" cap="none" spc="0" normalizeH="0" baseline="0" noProof="1">
                <a:solidFill>
                  <a:schemeClr val="tx1"/>
                </a:solidFill>
                <a:effectLst/>
                <a:latin typeface="+mn-lt"/>
                <a:ea typeface="+mn-ea"/>
                <a:cs typeface="+mn-cs"/>
              </a:rPr>
              <a:t>聪明的尼姆游戏。</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50000"/>
              </a:lnSpc>
              <a:spcBef>
                <a:spcPts val="0"/>
              </a:spcBef>
              <a:spcAft>
                <a:spcPct val="0"/>
              </a:spcAft>
              <a:buClrTx/>
              <a:buSzTx/>
              <a:buFontTx/>
              <a:buNone/>
            </a:pPr>
            <a:r>
              <a:rPr kumimoji="0" lang="zh-CN" altLang="en-US" sz="2400" b="0" i="0" u="none" strike="noStrike" kern="1200" cap="none" spc="0" normalizeH="0" baseline="0" noProof="1">
                <a:solidFill>
                  <a:schemeClr val="tx1"/>
                </a:solidFill>
                <a:effectLst/>
                <a:latin typeface="+mn-lt"/>
                <a:ea typeface="+mn-ea"/>
                <a:cs typeface="+mn-cs"/>
              </a:rPr>
              <a:t>在聪明模式中，计算机每次拿走足够多的物品使得堆的大小是2的幂次方减1——也就是3,7,15,31或63。除了堆的大小已经是2的幂次方减1，在其他情况下这样走都是符合游戏规则的。在那种情况下，计算机就按游戏规则随机拿走一些。</a:t>
            </a:r>
            <a:endParaRPr kumimoji="0" lang="zh-CN" altLang="en-US" sz="24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1981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Content Placeholder 2"/>
          <p:cNvSpPr>
            <a:spLocks noGrp="1"/>
          </p:cNvSpPr>
          <p:nvPr>
            <p:ph sz="half" idx="2"/>
          </p:nvPr>
        </p:nvSpPr>
        <p:spPr/>
        <p:txBody>
          <a:bodyPr anchor="t"/>
          <a:p>
            <a:pPr marL="0" indent="0">
              <a:buNone/>
            </a:pPr>
            <a:r>
              <a:rPr lang="en-US" altLang="zh-CN" sz="1800" kern="1200">
                <a:latin typeface="Consolas" panose="020B0609020204030204" charset="0"/>
                <a:ea typeface="+mn-ea"/>
                <a:cs typeface="+mn-cs"/>
              </a:rPr>
              <a:t>from math import log2</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from random import randint</a:t>
            </a:r>
            <a:endParaRPr lang="en-US" altLang="zh-CN" sz="1800" kern="1200">
              <a:latin typeface="Consolas" panose="020B0609020204030204" charset="0"/>
              <a:ea typeface="+mn-ea"/>
              <a:cs typeface="+mn-cs"/>
            </a:endParaRPr>
          </a:p>
          <a:p>
            <a:pPr marL="0" indent="0">
              <a:buNone/>
            </a:pP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def everyStep(n):</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num = n - (2**int(log2(n))-1)</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half = n // 2</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 让剩余物品数量为2的幂次方减1</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if num &lt;= half:</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return num</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 如果实在没有办法，就随机拿走一些</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return randint(1, half)</a:t>
            </a:r>
            <a:endParaRPr lang="en-US" altLang="zh-CN"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083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第3章 选择与循环</a:t>
            </a:r>
            <a:endParaRPr lang="zh-CN" altLang="en-US"/>
          </a:p>
        </p:txBody>
      </p:sp>
      <p:sp>
        <p:nvSpPr>
          <p:cNvPr id="3" name="文本占位符 2"/>
          <p:cNvSpPr>
            <a:spLocks noGrp="1"/>
          </p:cNvSpPr>
          <p:nvPr>
            <p:ph type="body" idx="1"/>
          </p:nvPr>
        </p:nvSpPr>
        <p:spPr>
          <a:xfrm>
            <a:off x="3589020" y="192976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3.1 条件表达式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a:solidFill>
                  <a:srgbClr val="FF0000"/>
                </a:solidFill>
                <a:latin typeface="微软雅黑" panose="020B0503020204020204" charset="-122"/>
                <a:ea typeface="微软雅黑" panose="020B0503020204020204" charset="-122"/>
                <a:cs typeface="微软雅黑" panose="020B0503020204020204" charset="-122"/>
                <a:sym typeface="+mn-ea"/>
              </a:rPr>
              <a:t>3.2 </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分支结构</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3.3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循环结构</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3.4 break和continue语句</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3.5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案例分析</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Content Placeholder 2"/>
          <p:cNvSpPr>
            <a:spLocks noGrp="1"/>
          </p:cNvSpPr>
          <p:nvPr>
            <p:ph sz="half" idx="2"/>
          </p:nvPr>
        </p:nvSpPr>
        <p:spPr/>
        <p:txBody>
          <a:bodyPr anchor="t"/>
          <a:p>
            <a:pPr marL="0" indent="0" eaLnBrk="1" latinLnBrk="0" hangingPunct="1">
              <a:spcBef>
                <a:spcPct val="0"/>
              </a:spcBef>
              <a:buNone/>
            </a:pPr>
            <a:r>
              <a:rPr lang="en-US" altLang="zh-CN" sz="1400" kern="1200">
                <a:latin typeface="Consolas" panose="020B0609020204030204" charset="0"/>
                <a:ea typeface="+mn-ea"/>
                <a:cs typeface="+mn-cs"/>
              </a:rPr>
              <a:t>def smartNimuGame(n):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while n &gt; 1:</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人类玩家先走</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print("Now it's your turn, and we have {0} left.".format(n))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确保人类玩家输入合法整数值</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while True: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try:</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num = int(input('How many do you want to take:'))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assert 1 &lt;= num &lt;= n//2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break</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except: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print('The num you can take must be between 1 and {0}'.format(n//2))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 -= num</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if n == 1:</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'I fail.'</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计算机玩家拿走一些</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n -= everyStep(n)            </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else: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'You fail.'</a:t>
            </a:r>
            <a:endParaRPr lang="en-US" altLang="zh-CN" sz="1400" kern="1200">
              <a:latin typeface="Consolas" panose="020B0609020204030204" charset="0"/>
              <a:ea typeface="+mn-ea"/>
              <a:cs typeface="+mn-cs"/>
            </a:endParaRPr>
          </a:p>
          <a:p>
            <a:pPr marL="0" indent="0" eaLnBrk="1" latinLnBrk="0" hangingPunct="1">
              <a:spcBef>
                <a:spcPct val="0"/>
              </a:spcBef>
              <a:buNone/>
            </a:pP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print(smartNimuGame(randint(1, 100)))</a:t>
            </a:r>
            <a:endParaRPr lang="en-US" altLang="zh-CN" sz="14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185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27025"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3-34  </a:t>
            </a:r>
            <a:r>
              <a:rPr kumimoji="0" lang="zh-CN" altLang="en-US" sz="2400" b="0" i="0" u="none" strike="noStrike" kern="1200" cap="none" spc="0" normalizeH="0" baseline="0" noProof="1">
                <a:solidFill>
                  <a:schemeClr val="tx1"/>
                </a:solidFill>
                <a:effectLst/>
                <a:latin typeface="+mn-lt"/>
                <a:ea typeface="+mn-ea"/>
                <a:cs typeface="+mn-cs"/>
              </a:rPr>
              <a:t>模拟蒙蒂霍尔悖论游戏。</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50000"/>
              </a:lnSpc>
              <a:spcBef>
                <a:spcPts val="0"/>
              </a:spcBef>
              <a:spcAft>
                <a:spcPct val="0"/>
              </a:spcAft>
              <a:buClrTx/>
              <a:buSzTx/>
              <a:buFontTx/>
              <a:buNone/>
            </a:pPr>
            <a:r>
              <a:rPr kumimoji="0" lang="zh-CN" altLang="en-US" sz="2000" b="0" i="0" u="none" strike="noStrike" kern="1200" cap="none" spc="0" normalizeH="0" baseline="0" noProof="1">
                <a:solidFill>
                  <a:schemeClr val="tx1"/>
                </a:solidFill>
                <a:effectLst/>
                <a:latin typeface="+mn-lt"/>
                <a:ea typeface="+mn-ea"/>
                <a:cs typeface="+mn-cs"/>
              </a:rPr>
              <a:t>假设你正参加一个有奖游戏节目，并且有3道门可选：其中一个后面是汽车，另外两个后面是山羊。你选择一个门，比如说1号门，主持人当然知道每个门后面是什么并且打开了另一个门，比如说3号门，后面是一只山羊。然后主持人问你"你想改选2号门吗？"那么问题来了，改选的话对你会有利吗？</a:t>
            </a:r>
            <a:endParaRPr kumimoji="0" lang="zh-CN" altLang="en-US" sz="20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2288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Content Placeholder 2"/>
          <p:cNvSpPr>
            <a:spLocks noGrp="1"/>
          </p:cNvSpPr>
          <p:nvPr>
            <p:ph sz="half" idx="2"/>
          </p:nvPr>
        </p:nvSpPr>
        <p:spPr/>
        <p:txBody>
          <a:bodyPr anchor="t"/>
          <a:p>
            <a:pPr marL="0" indent="0">
              <a:buNone/>
            </a:pPr>
            <a:r>
              <a:rPr lang="en-US" altLang="zh-CN" sz="1800" kern="1200">
                <a:latin typeface="Consolas" panose="020B0609020204030204" charset="0"/>
                <a:ea typeface="+mn-ea"/>
                <a:cs typeface="+mn-cs"/>
              </a:rPr>
              <a:t>from random import randrange</a:t>
            </a:r>
            <a:endParaRPr lang="en-US" altLang="zh-CN" sz="1800" kern="1200">
              <a:latin typeface="Consolas" panose="020B0609020204030204" charset="0"/>
              <a:ea typeface="+mn-ea"/>
              <a:cs typeface="+mn-cs"/>
            </a:endParaRPr>
          </a:p>
          <a:p>
            <a:pPr marL="0" indent="0">
              <a:buNone/>
            </a:pP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def init():</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'''返回一个字典，键为3个门号，值为门后面的物品'''</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result = {i: 'goat' for i in range(3)}</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 = randrange(3)</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result[r] = 'car'</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return result</a:t>
            </a:r>
            <a:endParaRPr lang="en-US" altLang="zh-CN"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390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Content Placeholder 2"/>
          <p:cNvSpPr>
            <a:spLocks noGrp="1"/>
          </p:cNvSpPr>
          <p:nvPr>
            <p:ph sz="half" idx="2"/>
          </p:nvPr>
        </p:nvSpPr>
        <p:spPr/>
        <p:txBody>
          <a:bodyPr anchor="t"/>
          <a:p>
            <a:pPr marL="0" indent="0" eaLnBrk="1" latinLnBrk="0" hangingPunct="1">
              <a:spcBef>
                <a:spcPct val="0"/>
              </a:spcBef>
              <a:buNone/>
            </a:pPr>
            <a:r>
              <a:rPr lang="en-US" altLang="zh-CN" sz="1400" kern="1200">
                <a:latin typeface="Consolas" panose="020B0609020204030204" charset="0"/>
                <a:ea typeface="+mn-ea"/>
                <a:cs typeface="+mn-cs"/>
              </a:rPr>
              <a:t>def startGame():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获取本次游戏中每个门的情况</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doors = init()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获取玩家选择的门号</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while True: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try:</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firstDoorNum = int(input('Choose a door to open:'))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assert 0&lt;= firstDoorNum &lt;=2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break</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except: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print('Door number must be between {} and {}'.format(0, 2))</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主持人查看另外两个门后的物品情况</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for door in doors.keys()-{firstDoorNum}:</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打开其中一个后面为山羊的门</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if doors[door] == 'goat':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print('"goat" behind the door', door)</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 获取第三个门号，让玩家纠结</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thirdDoor = (doors.keys()-{door, firstDoorNum}).pop()</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change = input('Do you want to switch to {}?(y/n)'.format(thirdDoor))</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finalDoorNum = thirdDoor if change=='y' else firstDoorNum</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if doors[finalDoorNum] == 'goat':</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'I Win!'</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else:</a:t>
            </a:r>
            <a:endParaRPr lang="en-US" altLang="zh-CN" sz="1400" kern="1200">
              <a:latin typeface="Consolas" panose="020B0609020204030204" charset="0"/>
              <a:ea typeface="+mn-ea"/>
              <a:cs typeface="+mn-cs"/>
            </a:endParaRPr>
          </a:p>
          <a:p>
            <a:pPr marL="0" indent="0" eaLnBrk="1" latinLnBrk="0" hangingPunct="1">
              <a:spcBef>
                <a:spcPct val="0"/>
              </a:spcBef>
              <a:buNone/>
            </a:pPr>
            <a:r>
              <a:rPr lang="en-US" altLang="zh-CN" sz="1400" kern="1200">
                <a:latin typeface="Consolas" panose="020B0609020204030204" charset="0"/>
                <a:ea typeface="+mn-ea"/>
                <a:cs typeface="+mn-cs"/>
              </a:rPr>
              <a:t>                return 'You Win.'</a:t>
            </a:r>
            <a:endParaRPr lang="en-US" altLang="zh-CN" sz="14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493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Content Placeholder 2"/>
          <p:cNvSpPr>
            <a:spLocks noGrp="1"/>
          </p:cNvSpPr>
          <p:nvPr>
            <p:ph sz="half" idx="2"/>
          </p:nvPr>
        </p:nvSpPr>
        <p:spPr/>
        <p:txBody>
          <a:bodyPr anchor="t"/>
          <a:p>
            <a:pPr marL="0" indent="0">
              <a:buNone/>
            </a:pPr>
            <a:r>
              <a:rPr lang="en-US" altLang="zh-CN" sz="1800" kern="1200">
                <a:latin typeface="Consolas" panose="020B0609020204030204" charset="0"/>
                <a:ea typeface="+mn-ea"/>
                <a:cs typeface="+mn-cs"/>
              </a:rPr>
              <a:t>while True:</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print('='*30)</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print(startGame())</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r = input('Do you want to try once more?(y/n)')</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if r == 'n':</a:t>
            </a:r>
            <a:endParaRPr lang="en-US" altLang="zh-CN" sz="1800" kern="1200">
              <a:latin typeface="Consolas" panose="020B0609020204030204" charset="0"/>
              <a:ea typeface="+mn-ea"/>
              <a:cs typeface="+mn-cs"/>
            </a:endParaRPr>
          </a:p>
          <a:p>
            <a:pPr marL="0" indent="0">
              <a:buNone/>
            </a:pPr>
            <a:r>
              <a:rPr lang="en-US" altLang="zh-CN" sz="1800" kern="1200">
                <a:latin typeface="Consolas" panose="020B0609020204030204" charset="0"/>
                <a:ea typeface="+mn-ea"/>
                <a:cs typeface="+mn-cs"/>
              </a:rPr>
              <a:t>        break</a:t>
            </a:r>
            <a:endParaRPr lang="en-US" altLang="zh-CN"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2595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02260" algn="l" defTabSz="914400" rtl="0" eaLnBrk="1" fontAlgn="base" latinLnBrk="0" hangingPunct="1">
              <a:lnSpc>
                <a:spcPct val="150000"/>
              </a:lnSpc>
              <a:spcBef>
                <a:spcPts val="6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3-35  </a:t>
            </a:r>
            <a:r>
              <a:rPr kumimoji="0" lang="zh-CN" altLang="en-US" sz="2400" b="0" i="0" u="none" strike="noStrike" kern="1200" cap="none" spc="0" normalizeH="0" baseline="0" noProof="1">
                <a:solidFill>
                  <a:schemeClr val="tx1"/>
                </a:solidFill>
                <a:effectLst/>
                <a:latin typeface="+mn-lt"/>
                <a:ea typeface="+mn-ea"/>
                <a:cs typeface="+mn-cs"/>
              </a:rPr>
              <a:t>计算</a:t>
            </a:r>
            <a:r>
              <a:rPr kumimoji="0" lang="en-US" altLang="zh-CN" sz="2400" b="0" i="0" u="none" strike="noStrike" kern="1200" cap="none" spc="0" normalizeH="0" baseline="0" noProof="1">
                <a:solidFill>
                  <a:schemeClr val="tx1"/>
                </a:solidFill>
                <a:effectLst/>
                <a:latin typeface="+mn-lt"/>
                <a:ea typeface="+mn-ea"/>
                <a:cs typeface="+mn-cs"/>
              </a:rPr>
              <a:t>Fibonacci</a:t>
            </a:r>
            <a:r>
              <a:rPr kumimoji="0" lang="zh-CN" altLang="en-US" sz="2400" b="0" i="0" u="none" strike="noStrike" kern="1200" cap="none" spc="0" normalizeH="0" baseline="0" noProof="1">
                <a:solidFill>
                  <a:schemeClr val="tx1"/>
                </a:solidFill>
                <a:effectLst/>
                <a:latin typeface="+mn-lt"/>
                <a:ea typeface="+mn-ea"/>
                <a:cs typeface="+mn-cs"/>
              </a:rPr>
              <a:t>数列第</a:t>
            </a:r>
            <a:r>
              <a:rPr kumimoji="0" lang="en-US" altLang="zh-CN" sz="2400" b="0" i="0" u="none" strike="noStrike" kern="1200" cap="none" spc="0" normalizeH="0" baseline="0" noProof="1">
                <a:solidFill>
                  <a:schemeClr val="tx1"/>
                </a:solidFill>
                <a:effectLst/>
                <a:latin typeface="+mn-lt"/>
                <a:ea typeface="+mn-ea"/>
                <a:cs typeface="+mn-cs"/>
              </a:rPr>
              <a:t>n</a:t>
            </a:r>
            <a:r>
              <a:rPr kumimoji="0" lang="zh-CN" altLang="en-US" sz="2400" b="0" i="0" u="none" strike="noStrike" kern="1200" cap="none" spc="0" normalizeH="0" baseline="0" noProof="1">
                <a:solidFill>
                  <a:schemeClr val="tx1"/>
                </a:solidFill>
                <a:effectLst/>
                <a:latin typeface="+mn-lt"/>
                <a:ea typeface="+mn-ea"/>
                <a:cs typeface="+mn-cs"/>
              </a:rPr>
              <a:t>项。</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50000"/>
              </a:lnSpc>
              <a:spcBef>
                <a:spcPts val="600"/>
              </a:spcBef>
              <a:spcAft>
                <a:spcPct val="0"/>
              </a:spcAft>
              <a:buClrTx/>
              <a:buSzTx/>
              <a:buFontTx/>
              <a:buNone/>
            </a:pPr>
            <a:r>
              <a:rPr kumimoji="0" lang="zh-CN" altLang="en-US" sz="2000" b="0" i="0" u="none" strike="noStrike" kern="1200" cap="none" spc="0" normalizeH="0" baseline="0" noProof="1">
                <a:solidFill>
                  <a:srgbClr val="FF0000"/>
                </a:solidFill>
                <a:effectLst/>
                <a:latin typeface="+mn-lt"/>
                <a:ea typeface="+mn-ea"/>
                <a:cs typeface="+mn-cs"/>
              </a:rPr>
              <a:t>思路：</a:t>
            </a:r>
            <a:r>
              <a:rPr kumimoji="0" lang="zh-CN" altLang="en-US" sz="2000" b="0" i="0" u="none" strike="noStrike" kern="1200" cap="none" spc="0" normalizeH="0" baseline="0" noProof="1">
                <a:solidFill>
                  <a:schemeClr val="tx1"/>
                </a:solidFill>
                <a:effectLst/>
                <a:latin typeface="+mn-lt"/>
                <a:ea typeface="+mn-ea"/>
                <a:cs typeface="+mn-cs"/>
              </a:rPr>
              <a:t>从Fibonacci数列第n项的通项公式入手，进行简化和推导，得到一个递推公式，并且消除了原通项公式中的浮点数运算，改写成了纯整数运算。</a:t>
            </a:r>
            <a:endParaRPr kumimoji="0" lang="zh-CN" altLang="en-US" sz="20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2697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标题 3"/>
          <p:cNvSpPr>
            <a:spLocks noGrp="1"/>
          </p:cNvSpPr>
          <p:nvPr>
            <p:ph type="title"/>
          </p:nvPr>
        </p:nvSpPr>
        <p:spPr>
          <a:xfrm>
            <a:off x="554355" y="150495"/>
            <a:ext cx="5398770" cy="433705"/>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endParaRPr>
              <a:latin typeface="+mj-lt"/>
              <a:ea typeface="+mj-ea"/>
              <a:cs typeface="+mj-cs"/>
              <a:sym typeface="+mn-ea"/>
            </a:endParaRPr>
          </a:p>
        </p:txBody>
      </p:sp>
      <p:sp>
        <p:nvSpPr>
          <p:cNvPr id="5" name="文本占位符 4"/>
          <p:cNvSpPr>
            <a:spLocks noGrp="1"/>
          </p:cNvSpPr>
          <p:nvPr>
            <p:ph type="body" idx="1"/>
          </p:nvPr>
        </p:nvSpPr>
        <p:spPr/>
        <p:txBody>
          <a:bodyPr/>
          <a:p>
            <a:endParaRPr lang="zh-CN" altLang="en-US"/>
          </a:p>
        </p:txBody>
      </p:sp>
      <p:graphicFrame>
        <p:nvGraphicFramePr>
          <p:cNvPr id="128002" name="对象 -2147482624"/>
          <p:cNvGraphicFramePr>
            <a:graphicFrameLocks noChangeAspect="1"/>
          </p:cNvGraphicFramePr>
          <p:nvPr/>
        </p:nvGraphicFramePr>
        <p:xfrm>
          <a:off x="3491230" y="871220"/>
          <a:ext cx="3759835" cy="5114925"/>
        </p:xfrm>
        <a:graphic>
          <a:graphicData uri="http://schemas.openxmlformats.org/presentationml/2006/ole">
            <mc:AlternateContent xmlns:mc="http://schemas.openxmlformats.org/markup-compatibility/2006">
              <mc:Choice xmlns:v="urn:schemas-microsoft-com:vml" Requires="v">
                <p:oleObj spid="_x0000_s3079" name="" r:id="rId1" imgW="3352800" imgH="4559300" progId="Equation.KSEE3">
                  <p:embed/>
                </p:oleObj>
              </mc:Choice>
              <mc:Fallback>
                <p:oleObj name="" r:id="rId1" imgW="3352800" imgH="4559300" progId="Equation.KSEE3">
                  <p:embed/>
                  <p:pic>
                    <p:nvPicPr>
                      <p:cNvPr id="0" name="图片 3078"/>
                      <p:cNvPicPr/>
                      <p:nvPr/>
                    </p:nvPicPr>
                    <p:blipFill>
                      <a:blip r:embed="rId2"/>
                      <a:stretch>
                        <a:fillRect/>
                      </a:stretch>
                    </p:blipFill>
                    <p:spPr>
                      <a:xfrm>
                        <a:off x="3491230" y="871220"/>
                        <a:ext cx="3759835" cy="5114925"/>
                      </a:xfrm>
                      <a:prstGeom prst="rect">
                        <a:avLst/>
                      </a:prstGeom>
                      <a:noFill/>
                      <a:ln w="38100">
                        <a:noFill/>
                        <a:miter/>
                      </a:ln>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标题 3"/>
          <p:cNvSpPr>
            <a:spLocks noGrp="1"/>
          </p:cNvSpPr>
          <p:nvPr>
            <p:ph type="title"/>
          </p:nvPr>
        </p:nvSpPr>
        <p:spPr>
          <a:xfrm>
            <a:off x="554355" y="150495"/>
            <a:ext cx="5398770" cy="433705"/>
          </a:xfrm>
        </p:spPr>
        <p:txBody>
          <a:bodyPr/>
          <a:p>
            <a:endParaRPr lang="zh-CN" altLang="en-US"/>
          </a:p>
        </p:txBody>
      </p:sp>
      <p:sp>
        <p:nvSpPr>
          <p:cNvPr id="5" name="文本占位符 4"/>
          <p:cNvSpPr>
            <a:spLocks noGrp="1"/>
          </p:cNvSpPr>
          <p:nvPr>
            <p:ph type="body" idx="1"/>
          </p:nvPr>
        </p:nvSpPr>
        <p:spPr/>
        <p:txBody>
          <a:bodyPr/>
          <a:p>
            <a:endParaRPr lang="zh-CN" altLang="en-US"/>
          </a:p>
        </p:txBody>
      </p:sp>
      <p:graphicFrame>
        <p:nvGraphicFramePr>
          <p:cNvPr id="129026" name="对象 -2147482623"/>
          <p:cNvGraphicFramePr>
            <a:graphicFrameLocks noChangeAspect="1"/>
          </p:cNvGraphicFramePr>
          <p:nvPr/>
        </p:nvGraphicFramePr>
        <p:xfrm>
          <a:off x="2630488" y="1136650"/>
          <a:ext cx="6931025" cy="3683000"/>
        </p:xfrm>
        <a:graphic>
          <a:graphicData uri="http://schemas.openxmlformats.org/presentationml/2006/ole">
            <mc:AlternateContent xmlns:mc="http://schemas.openxmlformats.org/markup-compatibility/2006">
              <mc:Choice xmlns:v="urn:schemas-microsoft-com:vml" Requires="v">
                <p:oleObj spid="_x0000_s3078" name="" r:id="rId1" imgW="3251200" imgH="1727200" progId="Equation.KSEE3">
                  <p:embed/>
                </p:oleObj>
              </mc:Choice>
              <mc:Fallback>
                <p:oleObj name="" r:id="rId1" imgW="3251200" imgH="1727200" progId="Equation.KSEE3">
                  <p:embed/>
                  <p:pic>
                    <p:nvPicPr>
                      <p:cNvPr id="0" name="图片 3077"/>
                      <p:cNvPicPr/>
                      <p:nvPr/>
                    </p:nvPicPr>
                    <p:blipFill>
                      <a:blip r:embed="rId2"/>
                      <a:stretch>
                        <a:fillRect/>
                      </a:stretch>
                    </p:blipFill>
                    <p:spPr>
                      <a:xfrm>
                        <a:off x="2630488" y="1136650"/>
                        <a:ext cx="6931025" cy="3683000"/>
                      </a:xfrm>
                      <a:prstGeom prst="rect">
                        <a:avLst/>
                      </a:prstGeom>
                      <a:noFill/>
                      <a:ln w="38100">
                        <a:noFill/>
                        <a:miter/>
                      </a:ln>
                    </p:spPr>
                  </p:pic>
                </p:oleObj>
              </mc:Fallback>
            </mc:AlternateContent>
          </a:graphicData>
        </a:graphic>
      </p:graphicFrame>
      <p:sp>
        <p:nvSpPr>
          <p:cNvPr id="129027" name="文本框 3"/>
          <p:cNvSpPr txBox="1"/>
          <p:nvPr/>
        </p:nvSpPr>
        <p:spPr>
          <a:xfrm>
            <a:off x="3200400" y="5246688"/>
            <a:ext cx="5484813" cy="398780"/>
          </a:xfrm>
          <a:prstGeom prst="rect">
            <a:avLst/>
          </a:prstGeom>
          <a:noFill/>
          <a:ln w="9525">
            <a:noFill/>
          </a:ln>
        </p:spPr>
        <p:txBody>
          <a:bodyPr wrap="square" anchor="t">
            <a:spAutoFit/>
          </a:bodyPr>
          <a:p>
            <a:pPr algn="ctr"/>
            <a:r>
              <a:rPr lang="zh-CN" altLang="en-US" sz="2000">
                <a:latin typeface="Arial" panose="020B0604020202020204" pitchFamily="34" charset="0"/>
                <a:ea typeface="宋体" panose="02010600030101010101" pitchFamily="2" charset="-122"/>
              </a:rPr>
              <a:t>组合数递推公式</a:t>
            </a:r>
            <a:endParaRPr lang="zh-CN" altLang="en-US" sz="2000">
              <a:latin typeface="Arial" panose="020B0604020202020204" pitchFamily="34"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内容占位符 2"/>
          <p:cNvSpPr>
            <a:spLocks noGrp="1"/>
          </p:cNvSpPr>
          <p:nvPr>
            <p:ph sz="half" idx="2"/>
          </p:nvPr>
        </p:nvSpPr>
        <p:spPr/>
        <p:txBody>
          <a:bodyPr anchor="t"/>
          <a:p>
            <a:pPr marL="0" indent="0">
              <a:buNone/>
            </a:pPr>
            <a:r>
              <a:rPr lang="zh-CN" altLang="en-US" sz="1800" kern="1200">
                <a:latin typeface="Consolas" panose="020B0609020204030204" charset="0"/>
                <a:ea typeface="+mn-ea"/>
                <a:cs typeface="+mn-cs"/>
              </a:rPr>
              <a:t>def fibo(n):</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'''新的递推法'''</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 t = n, n</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for k in range(1, (n-1)//2+1):</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k = 2*k-1</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t = t*5*(n-k)*(n-k-1)//(k+1)//(k+2)</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 += t</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return result//(2**(n-1))</a:t>
            </a:r>
            <a:endParaRPr lang="zh-CN" altLang="en-US"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3005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355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3.2.1</a:t>
            </a:r>
            <a:r>
              <a:rPr>
                <a:latin typeface="+mj-lt"/>
                <a:ea typeface="+mj-ea"/>
                <a:cs typeface="+mj-cs"/>
                <a:sym typeface="+mn-ea"/>
              </a:rPr>
              <a:t> 单分支选择结构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4578" name="文本占位符 23554"/>
          <p:cNvSpPr>
            <a:spLocks noGrp="1"/>
          </p:cNvSpPr>
          <p:nvPr>
            <p:ph sz="half" idx="2"/>
          </p:nvPr>
        </p:nvSpPr>
        <p:spPr/>
        <p:txBody>
          <a:bodyPr wrap="square" lIns="91440" tIns="45720" rIns="91440" bIns="45720" anchor="t"/>
          <a:p>
            <a:pPr eaLnBrk="1" hangingPunct="1">
              <a:lnSpc>
                <a:spcPct val="90000"/>
              </a:lnSpc>
              <a:spcBef>
                <a:spcPts val="100"/>
              </a:spcBef>
              <a:buSzPct val="70000"/>
              <a:buFont typeface="Wingdings" panose="05000000000000000000" pitchFamily="2" charset="2"/>
              <a:buNone/>
            </a:pPr>
            <a:r>
              <a:rPr lang="en-US" altLang="zh-CN" sz="2000" kern="1200" dirty="0">
                <a:latin typeface="宋体" panose="02010600030101010101" pitchFamily="2" charset="-122"/>
                <a:ea typeface="+mn-ea"/>
                <a:cs typeface="+mn-cs"/>
              </a:rPr>
              <a:t>if </a:t>
            </a:r>
            <a:r>
              <a:rPr lang="zh-CN" altLang="en-US" sz="2000" kern="1200" dirty="0">
                <a:latin typeface="宋体" panose="02010600030101010101" pitchFamily="2" charset="-122"/>
                <a:ea typeface="+mn-ea"/>
                <a:cs typeface="+mn-cs"/>
              </a:rPr>
              <a:t>表达式</a:t>
            </a:r>
            <a:r>
              <a:rPr lang="en-US" altLang="zh-CN" sz="2000" kern="1200" dirty="0">
                <a:latin typeface="宋体" panose="02010600030101010101" pitchFamily="2" charset="-122"/>
                <a:ea typeface="+mn-ea"/>
                <a:cs typeface="+mn-cs"/>
              </a:rPr>
              <a:t>:</a:t>
            </a:r>
            <a:endParaRPr lang="en-US" altLang="zh-CN"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1800" kern="1200" dirty="0">
                <a:latin typeface="Consolas" panose="020B0609020204030204" charset="0"/>
                <a:ea typeface="+mn-ea"/>
                <a:cs typeface="+mn-cs"/>
              </a:rPr>
              <a:t>x = input('Input two number:')</a:t>
            </a:r>
            <a:endParaRPr lang="en-US" altLang="zh-CN" sz="1800" kern="1200" dirty="0">
              <a:latin typeface="Consolas" panose="020B0609020204030204" charset="0"/>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1800" kern="1200" dirty="0">
                <a:latin typeface="Consolas" panose="020B0609020204030204" charset="0"/>
                <a:ea typeface="+mn-ea"/>
                <a:cs typeface="+mn-cs"/>
              </a:rPr>
              <a:t>a, b = map(int, x.split())</a:t>
            </a:r>
            <a:endParaRPr lang="en-US" altLang="zh-CN" sz="1800" kern="1200" dirty="0">
              <a:latin typeface="Consolas" panose="020B0609020204030204" charset="0"/>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1800" kern="1200" dirty="0">
                <a:latin typeface="Consolas" panose="020B0609020204030204" charset="0"/>
                <a:ea typeface="+mn-ea"/>
                <a:cs typeface="+mn-cs"/>
              </a:rPr>
              <a:t>if a &gt; b:</a:t>
            </a:r>
            <a:endParaRPr lang="en-US" altLang="zh-CN" sz="1800" kern="1200" dirty="0">
              <a:latin typeface="Consolas" panose="020B0609020204030204" charset="0"/>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1800" kern="1200" dirty="0">
                <a:latin typeface="Consolas" panose="020B0609020204030204" charset="0"/>
                <a:ea typeface="+mn-ea"/>
                <a:cs typeface="+mn-cs"/>
              </a:rPr>
              <a:t>   a, b = b, a               #</a:t>
            </a:r>
            <a:r>
              <a:rPr lang="zh-CN" altLang="en-US" sz="1800" kern="1200" dirty="0">
                <a:latin typeface="Consolas" panose="020B0609020204030204" charset="0"/>
                <a:ea typeface="+mn-ea"/>
                <a:cs typeface="+mn-cs"/>
              </a:rPr>
              <a:t>序列解包，交换两个变量的值</a:t>
            </a:r>
            <a:endParaRPr lang="zh-CN" altLang="en-US" sz="1800" kern="1200" dirty="0">
              <a:latin typeface="Consolas" panose="020B0609020204030204" charset="0"/>
              <a:ea typeface="+mn-ea"/>
              <a:cs typeface="+mn-cs"/>
            </a:endParaRPr>
          </a:p>
          <a:p>
            <a:pPr eaLnBrk="1" hangingPunct="1">
              <a:lnSpc>
                <a:spcPct val="90000"/>
              </a:lnSpc>
              <a:spcBef>
                <a:spcPts val="100"/>
              </a:spcBef>
              <a:buSzPct val="70000"/>
              <a:buFont typeface="Wingdings" panose="05000000000000000000" pitchFamily="2" charset="2"/>
              <a:buNone/>
            </a:pPr>
            <a:r>
              <a:rPr lang="en-US" altLang="zh-CN" sz="1800" kern="1200" dirty="0">
                <a:latin typeface="Consolas" panose="020B0609020204030204" charset="0"/>
                <a:ea typeface="+mn-ea"/>
                <a:cs typeface="+mn-cs"/>
              </a:rPr>
              <a:t>print(a, b)</a:t>
            </a:r>
            <a:endParaRPr lang="en-US" altLang="zh-CN" sz="1800" kern="1200" dirty="0">
              <a:latin typeface="Consolas" panose="020B0609020204030204" charset="0"/>
              <a:ea typeface="+mn-ea"/>
              <a:cs typeface="+mn-cs"/>
            </a:endParaRPr>
          </a:p>
        </p:txBody>
      </p:sp>
      <p:graphicFrame>
        <p:nvGraphicFramePr>
          <p:cNvPr id="24579" name="Object -2147482619"/>
          <p:cNvGraphicFramePr/>
          <p:nvPr/>
        </p:nvGraphicFramePr>
        <p:xfrm>
          <a:off x="7004050" y="1416050"/>
          <a:ext cx="2792413" cy="3302000"/>
        </p:xfrm>
        <a:graphic>
          <a:graphicData uri="http://schemas.openxmlformats.org/presentationml/2006/ole">
            <mc:AlternateContent xmlns:mc="http://schemas.openxmlformats.org/markup-compatibility/2006">
              <mc:Choice xmlns:v="urn:schemas-microsoft-com:vml" Requires="v">
                <p:oleObj spid="_x0000_s3076" name="" r:id="rId1" imgW="2381250" imgH="3064510" progId="Visio.Drawing.11">
                  <p:embed/>
                </p:oleObj>
              </mc:Choice>
              <mc:Fallback>
                <p:oleObj name="" r:id="rId1" imgW="2381250" imgH="3064510" progId="Visio.Drawing.11">
                  <p:embed/>
                  <p:pic>
                    <p:nvPicPr>
                      <p:cNvPr id="0" name="图片 3075"/>
                      <p:cNvPicPr/>
                      <p:nvPr/>
                    </p:nvPicPr>
                    <p:blipFill>
                      <a:blip r:embed="rId2"/>
                      <a:stretch>
                        <a:fillRect/>
                      </a:stretch>
                    </p:blipFill>
                    <p:spPr>
                      <a:xfrm>
                        <a:off x="7004050" y="1416050"/>
                        <a:ext cx="2792413" cy="33020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457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3.2.2 </a:t>
            </a:r>
            <a:r>
              <a:rPr>
                <a:latin typeface="+mj-lt"/>
                <a:ea typeface="+mj-ea"/>
                <a:cs typeface="+mj-cs"/>
                <a:sym typeface="+mn-ea"/>
              </a:rPr>
              <a:t>双分支结构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5602" name="文本占位符 24578"/>
          <p:cNvSpPr>
            <a:spLocks noGrp="1"/>
          </p:cNvSpPr>
          <p:nvPr>
            <p:ph sz="half" idx="2"/>
          </p:nvPr>
        </p:nvSpPr>
        <p:spPr/>
        <p:txBody>
          <a:bodyPr wrap="square" lIns="91440" tIns="45720" rIns="91440" bIns="45720" anchor="t"/>
          <a:p>
            <a:pPr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if </a:t>
            </a:r>
            <a:r>
              <a:rPr lang="zh-CN" altLang="en-US" sz="2000" kern="1200" dirty="0">
                <a:latin typeface="宋体" panose="02010600030101010101" pitchFamily="2" charset="-122"/>
                <a:ea typeface="+mn-ea"/>
                <a:cs typeface="+mn-cs"/>
              </a:rPr>
              <a:t>表达式</a:t>
            </a:r>
            <a:r>
              <a:rPr lang="en-US" altLang="zh-CN" sz="2000" kern="1200" dirty="0">
                <a:latin typeface="宋体" panose="02010600030101010101" pitchFamily="2" charset="-122"/>
                <a:ea typeface="+mn-ea"/>
                <a:cs typeface="+mn-cs"/>
              </a:rPr>
              <a:t>:</a:t>
            </a: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1</a:t>
            </a: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else:</a:t>
            </a: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2</a:t>
            </a: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chTest = ['1', '2', '3', '4', '5']</a:t>
            </a: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if chTest:</a:t>
            </a: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print(chTest)</a:t>
            </a: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else:</a:t>
            </a: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print('Empty')</a:t>
            </a: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['1', '2', '3', '4', '5']</a:t>
            </a:r>
            <a:endParaRPr lang="en-US" altLang="zh-CN" sz="1800" kern="1200" dirty="0">
              <a:solidFill>
                <a:srgbClr val="00B0F0"/>
              </a:solidFill>
              <a:latin typeface="Consolas" panose="020B0609020204030204" charset="0"/>
              <a:ea typeface="+mn-ea"/>
              <a:cs typeface="+mn-cs"/>
            </a:endParaRPr>
          </a:p>
        </p:txBody>
      </p:sp>
      <p:graphicFrame>
        <p:nvGraphicFramePr>
          <p:cNvPr id="25603" name="Object -2147482618"/>
          <p:cNvGraphicFramePr>
            <a:graphicFrameLocks noChangeAspect="1"/>
          </p:cNvGraphicFramePr>
          <p:nvPr/>
        </p:nvGraphicFramePr>
        <p:xfrm>
          <a:off x="6877050" y="1960563"/>
          <a:ext cx="3216275" cy="3506787"/>
        </p:xfrm>
        <a:graphic>
          <a:graphicData uri="http://schemas.openxmlformats.org/presentationml/2006/ole">
            <mc:AlternateContent xmlns:mc="http://schemas.openxmlformats.org/markup-compatibility/2006">
              <mc:Choice xmlns:v="urn:schemas-microsoft-com:vml" Requires="v">
                <p:oleObj spid="_x0000_s3076" name="" r:id="rId1" imgW="3255645" imgH="3547110" progId="Visio.Drawing.11">
                  <p:embed/>
                </p:oleObj>
              </mc:Choice>
              <mc:Fallback>
                <p:oleObj name="" r:id="rId1" imgW="3255645" imgH="3547110" progId="Visio.Drawing.11">
                  <p:embed/>
                  <p:pic>
                    <p:nvPicPr>
                      <p:cNvPr id="0" name="图片 3075"/>
                      <p:cNvPicPr/>
                      <p:nvPr/>
                    </p:nvPicPr>
                    <p:blipFill>
                      <a:blip r:embed="rId2"/>
                      <a:stretch>
                        <a:fillRect/>
                      </a:stretch>
                    </p:blipFill>
                    <p:spPr>
                      <a:xfrm>
                        <a:off x="6877050" y="1960563"/>
                        <a:ext cx="3216275" cy="3506787"/>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560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3.2.2 </a:t>
            </a:r>
            <a:r>
              <a:rPr>
                <a:latin typeface="+mj-lt"/>
                <a:ea typeface="+mj-ea"/>
                <a:cs typeface="+mj-cs"/>
                <a:sym typeface="+mn-ea"/>
              </a:rPr>
              <a:t>双分支结构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5603" name="文本占位符 25602"/>
          <p:cNvSpPr>
            <a:spLocks noGrp="1"/>
          </p:cNvSpPr>
          <p:nvPr>
            <p:ph sz="half" idx="2"/>
          </p:nvPr>
        </p:nvSpPr>
        <p:spPr/>
        <p:txBody>
          <a:bodyPr/>
          <a:lstStyle/>
          <a:p>
            <a:pPr marL="1905" marR="0" lvl="0" indent="-19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Char char="n"/>
              <a:defRPr/>
            </a:pP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Python</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还支持如下形式的表达式：</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value1 if condition else value2</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当条件表达式</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condition</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的值与</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True</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等价时，表达式的值为</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value1</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，否则表达式的值为</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value2</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。在</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value1</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和</a:t>
            </a:r>
            <a:r>
              <a:rPr kumimoji="0" lang="en-US" altLang="zh-CN"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value2</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中还可以使用复杂表达式，包括函数调用和基本输出语句。这个结构的表达式也具有</a:t>
            </a:r>
            <a:r>
              <a:rPr kumimoji="0" lang="zh-CN" altLang="en-US" sz="20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惰性求值</a:t>
            </a:r>
            <a:r>
              <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的特点。</a:t>
            </a: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a = 5</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print(6) if a&gt;3 else print(5)</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6</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print(6 if a&gt;3 else 5)</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6</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b = 6 if a&gt;13 else 9</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b</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9</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662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3.2.2 </a:t>
            </a:r>
            <a:r>
              <a:rPr>
                <a:latin typeface="+mj-lt"/>
                <a:ea typeface="+mj-ea"/>
                <a:cs typeface="+mj-cs"/>
                <a:sym typeface="+mn-ea"/>
              </a:rPr>
              <a:t>双分支结构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7650" name="文本占位符 26626"/>
          <p:cNvSpPr>
            <a:spLocks noGrp="1"/>
          </p:cNvSpPr>
          <p:nvPr>
            <p:ph sz="half" idx="2"/>
          </p:nvPr>
        </p:nvSpPr>
        <p:spPr/>
        <p:txBody>
          <a:bodyPr wrap="square" lIns="91440" tIns="45720" rIns="91440" bIns="45720" anchor="t"/>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sym typeface="Arial" panose="020B0604020202020204" pitchFamily="34" charset="0"/>
              </a:rPr>
              <a:t>#</a:t>
            </a:r>
            <a:r>
              <a:rPr lang="zh-CN" altLang="en-US" sz="1600" kern="1200" dirty="0">
                <a:latin typeface="Consolas" panose="020B0609020204030204" charset="0"/>
                <a:ea typeface="+mn-ea"/>
                <a:cs typeface="+mn-cs"/>
                <a:sym typeface="Arial" panose="020B0604020202020204" pitchFamily="34" charset="0"/>
              </a:rPr>
              <a:t>此时还没有导入</a:t>
            </a:r>
            <a:r>
              <a:rPr lang="en-US" altLang="zh-CN" sz="1600" kern="1200" dirty="0">
                <a:latin typeface="Consolas" panose="020B0609020204030204" charset="0"/>
                <a:ea typeface="+mn-ea"/>
                <a:cs typeface="+mn-cs"/>
                <a:sym typeface="Arial" panose="020B0604020202020204" pitchFamily="34" charset="0"/>
              </a:rPr>
              <a:t>math</a:t>
            </a:r>
            <a:r>
              <a:rPr lang="zh-CN" altLang="en-US" sz="1600" kern="1200" dirty="0">
                <a:latin typeface="Consolas" panose="020B0609020204030204" charset="0"/>
                <a:ea typeface="+mn-ea"/>
                <a:cs typeface="+mn-cs"/>
                <a:sym typeface="Arial" panose="020B0604020202020204" pitchFamily="34" charset="0"/>
              </a:rPr>
              <a:t>模块</a:t>
            </a:r>
            <a:endParaRPr lang="en-US" altLang="zh-CN"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x = math.sqrt(9) if 5&gt;3 else random.randint(1, 100)</a:t>
            </a:r>
            <a:endParaRPr lang="zh-CN" altLang="en-US"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solidFill>
                  <a:srgbClr val="FF0000"/>
                </a:solidFill>
                <a:latin typeface="Consolas" panose="020B0609020204030204" charset="0"/>
                <a:ea typeface="+mn-ea"/>
                <a:cs typeface="+mn-cs"/>
              </a:rPr>
              <a:t>NameError: name 'math' is not defined</a:t>
            </a:r>
            <a:endParaRPr lang="en-US" altLang="zh-CN" sz="1600" kern="1200" dirty="0">
              <a:solidFill>
                <a:srgbClr val="FF0000"/>
              </a:solidFill>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import math</a:t>
            </a:r>
            <a:endParaRPr lang="en-US" altLang="zh-CN"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a:t>
            </a:r>
            <a:r>
              <a:rPr lang="zh-CN" altLang="en-US" sz="1600" kern="1200" dirty="0">
                <a:latin typeface="Consolas" panose="020B0609020204030204" charset="0"/>
                <a:ea typeface="+mn-ea"/>
                <a:cs typeface="+mn-cs"/>
              </a:rPr>
              <a:t>此时还没有导入</a:t>
            </a:r>
            <a:r>
              <a:rPr lang="en-US" altLang="zh-CN" sz="1600" kern="1200" dirty="0">
                <a:latin typeface="Consolas" panose="020B0609020204030204" charset="0"/>
                <a:ea typeface="+mn-ea"/>
                <a:cs typeface="+mn-cs"/>
              </a:rPr>
              <a:t>random</a:t>
            </a:r>
            <a:r>
              <a:rPr lang="zh-CN" altLang="en-US" sz="1600" kern="1200" dirty="0">
                <a:latin typeface="Consolas" panose="020B0609020204030204" charset="0"/>
                <a:ea typeface="+mn-ea"/>
                <a:cs typeface="+mn-cs"/>
              </a:rPr>
              <a:t>模块，但由于条件表达式</a:t>
            </a:r>
            <a:r>
              <a:rPr lang="en-US" altLang="zh-CN" sz="1600" kern="1200" dirty="0">
                <a:latin typeface="Consolas" panose="020B0609020204030204" charset="0"/>
                <a:ea typeface="+mn-ea"/>
                <a:cs typeface="+mn-cs"/>
              </a:rPr>
              <a:t>5&gt;3</a:t>
            </a:r>
            <a:r>
              <a:rPr lang="zh-CN" altLang="en-US" sz="1600" kern="1200" dirty="0">
                <a:latin typeface="Consolas" panose="020B0609020204030204" charset="0"/>
                <a:ea typeface="+mn-ea"/>
                <a:cs typeface="+mn-cs"/>
              </a:rPr>
              <a:t>的值为</a:t>
            </a:r>
            <a:r>
              <a:rPr lang="en-US" altLang="zh-CN" sz="1600" kern="1200" dirty="0">
                <a:latin typeface="Consolas" panose="020B0609020204030204" charset="0"/>
                <a:ea typeface="+mn-ea"/>
                <a:cs typeface="+mn-cs"/>
              </a:rPr>
              <a:t>True</a:t>
            </a:r>
            <a:r>
              <a:rPr lang="zh-CN" altLang="en-US" sz="1600" kern="1200" dirty="0">
                <a:latin typeface="Consolas" panose="020B0609020204030204" charset="0"/>
                <a:ea typeface="+mn-ea"/>
                <a:cs typeface="+mn-cs"/>
              </a:rPr>
              <a:t>，所以可以正常运行</a:t>
            </a:r>
            <a:endParaRPr lang="zh-CN" altLang="en-US"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x = math.sqrt(9) if 5&gt;3 else random.randint(1,100) </a:t>
            </a:r>
            <a:endParaRPr lang="en-US" altLang="zh-CN"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a:t>
            </a:r>
            <a:r>
              <a:rPr lang="zh-CN" altLang="en-US" sz="1600" kern="1200" dirty="0">
                <a:latin typeface="Consolas" panose="020B0609020204030204" charset="0"/>
                <a:ea typeface="+mn-ea"/>
                <a:cs typeface="+mn-cs"/>
              </a:rPr>
              <a:t>此时还没有导入</a:t>
            </a:r>
            <a:r>
              <a:rPr lang="en-US" altLang="zh-CN" sz="1600" kern="1200" dirty="0">
                <a:latin typeface="Consolas" panose="020B0609020204030204" charset="0"/>
                <a:ea typeface="+mn-ea"/>
                <a:cs typeface="+mn-cs"/>
              </a:rPr>
              <a:t>random</a:t>
            </a:r>
            <a:r>
              <a:rPr lang="zh-CN" altLang="en-US" sz="1600" kern="1200" dirty="0">
                <a:latin typeface="Consolas" panose="020B0609020204030204" charset="0"/>
                <a:ea typeface="+mn-ea"/>
                <a:cs typeface="+mn-cs"/>
              </a:rPr>
              <a:t>模块，由于条件表达式</a:t>
            </a:r>
            <a:r>
              <a:rPr lang="en-US" altLang="zh-CN" sz="1600" kern="1200" dirty="0">
                <a:latin typeface="Consolas" panose="020B0609020204030204" charset="0"/>
                <a:ea typeface="+mn-ea"/>
                <a:cs typeface="+mn-cs"/>
              </a:rPr>
              <a:t>2&gt;3</a:t>
            </a:r>
            <a:r>
              <a:rPr lang="zh-CN" altLang="en-US" sz="1600" kern="1200" dirty="0">
                <a:latin typeface="Consolas" panose="020B0609020204030204" charset="0"/>
                <a:ea typeface="+mn-ea"/>
                <a:cs typeface="+mn-cs"/>
              </a:rPr>
              <a:t>的值为</a:t>
            </a:r>
            <a:r>
              <a:rPr lang="en-US" altLang="zh-CN" sz="1600" kern="1200" dirty="0">
                <a:latin typeface="Consolas" panose="020B0609020204030204" charset="0"/>
                <a:ea typeface="+mn-ea"/>
                <a:cs typeface="+mn-cs"/>
              </a:rPr>
              <a:t>False</a:t>
            </a:r>
            <a:r>
              <a:rPr lang="zh-CN" altLang="en-US" sz="1600" kern="1200" dirty="0">
                <a:latin typeface="Consolas" panose="020B0609020204030204" charset="0"/>
                <a:ea typeface="+mn-ea"/>
                <a:cs typeface="+mn-cs"/>
              </a:rPr>
              <a:t>，需要计算第二个表达式的值，因此出错</a:t>
            </a:r>
            <a:endParaRPr lang="zh-CN" altLang="en-US"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x = math.sqrt(9) if 2&gt;3 else random.randint(1, 100)</a:t>
            </a:r>
            <a:endParaRPr lang="en-US" altLang="zh-CN"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solidFill>
                  <a:srgbClr val="FF0000"/>
                </a:solidFill>
                <a:latin typeface="Consolas" panose="020B0609020204030204" charset="0"/>
                <a:ea typeface="+mn-ea"/>
                <a:cs typeface="+mn-cs"/>
              </a:rPr>
              <a:t>NameError: name 'random' is not defined</a:t>
            </a:r>
            <a:endParaRPr lang="en-US" altLang="zh-CN" sz="1600" kern="1200" dirty="0">
              <a:solidFill>
                <a:srgbClr val="FF0000"/>
              </a:solidFill>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import random</a:t>
            </a:r>
            <a:endParaRPr lang="en-US" altLang="zh-CN" sz="1600" kern="1200" dirty="0">
              <a:latin typeface="Consolas" panose="020B0609020204030204" charset="0"/>
              <a:ea typeface="+mn-ea"/>
              <a:cs typeface="+mn-cs"/>
            </a:endParaRPr>
          </a:p>
          <a:p>
            <a:pPr marL="1905" indent="-344805" eaLnBrk="1" latinLnBrk="0" hangingPunct="1">
              <a:lnSpc>
                <a:spcPct val="100000"/>
              </a:lnSpc>
              <a:spcBef>
                <a:spcPts val="600"/>
              </a:spcBef>
              <a:buSzPct val="70000"/>
              <a:buFont typeface="Wingdings" panose="05000000000000000000" pitchFamily="2" charset="2"/>
              <a:buNone/>
            </a:pPr>
            <a:r>
              <a:rPr lang="en-US" altLang="zh-CN" sz="1600" kern="1200" dirty="0">
                <a:latin typeface="Consolas" panose="020B0609020204030204" charset="0"/>
                <a:ea typeface="+mn-ea"/>
                <a:cs typeface="+mn-cs"/>
              </a:rPr>
              <a:t>&gt;&gt;&gt; x = math.sqrt(9) if 2&gt;3 else random.randint(1, 100)</a:t>
            </a:r>
            <a:endParaRPr lang="en-US" altLang="zh-CN" sz="1600" kern="1200" dirty="0">
              <a:latin typeface="Consolas" panose="020B0609020204030204"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764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3.2.3 </a:t>
            </a:r>
            <a:r>
              <a:rPr>
                <a:latin typeface="+mj-lt"/>
                <a:ea typeface="+mj-ea"/>
                <a:cs typeface="+mj-cs"/>
                <a:sym typeface="+mn-ea"/>
              </a:rPr>
              <a:t>多分支结构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8674" name="文本占位符 27650"/>
          <p:cNvSpPr>
            <a:spLocks noGrp="1"/>
          </p:cNvSpPr>
          <p:nvPr>
            <p:ph sz="half" idx="2"/>
          </p:nvPr>
        </p:nvSpPr>
        <p:spPr/>
        <p:txBody>
          <a:bodyPr wrap="square" lIns="91440" tIns="45720" rIns="91440" bIns="45720" anchor="t"/>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if </a:t>
            </a:r>
            <a:r>
              <a:rPr lang="zh-CN" altLang="en-US" sz="2000" kern="1200" dirty="0">
                <a:latin typeface="宋体" panose="02010600030101010101" pitchFamily="2" charset="-122"/>
                <a:ea typeface="+mn-ea"/>
                <a:cs typeface="+mn-cs"/>
              </a:rPr>
              <a:t>表达式</a:t>
            </a:r>
            <a:r>
              <a:rPr lang="en-US" altLang="zh-CN" sz="2000" kern="1200" dirty="0">
                <a:latin typeface="宋体" panose="02010600030101010101" pitchFamily="2" charset="-122"/>
                <a:ea typeface="+mn-ea"/>
                <a:cs typeface="+mn-cs"/>
              </a:rPr>
              <a:t>1:</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1</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elif </a:t>
            </a:r>
            <a:r>
              <a:rPr lang="zh-CN" altLang="en-US" sz="2000" kern="1200" dirty="0">
                <a:latin typeface="宋体" panose="02010600030101010101" pitchFamily="2" charset="-122"/>
                <a:ea typeface="+mn-ea"/>
                <a:cs typeface="+mn-cs"/>
              </a:rPr>
              <a:t>表达式</a:t>
            </a:r>
            <a:r>
              <a:rPr lang="en-US" altLang="zh-CN" sz="2000" kern="1200" dirty="0">
                <a:latin typeface="宋体" panose="02010600030101010101" pitchFamily="2" charset="-122"/>
                <a:ea typeface="+mn-ea"/>
                <a:cs typeface="+mn-cs"/>
              </a:rPr>
              <a:t>2:</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2</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elif </a:t>
            </a:r>
            <a:r>
              <a:rPr lang="zh-CN" altLang="en-US" sz="2000" kern="1200" dirty="0">
                <a:latin typeface="宋体" panose="02010600030101010101" pitchFamily="2" charset="-122"/>
                <a:ea typeface="+mn-ea"/>
                <a:cs typeface="+mn-cs"/>
              </a:rPr>
              <a:t>表达式</a:t>
            </a:r>
            <a:r>
              <a:rPr lang="en-US" altLang="zh-CN" sz="2000" kern="1200" dirty="0">
                <a:latin typeface="宋体" panose="02010600030101010101" pitchFamily="2" charset="-122"/>
                <a:ea typeface="+mn-ea"/>
                <a:cs typeface="+mn-cs"/>
              </a:rPr>
              <a:t>3:</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3</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else:</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a:t>
            </a:r>
            <a:r>
              <a:rPr lang="zh-CN" altLang="en-US" sz="2000" kern="1200" dirty="0">
                <a:latin typeface="宋体" panose="02010600030101010101" pitchFamily="2" charset="-122"/>
                <a:ea typeface="+mn-ea"/>
                <a:cs typeface="+mn-cs"/>
              </a:rPr>
              <a:t>语句块</a:t>
            </a:r>
            <a:r>
              <a:rPr lang="en-US" altLang="zh-CN" sz="2000" kern="1200" dirty="0">
                <a:latin typeface="宋体" panose="02010600030101010101" pitchFamily="2" charset="-122"/>
                <a:ea typeface="+mn-ea"/>
                <a:cs typeface="+mn-cs"/>
              </a:rPr>
              <a:t>4</a:t>
            </a: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其中，关键字</a:t>
            </a:r>
            <a:r>
              <a:rPr lang="en-US" altLang="zh-CN" sz="2000" kern="1200" dirty="0">
                <a:solidFill>
                  <a:srgbClr val="FF0000"/>
                </a:solidFill>
                <a:latin typeface="宋体" panose="02010600030101010101" pitchFamily="2" charset="-122"/>
                <a:ea typeface="+mn-ea"/>
                <a:cs typeface="+mn-cs"/>
              </a:rPr>
              <a:t>elif</a:t>
            </a:r>
            <a:r>
              <a:rPr lang="zh-CN" altLang="en-US" sz="2000" kern="1200" dirty="0">
                <a:latin typeface="宋体" panose="02010600030101010101" pitchFamily="2" charset="-122"/>
                <a:ea typeface="+mn-ea"/>
                <a:cs typeface="+mn-cs"/>
              </a:rPr>
              <a:t>是</a:t>
            </a:r>
            <a:r>
              <a:rPr lang="en-US" altLang="zh-CN" sz="2000" kern="1200" dirty="0">
                <a:latin typeface="宋体" panose="02010600030101010101" pitchFamily="2" charset="-122"/>
                <a:ea typeface="+mn-ea"/>
                <a:cs typeface="+mn-cs"/>
              </a:rPr>
              <a:t>else if</a:t>
            </a:r>
            <a:r>
              <a:rPr lang="zh-CN" altLang="en-US" sz="2000" kern="1200" dirty="0">
                <a:latin typeface="宋体" panose="02010600030101010101" pitchFamily="2" charset="-122"/>
                <a:ea typeface="+mn-ea"/>
                <a:cs typeface="+mn-cs"/>
              </a:rPr>
              <a:t>的缩写。</a:t>
            </a:r>
            <a:endParaRPr lang="zh-CN" altLang="en-US" sz="2000" kern="1200" dirty="0">
              <a:latin typeface="宋体" panose="02010600030101010101" pitchFamily="2" charset="-122"/>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867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3.2.3 </a:t>
            </a:r>
            <a:r>
              <a:rPr>
                <a:latin typeface="+mj-lt"/>
                <a:ea typeface="+mj-ea"/>
                <a:cs typeface="+mj-cs"/>
                <a:sym typeface="+mn-ea"/>
              </a:rPr>
              <a:t>多分支结构</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8675" name="文本占位符 28674"/>
          <p:cNvSpPr>
            <a:spLocks noGrp="1"/>
          </p:cNvSpPr>
          <p:nvPr>
            <p:ph sz="half" idx="2"/>
          </p:nvPr>
        </p:nvSpPr>
        <p:spPr/>
        <p:txBody>
          <a:bodyPr/>
          <a:lstStyle/>
          <a:p>
            <a:pPr marL="342900" marR="0" lvl="0" indent="-342900" algn="l" defTabSz="914400" rtl="0" eaLnBrk="1" fontAlgn="base" latinLnBrk="0" hangingPunct="1">
              <a:lnSpc>
                <a:spcPct val="10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利用多分支选择结构将成绩从百分制变换到等级制。</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def func(score):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score &gt; 100: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'wrong score.must &lt;= 100.'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elif score &gt;= 90: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'A'</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elif score &gt;= 80: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'B'</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elif score &gt;= 70: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'C'</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elif score &gt;= 60: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'D'</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elif score &gt;= 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else: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'wrong score.must &gt;0'	</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969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3.2.4 </a:t>
            </a:r>
            <a:r>
              <a:rPr>
                <a:latin typeface="+mj-lt"/>
                <a:ea typeface="+mj-ea"/>
                <a:cs typeface="+mj-cs"/>
                <a:sym typeface="+mn-ea"/>
              </a:rPr>
              <a:t>选择结构的嵌套</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0722" name="文本占位符 29698"/>
          <p:cNvSpPr>
            <a:spLocks noGrp="1"/>
          </p:cNvSpPr>
          <p:nvPr>
            <p:ph sz="half" idx="2"/>
          </p:nvPr>
        </p:nvSpPr>
        <p:spPr/>
        <p:txBody>
          <a:bodyPr wrap="square" lIns="91440" tIns="45720" rIns="91440" bIns="45720" anchor="t"/>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if 表达式1:</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语句块1</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if 表达式2:</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语句块2</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else:</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语句块3</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else:</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if 表达式4:</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        语句块4</a:t>
            </a: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000" kern="1200" dirty="0">
                <a:latin typeface="宋体" panose="02010600030101010101" pitchFamily="2" charset="-122"/>
                <a:ea typeface="+mn-ea"/>
                <a:cs typeface="+mn-cs"/>
              </a:rPr>
              <a:t>注意：</a:t>
            </a:r>
            <a:r>
              <a:rPr lang="zh-CN" altLang="en-US" sz="2000" kern="1200" dirty="0">
                <a:solidFill>
                  <a:srgbClr val="FF0000"/>
                </a:solidFill>
                <a:latin typeface="宋体" panose="02010600030101010101" pitchFamily="2" charset="-122"/>
                <a:ea typeface="+mn-ea"/>
                <a:cs typeface="+mn-cs"/>
              </a:rPr>
              <a:t>缩进必须要正确并且一致</a:t>
            </a:r>
            <a:r>
              <a:rPr lang="zh-CN" altLang="en-US" sz="2000" kern="1200" dirty="0">
                <a:latin typeface="宋体" panose="02010600030101010101" pitchFamily="2" charset="-122"/>
                <a:ea typeface="+mn-ea"/>
                <a:cs typeface="+mn-cs"/>
              </a:rPr>
              <a:t>。</a:t>
            </a:r>
            <a:endParaRPr lang="zh-CN" altLang="en-US" sz="2000" kern="1200" dirty="0">
              <a:latin typeface="宋体" panose="02010600030101010101" pitchFamily="2" charset="-122"/>
              <a:ea typeface="+mn-ea"/>
              <a:cs typeface="+mn-cs"/>
            </a:endParaRPr>
          </a:p>
        </p:txBody>
      </p:sp>
      <p:pic>
        <p:nvPicPr>
          <p:cNvPr id="30723" name="Picture -2147482617"/>
          <p:cNvPicPr>
            <a:picLocks noChangeAspect="1"/>
          </p:cNvPicPr>
          <p:nvPr/>
        </p:nvPicPr>
        <p:blipFill>
          <a:blip r:embed="rId1"/>
          <a:stretch>
            <a:fillRect/>
          </a:stretch>
        </p:blipFill>
        <p:spPr>
          <a:xfrm>
            <a:off x="6423025" y="1600200"/>
            <a:ext cx="2425700" cy="31750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3072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3.2.4 </a:t>
            </a:r>
            <a:r>
              <a:rPr>
                <a:latin typeface="+mj-lt"/>
                <a:ea typeface="+mj-ea"/>
                <a:cs typeface="+mj-cs"/>
                <a:sym typeface="+mn-ea"/>
              </a:rPr>
              <a:t>选择结构的嵌套</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1746" name="文本占位符 30722"/>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charset="0"/>
              <a:buChar char="§"/>
            </a:pPr>
            <a:r>
              <a:rPr lang="zh-CN" altLang="en-US" sz="2400" kern="1200" dirty="0">
                <a:latin typeface="宋体" panose="02010600030101010101" pitchFamily="2" charset="-122"/>
                <a:ea typeface="+mn-ea"/>
                <a:cs typeface="+mn-cs"/>
              </a:rPr>
              <a:t>使用嵌套的选择结构实现百分制成绩到等级制的转换。</a:t>
            </a:r>
            <a:endParaRPr lang="zh-CN" altLang="en-US" sz="24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&gt;&gt;&gt; def func(score):</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degree = 'DCBAAE'</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if score &gt; 100 or score &lt; 0:</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return 'wrong score.must between 0 and 100.'</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else:</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index = (score - 60)//10</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if index &gt;= 0:</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return degree[index]</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else:</a:t>
            </a: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		     return degree[-1]</a:t>
            </a:r>
            <a:endParaRPr lang="en-US" altLang="zh-CN" sz="2000" kern="1200" dirty="0">
              <a:latin typeface="宋体" panose="02010600030101010101" pitchFamily="2" charset="-122"/>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第3章 选择与循环</a:t>
            </a:r>
            <a:endParaRPr lang="zh-CN" altLang="en-US"/>
          </a:p>
        </p:txBody>
      </p:sp>
      <p:sp>
        <p:nvSpPr>
          <p:cNvPr id="3" name="文本占位符 2"/>
          <p:cNvSpPr>
            <a:spLocks noGrp="1"/>
          </p:cNvSpPr>
          <p:nvPr>
            <p:ph type="body" idx="1"/>
          </p:nvPr>
        </p:nvSpPr>
        <p:spPr>
          <a:xfrm>
            <a:off x="3589020" y="1929765"/>
            <a:ext cx="501396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3.1 条件表达式</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3.2 </a:t>
            </a:r>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分支结构</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3.3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循环结构</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3.4 break和continue语句</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3.5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案例分析</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itle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3.2.5 </a:t>
            </a:r>
            <a:r>
              <a:rPr>
                <a:latin typeface="+mj-lt"/>
                <a:ea typeface="+mj-ea"/>
                <a:cs typeface="+mj-cs"/>
                <a:sym typeface="宋体" panose="02010600030101010101" pitchFamily="2" charset="-122"/>
              </a:rPr>
              <a:t>构建跳转表实现多分支选择结构</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effectLst/>
                <a:latin typeface="+mn-lt"/>
                <a:ea typeface="+mn-ea"/>
                <a:cs typeface="+mn-cs"/>
              </a:rPr>
              <a:t>使用列表、元组或字典可以很容易构建</a:t>
            </a:r>
            <a:r>
              <a:rPr kumimoji="0" lang="en-US" sz="2400" b="0" i="0" u="none" strike="noStrike" kern="1200" cap="none" spc="0" normalizeH="0" baseline="0" noProof="1">
                <a:solidFill>
                  <a:srgbClr val="FF0000"/>
                </a:solidFill>
                <a:effectLst/>
                <a:latin typeface="+mn-lt"/>
                <a:ea typeface="+mn-ea"/>
                <a:cs typeface="+mn-cs"/>
              </a:rPr>
              <a:t>跳转表</a:t>
            </a:r>
            <a:r>
              <a:rPr kumimoji="0" lang="en-US" sz="2400" b="0" i="0" u="none" strike="noStrike" kern="1200" cap="none" spc="0" normalizeH="0" baseline="0" noProof="1">
                <a:solidFill>
                  <a:schemeClr val="tx1"/>
                </a:solidFill>
                <a:effectLst/>
                <a:latin typeface="+mn-lt"/>
                <a:ea typeface="+mn-ea"/>
                <a:cs typeface="+mn-cs"/>
              </a:rPr>
              <a:t>，在某些场合下可以更快速地实现</a:t>
            </a:r>
            <a:r>
              <a:rPr kumimoji="0" lang="en-US" sz="2400" b="0" i="0" u="none" strike="noStrike" kern="1200" cap="none" spc="0" normalizeH="0" baseline="0" noProof="1">
                <a:solidFill>
                  <a:srgbClr val="FF0000"/>
                </a:solidFill>
                <a:effectLst/>
                <a:latin typeface="+mn-lt"/>
                <a:ea typeface="+mn-ea"/>
                <a:cs typeface="+mn-cs"/>
              </a:rPr>
              <a:t>类似于多分支选择结构</a:t>
            </a:r>
            <a:r>
              <a:rPr kumimoji="0" lang="en-US" sz="2400" b="0" i="0" u="none" strike="noStrike" kern="1200" cap="none" spc="0" normalizeH="0" baseline="0" noProof="1">
                <a:solidFill>
                  <a:schemeClr val="tx1"/>
                </a:solidFill>
                <a:effectLst/>
                <a:latin typeface="+mn-lt"/>
                <a:ea typeface="+mn-ea"/>
                <a:cs typeface="+mn-cs"/>
              </a:rPr>
              <a:t>的功</a:t>
            </a:r>
            <a:r>
              <a:rPr kumimoji="0" lang="zh-CN" altLang="en-US" sz="2400" b="0" i="0" u="none" strike="noStrike" kern="1200" cap="none" spc="0" normalizeH="0" baseline="0" noProof="1">
                <a:solidFill>
                  <a:schemeClr val="tx1"/>
                </a:solidFill>
                <a:effectLst/>
                <a:latin typeface="+mn-lt"/>
                <a:ea typeface="+mn-ea"/>
                <a:cs typeface="+mn-cs"/>
              </a:rPr>
              <a:t>能。</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funcDict = {'1':lambda:print('You input 1'),</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'2':lambda:print('You input 2'),</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'3':lambda:print('You input 3')}</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x = input('Input an integer to call different function:')</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func = funcDict.get(x, None)</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if func:</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func()</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else:</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print('Wrong integer.')</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3174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选择</a:t>
            </a:r>
            <a:r>
              <a:rPr>
                <a:latin typeface="+mj-lt"/>
                <a:ea typeface="+mj-ea"/>
                <a:cs typeface="+mj-cs"/>
                <a:sym typeface="+mn-ea"/>
              </a:rPr>
              <a:t>结构</a:t>
            </a:r>
            <a:r>
              <a:rPr>
                <a:latin typeface="+mj-lt"/>
                <a:ea typeface="+mj-ea"/>
                <a:cs typeface="+mj-cs"/>
                <a:sym typeface="+mn-ea"/>
              </a:rPr>
              <a:t>应用</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3794" name="文本占位符 31746"/>
          <p:cNvSpPr>
            <a:spLocks noGrp="1"/>
          </p:cNvSpPr>
          <p:nvPr>
            <p:ph sz="half" idx="2"/>
          </p:nvPr>
        </p:nvSpPr>
        <p:spPr/>
        <p:txBody>
          <a:bodyPr wrap="square" lIns="91440" tIns="45720" rIns="91440" bIns="45720" anchor="t"/>
          <a:p>
            <a:pPr eaLnBrk="1" hangingPunct="1">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a:t>
            </a:r>
            <a:r>
              <a:rPr lang="zh-CN" altLang="en-US" sz="2400" kern="1200" dirty="0">
                <a:latin typeface="宋体" panose="02010600030101010101" pitchFamily="2" charset="-122"/>
                <a:ea typeface="+mn-ea"/>
                <a:cs typeface="+mn-cs"/>
              </a:rPr>
              <a:t>1：面试资格确认。</a:t>
            </a:r>
            <a:endParaRPr lang="zh-CN" altLang="en-US" sz="24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zh-CN" altLang="en-US" sz="2400" kern="1200" dirty="0">
              <a:latin typeface="宋体" panose="02010600030101010101" pitchFamily="2" charset="-122"/>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age=24</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subject="计算机"</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college="非重点"</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if (age &gt; 25 and subject=="电子信息工程") or \</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   (college=="重点" and subject=="电子信息工程" ) or\</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   (age&lt;=28 and subject=="计算机"):</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    print("恭喜，你已获得我公司的面试机会!")</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else:</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    print("抱歉，你未达到面试要求")</a:t>
            </a:r>
            <a:endParaRPr lang="zh-CN" altLang="en-US" sz="1800" kern="1200" dirty="0">
              <a:latin typeface="Consolas" panose="020B0609020204030204" charset="0"/>
              <a:ea typeface="+mn-ea"/>
              <a:cs typeface="+mn-cs"/>
            </a:endParaRPr>
          </a:p>
          <a:p>
            <a:pPr eaLnBrk="1" hangingPunct="1">
              <a:buSzPct val="70000"/>
              <a:buFont typeface="Wingdings" panose="05000000000000000000" pitchFamily="2" charset="2"/>
            </a:pPr>
            <a:endParaRPr lang="zh-CN" altLang="en-US" sz="2400" kern="1200" dirty="0">
              <a:latin typeface="宋体" panose="02010600030101010101" pitchFamily="2" charset="-122"/>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3276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选择结构应用</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4818" name="文本占位符 32770"/>
          <p:cNvSpPr>
            <a:spLocks noGrp="1"/>
          </p:cNvSpPr>
          <p:nvPr>
            <p:ph sz="half" idx="2"/>
          </p:nvPr>
        </p:nvSpPr>
        <p:spPr/>
        <p:txBody>
          <a:bodyPr wrap="square" lIns="91440" tIns="45720" rIns="91440" bIns="45720" anchor="t"/>
          <a:p>
            <a:pPr eaLnBrk="1" latinLnBrk="0" hangingPunct="1">
              <a:lnSpc>
                <a:spcPct val="150000"/>
              </a:lnSpc>
              <a:spcBef>
                <a:spcPct val="0"/>
              </a:spcBef>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a:t>
            </a:r>
            <a:r>
              <a:rPr lang="zh-CN" altLang="en-US" sz="2400" kern="1200" dirty="0">
                <a:latin typeface="宋体" panose="02010600030101010101" pitchFamily="2" charset="-122"/>
                <a:ea typeface="+mn-ea"/>
                <a:cs typeface="+mn-cs"/>
              </a:rPr>
              <a:t>2：用户输入若干个分数，求所有分数的平均分。每输入一个分数后询问是否继续输入下一个分数，回答“</a:t>
            </a:r>
            <a:r>
              <a:rPr lang="en-US" altLang="zh-CN" sz="2400" kern="1200" dirty="0">
                <a:latin typeface="宋体" panose="02010600030101010101" pitchFamily="2" charset="-122"/>
                <a:ea typeface="+mn-ea"/>
                <a:cs typeface="+mn-cs"/>
              </a:rPr>
              <a:t>yes”</a:t>
            </a:r>
            <a:r>
              <a:rPr lang="zh-CN" altLang="en-US" sz="2400" kern="1200" dirty="0">
                <a:latin typeface="宋体" panose="02010600030101010101" pitchFamily="2" charset="-122"/>
                <a:ea typeface="+mn-ea"/>
                <a:cs typeface="+mn-cs"/>
              </a:rPr>
              <a:t>就继续输入下一个分数，回答“</a:t>
            </a:r>
            <a:r>
              <a:rPr lang="en-US" altLang="zh-CN" sz="2400" kern="1200" dirty="0">
                <a:latin typeface="宋体" panose="02010600030101010101" pitchFamily="2" charset="-122"/>
                <a:ea typeface="+mn-ea"/>
                <a:cs typeface="+mn-cs"/>
              </a:rPr>
              <a:t>no”</a:t>
            </a:r>
            <a:r>
              <a:rPr lang="zh-CN" altLang="en-US" sz="2400" kern="1200" dirty="0">
                <a:latin typeface="宋体" panose="02010600030101010101" pitchFamily="2" charset="-122"/>
                <a:ea typeface="+mn-ea"/>
                <a:cs typeface="+mn-cs"/>
              </a:rPr>
              <a:t>就停止输入分数。</a:t>
            </a:r>
            <a:endParaRPr lang="zh-CN" altLang="en-US" sz="2400" kern="1200" dirty="0">
              <a:latin typeface="宋体" panose="02010600030101010101" pitchFamily="2" charset="-122"/>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p:sp>
        <p:nvSpPr>
          <p:cNvPr id="35841" name="标题 3379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选择结构应用</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5842" name="文本占位符 33794"/>
          <p:cNvSpPr>
            <a:spLocks noGrp="1"/>
          </p:cNvSpPr>
          <p:nvPr>
            <p:ph sz="half" idx="2"/>
          </p:nvPr>
        </p:nvSpPr>
        <p:spPr/>
        <p:txBody>
          <a:bodyPr wrap="square" lIns="91440" tIns="45720" rIns="91440" bIns="45720" anchor="t"/>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numbers = []                              #使用列表存放临时数据</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while True:</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x = input('请输入一个成绩：')</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try:                                  #异常处理结构</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numbers.append(float(x))</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except:</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print('不是合法成绩')</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while True:</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flag = input('继续输入吗？（yes/no）')</a:t>
            </a:r>
            <a:r>
              <a:rPr lang="en-US" altLang="zh-CN" sz="1600" kern="1200" dirty="0">
                <a:latin typeface="Consolas" panose="020B0609020204030204" charset="0"/>
                <a:ea typeface="+mn-ea"/>
                <a:cs typeface="+mn-cs"/>
              </a:rPr>
              <a:t>.lower()</a:t>
            </a:r>
            <a:endParaRPr lang="en-US" altLang="zh-CN"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if flag not in ('yes', 'no'):     #限定用户输入内容必须为yes或no</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print('只能输入yes或no')</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else:</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break</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if flag=='no':</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        break</a:t>
            </a: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endParaRPr lang="zh-CN" altLang="en-US" sz="16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600" kern="1200" dirty="0">
                <a:latin typeface="Consolas" panose="020B0609020204030204" charset="0"/>
                <a:ea typeface="+mn-ea"/>
                <a:cs typeface="+mn-cs"/>
              </a:rPr>
              <a:t>print(sum(numbers)/len(numbers))</a:t>
            </a:r>
            <a:endParaRPr lang="zh-CN" altLang="en-US" sz="1600" kern="1200" dirty="0">
              <a:latin typeface="Consolas" panose="020B060902020403020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481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a:t>
            </a:r>
            <a:r>
              <a:rPr>
                <a:latin typeface="+mj-lt"/>
                <a:ea typeface="+mj-ea"/>
                <a:cs typeface="+mj-cs"/>
                <a:sym typeface="+mn-ea"/>
              </a:rPr>
              <a:t>.</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选择</a:t>
            </a:r>
            <a:r>
              <a:rPr>
                <a:latin typeface="+mj-lt"/>
                <a:ea typeface="+mj-ea"/>
                <a:cs typeface="+mj-cs"/>
                <a:sym typeface="+mn-ea"/>
              </a:rPr>
              <a:t>结构应用</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6866" name="文本占位符 34818"/>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charset="0"/>
              <a:buChar char="n"/>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3-3</a:t>
            </a:r>
            <a:r>
              <a:rPr lang="zh-CN" altLang="en-US" sz="2400" kern="1200" dirty="0">
                <a:latin typeface="宋体" panose="02010600030101010101" pitchFamily="2" charset="-122"/>
                <a:ea typeface="+mn-ea"/>
                <a:cs typeface="+mn-cs"/>
              </a:rPr>
              <a:t>：编写程序，判断今天是今年的第几天。</a:t>
            </a:r>
            <a:endParaRPr lang="zh-CN" altLang="en-US" sz="24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endParaRPr lang="en-US" altLang="zh-CN" sz="1800" kern="1200" dirty="0">
              <a:latin typeface="Times New Roman" panose="02020603050405020304" pitchFamily="18"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import time</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date = time.localtime()                         #获取当前日期时间</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year, month, day = date[:3]</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day_month = [31, 28, 31, 30, 31, 30, 31, 31, 30, 31, 30, 31]</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if year%400==0 or (year%4==0 and year%100!=0):  #判断是否为闰年</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day_month[1] = 29</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if month==1:</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print(day)</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else:</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print(sum(day_month[:month-1])+day)</a:t>
            </a:r>
            <a:endParaRPr lang="en-US" altLang="zh-CN" sz="1800" kern="1200" dirty="0">
              <a:latin typeface="Consolas" panose="020B060902020403020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3.2.</a:t>
            </a:r>
            <a:r>
              <a:rPr>
                <a:latin typeface="+mj-lt"/>
                <a:ea typeface="+mj-ea"/>
                <a:cs typeface="+mj-cs"/>
                <a:sym typeface="宋体" panose="02010600030101010101" pitchFamily="2" charset="-122"/>
              </a:rPr>
              <a:t>6</a:t>
            </a:r>
            <a:r>
              <a:rPr>
                <a:latin typeface="+mj-lt"/>
                <a:ea typeface="+mj-ea"/>
                <a:cs typeface="+mj-cs"/>
                <a:sym typeface="宋体" panose="02010600030101010101" pitchFamily="2" charset="-122"/>
              </a:rPr>
              <a:t> </a:t>
            </a:r>
            <a:r>
              <a:rPr>
                <a:latin typeface="+mj-lt"/>
                <a:ea typeface="+mj-ea"/>
                <a:cs typeface="+mj-cs"/>
                <a:sym typeface="宋体" panose="02010600030101010101" pitchFamily="2" charset="-122"/>
              </a:rPr>
              <a:t>选择结构应用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charset="0"/>
              <a:buChar char="n"/>
            </a:pP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sym typeface="+mn-ea"/>
              </a:rPr>
              <a:t>其中闰年判断可以直接使用</a:t>
            </a:r>
            <a:r>
              <a:rPr kumimoji="0" lang="en-US" altLang="zh-CN" sz="2400" b="0" i="0" u="none" strike="noStrike" kern="1200" cap="none" spc="0" normalizeH="0" baseline="0" noProof="1" dirty="0">
                <a:solidFill>
                  <a:schemeClr val="tx1"/>
                </a:solidFill>
                <a:effectLst/>
                <a:latin typeface="宋体" panose="02010600030101010101" pitchFamily="2" charset="-122"/>
                <a:ea typeface="+mn-ea"/>
                <a:cs typeface="+mn-cs"/>
                <a:sym typeface="+mn-ea"/>
              </a:rPr>
              <a:t>calendar</a:t>
            </a: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sym typeface="+mn-ea"/>
              </a:rPr>
              <a:t>模块的方法。</a:t>
            </a:r>
            <a:endPar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en-US" altLang="zh-CN" sz="1800" b="0" i="0" u="none" strike="noStrike" kern="1200" cap="none" spc="0" normalizeH="0" baseline="0" noProof="1" dirty="0">
                <a:solidFill>
                  <a:schemeClr val="tx1"/>
                </a:solidFill>
                <a:effectLst/>
                <a:latin typeface="Consolas" panose="020B0609020204030204" charset="0"/>
                <a:ea typeface="+mn-ea"/>
                <a:cs typeface="+mn-cs"/>
                <a:sym typeface="+mn-ea"/>
              </a:rPr>
              <a:t>&gt;&gt;&gt; import calendar</a:t>
            </a:r>
            <a:endParaRPr kumimoji="0" lang="en-US" altLang="zh-CN"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&gt;&gt;&gt; calendar.isleap(2016)</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rgbClr val="00B0F0"/>
                </a:solidFill>
                <a:effectLst/>
                <a:latin typeface="Consolas" panose="020B0609020204030204" charset="0"/>
                <a:ea typeface="+mn-ea"/>
                <a:cs typeface="+mn-cs"/>
                <a:sym typeface="+mn-ea"/>
              </a:rPr>
              <a:t>True</a:t>
            </a:r>
            <a:endParaRPr kumimoji="0" lang="zh-CN" altLang="en-US" sz="1800" b="0" i="0" u="none" strike="noStrike" kern="1200" cap="none" spc="0" normalizeH="0" baseline="0" noProof="1" dirty="0">
              <a:solidFill>
                <a:srgbClr val="00B0F0"/>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&gt;&gt;&gt; calendar.isleap(2015)</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rgbClr val="00B0F0"/>
                </a:solidFill>
                <a:effectLst/>
                <a:latin typeface="Consolas" panose="020B0609020204030204" charset="0"/>
                <a:ea typeface="+mn-ea"/>
                <a:cs typeface="+mn-cs"/>
                <a:sym typeface="+mn-ea"/>
              </a:rPr>
              <a:t>False</a:t>
            </a:r>
            <a:endParaRPr kumimoji="0" lang="zh-CN" altLang="en-US" sz="1800" b="0" i="0" u="none" strike="noStrike" kern="1200" cap="none" spc="0" normalizeH="0" baseline="0" noProof="1" dirty="0">
              <a:solidFill>
                <a:srgbClr val="00B0F0"/>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584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3.2.</a:t>
            </a:r>
            <a:r>
              <a:rPr>
                <a:latin typeface="+mj-lt"/>
                <a:ea typeface="+mj-ea"/>
                <a:cs typeface="+mj-cs"/>
                <a:sym typeface="+mn-ea"/>
              </a:rPr>
              <a:t>6</a:t>
            </a:r>
            <a:r>
              <a:rPr>
                <a:latin typeface="+mj-lt"/>
                <a:ea typeface="+mj-ea"/>
                <a:cs typeface="+mj-cs"/>
                <a:sym typeface="+mn-ea"/>
              </a:rPr>
              <a:t> </a:t>
            </a:r>
            <a:r>
              <a:rPr>
                <a:latin typeface="+mj-lt"/>
                <a:ea typeface="+mj-ea"/>
                <a:cs typeface="+mj-cs"/>
                <a:sym typeface="+mn-ea"/>
              </a:rPr>
              <a:t>选择结构应用</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38914" name="文本占位符 35842"/>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charset="0"/>
              <a:buChar char="n"/>
            </a:pPr>
            <a:r>
              <a:rPr lang="zh-CN" altLang="en-US" sz="2400" kern="1200" dirty="0">
                <a:latin typeface="+mn-lt"/>
                <a:ea typeface="+mn-ea"/>
                <a:cs typeface="+mn-cs"/>
              </a:rPr>
              <a:t>或者使用下面的方法直接计算今天是今年的第几天</a:t>
            </a:r>
            <a:endParaRPr lang="zh-CN" altLang="en-US" sz="2400" kern="1200" dirty="0">
              <a:latin typeface="+mn-lt"/>
              <a:ea typeface="+mn-ea"/>
              <a:cs typeface="+mn-cs"/>
            </a:endParaRPr>
          </a:p>
          <a:p>
            <a:pPr marL="1905" indent="-344805" eaLnBrk="1" hangingPunct="1">
              <a:lnSpc>
                <a:spcPct val="8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Consolas" panose="020B0609020204030204" charset="0"/>
                <a:ea typeface="+mn-ea"/>
                <a:cs typeface="+mn-cs"/>
              </a:rPr>
              <a:t>&gt;&gt;&gt; import datetime</a:t>
            </a:r>
            <a:endParaRPr lang="en-US" altLang="zh-CN" sz="20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Consolas" panose="020B0609020204030204" charset="0"/>
                <a:ea typeface="+mn-ea"/>
                <a:cs typeface="+mn-cs"/>
              </a:rPr>
              <a:t>&gt;&gt;&gt; datetime.date.today().timetuple().tm_yday</a:t>
            </a:r>
            <a:endParaRPr lang="en-US" altLang="zh-CN" sz="20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solidFill>
                  <a:srgbClr val="00B0F0"/>
                </a:solidFill>
                <a:latin typeface="Consolas" panose="020B0609020204030204" charset="0"/>
                <a:ea typeface="+mn-ea"/>
                <a:cs typeface="+mn-cs"/>
              </a:rPr>
              <a:t>309</a:t>
            </a:r>
            <a:endParaRPr lang="en-US" altLang="zh-CN" sz="20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latin typeface="Consolas" panose="020B0609020204030204" charset="0"/>
                <a:ea typeface="+mn-ea"/>
                <a:cs typeface="+mn-cs"/>
              </a:rPr>
              <a:t>&gt;&gt;&gt; datetime.date(2017,11,5).timetuple().tm_yday</a:t>
            </a:r>
            <a:endParaRPr lang="en-US" altLang="zh-CN" sz="20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2000" kern="1200" dirty="0">
                <a:solidFill>
                  <a:srgbClr val="00B0F0"/>
                </a:solidFill>
                <a:latin typeface="Consolas" panose="020B0609020204030204" charset="0"/>
                <a:ea typeface="+mn-ea"/>
                <a:cs typeface="+mn-cs"/>
              </a:rPr>
              <a:t>309</a:t>
            </a:r>
            <a:endParaRPr lang="en-US" altLang="zh-CN" sz="20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en-US" altLang="zh-CN" sz="1000" kern="1200" dirty="0">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3.2.</a:t>
            </a:r>
            <a:r>
              <a:rPr>
                <a:latin typeface="+mj-lt"/>
                <a:ea typeface="+mj-ea"/>
                <a:cs typeface="+mj-cs"/>
                <a:sym typeface="宋体" panose="02010600030101010101" pitchFamily="2" charset="-122"/>
              </a:rPr>
              <a:t>6</a:t>
            </a:r>
            <a:r>
              <a:rPr>
                <a:latin typeface="+mj-lt"/>
                <a:ea typeface="+mj-ea"/>
                <a:cs typeface="+mj-cs"/>
                <a:sym typeface="宋体" panose="02010600030101010101" pitchFamily="2" charset="-122"/>
              </a:rPr>
              <a:t> </a:t>
            </a:r>
            <a:r>
              <a:rPr>
                <a:latin typeface="+mj-lt"/>
                <a:ea typeface="+mj-ea"/>
                <a:cs typeface="+mj-cs"/>
                <a:sym typeface="宋体" panose="02010600030101010101" pitchFamily="2" charset="-122"/>
              </a:rPr>
              <a:t>选择结构应用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9938" name="内容占位符 2"/>
          <p:cNvSpPr>
            <a:spLocks noGrp="1"/>
          </p:cNvSpPr>
          <p:nvPr>
            <p:ph sz="half" idx="2"/>
          </p:nvPr>
        </p:nvSpPr>
        <p:spPr/>
        <p:txBody>
          <a:bodyPr anchor="t"/>
          <a:p>
            <a:pPr marL="1905" indent="-344805" eaLnBrk="1" hangingPunct="1">
              <a:lnSpc>
                <a:spcPct val="80000"/>
              </a:lnSpc>
              <a:buSzPct val="70000"/>
              <a:buFont typeface="Wingdings" panose="05000000000000000000" charset="0"/>
              <a:buChar char="n"/>
            </a:pPr>
            <a:r>
              <a:rPr lang="zh-CN" altLang="en-US" sz="2400" kern="1200" dirty="0">
                <a:latin typeface="+mn-lt"/>
                <a:ea typeface="+mn-ea"/>
                <a:cs typeface="+mn-cs"/>
                <a:sym typeface="Arial" panose="020B0604020202020204" pitchFamily="34" charset="0"/>
              </a:rPr>
              <a:t>也可以使用</a:t>
            </a:r>
            <a:r>
              <a:rPr lang="en-US" altLang="zh-CN" sz="2400" kern="1200" dirty="0">
                <a:latin typeface="+mn-lt"/>
                <a:ea typeface="+mn-ea"/>
                <a:cs typeface="+mn-cs"/>
                <a:sym typeface="Arial" panose="020B0604020202020204" pitchFamily="34" charset="0"/>
              </a:rPr>
              <a:t>datetime</a:t>
            </a:r>
            <a:r>
              <a:rPr lang="zh-CN" altLang="en-US" sz="2400" kern="1200" dirty="0">
                <a:latin typeface="+mn-lt"/>
                <a:ea typeface="+mn-ea"/>
                <a:cs typeface="+mn-cs"/>
                <a:sym typeface="Arial" panose="020B0604020202020204" pitchFamily="34" charset="0"/>
              </a:rPr>
              <a:t>模块提供的功能来计算</a:t>
            </a:r>
            <a:endParaRPr lang="zh-CN" altLang="en-US" sz="2400" kern="1200" dirty="0">
              <a:latin typeface="+mn-lt"/>
              <a:ea typeface="+mn-ea"/>
              <a:cs typeface="+mn-cs"/>
              <a:sym typeface="Arial" panose="020B0604020202020204" pitchFamily="34" charset="0"/>
            </a:endParaRPr>
          </a:p>
          <a:p>
            <a:pPr marL="1905" indent="-344805" eaLnBrk="1" hangingPunct="1">
              <a:lnSpc>
                <a:spcPct val="8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sym typeface="Arial" panose="020B0604020202020204" pitchFamily="34" charset="0"/>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today = datetime.date.today()</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today</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datetime.date(2017, 11, 5)</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firstDay = datetime.date(today.year,1,1)</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firstDay</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datetime.date(2017, 1, 1)</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daysDelta = today-firstDay + datetime.timedelta(days=1)</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daysDelta.days</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309</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3.2.</a:t>
            </a:r>
            <a:r>
              <a:rPr>
                <a:latin typeface="+mj-lt"/>
                <a:ea typeface="+mj-ea"/>
                <a:cs typeface="+mj-cs"/>
                <a:sym typeface="宋体" panose="02010600030101010101" pitchFamily="2" charset="-122"/>
              </a:rPr>
              <a:t>6</a:t>
            </a:r>
            <a:r>
              <a:rPr>
                <a:latin typeface="+mj-lt"/>
                <a:ea typeface="+mj-ea"/>
                <a:cs typeface="+mj-cs"/>
                <a:sym typeface="宋体" panose="02010600030101010101" pitchFamily="2" charset="-122"/>
              </a:rPr>
              <a:t> </a:t>
            </a:r>
            <a:r>
              <a:rPr>
                <a:latin typeface="+mj-lt"/>
                <a:ea typeface="+mj-ea"/>
                <a:cs typeface="+mj-cs"/>
                <a:sym typeface="宋体" panose="02010600030101010101" pitchFamily="2" charset="-122"/>
              </a:rPr>
              <a:t>选择结构应用</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zh-CN" sz="2400" b="0" i="0" u="none" strike="noStrike" kern="1200" cap="none" spc="0" normalizeH="0" baseline="0" noProof="1">
                <a:solidFill>
                  <a:schemeClr val="tx1"/>
                </a:solidFill>
                <a:effectLst/>
                <a:latin typeface="+mn-lt"/>
                <a:ea typeface="+mn-ea"/>
                <a:cs typeface="+mn-cs"/>
              </a:rPr>
              <a:t>datetime</a:t>
            </a:r>
            <a:r>
              <a:rPr kumimoji="0" lang="zh-CN" altLang="en-US" sz="2400" b="0" i="0" u="none" strike="noStrike" kern="1200" cap="none" spc="0" normalizeH="0" baseline="0" noProof="1">
                <a:solidFill>
                  <a:schemeClr val="tx1"/>
                </a:solidFill>
                <a:effectLst/>
                <a:latin typeface="+mn-lt"/>
                <a:ea typeface="+mn-ea"/>
                <a:cs typeface="+mn-cs"/>
              </a:rPr>
              <a:t>还提供了其他功能</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now = datetime.datetime.now()</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now</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datetime.datetime(2017, 11, 5, 8, 6, 20, 127651)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now.replace(second=30)                  #替换日期时间中的秒</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datetime.datetime(2017, 11, 5, 8, 6, </a:t>
            </a:r>
            <a:r>
              <a:rPr kumimoji="0" lang="en-US" altLang="zh-CN" sz="1800" b="0" i="0" u="none" strike="noStrike" kern="1200" cap="none" spc="0" normalizeH="0" baseline="0" noProof="1">
                <a:solidFill>
                  <a:srgbClr val="00B0F0"/>
                </a:solidFill>
                <a:effectLst/>
                <a:latin typeface="Consolas" panose="020B0609020204030204" charset="0"/>
                <a:ea typeface="+mn-ea"/>
                <a:cs typeface="+mn-cs"/>
              </a:rPr>
              <a:t>3</a:t>
            </a: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0, 127651)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now+datetime.timedelta(days=5)          #计算5天后的日期时间</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datetime.datetime(2017, 11, 10, 8, 6, 20, 127651)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now + datetime.timedelta(weeks=-5)      #计算5周前的日期时间</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datetime.datetime(2017, 10, 1, 8, 6, 20, 127651)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计算两个日期之间相差多少天。</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daysBetween(year1, month1, day1,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year2, month2, day2):</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from datetime import date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dif = date(year1, month1, day1)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dif = dif - date(year2, month2, day2)</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return dif.days</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print(daysBetween(2016, 12, 11, 2016, 11, 27))</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print(daysBetween(201</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7</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1</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1</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11, 201</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6</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12</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6</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198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3.2.</a:t>
            </a:r>
            <a:r>
              <a:rPr>
                <a:latin typeface="+mj-lt"/>
                <a:ea typeface="+mj-ea"/>
                <a:cs typeface="+mj-cs"/>
                <a:sym typeface="宋体" panose="02010600030101010101" pitchFamily="2" charset="-122"/>
              </a:rPr>
              <a:t>6</a:t>
            </a:r>
            <a:r>
              <a:rPr>
                <a:latin typeface="+mj-lt"/>
                <a:ea typeface="+mj-ea"/>
                <a:cs typeface="+mj-cs"/>
                <a:sym typeface="宋体" panose="02010600030101010101" pitchFamily="2" charset="-122"/>
              </a:rPr>
              <a:t> </a:t>
            </a:r>
            <a:r>
              <a:rPr>
                <a:latin typeface="+mj-lt"/>
                <a:ea typeface="+mj-ea"/>
                <a:cs typeface="+mj-cs"/>
                <a:sym typeface="宋体" panose="02010600030101010101" pitchFamily="2" charset="-122"/>
              </a:rPr>
              <a:t>选择结构应用</a:t>
            </a:r>
            <a:endParaRPr>
              <a:latin typeface="+mj-lt"/>
              <a:ea typeface="+mj-ea"/>
              <a:cs typeface="+mj-cs"/>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638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wrap="square" lIns="91440" tIns="45720" rIns="91440" bIns="45720" anchor="ctr"/>
          <a:p>
            <a:pPr eaLnBrk="1" hangingPunct="1"/>
            <a:r>
              <a:rPr lang="en-US" altLang="zh-CN" kern="1200" dirty="0">
                <a:latin typeface="+mj-lt"/>
                <a:ea typeface="+mj-ea"/>
                <a:cs typeface="+mj-cs"/>
              </a:rPr>
              <a:t>3.1 </a:t>
            </a:r>
            <a:r>
              <a:rPr lang="zh-CN" altLang="en-US" kern="1200" dirty="0">
                <a:latin typeface="+mj-lt"/>
                <a:ea typeface="+mj-ea"/>
                <a:cs typeface="+mj-cs"/>
              </a:rPr>
              <a:t>条件表达式</a:t>
            </a:r>
            <a:endParaRPr lang="zh-CN" altLang="en-US" kern="1200" dirty="0">
              <a:latin typeface="+mj-lt"/>
              <a:ea typeface="+mj-ea"/>
              <a:cs typeface="+mj-cs"/>
            </a:endParaRPr>
          </a:p>
        </p:txBody>
      </p:sp>
      <p:sp>
        <p:nvSpPr>
          <p:cNvPr id="2" name="文本占位符 1"/>
          <p:cNvSpPr>
            <a:spLocks noGrp="1"/>
          </p:cNvSpPr>
          <p:nvPr>
            <p:ph type="body" idx="1"/>
          </p:nvPr>
        </p:nvSpPr>
        <p:spPr/>
        <p:txBody>
          <a:bodyPr/>
          <a:p>
            <a:endParaRPr lang="zh-CN" altLang="en-US"/>
          </a:p>
        </p:txBody>
      </p:sp>
      <p:sp>
        <p:nvSpPr>
          <p:cNvPr id="16386" name="文本占位符 16386"/>
          <p:cNvSpPr>
            <a:spLocks noGrp="1"/>
          </p:cNvSpPr>
          <p:nvPr>
            <p:ph sz="half" idx="2"/>
          </p:nvPr>
        </p:nvSpPr>
        <p:spPr/>
        <p:txBody>
          <a:bodyPr wrap="square" lIns="91440" tIns="45720" rIns="91440" bIns="45720" anchor="t"/>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算术运算符：+、-、*、/、//、%、**</a:t>
            </a:r>
            <a:endParaRPr lang="zh-CN" altLang="en-US" sz="2000" kern="1200" dirty="0">
              <a:latin typeface="宋体" panose="02010600030101010101" pitchFamily="2" charset="-122"/>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关系运算符：&gt;、&lt;、==、&lt;=、&gt;=、!=，可以</a:t>
            </a:r>
            <a:r>
              <a:rPr lang="zh-CN" altLang="en-US" sz="2000" kern="1200" dirty="0">
                <a:solidFill>
                  <a:srgbClr val="FF0000"/>
                </a:solidFill>
                <a:latin typeface="宋体" panose="02010600030101010101" pitchFamily="2" charset="-122"/>
                <a:ea typeface="+mn-ea"/>
                <a:cs typeface="+mn-cs"/>
                <a:sym typeface="Arial" panose="020B0604020202020204" pitchFamily="34" charset="0"/>
              </a:rPr>
              <a:t>连续使用</a:t>
            </a:r>
            <a:r>
              <a:rPr lang="zh-CN" altLang="en-US" sz="2000" kern="1200" dirty="0">
                <a:latin typeface="宋体" panose="02010600030101010101" pitchFamily="2" charset="-122"/>
                <a:ea typeface="+mn-ea"/>
                <a:cs typeface="+mn-cs"/>
                <a:sym typeface="Arial" panose="020B0604020202020204" pitchFamily="34" charset="0"/>
              </a:rPr>
              <a:t>，如</a:t>
            </a:r>
            <a:endParaRPr lang="zh-CN" altLang="en-US" sz="2000" kern="1200" dirty="0">
              <a:latin typeface="宋体" panose="02010600030101010101" pitchFamily="2" charset="-122"/>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1&lt;2&lt;3</a:t>
            </a:r>
            <a:endParaRPr lang="en-US" altLang="zh-CN" sz="1800" kern="1200" dirty="0">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True</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1&lt;2&gt;3</a:t>
            </a:r>
            <a:endParaRPr lang="en-US" altLang="zh-CN" sz="1800" kern="1200" dirty="0">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False</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latin typeface="Consolas" panose="020B0609020204030204" charset="0"/>
                <a:ea typeface="+mn-ea"/>
                <a:cs typeface="+mn-cs"/>
                <a:sym typeface="Arial" panose="020B0604020202020204" pitchFamily="34" charset="0"/>
              </a:rPr>
              <a:t>&gt;&gt;&gt; 1&lt;3&gt;2</a:t>
            </a:r>
            <a:endParaRPr lang="en-US" altLang="zh-CN" sz="1800" kern="1200" dirty="0">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sym typeface="Arial" panose="020B0604020202020204" pitchFamily="34" charset="0"/>
              </a:rPr>
              <a:t>True</a:t>
            </a:r>
            <a:endParaRPr lang="en-US" altLang="zh-CN" sz="1800" kern="1200" dirty="0">
              <a:solidFill>
                <a:srgbClr val="00B0F0"/>
              </a:solidFill>
              <a:latin typeface="Consolas" panose="020B0609020204030204" charset="0"/>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测试运算符：in、not in、is、is not</a:t>
            </a:r>
            <a:endParaRPr lang="zh-CN" altLang="en-US" sz="2000" kern="1200" dirty="0">
              <a:latin typeface="宋体" panose="02010600030101010101" pitchFamily="2" charset="-122"/>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逻辑运算符：and、or、not，注意</a:t>
            </a:r>
            <a:r>
              <a:rPr lang="zh-CN" altLang="en-US" sz="2000" kern="1200" dirty="0">
                <a:solidFill>
                  <a:srgbClr val="FF0000"/>
                </a:solidFill>
                <a:latin typeface="宋体" panose="02010600030101010101" pitchFamily="2" charset="-122"/>
                <a:ea typeface="+mn-ea"/>
                <a:cs typeface="+mn-cs"/>
                <a:sym typeface="Arial" panose="020B0604020202020204" pitchFamily="34" charset="0"/>
              </a:rPr>
              <a:t>短路求值</a:t>
            </a:r>
            <a:endParaRPr lang="zh-CN" altLang="en-US" sz="2000" kern="1200" dirty="0">
              <a:solidFill>
                <a:srgbClr val="FF0000"/>
              </a:solidFill>
              <a:latin typeface="宋体" panose="02010600030101010101" pitchFamily="2" charset="-122"/>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位运算符：</a:t>
            </a:r>
            <a:r>
              <a:rPr lang="en-US" altLang="zh-CN" sz="2000" kern="1200" dirty="0">
                <a:latin typeface="宋体" panose="02010600030101010101" pitchFamily="2" charset="-122"/>
                <a:ea typeface="+mn-ea"/>
                <a:cs typeface="+mn-cs"/>
                <a:sym typeface="Arial" panose="020B0604020202020204" pitchFamily="34" charset="0"/>
              </a:rPr>
              <a:t>~</a:t>
            </a:r>
            <a:r>
              <a:rPr lang="zh-CN" altLang="en-US" sz="2000" kern="1200" dirty="0">
                <a:latin typeface="宋体" panose="02010600030101010101" pitchFamily="2" charset="-122"/>
                <a:ea typeface="+mn-ea"/>
                <a:cs typeface="+mn-cs"/>
                <a:sym typeface="Arial" panose="020B0604020202020204" pitchFamily="34" charset="0"/>
              </a:rPr>
              <a:t>、</a:t>
            </a:r>
            <a:r>
              <a:rPr lang="en-US" altLang="zh-CN" sz="2000" kern="1200" dirty="0">
                <a:latin typeface="宋体" panose="02010600030101010101" pitchFamily="2" charset="-122"/>
                <a:ea typeface="+mn-ea"/>
                <a:cs typeface="+mn-cs"/>
                <a:sym typeface="Arial" panose="020B0604020202020204" pitchFamily="34" charset="0"/>
              </a:rPr>
              <a:t>&amp;</a:t>
            </a:r>
            <a:r>
              <a:rPr lang="zh-CN" altLang="en-US" sz="2000" kern="1200" dirty="0">
                <a:latin typeface="宋体" panose="02010600030101010101" pitchFamily="2" charset="-122"/>
                <a:ea typeface="+mn-ea"/>
                <a:cs typeface="+mn-cs"/>
                <a:sym typeface="Arial" panose="020B0604020202020204" pitchFamily="34" charset="0"/>
              </a:rPr>
              <a:t>、</a:t>
            </a:r>
            <a:r>
              <a:rPr lang="en-US" altLang="zh-CN" sz="2000" kern="1200" dirty="0">
                <a:latin typeface="宋体" panose="02010600030101010101" pitchFamily="2" charset="-122"/>
                <a:ea typeface="+mn-ea"/>
                <a:cs typeface="+mn-cs"/>
                <a:sym typeface="Arial" panose="020B0604020202020204" pitchFamily="34" charset="0"/>
              </a:rPr>
              <a:t>|</a:t>
            </a:r>
            <a:r>
              <a:rPr lang="zh-CN" altLang="en-US" sz="2000" kern="1200" dirty="0">
                <a:latin typeface="宋体" panose="02010600030101010101" pitchFamily="2" charset="-122"/>
                <a:ea typeface="+mn-ea"/>
                <a:cs typeface="+mn-cs"/>
                <a:sym typeface="Arial" panose="020B0604020202020204" pitchFamily="34" charset="0"/>
              </a:rPr>
              <a:t>、 </a:t>
            </a:r>
            <a:r>
              <a:rPr lang="en-US" altLang="zh-CN" sz="2000" kern="1200" dirty="0">
                <a:latin typeface="宋体" panose="02010600030101010101" pitchFamily="2" charset="-122"/>
                <a:ea typeface="+mn-ea"/>
                <a:cs typeface="+mn-cs"/>
                <a:sym typeface="Arial" panose="020B0604020202020204" pitchFamily="34" charset="0"/>
              </a:rPr>
              <a:t>^</a:t>
            </a:r>
            <a:r>
              <a:rPr lang="zh-CN" altLang="en-US" sz="2000" kern="1200" dirty="0">
                <a:latin typeface="宋体" panose="02010600030101010101" pitchFamily="2" charset="-122"/>
                <a:ea typeface="+mn-ea"/>
                <a:cs typeface="+mn-cs"/>
                <a:sym typeface="Arial" panose="020B0604020202020204" pitchFamily="34" charset="0"/>
              </a:rPr>
              <a:t>、 </a:t>
            </a:r>
            <a:r>
              <a:rPr lang="en-US" altLang="zh-CN" sz="2000" kern="1200" dirty="0">
                <a:latin typeface="宋体" panose="02010600030101010101" pitchFamily="2" charset="-122"/>
                <a:ea typeface="+mn-ea"/>
                <a:cs typeface="+mn-cs"/>
                <a:sym typeface="Arial" panose="020B0604020202020204" pitchFamily="34" charset="0"/>
              </a:rPr>
              <a:t>&lt;&lt;</a:t>
            </a:r>
            <a:r>
              <a:rPr lang="zh-CN" altLang="en-US" sz="2000" kern="1200" dirty="0">
                <a:latin typeface="宋体" panose="02010600030101010101" pitchFamily="2" charset="-122"/>
                <a:ea typeface="+mn-ea"/>
                <a:cs typeface="+mn-cs"/>
                <a:sym typeface="Arial" panose="020B0604020202020204" pitchFamily="34" charset="0"/>
              </a:rPr>
              <a:t>、</a:t>
            </a:r>
            <a:r>
              <a:rPr lang="en-US" altLang="zh-CN" sz="2000" kern="1200" dirty="0">
                <a:latin typeface="宋体" panose="02010600030101010101" pitchFamily="2" charset="-122"/>
                <a:ea typeface="+mn-ea"/>
                <a:cs typeface="+mn-cs"/>
                <a:sym typeface="Arial" panose="020B0604020202020204" pitchFamily="34" charset="0"/>
              </a:rPr>
              <a:t>&gt;&gt;</a:t>
            </a:r>
            <a:endParaRPr lang="en-US" altLang="zh-CN" sz="2000" kern="1200" dirty="0">
              <a:latin typeface="宋体" panose="02010600030101010101" pitchFamily="2" charset="-122"/>
              <a:ea typeface="+mn-ea"/>
              <a:cs typeface="+mn-cs"/>
              <a:sym typeface="Arial" panose="020B0604020202020204" pitchFamily="34" charset="0"/>
            </a:endParaRPr>
          </a:p>
          <a:p>
            <a:pPr eaLnBrk="1" latinLnBrk="0" hangingPunct="1">
              <a:lnSpc>
                <a:spcPct val="100000"/>
              </a:lnSpc>
              <a:spcBef>
                <a:spcPts val="600"/>
              </a:spcBef>
              <a:buSzPct val="70000"/>
              <a:buFont typeface="Wingdings" panose="05000000000000000000" charset="0"/>
              <a:buChar char="§"/>
            </a:pPr>
            <a:r>
              <a:rPr lang="zh-CN" altLang="en-US" sz="2000" kern="1200" dirty="0">
                <a:latin typeface="宋体" panose="02010600030101010101" pitchFamily="2" charset="-122"/>
                <a:ea typeface="+mn-ea"/>
                <a:cs typeface="+mn-cs"/>
                <a:sym typeface="Arial" panose="020B0604020202020204" pitchFamily="34" charset="0"/>
              </a:rPr>
              <a:t>矩阵乘法运算符：</a:t>
            </a:r>
            <a:r>
              <a:rPr lang="en-US" altLang="zh-CN" sz="2000" kern="1200" dirty="0">
                <a:latin typeface="宋体" panose="02010600030101010101" pitchFamily="2" charset="-122"/>
                <a:ea typeface="+mn-ea"/>
                <a:cs typeface="+mn-cs"/>
                <a:sym typeface="Arial" panose="020B0604020202020204" pitchFamily="34" charset="0"/>
              </a:rPr>
              <a:t>@</a:t>
            </a:r>
            <a:endParaRPr lang="en-US" altLang="zh-CN" sz="2000" kern="1200" dirty="0">
              <a:latin typeface="宋体" panose="02010600030101010101" pitchFamily="2" charset="-122"/>
              <a:ea typeface="+mn-ea"/>
              <a:cs typeface="+mn-cs"/>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第3章 选择与循环</a:t>
            </a:r>
            <a:endParaRPr lang="zh-CN" altLang="en-US"/>
          </a:p>
        </p:txBody>
      </p:sp>
      <p:sp>
        <p:nvSpPr>
          <p:cNvPr id="3" name="文本占位符 2"/>
          <p:cNvSpPr>
            <a:spLocks noGrp="1"/>
          </p:cNvSpPr>
          <p:nvPr>
            <p:ph type="body" idx="1"/>
          </p:nvPr>
        </p:nvSpPr>
        <p:spPr>
          <a:xfrm>
            <a:off x="3589020" y="192976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3.1 条件表达式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3.2 分支结构</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rPr>
              <a:t>3.3 </a:t>
            </a:r>
            <a:r>
              <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rPr>
              <a:t>循环结构</a:t>
            </a:r>
            <a:endPar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endParaRPr>
          </a:p>
          <a:p>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3.4 break和continue语句</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3.5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案例分析</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686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3.3.1 for循环与while循环</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3010" name="文本占位符 36866"/>
          <p:cNvSpPr>
            <a:spLocks noGrp="1"/>
          </p:cNvSpPr>
          <p:nvPr>
            <p:ph sz="half" idx="2"/>
          </p:nvPr>
        </p:nvSpPr>
        <p:spPr/>
        <p:txBody>
          <a:bodyPr wrap="square" lIns="91440" tIns="45720" rIns="91440" bIns="45720" anchor="t"/>
          <a:p>
            <a:pPr eaLnBrk="1" latinLnBrk="0" hangingPunct="1">
              <a:spcBef>
                <a:spcPts val="1200"/>
              </a:spcBef>
              <a:spcAft>
                <a:spcPts val="600"/>
              </a:spcAft>
              <a:buSzPct val="70000"/>
              <a:buFont typeface="Wingdings" panose="05000000000000000000" charset="0"/>
              <a:buChar char="§"/>
            </a:pPr>
            <a:r>
              <a:rPr lang="en-US" altLang="zh-CN" sz="2400" kern="1200" dirty="0">
                <a:latin typeface="Times New Roman" panose="02020603050405020304" pitchFamily="18" charset="0"/>
                <a:ea typeface="+mn-ea"/>
                <a:cs typeface="+mn-cs"/>
              </a:rPr>
              <a:t>Python</a:t>
            </a:r>
            <a:r>
              <a:rPr lang="zh-CN" altLang="en-US" sz="2400" kern="1200" dirty="0">
                <a:latin typeface="Times New Roman" panose="02020603050405020304" pitchFamily="18" charset="0"/>
                <a:ea typeface="+mn-ea"/>
                <a:cs typeface="+mn-cs"/>
              </a:rPr>
              <a:t>提供了两种基本的循环结构语句</a:t>
            </a:r>
            <a:r>
              <a:rPr lang="en-US" altLang="zh-CN" sz="2400" kern="1200" dirty="0">
                <a:latin typeface="Times New Roman" panose="02020603050405020304" pitchFamily="18" charset="0"/>
                <a:ea typeface="+mn-ea"/>
                <a:cs typeface="+mn-cs"/>
              </a:rPr>
              <a:t>——</a:t>
            </a:r>
            <a:r>
              <a:rPr lang="en-US" altLang="zh-CN" sz="2400" kern="1200" dirty="0">
                <a:latin typeface="Times New Roman" panose="02020603050405020304" pitchFamily="18" charset="0"/>
                <a:ea typeface="+mn-ea"/>
                <a:cs typeface="+mn-cs"/>
                <a:sym typeface="Arial" panose="020B0604020202020204" pitchFamily="34" charset="0"/>
              </a:rPr>
              <a:t>while</a:t>
            </a:r>
            <a:r>
              <a:rPr lang="zh-CN" altLang="en-US" sz="2400" kern="1200" dirty="0">
                <a:latin typeface="Times New Roman" panose="02020603050405020304" pitchFamily="18" charset="0"/>
                <a:ea typeface="+mn-ea"/>
                <a:cs typeface="+mn-cs"/>
                <a:sym typeface="Arial" panose="020B0604020202020204" pitchFamily="34" charset="0"/>
              </a:rPr>
              <a:t>和</a:t>
            </a:r>
            <a:r>
              <a:rPr lang="en-US" altLang="zh-CN" sz="2400" kern="1200" dirty="0">
                <a:latin typeface="Times New Roman" panose="02020603050405020304" pitchFamily="18" charset="0"/>
                <a:ea typeface="+mn-ea"/>
                <a:cs typeface="+mn-cs"/>
                <a:sym typeface="Arial" panose="020B0604020202020204" pitchFamily="34" charset="0"/>
              </a:rPr>
              <a:t>for</a:t>
            </a:r>
            <a:r>
              <a:rPr lang="zh-CN" altLang="en-US" sz="2400" kern="1200" dirty="0">
                <a:latin typeface="Times New Roman" panose="02020603050405020304" pitchFamily="18" charset="0"/>
                <a:ea typeface="+mn-ea"/>
                <a:cs typeface="+mn-cs"/>
                <a:sym typeface="Arial" panose="020B0604020202020204" pitchFamily="34" charset="0"/>
              </a:rPr>
              <a:t>。</a:t>
            </a:r>
            <a:endParaRPr lang="zh-CN" altLang="en-US" sz="2400" kern="1200" dirty="0">
              <a:latin typeface="Times New Roman" panose="02020603050405020304" pitchFamily="18" charset="0"/>
              <a:ea typeface="+mn-ea"/>
              <a:cs typeface="+mn-cs"/>
              <a:sym typeface="Arial" panose="020B0604020202020204" pitchFamily="34" charset="0"/>
            </a:endParaRPr>
          </a:p>
          <a:p>
            <a:pPr eaLnBrk="1" latinLnBrk="0" hangingPunct="1">
              <a:spcBef>
                <a:spcPts val="1200"/>
              </a:spcBef>
              <a:spcAft>
                <a:spcPts val="600"/>
              </a:spcAft>
              <a:buSzPct val="70000"/>
              <a:buFont typeface="Wingdings" panose="05000000000000000000" charset="0"/>
              <a:buChar char="§"/>
            </a:pPr>
            <a:r>
              <a:rPr lang="zh-CN" altLang="en-US" sz="2400" kern="1200" dirty="0">
                <a:latin typeface="Times New Roman" panose="02020603050405020304" pitchFamily="18" charset="0"/>
                <a:ea typeface="+mn-ea"/>
                <a:cs typeface="+mn-cs"/>
                <a:sym typeface="Arial" panose="020B0604020202020204" pitchFamily="34" charset="0"/>
              </a:rPr>
              <a:t>while循环一般用于循环次数难以提前确定的情况，也可以用于循环次数确定的情况。</a:t>
            </a:r>
            <a:endParaRPr lang="zh-CN" altLang="en-US" sz="2400" kern="1200" dirty="0">
              <a:latin typeface="Times New Roman" panose="02020603050405020304" pitchFamily="18" charset="0"/>
              <a:ea typeface="+mn-ea"/>
              <a:cs typeface="+mn-cs"/>
              <a:sym typeface="Arial" panose="020B0604020202020204" pitchFamily="34" charset="0"/>
            </a:endParaRPr>
          </a:p>
          <a:p>
            <a:pPr eaLnBrk="1" latinLnBrk="0" hangingPunct="1">
              <a:spcBef>
                <a:spcPts val="1200"/>
              </a:spcBef>
              <a:spcAft>
                <a:spcPts val="600"/>
              </a:spcAft>
              <a:buSzPct val="70000"/>
              <a:buFont typeface="Wingdings" panose="05000000000000000000" charset="0"/>
              <a:buChar char="§"/>
            </a:pPr>
            <a:r>
              <a:rPr lang="zh-CN" altLang="en-US" sz="2400" kern="1200" dirty="0">
                <a:latin typeface="Times New Roman" panose="02020603050405020304" pitchFamily="18" charset="0"/>
                <a:ea typeface="+mn-ea"/>
                <a:cs typeface="+mn-cs"/>
                <a:sym typeface="Arial" panose="020B0604020202020204" pitchFamily="34" charset="0"/>
              </a:rPr>
              <a:t>for循环一般用于循环次数可以提前确定的情况，尤其是用于枚举序列或迭代对象中的元素。</a:t>
            </a:r>
            <a:endParaRPr lang="zh-CN" altLang="en-US" sz="2400" kern="1200" dirty="0">
              <a:latin typeface="Times New Roman" panose="02020603050405020304" pitchFamily="18" charset="0"/>
              <a:ea typeface="+mn-ea"/>
              <a:cs typeface="+mn-cs"/>
              <a:sym typeface="Arial" panose="020B0604020202020204" pitchFamily="34" charset="0"/>
            </a:endParaRPr>
          </a:p>
          <a:p>
            <a:pPr eaLnBrk="1" latinLnBrk="0" hangingPunct="1">
              <a:spcBef>
                <a:spcPts val="1200"/>
              </a:spcBef>
              <a:spcAft>
                <a:spcPts val="600"/>
              </a:spcAft>
              <a:buSzPct val="70000"/>
              <a:buFont typeface="Wingdings" panose="05000000000000000000" charset="0"/>
              <a:buChar char="§"/>
            </a:pPr>
            <a:r>
              <a:rPr lang="zh-CN" altLang="en-US" sz="2400" kern="1200" dirty="0">
                <a:latin typeface="Times New Roman" panose="02020603050405020304" pitchFamily="18" charset="0"/>
                <a:ea typeface="+mn-ea"/>
                <a:cs typeface="+mn-cs"/>
                <a:sym typeface="Arial" panose="020B0604020202020204" pitchFamily="34" charset="0"/>
              </a:rPr>
              <a:t>一般优先考虑使用for循环。</a:t>
            </a:r>
            <a:endParaRPr lang="zh-CN" altLang="en-US" sz="2400" kern="1200" dirty="0">
              <a:latin typeface="Times New Roman" panose="02020603050405020304" pitchFamily="18" charset="0"/>
              <a:ea typeface="+mn-ea"/>
              <a:cs typeface="+mn-cs"/>
              <a:sym typeface="Arial" panose="020B0604020202020204" pitchFamily="34" charset="0"/>
            </a:endParaRPr>
          </a:p>
          <a:p>
            <a:pPr eaLnBrk="1" latinLnBrk="0" hangingPunct="1">
              <a:spcBef>
                <a:spcPts val="1200"/>
              </a:spcBef>
              <a:spcAft>
                <a:spcPts val="600"/>
              </a:spcAft>
              <a:buSzPct val="70000"/>
              <a:buFont typeface="Wingdings" panose="05000000000000000000" charset="0"/>
              <a:buChar char="§"/>
            </a:pPr>
            <a:r>
              <a:rPr lang="zh-CN" altLang="en-US" sz="2400" kern="1200" dirty="0">
                <a:latin typeface="Times New Roman" panose="02020603050405020304" pitchFamily="18" charset="0"/>
                <a:ea typeface="+mn-ea"/>
                <a:cs typeface="+mn-cs"/>
                <a:sym typeface="Arial" panose="020B0604020202020204" pitchFamily="34" charset="0"/>
              </a:rPr>
              <a:t>相同或不同的循环结构之间都可以</a:t>
            </a:r>
            <a:r>
              <a:rPr lang="zh-CN" altLang="en-US" sz="2400" kern="1200" dirty="0">
                <a:solidFill>
                  <a:srgbClr val="FF0000"/>
                </a:solidFill>
                <a:latin typeface="Times New Roman" panose="02020603050405020304" pitchFamily="18" charset="0"/>
                <a:ea typeface="+mn-ea"/>
                <a:cs typeface="+mn-cs"/>
                <a:sym typeface="Arial" panose="020B0604020202020204" pitchFamily="34" charset="0"/>
              </a:rPr>
              <a:t>互相嵌套</a:t>
            </a:r>
            <a:r>
              <a:rPr lang="zh-CN" altLang="en-US" sz="2400" kern="1200" dirty="0">
                <a:latin typeface="Times New Roman" panose="02020603050405020304" pitchFamily="18" charset="0"/>
                <a:ea typeface="+mn-ea"/>
                <a:cs typeface="+mn-cs"/>
                <a:sym typeface="Arial" panose="020B0604020202020204" pitchFamily="34" charset="0"/>
              </a:rPr>
              <a:t>，实现更为复杂的逻辑。</a:t>
            </a:r>
            <a:endParaRPr lang="zh-CN" altLang="en-US" sz="2400" kern="1200" dirty="0">
              <a:latin typeface="Times New Roman" panose="02020603050405020304" pitchFamily="18" charset="0"/>
              <a:ea typeface="+mn-ea"/>
              <a:cs typeface="+mn-cs"/>
              <a:sym typeface="Arial" panose="020B0604020202020204" pitchFamily="34" charset="0"/>
            </a:endParaRPr>
          </a:p>
          <a:p>
            <a:pPr eaLnBrk="1" latinLnBrk="0" hangingPunct="1">
              <a:spcBef>
                <a:spcPts val="1200"/>
              </a:spcBef>
              <a:spcAft>
                <a:spcPts val="600"/>
              </a:spcAft>
              <a:buSzPct val="70000"/>
              <a:buFont typeface="Wingdings" panose="05000000000000000000" charset="0"/>
              <a:buChar char="§"/>
            </a:pPr>
            <a:r>
              <a:rPr lang="en-US" altLang="zh-CN" sz="2400" kern="1200" dirty="0">
                <a:solidFill>
                  <a:srgbClr val="FF0000"/>
                </a:solidFill>
                <a:latin typeface="Times New Roman" panose="02020603050405020304" pitchFamily="18" charset="0"/>
                <a:ea typeface="+mn-ea"/>
                <a:cs typeface="+mn-cs"/>
                <a:sym typeface="Arial" panose="020B0604020202020204" pitchFamily="34" charset="0"/>
              </a:rPr>
              <a:t>for</a:t>
            </a:r>
            <a:r>
              <a:rPr lang="zh-CN" altLang="en-US" sz="2400" kern="1200" dirty="0">
                <a:solidFill>
                  <a:srgbClr val="FF0000"/>
                </a:solidFill>
                <a:latin typeface="Times New Roman" panose="02020603050405020304" pitchFamily="18" charset="0"/>
                <a:ea typeface="+mn-ea"/>
                <a:cs typeface="+mn-cs"/>
                <a:sym typeface="Arial" panose="020B0604020202020204" pitchFamily="34" charset="0"/>
              </a:rPr>
              <a:t>循环和</a:t>
            </a:r>
            <a:r>
              <a:rPr lang="en-US" altLang="zh-CN" sz="2400" kern="1200" dirty="0">
                <a:solidFill>
                  <a:srgbClr val="FF0000"/>
                </a:solidFill>
                <a:latin typeface="Times New Roman" panose="02020603050405020304" pitchFamily="18" charset="0"/>
                <a:ea typeface="+mn-ea"/>
                <a:cs typeface="+mn-cs"/>
                <a:sym typeface="Arial" panose="020B0604020202020204" pitchFamily="34" charset="0"/>
              </a:rPr>
              <a:t>while</a:t>
            </a:r>
            <a:r>
              <a:rPr lang="zh-CN" altLang="en-US" sz="2400" kern="1200" dirty="0">
                <a:solidFill>
                  <a:srgbClr val="FF0000"/>
                </a:solidFill>
                <a:latin typeface="Times New Roman" panose="02020603050405020304" pitchFamily="18" charset="0"/>
                <a:ea typeface="+mn-ea"/>
                <a:cs typeface="+mn-cs"/>
                <a:sym typeface="Arial" panose="020B0604020202020204" pitchFamily="34" charset="0"/>
              </a:rPr>
              <a:t>循环都可以带</a:t>
            </a:r>
            <a:r>
              <a:rPr lang="en-US" altLang="zh-CN" sz="2400" kern="1200" dirty="0">
                <a:solidFill>
                  <a:srgbClr val="FF0000"/>
                </a:solidFill>
                <a:latin typeface="Times New Roman" panose="02020603050405020304" pitchFamily="18" charset="0"/>
                <a:ea typeface="+mn-ea"/>
                <a:cs typeface="+mn-cs"/>
                <a:sym typeface="Arial" panose="020B0604020202020204" pitchFamily="34" charset="0"/>
              </a:rPr>
              <a:t>else</a:t>
            </a:r>
            <a:r>
              <a:rPr lang="zh-CN" altLang="en-US" sz="2400" kern="1200" dirty="0">
                <a:solidFill>
                  <a:srgbClr val="FF0000"/>
                </a:solidFill>
                <a:latin typeface="Times New Roman" panose="02020603050405020304" pitchFamily="18" charset="0"/>
                <a:ea typeface="+mn-ea"/>
                <a:cs typeface="+mn-cs"/>
                <a:sym typeface="Arial" panose="020B0604020202020204" pitchFamily="34" charset="0"/>
              </a:rPr>
              <a:t>。</a:t>
            </a:r>
            <a:endParaRPr lang="zh-CN" altLang="en-US" sz="2400" kern="1200" dirty="0">
              <a:solidFill>
                <a:srgbClr val="FF0000"/>
              </a:solidFill>
              <a:latin typeface="Times New Roman" panose="02020603050405020304" pitchFamily="18" charset="0"/>
              <a:ea typeface="+mn-ea"/>
              <a:cs typeface="+mn-cs"/>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788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3.3.1 for循环与while循环</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4034" name="文本占位符 37890"/>
          <p:cNvSpPr>
            <a:spLocks noGrp="1"/>
          </p:cNvSpPr>
          <p:nvPr>
            <p:ph sz="half" idx="2"/>
          </p:nvPr>
        </p:nvSpPr>
        <p:spPr/>
        <p:txBody>
          <a:bodyPr wrap="square" lIns="91440" tIns="45720" rIns="91440" bIns="45720" anchor="t"/>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while 条件表达式:</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	循环体</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[else:                     </a:t>
            </a:r>
            <a:r>
              <a:rPr lang="en-US" altLang="zh-CN" sz="2000" kern="1200" dirty="0">
                <a:solidFill>
                  <a:srgbClr val="FF0000"/>
                </a:solidFill>
                <a:latin typeface="Times New Roman" panose="02020603050405020304" pitchFamily="18" charset="0"/>
                <a:ea typeface="+mn-ea"/>
                <a:cs typeface="+mn-cs"/>
                <a:sym typeface="Arial" panose="020B0604020202020204" pitchFamily="34" charset="0"/>
              </a:rPr>
              <a:t># </a:t>
            </a:r>
            <a:r>
              <a:rPr lang="zh-CN" altLang="en-US" sz="2000" kern="1200" dirty="0">
                <a:solidFill>
                  <a:srgbClr val="FF0000"/>
                </a:solidFill>
                <a:latin typeface="Times New Roman" panose="02020603050405020304" pitchFamily="18" charset="0"/>
                <a:ea typeface="+mn-ea"/>
                <a:cs typeface="+mn-cs"/>
                <a:sym typeface="Arial" panose="020B0604020202020204" pitchFamily="34" charset="0"/>
              </a:rPr>
              <a:t>如果循环是因为</a:t>
            </a:r>
            <a:r>
              <a:rPr lang="en-US" altLang="zh-CN" sz="2000" kern="1200" dirty="0">
                <a:solidFill>
                  <a:srgbClr val="FF0000"/>
                </a:solidFill>
                <a:latin typeface="Times New Roman" panose="02020603050405020304" pitchFamily="18" charset="0"/>
                <a:ea typeface="+mn-ea"/>
                <a:cs typeface="+mn-cs"/>
                <a:sym typeface="Arial" panose="020B0604020202020204" pitchFamily="34" charset="0"/>
              </a:rPr>
              <a:t>break</a:t>
            </a:r>
            <a:r>
              <a:rPr lang="zh-CN" altLang="en-US" sz="2000" kern="1200" dirty="0">
                <a:solidFill>
                  <a:srgbClr val="FF0000"/>
                </a:solidFill>
                <a:latin typeface="Times New Roman" panose="02020603050405020304" pitchFamily="18" charset="0"/>
                <a:ea typeface="+mn-ea"/>
                <a:cs typeface="+mn-cs"/>
                <a:sym typeface="Arial" panose="020B0604020202020204" pitchFamily="34" charset="0"/>
              </a:rPr>
              <a:t>结束的，就不执行</a:t>
            </a:r>
            <a:r>
              <a:rPr lang="en-US" altLang="zh-CN" sz="2000" kern="1200" dirty="0">
                <a:solidFill>
                  <a:srgbClr val="FF0000"/>
                </a:solidFill>
                <a:latin typeface="Times New Roman" panose="02020603050405020304" pitchFamily="18" charset="0"/>
                <a:ea typeface="+mn-ea"/>
                <a:cs typeface="+mn-cs"/>
                <a:sym typeface="Arial" panose="020B0604020202020204" pitchFamily="34" charset="0"/>
              </a:rPr>
              <a:t>else</a:t>
            </a:r>
            <a:r>
              <a:rPr lang="zh-CN" altLang="en-US" sz="2000" kern="1200" dirty="0">
                <a:solidFill>
                  <a:srgbClr val="FF0000"/>
                </a:solidFill>
                <a:latin typeface="Times New Roman" panose="02020603050405020304" pitchFamily="18" charset="0"/>
                <a:ea typeface="+mn-ea"/>
                <a:cs typeface="+mn-cs"/>
                <a:sym typeface="Arial" panose="020B0604020202020204" pitchFamily="34" charset="0"/>
              </a:rPr>
              <a:t>中的代码</a:t>
            </a:r>
            <a:endParaRPr lang="zh-CN" altLang="en-US" sz="2000" kern="1200" dirty="0">
              <a:solidFill>
                <a:srgbClr val="FF0000"/>
              </a:solidFill>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	else子句代码块]</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for 取值 in 序列或迭代对象:</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	循环体</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[else:</a:t>
            </a:r>
            <a:endParaRPr lang="zh-CN" altLang="en-US" sz="2000" kern="1200" dirty="0">
              <a:latin typeface="Times New Roman" panose="02020603050405020304" pitchFamily="18" charset="0"/>
              <a:ea typeface="+mn-ea"/>
              <a:cs typeface="+mn-cs"/>
              <a:sym typeface="Arial" panose="020B0604020202020204" pitchFamily="34" charset="0"/>
            </a:endParaRPr>
          </a:p>
          <a:p>
            <a:pPr>
              <a:spcBef>
                <a:spcPct val="10000"/>
              </a:spcBef>
              <a:buSzPct val="70000"/>
              <a:buFont typeface="Wingdings" panose="05000000000000000000" pitchFamily="2" charset="2"/>
              <a:buNone/>
            </a:pPr>
            <a:r>
              <a:rPr lang="zh-CN" altLang="en-US" sz="2000" kern="1200" dirty="0">
                <a:latin typeface="Times New Roman" panose="02020603050405020304" pitchFamily="18" charset="0"/>
                <a:ea typeface="+mn-ea"/>
                <a:cs typeface="+mn-cs"/>
                <a:sym typeface="Arial" panose="020B0604020202020204" pitchFamily="34" charset="0"/>
              </a:rPr>
              <a:t>    else子句代码块]</a:t>
            </a:r>
            <a:endParaRPr lang="zh-CN" altLang="en-US" sz="2000" kern="1200" dirty="0">
              <a:latin typeface="Times New Roman" panose="02020603050405020304" pitchFamily="18" charset="0"/>
              <a:ea typeface="+mn-ea"/>
              <a:cs typeface="+mn-cs"/>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993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3.3.2 </a:t>
            </a:r>
            <a:r>
              <a:rPr>
                <a:latin typeface="+mj-lt"/>
                <a:ea typeface="+mj-ea"/>
                <a:cs typeface="+mj-cs"/>
                <a:sym typeface="+mn-ea"/>
              </a:rPr>
              <a:t>循环结构的优化</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5058" name="文本占位符 39938"/>
          <p:cNvSpPr>
            <a:spLocks noGrp="1"/>
          </p:cNvSpPr>
          <p:nvPr>
            <p:ph sz="half" idx="2"/>
          </p:nvPr>
        </p:nvSpPr>
        <p:spPr/>
        <p:txBody>
          <a:bodyPr wrap="square" lIns="91440" tIns="45720" rIns="91440" bIns="45720" anchor="t"/>
          <a:p>
            <a:pPr eaLnBrk="1" latinLnBrk="0" hangingPunct="1">
              <a:lnSpc>
                <a:spcPct val="150000"/>
              </a:lnSpc>
              <a:spcBef>
                <a:spcPct val="0"/>
              </a:spcBef>
              <a:buSzPct val="70000"/>
              <a:buFont typeface="Wingdings" panose="05000000000000000000" charset="0"/>
              <a:buChar char="§"/>
            </a:pPr>
            <a:r>
              <a:rPr lang="zh-CN" altLang="en-US" sz="2400" kern="1200" dirty="0">
                <a:latin typeface="+mn-lt"/>
                <a:ea typeface="+mn-ea"/>
                <a:cs typeface="+mn-cs"/>
              </a:rPr>
              <a:t>为了优化程序以获得更高的效率和运行速度，在编写循环语句时，应</a:t>
            </a:r>
            <a:r>
              <a:rPr lang="zh-CN" altLang="en-US" sz="2400" kern="1200" dirty="0">
                <a:solidFill>
                  <a:srgbClr val="FF0000"/>
                </a:solidFill>
                <a:latin typeface="+mn-lt"/>
                <a:ea typeface="+mn-ea"/>
                <a:cs typeface="+mn-cs"/>
              </a:rPr>
              <a:t>尽量减少循环内部不必要的计算</a:t>
            </a:r>
            <a:r>
              <a:rPr lang="zh-CN" altLang="en-US" sz="2400" kern="1200" dirty="0">
                <a:latin typeface="+mn-lt"/>
                <a:ea typeface="+mn-ea"/>
                <a:cs typeface="+mn-cs"/>
              </a:rPr>
              <a:t>，将与循环变量无关的代码尽可能地提取到循环之外。对于使用多重循环嵌套的情况，应</a:t>
            </a:r>
            <a:r>
              <a:rPr lang="zh-CN" altLang="en-US" sz="2400" kern="1200" dirty="0">
                <a:solidFill>
                  <a:srgbClr val="FF0000"/>
                </a:solidFill>
                <a:latin typeface="+mn-lt"/>
                <a:ea typeface="+mn-ea"/>
                <a:cs typeface="+mn-cs"/>
              </a:rPr>
              <a:t>尽量减少内层循环中不必要的计算</a:t>
            </a:r>
            <a:r>
              <a:rPr lang="zh-CN" altLang="en-US" sz="2400" kern="1200" dirty="0">
                <a:latin typeface="+mn-lt"/>
                <a:ea typeface="+mn-ea"/>
                <a:cs typeface="+mn-cs"/>
              </a:rPr>
              <a:t>，尽可能地向外提。</a:t>
            </a:r>
            <a:endParaRPr lang="zh-CN" altLang="en-US" sz="2400" kern="1200" dirty="0">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096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3.3.2 </a:t>
            </a:r>
            <a:r>
              <a:rPr>
                <a:latin typeface="+mj-lt"/>
                <a:ea typeface="+mj-ea"/>
                <a:cs typeface="+mj-cs"/>
                <a:sym typeface="+mn-ea"/>
              </a:rPr>
              <a:t>循环结构的优化</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6082" name="文本占位符 40962"/>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charset="0"/>
              <a:buChar char="n"/>
            </a:pPr>
            <a:r>
              <a:rPr lang="zh-CN" altLang="en-US" sz="2400" kern="1200" dirty="0">
                <a:latin typeface="宋体" panose="02010600030101010101" pitchFamily="2" charset="-122"/>
                <a:ea typeface="+mn-ea"/>
                <a:cs typeface="+mn-cs"/>
              </a:rPr>
              <a:t>优化前的代码：</a:t>
            </a:r>
            <a:endParaRPr lang="zh-CN" altLang="en-US" sz="24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digits = (1, 2, 3, 4)</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for i in range(1000):</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result = []</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for i in digits:</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for j in digits:</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for k in digits:</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result.append(i*100+j*10+k)</a:t>
            </a:r>
            <a:endParaRPr lang="zh-CN" altLang="en-US" sz="1800" kern="1200" dirty="0">
              <a:latin typeface="Consolas" panose="020B0609020204030204"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3.3.2 </a:t>
            </a:r>
            <a:r>
              <a:rPr>
                <a:latin typeface="+mj-lt"/>
                <a:ea typeface="+mj-ea"/>
                <a:cs typeface="+mj-cs"/>
                <a:sym typeface="宋体" panose="02010600030101010101" pitchFamily="2" charset="-122"/>
              </a:rPr>
              <a:t>循环结构的优化</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优化后的代码：</a:t>
            </a:r>
            <a:endParaRPr kumimoji="0" lang="zh-CN" altLang="en-US" sz="2400" b="0" i="0" u="none" strike="noStrike" kern="1200" cap="none" spc="0" normalizeH="0" baseline="0" noProof="1">
              <a:solidFill>
                <a:schemeClr val="tx1"/>
              </a:solidFill>
              <a:effectLst/>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endParaRPr kumimoji="0" lang="zh-CN" altLang="en-US" sz="2000" b="0" i="0" u="none" strike="noStrike" kern="1200" cap="none" spc="0" normalizeH="0" baseline="0" noProof="1" dirty="0">
              <a:solidFill>
                <a:schemeClr val="tx1"/>
              </a:solidFill>
              <a:effectLst/>
              <a:latin typeface="宋体" panose="02010600030101010101" pitchFamily="2" charset="-122"/>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for i in range(1000):</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result = []</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for i in digits:</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i = i*100</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for j in digits:</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j = j*10</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for k in digits:</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a:p>
            <a:pPr marL="1905" marR="0" indent="-344805" algn="l" defTabSz="914400" rtl="0" eaLnBrk="1" fontAlgn="base" latinLnBrk="0" hangingPunct="1">
              <a:lnSpc>
                <a:spcPct val="8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rPr>
              <a:t>                result.append(i+j+k)</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198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3.3.2 </a:t>
            </a:r>
            <a:r>
              <a:rPr>
                <a:latin typeface="+mj-lt"/>
                <a:ea typeface="+mj-ea"/>
                <a:cs typeface="+mj-cs"/>
                <a:sym typeface="+mn-ea"/>
              </a:rPr>
              <a:t>循环结构的优化</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1987" name="文本占位符 41986"/>
          <p:cNvSpPr>
            <a:spLocks noGrp="1"/>
          </p:cNvSpPr>
          <p:nvPr>
            <p:ph sz="half" idx="2"/>
          </p:nvPr>
        </p:nvSpPr>
        <p:spPr/>
        <p:txBody>
          <a:bodyPr/>
          <a:lstStyle/>
          <a:p>
            <a:pPr marL="342900" marR="0" lvl="0" indent="-342900" algn="l" defTabSz="914400" rtl="0" eaLnBrk="1" fontAlgn="base" latinLnBrk="0" hangingPunct="1">
              <a:lnSpc>
                <a:spcPct val="10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在循环中应</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尽量引用局部变量</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，因为</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局部变量的查询和访问速度比全局变量略块</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。另外，在使用模块中的方法时，可以通过将其直接导入来减少查询次数和提高运行速度。</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import time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import math</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start = time.time()                    #</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获取当前时间</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for i in range(10000000):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math.sin(i)</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print('Time Used:', time.time()-start) #</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输出所用时间</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loc_sin = math.sin</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start = time.time()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for i in range(10000000):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loc_sin(i)</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print('Time Used:', time.time()-start)</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第3章 选择与循环</a:t>
            </a:r>
            <a:endParaRPr lang="zh-CN" altLang="en-US"/>
          </a:p>
        </p:txBody>
      </p:sp>
      <p:sp>
        <p:nvSpPr>
          <p:cNvPr id="3" name="文本占位符 2"/>
          <p:cNvSpPr>
            <a:spLocks noGrp="1"/>
          </p:cNvSpPr>
          <p:nvPr>
            <p:ph type="body" idx="1"/>
          </p:nvPr>
        </p:nvSpPr>
        <p:spPr>
          <a:xfrm>
            <a:off x="3589020" y="192976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3.1 条件表达式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3.2 分支结构</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3.3 循环结构</a:t>
            </a:r>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rPr>
              <a:t>3.4 break和continue语句</a:t>
            </a:r>
            <a:endPar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3.5 </a:t>
            </a:r>
            <a:r>
              <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案例分析</a:t>
            </a:r>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endParaRPr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300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9154" name="文本占位符 43010"/>
          <p:cNvSpPr>
            <a:spLocks noGrp="1"/>
          </p:cNvSpPr>
          <p:nvPr>
            <p:ph sz="half" idx="2"/>
          </p:nvPr>
        </p:nvSpPr>
        <p:spPr/>
        <p:txBody>
          <a:bodyPr wrap="square" lIns="91440" tIns="45720" rIns="91440" bIns="45720" anchor="t"/>
          <a:p>
            <a:pPr eaLnBrk="1" latinLnBrk="0" hangingPunct="1">
              <a:lnSpc>
                <a:spcPct val="150000"/>
              </a:lnSpc>
              <a:spcBef>
                <a:spcPts val="600"/>
              </a:spcBef>
              <a:spcAft>
                <a:spcPts val="600"/>
              </a:spcAft>
              <a:buSzPct val="70000"/>
              <a:buFont typeface="Wingdings" panose="05000000000000000000" charset="0"/>
              <a:buChar char="§"/>
            </a:pPr>
            <a:r>
              <a:rPr lang="zh-CN" altLang="en-US" sz="2400" kern="1200" dirty="0">
                <a:latin typeface="宋体" panose="02010600030101010101" pitchFamily="2" charset="-122"/>
                <a:ea typeface="+mn-ea"/>
                <a:cs typeface="+mn-cs"/>
              </a:rPr>
              <a:t>break语句在while循环和for循环中都可以使用，一般放在if选择结构中，</a:t>
            </a:r>
            <a:r>
              <a:rPr lang="zh-CN" altLang="en-US" sz="2400" kern="1200" dirty="0">
                <a:solidFill>
                  <a:srgbClr val="FF0000"/>
                </a:solidFill>
                <a:latin typeface="宋体" panose="02010600030101010101" pitchFamily="2" charset="-122"/>
                <a:ea typeface="+mn-ea"/>
                <a:cs typeface="+mn-cs"/>
              </a:rPr>
              <a:t>一旦break语句被执行，将使得整个循环提前结束</a:t>
            </a:r>
            <a:r>
              <a:rPr lang="zh-CN" altLang="en-US" sz="2400" kern="1200" dirty="0">
                <a:latin typeface="宋体" panose="02010600030101010101" pitchFamily="2" charset="-122"/>
                <a:ea typeface="+mn-ea"/>
                <a:cs typeface="+mn-cs"/>
              </a:rPr>
              <a:t>。</a:t>
            </a:r>
            <a:endParaRPr lang="zh-CN" altLang="en-US" sz="2400" kern="1200" dirty="0">
              <a:latin typeface="宋体" panose="02010600030101010101" pitchFamily="2" charset="-122"/>
              <a:ea typeface="+mn-ea"/>
              <a:cs typeface="+mn-cs"/>
            </a:endParaRPr>
          </a:p>
          <a:p>
            <a:pPr eaLnBrk="1" latinLnBrk="0" hangingPunct="1">
              <a:lnSpc>
                <a:spcPct val="150000"/>
              </a:lnSpc>
              <a:spcBef>
                <a:spcPts val="600"/>
              </a:spcBef>
              <a:spcAft>
                <a:spcPts val="600"/>
              </a:spcAft>
              <a:buSzPct val="70000"/>
              <a:buFont typeface="Wingdings" panose="05000000000000000000" charset="0"/>
              <a:buChar char="§"/>
            </a:pPr>
            <a:r>
              <a:rPr lang="en-US" altLang="zh-CN" sz="2400" kern="1200" dirty="0">
                <a:latin typeface="宋体" panose="02010600030101010101" pitchFamily="2" charset="-122"/>
                <a:ea typeface="+mn-ea"/>
                <a:cs typeface="+mn-cs"/>
              </a:rPr>
              <a:t>continue</a:t>
            </a:r>
            <a:r>
              <a:rPr lang="zh-CN" altLang="en-US" sz="2400" kern="1200" dirty="0">
                <a:latin typeface="宋体" panose="02010600030101010101" pitchFamily="2" charset="-122"/>
                <a:ea typeface="+mn-ea"/>
                <a:cs typeface="+mn-cs"/>
              </a:rPr>
              <a:t>语句的作用是</a:t>
            </a:r>
            <a:r>
              <a:rPr lang="zh-CN" altLang="en-US" sz="2400" kern="1200" dirty="0">
                <a:solidFill>
                  <a:srgbClr val="FF0000"/>
                </a:solidFill>
                <a:latin typeface="宋体" panose="02010600030101010101" pitchFamily="2" charset="-122"/>
                <a:ea typeface="+mn-ea"/>
                <a:cs typeface="+mn-cs"/>
              </a:rPr>
              <a:t>终止当前循环</a:t>
            </a:r>
            <a:r>
              <a:rPr lang="zh-CN" altLang="en-US" sz="2400" kern="1200" dirty="0">
                <a:latin typeface="宋体" panose="02010600030101010101" pitchFamily="2" charset="-122"/>
                <a:ea typeface="+mn-ea"/>
                <a:cs typeface="+mn-cs"/>
              </a:rPr>
              <a:t>，并忽略</a:t>
            </a:r>
            <a:r>
              <a:rPr lang="en-US" altLang="zh-CN" sz="2400" kern="1200" dirty="0">
                <a:latin typeface="宋体" panose="02010600030101010101" pitchFamily="2" charset="-122"/>
                <a:ea typeface="+mn-ea"/>
                <a:cs typeface="+mn-cs"/>
              </a:rPr>
              <a:t>continue</a:t>
            </a:r>
            <a:r>
              <a:rPr lang="zh-CN" altLang="en-US" sz="2400" kern="1200" dirty="0">
                <a:latin typeface="宋体" panose="02010600030101010101" pitchFamily="2" charset="-122"/>
                <a:ea typeface="+mn-ea"/>
                <a:cs typeface="+mn-cs"/>
              </a:rPr>
              <a:t>之后的语句，然后回到循环的顶端，</a:t>
            </a:r>
            <a:r>
              <a:rPr lang="zh-CN" altLang="en-US" sz="2400" kern="1200" dirty="0">
                <a:solidFill>
                  <a:srgbClr val="FF0000"/>
                </a:solidFill>
                <a:latin typeface="宋体" panose="02010600030101010101" pitchFamily="2" charset="-122"/>
                <a:ea typeface="+mn-ea"/>
                <a:cs typeface="+mn-cs"/>
              </a:rPr>
              <a:t>提前进入下一次循环</a:t>
            </a:r>
            <a:r>
              <a:rPr lang="zh-CN" altLang="en-US" sz="2400" kern="1200" dirty="0">
                <a:latin typeface="+mn-lt"/>
                <a:ea typeface="+mn-ea"/>
                <a:cs typeface="+mn-cs"/>
              </a:rPr>
              <a:t>。</a:t>
            </a:r>
            <a:endParaRPr lang="zh-CN" altLang="en-US" sz="2400" kern="1200" dirty="0">
              <a:latin typeface="+mn-lt"/>
              <a:ea typeface="+mn-ea"/>
              <a:cs typeface="+mn-cs"/>
            </a:endParaRPr>
          </a:p>
          <a:p>
            <a:pPr eaLnBrk="1" latinLnBrk="0" hangingPunct="1">
              <a:lnSpc>
                <a:spcPct val="150000"/>
              </a:lnSpc>
              <a:spcBef>
                <a:spcPts val="600"/>
              </a:spcBef>
              <a:spcAft>
                <a:spcPts val="600"/>
              </a:spcAft>
              <a:buSzPct val="70000"/>
              <a:buFont typeface="Wingdings" panose="05000000000000000000" charset="0"/>
              <a:buChar char="§"/>
            </a:pPr>
            <a:r>
              <a:rPr lang="zh-CN" altLang="en-US" sz="2400" kern="1200" dirty="0">
                <a:latin typeface="宋体" panose="02010600030101010101" pitchFamily="2" charset="-122"/>
                <a:ea typeface="+mn-ea"/>
                <a:cs typeface="+mn-cs"/>
              </a:rPr>
              <a:t>除非</a:t>
            </a:r>
            <a:r>
              <a:rPr lang="en-US" altLang="zh-CN" sz="2400" kern="1200" dirty="0">
                <a:latin typeface="宋体" panose="02010600030101010101" pitchFamily="2" charset="-122"/>
                <a:ea typeface="+mn-ea"/>
                <a:cs typeface="+mn-cs"/>
              </a:rPr>
              <a:t>break</a:t>
            </a:r>
            <a:r>
              <a:rPr lang="zh-CN" altLang="en-US" sz="2400" kern="1200" dirty="0">
                <a:latin typeface="宋体" panose="02010600030101010101" pitchFamily="2" charset="-122"/>
                <a:ea typeface="+mn-ea"/>
                <a:cs typeface="+mn-cs"/>
              </a:rPr>
              <a:t>语句让代码更简单或更清晰，否则不要轻易使用。</a:t>
            </a:r>
            <a:endParaRPr lang="zh-CN" altLang="en-US" sz="2400" kern="1200" dirty="0">
              <a:latin typeface="宋体" panose="02010600030101010101" pitchFamily="2" charset="-122"/>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403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44035" name="文本占位符 44034"/>
          <p:cNvSpPr>
            <a:spLocks noGrp="1"/>
          </p:cNvSpPr>
          <p:nvPr>
            <p:ph sz="half" idx="2"/>
          </p:nvPr>
        </p:nvSpPr>
        <p:spPr/>
        <p:txBody>
          <a:bodyPr/>
          <a:lstStyle/>
          <a:p>
            <a:pPr marL="1905" marR="0" lvl="0" indent="-1905" algn="l" defTabSz="914400" rtl="0" eaLnBrk="1" fontAlgn="base" latinLnBrk="0" hangingPunct="1">
              <a:lnSpc>
                <a:spcPct val="150000"/>
              </a:lnSpc>
              <a:spcBef>
                <a:spcPts val="0"/>
              </a:spcBef>
              <a:spcAft>
                <a:spcPct val="0"/>
              </a:spcAft>
              <a:buClr>
                <a:schemeClr val="hlink"/>
              </a:buClr>
              <a:buSzPct val="70000"/>
              <a:buFont typeface="Wingdings" panose="05000000000000000000" pitchFamily="2" charset="2"/>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下面的代码用来计算小于100的最大素数，注意break语句和else子句的用法。</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&gt;&gt;&gt; for n in range(100, 1, -1):</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smtClean="0">
                <a:ln>
                  <a:noFill/>
                </a:ln>
                <a:solidFill>
                  <a:schemeClr val="tx1"/>
                </a:solidFill>
                <a:effectLst/>
                <a:uLnTx/>
                <a:uFillTx/>
                <a:latin typeface="Consolas" panose="020B0609020204030204" charset="0"/>
                <a:ea typeface="+mn-ea"/>
                <a:cs typeface="+mn-cs"/>
              </a:rPr>
              <a:t>    for </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i in range(2, n):</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if n%i == 0:</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break</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smtClean="0">
                <a:ln>
                  <a:noFill/>
                </a:ln>
                <a:solidFill>
                  <a:schemeClr val="tx1"/>
                </a:solidFill>
                <a:effectLst/>
                <a:uLnTx/>
                <a:uFillTx/>
                <a:latin typeface="Consolas" panose="020B0609020204030204" charset="0"/>
                <a:ea typeface="+mn-ea"/>
                <a:cs typeface="+mn-cs"/>
              </a:rPr>
              <a:t>    else</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print(n)</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break	</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charset="0"/>
                <a:ea typeface="+mn-ea"/>
                <a:cs typeface="+mn-cs"/>
              </a:rPr>
              <a:t>97</a:t>
            </a:r>
            <a:endParaRPr kumimoji="0" lang="zh-CN" altLang="en-US"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740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7410" name="文本占位符 17410"/>
          <p:cNvSpPr>
            <a:spLocks noGrp="1"/>
          </p:cNvSpPr>
          <p:nvPr>
            <p:ph sz="half" idx="2"/>
          </p:nvPr>
        </p:nvSpPr>
        <p:spPr/>
        <p:txBody>
          <a:bodyPr wrap="square" lIns="91440" tIns="45720" rIns="91440" bIns="45720" anchor="t"/>
          <a:p>
            <a:pPr eaLnBrk="1" latinLnBrk="0" hangingPunct="1">
              <a:lnSpc>
                <a:spcPct val="150000"/>
              </a:lnSpc>
              <a:spcBef>
                <a:spcPts val="600"/>
              </a:spcBef>
              <a:spcAft>
                <a:spcPts val="600"/>
              </a:spcAft>
              <a:buSzPct val="70000"/>
              <a:buFont typeface="Wingdings" panose="05000000000000000000" charset="0"/>
              <a:buChar char="§"/>
            </a:pPr>
            <a:r>
              <a:rPr lang="zh-CN" altLang="en-US" sz="2400" kern="1200" dirty="0">
                <a:latin typeface="宋体" panose="02010600030101010101" pitchFamily="2" charset="-122"/>
                <a:ea typeface="+mn-ea"/>
                <a:cs typeface="+mn-cs"/>
              </a:rPr>
              <a:t>在选择和循环结构中，条件表达式的值</a:t>
            </a:r>
            <a:r>
              <a:rPr lang="zh-CN" altLang="en-US" sz="2400" kern="1200" dirty="0">
                <a:solidFill>
                  <a:srgbClr val="FF0000"/>
                </a:solidFill>
                <a:latin typeface="宋体" panose="02010600030101010101" pitchFamily="2" charset="-122"/>
                <a:ea typeface="+mn-ea"/>
                <a:cs typeface="+mn-cs"/>
              </a:rPr>
              <a:t>只要不是</a:t>
            </a:r>
            <a:r>
              <a:rPr lang="en-US" altLang="zh-CN" sz="2400" kern="1200" dirty="0">
                <a:latin typeface="宋体" panose="02010600030101010101" pitchFamily="2" charset="-122"/>
                <a:ea typeface="+mn-ea"/>
                <a:cs typeface="+mn-cs"/>
              </a:rPr>
              <a:t>False</a:t>
            </a:r>
            <a:r>
              <a:rPr lang="zh-CN" altLang="en-US" sz="2400" kern="1200" dirty="0">
                <a:latin typeface="宋体" panose="02010600030101010101" pitchFamily="2" charset="-122"/>
                <a:ea typeface="+mn-ea"/>
                <a:cs typeface="+mn-cs"/>
              </a:rPr>
              <a:t>、</a:t>
            </a:r>
            <a:r>
              <a:rPr lang="en-US" altLang="zh-CN" sz="2400" kern="1200" dirty="0">
                <a:latin typeface="宋体" panose="02010600030101010101" pitchFamily="2" charset="-122"/>
                <a:ea typeface="+mn-ea"/>
                <a:cs typeface="+mn-cs"/>
              </a:rPr>
              <a:t>0</a:t>
            </a:r>
            <a:r>
              <a:rPr lang="zh-CN" altLang="en-US" sz="2400" kern="1200" dirty="0">
                <a:latin typeface="宋体" panose="02010600030101010101" pitchFamily="2" charset="-122"/>
                <a:ea typeface="+mn-ea"/>
                <a:cs typeface="+mn-cs"/>
              </a:rPr>
              <a:t>（或</a:t>
            </a:r>
            <a:r>
              <a:rPr lang="en-US" altLang="zh-CN" sz="2400" kern="1200" dirty="0">
                <a:latin typeface="宋体" panose="02010600030101010101" pitchFamily="2" charset="-122"/>
                <a:ea typeface="+mn-ea"/>
                <a:cs typeface="+mn-cs"/>
              </a:rPr>
              <a:t>0.0</a:t>
            </a:r>
            <a:r>
              <a:rPr lang="zh-CN" altLang="en-US" sz="2400" kern="1200" dirty="0">
                <a:latin typeface="宋体" panose="02010600030101010101" pitchFamily="2" charset="-122"/>
                <a:ea typeface="+mn-ea"/>
                <a:cs typeface="+mn-cs"/>
              </a:rPr>
              <a:t>、</a:t>
            </a:r>
            <a:r>
              <a:rPr lang="en-US" altLang="zh-CN" sz="2400" kern="1200" dirty="0">
                <a:latin typeface="宋体" panose="02010600030101010101" pitchFamily="2" charset="-122"/>
                <a:ea typeface="+mn-ea"/>
                <a:cs typeface="+mn-cs"/>
              </a:rPr>
              <a:t>0j</a:t>
            </a:r>
            <a:r>
              <a:rPr lang="zh-CN" altLang="en-US" sz="2400" kern="1200" dirty="0">
                <a:latin typeface="宋体" panose="02010600030101010101" pitchFamily="2" charset="-122"/>
                <a:ea typeface="+mn-ea"/>
                <a:cs typeface="+mn-cs"/>
              </a:rPr>
              <a:t>等）、空值</a:t>
            </a:r>
            <a:r>
              <a:rPr lang="en-US" altLang="zh-CN" sz="2400" kern="1200" dirty="0">
                <a:latin typeface="宋体" panose="02010600030101010101" pitchFamily="2" charset="-122"/>
                <a:ea typeface="+mn-ea"/>
                <a:cs typeface="+mn-cs"/>
              </a:rPr>
              <a:t>None</a:t>
            </a:r>
            <a:r>
              <a:rPr lang="zh-CN" altLang="en-US" sz="2400" kern="1200" dirty="0">
                <a:latin typeface="宋体" panose="02010600030101010101" pitchFamily="2" charset="-122"/>
                <a:ea typeface="+mn-ea"/>
                <a:cs typeface="+mn-cs"/>
              </a:rPr>
              <a:t>、空列表、空元组、空集合、空字典、空字符串、空</a:t>
            </a:r>
            <a:r>
              <a:rPr lang="en-US" altLang="zh-CN" sz="2400" kern="1200" dirty="0">
                <a:latin typeface="宋体" panose="02010600030101010101" pitchFamily="2" charset="-122"/>
                <a:ea typeface="+mn-ea"/>
                <a:cs typeface="+mn-cs"/>
              </a:rPr>
              <a:t>range</a:t>
            </a:r>
            <a:r>
              <a:rPr lang="zh-CN" altLang="en-US" sz="2400" kern="1200" dirty="0">
                <a:latin typeface="宋体" panose="02010600030101010101" pitchFamily="2" charset="-122"/>
                <a:ea typeface="+mn-ea"/>
                <a:cs typeface="+mn-cs"/>
              </a:rPr>
              <a:t>对象或其他空迭代对象，</a:t>
            </a:r>
            <a:r>
              <a:rPr lang="en-US" altLang="zh-CN" sz="2400" kern="1200" dirty="0">
                <a:latin typeface="宋体" panose="02010600030101010101" pitchFamily="2" charset="-122"/>
                <a:ea typeface="+mn-ea"/>
                <a:cs typeface="+mn-cs"/>
              </a:rPr>
              <a:t>Python</a:t>
            </a:r>
            <a:r>
              <a:rPr lang="zh-CN" altLang="en-US" sz="2400" kern="1200" dirty="0">
                <a:latin typeface="宋体" panose="02010600030101010101" pitchFamily="2" charset="-122"/>
                <a:ea typeface="+mn-ea"/>
                <a:cs typeface="+mn-cs"/>
              </a:rPr>
              <a:t>解释器均认为与</a:t>
            </a:r>
            <a:r>
              <a:rPr lang="en-US" altLang="zh-CN" sz="2400" kern="1200" dirty="0">
                <a:latin typeface="宋体" panose="02010600030101010101" pitchFamily="2" charset="-122"/>
                <a:ea typeface="+mn-ea"/>
                <a:cs typeface="+mn-cs"/>
              </a:rPr>
              <a:t>True</a:t>
            </a:r>
            <a:r>
              <a:rPr lang="zh-CN" altLang="en-US" sz="2400" kern="1200" dirty="0">
                <a:latin typeface="宋体" panose="02010600030101010101" pitchFamily="2" charset="-122"/>
                <a:ea typeface="+mn-ea"/>
                <a:cs typeface="+mn-cs"/>
              </a:rPr>
              <a:t>等价。</a:t>
            </a:r>
            <a:endParaRPr lang="zh-CN" altLang="en-US" sz="2400" kern="1200" dirty="0">
              <a:latin typeface="宋体" panose="02010600030101010101" pitchFamily="2" charset="-122"/>
              <a:ea typeface="+mn-ea"/>
              <a:cs typeface="+mn-cs"/>
            </a:endParaRPr>
          </a:p>
          <a:p>
            <a:pPr eaLnBrk="1" latinLnBrk="0" hangingPunct="1">
              <a:lnSpc>
                <a:spcPct val="150000"/>
              </a:lnSpc>
              <a:spcBef>
                <a:spcPts val="600"/>
              </a:spcBef>
              <a:spcAft>
                <a:spcPts val="600"/>
              </a:spcAft>
              <a:buSzPct val="70000"/>
              <a:buFont typeface="Wingdings" panose="05000000000000000000" charset="0"/>
              <a:buChar char="§"/>
            </a:pPr>
            <a:r>
              <a:rPr lang="zh-CN" altLang="en-US" sz="2400" kern="1200" dirty="0">
                <a:latin typeface="宋体" panose="02010600030101010101" pitchFamily="2" charset="-122"/>
                <a:ea typeface="+mn-ea"/>
                <a:cs typeface="+mn-cs"/>
              </a:rPr>
              <a:t>从这个意义上来讲，几乎所有的</a:t>
            </a:r>
            <a:r>
              <a:rPr lang="en-US" altLang="zh-CN" sz="2400" kern="1200" dirty="0">
                <a:latin typeface="宋体" panose="02010600030101010101" pitchFamily="2" charset="-122"/>
                <a:ea typeface="+mn-ea"/>
                <a:cs typeface="+mn-cs"/>
              </a:rPr>
              <a:t>Python</a:t>
            </a:r>
            <a:r>
              <a:rPr lang="zh-CN" altLang="en-US" sz="2400" kern="1200" dirty="0">
                <a:latin typeface="宋体" panose="02010600030101010101" pitchFamily="2" charset="-122"/>
                <a:ea typeface="+mn-ea"/>
                <a:cs typeface="+mn-cs"/>
              </a:rPr>
              <a:t>合法表达式都可以作为条件表达式，包括含有函数调用的表达式。</a:t>
            </a:r>
            <a:endParaRPr lang="zh-CN" altLang="en-US" sz="2400" kern="1200" dirty="0">
              <a:latin typeface="宋体" panose="02010600030101010101" pitchFamily="2" charset="-122"/>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3.4</a:t>
            </a:r>
            <a:r>
              <a:rPr>
                <a:latin typeface="+mj-lt"/>
                <a:ea typeface="+mj-ea"/>
                <a:cs typeface="+mj-cs"/>
                <a:sym typeface="宋体" panose="02010600030101010101" pitchFamily="2" charset="-122"/>
              </a:rPr>
              <a:t>  break</a:t>
            </a:r>
            <a:r>
              <a:rPr>
                <a:latin typeface="+mj-lt"/>
                <a:ea typeface="+mj-ea"/>
                <a:cs typeface="+mj-cs"/>
                <a:sym typeface="宋体" panose="02010600030101010101" pitchFamily="2" charset="-122"/>
              </a:rPr>
              <a:t>和continue语句</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删除上面代码中最后一个break语句，则可以用来输出100以内的所有素数。</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&gt;&gt;&gt; for n in range(100, 1, -1):</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smtClean="0">
                <a:ln>
                  <a:noFill/>
                </a:ln>
                <a:solidFill>
                  <a:schemeClr val="tx1"/>
                </a:solidFill>
                <a:effectLst/>
                <a:uLnTx/>
                <a:uFillTx/>
                <a:latin typeface="Consolas" panose="020B0609020204030204" charset="0"/>
                <a:ea typeface="+mn-ea"/>
                <a:cs typeface="+mn-cs"/>
                <a:sym typeface="+mn-ea"/>
              </a:rPr>
              <a:t>    for </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i in range(2, n):</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		if n%i == 0:</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		    break</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smtClean="0">
                <a:ln>
                  <a:noFill/>
                </a:ln>
                <a:solidFill>
                  <a:schemeClr val="tx1"/>
                </a:solidFill>
                <a:effectLst/>
                <a:uLnTx/>
                <a:uFillTx/>
                <a:latin typeface="Consolas" panose="020B0609020204030204" charset="0"/>
                <a:ea typeface="+mn-ea"/>
                <a:cs typeface="+mn-cs"/>
                <a:sym typeface="+mn-ea"/>
              </a:rPr>
              <a:t>    else</a:t>
            </a: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rPr>
              <a:t>		print(n, end=' ')</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sym typeface="+mn-ea"/>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rgbClr val="00B0F0"/>
                </a:solidFill>
                <a:effectLst/>
                <a:uLnTx/>
                <a:uFillTx/>
                <a:latin typeface="Consolas" panose="020B0609020204030204" charset="0"/>
                <a:ea typeface="+mn-ea"/>
                <a:cs typeface="+mn-cs"/>
                <a:sym typeface="+mn-ea"/>
              </a:rPr>
              <a:t>97 89 83 79 73 71 67 61 59 53 47 43 41 37 31 29 23 19 17 13 11 7 5 3 2</a:t>
            </a:r>
            <a:endParaRPr kumimoji="0" lang="zh-CN" altLang="en-US" sz="1800" b="0" i="0" u="none" strike="noStrike" kern="1200" cap="none" spc="0" normalizeH="0" baseline="0" noProof="1">
              <a:ln>
                <a:noFill/>
              </a:ln>
              <a:solidFill>
                <a:srgbClr val="00B0F0"/>
              </a:solidFill>
              <a:effectLst/>
              <a:uLnTx/>
              <a:uFillTx/>
              <a:latin typeface="Consolas" panose="020B0609020204030204" charset="0"/>
              <a:ea typeface="+mn-ea"/>
              <a:cs typeface="+mn-c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505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2226" name="文本占位符 45058"/>
          <p:cNvSpPr>
            <a:spLocks noGrp="1"/>
          </p:cNvSpPr>
          <p:nvPr>
            <p:ph sz="half" idx="2"/>
          </p:nvPr>
        </p:nvSpPr>
        <p:spPr/>
        <p:txBody>
          <a:bodyPr wrap="square" lIns="91440" tIns="45720" rIns="91440" bIns="45720" anchor="t"/>
          <a:p>
            <a:pPr eaLnBrk="1" hangingPunct="1">
              <a:lnSpc>
                <a:spcPct val="90000"/>
              </a:lnSpc>
              <a:buSzPct val="70000"/>
              <a:buFont typeface="Wingdings" panose="05000000000000000000" charset="0"/>
              <a:buChar char="§"/>
            </a:pPr>
            <a:r>
              <a:rPr lang="zh-CN" altLang="en-US" sz="2400" kern="1200" dirty="0">
                <a:latin typeface="宋体" panose="02010600030101010101" pitchFamily="2" charset="-122"/>
                <a:ea typeface="+mn-ea"/>
                <a:cs typeface="+mn-cs"/>
              </a:rPr>
              <a:t>警惕</a:t>
            </a:r>
            <a:r>
              <a:rPr lang="en-US" altLang="zh-CN" sz="2400" kern="1200" dirty="0">
                <a:latin typeface="宋体" panose="02010600030101010101" pitchFamily="2" charset="-122"/>
                <a:ea typeface="+mn-ea"/>
                <a:cs typeface="+mn-cs"/>
              </a:rPr>
              <a:t>continue</a:t>
            </a:r>
            <a:r>
              <a:rPr lang="zh-CN" altLang="en-US" sz="2400" kern="1200" dirty="0">
                <a:latin typeface="宋体" panose="02010600030101010101" pitchFamily="2" charset="-122"/>
                <a:ea typeface="+mn-ea"/>
                <a:cs typeface="+mn-cs"/>
              </a:rPr>
              <a:t>可能带来的问题：</a:t>
            </a:r>
            <a:endParaRPr lang="zh-CN" altLang="en-US" sz="24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&gt;&gt;&gt; i=0</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&gt;&gt;&gt; while i&lt;10:</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	  if i%2==0:</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		  continue</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	  print(i)</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r>
              <a:rPr lang="en-US" altLang="zh-CN" sz="1800" kern="1200" dirty="0">
                <a:latin typeface="Consolas" panose="020B0609020204030204" charset="0"/>
                <a:ea typeface="+mn-ea"/>
                <a:cs typeface="+mn-cs"/>
              </a:rPr>
              <a:t>	  i+=1</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endParaRPr lang="zh-CN" altLang="en-US" sz="24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r>
              <a:rPr lang="zh-CN" altLang="en-US" sz="2400" kern="1200" dirty="0">
                <a:latin typeface="宋体" panose="02010600030101010101" pitchFamily="2" charset="-122"/>
                <a:ea typeface="+mn-ea"/>
                <a:cs typeface="+mn-cs"/>
              </a:rPr>
              <a:t>永不结束的死循环</a:t>
            </a:r>
            <a:r>
              <a:rPr lang="en-US" altLang="zh-CN" sz="2400" kern="1200" dirty="0">
                <a:latin typeface="宋体" panose="02010600030101010101" pitchFamily="2" charset="-122"/>
                <a:ea typeface="+mn-ea"/>
                <a:cs typeface="+mn-cs"/>
              </a:rPr>
              <a:t>,Ctrl+C</a:t>
            </a:r>
            <a:r>
              <a:rPr lang="zh-CN" altLang="en-US" sz="2400" kern="1200" dirty="0">
                <a:latin typeface="宋体" panose="02010600030101010101" pitchFamily="2" charset="-122"/>
                <a:ea typeface="+mn-ea"/>
                <a:cs typeface="+mn-cs"/>
              </a:rPr>
              <a:t>强行终止。</a:t>
            </a:r>
            <a:endParaRPr lang="zh-CN" altLang="en-US" sz="2400" kern="1200" dirty="0">
              <a:latin typeface="宋体" panose="02010600030101010101" pitchFamily="2" charset="-122"/>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608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3250" name="文本占位符 46082"/>
          <p:cNvSpPr>
            <a:spLocks noGrp="1"/>
          </p:cNvSpPr>
          <p:nvPr>
            <p:ph sz="half" idx="2"/>
          </p:nvPr>
        </p:nvSpPr>
        <p:spPr/>
        <p:txBody>
          <a:bodyPr wrap="square" lIns="91440" tIns="45720" rIns="91440" bIns="45720" anchor="t"/>
          <a:p>
            <a:pPr eaLnBrk="1" hangingPunct="1">
              <a:buSzPct val="70000"/>
              <a:buFont typeface="Wingdings" panose="05000000000000000000" charset="0"/>
              <a:buChar char="§"/>
            </a:pPr>
            <a:r>
              <a:rPr lang="zh-CN" altLang="en-US" sz="2400" kern="1200" dirty="0">
                <a:latin typeface="宋体" panose="02010600030101010101" pitchFamily="2" charset="-122"/>
                <a:ea typeface="+mn-ea"/>
                <a:cs typeface="+mn-cs"/>
              </a:rPr>
              <a:t>这样子就不会有问题了</a:t>
            </a:r>
            <a:endParaRPr lang="zh-CN" altLang="en-US" sz="2400" kern="1200" dirty="0">
              <a:latin typeface="宋体" panose="02010600030101010101" pitchFamily="2" charset="-122"/>
              <a:ea typeface="+mn-ea"/>
              <a:cs typeface="+mn-cs"/>
            </a:endParaRPr>
          </a:p>
          <a:p>
            <a:pPr eaLnBrk="1" hangingPunct="1">
              <a:buSzPct val="70000"/>
              <a:buFont typeface="Wingdings" panose="05000000000000000000" pitchFamily="2" charset="2"/>
              <a:buNone/>
            </a:pPr>
            <a:endParaRPr lang="en-US" altLang="zh-CN" sz="2000" kern="1200" dirty="0">
              <a:latin typeface="宋体" panose="02010600030101010101" pitchFamily="2" charset="-122"/>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&gt;&gt;&gt; for i in range(10):</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if i%2==0:</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continue</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print(i, end=' ')</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1 3 5 7 9</a:t>
            </a:r>
            <a:endParaRPr lang="en-US" altLang="zh-CN" sz="1800" kern="1200" dirty="0">
              <a:solidFill>
                <a:srgbClr val="00B0F0"/>
              </a:solidFill>
              <a:latin typeface="Consolas" panose="020B0609020204030204"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710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47106"/>
          <p:cNvSpPr>
            <a:spLocks noGrp="1"/>
          </p:cNvSpPr>
          <p:nvPr>
            <p:ph sz="half" idx="2"/>
          </p:nvPr>
        </p:nvSpPr>
        <p:spPr/>
        <p:txBody>
          <a:bodyPr wrap="square" lIns="91440" tIns="45720" rIns="91440" bIns="45720" anchor="t"/>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&gt;&gt;&gt; for i in range(10):</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if i%2==0:</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i+=1       #</a:t>
            </a:r>
            <a:r>
              <a:rPr lang="zh-CN" altLang="en-US" sz="1800" kern="1200" dirty="0">
                <a:latin typeface="Consolas" panose="020B0609020204030204" charset="0"/>
                <a:ea typeface="+mn-ea"/>
                <a:cs typeface="+mn-cs"/>
              </a:rPr>
              <a:t>没有用</a:t>
            </a:r>
            <a:endParaRPr lang="zh-CN" altLang="en-US"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continue</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latin typeface="Consolas" panose="020B0609020204030204" charset="0"/>
                <a:ea typeface="+mn-ea"/>
                <a:cs typeface="+mn-cs"/>
              </a:rPr>
              <a:t>	  print(i, end=' ')</a:t>
            </a: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1 3 5 7 9</a:t>
            </a:r>
            <a:endParaRPr lang="en-US" altLang="zh-CN" sz="1800" kern="1200" dirty="0">
              <a:solidFill>
                <a:srgbClr val="00B0F0"/>
              </a:solidFill>
              <a:latin typeface="Consolas" panose="020B0609020204030204"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4812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3.4</a:t>
            </a:r>
            <a:r>
              <a:rPr>
                <a:latin typeface="+mj-lt"/>
                <a:ea typeface="+mj-ea"/>
                <a:cs typeface="+mj-cs"/>
                <a:sym typeface="+mn-ea"/>
              </a:rPr>
              <a:t>  break</a:t>
            </a:r>
            <a:r>
              <a:rPr>
                <a:latin typeface="+mj-lt"/>
                <a:ea typeface="+mj-ea"/>
                <a:cs typeface="+mj-cs"/>
                <a:sym typeface="+mn-ea"/>
              </a:rPr>
              <a:t>和continue语句</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5298" name="文本占位符 48130"/>
          <p:cNvSpPr>
            <a:spLocks noGrp="1"/>
          </p:cNvSpPr>
          <p:nvPr>
            <p:ph sz="half" idx="2"/>
          </p:nvPr>
        </p:nvSpPr>
        <p:spPr/>
        <p:txBody>
          <a:bodyPr wrap="square" lIns="91440" tIns="45720" rIns="91440" bIns="45720" anchor="t"/>
          <a:p>
            <a:pPr eaLnBrk="1" latinLnBrk="0" hangingPunct="1">
              <a:lnSpc>
                <a:spcPct val="150000"/>
              </a:lnSpc>
              <a:spcBef>
                <a:spcPct val="0"/>
              </a:spcBef>
              <a:buSzPct val="70000"/>
              <a:buFont typeface="Wingdings" panose="05000000000000000000" charset="0"/>
              <a:buChar char="§"/>
            </a:pPr>
            <a:r>
              <a:rPr lang="zh-CN" altLang="en-US" sz="2400" kern="1200" dirty="0">
                <a:solidFill>
                  <a:srgbClr val="FF0000"/>
                </a:solidFill>
                <a:latin typeface="宋体" panose="02010600030101010101" pitchFamily="2" charset="-122"/>
                <a:ea typeface="+mn-ea"/>
                <a:cs typeface="+mn-cs"/>
              </a:rPr>
              <a:t>每次进入循环时的i已经不再是上一次的i</a:t>
            </a:r>
            <a:r>
              <a:rPr lang="zh-CN" altLang="en-US" sz="2400" kern="1200" dirty="0">
                <a:latin typeface="宋体" panose="02010600030101010101" pitchFamily="2" charset="-122"/>
                <a:ea typeface="+mn-ea"/>
                <a:cs typeface="+mn-cs"/>
              </a:rPr>
              <a:t>，所以修改其值并不会影响循环的执行。</a:t>
            </a:r>
            <a:endParaRPr lang="nn-NO" altLang="en-US" sz="2400" kern="1200" dirty="0">
              <a:latin typeface="宋体" panose="02010600030101010101" pitchFamily="2" charset="-122"/>
              <a:ea typeface="+mn-ea"/>
              <a:cs typeface="+mn-cs"/>
            </a:endParaRPr>
          </a:p>
          <a:p>
            <a:pPr eaLnBrk="1" hangingPunct="1">
              <a:lnSpc>
                <a:spcPct val="80000"/>
              </a:lnSpc>
              <a:spcBef>
                <a:spcPct val="30000"/>
              </a:spcBef>
              <a:buSzPct val="70000"/>
              <a:buFont typeface="Wingdings" panose="05000000000000000000" pitchFamily="2" charset="2"/>
              <a:buNone/>
            </a:pPr>
            <a:endParaRPr lang="nn-NO" altLang="en-US" sz="2000" kern="1200" dirty="0">
              <a:latin typeface="宋体" panose="02010600030101010101" pitchFamily="2" charset="-122"/>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latin typeface="Consolas" panose="020B0609020204030204" charset="0"/>
                <a:ea typeface="+mn-ea"/>
                <a:cs typeface="+mn-cs"/>
              </a:rPr>
              <a:t>&gt;&gt;&gt; for i in range(</a:t>
            </a:r>
            <a:r>
              <a:rPr lang="zh-CN" altLang="en-US" sz="1800" kern="1200" dirty="0">
                <a:latin typeface="Consolas" panose="020B0609020204030204" charset="0"/>
                <a:ea typeface="+mn-ea"/>
                <a:cs typeface="+mn-cs"/>
              </a:rPr>
              <a:t>7</a:t>
            </a:r>
            <a:r>
              <a:rPr lang="nn-NO" altLang="en-US" sz="1800" kern="1200" dirty="0">
                <a:latin typeface="Consolas" panose="020B0609020204030204" charset="0"/>
                <a:ea typeface="+mn-ea"/>
                <a:cs typeface="+mn-cs"/>
              </a:rPr>
              <a:t>):	</a:t>
            </a:r>
            <a:endParaRPr lang="nn-NO" altLang="en-US" sz="1800" kern="1200" dirty="0">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latin typeface="Consolas" panose="020B0609020204030204" charset="0"/>
                <a:ea typeface="+mn-ea"/>
                <a:cs typeface="+mn-cs"/>
              </a:rPr>
              <a:t>	  print</a:t>
            </a:r>
            <a:r>
              <a:rPr lang="en-US" altLang="nn-NO" sz="1800" kern="1200" dirty="0">
                <a:latin typeface="Consolas" panose="020B0609020204030204" charset="0"/>
                <a:ea typeface="+mn-ea"/>
                <a:cs typeface="+mn-cs"/>
              </a:rPr>
              <a:t>(</a:t>
            </a:r>
            <a:r>
              <a:rPr lang="nn-NO" altLang="en-US" sz="1800" kern="1200" dirty="0">
                <a:latin typeface="Consolas" panose="020B0609020204030204" charset="0"/>
                <a:ea typeface="+mn-ea"/>
                <a:cs typeface="+mn-cs"/>
              </a:rPr>
              <a:t>id(i),':',</a:t>
            </a:r>
            <a:r>
              <a:rPr lang="en-US" altLang="nn-NO" sz="1800" kern="1200" dirty="0">
                <a:latin typeface="Consolas" panose="020B0609020204030204" charset="0"/>
                <a:ea typeface="+mn-ea"/>
                <a:cs typeface="+mn-cs"/>
              </a:rPr>
              <a:t>i)</a:t>
            </a:r>
            <a:endParaRPr lang="en-US" altLang="nn-NO" sz="1800" kern="1200" dirty="0">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endParaRPr lang="en-US" altLang="nn-NO" sz="1800" kern="1200" dirty="0">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10416692 : 0</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10416680 : 1</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10416668 : 2</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10416656 : 3</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10416644 : 4</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10416632 : 5</a:t>
            </a:r>
            <a:endParaRPr lang="nn-NO" altLang="en-US" sz="1800" kern="1200" dirty="0">
              <a:solidFill>
                <a:srgbClr val="00B0F0"/>
              </a:solidFill>
              <a:latin typeface="Consolas" panose="020B0609020204030204" charset="0"/>
              <a:ea typeface="+mn-ea"/>
              <a:cs typeface="+mn-cs"/>
            </a:endParaRPr>
          </a:p>
          <a:p>
            <a:pPr eaLnBrk="1" hangingPunct="1">
              <a:lnSpc>
                <a:spcPct val="80000"/>
              </a:lnSpc>
              <a:spcBef>
                <a:spcPct val="30000"/>
              </a:spcBef>
              <a:buSzPct val="70000"/>
              <a:buFont typeface="Wingdings" panose="05000000000000000000" pitchFamily="2" charset="2"/>
              <a:buNone/>
            </a:pPr>
            <a:r>
              <a:rPr lang="nn-NO" altLang="en-US" sz="1800" kern="1200" dirty="0">
                <a:solidFill>
                  <a:srgbClr val="00B0F0"/>
                </a:solidFill>
                <a:latin typeface="Consolas" panose="020B0609020204030204" charset="0"/>
                <a:ea typeface="+mn-ea"/>
                <a:cs typeface="+mn-cs"/>
              </a:rPr>
              <a:t>10416620 : 6</a:t>
            </a:r>
            <a:endParaRPr lang="nn-NO" altLang="en-US" sz="1800" kern="1200" dirty="0">
              <a:solidFill>
                <a:srgbClr val="00B0F0"/>
              </a:solidFill>
              <a:latin typeface="Consolas" panose="020B0609020204030204"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第3章 选择与循环</a:t>
            </a:r>
            <a:endParaRPr lang="zh-CN" altLang="en-US"/>
          </a:p>
        </p:txBody>
      </p:sp>
      <p:sp>
        <p:nvSpPr>
          <p:cNvPr id="3" name="文本占位符 2"/>
          <p:cNvSpPr>
            <a:spLocks noGrp="1"/>
          </p:cNvSpPr>
          <p:nvPr>
            <p:ph type="body" idx="1"/>
          </p:nvPr>
        </p:nvSpPr>
        <p:spPr>
          <a:xfrm>
            <a:off x="3589020" y="1929765"/>
            <a:ext cx="501396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3.1 条件表达式</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3.2 分支结构</a:t>
            </a:r>
            <a:endParaRPr lang="en-US" altLang="zh-CN"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3.3 循环结构</a:t>
            </a:r>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3.4 break和continue语句</a:t>
            </a:r>
            <a:endParaRPr lang="en-US" altLang="zh-CN"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rPr>
              <a:t>3.5 </a:t>
            </a:r>
            <a:r>
              <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rPr>
              <a:t>案例分析</a:t>
            </a:r>
            <a:endPar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sz="2400" b="1" kern="1200" baseline="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915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6322" name="文本占位符 49154"/>
          <p:cNvSpPr>
            <a:spLocks noGrp="1"/>
          </p:cNvSpPr>
          <p:nvPr>
            <p:ph sz="half" idx="2"/>
          </p:nvPr>
        </p:nvSpPr>
        <p:spPr/>
        <p:txBody>
          <a:bodyPr wrap="square" lIns="91440" tIns="45720" rIns="91440" bIns="45720" anchor="t"/>
          <a:p>
            <a:pPr eaLnBrk="1" hangingPunct="1">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3-4</a:t>
            </a:r>
            <a:r>
              <a:rPr lang="zh-CN" altLang="en-US" sz="2400" kern="1200" dirty="0">
                <a:latin typeface="宋体" panose="02010600030101010101" pitchFamily="2" charset="-122"/>
                <a:ea typeface="+mn-ea"/>
                <a:cs typeface="+mn-cs"/>
              </a:rPr>
              <a:t>：计算</a:t>
            </a:r>
            <a:r>
              <a:rPr lang="en-US" altLang="zh-CN" sz="2400" kern="1200" dirty="0">
                <a:latin typeface="宋体" panose="02010600030101010101" pitchFamily="2" charset="-122"/>
                <a:ea typeface="+mn-ea"/>
                <a:cs typeface="+mn-cs"/>
              </a:rPr>
              <a:t>1+2+3+…+100 </a:t>
            </a:r>
            <a:r>
              <a:rPr lang="zh-CN" altLang="en-US" sz="2400" kern="1200" dirty="0">
                <a:latin typeface="宋体" panose="02010600030101010101" pitchFamily="2" charset="-122"/>
                <a:ea typeface="+mn-ea"/>
                <a:cs typeface="+mn-cs"/>
              </a:rPr>
              <a:t>的值。</a:t>
            </a:r>
            <a:endParaRPr lang="zh-CN" altLang="en-US" sz="2400" kern="1200" dirty="0">
              <a:latin typeface="宋体" panose="02010600030101010101" pitchFamily="2" charset="-122"/>
              <a:ea typeface="+mn-ea"/>
              <a:cs typeface="+mn-cs"/>
            </a:endParaRPr>
          </a:p>
          <a:p>
            <a:pPr eaLnBrk="1" hangingPunct="1">
              <a:lnSpc>
                <a:spcPct val="11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110000"/>
              </a:lnSpc>
              <a:buSzPct val="70000"/>
              <a:buFont typeface="Wingdings" panose="05000000000000000000" pitchFamily="2" charset="2"/>
              <a:buNone/>
            </a:pPr>
            <a:r>
              <a:rPr lang="zh-CN" altLang="en-US" sz="1800" kern="1200" dirty="0">
                <a:latin typeface="Consolas" panose="020B0609020204030204" charset="0"/>
                <a:ea typeface="+mn-ea"/>
                <a:cs typeface="+mn-cs"/>
              </a:rPr>
              <a:t>s=0</a:t>
            </a:r>
            <a:endParaRPr lang="zh-CN" altLang="en-US" sz="1800" kern="1200" dirty="0">
              <a:latin typeface="Consolas" panose="020B0609020204030204" charset="0"/>
              <a:ea typeface="+mn-ea"/>
              <a:cs typeface="+mn-cs"/>
            </a:endParaRPr>
          </a:p>
          <a:p>
            <a:pPr eaLnBrk="1" hangingPunct="1">
              <a:lnSpc>
                <a:spcPct val="110000"/>
              </a:lnSpc>
              <a:buSzPct val="70000"/>
              <a:buFont typeface="Wingdings" panose="05000000000000000000" pitchFamily="2" charset="2"/>
              <a:buNone/>
            </a:pPr>
            <a:r>
              <a:rPr lang="zh-CN" altLang="en-US" sz="1800" kern="1200" dirty="0">
                <a:latin typeface="Consolas" panose="020B0609020204030204" charset="0"/>
                <a:ea typeface="+mn-ea"/>
                <a:cs typeface="+mn-cs"/>
              </a:rPr>
              <a:t>for i in range(1,101):</a:t>
            </a:r>
            <a:endParaRPr lang="zh-CN" altLang="en-US" sz="1800" kern="1200" dirty="0">
              <a:latin typeface="Consolas" panose="020B0609020204030204" charset="0"/>
              <a:ea typeface="+mn-ea"/>
              <a:cs typeface="+mn-cs"/>
            </a:endParaRPr>
          </a:p>
          <a:p>
            <a:pPr eaLnBrk="1" hangingPunct="1">
              <a:lnSpc>
                <a:spcPct val="110000"/>
              </a:lnSpc>
              <a:buSzPct val="70000"/>
              <a:buFont typeface="Wingdings" panose="05000000000000000000" pitchFamily="2" charset="2"/>
              <a:buNone/>
            </a:pPr>
            <a:r>
              <a:rPr lang="zh-CN" altLang="en-US" sz="1800" kern="1200" dirty="0">
                <a:latin typeface="Consolas" panose="020B0609020204030204" charset="0"/>
                <a:ea typeface="+mn-ea"/>
                <a:cs typeface="+mn-cs"/>
              </a:rPr>
              <a:t>    s = s + i</a:t>
            </a:r>
            <a:endParaRPr lang="zh-CN" altLang="en-US" sz="1800" kern="1200" dirty="0">
              <a:latin typeface="Consolas" panose="020B0609020204030204" charset="0"/>
              <a:ea typeface="+mn-ea"/>
              <a:cs typeface="+mn-cs"/>
            </a:endParaRPr>
          </a:p>
          <a:p>
            <a:pPr eaLnBrk="1" hangingPunct="1">
              <a:lnSpc>
                <a:spcPct val="110000"/>
              </a:lnSpc>
              <a:buSzPct val="70000"/>
              <a:buFont typeface="Wingdings" panose="05000000000000000000" pitchFamily="2" charset="2"/>
              <a:buNone/>
            </a:pPr>
            <a:r>
              <a:rPr lang="zh-CN" altLang="en-US" sz="1800" kern="1200" dirty="0">
                <a:latin typeface="Consolas" panose="020B0609020204030204" charset="0"/>
                <a:ea typeface="+mn-ea"/>
                <a:cs typeface="+mn-cs"/>
              </a:rPr>
              <a:t>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'1+2+3+</a:t>
            </a:r>
            <a:r>
              <a:rPr lang="zh-CN" altLang="en-US" sz="1800" kern="1200" dirty="0">
                <a:latin typeface="Times New Roman" panose="02020603050405020304" pitchFamily="18" charset="0"/>
                <a:ea typeface="+mn-ea"/>
                <a:cs typeface="+mn-cs"/>
              </a:rPr>
              <a:t>…</a:t>
            </a:r>
            <a:r>
              <a:rPr lang="zh-CN" altLang="en-US" sz="1800" kern="1200" dirty="0">
                <a:latin typeface="Consolas" panose="020B0609020204030204" charset="0"/>
                <a:ea typeface="+mn-ea"/>
                <a:cs typeface="+mn-cs"/>
              </a:rPr>
              <a:t>+100 = ', s</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a:p>
            <a:pPr eaLnBrk="1" hangingPunct="1">
              <a:lnSpc>
                <a:spcPct val="11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eaLnBrk="1" hangingPunct="1">
              <a:lnSpc>
                <a:spcPct val="110000"/>
              </a:lnSpc>
              <a:buSzPct val="70000"/>
              <a:buFont typeface="Wingdings" panose="05000000000000000000" pitchFamily="2" charset="2"/>
              <a:buNone/>
            </a:pPr>
            <a:r>
              <a:rPr lang="zh-CN" altLang="en-US" sz="1800" kern="1200" dirty="0">
                <a:latin typeface="Consolas" panose="020B0609020204030204" charset="0"/>
                <a:ea typeface="+mn-ea"/>
                <a:cs typeface="+mn-cs"/>
              </a:rPr>
              <a:t>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'1+2+3+</a:t>
            </a:r>
            <a:r>
              <a:rPr lang="zh-CN" altLang="en-US" sz="1800" kern="1200" dirty="0">
                <a:latin typeface="Times New Roman" panose="02020603050405020304" pitchFamily="18" charset="0"/>
                <a:ea typeface="+mn-ea"/>
                <a:cs typeface="+mn-cs"/>
              </a:rPr>
              <a:t>…</a:t>
            </a:r>
            <a:r>
              <a:rPr lang="zh-CN" altLang="en-US" sz="1800" kern="1200" dirty="0">
                <a:latin typeface="Consolas" panose="020B0609020204030204" charset="0"/>
                <a:ea typeface="+mn-ea"/>
                <a:cs typeface="+mn-cs"/>
              </a:rPr>
              <a:t>+100 = ', sum(range(1,101))</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5017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7346" name="文本占位符 50178"/>
          <p:cNvSpPr>
            <a:spLocks noGrp="1"/>
          </p:cNvSpPr>
          <p:nvPr>
            <p:ph sz="half" idx="2"/>
          </p:nvPr>
        </p:nvSpPr>
        <p:spPr/>
        <p:txBody>
          <a:bodyPr wrap="square" lIns="91440" tIns="45720" rIns="91440" bIns="45720" anchor="t"/>
          <a:p>
            <a:pPr eaLnBrk="1" hangingPunct="1">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3-5</a:t>
            </a:r>
            <a:r>
              <a:rPr lang="zh-CN" altLang="en-US" sz="2400" kern="1200" dirty="0">
                <a:latin typeface="宋体" panose="02010600030101010101" pitchFamily="2" charset="-122"/>
                <a:ea typeface="+mn-ea"/>
                <a:cs typeface="+mn-cs"/>
              </a:rPr>
              <a:t>：输出序列中的元素。</a:t>
            </a:r>
            <a:endParaRPr lang="zh-CN" altLang="en-US" sz="2400" kern="1200" dirty="0">
              <a:latin typeface="宋体" panose="02010600030101010101" pitchFamily="2" charset="-122"/>
              <a:ea typeface="+mn-ea"/>
              <a:cs typeface="+mn-cs"/>
            </a:endParaRPr>
          </a:p>
          <a:p>
            <a:pPr eaLnBrk="1" hangingPunct="1">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latinLnBrk="0" hangingPunct="1">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a_list=['a', 'b', 'mpilgrim', 'z', 'example']</a:t>
            </a:r>
            <a:endParaRPr lang="zh-CN" altLang="en-US" sz="1800" kern="1200" dirty="0">
              <a:latin typeface="Consolas" panose="020B0609020204030204" charset="0"/>
              <a:ea typeface="+mn-ea"/>
              <a:cs typeface="+mn-cs"/>
            </a:endParaRPr>
          </a:p>
          <a:p>
            <a:pPr eaLnBrk="1" latinLnBrk="0" hangingPunct="1">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for i,v in enumerate(a_list):</a:t>
            </a:r>
            <a:endParaRPr lang="zh-CN" altLang="en-US" sz="1800" kern="1200" dirty="0">
              <a:latin typeface="Consolas" panose="020B0609020204030204" charset="0"/>
              <a:ea typeface="+mn-ea"/>
              <a:cs typeface="+mn-cs"/>
            </a:endParaRPr>
          </a:p>
          <a:p>
            <a:pPr eaLnBrk="1" latinLnBrk="0" hangingPunct="1">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'列表的第', i+1, '个元素是：', v</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120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0" name="文本占位符 51202"/>
          <p:cNvSpPr>
            <a:spLocks noGrp="1"/>
          </p:cNvSpPr>
          <p:nvPr>
            <p:ph sz="half" idx="2"/>
          </p:nvPr>
        </p:nvSpPr>
        <p:spPr/>
        <p:txBody>
          <a:bodyPr wrap="square" lIns="91440" tIns="45720" rIns="91440" bIns="45720" anchor="t"/>
          <a:p>
            <a:pPr eaLnBrk="1" latinLnBrk="0" hangingPunct="1">
              <a:lnSpc>
                <a:spcPct val="150000"/>
              </a:lnSpc>
              <a:spcBef>
                <a:spcPct val="0"/>
              </a:spcBef>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3-6</a:t>
            </a:r>
            <a:r>
              <a:rPr lang="zh-CN" altLang="en-US" sz="2400" kern="1200" dirty="0">
                <a:latin typeface="宋体" panose="02010600030101010101" pitchFamily="2" charset="-122"/>
                <a:ea typeface="+mn-ea"/>
                <a:cs typeface="+mn-cs"/>
              </a:rPr>
              <a:t>：求1~100之间能被7整除，但不能同时被5整除的所有整数 。</a:t>
            </a:r>
            <a:endParaRPr lang="zh-CN" altLang="en-US" sz="2400" kern="1200" dirty="0">
              <a:latin typeface="宋体" panose="02010600030101010101" pitchFamily="2" charset="-122"/>
              <a:ea typeface="+mn-ea"/>
              <a:cs typeface="+mn-cs"/>
            </a:endParaRPr>
          </a:p>
          <a:p>
            <a:pPr eaLnBrk="1" hangingPunct="1">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for i in range(1,101):</a:t>
            </a:r>
            <a:endParaRPr lang="zh-CN" altLang="en-US"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if i%7 == 0 and i%5 != 0:</a:t>
            </a:r>
            <a:endParaRPr lang="zh-CN" altLang="en-US" sz="1800" kern="1200" dirty="0">
              <a:latin typeface="Consolas" panose="020B0609020204030204" charset="0"/>
              <a:ea typeface="+mn-ea"/>
              <a:cs typeface="+mn-cs"/>
            </a:endParaRPr>
          </a:p>
          <a:p>
            <a:pPr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i</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222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9394" name="文本占位符 52226"/>
          <p:cNvSpPr>
            <a:spLocks noGrp="1"/>
          </p:cNvSpPr>
          <p:nvPr>
            <p:ph sz="half" idx="2"/>
          </p:nvPr>
        </p:nvSpPr>
        <p:spPr/>
        <p:txBody>
          <a:bodyPr wrap="square" lIns="91440" tIns="45720" rIns="91440" bIns="45720" anchor="t"/>
          <a:p>
            <a:pPr eaLnBrk="1" latinLnBrk="0" hangingPunct="1">
              <a:lnSpc>
                <a:spcPct val="150000"/>
              </a:lnSpc>
              <a:spcBef>
                <a:spcPct val="0"/>
              </a:spcBef>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3-7</a:t>
            </a:r>
            <a:r>
              <a:rPr lang="zh-CN" altLang="en-US" sz="2400" kern="1200" dirty="0">
                <a:latin typeface="宋体" panose="02010600030101010101" pitchFamily="2" charset="-122"/>
                <a:ea typeface="+mn-ea"/>
                <a:cs typeface="+mn-cs"/>
              </a:rPr>
              <a:t>：输出“水仙花数”。所谓水仙花数是指1个3位的十进制数，其各位数字的立方和等于该数本身。例如：153是水仙花数，因为153 = 1</a:t>
            </a:r>
            <a:r>
              <a:rPr lang="zh-CN" altLang="en-US" sz="2400" kern="1200" baseline="30000" dirty="0">
                <a:latin typeface="宋体" panose="02010600030101010101" pitchFamily="2" charset="-122"/>
                <a:ea typeface="+mn-ea"/>
                <a:cs typeface="+mn-cs"/>
              </a:rPr>
              <a:t>3</a:t>
            </a:r>
            <a:r>
              <a:rPr lang="zh-CN" altLang="en-US" sz="2400" kern="1200" dirty="0">
                <a:latin typeface="宋体" panose="02010600030101010101" pitchFamily="2" charset="-122"/>
                <a:ea typeface="+mn-ea"/>
                <a:cs typeface="+mn-cs"/>
              </a:rPr>
              <a:t> + 5</a:t>
            </a:r>
            <a:r>
              <a:rPr lang="zh-CN" altLang="en-US" sz="2400" kern="1200" baseline="30000" dirty="0">
                <a:latin typeface="宋体" panose="02010600030101010101" pitchFamily="2" charset="-122"/>
                <a:ea typeface="+mn-ea"/>
                <a:cs typeface="+mn-cs"/>
              </a:rPr>
              <a:t>3</a:t>
            </a:r>
            <a:r>
              <a:rPr lang="zh-CN" altLang="en-US" sz="2400" kern="1200" dirty="0">
                <a:latin typeface="宋体" panose="02010600030101010101" pitchFamily="2" charset="-122"/>
                <a:ea typeface="+mn-ea"/>
                <a:cs typeface="+mn-cs"/>
              </a:rPr>
              <a:t> + 3</a:t>
            </a:r>
            <a:r>
              <a:rPr lang="zh-CN" altLang="en-US" sz="2400" kern="1200" baseline="30000" dirty="0">
                <a:latin typeface="宋体" panose="02010600030101010101" pitchFamily="2" charset="-122"/>
                <a:ea typeface="+mn-ea"/>
                <a:cs typeface="+mn-cs"/>
              </a:rPr>
              <a:t>3</a:t>
            </a:r>
            <a:r>
              <a:rPr lang="zh-CN" altLang="en-US" sz="2400" kern="1200" dirty="0">
                <a:latin typeface="宋体" panose="02010600030101010101" pitchFamily="2" charset="-122"/>
                <a:ea typeface="+mn-ea"/>
                <a:cs typeface="+mn-cs"/>
              </a:rPr>
              <a:t> 。</a:t>
            </a:r>
            <a:endParaRPr lang="zh-CN" altLang="en-US" sz="24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en-US" altLang="zh-CN" sz="2000" kern="1200" dirty="0">
                <a:latin typeface="宋体" panose="02010600030101010101" pitchFamily="2" charset="-122"/>
                <a:ea typeface="+mn-ea"/>
                <a:cs typeface="+mn-cs"/>
              </a:rPr>
              <a:t>#</a:t>
            </a:r>
            <a:r>
              <a:rPr lang="zh-CN" altLang="en-US" sz="2000" kern="1200" dirty="0">
                <a:latin typeface="宋体" panose="02010600030101010101" pitchFamily="2" charset="-122"/>
                <a:ea typeface="+mn-ea"/>
                <a:cs typeface="+mn-cs"/>
              </a:rPr>
              <a:t>传统套路</a:t>
            </a:r>
            <a:endParaRPr lang="zh-CN" altLang="en-US" sz="2000" kern="1200" dirty="0">
              <a:latin typeface="宋体" panose="02010600030101010101" pitchFamily="2" charset="-122"/>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for i in range(100, 1000):</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#这里是序列解包的用法</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bai, shi, ge = map(int, str(i))</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if ge**3 + shi**3 + bai**3 == i:</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print(i)</a:t>
            </a:r>
            <a:endParaRPr lang="zh-CN" altLang="en-US" sz="1800" kern="1200" dirty="0">
              <a:latin typeface="Consolas" panose="020B060902020403020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843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a:t>
            </a:r>
            <a:r>
              <a:rPr>
                <a:latin typeface="+mj-lt"/>
                <a:ea typeface="+mj-ea"/>
                <a:cs typeface="+mj-cs"/>
                <a:sym typeface="+mn-ea"/>
              </a:rPr>
              <a:t>表达</a:t>
            </a:r>
            <a:r>
              <a:rPr>
                <a:latin typeface="+mj-lt"/>
                <a:ea typeface="+mj-ea"/>
                <a:cs typeface="+mj-cs"/>
                <a:sym typeface="+mn-ea"/>
              </a:rPr>
              <a:t>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8434" name="文本占位符 18434"/>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if 3:              #</a:t>
            </a:r>
            <a:r>
              <a:rPr lang="zh-CN" altLang="en-US" sz="1800" kern="1200" dirty="0">
                <a:latin typeface="Consolas" panose="020B0609020204030204" charset="0"/>
                <a:ea typeface="+mn-ea"/>
                <a:cs typeface="+mn-cs"/>
              </a:rPr>
              <a:t>使用整数作为条件表达式</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a:t>
            </a:r>
            <a:r>
              <a:rPr lang="en-US" altLang="zh-CN" sz="1800" kern="1200" dirty="0">
                <a:latin typeface="Consolas" panose="020B0609020204030204" charset="0"/>
                <a:ea typeface="+mn-ea"/>
                <a:cs typeface="+mn-cs"/>
              </a:rPr>
              <a:t>print(5)</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5</a:t>
            </a:r>
            <a:endParaRPr lang="en-US" altLang="zh-CN" sz="18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a = [1, 2, 3]</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if a:              #</a:t>
            </a:r>
            <a:r>
              <a:rPr lang="zh-CN" altLang="en-US" sz="1800" kern="1200" dirty="0">
                <a:latin typeface="Consolas" panose="020B0609020204030204" charset="0"/>
                <a:ea typeface="+mn-ea"/>
                <a:cs typeface="+mn-cs"/>
              </a:rPr>
              <a:t>使用列表作为条件表达式</a:t>
            </a:r>
            <a:endParaRPr lang="zh-CN" altLang="en-US"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a:t>
            </a:r>
            <a:r>
              <a:rPr lang="en-US" altLang="zh-CN" sz="1800" kern="1200" dirty="0">
                <a:latin typeface="Consolas" panose="020B0609020204030204" charset="0"/>
                <a:ea typeface="+mn-ea"/>
                <a:cs typeface="+mn-cs"/>
              </a:rPr>
              <a:t>print(a)	</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[1, 2, 3]</a:t>
            </a:r>
            <a:endParaRPr lang="en-US" altLang="zh-CN" sz="18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a = []</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&gt;&gt;&gt; if a:</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print(a)</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else:</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latin typeface="Consolas" panose="020B0609020204030204" charset="0"/>
                <a:ea typeface="+mn-ea"/>
                <a:cs typeface="+mn-cs"/>
              </a:rPr>
              <a:t>    print('empty')</a:t>
            </a: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800" kern="1200" dirty="0">
                <a:solidFill>
                  <a:srgbClr val="00B0F0"/>
                </a:solidFill>
                <a:latin typeface="Consolas" panose="020B0609020204030204" charset="0"/>
                <a:ea typeface="+mn-ea"/>
                <a:cs typeface="+mn-cs"/>
              </a:rPr>
              <a:t>empty</a:t>
            </a:r>
            <a:endParaRPr lang="en-US" altLang="zh-CN" sz="1800" kern="1200" dirty="0">
              <a:solidFill>
                <a:srgbClr val="00B0F0"/>
              </a:solidFill>
              <a:latin typeface="Consolas" panose="020B0609020204030204" charset="0"/>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0418" name="内容占位符 2"/>
          <p:cNvSpPr>
            <a:spLocks noGrp="1"/>
          </p:cNvSpPr>
          <p:nvPr>
            <p:ph sz="half" idx="2"/>
          </p:nvPr>
        </p:nvSpPr>
        <p:spPr/>
        <p:txBody>
          <a:bodyPr anchor="t"/>
          <a:p>
            <a:pPr marL="0" indent="0">
              <a:buNone/>
            </a:pPr>
            <a:r>
              <a:rPr lang="en-US" altLang="zh-CN" sz="1800" kern="1200">
                <a:latin typeface="Consolas" panose="020B0609020204030204" charset="0"/>
                <a:ea typeface="+mn-ea"/>
                <a:cs typeface="+mn-cs"/>
              </a:rPr>
              <a:t>#</a:t>
            </a:r>
            <a:r>
              <a:rPr lang="zh-CN" altLang="en-US" sz="1800" kern="1200">
                <a:latin typeface="Consolas" panose="020B0609020204030204" charset="0"/>
                <a:ea typeface="+mn-ea"/>
                <a:cs typeface="+mn-cs"/>
              </a:rPr>
              <a:t>函数式编程</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for num in range(100, 1000):</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 = map(lambda x:int(x)**3, str(num))</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if sum(r) == num:</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print(num)</a:t>
            </a:r>
            <a:endParaRPr lang="zh-CN" altLang="en-US" sz="1800" kern="1200">
              <a:latin typeface="Consolas" panose="020B0609020204030204"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324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1442" name="文本占位符 53250"/>
          <p:cNvSpPr>
            <a:spLocks noGrp="1"/>
          </p:cNvSpPr>
          <p:nvPr>
            <p:ph sz="half" idx="2"/>
          </p:nvPr>
        </p:nvSpPr>
        <p:spPr/>
        <p:txBody>
          <a:bodyPr wrap="square" lIns="91440" tIns="45720" rIns="91440" bIns="45720" anchor="t"/>
          <a:p>
            <a:pPr eaLnBrk="1" hangingPunct="1">
              <a:lnSpc>
                <a:spcPct val="80000"/>
              </a:lnSpc>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3-8</a:t>
            </a:r>
            <a:r>
              <a:rPr lang="zh-CN" altLang="en-US" sz="2400" kern="1200" dirty="0">
                <a:latin typeface="宋体" panose="02010600030101010101" pitchFamily="2" charset="-122"/>
                <a:ea typeface="+mn-ea"/>
                <a:cs typeface="+mn-cs"/>
              </a:rPr>
              <a:t>：求平均分。</a:t>
            </a:r>
            <a:endParaRPr lang="zh-CN" altLang="en-US" sz="24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score = [70, 90, 78, 85, 97, 94, 65, 80]</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s = 0</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for i in score:</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	s += i</a:t>
            </a:r>
            <a:endParaRPr lang="zh-CN" altLang="en-US"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s/len(score)</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endParaRPr lang="en-US" altLang="zh-CN" sz="1800" kern="1200" dirty="0">
              <a:latin typeface="Consolas" panose="020B0609020204030204" charset="0"/>
              <a:ea typeface="+mn-ea"/>
              <a:cs typeface="+mn-cs"/>
            </a:endParaRPr>
          </a:p>
          <a:p>
            <a:pPr eaLnBrk="1" latinLnBrk="0" hangingPunct="1">
              <a:lnSpc>
                <a:spcPct val="100000"/>
              </a:lnSpc>
              <a:spcBef>
                <a:spcPct val="0"/>
              </a:spcBef>
              <a:buSzPct val="70000"/>
              <a:buFont typeface="Wingdings" panose="05000000000000000000" pitchFamily="2" charset="2"/>
              <a:buNone/>
            </a:pPr>
            <a:r>
              <a:rPr lang="zh-CN" altLang="en-US" sz="1800" kern="1200" dirty="0">
                <a:latin typeface="Consolas" panose="020B0609020204030204" charset="0"/>
                <a:ea typeface="+mn-ea"/>
                <a:cs typeface="+mn-cs"/>
              </a:rPr>
              <a:t>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sum(score) / len(score)</a:t>
            </a:r>
            <a:r>
              <a:rPr lang="en-US" altLang="zh-CN" sz="1800" kern="1200" dirty="0">
                <a:latin typeface="Consolas" panose="020B0609020204030204" charset="0"/>
                <a:ea typeface="+mn-ea"/>
                <a:cs typeface="+mn-cs"/>
              </a:rPr>
              <a:t>)       #</a:t>
            </a:r>
            <a:r>
              <a:rPr lang="zh-CN" altLang="en-US" sz="1800" kern="1200" dirty="0">
                <a:latin typeface="Consolas" panose="020B0609020204030204" charset="0"/>
                <a:ea typeface="+mn-ea"/>
                <a:cs typeface="+mn-cs"/>
              </a:rPr>
              <a:t>更建议直接这样做</a:t>
            </a:r>
            <a:endParaRPr lang="zh-CN" altLang="en-US" sz="1800" kern="1200" dirty="0">
              <a:latin typeface="Consolas" panose="020B0609020204030204"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427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2466" name="文本占位符 54274"/>
          <p:cNvSpPr>
            <a:spLocks noGrp="1"/>
          </p:cNvSpPr>
          <p:nvPr>
            <p:ph sz="half" idx="2"/>
          </p:nvPr>
        </p:nvSpPr>
        <p:spPr/>
        <p:txBody>
          <a:bodyPr wrap="square" lIns="91440" tIns="45720" rIns="91440" bIns="45720" anchor="t"/>
          <a:p>
            <a:pPr eaLnBrk="1" hangingPunct="1">
              <a:lnSpc>
                <a:spcPct val="90000"/>
              </a:lnSpc>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3-9</a:t>
            </a:r>
            <a:r>
              <a:rPr lang="zh-CN" altLang="en-US" sz="2400" kern="1200" dirty="0">
                <a:latin typeface="宋体" panose="02010600030101010101" pitchFamily="2" charset="-122"/>
                <a:ea typeface="+mn-ea"/>
                <a:cs typeface="+mn-cs"/>
              </a:rPr>
              <a:t>：打印九九乘法表。</a:t>
            </a:r>
            <a:endParaRPr lang="zh-CN" altLang="en-US" sz="2400" kern="1200" dirty="0">
              <a:latin typeface="宋体" panose="02010600030101010101" pitchFamily="2" charset="-122"/>
              <a:ea typeface="+mn-ea"/>
              <a:cs typeface="+mn-cs"/>
            </a:endParaRPr>
          </a:p>
          <a:p>
            <a:pPr eaLnBrk="1" hangingPunct="1">
              <a:lnSpc>
                <a:spcPct val="90000"/>
              </a:lnSpc>
              <a:buSzPct val="70000"/>
              <a:buFont typeface="Wingdings" panose="05000000000000000000" pitchFamily="2" charset="2"/>
              <a:buNone/>
            </a:pPr>
            <a:endParaRPr lang="en-US" altLang="zh-CN" sz="1800" kern="1200" dirty="0">
              <a:latin typeface="Times New Roman" panose="02020603050405020304" pitchFamily="18"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en-US" altLang="zh-CN" sz="1800" kern="1200" dirty="0">
                <a:latin typeface="Consolas" panose="020B0609020204030204" charset="0"/>
                <a:ea typeface="+mn-ea"/>
                <a:cs typeface="+mn-cs"/>
              </a:rPr>
              <a:t>for i in range(1,10):</a:t>
            </a:r>
            <a:endParaRPr lang="en-US" altLang="zh-CN"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en-US" altLang="zh-CN" sz="1800" kern="1200" dirty="0">
                <a:latin typeface="Consolas" panose="020B0609020204030204" charset="0"/>
                <a:ea typeface="+mn-ea"/>
                <a:cs typeface="+mn-cs"/>
              </a:rPr>
              <a:t>    for j in range(1,i+1):</a:t>
            </a:r>
            <a:endParaRPr lang="en-US" altLang="zh-CN"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en-US" altLang="zh-CN" sz="1800" kern="1200" dirty="0">
                <a:latin typeface="Consolas" panose="020B0609020204030204" charset="0"/>
                <a:ea typeface="+mn-ea"/>
                <a:cs typeface="+mn-cs"/>
              </a:rPr>
              <a:t>        print('{0}*{1}={2}'.format(i,j,i*j).ljust(6), end=' ')</a:t>
            </a:r>
            <a:endParaRPr lang="en-US" altLang="zh-CN"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en-US" altLang="zh-CN" sz="1800" kern="1200" dirty="0">
                <a:latin typeface="Consolas" panose="020B0609020204030204" charset="0"/>
                <a:ea typeface="+mn-ea"/>
                <a:cs typeface="+mn-cs"/>
              </a:rPr>
              <a:t>    print()</a:t>
            </a:r>
            <a:endParaRPr lang="en-US" altLang="zh-CN" sz="1800" kern="1200" dirty="0">
              <a:latin typeface="Consolas" panose="020B0609020204030204" charset="0"/>
              <a:ea typeface="+mn-ea"/>
              <a:cs typeface="+mn-cs"/>
            </a:endParaRPr>
          </a:p>
          <a:p>
            <a:pPr eaLnBrk="1" hangingPunct="1">
              <a:lnSpc>
                <a:spcPct val="90000"/>
              </a:lnSpc>
              <a:buSzPct val="70000"/>
              <a:buFont typeface="Wingdings" panose="05000000000000000000" pitchFamily="2" charset="2"/>
              <a:buNone/>
            </a:pPr>
            <a:endParaRPr lang="zh-CN" altLang="en-US" sz="1800" kern="1200" dirty="0">
              <a:latin typeface="Times New Roman" panose="02020603050405020304" pitchFamily="18"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529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3490" name="文本占位符 55298"/>
          <p:cNvSpPr>
            <a:spLocks noGrp="1"/>
          </p:cNvSpPr>
          <p:nvPr>
            <p:ph sz="half" idx="2"/>
          </p:nvPr>
        </p:nvSpPr>
        <p:spPr/>
        <p:txBody>
          <a:bodyPr wrap="square" lIns="91440" tIns="45720" rIns="91440" bIns="45720" anchor="t"/>
          <a:p>
            <a:pPr eaLnBrk="1" hangingPunct="1">
              <a:lnSpc>
                <a:spcPct val="80000"/>
              </a:lnSpc>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3-10</a:t>
            </a:r>
            <a:r>
              <a:rPr lang="zh-CN" altLang="en-US" sz="2400" kern="1200" dirty="0">
                <a:latin typeface="宋体" panose="02010600030101010101" pitchFamily="2" charset="-122"/>
                <a:ea typeface="+mn-ea"/>
                <a:cs typeface="+mn-cs"/>
              </a:rPr>
              <a:t>：求</a:t>
            </a:r>
            <a:r>
              <a:rPr lang="en-US" altLang="zh-CN" sz="2400" kern="1200" dirty="0">
                <a:latin typeface="宋体" panose="02010600030101010101" pitchFamily="2" charset="-122"/>
                <a:ea typeface="+mn-ea"/>
                <a:cs typeface="+mn-cs"/>
              </a:rPr>
              <a:t>200</a:t>
            </a:r>
            <a:r>
              <a:rPr lang="zh-CN" altLang="en-US" sz="2400" kern="1200" dirty="0">
                <a:latin typeface="宋体" panose="02010600030101010101" pitchFamily="2" charset="-122"/>
                <a:ea typeface="+mn-ea"/>
                <a:cs typeface="+mn-cs"/>
              </a:rPr>
              <a:t>以内能被</a:t>
            </a:r>
            <a:r>
              <a:rPr lang="en-US" altLang="zh-CN" sz="2400" kern="1200" dirty="0">
                <a:latin typeface="宋体" panose="02010600030101010101" pitchFamily="2" charset="-122"/>
                <a:ea typeface="+mn-ea"/>
                <a:cs typeface="+mn-cs"/>
              </a:rPr>
              <a:t>17</a:t>
            </a:r>
            <a:r>
              <a:rPr lang="zh-CN" altLang="en-US" sz="2400" kern="1200" dirty="0">
                <a:latin typeface="宋体" panose="02010600030101010101" pitchFamily="2" charset="-122"/>
                <a:ea typeface="+mn-ea"/>
                <a:cs typeface="+mn-cs"/>
              </a:rPr>
              <a:t>整除的最大正整数。</a:t>
            </a:r>
            <a:endParaRPr lang="zh-CN" altLang="en-US" sz="24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for i in range(200,0,-1):</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if i%17 == 0:</a:t>
            </a:r>
            <a:endParaRPr lang="zh-CN" altLang="en-US"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print</a:t>
            </a:r>
            <a:r>
              <a:rPr lang="en-US" altLang="zh-CN" sz="1800" kern="1200" dirty="0">
                <a:latin typeface="Consolas" panose="020B0609020204030204" charset="0"/>
                <a:ea typeface="+mn-ea"/>
                <a:cs typeface="+mn-cs"/>
              </a:rPr>
              <a:t>(</a:t>
            </a:r>
            <a:r>
              <a:rPr lang="zh-CN" altLang="en-US" sz="1800" kern="1200" dirty="0">
                <a:latin typeface="Consolas" panose="020B0609020204030204" charset="0"/>
                <a:ea typeface="+mn-ea"/>
                <a:cs typeface="+mn-cs"/>
              </a:rPr>
              <a:t>i</a:t>
            </a:r>
            <a:r>
              <a:rPr lang="en-US" altLang="zh-CN" sz="1800" kern="1200" dirty="0">
                <a:latin typeface="Consolas" panose="020B0609020204030204" charset="0"/>
                <a:ea typeface="+mn-ea"/>
                <a:cs typeface="+mn-cs"/>
              </a:rPr>
              <a:t>)</a:t>
            </a:r>
            <a:endParaRPr lang="en-US" altLang="zh-CN" sz="1800" kern="1200" dirty="0">
              <a:latin typeface="Consolas" panose="020B0609020204030204" charset="0"/>
              <a:ea typeface="+mn-ea"/>
              <a:cs typeface="+mn-cs"/>
            </a:endParaRPr>
          </a:p>
          <a:p>
            <a:pPr eaLnBrk="1" latinLnBrk="0" hangingPunct="1">
              <a:lnSpc>
                <a:spcPct val="100000"/>
              </a:lnSpc>
              <a:spcBef>
                <a:spcPts val="600"/>
              </a:spcBef>
              <a:spcAft>
                <a:spcPts val="600"/>
              </a:spcAft>
              <a:buSzPct val="70000"/>
              <a:buFont typeface="Wingdings" panose="05000000000000000000" pitchFamily="2" charset="2"/>
              <a:buNone/>
            </a:pPr>
            <a:r>
              <a:rPr lang="zh-CN" altLang="en-US" sz="1800" kern="1200" dirty="0">
                <a:latin typeface="Consolas" panose="020B0609020204030204" charset="0"/>
                <a:ea typeface="+mn-ea"/>
                <a:cs typeface="+mn-cs"/>
              </a:rPr>
              <a:t>		break</a:t>
            </a:r>
            <a:endParaRPr lang="zh-CN" altLang="en-US" sz="1800" kern="1200" dirty="0">
              <a:latin typeface="Consolas" panose="020B0609020204030204" charset="0"/>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632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4514" name="文本占位符 56322"/>
          <p:cNvSpPr>
            <a:spLocks noGrp="1"/>
          </p:cNvSpPr>
          <p:nvPr>
            <p:ph sz="half" idx="2"/>
          </p:nvPr>
        </p:nvSpPr>
        <p:spPr/>
        <p:txBody>
          <a:bodyPr wrap="square" lIns="91440" tIns="45720" rIns="91440" bIns="45720" anchor="t"/>
          <a:p>
            <a:pPr eaLnBrk="1" hangingPunct="1">
              <a:lnSpc>
                <a:spcPct val="80000"/>
              </a:lnSpc>
              <a:buSzPct val="70000"/>
              <a:buFont typeface="Wingdings" panose="05000000000000000000" charset="0"/>
              <a:buChar char="§"/>
            </a:pPr>
            <a:r>
              <a:rPr lang="zh-CN" altLang="en-US" sz="2400" kern="1200" dirty="0">
                <a:latin typeface="宋体" panose="02010600030101010101" pitchFamily="2" charset="-122"/>
                <a:ea typeface="+mn-ea"/>
                <a:cs typeface="+mn-cs"/>
              </a:rPr>
              <a:t>例</a:t>
            </a:r>
            <a:r>
              <a:rPr lang="en-US" altLang="zh-CN" sz="2400" kern="1200" dirty="0">
                <a:latin typeface="宋体" panose="02010600030101010101" pitchFamily="2" charset="-122"/>
                <a:ea typeface="+mn-ea"/>
                <a:cs typeface="+mn-cs"/>
              </a:rPr>
              <a:t>3-11</a:t>
            </a:r>
            <a:r>
              <a:rPr lang="zh-CN" altLang="en-US" sz="2400" kern="1200" dirty="0">
                <a:latin typeface="宋体" panose="02010600030101010101" pitchFamily="2" charset="-122"/>
                <a:ea typeface="+mn-ea"/>
                <a:cs typeface="+mn-cs"/>
              </a:rPr>
              <a:t>：判断一个数是否为素数。</a:t>
            </a:r>
            <a:endParaRPr lang="zh-CN" altLang="en-US" sz="24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endParaRPr lang="zh-CN" altLang="en-US" sz="2000" kern="1200" dirty="0">
              <a:latin typeface="宋体" panose="02010600030101010101" pitchFamily="2" charset="-122"/>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import math</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n = input('Input an inte</a:t>
            </a:r>
            <a:r>
              <a:rPr lang="en-US" altLang="zh-CN" sz="1800" kern="1200" dirty="0">
                <a:latin typeface="Consolas" panose="020B0609020204030204" charset="0"/>
                <a:ea typeface="+mn-ea"/>
                <a:cs typeface="+mn-cs"/>
              </a:rPr>
              <a:t>ge</a:t>
            </a:r>
            <a:r>
              <a:rPr lang="zh-CN" altLang="en-US" sz="1800" kern="1200" dirty="0">
                <a:latin typeface="Consolas" panose="020B0609020204030204" charset="0"/>
                <a:ea typeface="+mn-ea"/>
                <a:cs typeface="+mn-cs"/>
              </a:rPr>
              <a:t>r:')</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n = int(n)</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m = math.ceil(math.sqrt(n)+1)</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for i in range(2, m):</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if n%i == 0 and i&lt;n:</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print('No')</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break</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else:</a:t>
            </a:r>
            <a:endParaRPr lang="zh-CN" altLang="en-US" sz="1800" kern="1200" dirty="0">
              <a:latin typeface="Consolas" panose="020B0609020204030204" charset="0"/>
              <a:ea typeface="+mn-ea"/>
              <a:cs typeface="+mn-cs"/>
            </a:endParaRPr>
          </a:p>
          <a:p>
            <a:pPr eaLnBrk="1" hangingPunct="1">
              <a:lnSpc>
                <a:spcPct val="80000"/>
              </a:lnSpc>
              <a:buSzPct val="70000"/>
              <a:buFont typeface="Wingdings" panose="05000000000000000000" pitchFamily="2" charset="2"/>
              <a:buNone/>
            </a:pPr>
            <a:r>
              <a:rPr lang="zh-CN" altLang="en-US" sz="1800" kern="1200" dirty="0">
                <a:latin typeface="Consolas" panose="020B0609020204030204" charset="0"/>
                <a:ea typeface="+mn-ea"/>
                <a:cs typeface="+mn-cs"/>
              </a:rPr>
              <a:t>    print('Yes')</a:t>
            </a:r>
            <a:endParaRPr lang="zh-CN" altLang="en-US" sz="1800" kern="1200" dirty="0">
              <a:latin typeface="Consolas" panose="020B0609020204030204" charset="0"/>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5734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7346" name="文本占位符 57346"/>
          <p:cNvSpPr>
            <a:spLocks noGrp="1"/>
          </p:cNvSpPr>
          <p:nvPr>
            <p:ph sz="half" idx="2"/>
          </p:nvPr>
        </p:nvSpPr>
        <p:spPr/>
        <p:txBody>
          <a:bodyPr wrap="square" lIns="91440" tIns="45720" rIns="91440" bIns="45720" anchor="t"/>
          <a:p>
            <a:pPr marL="342900" marR="0" indent="-342900" algn="l" defTabSz="914400" rtl="0" eaLnBrk="1" fontAlgn="base" latinLnBrk="0" hangingPunct="1">
              <a:lnSpc>
                <a:spcPct val="150000"/>
              </a:lnSpc>
              <a:spcBef>
                <a:spcPts val="0"/>
              </a:spcBef>
              <a:spcAft>
                <a:spcPct val="0"/>
              </a:spcAft>
              <a:buClrTx/>
              <a:buSzPct val="70000"/>
              <a:buFont typeface="Wingdings" panose="05000000000000000000" charset="0"/>
              <a:buChar char="n"/>
            </a:pP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rPr>
              <a:t>例</a:t>
            </a:r>
            <a:r>
              <a:rPr kumimoji="0" lang="en-US" altLang="zh-CN" sz="2400" b="0" i="0" u="none" strike="noStrike" kern="1200" cap="none" spc="0" normalizeH="0" baseline="0" noProof="1" dirty="0">
                <a:solidFill>
                  <a:schemeClr val="tx1"/>
                </a:solidFill>
                <a:effectLst/>
                <a:latin typeface="宋体" panose="02010600030101010101" pitchFamily="2" charset="-122"/>
                <a:ea typeface="+mn-ea"/>
                <a:cs typeface="+mn-cs"/>
              </a:rPr>
              <a:t>3-12</a:t>
            </a:r>
            <a:r>
              <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rPr>
              <a:t>：鸡兔同笼问题。假设共有鸡、兔30只，脚90只，求鸡、兔各有多少只。</a:t>
            </a:r>
            <a:endParaRPr kumimoji="0" lang="zh-CN" altLang="en-US" sz="24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90000"/>
              </a:lnSpc>
              <a:spcBef>
                <a:spcPct val="20000"/>
              </a:spcBef>
              <a:spcAft>
                <a:spcPct val="0"/>
              </a:spcAft>
              <a:buClrTx/>
              <a:buSzPct val="70000"/>
              <a:buFont typeface="Wingdings" panose="05000000000000000000" pitchFamily="2" charset="2"/>
              <a:buNone/>
            </a:pPr>
            <a:endParaRPr kumimoji="0" lang="zh-CN" altLang="en-US" sz="2800" b="0" i="0" u="none" strike="noStrike" kern="1200" cap="none" spc="0" normalizeH="0" baseline="0" noProof="1" dirty="0">
              <a:solidFill>
                <a:schemeClr val="tx1"/>
              </a:solidFill>
              <a:effectLst/>
              <a:latin typeface="宋体" panose="02010600030101010101" pitchFamily="2" charset="-122"/>
              <a:ea typeface="+mn-ea"/>
              <a:cs typeface="+mn-cs"/>
            </a:endParaRPr>
          </a:p>
          <a:p>
            <a:pPr marL="1905" marR="0" indent="-344805" algn="l" defTabSz="914400" rtl="0" eaLnBrk="1" fontAlgn="base" latinLnBrk="0" hangingPunct="1">
              <a:lnSpc>
                <a:spcPct val="100000"/>
              </a:lnSpc>
              <a:spcBef>
                <a:spcPts val="600"/>
              </a:spcBef>
              <a:spcAft>
                <a:spcPts val="60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for ji in range(0, 31):</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ts val="60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if 2*ji + (30-ji)*4 == 90:</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a:p>
            <a:pPr marL="1905" marR="0" indent="-344805" algn="l" defTabSz="914400" rtl="0" eaLnBrk="1" fontAlgn="base" latinLnBrk="0" hangingPunct="1">
              <a:lnSpc>
                <a:spcPct val="100000"/>
              </a:lnSpc>
              <a:spcBef>
                <a:spcPts val="600"/>
              </a:spcBef>
              <a:spcAft>
                <a:spcPts val="600"/>
              </a:spcAft>
              <a:buClrTx/>
              <a:buSzPct val="70000"/>
              <a:buFont typeface="Wingdings" panose="05000000000000000000" pitchFamily="2" charset="2"/>
              <a:buNone/>
            </a:pPr>
            <a:r>
              <a:rPr kumimoji="0" lang="zh-CN" altLang="en-US" sz="1800" b="0" i="0" u="none" strike="noStrike" kern="1200" cap="none" spc="0" normalizeH="0" baseline="0" noProof="1" dirty="0">
                <a:solidFill>
                  <a:schemeClr val="tx1"/>
                </a:solidFill>
                <a:effectLst/>
                <a:latin typeface="Consolas" panose="020B0609020204030204" charset="0"/>
                <a:ea typeface="+mn-ea"/>
                <a:cs typeface="+mn-cs"/>
              </a:rPr>
              <a:t>        print('ji:', ji, ' tu:', 30-ji)</a:t>
            </a:r>
            <a:endParaRPr kumimoji="0" lang="zh-CN" altLang="en-US" sz="1800" b="0" i="0" u="none" strike="noStrike" kern="1200" cap="none" spc="0" normalizeH="0" baseline="0" noProof="1" dirty="0">
              <a:solidFill>
                <a:schemeClr val="tx1"/>
              </a:solidFill>
              <a:effectLst/>
              <a:latin typeface="Consolas" panose="020B0609020204030204" charset="0"/>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8370" name="内容占位符 2"/>
          <p:cNvSpPr>
            <a:spLocks noGrp="1"/>
          </p:cNvSpPr>
          <p:nvPr>
            <p:ph sz="half" idx="2"/>
          </p:nvPr>
        </p:nvSpPr>
        <p:spPr/>
        <p:txBody>
          <a:bodyPr anchor="t"/>
          <a:p>
            <a:pPr marL="285750" marR="0" indent="-285750" algn="l" defTabSz="914400" rtl="0" eaLnBrk="1" fontAlgn="base" latinLnBrk="0" hangingPunct="1">
              <a:lnSpc>
                <a:spcPct val="100000"/>
              </a:lnSpc>
              <a:spcBef>
                <a:spcPct val="20000"/>
              </a:spcBef>
              <a:spcAft>
                <a:spcPct val="0"/>
              </a:spcAft>
              <a:buClrTx/>
              <a:buSzPct val="70000"/>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来个好玩的计算方法</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endParaRPr kumimoji="0" lang="zh-CN" altLang="en-US" sz="1800" b="0" i="0" u="none" strike="noStrike" kern="1200" cap="none" spc="0" normalizeH="0" baseline="0" noProof="1">
              <a:solidFill>
                <a:schemeClr val="tx1"/>
              </a:solidFill>
              <a:effectLst/>
              <a:latin typeface="宋体" panose="02010600030101010101" pitchFamily="2" charset="-122"/>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&gt;&gt;&gt; def demo(tui, jitu):</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       tu = (tui - jitu*2)/2</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       if int(tu)==tu:</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              return (int(tu), int(jitu-tu))</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       else:</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              return 'Data Error'	</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&gt;&gt;&gt; demo(90,30)</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rPr>
              <a:t>(15, 15)</a:t>
            </a:r>
            <a:endPar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&gt;&gt;&gt; demo(90,31)</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rPr>
              <a:t>(14, 17)</a:t>
            </a:r>
            <a:endPar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rPr>
              <a:t>&gt;&gt;&gt; demo(91,30)</a:t>
            </a:r>
            <a:endParaRPr kumimoji="0" lang="zh-CN" altLang="en-US" sz="1800" b="0" i="0" u="none" strike="noStrike" kern="1200" cap="none" spc="0" normalizeH="0" baseline="0" noProof="1">
              <a:solidFill>
                <a:schemeClr val="tx1"/>
              </a:solidFill>
              <a:effectLst/>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rPr>
              <a:t>'Data Error'</a:t>
            </a:r>
            <a:endParaRPr kumimoji="0" lang="zh-CN" altLang="en-US" sz="1800" b="0" i="0" u="none" strike="noStrike" kern="1200" cap="none" spc="0" normalizeH="0" baseline="0" noProof="1">
              <a:solidFill>
                <a:srgbClr val="00B0F0"/>
              </a:solidFill>
              <a:effectLst/>
              <a:latin typeface="Consolas" panose="020B060902020403020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58369"/>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8371" name="文本占位符 58370"/>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例</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3-13</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：编写程序，输出由</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1</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2</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3</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4</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这四个数字组成的每位数都不相同的所有三位数。</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digits = (1, 2, 3, 4)</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for i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for j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for k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i!=j and j!=k and i!=k:</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ts val="60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print(i*100+j*10+k)</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59393"/>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59395" name="文本占位符 59394"/>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从代码优化的角度来讲，上面这段代码并不是很好，其中有些判断完全可以在外层循环来做，从而提高运行效率。</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digits = (1, 2, 3, 4)</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for i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for j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j==i:</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continue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for k in digits:</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k==i or k==j:</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continue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100000"/>
              </a:lnSpc>
              <a:spcBef>
                <a:spcPts val="6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print(i*100+j*10+k)</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当然，还可以进一步优化。</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demo1(data, k=3):</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assert k == 3, 'k must be 3'</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data:</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if i == 0:continue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ii = i*100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j in data:</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if j == 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continue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jj = j * 10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k in data:</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if k!=i and k!=j:</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print(ii + jj + k)</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945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19458" name="文本占位符 19458"/>
          <p:cNvSpPr>
            <a:spLocks noGrp="1"/>
          </p:cNvSpPr>
          <p:nvPr>
            <p:ph sz="half" idx="2"/>
          </p:nvPr>
        </p:nvSpPr>
        <p:spPr/>
        <p:txBody>
          <a:bodyPr wrap="square" lIns="91440" tIns="45720" rIns="91440" bIns="45720" anchor="t"/>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i = s = 0</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while i &lt;= 10:              #</a:t>
            </a:r>
            <a:r>
              <a:rPr lang="zh-CN" altLang="en-US" sz="1600" kern="1200" dirty="0">
                <a:latin typeface="Consolas" panose="020B0609020204030204" charset="0"/>
                <a:ea typeface="+mn-ea"/>
                <a:cs typeface="+mn-cs"/>
              </a:rPr>
              <a:t>使用关系表达式作为条件表达式</a:t>
            </a:r>
            <a:endParaRPr lang="zh-CN" altLang="en-US"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600" kern="1200" dirty="0">
                <a:latin typeface="Consolas" panose="020B0609020204030204" charset="0"/>
                <a:ea typeface="+mn-ea"/>
                <a:cs typeface="+mn-cs"/>
              </a:rPr>
              <a:t>    </a:t>
            </a:r>
            <a:r>
              <a:rPr lang="en-US" altLang="zh-CN" sz="1600" kern="1200" dirty="0">
                <a:latin typeface="Consolas" panose="020B0609020204030204" charset="0"/>
                <a:ea typeface="+mn-ea"/>
                <a:cs typeface="+mn-cs"/>
              </a:rPr>
              <a:t>s += i</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    i += 1</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print(s)</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solidFill>
                  <a:srgbClr val="00B0F0"/>
                </a:solidFill>
                <a:latin typeface="Consolas" panose="020B0609020204030204" charset="0"/>
                <a:ea typeface="+mn-ea"/>
                <a:cs typeface="+mn-cs"/>
              </a:rPr>
              <a:t>55</a:t>
            </a:r>
            <a:endParaRPr lang="en-US" altLang="zh-CN" sz="16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i = s = 0</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while True:                 #</a:t>
            </a:r>
            <a:r>
              <a:rPr lang="zh-CN" altLang="en-US" sz="1600" kern="1200" dirty="0">
                <a:latin typeface="Consolas" panose="020B0609020204030204" charset="0"/>
                <a:ea typeface="+mn-ea"/>
                <a:cs typeface="+mn-cs"/>
              </a:rPr>
              <a:t>使用常量</a:t>
            </a:r>
            <a:r>
              <a:rPr lang="en-US" altLang="zh-CN" sz="1600" kern="1200" dirty="0">
                <a:latin typeface="Consolas" panose="020B0609020204030204" charset="0"/>
                <a:ea typeface="+mn-ea"/>
                <a:cs typeface="+mn-cs"/>
              </a:rPr>
              <a:t>True</a:t>
            </a:r>
            <a:r>
              <a:rPr lang="zh-CN" altLang="en-US" sz="1600" kern="1200" dirty="0">
                <a:latin typeface="Consolas" panose="020B0609020204030204" charset="0"/>
                <a:ea typeface="+mn-ea"/>
                <a:cs typeface="+mn-cs"/>
              </a:rPr>
              <a:t>作为条件表达式</a:t>
            </a:r>
            <a:endParaRPr lang="zh-CN" altLang="en-US"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zh-CN" altLang="en-US" sz="1600" kern="1200" dirty="0">
                <a:latin typeface="Consolas" panose="020B0609020204030204" charset="0"/>
                <a:ea typeface="+mn-ea"/>
                <a:cs typeface="+mn-cs"/>
              </a:rPr>
              <a:t>    </a:t>
            </a:r>
            <a:r>
              <a:rPr lang="en-US" altLang="zh-CN" sz="1600" kern="1200" dirty="0">
                <a:latin typeface="Consolas" panose="020B0609020204030204" charset="0"/>
                <a:ea typeface="+mn-ea"/>
                <a:cs typeface="+mn-cs"/>
              </a:rPr>
              <a:t>s += i</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    i += 1</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    if i &gt; 10:</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		break</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print(s)</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solidFill>
                  <a:srgbClr val="00B0F0"/>
                </a:solidFill>
                <a:latin typeface="Consolas" panose="020B0609020204030204" charset="0"/>
                <a:ea typeface="+mn-ea"/>
                <a:cs typeface="+mn-cs"/>
              </a:rPr>
              <a:t>55</a:t>
            </a:r>
            <a:endParaRPr lang="en-US" altLang="zh-CN" sz="1600" kern="1200" dirty="0">
              <a:solidFill>
                <a:srgbClr val="00B0F0"/>
              </a:solidFill>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s = 0</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for i in range(0, 11, 1):   #</a:t>
            </a:r>
            <a:r>
              <a:rPr lang="zh-CN" altLang="en-US" sz="1600" kern="1200" dirty="0">
                <a:latin typeface="Consolas" panose="020B0609020204030204" charset="0"/>
                <a:ea typeface="+mn-ea"/>
                <a:cs typeface="+mn-cs"/>
              </a:rPr>
              <a:t>遍历迭代对象中的所有元素</a:t>
            </a:r>
            <a:endParaRPr lang="zh-CN" altLang="en-US"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    s += i</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latin typeface="Consolas" panose="020B0609020204030204" charset="0"/>
                <a:ea typeface="+mn-ea"/>
                <a:cs typeface="+mn-cs"/>
              </a:rPr>
              <a:t>&gt;&gt;&gt; print(s)</a:t>
            </a:r>
            <a:endParaRPr lang="en-US" altLang="zh-CN" sz="1600" kern="1200" dirty="0">
              <a:latin typeface="Consolas" panose="020B0609020204030204" charset="0"/>
              <a:ea typeface="+mn-ea"/>
              <a:cs typeface="+mn-cs"/>
            </a:endParaRPr>
          </a:p>
          <a:p>
            <a:pPr marL="1905" indent="-344805" eaLnBrk="1" hangingPunct="1">
              <a:lnSpc>
                <a:spcPct val="80000"/>
              </a:lnSpc>
              <a:buSzPct val="70000"/>
              <a:buFont typeface="Wingdings" panose="05000000000000000000" pitchFamily="2" charset="2"/>
              <a:buNone/>
            </a:pPr>
            <a:r>
              <a:rPr lang="en-US" altLang="zh-CN" sz="1600" kern="1200" dirty="0">
                <a:solidFill>
                  <a:srgbClr val="00B0F0"/>
                </a:solidFill>
                <a:latin typeface="Consolas" panose="020B0609020204030204" charset="0"/>
                <a:ea typeface="+mn-ea"/>
                <a:cs typeface="+mn-cs"/>
              </a:rPr>
              <a:t>55</a:t>
            </a:r>
            <a:endParaRPr lang="en-US" altLang="zh-CN" sz="1600" kern="1200" dirty="0">
              <a:solidFill>
                <a:srgbClr val="00B0F0"/>
              </a:solidFill>
              <a:latin typeface="Consolas" panose="020B0609020204030204" charset="0"/>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使用集合实现同样功能。</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demo2(data, k=3):</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data = set(data)</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data:</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if i == 0:continue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ii = i * 100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j in data - {i}: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jj = j * 10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k in data - {i, j}:</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print(ii + jj + k)</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60417"/>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3.5 案例精选</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60419" name="文本占位符 60418"/>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例</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3-14</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：编写程序，生成一个含有</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20</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个随机数的列表，要求所有元素不相同，并且每个元素的值介于</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1</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到</a:t>
            </a:r>
            <a:r>
              <a:rPr kumimoji="0" lang="en-US" altLang="zh-CN"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100</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之间。</a:t>
            </a:r>
            <a:endPar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import random</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x = []</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while True: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len(x)==20: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break</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n = random.randint(1, 100)</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if n not in x:</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x.append(n)</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print(x)</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print(len(x))</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print(sorted(x))</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如果用集合来做，会更简单一些。</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from random import randint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x = set()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while len(x)&lt;20: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x.add(randint(1,100))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print(x)</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print(sorted(x))</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pitchFamily="2" charset="2"/>
              <a:buChar char="n"/>
              <a:defRPr/>
            </a:pPr>
            <a:r>
              <a:rPr kumimoji="0" lang="zh-CN" altLang="en-US" sz="2400" b="0" i="0" u="none" strike="noStrike" kern="1200" cap="none" spc="0" normalizeH="0" baseline="0" noProof="1">
                <a:ln>
                  <a:noFill/>
                </a:ln>
                <a:solidFill>
                  <a:schemeClr val="tx1"/>
                </a:solidFill>
                <a:effectLst/>
                <a:uLnTx/>
                <a:uFillTx/>
                <a:latin typeface="+mn-lt"/>
                <a:ea typeface="+mn-ea"/>
                <a:cs typeface="+mn-cs"/>
              </a:rPr>
              <a:t>例</a:t>
            </a:r>
            <a:r>
              <a:rPr kumimoji="0" lang="en-US" altLang="zh-CN" sz="2400" b="0" i="0" u="none" strike="noStrike" kern="1200" cap="none" spc="0" normalizeH="0" baseline="0" noProof="1">
                <a:ln>
                  <a:noFill/>
                </a:ln>
                <a:solidFill>
                  <a:schemeClr val="tx1"/>
                </a:solidFill>
                <a:effectLst/>
                <a:uLnTx/>
                <a:uFillTx/>
                <a:latin typeface="+mn-lt"/>
                <a:ea typeface="+mn-ea"/>
                <a:cs typeface="+mn-cs"/>
              </a:rPr>
              <a:t>3-</a:t>
            </a:r>
            <a:r>
              <a:rPr kumimoji="0" lang="zh-CN" altLang="en-US" sz="2400" b="0" i="0" u="none" strike="noStrike" kern="1200" cap="none" spc="0" normalizeH="0" baseline="0" noProof="1">
                <a:ln>
                  <a:noFill/>
                </a:ln>
                <a:solidFill>
                  <a:schemeClr val="tx1"/>
                </a:solidFill>
                <a:effectLst/>
                <a:uLnTx/>
                <a:uFillTx/>
                <a:latin typeface="+mn-lt"/>
                <a:ea typeface="+mn-ea"/>
                <a:cs typeface="+mn-cs"/>
              </a:rPr>
              <a:t>15  编写程序，计算组合数C(n,i)，即从n个元素中任选i个，有多少种选法。</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30000"/>
              </a:lnSpc>
              <a:spcBef>
                <a:spcPts val="600"/>
              </a:spcBef>
              <a:spcAft>
                <a:spcPts val="60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mn-lt"/>
                <a:ea typeface="+mn-ea"/>
                <a:cs typeface="+mn-cs"/>
              </a:rPr>
              <a:t>根据组合数定义，需要计算3个数的阶乘，在很多编程语言中都很难直接使用整型变量表示大数的阶乘结果，虽然Python并不存在这个问题，但是计算大数的阶乘仍需要相当多的时间。本例提供另一种计算方法：以Cni(8,3)为例，按定义式展开如下，对于(5,8]区间的数，分子上出现一次而分母上没出现；(3,5]区间的数在分子、分母上各出现一次；[1,3]区间的数分子上出现一次而分母上出现两次。</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graphicFrame>
        <p:nvGraphicFramePr>
          <p:cNvPr id="73731" name="Content Placeholder 3">
            <a:hlinkClick r:id="" action="ppaction://ole?verb="/>
          </p:cNvPr>
          <p:cNvGraphicFramePr>
            <a:graphicFrameLocks noGrp="1" noChangeAspect="1"/>
          </p:cNvGraphicFramePr>
          <p:nvPr>
            <p:ph sz="half" idx="4294967295"/>
          </p:nvPr>
        </p:nvGraphicFramePr>
        <p:xfrm>
          <a:off x="1844675" y="3750310"/>
          <a:ext cx="6991350" cy="966470"/>
        </p:xfrm>
        <a:graphic>
          <a:graphicData uri="http://schemas.openxmlformats.org/presentationml/2006/ole">
            <mc:AlternateContent xmlns:mc="http://schemas.openxmlformats.org/markup-compatibility/2006">
              <mc:Choice xmlns:v="urn:schemas-microsoft-com:vml" Requires="v">
                <p:oleObj spid="_x0000_s3077" name="" r:id="rId1" imgW="2705100" imgH="419100" progId="Equation.KSEE3">
                  <p:embed/>
                </p:oleObj>
              </mc:Choice>
              <mc:Fallback>
                <p:oleObj name="" r:id="rId1" imgW="2705100" imgH="419100" progId="Equation.KSEE3">
                  <p:embed/>
                  <p:pic>
                    <p:nvPicPr>
                      <p:cNvPr id="0" name="图片 3076"/>
                      <p:cNvPicPr/>
                      <p:nvPr/>
                    </p:nvPicPr>
                    <p:blipFill>
                      <a:blip r:embed="rId2"/>
                      <a:stretch>
                        <a:fillRect/>
                      </a:stretch>
                    </p:blipFill>
                    <p:spPr>
                      <a:xfrm>
                        <a:off x="1844675" y="3750310"/>
                        <a:ext cx="6991350" cy="966470"/>
                      </a:xfrm>
                      <a:prstGeom prst="rect">
                        <a:avLst/>
                      </a:prstGeom>
                      <a:noFill/>
                      <a:ln w="38100">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74754" name="内容占位符 2"/>
          <p:cNvSpPr>
            <a:spLocks noGrp="1"/>
          </p:cNvSpPr>
          <p:nvPr>
            <p:ph sz="half" idx="2"/>
          </p:nvPr>
        </p:nvSpPr>
        <p:spPr/>
        <p:txBody>
          <a:bodyPr wrap="square" lIns="91440" tIns="45720" rIns="91440" bIns="45720" anchor="t"/>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def Cni1(n,i):</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if not (isinstance(n,int) and isinstance(i,int) and n&gt;=i):</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print('n and i must be integers and n </a:t>
            </a:r>
            <a:r>
              <a:rPr lang="en-US" altLang="zh-CN" sz="1800" kern="1200" dirty="0">
                <a:latin typeface="Consolas" panose="020B0609020204030204" charset="0"/>
                <a:ea typeface="+mn-ea"/>
                <a:cs typeface="+mn-cs"/>
              </a:rPr>
              <a:t>&gt;=</a:t>
            </a:r>
            <a:r>
              <a:rPr lang="zh-CN" altLang="en-US" sz="1800" kern="1200" dirty="0">
                <a:latin typeface="Consolas" panose="020B0609020204030204" charset="0"/>
                <a:ea typeface="+mn-ea"/>
                <a:cs typeface="+mn-cs"/>
              </a:rPr>
              <a:t> i.')</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return</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result = 1</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Min, Max = </a:t>
            </a:r>
            <a:r>
              <a:rPr lang="en-US" altLang="zh-CN" sz="1800" kern="1200" dirty="0">
                <a:latin typeface="Consolas" panose="020B0609020204030204" charset="0"/>
                <a:ea typeface="+mn-ea"/>
                <a:cs typeface="+mn-cs"/>
              </a:rPr>
              <a:t>sorted(</a:t>
            </a:r>
            <a:r>
              <a:rPr lang="zh-CN" altLang="en-US" sz="1800" kern="1200" dirty="0">
                <a:latin typeface="Consolas" panose="020B0609020204030204" charset="0"/>
                <a:ea typeface="+mn-ea"/>
                <a:cs typeface="+mn-cs"/>
              </a:rPr>
              <a:t>(i,n-i)</a:t>
            </a:r>
            <a:r>
              <a:rPr lang="en-US" altLang="zh-CN" sz="1800" kern="1200" dirty="0">
                <a:latin typeface="Consolas" panose="020B0609020204030204" charset="0"/>
                <a:ea typeface="+mn-ea"/>
                <a:cs typeface="+mn-cs"/>
              </a:rPr>
              <a:t>)</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for i in range(n,0,-1):</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if i&gt;Max:</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result *= i</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elif i&lt;=Min:</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result /= i</a:t>
            </a:r>
            <a:endParaRPr lang="zh-CN" altLang="en-US" sz="1800" kern="1200" dirty="0">
              <a:latin typeface="Consolas" panose="020B0609020204030204" charset="0"/>
              <a:ea typeface="+mn-ea"/>
              <a:cs typeface="+mn-cs"/>
            </a:endParaRPr>
          </a:p>
          <a:p>
            <a:pPr marL="0" indent="0" eaLnBrk="1" hangingPunct="1">
              <a:buSzPct val="70000"/>
              <a:buFont typeface="Wingdings" panose="05000000000000000000" pitchFamily="2" charset="2"/>
              <a:buNone/>
            </a:pPr>
            <a:r>
              <a:rPr lang="zh-CN" altLang="en-US" sz="1800" kern="1200" dirty="0">
                <a:latin typeface="Consolas" panose="020B0609020204030204" charset="0"/>
                <a:ea typeface="+mn-ea"/>
                <a:cs typeface="+mn-cs"/>
              </a:rPr>
              <a:t>    return result</a:t>
            </a:r>
            <a:endParaRPr lang="zh-CN" altLang="en-US" sz="1800" kern="1200" dirty="0">
              <a:latin typeface="Consolas" panose="020B0609020204030204" charset="0"/>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Consolas" panose="020B0609020204030204" charset="0"/>
                <a:ea typeface="+mn-ea"/>
                <a:cs typeface="+mn-cs"/>
              </a:rPr>
              <a:t>下面的代码与刚才的代码相比，效率有提高吗？</a:t>
            </a:r>
            <a:endParaRPr kumimoji="0" lang="zh-CN" altLang="en-US" sz="24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cni2(n,i):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minNI = min(i, 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 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j in range(0, minNI):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 result * (n-j) // (j+1)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return result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7577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下面的代码有错误吗？</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cni2(n,i):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minNI = min(i, 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 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j in range(0, minNI):</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result = result * (n-j) // (minNI-j)</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return result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7680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也可以使用math库中的阶乘函数直接按组合数定义实现。</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def Cni2(n, i):</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import math</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return int(math.factorial(n)/math.factorial(i)/math.factorial(n-i))</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Cni2(6,2)</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rgbClr val="00B0F0"/>
                </a:solidFill>
                <a:effectLst/>
                <a:latin typeface="Consolas" panose="020B0609020204030204" charset="0"/>
                <a:ea typeface="+mn-ea"/>
                <a:cs typeface="+mn-cs"/>
              </a:rPr>
              <a:t>15</a:t>
            </a:r>
            <a:endParaRPr kumimoji="0" lang="zh-CN" altLang="en-US" sz="16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effectLst/>
                <a:latin typeface="+mn-lt"/>
                <a:ea typeface="+mn-ea"/>
                <a:cs typeface="+mn-cs"/>
              </a:rPr>
              <a:t>还可以直接使用Python标准库itertools提供的函数。</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import itertools</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len(tuple(itertools.combinations(range(60),2)))</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1770</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sym typeface="+mn-ea"/>
              </a:rPr>
              <a:t>itertools还提供了排列函数permutations()。</a:t>
            </a:r>
            <a:endParaRPr kumimoji="0" lang="zh-CN" altLang="en-US" sz="2400" b="0" i="0" u="none" strike="noStrike" kern="1200" cap="none" spc="0" normalizeH="0" baseline="0" noProof="1">
              <a:solidFill>
                <a:schemeClr val="tx1"/>
              </a:solidFill>
              <a:effectLst/>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import itertools</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for item in itertools.permutations(range(1,4),2):</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print(item)</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(1, 2)</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(1, 3)</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(2, 1)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(2, 3)</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(3, 1)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(3, 2)</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itertools还提供了用于循环遍历可迭代对象元素的函数cycle()。</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import itertools</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x = 'Private Key'</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y = itertools.cycle(x)            #循环遍历序列中的元素</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for i in range(20):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print(next(y), end=',')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P,r,i,v,a,t,e, ,K,e,y,P,r,i,v,a,t,e, ,K,</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&gt;&gt;&gt; for i in range(5):</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print(next(y), end=',')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rPr>
              <a:t>e,y,P,r,i,</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Content Placeholder 2"/>
          <p:cNvSpPr>
            <a:spLocks noGrp="1"/>
          </p:cNvSpPr>
          <p:nvPr>
            <p:ph sz="half" idx="2"/>
          </p:nvPr>
        </p:nvSpPr>
        <p:spPr/>
        <p:txBody>
          <a:bodyPr anchor="t"/>
          <a:p>
            <a:pPr eaLnBrk="1" latinLnBrk="0" hangingPunct="1">
              <a:lnSpc>
                <a:spcPct val="150000"/>
              </a:lnSpc>
              <a:spcBef>
                <a:spcPct val="0"/>
              </a:spcBef>
            </a:pPr>
            <a:r>
              <a:rPr lang="zh-CN" altLang="en-US" sz="2400" kern="1200">
                <a:latin typeface="+mn-lt"/>
                <a:ea typeface="+mn-ea"/>
                <a:cs typeface="+mn-cs"/>
              </a:rPr>
              <a:t>逻辑运算符</a:t>
            </a:r>
            <a:r>
              <a:rPr lang="en-US" altLang="zh-CN" sz="2400" kern="1200">
                <a:latin typeface="+mn-lt"/>
                <a:ea typeface="+mn-ea"/>
                <a:cs typeface="+mn-cs"/>
              </a:rPr>
              <a:t>and</a:t>
            </a:r>
            <a:r>
              <a:rPr lang="zh-CN" altLang="en-US" sz="2400" kern="1200">
                <a:latin typeface="+mn-lt"/>
                <a:ea typeface="+mn-ea"/>
                <a:cs typeface="+mn-cs"/>
              </a:rPr>
              <a:t>和</a:t>
            </a:r>
            <a:r>
              <a:rPr lang="en-US" altLang="zh-CN" sz="2400" kern="1200">
                <a:latin typeface="+mn-lt"/>
                <a:ea typeface="+mn-ea"/>
                <a:cs typeface="+mn-cs"/>
              </a:rPr>
              <a:t>or</a:t>
            </a:r>
            <a:r>
              <a:rPr lang="zh-CN" altLang="en-US" sz="2400" kern="1200">
                <a:latin typeface="+mn-lt"/>
                <a:ea typeface="+mn-ea"/>
                <a:cs typeface="+mn-cs"/>
              </a:rPr>
              <a:t>以及关系运算符具有惰性求值特点，</a:t>
            </a:r>
            <a:r>
              <a:rPr lang="zh-CN" altLang="en-US" sz="2400" kern="1200">
                <a:solidFill>
                  <a:srgbClr val="FF0000"/>
                </a:solidFill>
                <a:latin typeface="+mn-lt"/>
                <a:ea typeface="+mn-ea"/>
                <a:cs typeface="+mn-cs"/>
              </a:rPr>
              <a:t>只计算必须计算的表达式</a:t>
            </a:r>
            <a:r>
              <a:rPr lang="zh-CN" altLang="en-US" sz="2400" kern="1200">
                <a:latin typeface="+mn-lt"/>
                <a:ea typeface="+mn-ea"/>
                <a:cs typeface="+mn-cs"/>
              </a:rPr>
              <a:t>。</a:t>
            </a:r>
            <a:endParaRPr lang="zh-CN" altLang="en-US" sz="2400" kern="1200">
              <a:latin typeface="+mn-lt"/>
              <a:ea typeface="+mn-ea"/>
              <a:cs typeface="+mn-cs"/>
            </a:endParaRPr>
          </a:p>
        </p:txBody>
      </p:sp>
      <p:sp>
        <p:nvSpPr>
          <p:cNvPr id="3" name="文本占位符 2"/>
          <p:cNvSpPr>
            <a:spLocks noGrp="1"/>
          </p:cNvSpPr>
          <p:nvPr>
            <p:ph type="body" idx="1"/>
          </p:nvPr>
        </p:nvSpPr>
        <p:spPr/>
        <p:txBody>
          <a:bodyPr/>
          <a:p>
            <a:endParaRPr lang="zh-CN" altLang="en-US"/>
          </a:p>
        </p:txBody>
      </p:sp>
      <p:grpSp>
        <p:nvGrpSpPr>
          <p:cNvPr id="20482" name="画布 207"/>
          <p:cNvGrpSpPr/>
          <p:nvPr/>
        </p:nvGrpSpPr>
        <p:grpSpPr>
          <a:xfrm>
            <a:off x="2146300" y="2613025"/>
            <a:ext cx="7899400" cy="2498725"/>
            <a:chOff x="0" y="0"/>
            <a:chExt cx="7430" cy="3007"/>
          </a:xfrm>
        </p:grpSpPr>
        <p:sp>
          <p:nvSpPr>
            <p:cNvPr id="20483" name="Rectangle 1073743895"/>
            <p:cNvSpPr/>
            <p:nvPr/>
          </p:nvSpPr>
          <p:spPr>
            <a:xfrm>
              <a:off x="0" y="0"/>
              <a:ext cx="7430" cy="3007"/>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sp>
          <p:nvSpPr>
            <p:cNvPr id="20484" name="直接连接符 208"/>
            <p:cNvSpPr/>
            <p:nvPr/>
          </p:nvSpPr>
          <p:spPr>
            <a:xfrm>
              <a:off x="103" y="1625"/>
              <a:ext cx="420" cy="0"/>
            </a:xfrm>
            <a:prstGeom prst="line">
              <a:avLst/>
            </a:prstGeom>
            <a:ln w="28575" cap="flat" cmpd="sng">
              <a:solidFill>
                <a:srgbClr val="42719B"/>
              </a:solidFill>
              <a:prstDash val="solid"/>
              <a:round/>
              <a:headEnd type="none" w="med" len="med"/>
              <a:tailEnd type="none" w="med" len="med"/>
            </a:ln>
          </p:spPr>
        </p:sp>
        <p:sp>
          <p:nvSpPr>
            <p:cNvPr id="20485" name="直接连接符 209"/>
            <p:cNvSpPr/>
            <p:nvPr/>
          </p:nvSpPr>
          <p:spPr>
            <a:xfrm>
              <a:off x="193" y="1730"/>
              <a:ext cx="225" cy="0"/>
            </a:xfrm>
            <a:prstGeom prst="line">
              <a:avLst/>
            </a:prstGeom>
            <a:ln w="28575" cap="flat" cmpd="sng">
              <a:solidFill>
                <a:srgbClr val="42719B"/>
              </a:solidFill>
              <a:prstDash val="solid"/>
              <a:round/>
              <a:headEnd type="none" w="med" len="med"/>
              <a:tailEnd type="none" w="med" len="med"/>
            </a:ln>
          </p:spPr>
        </p:sp>
        <p:sp>
          <p:nvSpPr>
            <p:cNvPr id="20486" name="直接连接符 210"/>
            <p:cNvSpPr/>
            <p:nvPr/>
          </p:nvSpPr>
          <p:spPr>
            <a:xfrm>
              <a:off x="302" y="1745"/>
              <a:ext cx="0" cy="825"/>
            </a:xfrm>
            <a:prstGeom prst="line">
              <a:avLst/>
            </a:prstGeom>
            <a:ln w="6350" cap="flat" cmpd="sng">
              <a:solidFill>
                <a:srgbClr val="5B9BD5"/>
              </a:solidFill>
              <a:prstDash val="solid"/>
              <a:round/>
              <a:headEnd type="none" w="med" len="med"/>
              <a:tailEnd type="none" w="med" len="med"/>
            </a:ln>
          </p:spPr>
        </p:sp>
        <p:sp>
          <p:nvSpPr>
            <p:cNvPr id="20487" name="直接连接符 211"/>
            <p:cNvSpPr/>
            <p:nvPr/>
          </p:nvSpPr>
          <p:spPr>
            <a:xfrm flipV="1">
              <a:off x="302" y="665"/>
              <a:ext cx="0" cy="930"/>
            </a:xfrm>
            <a:prstGeom prst="line">
              <a:avLst/>
            </a:prstGeom>
            <a:ln w="6350" cap="flat" cmpd="sng">
              <a:solidFill>
                <a:srgbClr val="5B9BD5"/>
              </a:solidFill>
              <a:prstDash val="solid"/>
              <a:round/>
              <a:headEnd type="none" w="med" len="med"/>
              <a:tailEnd type="none" w="med" len="med"/>
            </a:ln>
          </p:spPr>
        </p:sp>
        <p:sp>
          <p:nvSpPr>
            <p:cNvPr id="20488" name="直接连接符 212"/>
            <p:cNvSpPr/>
            <p:nvPr/>
          </p:nvSpPr>
          <p:spPr>
            <a:xfrm>
              <a:off x="332" y="690"/>
              <a:ext cx="390" cy="5"/>
            </a:xfrm>
            <a:prstGeom prst="line">
              <a:avLst/>
            </a:prstGeom>
            <a:ln w="6350" cap="flat" cmpd="sng">
              <a:solidFill>
                <a:srgbClr val="5B9BD5"/>
              </a:solidFill>
              <a:prstDash val="solid"/>
              <a:round/>
              <a:headEnd type="none" w="med" len="med"/>
              <a:tailEnd type="none" w="med" len="med"/>
            </a:ln>
          </p:spPr>
        </p:sp>
        <p:sp>
          <p:nvSpPr>
            <p:cNvPr id="20489" name="椭圆 213"/>
            <p:cNvSpPr/>
            <p:nvPr/>
          </p:nvSpPr>
          <p:spPr>
            <a:xfrm>
              <a:off x="722" y="380"/>
              <a:ext cx="555" cy="630"/>
            </a:xfrm>
            <a:prstGeom prst="ellipse">
              <a:avLst/>
            </a:prstGeom>
            <a:noFill/>
            <a:ln w="12700" cap="flat" cmpd="sng">
              <a:solidFill>
                <a:srgbClr val="42719B"/>
              </a:solidFill>
              <a:prstDash val="solid"/>
              <a:round/>
              <a:headEnd type="none" w="med" len="med"/>
              <a:tailEnd type="none" w="med" len="med"/>
            </a:ln>
          </p:spPr>
          <p:txBody>
            <a:bodyPr anchor="t"/>
            <a:p>
              <a:endParaRPr lang="en-US" altLang="en-US">
                <a:latin typeface="Arial" panose="020B0604020202020204" pitchFamily="34" charset="0"/>
                <a:ea typeface="宋体" panose="02010600030101010101" pitchFamily="2" charset="-122"/>
              </a:endParaRPr>
            </a:p>
          </p:txBody>
        </p:sp>
        <p:sp>
          <p:nvSpPr>
            <p:cNvPr id="20490" name="直接连接符 214"/>
            <p:cNvSpPr/>
            <p:nvPr/>
          </p:nvSpPr>
          <p:spPr>
            <a:xfrm>
              <a:off x="788" y="472"/>
              <a:ext cx="393" cy="446"/>
            </a:xfrm>
            <a:prstGeom prst="line">
              <a:avLst/>
            </a:prstGeom>
            <a:ln w="6350" cap="flat" cmpd="sng">
              <a:solidFill>
                <a:srgbClr val="5B9BD5"/>
              </a:solidFill>
              <a:prstDash val="solid"/>
              <a:round/>
              <a:headEnd type="none" w="med" len="med"/>
              <a:tailEnd type="none" w="med" len="med"/>
            </a:ln>
          </p:spPr>
        </p:sp>
        <p:sp>
          <p:nvSpPr>
            <p:cNvPr id="20491" name="直接连接符 215"/>
            <p:cNvSpPr/>
            <p:nvPr/>
          </p:nvSpPr>
          <p:spPr>
            <a:xfrm flipH="1">
              <a:off x="788" y="472"/>
              <a:ext cx="393" cy="446"/>
            </a:xfrm>
            <a:prstGeom prst="line">
              <a:avLst/>
            </a:prstGeom>
            <a:ln w="6350" cap="flat" cmpd="sng">
              <a:solidFill>
                <a:srgbClr val="5B9BD5"/>
              </a:solidFill>
              <a:prstDash val="solid"/>
              <a:round/>
              <a:headEnd type="none" w="med" len="med"/>
              <a:tailEnd type="none" w="med" len="med"/>
            </a:ln>
          </p:spPr>
        </p:sp>
        <p:sp>
          <p:nvSpPr>
            <p:cNvPr id="20492" name="直接连接符 216"/>
            <p:cNvSpPr/>
            <p:nvPr/>
          </p:nvSpPr>
          <p:spPr>
            <a:xfrm>
              <a:off x="1277" y="695"/>
              <a:ext cx="690" cy="22"/>
            </a:xfrm>
            <a:prstGeom prst="line">
              <a:avLst/>
            </a:prstGeom>
            <a:ln w="6350" cap="flat" cmpd="sng">
              <a:solidFill>
                <a:srgbClr val="5B9BD5"/>
              </a:solidFill>
              <a:prstDash val="solid"/>
              <a:round/>
              <a:headEnd type="none" w="med" len="med"/>
              <a:tailEnd type="none" w="med" len="med"/>
            </a:ln>
          </p:spPr>
        </p:sp>
        <p:sp>
          <p:nvSpPr>
            <p:cNvPr id="20493" name="直接连接符 217"/>
            <p:cNvSpPr/>
            <p:nvPr/>
          </p:nvSpPr>
          <p:spPr>
            <a:xfrm>
              <a:off x="1952" y="695"/>
              <a:ext cx="0" cy="345"/>
            </a:xfrm>
            <a:prstGeom prst="line">
              <a:avLst/>
            </a:prstGeom>
            <a:ln w="6350" cap="flat" cmpd="sng">
              <a:solidFill>
                <a:srgbClr val="5B9BD5"/>
              </a:solidFill>
              <a:prstDash val="solid"/>
              <a:round/>
              <a:headEnd type="none" w="med" len="med"/>
              <a:tailEnd type="none" w="med" len="med"/>
            </a:ln>
          </p:spPr>
        </p:sp>
        <p:sp>
          <p:nvSpPr>
            <p:cNvPr id="20494" name="直接连接符 218"/>
            <p:cNvSpPr/>
            <p:nvPr/>
          </p:nvSpPr>
          <p:spPr>
            <a:xfrm>
              <a:off x="1592" y="1040"/>
              <a:ext cx="690" cy="0"/>
            </a:xfrm>
            <a:prstGeom prst="line">
              <a:avLst/>
            </a:prstGeom>
            <a:ln w="6350" cap="flat" cmpd="sng">
              <a:solidFill>
                <a:srgbClr val="5B9BD5"/>
              </a:solidFill>
              <a:prstDash val="solid"/>
              <a:round/>
              <a:headEnd type="none" w="med" len="med"/>
              <a:tailEnd type="none" w="med" len="med"/>
            </a:ln>
          </p:spPr>
        </p:sp>
        <p:sp>
          <p:nvSpPr>
            <p:cNvPr id="20495" name="直接连接符 219"/>
            <p:cNvSpPr/>
            <p:nvPr/>
          </p:nvSpPr>
          <p:spPr>
            <a:xfrm>
              <a:off x="1562" y="1025"/>
              <a:ext cx="0" cy="375"/>
            </a:xfrm>
            <a:prstGeom prst="line">
              <a:avLst/>
            </a:prstGeom>
            <a:ln w="6350" cap="flat" cmpd="sng">
              <a:solidFill>
                <a:srgbClr val="5B9BD5"/>
              </a:solidFill>
              <a:prstDash val="solid"/>
              <a:round/>
              <a:headEnd type="none" w="med" len="med"/>
              <a:tailEnd type="none" w="med" len="med"/>
            </a:ln>
          </p:spPr>
        </p:sp>
        <p:sp>
          <p:nvSpPr>
            <p:cNvPr id="20496" name="直接连接符 220"/>
            <p:cNvSpPr/>
            <p:nvPr/>
          </p:nvSpPr>
          <p:spPr>
            <a:xfrm>
              <a:off x="2267" y="1040"/>
              <a:ext cx="0" cy="405"/>
            </a:xfrm>
            <a:prstGeom prst="line">
              <a:avLst/>
            </a:prstGeom>
            <a:ln w="6350" cap="flat" cmpd="sng">
              <a:solidFill>
                <a:srgbClr val="5B9BD5"/>
              </a:solidFill>
              <a:prstDash val="solid"/>
              <a:round/>
              <a:headEnd type="none" w="med" len="med"/>
              <a:tailEnd type="none" w="med" len="med"/>
            </a:ln>
          </p:spPr>
        </p:sp>
        <p:sp>
          <p:nvSpPr>
            <p:cNvPr id="20497" name="直接连接符 221"/>
            <p:cNvSpPr/>
            <p:nvPr/>
          </p:nvSpPr>
          <p:spPr>
            <a:xfrm>
              <a:off x="1562" y="1385"/>
              <a:ext cx="225" cy="495"/>
            </a:xfrm>
            <a:prstGeom prst="line">
              <a:avLst/>
            </a:prstGeom>
            <a:ln w="6350" cap="flat" cmpd="sng">
              <a:solidFill>
                <a:srgbClr val="5B9BD5"/>
              </a:solidFill>
              <a:prstDash val="solid"/>
              <a:round/>
              <a:headEnd type="none" w="med" len="med"/>
              <a:tailEnd type="none" w="med" len="med"/>
            </a:ln>
          </p:spPr>
        </p:sp>
        <p:sp>
          <p:nvSpPr>
            <p:cNvPr id="20498" name="直接连接符 222"/>
            <p:cNvSpPr/>
            <p:nvPr/>
          </p:nvSpPr>
          <p:spPr>
            <a:xfrm>
              <a:off x="2267" y="1415"/>
              <a:ext cx="210" cy="405"/>
            </a:xfrm>
            <a:prstGeom prst="line">
              <a:avLst/>
            </a:prstGeom>
            <a:ln w="6350" cap="flat" cmpd="sng">
              <a:solidFill>
                <a:srgbClr val="5B9BD5"/>
              </a:solidFill>
              <a:prstDash val="solid"/>
              <a:round/>
              <a:headEnd type="none" w="med" len="med"/>
              <a:tailEnd type="none" w="med" len="med"/>
            </a:ln>
          </p:spPr>
        </p:sp>
        <p:sp>
          <p:nvSpPr>
            <p:cNvPr id="20499" name="直接连接符 223"/>
            <p:cNvSpPr/>
            <p:nvPr/>
          </p:nvSpPr>
          <p:spPr>
            <a:xfrm flipH="1">
              <a:off x="1562" y="1820"/>
              <a:ext cx="15" cy="720"/>
            </a:xfrm>
            <a:prstGeom prst="line">
              <a:avLst/>
            </a:prstGeom>
            <a:ln w="6350" cap="flat" cmpd="sng">
              <a:solidFill>
                <a:srgbClr val="5B9BD5"/>
              </a:solidFill>
              <a:prstDash val="solid"/>
              <a:round/>
              <a:headEnd type="none" w="med" len="med"/>
              <a:tailEnd type="none" w="med" len="med"/>
            </a:ln>
          </p:spPr>
        </p:sp>
        <p:sp>
          <p:nvSpPr>
            <p:cNvPr id="20500" name="直接连接符 224"/>
            <p:cNvSpPr/>
            <p:nvPr/>
          </p:nvSpPr>
          <p:spPr>
            <a:xfrm>
              <a:off x="2267" y="1761"/>
              <a:ext cx="0" cy="765"/>
            </a:xfrm>
            <a:prstGeom prst="line">
              <a:avLst/>
            </a:prstGeom>
            <a:ln w="6350" cap="flat" cmpd="sng">
              <a:solidFill>
                <a:srgbClr val="5B9BD5"/>
              </a:solidFill>
              <a:prstDash val="solid"/>
              <a:round/>
              <a:headEnd type="none" w="med" len="med"/>
              <a:tailEnd type="none" w="med" len="med"/>
            </a:ln>
          </p:spPr>
        </p:sp>
        <p:sp>
          <p:nvSpPr>
            <p:cNvPr id="20501" name="直接连接符 225"/>
            <p:cNvSpPr/>
            <p:nvPr/>
          </p:nvSpPr>
          <p:spPr>
            <a:xfrm>
              <a:off x="302" y="2526"/>
              <a:ext cx="1965" cy="0"/>
            </a:xfrm>
            <a:prstGeom prst="line">
              <a:avLst/>
            </a:prstGeom>
            <a:ln w="6350" cap="flat" cmpd="sng">
              <a:solidFill>
                <a:srgbClr val="5B9BD5"/>
              </a:solidFill>
              <a:prstDash val="solid"/>
              <a:round/>
              <a:headEnd type="none" w="med" len="med"/>
              <a:tailEnd type="none" w="med" len="med"/>
            </a:ln>
          </p:spPr>
        </p:sp>
        <p:sp>
          <p:nvSpPr>
            <p:cNvPr id="20502" name="文本框 226"/>
            <p:cNvSpPr/>
            <p:nvPr/>
          </p:nvSpPr>
          <p:spPr>
            <a:xfrm>
              <a:off x="1172" y="330"/>
              <a:ext cx="450" cy="315"/>
            </a:xfrm>
            <a:prstGeom prst="rect">
              <a:avLst/>
            </a:prstGeom>
            <a:noFill/>
            <a:ln w="9525">
              <a:noFill/>
            </a:ln>
          </p:spPr>
          <p:txBody>
            <a:bodyPr lIns="91567" tIns="0" rIns="91567" bIns="0" anchor="t"/>
            <a:p>
              <a:r>
                <a:rPr lang="en-US" altLang="en-US">
                  <a:latin typeface="Arial" panose="020B0604020202020204" pitchFamily="34" charset="0"/>
                  <a:ea typeface="宋体" panose="02010600030101010101" pitchFamily="2" charset="-122"/>
                </a:rPr>
                <a:t>L</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03" name="文本框 227"/>
            <p:cNvSpPr/>
            <p:nvPr/>
          </p:nvSpPr>
          <p:spPr>
            <a:xfrm>
              <a:off x="2263" y="1198"/>
              <a:ext cx="555" cy="480"/>
            </a:xfrm>
            <a:prstGeom prst="rect">
              <a:avLst/>
            </a:prstGeom>
            <a:noFill/>
            <a:ln w="9525">
              <a:noFill/>
            </a:ln>
          </p:spPr>
          <p:txBody>
            <a:bodyPr anchor="t"/>
            <a:p>
              <a:r>
                <a:rPr lang="en-US" altLang="en-US">
                  <a:latin typeface="Arial" panose="020B0604020202020204" pitchFamily="34" charset="0"/>
                  <a:ea typeface="宋体" panose="02010600030101010101" pitchFamily="2" charset="-122"/>
                </a:rPr>
                <a:t>K2</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04" name="文本框 228"/>
            <p:cNvSpPr/>
            <p:nvPr/>
          </p:nvSpPr>
          <p:spPr>
            <a:xfrm>
              <a:off x="1513" y="1213"/>
              <a:ext cx="555" cy="480"/>
            </a:xfrm>
            <a:prstGeom prst="rect">
              <a:avLst/>
            </a:prstGeom>
            <a:noFill/>
            <a:ln w="9525">
              <a:noFill/>
            </a:ln>
          </p:spPr>
          <p:txBody>
            <a:bodyPr anchor="t"/>
            <a:p>
              <a:r>
                <a:rPr lang="en-US" altLang="en-US">
                  <a:latin typeface="Arial" panose="020B0604020202020204" pitchFamily="34" charset="0"/>
                  <a:ea typeface="宋体" panose="02010600030101010101" pitchFamily="2" charset="-122"/>
                </a:rPr>
                <a:t>K1</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05" name="直接连接符 208"/>
            <p:cNvSpPr/>
            <p:nvPr/>
          </p:nvSpPr>
          <p:spPr>
            <a:xfrm>
              <a:off x="2820" y="1565"/>
              <a:ext cx="420" cy="0"/>
            </a:xfrm>
            <a:prstGeom prst="line">
              <a:avLst/>
            </a:prstGeom>
            <a:ln w="28575" cap="flat" cmpd="sng">
              <a:solidFill>
                <a:srgbClr val="42719B"/>
              </a:solidFill>
              <a:prstDash val="solid"/>
              <a:round/>
              <a:headEnd type="none" w="med" len="med"/>
              <a:tailEnd type="none" w="med" len="med"/>
            </a:ln>
          </p:spPr>
        </p:sp>
        <p:sp>
          <p:nvSpPr>
            <p:cNvPr id="20506" name="直接连接符 209"/>
            <p:cNvSpPr/>
            <p:nvPr/>
          </p:nvSpPr>
          <p:spPr>
            <a:xfrm>
              <a:off x="2910" y="1670"/>
              <a:ext cx="225" cy="0"/>
            </a:xfrm>
            <a:prstGeom prst="line">
              <a:avLst/>
            </a:prstGeom>
            <a:ln w="28575" cap="flat" cmpd="sng">
              <a:solidFill>
                <a:srgbClr val="42719B"/>
              </a:solidFill>
              <a:prstDash val="solid"/>
              <a:round/>
              <a:headEnd type="none" w="med" len="med"/>
              <a:tailEnd type="none" w="med" len="med"/>
            </a:ln>
          </p:spPr>
        </p:sp>
        <p:sp>
          <p:nvSpPr>
            <p:cNvPr id="20507" name="直接连接符 210"/>
            <p:cNvSpPr/>
            <p:nvPr/>
          </p:nvSpPr>
          <p:spPr>
            <a:xfrm>
              <a:off x="3019" y="1685"/>
              <a:ext cx="0" cy="825"/>
            </a:xfrm>
            <a:prstGeom prst="line">
              <a:avLst/>
            </a:prstGeom>
            <a:ln w="6350" cap="flat" cmpd="sng">
              <a:solidFill>
                <a:srgbClr val="5B9BD5"/>
              </a:solidFill>
              <a:prstDash val="solid"/>
              <a:round/>
              <a:headEnd type="none" w="med" len="med"/>
              <a:tailEnd type="none" w="med" len="med"/>
            </a:ln>
          </p:spPr>
        </p:sp>
        <p:sp>
          <p:nvSpPr>
            <p:cNvPr id="20508" name="直接连接符 211"/>
            <p:cNvSpPr/>
            <p:nvPr/>
          </p:nvSpPr>
          <p:spPr>
            <a:xfrm flipV="1">
              <a:off x="3019" y="605"/>
              <a:ext cx="0" cy="930"/>
            </a:xfrm>
            <a:prstGeom prst="line">
              <a:avLst/>
            </a:prstGeom>
            <a:ln w="6350" cap="flat" cmpd="sng">
              <a:solidFill>
                <a:srgbClr val="5B9BD5"/>
              </a:solidFill>
              <a:prstDash val="solid"/>
              <a:round/>
              <a:headEnd type="none" w="med" len="med"/>
              <a:tailEnd type="none" w="med" len="med"/>
            </a:ln>
          </p:spPr>
        </p:sp>
        <p:sp>
          <p:nvSpPr>
            <p:cNvPr id="20509" name="直接连接符 212"/>
            <p:cNvSpPr/>
            <p:nvPr/>
          </p:nvSpPr>
          <p:spPr>
            <a:xfrm>
              <a:off x="3002" y="630"/>
              <a:ext cx="437" cy="5"/>
            </a:xfrm>
            <a:prstGeom prst="line">
              <a:avLst/>
            </a:prstGeom>
            <a:ln w="6350" cap="flat" cmpd="sng">
              <a:solidFill>
                <a:srgbClr val="5B9BD5"/>
              </a:solidFill>
              <a:prstDash val="solid"/>
              <a:round/>
              <a:headEnd type="none" w="med" len="med"/>
              <a:tailEnd type="none" w="med" len="med"/>
            </a:ln>
          </p:spPr>
        </p:sp>
        <p:sp>
          <p:nvSpPr>
            <p:cNvPr id="20510" name="椭圆 213"/>
            <p:cNvSpPr/>
            <p:nvPr/>
          </p:nvSpPr>
          <p:spPr>
            <a:xfrm>
              <a:off x="3439" y="320"/>
              <a:ext cx="555" cy="630"/>
            </a:xfrm>
            <a:prstGeom prst="ellipse">
              <a:avLst/>
            </a:prstGeom>
            <a:noFill/>
            <a:ln w="12700" cap="flat" cmpd="sng">
              <a:solidFill>
                <a:srgbClr val="42719B"/>
              </a:solidFill>
              <a:prstDash val="solid"/>
              <a:round/>
              <a:headEnd type="none" w="med" len="med"/>
              <a:tailEnd type="none" w="med" len="med"/>
            </a:ln>
          </p:spPr>
          <p:txBody>
            <a:bodyPr anchor="t"/>
            <a:p>
              <a:endParaRPr lang="en-US" altLang="en-US">
                <a:latin typeface="Arial" panose="020B0604020202020204" pitchFamily="34" charset="0"/>
                <a:ea typeface="宋体" panose="02010600030101010101" pitchFamily="2" charset="-122"/>
              </a:endParaRPr>
            </a:p>
          </p:txBody>
        </p:sp>
        <p:sp>
          <p:nvSpPr>
            <p:cNvPr id="20511" name="直接连接符 214"/>
            <p:cNvSpPr/>
            <p:nvPr/>
          </p:nvSpPr>
          <p:spPr>
            <a:xfrm>
              <a:off x="3505" y="412"/>
              <a:ext cx="393" cy="446"/>
            </a:xfrm>
            <a:prstGeom prst="line">
              <a:avLst/>
            </a:prstGeom>
            <a:ln w="6350" cap="flat" cmpd="sng">
              <a:solidFill>
                <a:srgbClr val="5B9BD5"/>
              </a:solidFill>
              <a:prstDash val="solid"/>
              <a:round/>
              <a:headEnd type="none" w="med" len="med"/>
              <a:tailEnd type="none" w="med" len="med"/>
            </a:ln>
          </p:spPr>
        </p:sp>
        <p:sp>
          <p:nvSpPr>
            <p:cNvPr id="20512" name="直接连接符 215"/>
            <p:cNvSpPr/>
            <p:nvPr/>
          </p:nvSpPr>
          <p:spPr>
            <a:xfrm flipH="1">
              <a:off x="3505" y="412"/>
              <a:ext cx="393" cy="446"/>
            </a:xfrm>
            <a:prstGeom prst="line">
              <a:avLst/>
            </a:prstGeom>
            <a:ln w="6350" cap="flat" cmpd="sng">
              <a:solidFill>
                <a:srgbClr val="5B9BD5"/>
              </a:solidFill>
              <a:prstDash val="solid"/>
              <a:round/>
              <a:headEnd type="none" w="med" len="med"/>
              <a:tailEnd type="none" w="med" len="med"/>
            </a:ln>
          </p:spPr>
        </p:sp>
        <p:sp>
          <p:nvSpPr>
            <p:cNvPr id="20513" name="直接连接符 216"/>
            <p:cNvSpPr/>
            <p:nvPr/>
          </p:nvSpPr>
          <p:spPr>
            <a:xfrm>
              <a:off x="3979" y="635"/>
              <a:ext cx="1245" cy="13"/>
            </a:xfrm>
            <a:prstGeom prst="line">
              <a:avLst/>
            </a:prstGeom>
            <a:ln w="6350" cap="flat" cmpd="sng">
              <a:solidFill>
                <a:srgbClr val="5B9BD5"/>
              </a:solidFill>
              <a:prstDash val="solid"/>
              <a:round/>
              <a:headEnd type="none" w="med" len="med"/>
              <a:tailEnd type="none" w="med" len="med"/>
            </a:ln>
          </p:spPr>
        </p:sp>
        <p:sp>
          <p:nvSpPr>
            <p:cNvPr id="20514" name="直接连接符 225"/>
            <p:cNvSpPr/>
            <p:nvPr/>
          </p:nvSpPr>
          <p:spPr>
            <a:xfrm>
              <a:off x="3019" y="2490"/>
              <a:ext cx="585" cy="3"/>
            </a:xfrm>
            <a:prstGeom prst="line">
              <a:avLst/>
            </a:prstGeom>
            <a:ln w="6350" cap="flat" cmpd="sng">
              <a:solidFill>
                <a:srgbClr val="5B9BD5"/>
              </a:solidFill>
              <a:prstDash val="solid"/>
              <a:round/>
              <a:headEnd type="none" w="med" len="med"/>
              <a:tailEnd type="none" w="med" len="med"/>
            </a:ln>
          </p:spPr>
        </p:sp>
        <p:sp>
          <p:nvSpPr>
            <p:cNvPr id="20515" name="文本框 227"/>
            <p:cNvSpPr/>
            <p:nvPr/>
          </p:nvSpPr>
          <p:spPr>
            <a:xfrm>
              <a:off x="3525" y="1873"/>
              <a:ext cx="555" cy="480"/>
            </a:xfrm>
            <a:prstGeom prst="rect">
              <a:avLst/>
            </a:prstGeom>
            <a:noFill/>
            <a:ln w="9525">
              <a:noFill/>
            </a:ln>
          </p:spPr>
          <p:txBody>
            <a:bodyPr anchor="t"/>
            <a:p>
              <a:r>
                <a:rPr lang="en-US" altLang="en-US">
                  <a:latin typeface="Arial" panose="020B0604020202020204" pitchFamily="34" charset="0"/>
                  <a:ea typeface="宋体" panose="02010600030101010101" pitchFamily="2" charset="-122"/>
                </a:rPr>
                <a:t>K1</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16" name="文本框 228"/>
            <p:cNvSpPr/>
            <p:nvPr/>
          </p:nvSpPr>
          <p:spPr>
            <a:xfrm>
              <a:off x="4260" y="1918"/>
              <a:ext cx="555" cy="480"/>
            </a:xfrm>
            <a:prstGeom prst="rect">
              <a:avLst/>
            </a:prstGeom>
            <a:noFill/>
            <a:ln w="9525">
              <a:noFill/>
            </a:ln>
          </p:spPr>
          <p:txBody>
            <a:bodyPr anchor="t"/>
            <a:p>
              <a:r>
                <a:rPr lang="en-US" altLang="en-US">
                  <a:latin typeface="Arial" panose="020B0604020202020204" pitchFamily="34" charset="0"/>
                  <a:ea typeface="宋体" panose="02010600030101010101" pitchFamily="2" charset="-122"/>
                </a:rPr>
                <a:t>K2</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17" name="直接连接符 269"/>
            <p:cNvSpPr/>
            <p:nvPr/>
          </p:nvSpPr>
          <p:spPr>
            <a:xfrm flipV="1">
              <a:off x="3604" y="2283"/>
              <a:ext cx="330" cy="225"/>
            </a:xfrm>
            <a:prstGeom prst="line">
              <a:avLst/>
            </a:prstGeom>
            <a:ln w="6350" cap="flat" cmpd="sng">
              <a:solidFill>
                <a:srgbClr val="5B9BD5"/>
              </a:solidFill>
              <a:prstDash val="solid"/>
              <a:round/>
              <a:headEnd type="none" w="med" len="med"/>
              <a:tailEnd type="none" w="med" len="med"/>
            </a:ln>
          </p:spPr>
        </p:sp>
        <p:sp>
          <p:nvSpPr>
            <p:cNvPr id="20518" name="直接连接符 270"/>
            <p:cNvSpPr/>
            <p:nvPr/>
          </p:nvSpPr>
          <p:spPr>
            <a:xfrm>
              <a:off x="3844" y="2493"/>
              <a:ext cx="600" cy="0"/>
            </a:xfrm>
            <a:prstGeom prst="line">
              <a:avLst/>
            </a:prstGeom>
            <a:ln w="6350" cap="flat" cmpd="sng">
              <a:solidFill>
                <a:srgbClr val="5B9BD5"/>
              </a:solidFill>
              <a:prstDash val="solid"/>
              <a:round/>
              <a:headEnd type="none" w="med" len="med"/>
              <a:tailEnd type="none" w="med" len="med"/>
            </a:ln>
          </p:spPr>
        </p:sp>
        <p:sp>
          <p:nvSpPr>
            <p:cNvPr id="20519" name="直接连接符 271"/>
            <p:cNvSpPr/>
            <p:nvPr/>
          </p:nvSpPr>
          <p:spPr>
            <a:xfrm flipV="1">
              <a:off x="4429" y="2283"/>
              <a:ext cx="285" cy="210"/>
            </a:xfrm>
            <a:prstGeom prst="line">
              <a:avLst/>
            </a:prstGeom>
            <a:ln w="6350" cap="flat" cmpd="sng">
              <a:solidFill>
                <a:srgbClr val="5B9BD5"/>
              </a:solidFill>
              <a:prstDash val="solid"/>
              <a:round/>
              <a:headEnd type="none" w="med" len="med"/>
              <a:tailEnd type="none" w="med" len="med"/>
            </a:ln>
          </p:spPr>
        </p:sp>
        <p:sp>
          <p:nvSpPr>
            <p:cNvPr id="20520" name="直接连接符 272"/>
            <p:cNvSpPr/>
            <p:nvPr/>
          </p:nvSpPr>
          <p:spPr>
            <a:xfrm>
              <a:off x="4639" y="2493"/>
              <a:ext cx="585" cy="0"/>
            </a:xfrm>
            <a:prstGeom prst="line">
              <a:avLst/>
            </a:prstGeom>
            <a:ln w="6350" cap="flat" cmpd="sng">
              <a:solidFill>
                <a:srgbClr val="5B9BD5"/>
              </a:solidFill>
              <a:prstDash val="solid"/>
              <a:round/>
              <a:headEnd type="none" w="med" len="med"/>
              <a:tailEnd type="none" w="med" len="med"/>
            </a:ln>
          </p:spPr>
        </p:sp>
        <p:sp>
          <p:nvSpPr>
            <p:cNvPr id="20521" name="直接连接符 273"/>
            <p:cNvSpPr/>
            <p:nvPr/>
          </p:nvSpPr>
          <p:spPr>
            <a:xfrm flipV="1">
              <a:off x="5209" y="633"/>
              <a:ext cx="0" cy="1845"/>
            </a:xfrm>
            <a:prstGeom prst="line">
              <a:avLst/>
            </a:prstGeom>
            <a:ln w="6350" cap="flat" cmpd="sng">
              <a:solidFill>
                <a:srgbClr val="5B9BD5"/>
              </a:solidFill>
              <a:prstDash val="solid"/>
              <a:round/>
              <a:headEnd type="none" w="med" len="med"/>
              <a:tailEnd type="none" w="med" len="med"/>
            </a:ln>
          </p:spPr>
        </p:sp>
        <p:sp>
          <p:nvSpPr>
            <p:cNvPr id="20522" name="直接连接符 208"/>
            <p:cNvSpPr/>
            <p:nvPr/>
          </p:nvSpPr>
          <p:spPr>
            <a:xfrm>
              <a:off x="5370" y="1490"/>
              <a:ext cx="420" cy="0"/>
            </a:xfrm>
            <a:prstGeom prst="line">
              <a:avLst/>
            </a:prstGeom>
            <a:ln w="28575" cap="flat" cmpd="sng">
              <a:solidFill>
                <a:srgbClr val="42719B"/>
              </a:solidFill>
              <a:prstDash val="solid"/>
              <a:round/>
              <a:headEnd type="none" w="med" len="med"/>
              <a:tailEnd type="none" w="med" len="med"/>
            </a:ln>
          </p:spPr>
        </p:sp>
        <p:sp>
          <p:nvSpPr>
            <p:cNvPr id="20523" name="直接连接符 209"/>
            <p:cNvSpPr/>
            <p:nvPr/>
          </p:nvSpPr>
          <p:spPr>
            <a:xfrm>
              <a:off x="5460" y="1685"/>
              <a:ext cx="225" cy="0"/>
            </a:xfrm>
            <a:prstGeom prst="line">
              <a:avLst/>
            </a:prstGeom>
            <a:ln w="28575" cap="flat" cmpd="sng">
              <a:solidFill>
                <a:srgbClr val="42719B"/>
              </a:solidFill>
              <a:prstDash val="solid"/>
              <a:round/>
              <a:headEnd type="none" w="med" len="med"/>
              <a:tailEnd type="none" w="med" len="med"/>
            </a:ln>
          </p:spPr>
        </p:sp>
        <p:sp>
          <p:nvSpPr>
            <p:cNvPr id="20524" name="直接连接符 210"/>
            <p:cNvSpPr/>
            <p:nvPr/>
          </p:nvSpPr>
          <p:spPr>
            <a:xfrm>
              <a:off x="5569" y="1700"/>
              <a:ext cx="0" cy="825"/>
            </a:xfrm>
            <a:prstGeom prst="line">
              <a:avLst/>
            </a:prstGeom>
            <a:ln w="6350" cap="flat" cmpd="sng">
              <a:solidFill>
                <a:srgbClr val="5B9BD5"/>
              </a:solidFill>
              <a:prstDash val="solid"/>
              <a:round/>
              <a:headEnd type="none" w="med" len="med"/>
              <a:tailEnd type="none" w="med" len="med"/>
            </a:ln>
          </p:spPr>
        </p:sp>
        <p:sp>
          <p:nvSpPr>
            <p:cNvPr id="20525" name="直接连接符 211"/>
            <p:cNvSpPr/>
            <p:nvPr/>
          </p:nvSpPr>
          <p:spPr>
            <a:xfrm flipV="1">
              <a:off x="5569" y="620"/>
              <a:ext cx="0" cy="930"/>
            </a:xfrm>
            <a:prstGeom prst="line">
              <a:avLst/>
            </a:prstGeom>
            <a:ln w="6350" cap="flat" cmpd="sng">
              <a:solidFill>
                <a:srgbClr val="5B9BD5"/>
              </a:solidFill>
              <a:prstDash val="solid"/>
              <a:round/>
              <a:headEnd type="none" w="med" len="med"/>
              <a:tailEnd type="none" w="med" len="med"/>
            </a:ln>
          </p:spPr>
        </p:sp>
        <p:sp>
          <p:nvSpPr>
            <p:cNvPr id="20526" name="直接连接符 212"/>
            <p:cNvSpPr/>
            <p:nvPr/>
          </p:nvSpPr>
          <p:spPr>
            <a:xfrm>
              <a:off x="5569" y="660"/>
              <a:ext cx="810" cy="5"/>
            </a:xfrm>
            <a:prstGeom prst="line">
              <a:avLst/>
            </a:prstGeom>
            <a:ln w="6350" cap="flat" cmpd="sng">
              <a:solidFill>
                <a:srgbClr val="5B9BD5"/>
              </a:solidFill>
              <a:prstDash val="solid"/>
              <a:round/>
              <a:headEnd type="none" w="med" len="med"/>
              <a:tailEnd type="none" w="med" len="med"/>
            </a:ln>
          </p:spPr>
        </p:sp>
        <p:sp>
          <p:nvSpPr>
            <p:cNvPr id="20527" name="椭圆 213"/>
            <p:cNvSpPr/>
            <p:nvPr/>
          </p:nvSpPr>
          <p:spPr>
            <a:xfrm>
              <a:off x="6379" y="335"/>
              <a:ext cx="555" cy="630"/>
            </a:xfrm>
            <a:prstGeom prst="ellipse">
              <a:avLst/>
            </a:prstGeom>
            <a:noFill/>
            <a:ln w="12700" cap="flat" cmpd="sng">
              <a:solidFill>
                <a:srgbClr val="42719B"/>
              </a:solidFill>
              <a:prstDash val="solid"/>
              <a:round/>
              <a:headEnd type="none" w="med" len="med"/>
              <a:tailEnd type="none" w="med" len="med"/>
            </a:ln>
          </p:spPr>
          <p:txBody>
            <a:bodyPr anchor="t"/>
            <a:p>
              <a:endParaRPr lang="en-US" altLang="en-US">
                <a:latin typeface="Arial" panose="020B0604020202020204" pitchFamily="34" charset="0"/>
                <a:ea typeface="宋体" panose="02010600030101010101" pitchFamily="2" charset="-122"/>
              </a:endParaRPr>
            </a:p>
          </p:txBody>
        </p:sp>
        <p:sp>
          <p:nvSpPr>
            <p:cNvPr id="20528" name="直接连接符 214"/>
            <p:cNvSpPr/>
            <p:nvPr/>
          </p:nvSpPr>
          <p:spPr>
            <a:xfrm>
              <a:off x="6445" y="427"/>
              <a:ext cx="393" cy="446"/>
            </a:xfrm>
            <a:prstGeom prst="line">
              <a:avLst/>
            </a:prstGeom>
            <a:ln w="6350" cap="flat" cmpd="sng">
              <a:solidFill>
                <a:srgbClr val="5B9BD5"/>
              </a:solidFill>
              <a:prstDash val="solid"/>
              <a:round/>
              <a:headEnd type="none" w="med" len="med"/>
              <a:tailEnd type="none" w="med" len="med"/>
            </a:ln>
          </p:spPr>
        </p:sp>
        <p:sp>
          <p:nvSpPr>
            <p:cNvPr id="20529" name="直接连接符 215"/>
            <p:cNvSpPr/>
            <p:nvPr/>
          </p:nvSpPr>
          <p:spPr>
            <a:xfrm flipH="1">
              <a:off x="6445" y="427"/>
              <a:ext cx="393" cy="446"/>
            </a:xfrm>
            <a:prstGeom prst="line">
              <a:avLst/>
            </a:prstGeom>
            <a:ln w="6350" cap="flat" cmpd="sng">
              <a:solidFill>
                <a:srgbClr val="5B9BD5"/>
              </a:solidFill>
              <a:prstDash val="solid"/>
              <a:round/>
              <a:headEnd type="none" w="med" len="med"/>
              <a:tailEnd type="none" w="med" len="med"/>
            </a:ln>
          </p:spPr>
        </p:sp>
        <p:sp>
          <p:nvSpPr>
            <p:cNvPr id="20530" name="直接连接符 216"/>
            <p:cNvSpPr/>
            <p:nvPr/>
          </p:nvSpPr>
          <p:spPr>
            <a:xfrm>
              <a:off x="6932" y="630"/>
              <a:ext cx="482" cy="3"/>
            </a:xfrm>
            <a:prstGeom prst="line">
              <a:avLst/>
            </a:prstGeom>
            <a:ln w="6350" cap="flat" cmpd="sng">
              <a:solidFill>
                <a:srgbClr val="5B9BD5"/>
              </a:solidFill>
              <a:prstDash val="solid"/>
              <a:round/>
              <a:headEnd type="none" w="med" len="med"/>
              <a:tailEnd type="none" w="med" len="med"/>
            </a:ln>
          </p:spPr>
        </p:sp>
        <p:sp>
          <p:nvSpPr>
            <p:cNvPr id="20531" name="文本框 227"/>
            <p:cNvSpPr/>
            <p:nvPr/>
          </p:nvSpPr>
          <p:spPr>
            <a:xfrm>
              <a:off x="6150" y="1093"/>
              <a:ext cx="555" cy="480"/>
            </a:xfrm>
            <a:prstGeom prst="rect">
              <a:avLst/>
            </a:prstGeom>
            <a:noFill/>
            <a:ln w="9525">
              <a:noFill/>
            </a:ln>
          </p:spPr>
          <p:txBody>
            <a:bodyPr anchor="t"/>
            <a:p>
              <a:r>
                <a:rPr lang="en-US" altLang="en-US">
                  <a:latin typeface="Arial" panose="020B0604020202020204" pitchFamily="34" charset="0"/>
                  <a:ea typeface="宋体" panose="02010600030101010101" pitchFamily="2" charset="-122"/>
                </a:rPr>
                <a:t>K</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32" name="直接连接符 290"/>
            <p:cNvSpPr/>
            <p:nvPr/>
          </p:nvSpPr>
          <p:spPr>
            <a:xfrm>
              <a:off x="5567" y="2505"/>
              <a:ext cx="1845" cy="0"/>
            </a:xfrm>
            <a:prstGeom prst="line">
              <a:avLst/>
            </a:prstGeom>
            <a:ln w="6350" cap="flat" cmpd="sng">
              <a:solidFill>
                <a:srgbClr val="5B9BD5"/>
              </a:solidFill>
              <a:prstDash val="solid"/>
              <a:round/>
              <a:headEnd type="none" w="med" len="med"/>
              <a:tailEnd type="none" w="med" len="med"/>
            </a:ln>
          </p:spPr>
        </p:sp>
        <p:sp>
          <p:nvSpPr>
            <p:cNvPr id="20533" name="直接连接符 291"/>
            <p:cNvSpPr/>
            <p:nvPr/>
          </p:nvSpPr>
          <p:spPr>
            <a:xfrm flipV="1">
              <a:off x="7399" y="648"/>
              <a:ext cx="0" cy="1845"/>
            </a:xfrm>
            <a:prstGeom prst="line">
              <a:avLst/>
            </a:prstGeom>
            <a:ln w="6350" cap="flat" cmpd="sng">
              <a:solidFill>
                <a:srgbClr val="5B9BD5"/>
              </a:solidFill>
              <a:prstDash val="solid"/>
              <a:round/>
              <a:headEnd type="none" w="med" len="med"/>
              <a:tailEnd type="none" w="med" len="med"/>
            </a:ln>
          </p:spPr>
        </p:sp>
        <p:sp>
          <p:nvSpPr>
            <p:cNvPr id="20534" name="直接连接符 292"/>
            <p:cNvSpPr/>
            <p:nvPr/>
          </p:nvSpPr>
          <p:spPr>
            <a:xfrm>
              <a:off x="6122" y="660"/>
              <a:ext cx="0" cy="570"/>
            </a:xfrm>
            <a:prstGeom prst="line">
              <a:avLst/>
            </a:prstGeom>
            <a:ln w="6350" cap="flat" cmpd="sng">
              <a:solidFill>
                <a:srgbClr val="5B9BD5"/>
              </a:solidFill>
              <a:prstDash val="solid"/>
              <a:round/>
              <a:headEnd type="none" w="med" len="med"/>
              <a:tailEnd type="none" w="med" len="med"/>
            </a:ln>
          </p:spPr>
        </p:sp>
        <p:sp>
          <p:nvSpPr>
            <p:cNvPr id="20535" name="直接连接符 293"/>
            <p:cNvSpPr/>
            <p:nvPr/>
          </p:nvSpPr>
          <p:spPr>
            <a:xfrm>
              <a:off x="6122" y="1560"/>
              <a:ext cx="0" cy="945"/>
            </a:xfrm>
            <a:prstGeom prst="line">
              <a:avLst/>
            </a:prstGeom>
            <a:ln w="6350" cap="flat" cmpd="sng">
              <a:solidFill>
                <a:srgbClr val="5B9BD5"/>
              </a:solidFill>
              <a:prstDash val="solid"/>
              <a:round/>
              <a:headEnd type="none" w="med" len="med"/>
              <a:tailEnd type="none" w="med" len="med"/>
            </a:ln>
          </p:spPr>
        </p:sp>
        <p:sp>
          <p:nvSpPr>
            <p:cNvPr id="20536" name="直接连接符 294"/>
            <p:cNvSpPr/>
            <p:nvPr/>
          </p:nvSpPr>
          <p:spPr>
            <a:xfrm>
              <a:off x="6122" y="1185"/>
              <a:ext cx="240" cy="375"/>
            </a:xfrm>
            <a:prstGeom prst="line">
              <a:avLst/>
            </a:prstGeom>
            <a:ln w="6350" cap="flat" cmpd="sng">
              <a:solidFill>
                <a:srgbClr val="5B9BD5"/>
              </a:solidFill>
              <a:prstDash val="solid"/>
              <a:round/>
              <a:headEnd type="none" w="med" len="med"/>
              <a:tailEnd type="none" w="med" len="med"/>
            </a:ln>
          </p:spPr>
        </p:sp>
        <p:sp>
          <p:nvSpPr>
            <p:cNvPr id="20537" name="文本框 295"/>
            <p:cNvSpPr/>
            <p:nvPr/>
          </p:nvSpPr>
          <p:spPr>
            <a:xfrm>
              <a:off x="3883" y="328"/>
              <a:ext cx="450" cy="315"/>
            </a:xfrm>
            <a:prstGeom prst="rect">
              <a:avLst/>
            </a:prstGeom>
            <a:noFill/>
            <a:ln w="9525">
              <a:noFill/>
            </a:ln>
          </p:spPr>
          <p:txBody>
            <a:bodyPr lIns="91567" tIns="0" rIns="91567" bIns="0" anchor="t"/>
            <a:p>
              <a:r>
                <a:rPr lang="en-US" altLang="en-US">
                  <a:latin typeface="Arial" panose="020B0604020202020204" pitchFamily="34" charset="0"/>
                  <a:ea typeface="宋体" panose="02010600030101010101" pitchFamily="2" charset="-122"/>
                </a:rPr>
                <a:t>L</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38" name="文本框 296"/>
            <p:cNvSpPr/>
            <p:nvPr/>
          </p:nvSpPr>
          <p:spPr>
            <a:xfrm>
              <a:off x="6808" y="238"/>
              <a:ext cx="450" cy="315"/>
            </a:xfrm>
            <a:prstGeom prst="rect">
              <a:avLst/>
            </a:prstGeom>
            <a:noFill/>
            <a:ln w="9525">
              <a:noFill/>
            </a:ln>
          </p:spPr>
          <p:txBody>
            <a:bodyPr lIns="91567" tIns="0" rIns="91567" bIns="0" anchor="t"/>
            <a:p>
              <a:r>
                <a:rPr lang="en-US" altLang="en-US">
                  <a:latin typeface="Arial" panose="020B0604020202020204" pitchFamily="34" charset="0"/>
                  <a:ea typeface="宋体" panose="02010600030101010101" pitchFamily="2" charset="-122"/>
                </a:rPr>
                <a:t>L</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39" name="文本框 297"/>
            <p:cNvSpPr/>
            <p:nvPr/>
          </p:nvSpPr>
          <p:spPr>
            <a:xfrm>
              <a:off x="272" y="2636"/>
              <a:ext cx="2085" cy="371"/>
            </a:xfrm>
            <a:prstGeom prst="rect">
              <a:avLst/>
            </a:prstGeom>
            <a:noFill/>
            <a:ln w="9525">
              <a:noFill/>
            </a:ln>
          </p:spPr>
          <p:txBody>
            <a:bodyPr lIns="0" tIns="0" rIns="0" bIns="0" anchor="t"/>
            <a:p>
              <a:r>
                <a:rPr lang="en-US" altLang="en-US">
                  <a:latin typeface="Arial" panose="020B0604020202020204" pitchFamily="34" charset="0"/>
                  <a:ea typeface="宋体" panose="02010600030101010101" pitchFamily="2" charset="-122"/>
                </a:rPr>
                <a:t>（1）or，并联电路</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40" name="文本框 299"/>
            <p:cNvSpPr/>
            <p:nvPr/>
          </p:nvSpPr>
          <p:spPr>
            <a:xfrm>
              <a:off x="3058" y="2636"/>
              <a:ext cx="2085" cy="371"/>
            </a:xfrm>
            <a:prstGeom prst="rect">
              <a:avLst/>
            </a:prstGeom>
            <a:noFill/>
            <a:ln w="9525">
              <a:noFill/>
            </a:ln>
          </p:spPr>
          <p:txBody>
            <a:bodyPr lIns="0" tIns="0" rIns="0" bIns="0" anchor="t"/>
            <a:p>
              <a:r>
                <a:rPr lang="en-US" altLang="en-US">
                  <a:latin typeface="Arial" panose="020B0604020202020204" pitchFamily="34" charset="0"/>
                  <a:ea typeface="宋体" panose="02010600030101010101" pitchFamily="2" charset="-122"/>
                </a:rPr>
                <a:t>（2）and，串联电路</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0541" name="文本框 300"/>
            <p:cNvSpPr/>
            <p:nvPr/>
          </p:nvSpPr>
          <p:spPr>
            <a:xfrm>
              <a:off x="5473" y="2636"/>
              <a:ext cx="1816" cy="371"/>
            </a:xfrm>
            <a:prstGeom prst="rect">
              <a:avLst/>
            </a:prstGeom>
            <a:noFill/>
            <a:ln w="9525">
              <a:noFill/>
            </a:ln>
          </p:spPr>
          <p:txBody>
            <a:bodyPr lIns="0" tIns="0" rIns="0" bIns="0" anchor="t"/>
            <a:p>
              <a:r>
                <a:rPr lang="en-US" altLang="en-US">
                  <a:latin typeface="Arial" panose="020B0604020202020204" pitchFamily="34" charset="0"/>
                  <a:ea typeface="宋体" panose="02010600030101010101" pitchFamily="2" charset="-122"/>
                </a:rPr>
                <a:t>（3）not，短路</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grpSp>
      <p:sp>
        <p:nvSpPr>
          <p:cNvPr id="20542" name="标题 1638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矩形 1"/>
          <p:cNvSpPr/>
          <p:nvPr/>
        </p:nvSpPr>
        <p:spPr>
          <a:xfrm>
            <a:off x="8031163" y="4292600"/>
            <a:ext cx="76200" cy="26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sym typeface="+mn-ea"/>
              </a:rPr>
              <a:t>itertools还提供了根据一个序列的值对另一个序列进行过滤的函数compress()。</a:t>
            </a:r>
            <a:endParaRPr kumimoji="0" lang="zh-CN" altLang="en-US" sz="2400" b="0" i="0" u="none" strike="noStrike" kern="1200" cap="none" spc="0" normalizeH="0" baseline="0" noProof="1">
              <a:solidFill>
                <a:schemeClr val="tx1"/>
              </a:solidFill>
              <a:effectLst/>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effectLst/>
              <a:latin typeface="+mn-lt"/>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&gt;&gt;&gt; x = range(1, 20)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&gt;&gt;&gt; y = (1,0)*9+(1,)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&gt;&gt;&gt; y</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sym typeface="+mn-ea"/>
              </a:rPr>
              <a:t>(1, 0, 1, 0, 1, 0, 1, 0, 1, 0, 1, 0, 1, 0, 1, 0, 1, 0, 1)</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&gt;&gt;&gt; list(itertools.compress(x, y)) </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effectLst/>
                <a:latin typeface="Consolas" panose="020B0609020204030204" charset="0"/>
                <a:ea typeface="+mn-ea"/>
                <a:cs typeface="+mn-cs"/>
                <a:sym typeface="+mn-ea"/>
              </a:rPr>
              <a:t>[1, 3, 5, 7, 9, 11, 13, 15, 17, 19]</a:t>
            </a:r>
            <a:endParaRPr kumimoji="0" lang="zh-CN" altLang="en-US" sz="1800" b="0" i="0" u="none" strike="noStrike" kern="1200" cap="none" spc="0" normalizeH="0" baseline="0" noProof="1">
              <a:solidFill>
                <a:srgbClr val="00B0F0"/>
              </a:solidFill>
              <a:effectLst/>
              <a:latin typeface="Consolas" panose="020B0609020204030204" charset="0"/>
              <a:ea typeface="+mn-ea"/>
              <a:cs typeface="+mn-cs"/>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sym typeface="+mn-ea"/>
              </a:rPr>
              <a:t>itertools还提供了根据函数返回值对序列进行分组的函数groupby()。</a:t>
            </a:r>
            <a:endParaRPr kumimoji="0" lang="zh-CN" altLang="en-US" sz="2400" b="0" i="0" u="none" strike="noStrike" kern="1200" cap="none" spc="0" normalizeH="0" baseline="0" noProof="1">
              <a:solidFill>
                <a:schemeClr val="tx1"/>
              </a:solidFill>
              <a:effectLst/>
              <a:latin typeface="+mn-lt"/>
              <a:ea typeface="+mn-ea"/>
              <a:cs typeface="+mn-cs"/>
              <a:sym typeface="+mn-ea"/>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def group(v):</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if v&gt;10: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return 'greater than 10'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elif v&lt;5:</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return 'less than 5'</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else:</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return 'between 5 and 10'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x = range(20)</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y = itertools.groupby(x, group)     #根据函数返回值对序列元素进行分组</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&gt;&gt;&gt; for k, v in y:</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rPr>
              <a:t>    print(k, ':', list(v))</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effectLst/>
                <a:latin typeface="Consolas" panose="020B0609020204030204" charset="0"/>
                <a:ea typeface="+mn-ea"/>
                <a:cs typeface="+mn-cs"/>
              </a:rPr>
              <a:t>less than 5 : [0, 1, 2, 3, 4]</a:t>
            </a:r>
            <a:endParaRPr kumimoji="0" lang="zh-CN" altLang="en-US" sz="16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effectLst/>
                <a:latin typeface="Consolas" panose="020B0609020204030204" charset="0"/>
                <a:ea typeface="+mn-ea"/>
                <a:cs typeface="+mn-cs"/>
              </a:rPr>
              <a:t>between 5 and 10 : [5, 6, 7, 8, 9, 10]</a:t>
            </a:r>
            <a:endParaRPr kumimoji="0" lang="zh-CN" altLang="en-US" sz="1600" b="0" i="0" u="none" strike="noStrike" kern="1200" cap="none" spc="0" normalizeH="0" baseline="0" noProof="1">
              <a:solidFill>
                <a:srgbClr val="00B0F0"/>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rgbClr val="00B0F0"/>
                </a:solidFill>
                <a:effectLst/>
                <a:latin typeface="Consolas" panose="020B0609020204030204" charset="0"/>
                <a:ea typeface="+mn-ea"/>
                <a:cs typeface="+mn-cs"/>
              </a:rPr>
              <a:t>greater than 10 : [11, 12, 13, 14, 15, 16, 17, 18, 19]</a:t>
            </a:r>
            <a:endParaRPr kumimoji="0" lang="zh-CN" altLang="en-US" sz="1600" b="0" i="0" u="none" strike="noStrike" kern="1200" cap="none" spc="0" normalizeH="0" baseline="0" noProof="1">
              <a:solidFill>
                <a:srgbClr val="00B0F0"/>
              </a:solidFill>
              <a:effectLst/>
              <a:latin typeface="Consolas" panose="020B0609020204030204"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pitchFamily="2" charset="2"/>
              <a:buChar char="n"/>
              <a:defRPr/>
            </a:pPr>
            <a:r>
              <a:rPr kumimoji="0" lang="zh-CN" altLang="en-US" sz="2400" b="0" i="0" u="none" strike="noStrike" kern="1200" cap="none" spc="0" normalizeH="0" baseline="0" noProof="1">
                <a:ln>
                  <a:noFill/>
                </a:ln>
                <a:solidFill>
                  <a:schemeClr val="tx1"/>
                </a:solidFill>
                <a:effectLst/>
                <a:uLnTx/>
                <a:uFillTx/>
                <a:latin typeface="+mn-lt"/>
                <a:ea typeface="+mn-ea"/>
                <a:cs typeface="+mn-cs"/>
              </a:rPr>
              <a:t>例</a:t>
            </a:r>
            <a:r>
              <a:rPr kumimoji="0" lang="en-US" altLang="zh-CN" sz="2400" b="0" i="0" u="none" strike="noStrike" kern="1200" cap="none" spc="0" normalizeH="0" baseline="0" noProof="1">
                <a:ln>
                  <a:noFill/>
                </a:ln>
                <a:solidFill>
                  <a:schemeClr val="tx1"/>
                </a:solidFill>
                <a:effectLst/>
                <a:uLnTx/>
                <a:uFillTx/>
                <a:latin typeface="+mn-lt"/>
                <a:ea typeface="+mn-ea"/>
                <a:cs typeface="+mn-cs"/>
              </a:rPr>
              <a:t>3-</a:t>
            </a:r>
            <a:r>
              <a:rPr kumimoji="0" lang="zh-CN" altLang="en-US" sz="2400" b="0" i="0" u="none" strike="noStrike" kern="1200" cap="none" spc="0" normalizeH="0" baseline="0" noProof="1">
                <a:ln>
                  <a:noFill/>
                </a:ln>
                <a:solidFill>
                  <a:schemeClr val="tx1"/>
                </a:solidFill>
                <a:effectLst/>
                <a:uLnTx/>
                <a:uFillTx/>
                <a:latin typeface="+mn-lt"/>
                <a:ea typeface="+mn-ea"/>
                <a:cs typeface="+mn-cs"/>
              </a:rPr>
              <a:t>16   编写程序，计算理财产品收益，假设收益和本金一起滚动。</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def licai(base, rate, days):</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#初始投资金额</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result = base</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#整除，用来计算一年可以滚动多少期</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times = 365//days</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for i in range(times):</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result = result +result*rate/365*days</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    return result</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#14天理财，利率0.0385，投资10万</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rPr>
              <a:t>print(licai(100000, 0.0385, 14))</a:t>
            </a:r>
            <a:endParaRPr kumimoji="0" lang="zh-CN" altLang="en-US"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例3-17  编写代码实现冒泡法排序。</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from random import randint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bubbleSort(lst):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length = len(lst)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range(0, length):</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j in range(0, length-i-1):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#比较相邻两个元素大小，并根据需要进行交换</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if lst[j] &gt; lst[j+1]: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lst[j], lst[j+1] = lst[j+1], lst[j]</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lst = [randint(1, 100) for i in range(20)]</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print('Before sort</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ed</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:\n', lst)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bubbleSort(lst)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print('After sort</a:t>
            </a:r>
            <a:r>
              <a:rPr kumimoji="0" lang="en-US" altLang="zh-CN" sz="1800" b="0" i="0" u="none" strike="noStrike" kern="1200" cap="none" spc="0" normalizeH="0" baseline="0" noProof="1">
                <a:solidFill>
                  <a:schemeClr val="tx1"/>
                </a:solidFill>
                <a:effectLst/>
                <a:latin typeface="Consolas" panose="020B0609020204030204" charset="0"/>
                <a:ea typeface="+mn-ea"/>
                <a:cs typeface="+mn-cs"/>
              </a:rPr>
              <a:t>ed</a:t>
            </a: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:\n', lst)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例3-18  编写代码实现选择法排序。</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def selectSort(lst, reverse=False):</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length = len(lst)</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for i in range(0, length):</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m = i  #假设剩余元素中第一个最小或最大        </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for j in range(i+1, length):  #扫描剩余元素</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#如果有更小或更大的，就记录下它的位置</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exp = 'lst[j] &lt; lst[m]'</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if reverse:</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exp = 'lst[j] &gt; lst[m]'</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#内置函数eval()用来对字符串进行求值</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if eval(exp):</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m = j        </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if m!=i:  #如果发现更小或更大的，就交换值</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rPr>
              <a:t>            lst[i], lst[m] = lst[m], lst[i]</a:t>
            </a:r>
            <a:endParaRPr kumimoji="0" lang="zh-CN" altLang="en-US" sz="1600" b="0" i="0" u="none" strike="noStrike" kern="1200" cap="none" spc="0" normalizeH="0" baseline="0" noProof="1">
              <a:solidFill>
                <a:schemeClr val="tx1"/>
              </a:solidFill>
              <a:effectLst/>
              <a:latin typeface="Consolas" panose="020B0609020204030204" charset="0"/>
              <a:ea typeface="+mn-ea"/>
              <a:cs typeface="+mn-cs"/>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6018" name="内容占位符 2"/>
          <p:cNvSpPr>
            <a:spLocks noGrp="1"/>
          </p:cNvSpPr>
          <p:nvPr>
            <p:ph sz="half" idx="2"/>
          </p:nvPr>
        </p:nvSpPr>
        <p:spPr/>
        <p:txBody>
          <a:bodyPr anchor="t"/>
          <a:p>
            <a:pPr>
              <a:buSzPct val="70000"/>
              <a:buFont typeface="Wingdings" panose="05000000000000000000" charset="0"/>
              <a:buChar char="n"/>
            </a:pPr>
            <a:r>
              <a:rPr lang="zh-CN" altLang="en-US" sz="2400" kern="1200">
                <a:latin typeface="+mn-lt"/>
                <a:ea typeface="+mn-ea"/>
                <a:cs typeface="+mn-cs"/>
              </a:rPr>
              <a:t>例3-19  二分法查找。</a:t>
            </a:r>
            <a:endParaRPr lang="zh-CN" altLang="en-US" sz="2400" kern="1200">
              <a:latin typeface="+mn-lt"/>
              <a:ea typeface="+mn-ea"/>
              <a:cs typeface="+mn-cs"/>
            </a:endParaRPr>
          </a:p>
          <a:p>
            <a:pPr eaLnBrk="1" latinLnBrk="0" hangingPunct="1">
              <a:lnSpc>
                <a:spcPct val="150000"/>
              </a:lnSpc>
              <a:spcBef>
                <a:spcPct val="0"/>
              </a:spcBef>
              <a:buSzPct val="70000"/>
              <a:buFont typeface="Wingdings" panose="05000000000000000000" charset="0"/>
              <a:buChar char="ü"/>
            </a:pPr>
            <a:r>
              <a:rPr lang="zh-CN" altLang="en-US" sz="2000" kern="1200">
                <a:latin typeface="+mn-lt"/>
                <a:ea typeface="+mn-ea"/>
                <a:cs typeface="+mn-cs"/>
              </a:rPr>
              <a:t>二分法查找算法非常适合在大量元素中查找指定的元素，</a:t>
            </a:r>
            <a:r>
              <a:rPr lang="zh-CN" altLang="en-US" sz="2000" kern="1200">
                <a:solidFill>
                  <a:srgbClr val="FF0000"/>
                </a:solidFill>
                <a:latin typeface="+mn-lt"/>
                <a:ea typeface="+mn-ea"/>
                <a:cs typeface="+mn-cs"/>
              </a:rPr>
              <a:t>要求序列已经排好序</a:t>
            </a:r>
            <a:r>
              <a:rPr lang="zh-CN" altLang="en-US" sz="2000" kern="1200">
                <a:latin typeface="+mn-lt"/>
                <a:ea typeface="+mn-ea"/>
                <a:cs typeface="+mn-cs"/>
              </a:rPr>
              <a:t>（这里假设按从小到大排序）。</a:t>
            </a:r>
            <a:endParaRPr lang="zh-CN" altLang="en-US" sz="2000" kern="1200">
              <a:latin typeface="+mn-lt"/>
              <a:ea typeface="+mn-ea"/>
              <a:cs typeface="+mn-cs"/>
            </a:endParaRPr>
          </a:p>
          <a:p>
            <a:pPr eaLnBrk="1" latinLnBrk="0" hangingPunct="1">
              <a:lnSpc>
                <a:spcPct val="150000"/>
              </a:lnSpc>
              <a:spcBef>
                <a:spcPct val="0"/>
              </a:spcBef>
              <a:buSzPct val="70000"/>
              <a:buFont typeface="Wingdings" panose="05000000000000000000" charset="0"/>
              <a:buChar char="ü"/>
            </a:pPr>
            <a:r>
              <a:rPr lang="zh-CN" altLang="en-US" sz="2000" kern="1200">
                <a:latin typeface="+mn-lt"/>
                <a:ea typeface="+mn-ea"/>
                <a:cs typeface="+mn-cs"/>
              </a:rPr>
              <a:t>首先测试中间位置上的元素是否为想查找的元素，如果是则结束算法；</a:t>
            </a:r>
            <a:endParaRPr lang="zh-CN" altLang="en-US" sz="2000" kern="1200">
              <a:latin typeface="+mn-lt"/>
              <a:ea typeface="+mn-ea"/>
              <a:cs typeface="+mn-cs"/>
            </a:endParaRPr>
          </a:p>
          <a:p>
            <a:pPr eaLnBrk="1" latinLnBrk="0" hangingPunct="1">
              <a:lnSpc>
                <a:spcPct val="150000"/>
              </a:lnSpc>
              <a:spcBef>
                <a:spcPct val="0"/>
              </a:spcBef>
              <a:buSzPct val="70000"/>
              <a:buFont typeface="Wingdings" panose="05000000000000000000" charset="0"/>
              <a:buChar char="ü"/>
            </a:pPr>
            <a:r>
              <a:rPr lang="zh-CN" altLang="en-US" sz="2000" kern="1200">
                <a:latin typeface="+mn-lt"/>
                <a:ea typeface="+mn-ea"/>
                <a:cs typeface="+mn-cs"/>
              </a:rPr>
              <a:t>如果序列中间位置上的元素比要查找的元素小，则在序列的后面一半元素中继续查找；</a:t>
            </a:r>
            <a:endParaRPr lang="zh-CN" altLang="en-US" sz="2000" kern="1200">
              <a:latin typeface="+mn-lt"/>
              <a:ea typeface="+mn-ea"/>
              <a:cs typeface="+mn-cs"/>
            </a:endParaRPr>
          </a:p>
          <a:p>
            <a:pPr eaLnBrk="1" latinLnBrk="0" hangingPunct="1">
              <a:lnSpc>
                <a:spcPct val="150000"/>
              </a:lnSpc>
              <a:spcBef>
                <a:spcPct val="0"/>
              </a:spcBef>
              <a:buSzPct val="70000"/>
              <a:buFont typeface="Wingdings" panose="05000000000000000000" charset="0"/>
              <a:buChar char="ü"/>
            </a:pPr>
            <a:r>
              <a:rPr lang="zh-CN" altLang="en-US" sz="2000" kern="1200">
                <a:latin typeface="+mn-lt"/>
                <a:ea typeface="+mn-ea"/>
                <a:cs typeface="+mn-cs"/>
              </a:rPr>
              <a:t>如果中间位置上的元素比要查找的元素大，则在序列的前面一半元素中继续查找。</a:t>
            </a:r>
            <a:endParaRPr lang="zh-CN" altLang="en-US" sz="2000" kern="1200">
              <a:latin typeface="+mn-lt"/>
              <a:ea typeface="+mn-ea"/>
              <a:cs typeface="+mn-cs"/>
            </a:endParaRPr>
          </a:p>
          <a:p>
            <a:pPr eaLnBrk="1" latinLnBrk="0" hangingPunct="1">
              <a:lnSpc>
                <a:spcPct val="150000"/>
              </a:lnSpc>
              <a:spcBef>
                <a:spcPct val="0"/>
              </a:spcBef>
              <a:buSzPct val="70000"/>
              <a:buFont typeface="Wingdings" panose="05000000000000000000" charset="0"/>
              <a:buChar char="ü"/>
            </a:pPr>
            <a:r>
              <a:rPr lang="zh-CN" altLang="en-US" sz="2000" kern="1200">
                <a:latin typeface="+mn-lt"/>
                <a:ea typeface="+mn-ea"/>
                <a:cs typeface="+mn-cs"/>
              </a:rPr>
              <a:t>重复上面的过程，不断地缩小搜索范围，直到查找成功或者失败（要查找的元素不在序列中）。</a:t>
            </a:r>
            <a:endParaRPr lang="zh-CN" altLang="en-US" sz="2000" kern="1200">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7042" name="内容占位符 2"/>
          <p:cNvSpPr>
            <a:spLocks noGrp="1"/>
          </p:cNvSpPr>
          <p:nvPr>
            <p:ph sz="half" idx="2"/>
          </p:nvPr>
        </p:nvSpPr>
        <p:spPr/>
        <p:txBody>
          <a:bodyPr anchor="t"/>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def binarySearch(lst, value):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start = 0</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end = len(lst)</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while start &lt;= end:</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#计算中间位置</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middle = (start + end) // 2</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#查找成功，返回元素对应的位置</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if value == lst[middle]: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return middle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#在后面一半元素中继续查找</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elif value &gt; lst[middle]: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start = middle + 1</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#在前面一半元素中继续查找</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elif value &lt; lst[middle]: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end = middle - 1</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#查找不成功，返回False</a:t>
            </a:r>
            <a:endParaRPr lang="zh-CN" altLang="en-US" sz="16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600" kern="1200">
                <a:latin typeface="Consolas" panose="020B0609020204030204" charset="0"/>
                <a:ea typeface="+mn-ea"/>
                <a:cs typeface="+mn-cs"/>
              </a:rPr>
              <a:t>    return False</a:t>
            </a:r>
            <a:endParaRPr lang="zh-CN" altLang="en-US" sz="1600" kern="1200">
              <a:latin typeface="Consolas" panose="020B0609020204030204" charset="0"/>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88066" name="内容占位符 2"/>
          <p:cNvSpPr>
            <a:spLocks noGrp="1"/>
          </p:cNvSpPr>
          <p:nvPr>
            <p:ph sz="half" idx="2"/>
          </p:nvPr>
        </p:nvSpPr>
        <p:spPr/>
        <p:txBody>
          <a:bodyPr anchor="t"/>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from random import randint</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lst = [randint(1,50) for i in range(20)]</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lst.sort()</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print(lst)</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result = binarySearch(lst, 30)</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if result!=False:</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    print('Success, its position is:',result)</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else:</a:t>
            </a:r>
            <a:endParaRPr lang="zh-CN" altLang="en-US" sz="1800" kern="1200">
              <a:latin typeface="Consolas" panose="020B0609020204030204" charset="0"/>
              <a:ea typeface="+mn-ea"/>
              <a:cs typeface="+mn-cs"/>
            </a:endParaRPr>
          </a:p>
          <a:p>
            <a:pPr marL="0" indent="0" eaLnBrk="1" latinLnBrk="0" hangingPunct="1">
              <a:spcBef>
                <a:spcPts val="300"/>
              </a:spcBef>
              <a:buSzPct val="70000"/>
              <a:buFont typeface="Wingdings" panose="05000000000000000000" pitchFamily="2" charset="2"/>
              <a:buNone/>
            </a:pPr>
            <a:r>
              <a:rPr lang="zh-CN" altLang="en-US" sz="1800" kern="1200">
                <a:latin typeface="Consolas" panose="020B0609020204030204" charset="0"/>
                <a:ea typeface="+mn-ea"/>
                <a:cs typeface="+mn-cs"/>
              </a:rPr>
              <a:t>    print('Fail. Not exist.')</a:t>
            </a:r>
            <a:endParaRPr lang="zh-CN" altLang="en-US" sz="1800" kern="1200">
              <a:latin typeface="Consolas" panose="020B0609020204030204" charset="0"/>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内容占位符 2"/>
          <p:cNvSpPr>
            <a:spLocks noGrp="1"/>
          </p:cNvSpPr>
          <p:nvPr>
            <p:ph sz="half" idx="2"/>
          </p:nvPr>
        </p:nvSpPr>
        <p:spPr/>
        <p:txBody>
          <a:bodyPr anchor="t"/>
          <a:p>
            <a:pPr eaLnBrk="1" latinLnBrk="0" hangingPunct="1">
              <a:lnSpc>
                <a:spcPct val="150000"/>
              </a:lnSpc>
              <a:spcBef>
                <a:spcPct val="0"/>
              </a:spcBef>
              <a:buFont typeface="Wingdings" panose="05000000000000000000" charset="0"/>
              <a:buChar char=""/>
            </a:pPr>
            <a:r>
              <a:rPr lang="zh-CN" altLang="en-US" sz="2400" kern="1200">
                <a:latin typeface="+mn-lt"/>
                <a:ea typeface="+mn-ea"/>
                <a:cs typeface="+mn-cs"/>
              </a:rPr>
              <a:t>标准库bisect实现了二分法查找和插入的有关功能：</a:t>
            </a:r>
            <a:endParaRPr lang="zh-CN" altLang="en-US" sz="2400" kern="1200">
              <a:latin typeface="+mn-lt"/>
              <a:ea typeface="+mn-ea"/>
              <a:cs typeface="+mn-cs"/>
            </a:endParaRPr>
          </a:p>
          <a:p>
            <a:pPr eaLnBrk="1" latinLnBrk="0" hangingPunct="1">
              <a:lnSpc>
                <a:spcPct val="150000"/>
              </a:lnSpc>
              <a:spcBef>
                <a:spcPct val="0"/>
              </a:spcBef>
              <a:buFont typeface="Wingdings" panose="05000000000000000000" charset="0"/>
              <a:buChar char=""/>
            </a:pPr>
            <a:r>
              <a:rPr lang="zh-CN" altLang="en-US" sz="2000" kern="1200">
                <a:latin typeface="+mn-lt"/>
                <a:ea typeface="+mn-ea"/>
                <a:cs typeface="+mn-cs"/>
              </a:rPr>
              <a:t>bisect_left()和bisect_right()方法可以用来定位在一个有序列表中插入指定元素而保持新列表有序的正确位置</a:t>
            </a:r>
            <a:endParaRPr lang="zh-CN" altLang="en-US" sz="2000" kern="1200">
              <a:latin typeface="+mn-lt"/>
              <a:ea typeface="+mn-ea"/>
              <a:cs typeface="+mn-cs"/>
            </a:endParaRPr>
          </a:p>
          <a:p>
            <a:pPr eaLnBrk="1" latinLnBrk="0" hangingPunct="1">
              <a:lnSpc>
                <a:spcPct val="150000"/>
              </a:lnSpc>
              <a:spcBef>
                <a:spcPct val="0"/>
              </a:spcBef>
              <a:buFont typeface="Wingdings" panose="05000000000000000000" charset="0"/>
              <a:buChar char=""/>
            </a:pPr>
            <a:r>
              <a:rPr lang="zh-CN" altLang="en-US" sz="2000" kern="1200">
                <a:latin typeface="+mn-lt"/>
                <a:ea typeface="+mn-ea"/>
                <a:cs typeface="+mn-cs"/>
              </a:rPr>
              <a:t>如果原列表中已存在要插入的元素，那么bisect_left()返回已有元素前面紧邻的位置，而bisect_right()返回已有元素后面紧邻的位置；</a:t>
            </a:r>
            <a:endParaRPr lang="zh-CN" altLang="en-US" sz="2000" kern="1200">
              <a:latin typeface="+mn-lt"/>
              <a:ea typeface="+mn-ea"/>
              <a:cs typeface="+mn-cs"/>
            </a:endParaRPr>
          </a:p>
          <a:p>
            <a:pPr eaLnBrk="1" latinLnBrk="0" hangingPunct="1">
              <a:lnSpc>
                <a:spcPct val="150000"/>
              </a:lnSpc>
              <a:spcBef>
                <a:spcPct val="0"/>
              </a:spcBef>
              <a:buFont typeface="Wingdings" panose="05000000000000000000" charset="0"/>
              <a:buChar char=""/>
            </a:pPr>
            <a:r>
              <a:rPr lang="zh-CN" altLang="en-US" sz="2000" kern="1200">
                <a:latin typeface="+mn-lt"/>
                <a:ea typeface="+mn-ea"/>
                <a:cs typeface="+mn-cs"/>
              </a:rPr>
              <a:t>insort_left()和insort_right()则直接在正确的位置插入新元素并且保持新列表有序。</a:t>
            </a:r>
            <a:endParaRPr lang="zh-CN" altLang="en-US" sz="2000" kern="120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8909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内容占位符 2"/>
          <p:cNvSpPr>
            <a:spLocks noGrp="1"/>
          </p:cNvSpPr>
          <p:nvPr>
            <p:ph sz="half" idx="2"/>
          </p:nvPr>
        </p:nvSpPr>
        <p:spPr/>
        <p:txBody>
          <a:bodyPr anchor="t"/>
          <a:p>
            <a:pPr marL="0" indent="0" eaLnBrk="1" latinLnBrk="0" hangingPunct="1">
              <a:spcBef>
                <a:spcPct val="0"/>
              </a:spcBef>
              <a:buNone/>
            </a:pPr>
            <a:r>
              <a:rPr lang="zh-CN" altLang="en-US" sz="1600" kern="1200">
                <a:latin typeface="Consolas" panose="020B0609020204030204" charset="0"/>
                <a:ea typeface="+mn-ea"/>
                <a:cs typeface="+mn-cs"/>
              </a:rPr>
              <a:t>&gt;&gt;&gt; import bisect</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lst = list(range(10))             #创建列表</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lst</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[0, 1, 2, 3, 4, 5, 6, 7, 8, 9]</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bisect.bisect_left(lst, 5)        #获取需要插入的新元素的正确位置</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5</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bisect.bisect_right(lst, 5)</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6</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bisect.bisect_left(lst, 5.5)</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6</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bisect.bisect_right(lst, 5.5)</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6</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lst.insert(6, 5.5)                #插入新元素</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lst</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[0, 1, 2, 3, 4, 5, 5.5, 6, 7, 8, 9]</a:t>
            </a:r>
            <a:endParaRPr lang="zh-CN" altLang="en-US" sz="1600" kern="1200">
              <a:solidFill>
                <a:srgbClr val="00B0F0"/>
              </a:solidFill>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bisect.insort_left(lst, 7.9)      #插入新元素</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latin typeface="Consolas" panose="020B0609020204030204" charset="0"/>
                <a:ea typeface="+mn-ea"/>
                <a:cs typeface="+mn-cs"/>
              </a:rPr>
              <a:t>&gt;&gt;&gt; lst</a:t>
            </a:r>
            <a:endParaRPr lang="zh-CN" altLang="en-US" sz="1600" kern="1200">
              <a:latin typeface="Consolas" panose="020B0609020204030204" charset="0"/>
              <a:ea typeface="+mn-ea"/>
              <a:cs typeface="+mn-cs"/>
            </a:endParaRPr>
          </a:p>
          <a:p>
            <a:pPr marL="0" indent="0" eaLnBrk="1" latinLnBrk="0" hangingPunct="1">
              <a:spcBef>
                <a:spcPct val="0"/>
              </a:spcBef>
              <a:buNone/>
            </a:pPr>
            <a:r>
              <a:rPr lang="zh-CN" altLang="en-US" sz="1600" kern="1200">
                <a:solidFill>
                  <a:srgbClr val="00B0F0"/>
                </a:solidFill>
                <a:latin typeface="Consolas" panose="020B0609020204030204" charset="0"/>
                <a:ea typeface="+mn-ea"/>
                <a:cs typeface="+mn-cs"/>
              </a:rPr>
              <a:t>[0, 1, 2, 3, 4, 5, 5.5, 6, 7, 7.9, 8, 9]</a:t>
            </a:r>
            <a:endParaRPr lang="zh-CN" altLang="en-US" sz="1600" kern="1200">
              <a:solidFill>
                <a:srgbClr val="00B0F0"/>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011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20481"/>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1506" name="文本占位符 20482"/>
          <p:cNvSpPr>
            <a:spLocks noGrp="1"/>
          </p:cNvSpPr>
          <p:nvPr>
            <p:ph sz="half" idx="2"/>
          </p:nvPr>
        </p:nvSpPr>
        <p:spPr/>
        <p:txBody>
          <a:bodyPr wrap="square" lIns="91440" tIns="45720" rIns="91440" bIns="45720" anchor="t"/>
          <a:p>
            <a:pPr eaLnBrk="1" latinLnBrk="0" hangingPunct="1">
              <a:lnSpc>
                <a:spcPct val="150000"/>
              </a:lnSpc>
              <a:spcBef>
                <a:spcPts val="600"/>
              </a:spcBef>
              <a:spcAft>
                <a:spcPts val="600"/>
              </a:spcAft>
              <a:buSzPct val="70000"/>
              <a:buFont typeface="Wingdings" panose="05000000000000000000" charset="0"/>
              <a:buChar char="§"/>
            </a:pPr>
            <a:r>
              <a:rPr lang="zh-CN" altLang="en-US" sz="2400" kern="1200" dirty="0">
                <a:latin typeface="宋体" panose="02010600030101010101" pitchFamily="2" charset="-122"/>
                <a:ea typeface="+mn-ea"/>
                <a:cs typeface="+mn-cs"/>
              </a:rPr>
              <a:t>以“</a:t>
            </a:r>
            <a:r>
              <a:rPr lang="en-US" altLang="zh-CN" sz="2400" kern="1200" dirty="0">
                <a:latin typeface="宋体" panose="02010600030101010101" pitchFamily="2" charset="-122"/>
                <a:ea typeface="+mn-ea"/>
                <a:cs typeface="+mn-cs"/>
              </a:rPr>
              <a:t>and”</a:t>
            </a:r>
            <a:r>
              <a:rPr lang="zh-CN" altLang="en-US" sz="2400" kern="1200" dirty="0">
                <a:latin typeface="宋体" panose="02010600030101010101" pitchFamily="2" charset="-122"/>
                <a:ea typeface="+mn-ea"/>
                <a:cs typeface="+mn-cs"/>
              </a:rPr>
              <a:t>为例，对于表达式“表达式</a:t>
            </a:r>
            <a:r>
              <a:rPr lang="en-US" altLang="zh-CN" sz="2400" kern="1200" dirty="0">
                <a:latin typeface="宋体" panose="02010600030101010101" pitchFamily="2" charset="-122"/>
                <a:ea typeface="+mn-ea"/>
                <a:cs typeface="+mn-cs"/>
              </a:rPr>
              <a:t>1 and </a:t>
            </a:r>
            <a:r>
              <a:rPr lang="zh-CN" altLang="en-US" sz="2400" kern="1200" dirty="0">
                <a:latin typeface="宋体" panose="02010600030101010101" pitchFamily="2" charset="-122"/>
                <a:ea typeface="+mn-ea"/>
                <a:cs typeface="+mn-cs"/>
              </a:rPr>
              <a:t>表达式</a:t>
            </a:r>
            <a:r>
              <a:rPr lang="en-US" altLang="zh-CN" sz="2400" kern="1200" dirty="0">
                <a:latin typeface="宋体" panose="02010600030101010101" pitchFamily="2" charset="-122"/>
                <a:ea typeface="+mn-ea"/>
                <a:cs typeface="+mn-cs"/>
              </a:rPr>
              <a:t>2”</a:t>
            </a:r>
            <a:r>
              <a:rPr lang="zh-CN" altLang="en-US" sz="2400" kern="1200" dirty="0">
                <a:latin typeface="宋体" panose="02010600030101010101" pitchFamily="2" charset="-122"/>
                <a:ea typeface="+mn-ea"/>
                <a:cs typeface="+mn-cs"/>
              </a:rPr>
              <a:t>而言，如果“表达式</a:t>
            </a:r>
            <a:r>
              <a:rPr lang="en-US" altLang="zh-CN" sz="2400" kern="1200" dirty="0">
                <a:latin typeface="宋体" panose="02010600030101010101" pitchFamily="2" charset="-122"/>
                <a:ea typeface="+mn-ea"/>
                <a:cs typeface="+mn-cs"/>
              </a:rPr>
              <a:t>1”</a:t>
            </a:r>
            <a:r>
              <a:rPr lang="zh-CN" altLang="en-US" sz="2400" kern="1200" dirty="0">
                <a:latin typeface="宋体" panose="02010600030101010101" pitchFamily="2" charset="-122"/>
                <a:ea typeface="+mn-ea"/>
                <a:cs typeface="+mn-cs"/>
              </a:rPr>
              <a:t>的值为“</a:t>
            </a:r>
            <a:r>
              <a:rPr lang="en-US" altLang="zh-CN" sz="2400" kern="1200" dirty="0">
                <a:latin typeface="宋体" panose="02010600030101010101" pitchFamily="2" charset="-122"/>
                <a:ea typeface="+mn-ea"/>
                <a:cs typeface="+mn-cs"/>
              </a:rPr>
              <a:t>False”</a:t>
            </a:r>
            <a:r>
              <a:rPr lang="zh-CN" altLang="en-US" sz="2400" kern="1200" dirty="0">
                <a:latin typeface="宋体" panose="02010600030101010101" pitchFamily="2" charset="-122"/>
                <a:ea typeface="+mn-ea"/>
                <a:cs typeface="+mn-cs"/>
              </a:rPr>
              <a:t>或其他等价值时，不论“表达式</a:t>
            </a:r>
            <a:r>
              <a:rPr lang="en-US" altLang="zh-CN" sz="2400" kern="1200" dirty="0">
                <a:latin typeface="宋体" panose="02010600030101010101" pitchFamily="2" charset="-122"/>
                <a:ea typeface="+mn-ea"/>
                <a:cs typeface="+mn-cs"/>
              </a:rPr>
              <a:t>2”</a:t>
            </a:r>
            <a:r>
              <a:rPr lang="zh-CN" altLang="en-US" sz="2400" kern="1200" dirty="0">
                <a:latin typeface="宋体" panose="02010600030101010101" pitchFamily="2" charset="-122"/>
                <a:ea typeface="+mn-ea"/>
                <a:cs typeface="+mn-cs"/>
              </a:rPr>
              <a:t>的值是什么，整个表达式的值都是“</a:t>
            </a:r>
            <a:r>
              <a:rPr lang="en-US" altLang="zh-CN" sz="2400" kern="1200" dirty="0">
                <a:latin typeface="宋体" panose="02010600030101010101" pitchFamily="2" charset="-122"/>
                <a:ea typeface="+mn-ea"/>
                <a:cs typeface="+mn-cs"/>
              </a:rPr>
              <a:t>False”</a:t>
            </a:r>
            <a:r>
              <a:rPr lang="zh-CN" altLang="en-US" sz="2400" kern="1200" dirty="0">
                <a:latin typeface="宋体" panose="02010600030101010101" pitchFamily="2" charset="-122"/>
                <a:ea typeface="+mn-ea"/>
                <a:cs typeface="+mn-cs"/>
              </a:rPr>
              <a:t>，此时“表达式</a:t>
            </a:r>
            <a:r>
              <a:rPr lang="en-US" altLang="zh-CN" sz="2400" kern="1200" dirty="0">
                <a:latin typeface="宋体" panose="02010600030101010101" pitchFamily="2" charset="-122"/>
                <a:ea typeface="+mn-ea"/>
                <a:cs typeface="+mn-cs"/>
              </a:rPr>
              <a:t>2”</a:t>
            </a:r>
            <a:r>
              <a:rPr lang="zh-CN" altLang="en-US" sz="2400" kern="1200" dirty="0">
                <a:latin typeface="宋体" panose="02010600030101010101" pitchFamily="2" charset="-122"/>
                <a:ea typeface="+mn-ea"/>
                <a:cs typeface="+mn-cs"/>
              </a:rPr>
              <a:t>的值无论是什么都</a:t>
            </a:r>
            <a:r>
              <a:rPr lang="zh-CN" altLang="en-US" sz="2400" kern="1200" dirty="0">
                <a:solidFill>
                  <a:srgbClr val="FF0000"/>
                </a:solidFill>
                <a:latin typeface="宋体" panose="02010600030101010101" pitchFamily="2" charset="-122"/>
                <a:ea typeface="+mn-ea"/>
                <a:cs typeface="+mn-cs"/>
              </a:rPr>
              <a:t>不影响整个表达式的值</a:t>
            </a:r>
            <a:r>
              <a:rPr lang="zh-CN" altLang="en-US" sz="2400" kern="1200" dirty="0">
                <a:latin typeface="宋体" panose="02010600030101010101" pitchFamily="2" charset="-122"/>
                <a:ea typeface="+mn-ea"/>
                <a:cs typeface="+mn-cs"/>
              </a:rPr>
              <a:t>，因此将不会被计算，从而减少不必要的计算和判断。</a:t>
            </a:r>
            <a:endParaRPr lang="zh-CN" altLang="en-US" sz="2400" kern="1200" dirty="0">
              <a:latin typeface="宋体" panose="02010600030101010101" pitchFamily="2" charset="-122"/>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ea"/>
                <a:ea typeface="+mn-ea"/>
                <a:cs typeface="+mn-cs"/>
              </a:rPr>
              <a:t>例</a:t>
            </a:r>
            <a:r>
              <a:rPr kumimoji="0" lang="en-US" altLang="zh-CN" sz="2400" b="0" i="0" u="none" strike="noStrike" kern="1200" cap="none" spc="0" normalizeH="0" baseline="0" noProof="1">
                <a:solidFill>
                  <a:schemeClr val="tx1"/>
                </a:solidFill>
                <a:effectLst/>
                <a:latin typeface="+mn-ea"/>
                <a:ea typeface="+mn-ea"/>
                <a:cs typeface="+mn-cs"/>
              </a:rPr>
              <a:t>3-20  </a:t>
            </a:r>
            <a:r>
              <a:rPr kumimoji="0" lang="en-US" sz="2400" b="0" i="0" u="none" strike="noStrike" kern="1200" cap="none" spc="0" normalizeH="0" baseline="0" noProof="1">
                <a:solidFill>
                  <a:schemeClr val="tx1"/>
                </a:solidFill>
                <a:effectLst/>
                <a:latin typeface="+mn-ea"/>
                <a:ea typeface="+mn-ea"/>
                <a:cs typeface="+mn-cs"/>
              </a:rPr>
              <a:t>编写程序，计算百钱买百鸡问题。假设公鸡5元一只，母鸡3元一只，小鸡1元三只，现在有100块钱，想买100只鸡，问有多少种买法？</a:t>
            </a:r>
            <a:endParaRPr kumimoji="0" lang="en-US" sz="2400" b="0" i="0" u="none" strike="noStrike" kern="1200" cap="none" spc="0" normalizeH="0" baseline="0" noProof="1">
              <a:solidFill>
                <a:schemeClr val="tx1"/>
              </a:solidFill>
              <a:effectLst/>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#假设能买x只公鸡，x最大为20</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for x in range(21):</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#假设能买y只母鸡，y最大为33</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for y in range(34):</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#假设能买z只小鸡</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z = 100-x-y</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if z%3==0 and 5*x + 3*y + z//3 == 100:</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print(x,y,z)</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113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285750" marR="0" indent="-28575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3-21  </a:t>
            </a:r>
            <a:r>
              <a:rPr kumimoji="0" lang="en-US" sz="2400" b="0" i="0" u="none" strike="noStrike" kern="1200" cap="none" spc="0" normalizeH="0" baseline="0" noProof="1">
                <a:solidFill>
                  <a:schemeClr val="tx1"/>
                </a:solidFill>
                <a:effectLst/>
                <a:latin typeface="+mn-lt"/>
                <a:ea typeface="+mn-ea"/>
                <a:cs typeface="+mn-cs"/>
              </a:rPr>
              <a:t>编写代码，模拟决赛现场最终成绩的计算过程。</a:t>
            </a:r>
            <a:endParaRPr kumimoji="0" 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#这个循环用来保证必须输入大于2的整数作为评委人数</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while True:</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try:</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n = int(input('请输入评委人数：'))</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if n &lt;= 2:</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print('评委人数太少,必须多于2个人。')</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else:</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#如果输入大于2的整数，就结束循环</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break</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except:</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pass</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#用来保存所有评委的打分</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scores = []</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216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Content Placeholder 2"/>
          <p:cNvSpPr>
            <a:spLocks noGrp="1"/>
          </p:cNvSpPr>
          <p:nvPr>
            <p:ph sz="half" idx="2"/>
          </p:nvPr>
        </p:nvSpPr>
        <p:spPr/>
        <p:txBody>
          <a:bodyPr anchor="t"/>
          <a:p>
            <a:pPr marL="0" indent="0" eaLnBrk="1" latinLnBrk="0" hangingPunct="1">
              <a:spcBef>
                <a:spcPts val="300"/>
              </a:spcBef>
              <a:buNone/>
            </a:pPr>
            <a:r>
              <a:rPr lang="en-US" altLang="en-US" sz="1800" kern="1200">
                <a:latin typeface="Consolas" panose="020B0609020204030204" charset="0"/>
                <a:ea typeface="+mn-ea"/>
                <a:cs typeface="+mn-cs"/>
              </a:rPr>
              <a:t>for i in range(n):</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#这个while循环用来保证用户必须输入0到100之间的数字</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while True:</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try:</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score = input('请输入第{0}个评委的分数：'.format(i+1))</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#把字符串转换为实数</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score = float(score)</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#用来保证输入的数字在0到100之间</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assert 0&lt;=score&lt;=100</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scores.append(score)</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#如果数据合法，跳出while循环，继续输入下一个评委的得分</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break</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except:</a:t>
            </a:r>
            <a:endParaRPr lang="en-US" altLang="en-US" sz="1800" kern="1200">
              <a:latin typeface="Consolas" panose="020B0609020204030204" charset="0"/>
              <a:ea typeface="+mn-ea"/>
              <a:cs typeface="+mn-cs"/>
            </a:endParaRPr>
          </a:p>
          <a:p>
            <a:pPr marL="0" indent="0" eaLnBrk="1" latinLnBrk="0" hangingPunct="1">
              <a:spcBef>
                <a:spcPts val="300"/>
              </a:spcBef>
              <a:buNone/>
            </a:pPr>
            <a:r>
              <a:rPr lang="en-US" altLang="en-US" sz="1800" kern="1200">
                <a:latin typeface="Consolas" panose="020B0609020204030204" charset="0"/>
                <a:ea typeface="+mn-ea"/>
                <a:cs typeface="+mn-cs"/>
              </a:rPr>
              <a:t>            print('分数错误')</a:t>
            </a:r>
            <a:endParaRPr lang="en-US" altLang="en-US"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318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Content Placeholder 2"/>
          <p:cNvSpPr>
            <a:spLocks noGrp="1"/>
          </p:cNvSpPr>
          <p:nvPr>
            <p:ph sz="half" idx="2"/>
          </p:nvPr>
        </p:nvSpPr>
        <p:spPr/>
        <p:txBody>
          <a:bodyPr anchor="t"/>
          <a:p>
            <a:pPr marL="0" indent="0">
              <a:buNone/>
            </a:pPr>
            <a:r>
              <a:rPr lang="en-US" altLang="en-US" sz="1800" kern="1200">
                <a:latin typeface="Consolas" panose="020B0609020204030204" charset="0"/>
                <a:ea typeface="+mn-ea"/>
                <a:cs typeface="+mn-cs"/>
              </a:rPr>
              <a:t>#计算并删除最高分与最低分</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highest = max(scores)</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lowest = min(scores)</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scores.remove(highest)</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scores.remove(lowest)</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#计算平均分，保留2位小数</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finalScore = round(sum(scores)/len(scores), 2)</a:t>
            </a:r>
            <a:endParaRPr lang="en-US" altLang="en-US" sz="1800" kern="1200">
              <a:latin typeface="Consolas" panose="020B0609020204030204" charset="0"/>
              <a:ea typeface="+mn-ea"/>
              <a:cs typeface="+mn-cs"/>
            </a:endParaRPr>
          </a:p>
          <a:p>
            <a:pPr marL="0" indent="0">
              <a:buNone/>
            </a:pP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formatter = '去掉一个最高分{0}\n去掉一个最低分{1}\n最后得分{2}'</a:t>
            </a:r>
            <a:endParaRPr lang="en-US" altLang="en-US" sz="1800" kern="1200">
              <a:latin typeface="Consolas" panose="020B0609020204030204" charset="0"/>
              <a:ea typeface="+mn-ea"/>
              <a:cs typeface="+mn-cs"/>
            </a:endParaRPr>
          </a:p>
          <a:p>
            <a:pPr marL="0" indent="0">
              <a:buNone/>
            </a:pPr>
            <a:r>
              <a:rPr lang="en-US" altLang="en-US" sz="1800" kern="1200">
                <a:latin typeface="Consolas" panose="020B0609020204030204" charset="0"/>
                <a:ea typeface="+mn-ea"/>
                <a:cs typeface="+mn-cs"/>
              </a:rPr>
              <a:t>print(formatter.format(highest, lowest, finalScore))</a:t>
            </a:r>
            <a:endParaRPr lang="en-US" altLang="en-US"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421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3-22  </a:t>
            </a:r>
            <a:r>
              <a:rPr kumimoji="0" lang="zh-CN" altLang="en-US" sz="2400" b="0" i="0" u="none" strike="noStrike" kern="1200" cap="none" spc="0" normalizeH="0" baseline="0" noProof="1">
                <a:solidFill>
                  <a:schemeClr val="tx1"/>
                </a:solidFill>
                <a:effectLst/>
                <a:latin typeface="+mn-lt"/>
                <a:ea typeface="+mn-ea"/>
                <a:cs typeface="+mn-cs"/>
              </a:rPr>
              <a:t>求解汉诺塔问题。</a:t>
            </a:r>
            <a:endParaRPr kumimoji="0" lang="zh-CN" altLang="en-US" sz="2400" b="0" i="0" u="none" strike="noStrike" kern="1200" cap="none" spc="0" normalizeH="0" baseline="0" noProof="1">
              <a:solidFill>
                <a:schemeClr val="tx1"/>
              </a:solidFill>
              <a:effectLst/>
              <a:latin typeface="+mn-lt"/>
              <a:ea typeface="+mn-ea"/>
              <a:cs typeface="+mn-cs"/>
            </a:endParaRPr>
          </a:p>
          <a:p>
            <a:pPr marL="342900" marR="0" indent="-342900" algn="l" defTabSz="914400" rtl="0" eaLnBrk="1" fontAlgn="base" latinLnBrk="0" hangingPunct="1">
              <a:lnSpc>
                <a:spcPct val="12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effectLst/>
                <a:latin typeface="+mn-lt"/>
                <a:ea typeface="+mn-ea"/>
                <a:cs typeface="+mn-cs"/>
              </a:rPr>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a:t>
            </a:r>
            <a:endParaRPr kumimoji="0" lang="zh-CN" altLang="en-US" sz="2000" b="0" i="0" u="none" strike="noStrike" kern="1200" cap="none" spc="0" normalizeH="0" baseline="0" noProof="1">
              <a:solidFill>
                <a:schemeClr val="tx1"/>
              </a:solidFill>
              <a:effectLst/>
              <a:latin typeface="+mn-lt"/>
              <a:ea typeface="+mn-ea"/>
              <a:cs typeface="+mn-cs"/>
            </a:endParaRPr>
          </a:p>
          <a:p>
            <a:pPr marL="342900" marR="0" indent="-342900" algn="l" defTabSz="914400" rtl="0" eaLnBrk="1" fontAlgn="base" latinLnBrk="0" hangingPunct="1">
              <a:lnSpc>
                <a:spcPct val="120000"/>
              </a:lnSpc>
              <a:spcBef>
                <a:spcPts val="6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effectLst/>
                <a:latin typeface="+mn-lt"/>
                <a:ea typeface="+mn-ea"/>
                <a:cs typeface="+mn-cs"/>
              </a:rPr>
              <a:t>根据数学知识我们可以知道，</a:t>
            </a:r>
            <a:r>
              <a:rPr kumimoji="0" lang="zh-CN" altLang="en-US" sz="2000" b="0" i="0" u="none" strike="noStrike" kern="1200" cap="none" spc="0" normalizeH="0" baseline="0" noProof="1">
                <a:solidFill>
                  <a:srgbClr val="FF0000"/>
                </a:solidFill>
                <a:effectLst/>
                <a:latin typeface="+mn-lt"/>
                <a:ea typeface="+mn-ea"/>
                <a:cs typeface="+mn-cs"/>
              </a:rPr>
              <a:t>移动n个盘子需要2^n-1步</a:t>
            </a:r>
            <a:r>
              <a:rPr kumimoji="0" lang="zh-CN" altLang="en-US" sz="2000" b="0" i="0" u="none" strike="noStrike" kern="1200" cap="none" spc="0" normalizeH="0" baseline="0" noProof="1">
                <a:solidFill>
                  <a:schemeClr val="tx1"/>
                </a:solidFill>
                <a:effectLst/>
                <a:latin typeface="+mn-lt"/>
                <a:ea typeface="+mn-ea"/>
                <a:cs typeface="+mn-cs"/>
              </a:rPr>
              <a:t>，64个盘子需要18446744073709551615步。如果每步需要一秒钟的话，那么也需要584942417355.072年。</a:t>
            </a:r>
            <a:endParaRPr kumimoji="0" lang="zh-CN" altLang="en-US" sz="20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6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9523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Content Placeholder 2"/>
          <p:cNvSpPr>
            <a:spLocks noGrp="1"/>
          </p:cNvSpPr>
          <p:nvPr>
            <p:ph sz="half" idx="2"/>
          </p:nvPr>
        </p:nvSpPr>
        <p:spPr/>
        <p:txBody>
          <a:bodyPr anchor="t"/>
          <a:p>
            <a:pPr marL="0" indent="0" eaLnBrk="1" latinLnBrk="0" hangingPunct="1">
              <a:spcBef>
                <a:spcPts val="300"/>
              </a:spcBef>
              <a:buNone/>
            </a:pPr>
            <a:r>
              <a:rPr lang="en-US" altLang="en-US" sz="1600" kern="1200">
                <a:latin typeface="+mn-lt"/>
                <a:ea typeface="+mn-ea"/>
                <a:cs typeface="+mn-cs"/>
              </a:rPr>
              <a:t>def hannoi(num, src, dst, temp=None):  #</a:t>
            </a:r>
            <a:r>
              <a:rPr lang="zh-CN" altLang="en-US" sz="1600" kern="1200">
                <a:latin typeface="+mn-lt"/>
                <a:ea typeface="+mn-ea"/>
                <a:cs typeface="+mn-cs"/>
              </a:rPr>
              <a:t>递归算法</a:t>
            </a:r>
            <a:endParaRPr lang="zh-CN"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global times    </a:t>
            </a:r>
            <a:r>
              <a:rPr lang="en-US" altLang="en-US" sz="1600" kern="1200">
                <a:latin typeface="+mn-lt"/>
                <a:ea typeface="+mn-ea"/>
                <a:cs typeface="+mn-cs"/>
                <a:sym typeface="宋体" panose="02010600030101010101" pitchFamily="2" charset="-122"/>
              </a:rPr>
              <a:t>#声明用来记录移动次数的变量为全局变量</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assert type(num) == int, 'num must be integer'   </a:t>
            </a:r>
            <a:r>
              <a:rPr lang="en-US" altLang="en-US" sz="1600" kern="1200">
                <a:latin typeface="+mn-lt"/>
                <a:ea typeface="+mn-ea"/>
                <a:cs typeface="+mn-cs"/>
                <a:sym typeface="宋体" panose="02010600030101010101" pitchFamily="2" charset="-122"/>
              </a:rPr>
              <a:t>#确认参数类型和范围</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assert num &gt; 0, 'num must &gt; 0'    </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if num == 1: </a:t>
            </a:r>
            <a:r>
              <a:rPr lang="en-US" altLang="en-US" sz="1600" kern="1200">
                <a:latin typeface="+mn-lt"/>
                <a:ea typeface="+mn-ea"/>
                <a:cs typeface="+mn-cs"/>
                <a:sym typeface="宋体" panose="02010600030101010101" pitchFamily="2" charset="-122"/>
              </a:rPr>
              <a:t>#只剩最后或只有一个盘子需要移动，这也是函数递归调用的结束条件</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print('The {0} Times move:{1}==&gt;{2}'.format(times, src, dst))</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times += 1</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else:</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#递归调用函数自身，先把除最后一个盘子之外的所有盘子移动到临时柱子上</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hannoi(num-1, src, temp, dst)</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hannoi(1, src, dst)   </a:t>
            </a:r>
            <a:r>
              <a:rPr lang="en-US" altLang="en-US" sz="1600" kern="1200">
                <a:latin typeface="+mn-lt"/>
                <a:ea typeface="+mn-ea"/>
                <a:cs typeface="+mn-cs"/>
                <a:sym typeface="宋体" panose="02010600030101010101" pitchFamily="2" charset="-122"/>
              </a:rPr>
              <a:t>#把最后一个盘子直接移动到目标柱子上</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#把除最后一个盘子之外的其他盘子从临时柱子上移动到目标柱子上</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        hannoi(num-1, temp, dst, src)</a:t>
            </a:r>
            <a:endParaRPr lang="en-US" altLang="en-US" sz="1600" kern="1200">
              <a:latin typeface="+mn-lt"/>
              <a:ea typeface="+mn-ea"/>
              <a:cs typeface="+mn-cs"/>
            </a:endParaRPr>
          </a:p>
          <a:p>
            <a:pPr marL="0" indent="0" eaLnBrk="1" latinLnBrk="0" hangingPunct="1">
              <a:spcBef>
                <a:spcPts val="300"/>
              </a:spcBef>
              <a:buNone/>
            </a:pP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times = 1    </a:t>
            </a:r>
            <a:r>
              <a:rPr lang="en-US" altLang="en-US" sz="1600" kern="1200">
                <a:latin typeface="+mn-lt"/>
                <a:ea typeface="+mn-ea"/>
                <a:cs typeface="+mn-cs"/>
                <a:sym typeface="宋体" panose="02010600030101010101" pitchFamily="2" charset="-122"/>
              </a:rPr>
              <a:t>#用来记录移动次数的变量</a:t>
            </a:r>
            <a:endParaRPr lang="en-US" altLang="en-US" sz="1600" kern="1200">
              <a:latin typeface="+mn-lt"/>
              <a:ea typeface="+mn-ea"/>
              <a:cs typeface="+mn-cs"/>
            </a:endParaRPr>
          </a:p>
          <a:p>
            <a:pPr marL="0" indent="0" eaLnBrk="1" latinLnBrk="0" hangingPunct="1">
              <a:spcBef>
                <a:spcPts val="300"/>
              </a:spcBef>
              <a:buNone/>
            </a:pPr>
            <a:r>
              <a:rPr lang="en-US" altLang="en-US" sz="1600" kern="1200">
                <a:latin typeface="+mn-lt"/>
                <a:ea typeface="+mn-ea"/>
                <a:cs typeface="+mn-cs"/>
              </a:rPr>
              <a:t>hannoi(3, 'A', 'C', 'B') </a:t>
            </a:r>
            <a:r>
              <a:rPr lang="en-US" altLang="en-US" sz="1600" kern="1200">
                <a:latin typeface="+mn-lt"/>
                <a:ea typeface="+mn-ea"/>
                <a:cs typeface="+mn-cs"/>
                <a:sym typeface="宋体" panose="02010600030101010101" pitchFamily="2" charset="-122"/>
              </a:rPr>
              <a:t>#A表示最初放置盘子的柱子，C是目标柱子，B是临时柱子</a:t>
            </a:r>
            <a:endParaRPr lang="en-US" altLang="en-US" sz="1600" kern="120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9625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内容占位符 2"/>
          <p:cNvSpPr>
            <a:spLocks noGrp="1"/>
          </p:cNvSpPr>
          <p:nvPr>
            <p:ph sz="half" idx="2"/>
          </p:nvPr>
        </p:nvSpPr>
        <p:spPr/>
        <p:txBody>
          <a:bodyPr anchor="t"/>
          <a:p>
            <a:pPr marL="0" indent="0">
              <a:buNone/>
            </a:pPr>
            <a:r>
              <a:rPr lang="zh-CN" altLang="en-US" sz="1400" kern="1200">
                <a:latin typeface="Consolas" panose="020B0609020204030204" charset="0"/>
                <a:ea typeface="+mn-ea"/>
                <a:cs typeface="+mn-cs"/>
              </a:rPr>
              <a:t>def hannoi(n):  </a:t>
            </a:r>
            <a:r>
              <a:rPr lang="en-US" altLang="zh-CN" sz="1400" kern="1200">
                <a:latin typeface="Consolas" panose="020B0609020204030204" charset="0"/>
                <a:ea typeface="+mn-ea"/>
                <a:cs typeface="+mn-cs"/>
              </a:rPr>
              <a:t>#</a:t>
            </a:r>
            <a:r>
              <a:rPr lang="zh-CN" altLang="en-US" sz="1400" kern="1200">
                <a:latin typeface="Consolas" panose="020B0609020204030204" charset="0"/>
                <a:ea typeface="+mn-ea"/>
                <a:cs typeface="+mn-cs"/>
              </a:rPr>
              <a:t>非递归算法</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#用来记录移动过程中每个盘子的当前位置</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#初始都在A柱子上，即chr(65+0)</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L = [0] * n</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#n个盘子一共需要移动2^n-1次才能完成</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for i in range(1, 2**n):</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#假设盘子编号分别为0,1,2,...,n-1</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#第i步应该移动的盘子编号</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#正好是i的二进制形式中最后连续的0的个数</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b_i = bin(i)</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j = len(b_i) - b_i.rfind('1') - 1</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print('第'+str(i)+'步:移动盘子'+str(j+1), chr(65+L[j]),'-&gt;', end=' ')</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#把ABC三根柱子摆成三角形</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#把第j个盘子移动到下一根柱子上</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#根据j的奇偶性决定是顺时针移动还是逆时针移动</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L[j] = ((L[j]+1)%3 if j%2 == 0 else (L[j]+2)%3)</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#下一根柱子，这里65是A的ASCII码</a:t>
            </a: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        print(chr(65+L[j]))</a:t>
            </a:r>
            <a:endParaRPr lang="zh-CN" altLang="en-US" sz="1400" kern="1200">
              <a:latin typeface="Consolas" panose="020B0609020204030204" charset="0"/>
              <a:ea typeface="+mn-ea"/>
              <a:cs typeface="+mn-cs"/>
            </a:endParaRPr>
          </a:p>
          <a:p>
            <a:pPr marL="0" indent="0">
              <a:buNone/>
            </a:pPr>
            <a:endParaRPr lang="zh-CN" altLang="en-US" sz="1400" kern="1200">
              <a:latin typeface="Consolas" panose="020B0609020204030204" charset="0"/>
              <a:ea typeface="+mn-ea"/>
              <a:cs typeface="+mn-cs"/>
            </a:endParaRPr>
          </a:p>
          <a:p>
            <a:pPr marL="0" indent="0">
              <a:buNone/>
            </a:pPr>
            <a:r>
              <a:rPr lang="zh-CN" altLang="en-US" sz="1400" kern="1200">
                <a:latin typeface="Consolas" panose="020B0609020204030204" charset="0"/>
                <a:ea typeface="+mn-ea"/>
                <a:cs typeface="+mn-cs"/>
              </a:rPr>
              <a:t>hannoi(3)</a:t>
            </a:r>
            <a:endParaRPr lang="zh-CN" altLang="en-US" sz="14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728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Times New Roman" panose="02020603050405020304" pitchFamily="18" charset="0"/>
                <a:ea typeface="+mn-ea"/>
                <a:cs typeface="+mn-cs"/>
              </a:rPr>
              <a:t>例</a:t>
            </a:r>
            <a:r>
              <a:rPr kumimoji="0" lang="en-US" altLang="zh-CN" sz="2400" b="0" i="0" u="none" strike="noStrike" kern="1200" cap="none" spc="0" normalizeH="0" baseline="0" noProof="1">
                <a:solidFill>
                  <a:schemeClr val="tx1"/>
                </a:solidFill>
                <a:effectLst/>
                <a:latin typeface="Times New Roman" panose="02020603050405020304" pitchFamily="18" charset="0"/>
                <a:ea typeface="+mn-ea"/>
                <a:cs typeface="+mn-cs"/>
              </a:rPr>
              <a:t>3-23  </a:t>
            </a:r>
            <a:r>
              <a:rPr kumimoji="0" lang="zh-CN" altLang="en-US" sz="2400" b="0" i="0" u="none" strike="noStrike" kern="1200" cap="none" spc="0" normalizeH="0" baseline="0" noProof="1">
                <a:solidFill>
                  <a:schemeClr val="tx1"/>
                </a:solidFill>
                <a:effectLst/>
                <a:latin typeface="Times New Roman" panose="02020603050405020304" pitchFamily="18" charset="0"/>
                <a:ea typeface="+mn-ea"/>
                <a:cs typeface="+mn-cs"/>
              </a:rPr>
              <a:t>递归算法计算组合数。</a:t>
            </a:r>
            <a:endParaRPr kumimoji="0" lang="zh-CN" altLang="en-US" sz="24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Times New Roman" panose="02020603050405020304" pitchFamily="18"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def cni(n, i):</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if n==i or i==0:</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return 1</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    return cni(n-1, i) + cni(n-1, i-1)</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rPr>
              <a:t>print(cni(5,5))</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830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让你的程序飞起来，提速上万倍</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800" b="0" i="0" u="none" strike="noStrike" kern="1200" cap="none" spc="0" normalizeH="0" baseline="0" noProof="1">
                <a:solidFill>
                  <a:schemeClr val="tx1"/>
                </a:solidFill>
                <a:effectLst/>
                <a:latin typeface="+mn-lt"/>
                <a:ea typeface="+mn-ea"/>
                <a:cs typeface="+mn-cs"/>
              </a:rPr>
              <a:t>from functools import lru_cache</a:t>
            </a:r>
            <a:endParaRPr kumimoji="0" lang="zh-CN"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zh-CN" altLang="en-US" sz="1800" b="0" i="0" u="none" strike="noStrike" kern="1200" cap="none" spc="0" normalizeH="0" baseline="0" noProof="1">
                <a:solidFill>
                  <a:schemeClr val="tx1"/>
                </a:solidFill>
                <a:effectLst/>
                <a:latin typeface="+mn-lt"/>
                <a:ea typeface="+mn-ea"/>
                <a:cs typeface="+mn-cs"/>
              </a:rPr>
              <a:t>@lru_cache(maxsize=64)</a:t>
            </a:r>
            <a:endParaRPr kumimoji="0" lang="zh-CN"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def cni(n, i):</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    if n==i or i==0:</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        return 1</a:t>
            </a:r>
            <a:endParaRPr kumimoji="0" 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300"/>
              </a:spcBef>
              <a:spcAft>
                <a:spcPct val="0"/>
              </a:spcAft>
              <a:buClrTx/>
              <a:buSzTx/>
              <a:buFontTx/>
              <a:buNone/>
            </a:pPr>
            <a:r>
              <a:rPr kumimoji="0" lang="en-US" sz="1800" b="0" i="0" u="none" strike="noStrike" kern="1200" cap="none" spc="0" normalizeH="0" baseline="0" noProof="1">
                <a:solidFill>
                  <a:schemeClr val="tx1"/>
                </a:solidFill>
                <a:effectLst/>
                <a:latin typeface="Consolas" panose="020B0609020204030204" charset="0"/>
                <a:ea typeface="+mn-ea"/>
                <a:cs typeface="+mn-cs"/>
                <a:sym typeface="+mn-ea"/>
              </a:rPr>
              <a:t>    return cni(n-1, i) + cni(n-1, i-1)</a:t>
            </a:r>
            <a:endParaRPr kumimoji="0" lang="zh-CN" altLang="en-US" sz="18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9933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3-24  </a:t>
            </a:r>
            <a:r>
              <a:rPr kumimoji="0" lang="zh-CN" altLang="en-US" sz="2400" b="0" i="0" u="none" strike="noStrike" kern="1200" cap="none" spc="0" normalizeH="0" baseline="0" noProof="1">
                <a:solidFill>
                  <a:schemeClr val="tx1"/>
                </a:solidFill>
                <a:effectLst/>
                <a:latin typeface="+mn-lt"/>
                <a:ea typeface="+mn-ea"/>
                <a:cs typeface="+mn-cs"/>
              </a:rPr>
              <a:t>编写程序，输出星号组成的菱形。</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def main(n):</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range(n):</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 * '*i).center(n*3))</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for i in range(n, 0, -1):</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        print((' * '*i).center(n*3))</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035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pic>
        <p:nvPicPr>
          <p:cNvPr id="100355" name="Picture 4"/>
          <p:cNvPicPr>
            <a:picLocks noChangeAspect="1"/>
          </p:cNvPicPr>
          <p:nvPr/>
        </p:nvPicPr>
        <p:blipFill>
          <a:blip r:embed="rId1"/>
          <a:stretch>
            <a:fillRect/>
          </a:stretch>
        </p:blipFill>
        <p:spPr>
          <a:xfrm>
            <a:off x="6708775" y="3465513"/>
            <a:ext cx="3182938" cy="2124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1505"/>
          <p:cNvSpPr>
            <a:spLocks noGrp="1" noRot="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mn-ea"/>
              </a:rPr>
              <a:t>3.1 </a:t>
            </a:r>
            <a:r>
              <a:rPr>
                <a:latin typeface="+mj-lt"/>
                <a:ea typeface="+mj-ea"/>
                <a:cs typeface="+mj-cs"/>
                <a:sym typeface="+mn-ea"/>
              </a:rPr>
              <a:t>条件表达式</a:t>
            </a:r>
            <a:endParaRPr>
              <a:latin typeface="+mj-lt"/>
              <a:ea typeface="+mj-ea"/>
              <a:cs typeface="+mj-cs"/>
              <a:sym typeface="+mn-ea"/>
            </a:endParaRPr>
          </a:p>
        </p:txBody>
      </p:sp>
      <p:sp>
        <p:nvSpPr>
          <p:cNvPr id="2" name="文本占位符 1"/>
          <p:cNvSpPr>
            <a:spLocks noGrp="1"/>
          </p:cNvSpPr>
          <p:nvPr>
            <p:ph type="body" idx="1"/>
          </p:nvPr>
        </p:nvSpPr>
        <p:spPr/>
        <p:txBody>
          <a:bodyPr/>
          <a:p>
            <a:endParaRPr lang="zh-CN" altLang="en-US"/>
          </a:p>
        </p:txBody>
      </p:sp>
      <p:sp>
        <p:nvSpPr>
          <p:cNvPr id="21507" name="文本占位符 21506"/>
          <p:cNvSpPr>
            <a:spLocks noGrp="1"/>
          </p:cNvSpPr>
          <p:nvPr>
            <p:ph sz="half" idx="2"/>
          </p:nvPr>
        </p:nvSpPr>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70000"/>
              <a:buFont typeface="Wingdings" panose="05000000000000000000" charset="0"/>
              <a:buChar char="n"/>
              <a:defRPr/>
            </a:pP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在设计条件表达式时，如果能够大概</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预测不同条件失败的概率</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，并将多个条件根据“and”和“or”运算的短路求值特性来组织</a:t>
            </a:r>
            <a:r>
              <a:rPr kumimoji="0" lang="zh-CN" altLang="en-US" sz="2400" b="0" i="0" u="none" strike="noStrike" kern="1200" cap="none" spc="0" normalizeH="0" baseline="0" noProof="1">
                <a:ln>
                  <a:noFill/>
                </a:ln>
                <a:solidFill>
                  <a:srgbClr val="FF0000"/>
                </a:solidFill>
                <a:effectLst/>
                <a:uLnTx/>
                <a:uFillTx/>
                <a:latin typeface="宋体" panose="02010600030101010101" pitchFamily="2" charset="-122"/>
                <a:ea typeface="+mn-ea"/>
                <a:cs typeface="+mn-cs"/>
              </a:rPr>
              <a:t>先后顺序</a:t>
            </a:r>
            <a:r>
              <a:rPr kumimoji="0" lang="zh-CN" altLang="en-US" sz="24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，可以大幅度提高程序运行效率。</a:t>
            </a:r>
            <a:endParaRPr kumimoji="0" lang="en-US" altLang="zh-CN"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def Join(chList, sep=None):</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	</a:t>
            </a:r>
            <a:r>
              <a:rPr kumimoji="0" lang="en-US" altLang="zh-CN" sz="1800" b="0" i="0" u="none" strike="noStrike" kern="1200" cap="none" spc="0" normalizeH="0" baseline="0" noProof="1" smtClean="0">
                <a:ln>
                  <a:noFill/>
                </a:ln>
                <a:solidFill>
                  <a:schemeClr val="tx1"/>
                </a:solidFill>
                <a:effectLst/>
                <a:uLnTx/>
                <a:uFillTx/>
                <a:latin typeface="Consolas" panose="020B0609020204030204" charset="0"/>
                <a:ea typeface="+mn-ea"/>
                <a:cs typeface="+mn-cs"/>
              </a:rPr>
              <a:t>    return </a:t>
            </a: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(sep or ',').join(chList)</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chTest = ['1', '2', '3', '4', '5']</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Join(chTest)</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'1,2,3,4,5'</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Join(chTest, ':')</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'1:2:3:4:5'</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rPr>
              <a:t>&gt;&gt;&gt; Join(chTest, ' ')</a:t>
            </a:r>
            <a:endParaRPr kumimoji="0" lang="en-US" altLang="zh-CN" sz="1800" b="0" i="0" u="none" strike="noStrike" kern="1200" cap="none" spc="0" normalizeH="0" baseline="0" noProof="1">
              <a:ln>
                <a:noFill/>
              </a:ln>
              <a:solidFill>
                <a:schemeClr val="tx1"/>
              </a:solidFill>
              <a:effectLst/>
              <a:uLnTx/>
              <a:uFillTx/>
              <a:latin typeface="Consolas" panose="020B0609020204030204" charset="0"/>
              <a:ea typeface="+mn-ea"/>
              <a:cs typeface="+mn-cs"/>
            </a:endParaRPr>
          </a:p>
          <a:p>
            <a:pPr marL="1905" marR="0" lvl="0" indent="-344805"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rPr>
              <a:t>'1 2 3 4 5'</a:t>
            </a:r>
            <a:endParaRPr kumimoji="0" lang="en-US" altLang="zh-CN" sz="1800" b="0" i="0" u="none" strike="noStrike" kern="1200" cap="none" spc="0" normalizeH="0" baseline="0" noProof="1">
              <a:ln>
                <a:noFill/>
              </a:ln>
              <a:solidFill>
                <a:srgbClr val="00B0F0"/>
              </a:solidFill>
              <a:effectLst/>
              <a:uLnTx/>
              <a:uFillTx/>
              <a:latin typeface="Consolas" panose="020B0609020204030204" charset="0"/>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10795" marR="0" indent="0" algn="l" defTabSz="914400" rtl="0" eaLnBrk="1" fontAlgn="base" latinLnBrk="0" hangingPunct="1">
              <a:lnSpc>
                <a:spcPct val="100000"/>
              </a:lnSpc>
              <a:spcBef>
                <a:spcPts val="6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3-25  </a:t>
            </a:r>
            <a:r>
              <a:rPr kumimoji="0" lang="zh-CN" altLang="en-US" sz="2400" b="0" i="0" u="none" strike="noStrike" kern="1200" cap="none" spc="0" normalizeH="0" baseline="0" noProof="1">
                <a:solidFill>
                  <a:schemeClr val="tx1"/>
                </a:solidFill>
                <a:effectLst/>
                <a:latin typeface="+mn-lt"/>
                <a:ea typeface="+mn-ea"/>
                <a:cs typeface="+mn-cs"/>
              </a:rPr>
              <a:t>编写程序，实现十进制整数到其他任意进制的转换。</a:t>
            </a:r>
            <a:endParaRPr kumimoji="0" lang="zh-CN" altLang="en-US" sz="2400" b="0" i="0" u="none" strike="noStrike" kern="1200" cap="none" spc="0" normalizeH="0" baseline="0" noProof="1">
              <a:solidFill>
                <a:schemeClr val="tx1"/>
              </a:solidFill>
              <a:effectLst/>
              <a:latin typeface="+mn-lt"/>
              <a:ea typeface="+mn-ea"/>
              <a:cs typeface="+mn-cs"/>
            </a:endParaRPr>
          </a:p>
          <a:p>
            <a:pPr marL="38735" marR="0" indent="0" algn="l" defTabSz="914400" rtl="0" eaLnBrk="1" fontAlgn="base" latinLnBrk="0" hangingPunct="1">
              <a:lnSpc>
                <a:spcPct val="100000"/>
              </a:lnSpc>
              <a:spcBef>
                <a:spcPts val="60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effectLst/>
                <a:latin typeface="Consolas" panose="020B0609020204030204" charset="0"/>
                <a:ea typeface="+mn-ea"/>
                <a:cs typeface="+mn-cs"/>
              </a:rPr>
              <a:t>编程要点：除基取余，逆序排列</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137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Content Placeholder 2"/>
          <p:cNvSpPr>
            <a:spLocks noGrp="1"/>
          </p:cNvSpPr>
          <p:nvPr>
            <p:ph sz="half" idx="2"/>
          </p:nvPr>
        </p:nvSpPr>
        <p:spPr/>
        <p:txBody>
          <a:bodyPr anchor="t"/>
          <a:p>
            <a:pPr marL="0" indent="0">
              <a:buNone/>
            </a:pPr>
            <a:r>
              <a:rPr lang="zh-CN" altLang="en-US" sz="1800" kern="1200">
                <a:latin typeface="Consolas" panose="020B0609020204030204" charset="0"/>
                <a:ea typeface="+mn-ea"/>
                <a:cs typeface="+mn-cs"/>
              </a:rPr>
              <a:t>def int2base(n, base):</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'''把十进制整数n转换成base进制'''</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 = []</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div = n</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#除基取余，逆序排列</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while div != 0:</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div, mod = divmod(div, base)</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result.append(mod)</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result.reverse()    </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result = ''.join(map(str, result))</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#变成数字，返回</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return eval(result)</a:t>
            </a:r>
            <a:endParaRPr lang="en-US" altLang="en-US"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240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3-26  </a:t>
            </a:r>
            <a:r>
              <a:rPr kumimoji="0" lang="zh-CN" altLang="en-US" sz="2400" b="0" i="0" u="none" strike="noStrike" kern="1200" cap="none" spc="0" normalizeH="0" baseline="0" noProof="1">
                <a:solidFill>
                  <a:schemeClr val="tx1"/>
                </a:solidFill>
                <a:effectLst/>
                <a:latin typeface="+mn-lt"/>
                <a:ea typeface="+mn-ea"/>
                <a:cs typeface="+mn-cs"/>
              </a:rPr>
              <a:t>假设一列表中包含若干整数，要求将其分成</a:t>
            </a:r>
            <a:r>
              <a:rPr kumimoji="0" lang="en-US" altLang="zh-CN" sz="2400" b="0" i="0" u="none" strike="noStrike" kern="1200" cap="none" spc="0" normalizeH="0" baseline="0" noProof="1">
                <a:solidFill>
                  <a:schemeClr val="tx1"/>
                </a:solidFill>
                <a:effectLst/>
                <a:latin typeface="+mn-lt"/>
                <a:ea typeface="+mn-ea"/>
                <a:cs typeface="+mn-cs"/>
              </a:rPr>
              <a:t>n</a:t>
            </a:r>
            <a:r>
              <a:rPr kumimoji="0" lang="zh-CN" altLang="en-US" sz="2400" b="0" i="0" u="none" strike="noStrike" kern="1200" cap="none" spc="0" normalizeH="0" baseline="0" noProof="1">
                <a:solidFill>
                  <a:schemeClr val="tx1"/>
                </a:solidFill>
                <a:effectLst/>
                <a:latin typeface="+mn-lt"/>
                <a:ea typeface="+mn-ea"/>
                <a:cs typeface="+mn-cs"/>
              </a:rPr>
              <a:t>个子列表，并使得各个子列表中的元素之和尽可能接近。</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a:solidFill>
                  <a:schemeClr val="tx1"/>
                </a:solidFill>
                <a:effectLst/>
                <a:latin typeface="+mn-lt"/>
                <a:ea typeface="+mn-ea"/>
                <a:cs typeface="+mn-cs"/>
                <a:hlinkClick r:id="rId1" action="ppaction://hlinkfile"/>
              </a:rPr>
              <a:t>code\numberSplit.py</a:t>
            </a:r>
            <a:endParaRPr kumimoji="0" lang="zh-CN" altLang="en-US" sz="24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342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例</a:t>
            </a:r>
            <a:r>
              <a:rPr kumimoji="0" lang="en-US" altLang="zh-CN" sz="2400" b="0" i="0" u="none" strike="noStrike" kern="1200" cap="none" spc="0" normalizeH="0" baseline="0" noProof="1">
                <a:solidFill>
                  <a:schemeClr val="tx1"/>
                </a:solidFill>
                <a:effectLst/>
                <a:latin typeface="+mn-lt"/>
                <a:ea typeface="+mn-ea"/>
                <a:cs typeface="+mn-cs"/>
              </a:rPr>
              <a:t>3-27  </a:t>
            </a:r>
            <a:r>
              <a:rPr kumimoji="0" lang="zh-CN" altLang="en-US" sz="2400" b="0" i="0" u="none" strike="noStrike" kern="1200" cap="none" spc="0" normalizeH="0" baseline="0" noProof="1">
                <a:solidFill>
                  <a:schemeClr val="tx1"/>
                </a:solidFill>
                <a:effectLst/>
                <a:latin typeface="+mn-lt"/>
                <a:ea typeface="+mn-ea"/>
                <a:cs typeface="+mn-cs"/>
              </a:rPr>
              <a:t>每天固定时间定时自动执行特定任务。</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import datetime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import time</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def doSth():</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    print('test')</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    # 假设做这件事情需要一分钟</a:t>
            </a: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effectLst/>
                <a:latin typeface="Consolas" panose="020B0609020204030204" charset="0"/>
                <a:ea typeface="+mn-ea"/>
                <a:cs typeface="+mn-cs"/>
                <a:sym typeface="+mn-ea"/>
              </a:rPr>
              <a:t>    time.sleep(60)</a:t>
            </a:r>
            <a:endParaRPr kumimoji="0" lang="en-US" altLang="en-US" sz="18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445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内容占位符 2"/>
          <p:cNvSpPr>
            <a:spLocks noGrp="1"/>
          </p:cNvSpPr>
          <p:nvPr>
            <p:ph sz="half" idx="2"/>
          </p:nvPr>
        </p:nvSpPr>
        <p:spPr/>
        <p:txBody>
          <a:bodyPr anchor="t"/>
          <a:p>
            <a:pPr marL="0" indent="0">
              <a:buNone/>
            </a:pPr>
            <a:r>
              <a:rPr lang="zh-CN" altLang="en-US" sz="1800" kern="1200">
                <a:latin typeface="Consolas" panose="020B0609020204030204" charset="0"/>
                <a:ea typeface="+mn-ea"/>
                <a:cs typeface="+mn-cs"/>
              </a:rPr>
              <a:t>def main(h=0, m=0):</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'''h表示设定的小时，m为设定的分钟'''</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while True:</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 判断是否达到设定时间，例如0:00</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while True:</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now = datetime.datetime.now()</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 到达设定时间，结束内循环</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if now.hour==h and now.minute==m:</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break</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 不到时间就等20秒之后再次检测</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time.sleep(20)</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 做正事，一天做一次</a:t>
            </a: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        doSth()</a:t>
            </a:r>
            <a:endParaRPr lang="zh-CN" altLang="en-US" sz="1800" kern="1200">
              <a:latin typeface="Consolas" panose="020B0609020204030204" charset="0"/>
              <a:ea typeface="+mn-ea"/>
              <a:cs typeface="+mn-cs"/>
            </a:endParaRPr>
          </a:p>
          <a:p>
            <a:pPr marL="0" indent="0">
              <a:buNone/>
            </a:pPr>
            <a:endParaRPr lang="zh-CN" altLang="en-US" sz="1800" kern="1200">
              <a:latin typeface="Consolas" panose="020B0609020204030204" charset="0"/>
              <a:ea typeface="+mn-ea"/>
              <a:cs typeface="+mn-cs"/>
            </a:endParaRPr>
          </a:p>
          <a:p>
            <a:pPr marL="0" indent="0">
              <a:buNone/>
            </a:pPr>
            <a:r>
              <a:rPr lang="zh-CN" altLang="en-US" sz="1800" kern="1200">
                <a:latin typeface="Consolas" panose="020B0609020204030204" charset="0"/>
                <a:ea typeface="+mn-ea"/>
                <a:cs typeface="+mn-cs"/>
              </a:rPr>
              <a:t>main(10,14)</a:t>
            </a:r>
            <a:endParaRPr lang="zh-CN" altLang="en-US" sz="18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5474"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30200" algn="l" defTabSz="914400" rtl="0" eaLnBrk="1" fontAlgn="base" latinLnBrk="0" hangingPunct="1">
              <a:lnSpc>
                <a:spcPct val="10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effectLst/>
                <a:latin typeface="+mn-lt"/>
                <a:ea typeface="+mn-ea"/>
                <a:cs typeface="+mn-cs"/>
              </a:rPr>
              <a:t>使用扩展库</a:t>
            </a:r>
            <a:r>
              <a:rPr kumimoji="0" lang="en-US" altLang="zh-CN" sz="2400" b="0" i="0" u="none" strike="noStrike" kern="1200" cap="none" spc="0" normalizeH="0" baseline="0" noProof="1">
                <a:solidFill>
                  <a:schemeClr val="tx1"/>
                </a:solidFill>
                <a:effectLst/>
                <a:latin typeface="+mn-lt"/>
                <a:ea typeface="+mn-ea"/>
                <a:cs typeface="+mn-cs"/>
              </a:rPr>
              <a:t>schedule</a:t>
            </a:r>
            <a:r>
              <a:rPr kumimoji="0" lang="zh-CN" altLang="en-US" sz="2400" b="0" i="0" u="none" strike="noStrike" kern="1200" cap="none" spc="0" normalizeH="0" baseline="0" noProof="1">
                <a:solidFill>
                  <a:schemeClr val="tx1"/>
                </a:solidFill>
                <a:effectLst/>
                <a:latin typeface="+mn-lt"/>
                <a:ea typeface="+mn-ea"/>
                <a:cs typeface="+mn-cs"/>
              </a:rPr>
              <a:t>实现更强大的任务调用功能。</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import time</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import schedule</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def myJob1():</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print('Job1:我30秒执行一次，每次执行3秒')</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time.sleep(3)</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schedule.every(30).seconds.do(myJob1)</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def myJob2():</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print('Job2:我1分钟执行一次，每次执行5秒')</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time.sleep(5)</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schedule.every(1).minutes.do(myJob2)</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def myJob3():</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print('Job3:我每天上午10:47执行一次，每次执行5秒')</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time.sleep(5)</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schedule.every().day.at('10:47').do(myJob3)</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def myJob4():</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print('Job4:我每隔5到10秒（具体间隔随机）执行一次，每次执行3秒')</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time.sleep(3)</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schedule.every(5).to(10).seconds.do(myJob4)</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def myJob5():</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print('Job5:我每周一上午10:48执行一次，每次执行3秒')</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time.sleep(3)</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schedule.every().monday.at('10:48').do(myJob5)</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while True:</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200" b="0" i="0" u="none" strike="noStrike" kern="1200" cap="none" spc="0" normalizeH="0" baseline="0" noProof="1">
                <a:solidFill>
                  <a:schemeClr val="tx1"/>
                </a:solidFill>
                <a:effectLst/>
                <a:latin typeface="Consolas" panose="020B0609020204030204" charset="0"/>
                <a:ea typeface="+mn-ea"/>
                <a:cs typeface="+mn-cs"/>
              </a:rPr>
              <a:t>    schedule.run_pending()</a:t>
            </a:r>
            <a:endParaRPr kumimoji="0" lang="zh-CN" altLang="en-US" sz="1200" b="0" i="0" u="none" strike="noStrike" kern="1200" cap="none" spc="0" normalizeH="0" baseline="0" noProof="1">
              <a:solidFill>
                <a:schemeClr val="tx1"/>
              </a:solidFill>
              <a:effectLst/>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6498"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内容占位符 2"/>
          <p:cNvSpPr>
            <a:spLocks noGrp="1"/>
          </p:cNvSpPr>
          <p:nvPr>
            <p:ph sz="half" idx="2"/>
          </p:nvPr>
        </p:nvSpPr>
        <p:spPr/>
        <p:txBody>
          <a:bodyPr anchor="t"/>
          <a:p>
            <a:r>
              <a:rPr lang="zh-CN" altLang="en-US" sz="2400" kern="1200">
                <a:latin typeface="+mn-lt"/>
                <a:ea typeface="+mn-ea"/>
                <a:cs typeface="+mn-cs"/>
              </a:rPr>
              <a:t>运行效果</a:t>
            </a:r>
            <a:endParaRPr lang="zh-CN" altLang="en-US" sz="2400" kern="1200">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7522"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pic>
        <p:nvPicPr>
          <p:cNvPr id="107523" name="图片 3"/>
          <p:cNvPicPr>
            <a:picLocks noChangeAspect="1"/>
          </p:cNvPicPr>
          <p:nvPr/>
        </p:nvPicPr>
        <p:blipFill>
          <a:blip r:embed="rId1"/>
          <a:stretch>
            <a:fillRect/>
          </a:stretch>
        </p:blipFill>
        <p:spPr>
          <a:xfrm>
            <a:off x="3331845" y="163830"/>
            <a:ext cx="4429760" cy="6434455"/>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1" i="0" u="none" strike="noStrike" kern="1200" cap="none" spc="0" normalizeH="0" baseline="0" noProof="1">
                <a:solidFill>
                  <a:schemeClr val="tx1"/>
                </a:solidFill>
                <a:effectLst/>
                <a:latin typeface="+mn-lt"/>
                <a:ea typeface="+mn-ea"/>
                <a:cs typeface="+mn-cs"/>
              </a:rPr>
              <a:t>进阶篇：</a:t>
            </a:r>
            <a:r>
              <a:rPr kumimoji="0" lang="zh-CN" altLang="en-US" sz="2400" b="0" i="0" u="none" strike="noStrike" kern="1200" cap="none" spc="0" normalizeH="0" baseline="0" noProof="1">
                <a:solidFill>
                  <a:schemeClr val="tx1"/>
                </a:solidFill>
                <a:effectLst/>
                <a:latin typeface="+mn-lt"/>
                <a:ea typeface="+mn-ea"/>
                <a:cs typeface="+mn-cs"/>
              </a:rPr>
              <a:t>启动多个任务调度之后，由于种种原因，可能需要中途取消某个任务。</a:t>
            </a:r>
            <a:endParaRPr kumimoji="0" lang="zh-CN" altLang="en-US" sz="2400" b="0" i="0" u="none" strike="noStrike" kern="1200" cap="none" spc="0" normalizeH="0" baseline="0" noProof="1">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effectLst/>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8546"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Content Placeholder 2"/>
          <p:cNvSpPr>
            <a:spLocks noGrp="1"/>
          </p:cNvSpPr>
          <p:nvPr>
            <p:ph sz="half" idx="2"/>
          </p:nvPr>
        </p:nvSpPr>
        <p:spPr/>
        <p:txBody>
          <a:bodyPr anchor="t"/>
          <a:p>
            <a:pPr marL="0" indent="0" eaLnBrk="1" latinLnBrk="0" hangingPunct="1">
              <a:lnSpc>
                <a:spcPct val="100000"/>
              </a:lnSpc>
              <a:spcBef>
                <a:spcPct val="0"/>
              </a:spcBef>
              <a:buNone/>
            </a:pPr>
            <a:r>
              <a:rPr lang="zh-CN" altLang="en-US" sz="1200" kern="1200">
                <a:latin typeface="Consolas" panose="020B0609020204030204" charset="0"/>
                <a:ea typeface="+mn-ea"/>
                <a:cs typeface="+mn-cs"/>
              </a:rPr>
              <a:t>import time</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import threading</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import schedule</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创建调度器</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scheduler = schedule.Scheduler()</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def myJob1():</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print('Job1:我10秒执行一次，每次执行3秒钟')</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time.sleep(3)</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toCancel = scheduler.every(10).seconds.do(myJob1)</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def myJob2():</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print('Job2:我1分钟执行一次，每次执行5秒钟')</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time.sleep(5)</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scheduler.every(1).minutes.do(myJob2)</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def cancelTest():</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for _ in range(200):</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time.sleep(1)</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print('我取消了一个任务噢。。。。')</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scheduler.cancel_job(toCancel)</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threading.Thread(target=cancelTest).start()</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while True:</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scheduler.run_pending()</a:t>
            </a:r>
            <a:endParaRPr lang="zh-CN" altLang="en-US" sz="1200" kern="1200">
              <a:latin typeface="Consolas" panose="020B0609020204030204" charset="0"/>
              <a:ea typeface="+mn-ea"/>
              <a:cs typeface="+mn-cs"/>
            </a:endParaRPr>
          </a:p>
          <a:p>
            <a:pPr marL="0" indent="0" eaLnBrk="1" latinLnBrk="0" hangingPunct="1">
              <a:lnSpc>
                <a:spcPct val="100000"/>
              </a:lnSpc>
              <a:spcBef>
                <a:spcPct val="0"/>
              </a:spcBef>
              <a:buNone/>
            </a:pPr>
            <a:r>
              <a:rPr lang="zh-CN" altLang="en-US" sz="1200" kern="1200">
                <a:latin typeface="Consolas" panose="020B0609020204030204" charset="0"/>
                <a:ea typeface="+mn-ea"/>
                <a:cs typeface="+mn-cs"/>
              </a:rPr>
              <a:t>    time.sleep(1)</a:t>
            </a:r>
            <a:endParaRPr lang="en-US" altLang="zh-CN" sz="1200" kern="1200">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9570"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
          <p:cNvSpPr>
            <a:spLocks noGrp="1"/>
          </p:cNvSpPr>
          <p:nvPr>
            <p:ph type="title"/>
          </p:nvPr>
        </p:nvSpPr>
        <p:spPr>
          <a:xfrm>
            <a:off x="554355" y="150495"/>
            <a:ext cx="5398770" cy="414020"/>
          </a:xfrm>
          <a:noFill/>
          <a:extLst>
            <a:ext uri="{909E8E84-426E-40DD-AFC4-6F175D3DCCD1}">
              <a14:hiddenFill xmlns:a14="http://schemas.microsoft.com/office/drawing/2010/main">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a14:hiddenFill>
            </a:ext>
          </a:extLst>
        </p:spPr>
        <p:txBody>
          <a:bodyPr vert="horz" wrap="square" lIns="91440" tIns="45720" rIns="91440" bIns="45720" rtlCol="0" anchor="ctr" anchorCtr="0">
            <a:spAutoFit/>
          </a:bodyPr>
          <a:p>
            <a:pPr lvl="0" algn="l"/>
            <a:r>
              <a:rPr>
                <a:latin typeface="+mj-lt"/>
                <a:ea typeface="+mj-ea"/>
                <a:cs typeface="+mj-cs"/>
                <a:sym typeface="宋体" panose="02010600030101010101" pitchFamily="2" charset="-122"/>
              </a:rPr>
              <a:t>3.5 案例精选</a:t>
            </a:r>
            <a:endParaRPr>
              <a:latin typeface="+mj-lt"/>
              <a:ea typeface="+mj-ea"/>
              <a:cs typeface="+mj-cs"/>
              <a:sym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pic>
        <p:nvPicPr>
          <p:cNvPr id="110594" name="Content Placeholder 2"/>
          <p:cNvPicPr>
            <a:picLocks noGrp="1" noChangeAspect="1"/>
          </p:cNvPicPr>
          <p:nvPr>
            <p:ph sz="half" idx="2"/>
          </p:nvPr>
        </p:nvPicPr>
        <p:blipFill>
          <a:blip r:embed="rId1"/>
          <a:stretch>
            <a:fillRect/>
          </a:stretch>
        </p:blipFill>
        <p:spPr>
          <a:xfrm>
            <a:off x="4207510" y="1052195"/>
            <a:ext cx="3848100" cy="4733925"/>
          </a:xfr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27399</Words>
  <Application>WPS 演示</Application>
  <PresentationFormat>全屏显示(4:3)</PresentationFormat>
  <Paragraphs>1537</Paragraphs>
  <Slides>118</Slides>
  <Notes>0</Notes>
  <HiddenSlides>0</HiddenSlides>
  <MMClips>0</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5</vt:i4>
      </vt:variant>
      <vt:variant>
        <vt:lpstr>幻灯片标题</vt:lpstr>
      </vt:variant>
      <vt:variant>
        <vt:i4>118</vt:i4>
      </vt:variant>
    </vt:vector>
  </HeadingPairs>
  <TitlesOfParts>
    <vt:vector size="140" baseType="lpstr">
      <vt:lpstr>Arial</vt:lpstr>
      <vt:lpstr>宋体</vt:lpstr>
      <vt:lpstr>Wingdings</vt:lpstr>
      <vt:lpstr>Wingdings</vt:lpstr>
      <vt:lpstr>微软雅黑</vt:lpstr>
      <vt:lpstr>Consolas</vt:lpstr>
      <vt:lpstr>Arial Unicode MS</vt:lpstr>
      <vt:lpstr>Times New Roman</vt:lpstr>
      <vt:lpstr>默认设计模板</vt:lpstr>
      <vt:lpstr>默认设计模板_2</vt:lpstr>
      <vt:lpstr>Beam</vt:lpstr>
      <vt:lpstr>默认设计模板_3</vt:lpstr>
      <vt:lpstr>默认设计模板_4</vt:lpstr>
      <vt:lpstr>Beam_2</vt:lpstr>
      <vt:lpstr>默认设计模板_5</vt:lpstr>
      <vt:lpstr>Beam_3</vt:lpstr>
      <vt:lpstr>Office 主题​​</vt:lpstr>
      <vt:lpstr>Visio.Drawing.11</vt:lpstr>
      <vt:lpstr>Visio.Drawing.11</vt:lpstr>
      <vt:lpstr>Equation.KSEE3</vt:lpstr>
      <vt:lpstr>Equation.KSEE3</vt:lpstr>
      <vt:lpstr>Equation.KSEE3</vt:lpstr>
      <vt:lpstr>Python程序设计 </vt:lpstr>
      <vt:lpstr>第3章 选择与循环</vt:lpstr>
      <vt:lpstr>3.1 条件表达式</vt:lpstr>
      <vt:lpstr>3.1 条件表达式</vt:lpstr>
      <vt:lpstr>3.1 条件表达式</vt:lpstr>
      <vt:lpstr>3.1 条件表达式</vt:lpstr>
      <vt:lpstr>3.1 条件表达式</vt:lpstr>
      <vt:lpstr>3.1 条件表达式</vt:lpstr>
      <vt:lpstr>3.1 条件表达式</vt:lpstr>
      <vt:lpstr>3.1 条件表达式</vt:lpstr>
      <vt:lpstr>第3章 选择与循环</vt:lpstr>
      <vt:lpstr>3.2.1 单分支选择结构</vt:lpstr>
      <vt:lpstr>3.2.2 双分支结构</vt:lpstr>
      <vt:lpstr>3.2.2 双分支结构</vt:lpstr>
      <vt:lpstr>3.2.2 双分支结构</vt:lpstr>
      <vt:lpstr>3.2.3 多分支结构</vt:lpstr>
      <vt:lpstr>3.2.3 多分支结构</vt:lpstr>
      <vt:lpstr>3.2.4 选择结构的嵌套</vt:lpstr>
      <vt:lpstr>3.2.4 选择结构的嵌套</vt:lpstr>
      <vt:lpstr>3.2.5 构建跳转表实现多分支选择结构</vt:lpstr>
      <vt:lpstr>3.2.6 选择结构应用</vt:lpstr>
      <vt:lpstr>3.2.6 选择结构应用</vt:lpstr>
      <vt:lpstr>3.2.6 选择结构应用</vt:lpstr>
      <vt:lpstr>3.2.6 选择结构应用</vt:lpstr>
      <vt:lpstr>3.2.6 选择结构应用</vt:lpstr>
      <vt:lpstr>3.2.6 选择结构应用</vt:lpstr>
      <vt:lpstr>3.2.6 选择结构应用</vt:lpstr>
      <vt:lpstr>3.2.6 选择结构应用</vt:lpstr>
      <vt:lpstr>3.2.6 选择结构应用</vt:lpstr>
      <vt:lpstr>第3章 选择与循环</vt:lpstr>
      <vt:lpstr>3.3.1 for循环与while循环</vt:lpstr>
      <vt:lpstr>3.3.1 for循环与while循环</vt:lpstr>
      <vt:lpstr>3.3.2 循环结构的优化</vt:lpstr>
      <vt:lpstr>3.3.2 循环结构的优化</vt:lpstr>
      <vt:lpstr>3.3.2 循环结构的优化</vt:lpstr>
      <vt:lpstr>3.3.2 循环结构的优化</vt:lpstr>
      <vt:lpstr>第3章 选择与循环</vt:lpstr>
      <vt:lpstr>3.4  break和continue语句</vt:lpstr>
      <vt:lpstr>3.4  break和continue语句</vt:lpstr>
      <vt:lpstr>3.4  break和continue语句</vt:lpstr>
      <vt:lpstr>3.4  break和continue语句</vt:lpstr>
      <vt:lpstr>3.4  break和continue语句</vt:lpstr>
      <vt:lpstr>3.4  break和continue语句</vt:lpstr>
      <vt:lpstr>3.4  break和continue语句</vt:lpstr>
      <vt:lpstr>第3章 选择与循环</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PowerPoint 演示文稿</vt:lpstr>
      <vt:lpstr>PowerPoint 演示文稿</vt:lpstr>
      <vt:lpstr>3.5 案例精选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122</cp:revision>
  <dcterms:created xsi:type="dcterms:W3CDTF">2013-01-25T01:44:00Z</dcterms:created>
  <dcterms:modified xsi:type="dcterms:W3CDTF">2020-10-22T00:54:07Z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