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Lst>
  <p:notesMasterIdLst>
    <p:notesMasterId r:id="rId15"/>
  </p:notesMasterIdLst>
  <p:handoutMasterIdLst>
    <p:handoutMasterId r:id="rId130"/>
  </p:handoutMasterIdLst>
  <p:sldIdLst>
    <p:sldId id="1094" r:id="rId14"/>
    <p:sldId id="1095" r:id="rId16"/>
    <p:sldId id="303" r:id="rId17"/>
    <p:sldId id="304" r:id="rId18"/>
    <p:sldId id="631" r:id="rId19"/>
    <p:sldId id="305" r:id="rId20"/>
    <p:sldId id="986" r:id="rId21"/>
    <p:sldId id="306" r:id="rId22"/>
    <p:sldId id="257" r:id="rId23"/>
    <p:sldId id="261" r:id="rId24"/>
    <p:sldId id="258" r:id="rId25"/>
    <p:sldId id="259" r:id="rId26"/>
    <p:sldId id="260" r:id="rId27"/>
    <p:sldId id="468" r:id="rId28"/>
    <p:sldId id="262" r:id="rId29"/>
    <p:sldId id="552" r:id="rId30"/>
    <p:sldId id="632" r:id="rId31"/>
    <p:sldId id="263" r:id="rId32"/>
    <p:sldId id="350" r:id="rId33"/>
    <p:sldId id="264" r:id="rId34"/>
    <p:sldId id="351" r:id="rId35"/>
    <p:sldId id="353" r:id="rId36"/>
    <p:sldId id="352" r:id="rId37"/>
    <p:sldId id="469" r:id="rId38"/>
    <p:sldId id="265" r:id="rId39"/>
    <p:sldId id="470" r:id="rId40"/>
    <p:sldId id="471" r:id="rId41"/>
    <p:sldId id="472" r:id="rId42"/>
    <p:sldId id="266" r:id="rId43"/>
    <p:sldId id="267" r:id="rId44"/>
    <p:sldId id="635" r:id="rId45"/>
    <p:sldId id="268" r:id="rId46"/>
    <p:sldId id="428" r:id="rId47"/>
    <p:sldId id="269" r:id="rId48"/>
    <p:sldId id="474" r:id="rId49"/>
    <p:sldId id="354" r:id="rId50"/>
    <p:sldId id="355" r:id="rId51"/>
    <p:sldId id="270" r:id="rId52"/>
    <p:sldId id="634" r:id="rId53"/>
    <p:sldId id="473" r:id="rId54"/>
    <p:sldId id="356" r:id="rId55"/>
    <p:sldId id="636" r:id="rId56"/>
    <p:sldId id="475" r:id="rId57"/>
    <p:sldId id="476" r:id="rId58"/>
    <p:sldId id="477" r:id="rId59"/>
    <p:sldId id="478" r:id="rId60"/>
    <p:sldId id="637" r:id="rId61"/>
    <p:sldId id="638" r:id="rId62"/>
    <p:sldId id="271" r:id="rId63"/>
    <p:sldId id="395" r:id="rId64"/>
    <p:sldId id="396" r:id="rId65"/>
    <p:sldId id="397" r:id="rId66"/>
    <p:sldId id="479" r:id="rId67"/>
    <p:sldId id="480" r:id="rId68"/>
    <p:sldId id="481" r:id="rId69"/>
    <p:sldId id="482" r:id="rId70"/>
    <p:sldId id="483" r:id="rId71"/>
    <p:sldId id="484" r:id="rId72"/>
    <p:sldId id="485" r:id="rId73"/>
    <p:sldId id="486" r:id="rId74"/>
    <p:sldId id="487" r:id="rId75"/>
    <p:sldId id="639" r:id="rId76"/>
    <p:sldId id="640" r:id="rId77"/>
    <p:sldId id="753" r:id="rId78"/>
    <p:sldId id="790" r:id="rId79"/>
    <p:sldId id="828" r:id="rId80"/>
    <p:sldId id="829" r:id="rId81"/>
    <p:sldId id="830" r:id="rId82"/>
    <p:sldId id="868" r:id="rId83"/>
    <p:sldId id="869" r:id="rId84"/>
    <p:sldId id="870" r:id="rId85"/>
    <p:sldId id="871" r:id="rId86"/>
    <p:sldId id="909" r:id="rId87"/>
    <p:sldId id="910" r:id="rId88"/>
    <p:sldId id="948" r:id="rId89"/>
    <p:sldId id="1208" r:id="rId90"/>
    <p:sldId id="275" r:id="rId91"/>
    <p:sldId id="276" r:id="rId92"/>
    <p:sldId id="277" r:id="rId93"/>
    <p:sldId id="278" r:id="rId94"/>
    <p:sldId id="393" r:id="rId95"/>
    <p:sldId id="394" r:id="rId96"/>
    <p:sldId id="280" r:id="rId97"/>
    <p:sldId id="281" r:id="rId98"/>
    <p:sldId id="282" r:id="rId99"/>
    <p:sldId id="283" r:id="rId100"/>
    <p:sldId id="728" r:id="rId101"/>
    <p:sldId id="729" r:id="rId102"/>
    <p:sldId id="754" r:id="rId103"/>
    <p:sldId id="791" r:id="rId104"/>
    <p:sldId id="287" r:id="rId105"/>
    <p:sldId id="730" r:id="rId106"/>
    <p:sldId id="731" r:id="rId107"/>
    <p:sldId id="732" r:id="rId108"/>
    <p:sldId id="733" r:id="rId109"/>
    <p:sldId id="734" r:id="rId110"/>
    <p:sldId id="735" r:id="rId111"/>
    <p:sldId id="736" r:id="rId112"/>
    <p:sldId id="737" r:id="rId113"/>
    <p:sldId id="738" r:id="rId114"/>
    <p:sldId id="294" r:id="rId115"/>
    <p:sldId id="297" r:id="rId116"/>
    <p:sldId id="295" r:id="rId117"/>
    <p:sldId id="544" r:id="rId118"/>
    <p:sldId id="547" r:id="rId119"/>
    <p:sldId id="296" r:id="rId120"/>
    <p:sldId id="545" r:id="rId121"/>
    <p:sldId id="546" r:id="rId122"/>
    <p:sldId id="548" r:id="rId123"/>
    <p:sldId id="549" r:id="rId124"/>
    <p:sldId id="550" r:id="rId125"/>
    <p:sldId id="302" r:id="rId126"/>
    <p:sldId id="551" r:id="rId127"/>
    <p:sldId id="1092" r:id="rId128"/>
    <p:sldId id="1093" r:id="rId129"/>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n how" initials="ch" lastIdx="5"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9" d="100"/>
          <a:sy n="69" d="100"/>
        </p:scale>
        <p:origin x="-138" y="-102"/>
      </p:cViewPr>
      <p:guideLst>
        <p:guide orient="horz" pos="2160"/>
        <p:guide pos="3865"/>
      </p:guideLst>
    </p:cSldViewPr>
  </p:slideViewPr>
  <p:gridSpacing cx="71999" cy="71999"/>
</p:viewPr>
</file>

<file path=ppt/_rels/presentation.xml.rels><?xml version="1.0" encoding="UTF-8" standalone="yes"?>
<Relationships xmlns="http://schemas.openxmlformats.org/package/2006/relationships"><Relationship Id="rId99" Type="http://schemas.openxmlformats.org/officeDocument/2006/relationships/slide" Target="slides/slide85.xml"/><Relationship Id="rId98" Type="http://schemas.openxmlformats.org/officeDocument/2006/relationships/slide" Target="slides/slide84.xml"/><Relationship Id="rId97" Type="http://schemas.openxmlformats.org/officeDocument/2006/relationships/slide" Target="slides/slide83.xml"/><Relationship Id="rId96" Type="http://schemas.openxmlformats.org/officeDocument/2006/relationships/slide" Target="slides/slide82.xml"/><Relationship Id="rId95" Type="http://schemas.openxmlformats.org/officeDocument/2006/relationships/slide" Target="slides/slide81.xml"/><Relationship Id="rId94" Type="http://schemas.openxmlformats.org/officeDocument/2006/relationships/slide" Target="slides/slide80.xml"/><Relationship Id="rId93" Type="http://schemas.openxmlformats.org/officeDocument/2006/relationships/slide" Target="slides/slide79.xml"/><Relationship Id="rId92" Type="http://schemas.openxmlformats.org/officeDocument/2006/relationships/slide" Target="slides/slide78.xml"/><Relationship Id="rId91" Type="http://schemas.openxmlformats.org/officeDocument/2006/relationships/slide" Target="slides/slide77.xml"/><Relationship Id="rId90" Type="http://schemas.openxmlformats.org/officeDocument/2006/relationships/slide" Target="slides/slide76.xml"/><Relationship Id="rId9" Type="http://schemas.openxmlformats.org/officeDocument/2006/relationships/slideMaster" Target="slideMasters/slideMaster8.xml"/><Relationship Id="rId89" Type="http://schemas.openxmlformats.org/officeDocument/2006/relationships/slide" Target="slides/slide75.xml"/><Relationship Id="rId88" Type="http://schemas.openxmlformats.org/officeDocument/2006/relationships/slide" Target="slides/slide74.xml"/><Relationship Id="rId87" Type="http://schemas.openxmlformats.org/officeDocument/2006/relationships/slide" Target="slides/slide73.xml"/><Relationship Id="rId86" Type="http://schemas.openxmlformats.org/officeDocument/2006/relationships/slide" Target="slides/slide72.xml"/><Relationship Id="rId85" Type="http://schemas.openxmlformats.org/officeDocument/2006/relationships/slide" Target="slides/slide71.xml"/><Relationship Id="rId84" Type="http://schemas.openxmlformats.org/officeDocument/2006/relationships/slide" Target="slides/slide70.xml"/><Relationship Id="rId83" Type="http://schemas.openxmlformats.org/officeDocument/2006/relationships/slide" Target="slides/slide69.xml"/><Relationship Id="rId82" Type="http://schemas.openxmlformats.org/officeDocument/2006/relationships/slide" Target="slides/slide68.xml"/><Relationship Id="rId81" Type="http://schemas.openxmlformats.org/officeDocument/2006/relationships/slide" Target="slides/slide67.xml"/><Relationship Id="rId80" Type="http://schemas.openxmlformats.org/officeDocument/2006/relationships/slide" Target="slides/slide66.xml"/><Relationship Id="rId8" Type="http://schemas.openxmlformats.org/officeDocument/2006/relationships/slideMaster" Target="slideMasters/slideMaster7.xml"/><Relationship Id="rId79" Type="http://schemas.openxmlformats.org/officeDocument/2006/relationships/slide" Target="slides/slide65.xml"/><Relationship Id="rId78" Type="http://schemas.openxmlformats.org/officeDocument/2006/relationships/slide" Target="slides/slide64.xml"/><Relationship Id="rId77" Type="http://schemas.openxmlformats.org/officeDocument/2006/relationships/slide" Target="slides/slide63.xml"/><Relationship Id="rId76" Type="http://schemas.openxmlformats.org/officeDocument/2006/relationships/slide" Target="slides/slide62.xml"/><Relationship Id="rId75" Type="http://schemas.openxmlformats.org/officeDocument/2006/relationships/slide" Target="slides/slide61.xml"/><Relationship Id="rId74" Type="http://schemas.openxmlformats.org/officeDocument/2006/relationships/slide" Target="slides/slide60.xml"/><Relationship Id="rId73" Type="http://schemas.openxmlformats.org/officeDocument/2006/relationships/slide" Target="slides/slide59.xml"/><Relationship Id="rId72" Type="http://schemas.openxmlformats.org/officeDocument/2006/relationships/slide" Target="slides/slide58.xml"/><Relationship Id="rId71" Type="http://schemas.openxmlformats.org/officeDocument/2006/relationships/slide" Target="slides/slide57.xml"/><Relationship Id="rId70" Type="http://schemas.openxmlformats.org/officeDocument/2006/relationships/slide" Target="slides/slide56.xml"/><Relationship Id="rId7" Type="http://schemas.openxmlformats.org/officeDocument/2006/relationships/slideMaster" Target="slideMasters/slideMaster6.xml"/><Relationship Id="rId69" Type="http://schemas.openxmlformats.org/officeDocument/2006/relationships/slide" Target="slides/slide55.xml"/><Relationship Id="rId68" Type="http://schemas.openxmlformats.org/officeDocument/2006/relationships/slide" Target="slides/slide54.xml"/><Relationship Id="rId67" Type="http://schemas.openxmlformats.org/officeDocument/2006/relationships/slide" Target="slides/slide53.xml"/><Relationship Id="rId66" Type="http://schemas.openxmlformats.org/officeDocument/2006/relationships/slide" Target="slides/slide52.xml"/><Relationship Id="rId65" Type="http://schemas.openxmlformats.org/officeDocument/2006/relationships/slide" Target="slides/slide51.xml"/><Relationship Id="rId64" Type="http://schemas.openxmlformats.org/officeDocument/2006/relationships/slide" Target="slides/slide50.xml"/><Relationship Id="rId63" Type="http://schemas.openxmlformats.org/officeDocument/2006/relationships/slide" Target="slides/slide49.xml"/><Relationship Id="rId62" Type="http://schemas.openxmlformats.org/officeDocument/2006/relationships/slide" Target="slides/slide48.xml"/><Relationship Id="rId61" Type="http://schemas.openxmlformats.org/officeDocument/2006/relationships/slide" Target="slides/slide47.xml"/><Relationship Id="rId60" Type="http://schemas.openxmlformats.org/officeDocument/2006/relationships/slide" Target="slides/slide46.xml"/><Relationship Id="rId6" Type="http://schemas.openxmlformats.org/officeDocument/2006/relationships/slideMaster" Target="slideMasters/slideMaster5.xml"/><Relationship Id="rId59" Type="http://schemas.openxmlformats.org/officeDocument/2006/relationships/slide" Target="slides/slide45.xml"/><Relationship Id="rId58" Type="http://schemas.openxmlformats.org/officeDocument/2006/relationships/slide" Target="slides/slide44.xml"/><Relationship Id="rId57" Type="http://schemas.openxmlformats.org/officeDocument/2006/relationships/slide" Target="slides/slide43.xml"/><Relationship Id="rId56" Type="http://schemas.openxmlformats.org/officeDocument/2006/relationships/slide" Target="slides/slide42.xml"/><Relationship Id="rId55" Type="http://schemas.openxmlformats.org/officeDocument/2006/relationships/slide" Target="slides/slide41.xml"/><Relationship Id="rId54" Type="http://schemas.openxmlformats.org/officeDocument/2006/relationships/slide" Target="slides/slide40.xml"/><Relationship Id="rId53" Type="http://schemas.openxmlformats.org/officeDocument/2006/relationships/slide" Target="slides/slide39.xml"/><Relationship Id="rId52" Type="http://schemas.openxmlformats.org/officeDocument/2006/relationships/slide" Target="slides/slide38.xml"/><Relationship Id="rId51" Type="http://schemas.openxmlformats.org/officeDocument/2006/relationships/slide" Target="slides/slide37.xml"/><Relationship Id="rId50" Type="http://schemas.openxmlformats.org/officeDocument/2006/relationships/slide" Target="slides/slide36.xml"/><Relationship Id="rId5" Type="http://schemas.openxmlformats.org/officeDocument/2006/relationships/slideMaster" Target="slideMasters/slideMaster4.xml"/><Relationship Id="rId49" Type="http://schemas.openxmlformats.org/officeDocument/2006/relationships/slide" Target="slides/slide35.xml"/><Relationship Id="rId48" Type="http://schemas.openxmlformats.org/officeDocument/2006/relationships/slide" Target="slides/slide34.xml"/><Relationship Id="rId47" Type="http://schemas.openxmlformats.org/officeDocument/2006/relationships/slide" Target="slides/slide33.xml"/><Relationship Id="rId46" Type="http://schemas.openxmlformats.org/officeDocument/2006/relationships/slide" Target="slides/slide32.xml"/><Relationship Id="rId45" Type="http://schemas.openxmlformats.org/officeDocument/2006/relationships/slide" Target="slides/slide31.xml"/><Relationship Id="rId44" Type="http://schemas.openxmlformats.org/officeDocument/2006/relationships/slide" Target="slides/slide30.xml"/><Relationship Id="rId43" Type="http://schemas.openxmlformats.org/officeDocument/2006/relationships/slide" Target="slides/slide29.xml"/><Relationship Id="rId42" Type="http://schemas.openxmlformats.org/officeDocument/2006/relationships/slide" Target="slides/slide28.xml"/><Relationship Id="rId41" Type="http://schemas.openxmlformats.org/officeDocument/2006/relationships/slide" Target="slides/slide27.xml"/><Relationship Id="rId40" Type="http://schemas.openxmlformats.org/officeDocument/2006/relationships/slide" Target="slides/slide26.xml"/><Relationship Id="rId4" Type="http://schemas.openxmlformats.org/officeDocument/2006/relationships/slideMaster" Target="slideMasters/slideMaster3.xml"/><Relationship Id="rId39" Type="http://schemas.openxmlformats.org/officeDocument/2006/relationships/slide" Target="slides/slide25.xml"/><Relationship Id="rId38" Type="http://schemas.openxmlformats.org/officeDocument/2006/relationships/slide" Target="slides/slide24.xml"/><Relationship Id="rId37" Type="http://schemas.openxmlformats.org/officeDocument/2006/relationships/slide" Target="slides/slide23.xml"/><Relationship Id="rId36" Type="http://schemas.openxmlformats.org/officeDocument/2006/relationships/slide" Target="slides/slide22.xml"/><Relationship Id="rId35" Type="http://schemas.openxmlformats.org/officeDocument/2006/relationships/slide" Target="slides/slide21.xml"/><Relationship Id="rId34" Type="http://schemas.openxmlformats.org/officeDocument/2006/relationships/slide" Target="slides/slide20.xml"/><Relationship Id="rId33" Type="http://schemas.openxmlformats.org/officeDocument/2006/relationships/slide" Target="slides/slide19.xml"/><Relationship Id="rId32" Type="http://schemas.openxmlformats.org/officeDocument/2006/relationships/slide" Target="slides/slide18.xml"/><Relationship Id="rId31" Type="http://schemas.openxmlformats.org/officeDocument/2006/relationships/slide" Target="slides/slide17.xml"/><Relationship Id="rId30" Type="http://schemas.openxmlformats.org/officeDocument/2006/relationships/slide" Target="slides/slide16.xml"/><Relationship Id="rId3" Type="http://schemas.openxmlformats.org/officeDocument/2006/relationships/slideMaster" Target="slideMasters/slideMaster2.xml"/><Relationship Id="rId29" Type="http://schemas.openxmlformats.org/officeDocument/2006/relationships/slide" Target="slides/slide15.xml"/><Relationship Id="rId28" Type="http://schemas.openxmlformats.org/officeDocument/2006/relationships/slide" Target="slides/slide14.xml"/><Relationship Id="rId27" Type="http://schemas.openxmlformats.org/officeDocument/2006/relationships/slide" Target="slides/slide13.xml"/><Relationship Id="rId26" Type="http://schemas.openxmlformats.org/officeDocument/2006/relationships/slide" Target="slides/slide12.xml"/><Relationship Id="rId25" Type="http://schemas.openxmlformats.org/officeDocument/2006/relationships/slide" Target="slides/slide11.xml"/><Relationship Id="rId24" Type="http://schemas.openxmlformats.org/officeDocument/2006/relationships/slide" Target="slides/slide10.xml"/><Relationship Id="rId23" Type="http://schemas.openxmlformats.org/officeDocument/2006/relationships/slide" Target="slides/slide9.xml"/><Relationship Id="rId22" Type="http://schemas.openxmlformats.org/officeDocument/2006/relationships/slide" Target="slides/slide8.xml"/><Relationship Id="rId21" Type="http://schemas.openxmlformats.org/officeDocument/2006/relationships/slide" Target="slides/slide7.xml"/><Relationship Id="rId20" Type="http://schemas.openxmlformats.org/officeDocument/2006/relationships/slide" Target="slides/slide6.xml"/><Relationship Id="rId2" Type="http://schemas.openxmlformats.org/officeDocument/2006/relationships/theme" Target="theme/theme1.xml"/><Relationship Id="rId19" Type="http://schemas.openxmlformats.org/officeDocument/2006/relationships/slide" Target="slides/slide5.xml"/><Relationship Id="rId18" Type="http://schemas.openxmlformats.org/officeDocument/2006/relationships/slide" Target="slides/slide4.xml"/><Relationship Id="rId17" Type="http://schemas.openxmlformats.org/officeDocument/2006/relationships/slide" Target="slides/slide3.xml"/><Relationship Id="rId16" Type="http://schemas.openxmlformats.org/officeDocument/2006/relationships/slide" Target="slides/slide2.xml"/><Relationship Id="rId15" Type="http://schemas.openxmlformats.org/officeDocument/2006/relationships/notesMaster" Target="notesMasters/notesMaster1.xml"/><Relationship Id="rId14" Type="http://schemas.openxmlformats.org/officeDocument/2006/relationships/slide" Target="slides/slide1.xml"/><Relationship Id="rId134" Type="http://schemas.openxmlformats.org/officeDocument/2006/relationships/commentAuthors" Target="commentAuthors.xml"/><Relationship Id="rId133" Type="http://schemas.openxmlformats.org/officeDocument/2006/relationships/tableStyles" Target="tableStyles.xml"/><Relationship Id="rId132" Type="http://schemas.openxmlformats.org/officeDocument/2006/relationships/viewProps" Target="viewProps.xml"/><Relationship Id="rId131" Type="http://schemas.openxmlformats.org/officeDocument/2006/relationships/presProps" Target="presProps.xml"/><Relationship Id="rId130" Type="http://schemas.openxmlformats.org/officeDocument/2006/relationships/handoutMaster" Target="handoutMasters/handoutMaster1.xml"/><Relationship Id="rId13" Type="http://schemas.openxmlformats.org/officeDocument/2006/relationships/slideMaster" Target="slideMasters/slideMaster12.xml"/><Relationship Id="rId129" Type="http://schemas.openxmlformats.org/officeDocument/2006/relationships/slide" Target="slides/slide115.xml"/><Relationship Id="rId128" Type="http://schemas.openxmlformats.org/officeDocument/2006/relationships/slide" Target="slides/slide114.xml"/><Relationship Id="rId127" Type="http://schemas.openxmlformats.org/officeDocument/2006/relationships/slide" Target="slides/slide113.xml"/><Relationship Id="rId126" Type="http://schemas.openxmlformats.org/officeDocument/2006/relationships/slide" Target="slides/slide112.xml"/><Relationship Id="rId125" Type="http://schemas.openxmlformats.org/officeDocument/2006/relationships/slide" Target="slides/slide111.xml"/><Relationship Id="rId124" Type="http://schemas.openxmlformats.org/officeDocument/2006/relationships/slide" Target="slides/slide110.xml"/><Relationship Id="rId123" Type="http://schemas.openxmlformats.org/officeDocument/2006/relationships/slide" Target="slides/slide109.xml"/><Relationship Id="rId122" Type="http://schemas.openxmlformats.org/officeDocument/2006/relationships/slide" Target="slides/slide108.xml"/><Relationship Id="rId121" Type="http://schemas.openxmlformats.org/officeDocument/2006/relationships/slide" Target="slides/slide107.xml"/><Relationship Id="rId120" Type="http://schemas.openxmlformats.org/officeDocument/2006/relationships/slide" Target="slides/slide106.xml"/><Relationship Id="rId12" Type="http://schemas.openxmlformats.org/officeDocument/2006/relationships/slideMaster" Target="slideMasters/slideMaster11.xml"/><Relationship Id="rId119" Type="http://schemas.openxmlformats.org/officeDocument/2006/relationships/slide" Target="slides/slide105.xml"/><Relationship Id="rId118" Type="http://schemas.openxmlformats.org/officeDocument/2006/relationships/slide" Target="slides/slide104.xml"/><Relationship Id="rId117" Type="http://schemas.openxmlformats.org/officeDocument/2006/relationships/slide" Target="slides/slide103.xml"/><Relationship Id="rId116" Type="http://schemas.openxmlformats.org/officeDocument/2006/relationships/slide" Target="slides/slide102.xml"/><Relationship Id="rId115" Type="http://schemas.openxmlformats.org/officeDocument/2006/relationships/slide" Target="slides/slide101.xml"/><Relationship Id="rId114" Type="http://schemas.openxmlformats.org/officeDocument/2006/relationships/slide" Target="slides/slide100.xml"/><Relationship Id="rId113" Type="http://schemas.openxmlformats.org/officeDocument/2006/relationships/slide" Target="slides/slide99.xml"/><Relationship Id="rId112" Type="http://schemas.openxmlformats.org/officeDocument/2006/relationships/slide" Target="slides/slide98.xml"/><Relationship Id="rId111" Type="http://schemas.openxmlformats.org/officeDocument/2006/relationships/slide" Target="slides/slide97.xml"/><Relationship Id="rId110" Type="http://schemas.openxmlformats.org/officeDocument/2006/relationships/slide" Target="slides/slide96.xml"/><Relationship Id="rId11" Type="http://schemas.openxmlformats.org/officeDocument/2006/relationships/slideMaster" Target="slideMasters/slideMaster10.xml"/><Relationship Id="rId109" Type="http://schemas.openxmlformats.org/officeDocument/2006/relationships/slide" Target="slides/slide95.xml"/><Relationship Id="rId108" Type="http://schemas.openxmlformats.org/officeDocument/2006/relationships/slide" Target="slides/slide94.xml"/><Relationship Id="rId107" Type="http://schemas.openxmlformats.org/officeDocument/2006/relationships/slide" Target="slides/slide93.xml"/><Relationship Id="rId106" Type="http://schemas.openxmlformats.org/officeDocument/2006/relationships/slide" Target="slides/slide92.xml"/><Relationship Id="rId105" Type="http://schemas.openxmlformats.org/officeDocument/2006/relationships/slide" Target="slides/slide91.xml"/><Relationship Id="rId104" Type="http://schemas.openxmlformats.org/officeDocument/2006/relationships/slide" Target="slides/slide90.xml"/><Relationship Id="rId103" Type="http://schemas.openxmlformats.org/officeDocument/2006/relationships/slide" Target="slides/slide89.xml"/><Relationship Id="rId102" Type="http://schemas.openxmlformats.org/officeDocument/2006/relationships/slide" Target="slides/slide88.xml"/><Relationship Id="rId101" Type="http://schemas.openxmlformats.org/officeDocument/2006/relationships/slide" Target="slides/slide87.xml"/><Relationship Id="rId100" Type="http://schemas.openxmlformats.org/officeDocument/2006/relationships/slide" Target="slides/slide86.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en-US" strike="noStrike" noProof="1"/>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696C064A-D61B-4B21-B757-51A9B82445B8}" type="datetimeFigureOut">
              <a:rPr lang="en-US" strike="noStrike" noProof="1" smtClean="0">
                <a:latin typeface="Arial" panose="020B0604020202020204" pitchFamily="34" charset="0"/>
                <a:ea typeface="宋体" panose="02010600030101010101" pitchFamily="2" charset="-122"/>
                <a:cs typeface="+mn-ea"/>
              </a:rPr>
            </a:fld>
            <a:endParaRPr lang="en-US" strike="noStrike" noProof="1"/>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en-US" strike="noStrike" noProof="1"/>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50305E07-67EA-4042-A3F6-853A8AD8D209}" type="slidenum">
              <a:rPr lang="en-US" strike="noStrike" noProof="1" smtClean="0">
                <a:latin typeface="Arial" panose="020B0604020202020204" pitchFamily="34" charset="0"/>
                <a:ea typeface="宋体" panose="02010600030101010101" pitchFamily="2" charset="-122"/>
                <a:cs typeface="+mn-ea"/>
              </a:rPr>
            </a:fld>
            <a:endParaRPr 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8434" name="Rectangle 2"/>
          <p:cNvSpPr>
            <a:spLocks noGrp="1"/>
          </p:cNvSpPr>
          <p:nvPr>
            <p:ph type="hdr" sz="quarter"/>
          </p:nvPr>
        </p:nvSpPr>
        <p:spPr>
          <a:xfrm>
            <a:off x="0" y="0"/>
            <a:ext cx="2971800" cy="457200"/>
          </a:xfrm>
          <a:prstGeom prst="rect">
            <a:avLst/>
          </a:prstGeom>
          <a:noFill/>
          <a:ln w="9525">
            <a:noFill/>
            <a:miter/>
          </a:ln>
        </p:spPr>
        <p:txBody>
          <a:bodyPr/>
          <a:p>
            <a:pPr lvl="0" fontAlgn="base"/>
            <a:endParaRPr lang="zh-CN" altLang="en-US" sz="1200" strike="noStrike" noProof="1" dirty="0"/>
          </a:p>
        </p:txBody>
      </p:sp>
      <p:sp>
        <p:nvSpPr>
          <p:cNvPr id="18435" name="Rectangle 3"/>
          <p:cNvSpPr>
            <a:spLocks noGrp="1"/>
          </p:cNvSpPr>
          <p:nvPr>
            <p:ph type="dt" idx="1"/>
          </p:nvPr>
        </p:nvSpPr>
        <p:spPr>
          <a:xfrm>
            <a:off x="3884613" y="0"/>
            <a:ext cx="2971800" cy="457200"/>
          </a:xfrm>
          <a:prstGeom prst="rect">
            <a:avLst/>
          </a:prstGeom>
          <a:noFill/>
          <a:ln w="9525">
            <a:noFill/>
            <a:miter/>
          </a:ln>
        </p:spPr>
        <p:txBody>
          <a:bodyPr/>
          <a:p>
            <a:pPr lvl="0" algn="r" fontAlgn="base"/>
            <a:fld id="{BB962C8B-B14F-4D97-AF65-F5344CB8AC3E}" type="datetimeFigureOut">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latin typeface="Arial" panose="020B0604020202020204" pitchFamily="34" charset="0"/>
              <a:ea typeface="宋体" panose="02010600030101010101" pitchFamily="2" charset="-122"/>
              <a:cs typeface="+mn-ea"/>
            </a:endParaRPr>
          </a:p>
        </p:txBody>
      </p:sp>
      <p:sp>
        <p:nvSpPr>
          <p:cNvPr id="25604" name="Rectangle 4"/>
          <p:cNvSpPr>
            <a:spLocks noGrp="1"/>
          </p:cNvSpPr>
          <p:nvPr>
            <p:ph type="sldImg"/>
          </p:nvPr>
        </p:nvSpPr>
        <p:spPr>
          <a:xfrm>
            <a:off x="381000" y="685800"/>
            <a:ext cx="6096000" cy="3429000"/>
          </a:xfrm>
          <a:prstGeom prst="rect">
            <a:avLst/>
          </a:prstGeom>
          <a:noFill/>
          <a:ln w="9525">
            <a:noFill/>
          </a:ln>
        </p:spPr>
      </p:sp>
      <p:sp>
        <p:nvSpPr>
          <p:cNvPr id="25605" name="Rectangle 5"/>
          <p:cNvSpPr>
            <a:spLocks noGrp="1"/>
          </p:cNvSpPr>
          <p:nvPr>
            <p:ph type="body" sz="quarter"/>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18438" name="Rectangle 6"/>
          <p:cNvSpPr>
            <a:spLocks noGrp="1"/>
          </p:cNvSpPr>
          <p:nvPr>
            <p:ph type="ftr" sz="quarter" idx="4"/>
          </p:nvPr>
        </p:nvSpPr>
        <p:spPr>
          <a:xfrm>
            <a:off x="0" y="8685213"/>
            <a:ext cx="2971800" cy="457200"/>
          </a:xfrm>
          <a:prstGeom prst="rect">
            <a:avLst/>
          </a:prstGeom>
          <a:noFill/>
          <a:ln w="9525">
            <a:noFill/>
            <a:miter/>
          </a:ln>
        </p:spPr>
        <p:txBody>
          <a:bodyPr anchor="b"/>
          <a:p>
            <a:pPr lvl="0" fontAlgn="base"/>
            <a:endParaRPr lang="en-US" altLang="x-none" sz="1200" strike="noStrike" noProof="1" dirty="0"/>
          </a:p>
        </p:txBody>
      </p:sp>
      <p:sp>
        <p:nvSpPr>
          <p:cNvPr id="18439" name="Rectangle 7"/>
          <p:cNvSpPr>
            <a:spLocks noGrp="1"/>
          </p:cNvSpPr>
          <p:nvPr>
            <p:ph type="sldNum" sz="quarter" idx="5"/>
          </p:nvPr>
        </p:nvSpPr>
        <p:spPr>
          <a:xfrm>
            <a:off x="3884613" y="8685213"/>
            <a:ext cx="2971800" cy="457200"/>
          </a:xfrm>
          <a:prstGeom prst="rect">
            <a:avLst/>
          </a:prstGeom>
          <a:noFill/>
          <a:ln w="9525">
            <a:noFill/>
            <a:miter/>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x-none"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18434" name="组合 14337"/>
          <p:cNvGrpSpPr/>
          <p:nvPr/>
        </p:nvGrpSpPr>
        <p:grpSpPr>
          <a:xfrm>
            <a:off x="0" y="0"/>
            <a:ext cx="12187238" cy="6850063"/>
            <a:chOff x="0" y="0"/>
            <a:chExt cx="5758" cy="4315"/>
          </a:xfrm>
        </p:grpSpPr>
        <p:grpSp>
          <p:nvGrpSpPr>
            <p:cNvPr id="18435" name="组合 14338"/>
            <p:cNvGrpSpPr/>
            <p:nvPr userDrawn="1"/>
          </p:nvGrpSpPr>
          <p:grpSpPr>
            <a:xfrm>
              <a:off x="1728" y="2230"/>
              <a:ext cx="4027" cy="2085"/>
              <a:chOff x="0" y="0"/>
              <a:chExt cx="4027" cy="2085"/>
            </a:xfrm>
          </p:grpSpPr>
          <p:sp>
            <p:nvSpPr>
              <p:cNvPr id="18436" name="任意多边形 14339"/>
              <p:cNvSpPr/>
              <p:nvPr/>
            </p:nvSpPr>
            <p:spPr>
              <a:xfrm>
                <a:off x="0" y="414"/>
                <a:ext cx="2882" cy="1671"/>
              </a:xfrm>
              <a:custGeom>
                <a:avLst/>
                <a:gdLst/>
                <a:ahLst/>
                <a:cxnLst/>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p>
                <a:endParaRPr lang="zh-CN" altLang="en-US"/>
              </a:p>
            </p:txBody>
          </p:sp>
          <p:sp>
            <p:nvSpPr>
              <p:cNvPr id="18437" name="任意多边形 14340"/>
              <p:cNvSpPr/>
              <p:nvPr/>
            </p:nvSpPr>
            <p:spPr>
              <a:xfrm>
                <a:off x="2442" y="441"/>
                <a:ext cx="1259" cy="811"/>
              </a:xfrm>
              <a:custGeom>
                <a:avLst/>
                <a:gdLst/>
                <a:ahLst/>
                <a:cxnLst/>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p>
                <a:endParaRPr lang="zh-CN" altLang="en-US"/>
              </a:p>
            </p:txBody>
          </p:sp>
          <p:sp>
            <p:nvSpPr>
              <p:cNvPr id="18438" name="任意多边形 14341"/>
              <p:cNvSpPr/>
              <p:nvPr/>
            </p:nvSpPr>
            <p:spPr>
              <a:xfrm>
                <a:off x="1172" y="1116"/>
                <a:ext cx="2849" cy="969"/>
              </a:xfrm>
              <a:custGeom>
                <a:avLst/>
                <a:gdLst/>
                <a:ahLst/>
                <a:cxnLst/>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p>
                <a:endParaRPr lang="zh-CN" altLang="en-US"/>
              </a:p>
            </p:txBody>
          </p:sp>
          <p:sp>
            <p:nvSpPr>
              <p:cNvPr id="18439" name="任意多边形 14342"/>
              <p:cNvSpPr/>
              <p:nvPr/>
            </p:nvSpPr>
            <p:spPr>
              <a:xfrm>
                <a:off x="1020" y="0"/>
                <a:ext cx="3007" cy="2085"/>
              </a:xfrm>
              <a:custGeom>
                <a:avLst/>
                <a:gdLst/>
                <a:ahLst/>
                <a:cxnLst/>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p>
                <a:endParaRPr lang="zh-CN" altLang="en-US"/>
              </a:p>
            </p:txBody>
          </p:sp>
          <p:sp>
            <p:nvSpPr>
              <p:cNvPr id="18440" name="任意多边形 14343"/>
              <p:cNvSpPr/>
              <p:nvPr/>
            </p:nvSpPr>
            <p:spPr>
              <a:xfrm>
                <a:off x="2773" y="87"/>
                <a:ext cx="1248" cy="539"/>
              </a:xfrm>
              <a:custGeom>
                <a:avLst/>
                <a:gdLst/>
                <a:ahLst/>
                <a:cxnLst/>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p>
                <a:endParaRPr lang="zh-CN" altLang="en-US"/>
              </a:p>
            </p:txBody>
          </p:sp>
        </p:grpSp>
        <p:sp>
          <p:nvSpPr>
            <p:cNvPr id="18441" name="任意多边形 14344"/>
            <p:cNvSpPr/>
            <p:nvPr/>
          </p:nvSpPr>
          <p:spPr>
            <a:xfrm>
              <a:off x="3322" y="1341"/>
              <a:ext cx="1825" cy="1537"/>
            </a:xfrm>
            <a:custGeom>
              <a:avLst/>
              <a:gdLst/>
              <a:ahLst/>
              <a:cxnLst/>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p>
              <a:endParaRPr lang="zh-CN" altLang="en-US"/>
            </a:p>
          </p:txBody>
        </p:sp>
        <p:sp>
          <p:nvSpPr>
            <p:cNvPr id="18442" name="任意多边形 14345"/>
            <p:cNvSpPr/>
            <p:nvPr/>
          </p:nvSpPr>
          <p:spPr>
            <a:xfrm>
              <a:off x="0" y="0"/>
              <a:ext cx="5758" cy="1776"/>
            </a:xfrm>
            <a:custGeom>
              <a:avLst/>
              <a:gdLst/>
              <a:ahLst/>
              <a:cxnLst/>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p>
              <a:endParaRPr lang="zh-CN" altLang="en-US"/>
            </a:p>
          </p:txBody>
        </p:sp>
      </p:grpSp>
      <p:sp>
        <p:nvSpPr>
          <p:cNvPr id="14347" name="标题 14346"/>
          <p:cNvSpPr>
            <a:spLocks noGrp="1"/>
          </p:cNvSpPr>
          <p:nvPr>
            <p:ph type="ctrTitle" sz="quarter"/>
          </p:nvPr>
        </p:nvSpPr>
        <p:spPr>
          <a:xfrm>
            <a:off x="914400" y="1736725"/>
            <a:ext cx="10363200" cy="1920875"/>
          </a:xfrm>
          <a:prstGeom prst="rect">
            <a:avLst/>
          </a:prstGeom>
          <a:noFill/>
          <a:ln w="9525">
            <a:noFill/>
            <a:miter/>
          </a:ln>
        </p:spPr>
        <p:txBody>
          <a:bodyPr anchor="ctr"/>
          <a:lstStyle>
            <a:lvl1pPr lvl="0">
              <a:defRPr sz="6000" kern="1200"/>
            </a:lvl1pPr>
          </a:lstStyle>
          <a:p>
            <a:pPr lvl="0" fontAlgn="base"/>
            <a:r>
              <a:rPr lang="zh-CN" altLang="en-US" strike="noStrike" noProof="1"/>
              <a:t>单击此处编辑母版标题样式</a:t>
            </a:r>
            <a:endParaRPr lang="zh-CN" altLang="en-US" strike="noStrike" noProof="1"/>
          </a:p>
        </p:txBody>
      </p:sp>
      <p:sp>
        <p:nvSpPr>
          <p:cNvPr id="14348" name="副标题 14347"/>
          <p:cNvSpPr>
            <a:spLocks noGrp="1"/>
          </p:cNvSpPr>
          <p:nvPr>
            <p:ph type="subTitle" sz="quarter" idx="1"/>
          </p:nvPr>
        </p:nvSpPr>
        <p:spPr>
          <a:xfrm>
            <a:off x="1828800" y="3886200"/>
            <a:ext cx="8534400" cy="1752600"/>
          </a:xfrm>
          <a:prstGeom prst="rect">
            <a:avLst/>
          </a:prstGeom>
          <a:noFill/>
          <a:ln w="9525">
            <a:noFill/>
            <a:miter/>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14349" name="日期占位符 14348"/>
          <p:cNvSpPr>
            <a:spLocks noGrp="1"/>
          </p:cNvSpPr>
          <p:nvPr>
            <p:ph type="dt" sz="quarter" idx="2"/>
          </p:nvPr>
        </p:nvSpPr>
        <p:spPr>
          <a:xfrm>
            <a:off x="609600" y="6248400"/>
            <a:ext cx="2844800" cy="476250"/>
          </a:xfrm>
          <a:prstGeom prst="rect">
            <a:avLst/>
          </a:prstGeom>
          <a:noFill/>
          <a:ln w="9525">
            <a:noFill/>
            <a:miter/>
          </a:ln>
        </p:spPr>
        <p:txBody>
          <a:bodyPr anchor="b"/>
          <a:p>
            <a:pPr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4350" name="页脚占位符 14349"/>
          <p:cNvSpPr>
            <a:spLocks noGrp="1"/>
          </p:cNvSpPr>
          <p:nvPr>
            <p:ph type="ftr" sz="quarter" idx="3"/>
          </p:nvPr>
        </p:nvSpPr>
        <p:spPr>
          <a:xfrm>
            <a:off x="4165600" y="6251575"/>
            <a:ext cx="3860800" cy="476250"/>
          </a:xfrm>
          <a:prstGeom prst="rect">
            <a:avLst/>
          </a:prstGeom>
          <a:noFill/>
          <a:ln w="9525">
            <a:noFill/>
            <a:miter/>
          </a:ln>
        </p:spPr>
        <p:txBody>
          <a:bodyPr anchor="b"/>
          <a:p>
            <a:pPr fontAlgn="base"/>
            <a:endParaRPr lang="zh-CN" strike="noStrike" noProof="1"/>
          </a:p>
        </p:txBody>
      </p:sp>
      <p:sp>
        <p:nvSpPr>
          <p:cNvPr id="14351" name="灯片编号占位符 14350"/>
          <p:cNvSpPr>
            <a:spLocks noGrp="1"/>
          </p:cNvSpPr>
          <p:nvPr>
            <p:ph type="sldNum" sz="quarter" idx="4"/>
          </p:nvPr>
        </p:nvSpPr>
        <p:spPr>
          <a:xfrm>
            <a:off x="8737600" y="6254750"/>
            <a:ext cx="2844800" cy="476250"/>
          </a:xfrm>
          <a:prstGeom prst="rect">
            <a:avLst/>
          </a:prstGeom>
          <a:noFill/>
          <a:ln w="9525">
            <a:noFill/>
            <a:miter/>
          </a:ln>
        </p:spPr>
        <p:txBody>
          <a:bodyPr anchor="b"/>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灯片编号占位符 4"/>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页脚占位符 5"/>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灯片编号占位符 4"/>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页脚占位符 5"/>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灯片编号占位符 5"/>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7" name="页脚占位符 6"/>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灯片编号占位符 7"/>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9" name="页脚占位符 8"/>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灯片编号占位符 3"/>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5" name="页脚占位符 4"/>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灯片编号占位符 2"/>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4" name="页脚占位符 3"/>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灯片编号占位符 5"/>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7" name="页脚占位符 6"/>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灯片编号占位符 5"/>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7" name="页脚占位符 6"/>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灯片编号占位符 4"/>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页脚占位符 5"/>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灯片编号占位符 4"/>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页脚占位符 5"/>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a:xfrm>
            <a:off x="609600" y="6245225"/>
            <a:ext cx="2844800" cy="476250"/>
          </a:xfrm>
          <a:prstGeom prst="rect">
            <a:avLst/>
          </a:prstGeom>
          <a:noFill/>
          <a:ln w="9525">
            <a:noFill/>
            <a:miter/>
          </a:ln>
        </p:spPr>
        <p:txBody>
          <a:bodyPr/>
          <a:p>
            <a:pPr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4165600" y="6245225"/>
            <a:ext cx="3860800" cy="476250"/>
          </a:xfrm>
          <a:prstGeom prst="rect">
            <a:avLst/>
          </a:prstGeom>
          <a:noFill/>
          <a:ln w="9525">
            <a:noFill/>
            <a:miter/>
          </a:ln>
        </p:spPr>
        <p:txBody>
          <a:bodyPr/>
          <a:p>
            <a:pPr eaLnBrk="1" fontAlgn="base" hangingPunct="1"/>
            <a:endParaRPr lang="zh-CN" altLang="en-US" strike="noStrike" noProof="1" dirty="0"/>
          </a:p>
        </p:txBody>
      </p:sp>
      <p:sp>
        <p:nvSpPr>
          <p:cNvPr id="6" name="Slide Number Placeholder 5"/>
          <p:cNvSpPr>
            <a:spLocks noGrp="1"/>
          </p:cNvSpPr>
          <p:nvPr>
            <p:ph type="sldNum" sz="quarter" idx="12"/>
          </p:nvPr>
        </p:nvSpPr>
        <p:spPr>
          <a:xfrm>
            <a:off x="8737600" y="6245225"/>
            <a:ext cx="2844800" cy="476250"/>
          </a:xfrm>
          <a:prstGeom prst="rect">
            <a:avLst/>
          </a:prstGeom>
          <a:noFill/>
          <a:ln w="9525">
            <a:noFill/>
            <a:miter/>
          </a:ln>
        </p:spPr>
        <p:txBody>
          <a:bodyPr/>
          <a:p>
            <a:pPr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7" name="矩形 6"/>
          <p:cNvSpPr/>
          <p:nvPr/>
        </p:nvSpPr>
        <p:spPr>
          <a:xfrm>
            <a:off x="7734300" y="2586038"/>
            <a:ext cx="4008438" cy="33829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prstClr val="white"/>
              </a:solidFill>
            </a:endParaRPr>
          </a:p>
        </p:txBody>
      </p:sp>
      <p:sp>
        <p:nvSpPr>
          <p:cNvPr id="4" name="矩形 3"/>
          <p:cNvSpPr/>
          <p:nvPr/>
        </p:nvSpPr>
        <p:spPr>
          <a:xfrm>
            <a:off x="-6350" y="-9525"/>
            <a:ext cx="12198350" cy="3825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350" strike="noStrike" noProof="1">
              <a:solidFill>
                <a:prstClr val="white"/>
              </a:solidFill>
            </a:endParaRPr>
          </a:p>
        </p:txBody>
      </p:sp>
      <p:sp>
        <p:nvSpPr>
          <p:cNvPr id="8" name="矩形 7"/>
          <p:cNvSpPr/>
          <p:nvPr/>
        </p:nvSpPr>
        <p:spPr>
          <a:xfrm>
            <a:off x="11807825" y="1898650"/>
            <a:ext cx="368300" cy="40703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350" strike="noStrike" noProof="1">
              <a:solidFill>
                <a:prstClr val="white"/>
              </a:solidFill>
            </a:endParaRPr>
          </a:p>
        </p:txBody>
      </p:sp>
      <p:sp>
        <p:nvSpPr>
          <p:cNvPr id="19462" name="TextBox 2"/>
          <p:cNvSpPr txBox="1"/>
          <p:nvPr/>
        </p:nvSpPr>
        <p:spPr>
          <a:xfrm rot="-5400000">
            <a:off x="8894763" y="935038"/>
            <a:ext cx="922337" cy="1004887"/>
          </a:xfrm>
          <a:prstGeom prst="rect">
            <a:avLst/>
          </a:prstGeom>
          <a:noFill/>
          <a:ln w="9525">
            <a:noFill/>
          </a:ln>
        </p:spPr>
        <p:txBody>
          <a:bodyPr vert="eaVert" wrap="square" anchor="t">
            <a:spAutoFit/>
          </a:bodyPr>
          <a:p>
            <a:pPr lvl="0"/>
            <a:r>
              <a:rPr lang="en-US" altLang="zh-CN" sz="2400" b="1" dirty="0">
                <a:solidFill>
                  <a:srgbClr val="000066"/>
                </a:solidFill>
                <a:latin typeface="Arial" panose="020B0604020202020204" pitchFamily="34" charset="0"/>
                <a:ea typeface="宋体" panose="02010600030101010101" pitchFamily="2" charset="-122"/>
              </a:rPr>
              <a:t>BIG </a:t>
            </a:r>
            <a:endParaRPr lang="en-US" altLang="zh-CN" sz="2400" b="1" dirty="0">
              <a:solidFill>
                <a:srgbClr val="000066"/>
              </a:solidFill>
              <a:latin typeface="Arial" panose="020B0604020202020204" pitchFamily="34" charset="0"/>
              <a:ea typeface="宋体" panose="02010600030101010101" pitchFamily="2" charset="-122"/>
            </a:endParaRPr>
          </a:p>
          <a:p>
            <a:pPr lvl="0"/>
            <a:r>
              <a:rPr lang="en-US" altLang="zh-CN" sz="2400" b="1" dirty="0">
                <a:solidFill>
                  <a:srgbClr val="000066"/>
                </a:solidFill>
                <a:latin typeface="Arial" panose="020B0604020202020204" pitchFamily="34" charset="0"/>
                <a:ea typeface="宋体" panose="02010600030101010101" pitchFamily="2" charset="-122"/>
              </a:rPr>
              <a:t>DATA</a:t>
            </a:r>
            <a:endParaRPr lang="en-US" altLang="zh-CN" sz="2400" b="1" dirty="0">
              <a:solidFill>
                <a:srgbClr val="000066"/>
              </a:solidFill>
              <a:latin typeface="Arial" panose="020B0604020202020204" pitchFamily="34" charset="0"/>
              <a:ea typeface="宋体" panose="02010600030101010101" pitchFamily="2" charset="-122"/>
            </a:endParaRPr>
          </a:p>
        </p:txBody>
      </p:sp>
      <p:pic>
        <p:nvPicPr>
          <p:cNvPr id="19463" name="图片 5"/>
          <p:cNvPicPr>
            <a:picLocks noChangeAspect="1"/>
          </p:cNvPicPr>
          <p:nvPr/>
        </p:nvPicPr>
        <p:blipFill>
          <a:blip r:embed="rId2"/>
          <a:stretch>
            <a:fillRect/>
          </a:stretch>
        </p:blipFill>
        <p:spPr>
          <a:xfrm>
            <a:off x="400050" y="2587625"/>
            <a:ext cx="6815138" cy="3381375"/>
          </a:xfrm>
          <a:prstGeom prst="rect">
            <a:avLst/>
          </a:prstGeom>
          <a:noFill/>
          <a:ln w="9525">
            <a:noFill/>
          </a:ln>
        </p:spPr>
      </p:pic>
      <p:sp>
        <p:nvSpPr>
          <p:cNvPr id="9" name="矩形 8"/>
          <p:cNvSpPr/>
          <p:nvPr/>
        </p:nvSpPr>
        <p:spPr>
          <a:xfrm>
            <a:off x="7475538" y="2587625"/>
            <a:ext cx="260350" cy="3381375"/>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rgbClr val="000066"/>
              </a:solidFill>
            </a:endParaRPr>
          </a:p>
        </p:txBody>
      </p:sp>
      <p:sp>
        <p:nvSpPr>
          <p:cNvPr id="2" name="标题 1"/>
          <p:cNvSpPr>
            <a:spLocks noGrp="1"/>
          </p:cNvSpPr>
          <p:nvPr>
            <p:ph type="ctrTitle" hasCustomPrompt="1"/>
          </p:nvPr>
        </p:nvSpPr>
        <p:spPr>
          <a:xfrm>
            <a:off x="1664970" y="999490"/>
            <a:ext cx="7188200" cy="899160"/>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pPr fontAlgn="auto"/>
            <a:r>
              <a:rPr lang="en-US" altLang="zh-CN" b="1" strike="noStrike" spc="300" noProof="1" dirty="0">
                <a:ln w="11430"/>
                <a:solidFill>
                  <a:srgbClr val="000066"/>
                </a:solidFill>
                <a:latin typeface="微软雅黑" panose="020B0503020204020204" charset="-122"/>
                <a:ea typeface="微软雅黑" panose="020B0503020204020204" charset="-122"/>
                <a:sym typeface="+mn-ea"/>
              </a:rPr>
              <a:t>Python</a:t>
            </a:r>
            <a:r>
              <a:rPr lang="zh-CN" altLang="en-US" b="1" strike="noStrike" spc="300" noProof="1" dirty="0">
                <a:ln w="11430"/>
                <a:solidFill>
                  <a:srgbClr val="000066"/>
                </a:solidFill>
                <a:latin typeface="微软雅黑" panose="020B0503020204020204" charset="-122"/>
                <a:ea typeface="微软雅黑" panose="020B0503020204020204" charset="-122"/>
                <a:sym typeface="+mn-ea"/>
              </a:rPr>
              <a:t>程序设计</a:t>
            </a:r>
            <a:endParaRPr lang="zh-CN" altLang="en-US" strike="noStrike" noProof="1" dirty="0"/>
          </a:p>
        </p:txBody>
      </p:sp>
      <p:sp>
        <p:nvSpPr>
          <p:cNvPr id="3" name="副标题 2"/>
          <p:cNvSpPr>
            <a:spLocks noGrp="1"/>
          </p:cNvSpPr>
          <p:nvPr>
            <p:ph type="subTitle" idx="1" hasCustomPrompt="1"/>
          </p:nvPr>
        </p:nvSpPr>
        <p:spPr>
          <a:xfrm>
            <a:off x="7735570" y="2674620"/>
            <a:ext cx="4007485" cy="3225800"/>
          </a:xfrm>
        </p:spPr>
        <p:txBody>
          <a:bodyPr lIns="101600" tIns="38100" rIns="76200" bIns="38100">
            <a:noAutofit/>
          </a:bodyPr>
          <a:lstStyle>
            <a:lvl1pPr marL="0" indent="0" algn="l"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a:t>单击此处编辑副标题</a:t>
            </a:r>
            <a:endParaRPr lang="zh-CN" altLang="en-US" strike="noStrike" noProof="1" dirty="0"/>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10" name="灯片编号占位符 9"/>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grpSp>
        <p:nvGrpSpPr>
          <p:cNvPr id="20483" name="组合 7"/>
          <p:cNvGrpSpPr/>
          <p:nvPr/>
        </p:nvGrpSpPr>
        <p:grpSpPr>
          <a:xfrm>
            <a:off x="690563" y="854075"/>
            <a:ext cx="10893425" cy="781050"/>
            <a:chOff x="3725790" y="847725"/>
            <a:chExt cx="3730770" cy="781050"/>
          </a:xfrm>
        </p:grpSpPr>
        <p:grpSp>
          <p:nvGrpSpPr>
            <p:cNvPr id="20484" name="组合 8"/>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grpSp>
          <p:nvGrpSpPr>
            <p:cNvPr id="20487" name="组合 9"/>
            <p:cNvGrpSpPr/>
            <p:nvPr/>
          </p:nvGrpSpPr>
          <p:grpSpPr>
            <a:xfrm flipH="1">
              <a:off x="6829425" y="1019175"/>
              <a:ext cx="627135" cy="609600"/>
              <a:chOff x="3725790" y="1019175"/>
              <a:chExt cx="627135" cy="609600"/>
            </a:xfrm>
          </p:grpSpPr>
          <p:sp>
            <p:nvSpPr>
              <p:cNvPr id="11" name="任意多边形 10"/>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sp>
          <p:nvSpPr>
            <p:cNvPr id="15" name="矩形 14"/>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sp>
        <p:nvSpPr>
          <p:cNvPr id="32" name="矩形 31"/>
          <p:cNvSpPr/>
          <p:nvPr/>
        </p:nvSpPr>
        <p:spPr>
          <a:xfrm>
            <a:off x="-6350" y="-9525"/>
            <a:ext cx="12198350" cy="3825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350" strike="noStrike" noProof="1">
              <a:solidFill>
                <a:prstClr val="white"/>
              </a:solidFill>
            </a:endParaRPr>
          </a:p>
        </p:txBody>
      </p:sp>
      <p:sp>
        <p:nvSpPr>
          <p:cNvPr id="36" name="矩形 35"/>
          <p:cNvSpPr/>
          <p:nvPr/>
        </p:nvSpPr>
        <p:spPr>
          <a:xfrm>
            <a:off x="0" y="6669088"/>
            <a:ext cx="12190413" cy="1889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prstClr val="white"/>
              </a:solidFill>
            </a:endParaRPr>
          </a:p>
        </p:txBody>
      </p:sp>
      <p:sp>
        <p:nvSpPr>
          <p:cNvPr id="35" name="矩形 34"/>
          <p:cNvSpPr/>
          <p:nvPr/>
        </p:nvSpPr>
        <p:spPr>
          <a:xfrm>
            <a:off x="0" y="6122988"/>
            <a:ext cx="12192000" cy="546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dirty="0">
              <a:solidFill>
                <a:prstClr val="white"/>
              </a:solidFill>
            </a:endParaRPr>
          </a:p>
        </p:txBody>
      </p:sp>
      <p:sp>
        <p:nvSpPr>
          <p:cNvPr id="2" name="标题 1"/>
          <p:cNvSpPr txBox="1">
            <a:spLocks noGrp="1"/>
          </p:cNvSpPr>
          <p:nvPr>
            <p:ph type="title"/>
          </p:nvPr>
        </p:nvSpPr>
        <p:spPr>
          <a:xfrm>
            <a:off x="2021205" y="854075"/>
            <a:ext cx="8231505" cy="521970"/>
          </a:xfrm>
          <a:noFill/>
        </p:spPr>
        <p:txBody>
          <a:bodyPr wrap="square" lIns="91440" tIns="45720" rIns="91440" bIns="45720" rtlCol="0" anchor="t" anchorCtr="0">
            <a:spAutoFit/>
          </a:bodyPr>
          <a:lstStyle>
            <a:lvl1pPr marL="0" marR="0" algn="ctr" defTabSz="914400" rtl="0" eaLnBrk="1" fontAlgn="auto" latinLnBrk="0" hangingPunct="1">
              <a:lnSpc>
                <a:spcPct val="100000"/>
              </a:lnSpc>
              <a:buClrTx/>
              <a:buSzTx/>
              <a:buFontTx/>
              <a:buNone/>
              <a:defRPr kumimoji="0" lang="zh-CN" sz="2800" b="0" i="0" u="none" strike="noStrike" kern="1200" cap="none" spc="0" normalizeH="0" baseline="0" noProof="1" dirty="0">
                <a:solidFill>
                  <a:schemeClr val="accent4"/>
                </a:solidFill>
                <a:effectLst>
                  <a:outerShdw blurRad="38100" dist="38100" dir="2700000" algn="tl">
                    <a:srgbClr val="000000">
                      <a:alpha val="43137"/>
                    </a:srgbClr>
                  </a:outerShdw>
                </a:effectLst>
                <a:uFillTx/>
                <a:latin typeface="+mn-lt"/>
                <a:ea typeface="+mn-ea"/>
                <a:cs typeface="+mn-cs"/>
              </a:defRPr>
            </a:lvl1pPr>
          </a:lstStyle>
          <a:p>
            <a:pPr lvl="0" fontAlgn="auto"/>
            <a:r>
              <a:rPr strike="noStrike" noProof="1">
                <a:sym typeface="+mn-ea"/>
              </a:rPr>
              <a:t>单击此处编辑母版标题样式</a:t>
            </a:r>
            <a:endParaRPr strike="noStrike" noProof="1">
              <a:sym typeface="+mn-ea"/>
            </a:endParaRPr>
          </a:p>
        </p:txBody>
      </p:sp>
      <p:sp>
        <p:nvSpPr>
          <p:cNvPr id="3" name="文本占位符 2"/>
          <p:cNvSpPr>
            <a:spLocks noGrp="1"/>
          </p:cNvSpPr>
          <p:nvPr>
            <p:ph type="body" idx="1"/>
          </p:nvPr>
        </p:nvSpPr>
        <p:spPr>
          <a:xfrm>
            <a:off x="669925" y="1831340"/>
            <a:ext cx="10852150" cy="3758565"/>
          </a:xfrm>
        </p:spPr>
        <p:txBody>
          <a:bodyPr lIns="101600" tIns="38100" rIns="76200" bIns="38100">
            <a:noAutofit/>
          </a:bodyPr>
          <a:lstStyle>
            <a:lvl1pPr marL="0" indent="0" eaLnBrk="1" fontAlgn="auto" latinLnBrk="0" hangingPunct="1">
              <a:lnSpc>
                <a:spcPct val="100000"/>
              </a:lnSpc>
              <a:spcAft>
                <a:spcPts val="0"/>
              </a:spcAft>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a:t>单击此处编辑母版文本样式</a:t>
            </a:r>
            <a:endParaRPr lang="zh-CN" altLang="en-US" strike="noStrike" noProof="1" dirty="0"/>
          </a:p>
        </p:txBody>
      </p:sp>
      <p:sp>
        <p:nvSpPr>
          <p:cNvPr id="4" name="日期占位符 3"/>
          <p:cNvSpPr>
            <a:spLocks noGrp="1"/>
          </p:cNvSpPr>
          <p:nvPr>
            <p:ph type="dt" sz="half" idx="10"/>
            <p:custDataLst>
              <p:tags r:id="rId2"/>
            </p:custDataLst>
          </p:nvPr>
        </p:nvSpPr>
        <p:spPr>
          <a:xfrm>
            <a:off x="879475" y="6350000"/>
            <a:ext cx="2700338" cy="315913"/>
          </a:xfrm>
          <a:prstGeom prst="rect">
            <a:avLst/>
          </a:prstGeom>
        </p:spPr>
        <p:txBody>
          <a:bodyPr vert="horz" lIns="91440" tIns="45720" rIns="91440" bIns="45720" rtlCol="0" anchor="ctr">
            <a:normAutofit/>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custDataLst>
              <p:tags r:id="rId3"/>
            </p:custDataLst>
          </p:nvPr>
        </p:nvSpPr>
        <p:spPr>
          <a:xfrm>
            <a:off x="4116388" y="6350000"/>
            <a:ext cx="3959225" cy="315913"/>
          </a:xfrm>
          <a:prstGeom prst="rect">
            <a:avLst/>
          </a:prstGeom>
        </p:spPr>
        <p:txBody>
          <a:bodyPr vert="horz" lIns="91440" tIns="45720" rIns="91440" bIns="45720" rtlCol="0" anchor="ctr">
            <a:normAutofit/>
          </a:bodyPr>
          <a:lstStyle/>
          <a:p>
            <a:pPr lvl="0" eaLnBrk="1" fontAlgn="base" hangingPunct="1"/>
            <a:endParaRPr lang="zh-CN" altLang="en-US" strike="noStrike" noProof="1" dirty="0"/>
          </a:p>
        </p:txBody>
      </p:sp>
      <p:sp>
        <p:nvSpPr>
          <p:cNvPr id="6" name="灯片编号占位符 5"/>
          <p:cNvSpPr>
            <a:spLocks noGrp="1"/>
          </p:cNvSpPr>
          <p:nvPr>
            <p:ph type="sldNum" sz="quarter" idx="12"/>
            <p:custDataLst>
              <p:tags r:id="rId4"/>
            </p:custDataLst>
          </p:nvPr>
        </p:nvSpPr>
        <p:spPr>
          <a:xfrm>
            <a:off x="8610600" y="6350000"/>
            <a:ext cx="2700338" cy="315913"/>
          </a:xfrm>
          <a:prstGeom prst="rect">
            <a:avLst/>
          </a:prstGeom>
        </p:spPr>
        <p:txBody>
          <a:bodyPr vert="horz" lIns="91440" tIns="45720" rIns="91440" bIns="45720" rtlCol="0" anchor="ctr">
            <a:normAutofit/>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grpSp>
        <p:nvGrpSpPr>
          <p:cNvPr id="21507" name="组合 10"/>
          <p:cNvGrpSpPr/>
          <p:nvPr/>
        </p:nvGrpSpPr>
        <p:grpSpPr>
          <a:xfrm>
            <a:off x="0" y="-3175"/>
            <a:ext cx="12192000" cy="719138"/>
            <a:chOff x="-1" y="190175"/>
            <a:chExt cx="9145786" cy="525795"/>
          </a:xfrm>
        </p:grpSpPr>
        <p:sp>
          <p:nvSpPr>
            <p:cNvPr id="12" name="任意多边形 11"/>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prstClr val="white"/>
                </a:solidFill>
              </a:endParaRPr>
            </a:p>
          </p:txBody>
        </p:sp>
        <p:sp>
          <p:nvSpPr>
            <p:cNvPr id="13" name="任意多边形 12"/>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prstClr val="white"/>
                </a:solidFill>
              </a:endParaRPr>
            </a:p>
          </p:txBody>
        </p:sp>
        <p:sp>
          <p:nvSpPr>
            <p:cNvPr id="14" name="任意多边形 13"/>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solidFill>
                  <a:prstClr val="white"/>
                </a:solidFill>
              </a:endParaRPr>
            </a:p>
          </p:txBody>
        </p:sp>
      </p:grpSp>
      <p:sp>
        <p:nvSpPr>
          <p:cNvPr id="10" name="矩形 9"/>
          <p:cNvSpPr/>
          <p:nvPr/>
        </p:nvSpPr>
        <p:spPr>
          <a:xfrm>
            <a:off x="0" y="6669088"/>
            <a:ext cx="12196763" cy="188913"/>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prstClr val="white"/>
              </a:solidFill>
            </a:endParaRPr>
          </a:p>
        </p:txBody>
      </p:sp>
      <p:sp>
        <p:nvSpPr>
          <p:cNvPr id="18" name="矩形 17"/>
          <p:cNvSpPr/>
          <p:nvPr/>
        </p:nvSpPr>
        <p:spPr>
          <a:xfrm>
            <a:off x="0" y="6122988"/>
            <a:ext cx="12196763" cy="546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dirty="0">
              <a:solidFill>
                <a:prstClr val="white"/>
              </a:solidFill>
            </a:endParaRPr>
          </a:p>
        </p:txBody>
      </p:sp>
      <p:sp>
        <p:nvSpPr>
          <p:cNvPr id="16" name="Freeform 172"/>
          <p:cNvSpPr>
            <a:spLocks noEditPoints="1"/>
          </p:cNvSpPr>
          <p:nvPr/>
        </p:nvSpPr>
        <p:spPr bwMode="auto">
          <a:xfrm>
            <a:off x="114300" y="219075"/>
            <a:ext cx="328613" cy="32543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endParaRPr lang="id-ID" sz="1350" strike="noStrike" noProof="1">
              <a:solidFill>
                <a:prstClr val="black"/>
              </a:solidFill>
            </a:endParaRPr>
          </a:p>
        </p:txBody>
      </p:sp>
      <p:sp>
        <p:nvSpPr>
          <p:cNvPr id="2" name="标题 1"/>
          <p:cNvSpPr txBox="1">
            <a:spLocks noGrp="1"/>
          </p:cNvSpPr>
          <p:nvPr>
            <p:ph type="title"/>
          </p:nvPr>
        </p:nvSpPr>
        <p:spPr>
          <a:xfrm>
            <a:off x="554355" y="150495"/>
            <a:ext cx="5398770" cy="414020"/>
          </a:xfrm>
          <a:noFill/>
        </p:spPr>
        <p:txBody>
          <a:bodyPr vert="horz" wrap="square" lIns="91440" tIns="45720" rIns="91440" bIns="45720" rtlCol="0" anchor="t" anchorCtr="0">
            <a:spAutoFit/>
          </a:bodyPr>
          <a:lstStyle>
            <a:lvl1pPr marL="0" marR="0" algn="l" defTabSz="914400" rtl="0" eaLnBrk="1" fontAlgn="auto" latinLnBrk="0" hangingPunct="1">
              <a:lnSpc>
                <a:spcPct val="100000"/>
              </a:lnSpc>
              <a:buClrTx/>
              <a:buSzTx/>
              <a:buFontTx/>
              <a:buNone/>
              <a:defRPr kumimoji="0" lang="en-US" altLang="zh-CN" sz="2100" b="1" i="0" u="none" strike="noStrike" kern="1200" cap="none" spc="225" normalizeH="0" baseline="0" noProof="1" dirty="0" smtClean="0">
                <a:solidFill>
                  <a:prstClr val="white"/>
                </a:solidFill>
                <a:latin typeface="+mn-lt"/>
                <a:ea typeface="+mn-ea"/>
                <a:cs typeface="+mn-cs"/>
              </a:defRPr>
            </a:lvl1pPr>
          </a:lstStyle>
          <a:p>
            <a:pPr lvl="0" fontAlgn="auto"/>
            <a:r>
              <a:rPr strike="noStrike" noProof="1">
                <a:sym typeface="+mn-ea"/>
              </a:rPr>
              <a:t>单击此处编辑母版标题样式</a:t>
            </a:r>
            <a:endParaRPr strike="noStrike" noProof="1">
              <a:sym typeface="+mn-ea"/>
            </a:endParaRPr>
          </a:p>
        </p:txBody>
      </p:sp>
      <p:sp>
        <p:nvSpPr>
          <p:cNvPr id="3" name="文本占位符 2"/>
          <p:cNvSpPr>
            <a:spLocks noGrp="1"/>
          </p:cNvSpPr>
          <p:nvPr>
            <p:ph type="body" idx="1" hasCustomPrompt="1"/>
          </p:nvPr>
        </p:nvSpPr>
        <p:spPr>
          <a:xfrm>
            <a:off x="9099550" y="163830"/>
            <a:ext cx="2611120" cy="381000"/>
          </a:xfrm>
        </p:spPr>
        <p:txBody>
          <a:bodyPr lIns="101600" tIns="38100" rIns="76200" bIns="38100" anchor="t" anchorCtr="0">
            <a:noAutofit/>
          </a:bodyPr>
          <a:lstStyle>
            <a:lvl1pPr marL="0" indent="0" eaLnBrk="1" fontAlgn="auto" latinLnBrk="0" hangingPunct="1">
              <a:lnSpc>
                <a:spcPct val="100000"/>
              </a:lnSpc>
              <a:spcAft>
                <a:spcPts val="0"/>
              </a:spcAft>
              <a:buNone/>
              <a:defRPr kumimoji="0" lang="en-US" altLang="zh-CN" sz="1350" b="0" i="0" u="none" strike="noStrike" kern="1200" cap="none" spc="0" normalizeH="0" baseline="0" noProof="1" dirty="0" smtClean="0">
                <a:solidFill>
                  <a:prstClr val="white"/>
                </a:solidFill>
                <a:uFillTx/>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z="1350" strike="noStrike" noProof="1" dirty="0"/>
              <a:t>单击此处编辑文本</a:t>
            </a:r>
            <a:endParaRPr lang="zh-CN" altLang="en-US" strike="noStrike" noProof="1" dirty="0"/>
          </a:p>
        </p:txBody>
      </p:sp>
      <p:sp>
        <p:nvSpPr>
          <p:cNvPr id="4" name="内容占位符 3"/>
          <p:cNvSpPr>
            <a:spLocks noGrp="1"/>
          </p:cNvSpPr>
          <p:nvPr>
            <p:ph sz="half" idx="2"/>
          </p:nvPr>
        </p:nvSpPr>
        <p:spPr>
          <a:xfrm>
            <a:off x="554355" y="892810"/>
            <a:ext cx="11155680" cy="5053330"/>
          </a:xfrm>
        </p:spPr>
        <p:txBody>
          <a:bodyPr vert="horz" lIns="101600" tIns="0" rIns="82550" bIns="0" rtlCol="0">
            <a:noAutofit/>
          </a:bodyPr>
          <a:lstStyle>
            <a:lvl1pPr marL="228600" marR="0" lvl="0"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00000"/>
              </a:lnSpc>
              <a:spcBef>
                <a:spcPts val="0"/>
              </a:spcBef>
              <a:spcAft>
                <a:spcPts val="0"/>
              </a:spcAft>
              <a:buFont typeface="Wingdings" panose="05000000000000000000" charset="0"/>
              <a:buChar char="n"/>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fontAlgn="auto"/>
            <a:r>
              <a:rPr strike="noStrike" noProof="1" dirty="0">
                <a:sym typeface="+mn-ea"/>
              </a:rPr>
              <a:t>单击此处编辑母版文本样式</a:t>
            </a:r>
            <a:endParaRPr strike="noStrike" noProof="1" dirty="0">
              <a:sym typeface="+mn-ea"/>
            </a:endParaRPr>
          </a:p>
          <a:p>
            <a:pPr lvl="1" fontAlgn="auto"/>
            <a:r>
              <a:rPr strike="noStrike" noProof="1" dirty="0">
                <a:sym typeface="+mn-ea"/>
              </a:rPr>
              <a:t>第二级</a:t>
            </a:r>
            <a:endParaRPr strike="noStrike" noProof="1" dirty="0">
              <a:sym typeface="+mn-ea"/>
            </a:endParaRPr>
          </a:p>
          <a:p>
            <a:pPr lvl="2" fontAlgn="auto"/>
            <a:r>
              <a:rPr strike="noStrike" noProof="1" dirty="0">
                <a:sym typeface="+mn-ea"/>
              </a:rPr>
              <a:t>第三级</a:t>
            </a:r>
            <a:endParaRPr strike="noStrike" noProof="1" dirty="0">
              <a:sym typeface="+mn-ea"/>
            </a:endParaRPr>
          </a:p>
          <a:p>
            <a:pPr lvl="3" fontAlgn="auto"/>
            <a:r>
              <a:rPr strike="noStrike" noProof="1" dirty="0">
                <a:sym typeface="+mn-ea"/>
              </a:rPr>
              <a:t>第四级</a:t>
            </a:r>
            <a:endParaRPr strike="noStrike" noProof="1" dirty="0">
              <a:sym typeface="+mn-ea"/>
            </a:endParaRPr>
          </a:p>
          <a:p>
            <a:pPr lvl="4" fontAlgn="auto"/>
            <a:r>
              <a:rPr strike="noStrike" noProof="1" dirty="0">
                <a:sym typeface="+mn-ea"/>
              </a:rPr>
              <a:t>第五级</a:t>
            </a:r>
            <a:endParaRPr strike="noStrike" noProof="1" dirty="0">
              <a:sym typeface="+mn-ea"/>
            </a:endParaRPr>
          </a:p>
        </p:txBody>
      </p:sp>
      <p:sp>
        <p:nvSpPr>
          <p:cNvPr id="7" name="日期占位符 6"/>
          <p:cNvSpPr>
            <a:spLocks noGrp="1"/>
          </p:cNvSpPr>
          <p:nvPr>
            <p:ph type="dt" sz="half" idx="10"/>
            <p:custDataLst>
              <p:tags r:id="rId2"/>
            </p:custDataLst>
          </p:nvPr>
        </p:nvSpPr>
        <p:spPr>
          <a:xfrm>
            <a:off x="879475" y="6350000"/>
            <a:ext cx="2700338"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8" name="页脚占位符 7"/>
          <p:cNvSpPr>
            <a:spLocks noGrp="1"/>
          </p:cNvSpPr>
          <p:nvPr>
            <p:ph type="ftr" sz="quarter" idx="11"/>
            <p:custDataLst>
              <p:tags r:id="rId3"/>
            </p:custDataLst>
          </p:nvPr>
        </p:nvSpPr>
        <p:spPr>
          <a:xfrm>
            <a:off x="4116388" y="6350000"/>
            <a:ext cx="39592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9" name="灯片编号占位符 8"/>
          <p:cNvSpPr>
            <a:spLocks noGrp="1"/>
          </p:cNvSpPr>
          <p:nvPr>
            <p:ph type="sldNum" sz="quarter" idx="12"/>
            <p:custDataLst>
              <p:tags r:id="rId4"/>
            </p:custDataLst>
          </p:nvPr>
        </p:nvSpPr>
        <p:spPr>
          <a:xfrm>
            <a:off x="8610600" y="6350000"/>
            <a:ext cx="2700338"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type="blank" preserve="1">
  <p:cSld name="空白">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grpSp>
        <p:nvGrpSpPr>
          <p:cNvPr id="22531" name="组合 4"/>
          <p:cNvGrpSpPr/>
          <p:nvPr/>
        </p:nvGrpSpPr>
        <p:grpSpPr>
          <a:xfrm>
            <a:off x="0" y="1997075"/>
            <a:ext cx="10133013" cy="1790700"/>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pic>
        <p:nvPicPr>
          <p:cNvPr id="22535" name="图片 8"/>
          <p:cNvPicPr>
            <a:picLocks noChangeAspect="1"/>
          </p:cNvPicPr>
          <p:nvPr/>
        </p:nvPicPr>
        <p:blipFill>
          <a:blip r:embed="rId2"/>
          <a:srcRect r="75391"/>
          <a:stretch>
            <a:fillRect/>
          </a:stretch>
        </p:blipFill>
        <p:spPr>
          <a:xfrm flipH="1">
            <a:off x="9191625" y="0"/>
            <a:ext cx="3000375" cy="6858000"/>
          </a:xfrm>
          <a:prstGeom prst="rect">
            <a:avLst/>
          </a:prstGeom>
          <a:noFill/>
          <a:ln w="9525">
            <a:noFill/>
          </a:ln>
        </p:spPr>
      </p:pic>
      <p:sp>
        <p:nvSpPr>
          <p:cNvPr id="10" name="文本框 5"/>
          <p:cNvSpPr txBox="1"/>
          <p:nvPr/>
        </p:nvSpPr>
        <p:spPr>
          <a:xfrm>
            <a:off x="1938338" y="2293938"/>
            <a:ext cx="4144963" cy="1198563"/>
          </a:xfrm>
          <a:prstGeom prst="rect">
            <a:avLst/>
          </a:prstGeom>
          <a:noFill/>
        </p:spPr>
        <p:txBody>
          <a:bodyPr wrap="none" rtlCol="0">
            <a:spAutoFit/>
          </a:bodyPr>
          <a:p>
            <a:pPr fontAlgn="base"/>
            <a:r>
              <a:rPr lang="zh-CN" altLang="en-US" sz="7200" strike="noStrike" spc="600" noProof="1" dirty="0" smtClean="0">
                <a:solidFill>
                  <a:schemeClr val="bg1"/>
                </a:solidFill>
                <a:latin typeface="Arial" panose="020B0604020202020204" pitchFamily="34" charset="0"/>
                <a:ea typeface="宋体" panose="02010600030101010101" pitchFamily="2" charset="-122"/>
                <a:cs typeface="+mn-cs"/>
              </a:rPr>
              <a:t>本章结束</a:t>
            </a:r>
            <a:endParaRPr lang="zh-CN" altLang="en-US" sz="7200" strike="noStrike" spc="600" noProof="1" dirty="0" smtClean="0">
              <a:solidFill>
                <a:schemeClr val="bg1"/>
              </a:solidFill>
            </a:endParaRPr>
          </a:p>
        </p:txBody>
      </p:sp>
      <p:sp>
        <p:nvSpPr>
          <p:cNvPr id="2" name="日期占位符 1"/>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13" name="Freeform 172"/>
          <p:cNvSpPr>
            <a:spLocks noEditPoints="1"/>
          </p:cNvSpPr>
          <p:nvPr/>
        </p:nvSpPr>
        <p:spPr bwMode="auto">
          <a:xfrm>
            <a:off x="114300" y="219075"/>
            <a:ext cx="328613" cy="32543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endParaRPr lang="id-ID" sz="1350" strike="noStrike" noProof="1">
              <a:solidFill>
                <a:prstClr val="black"/>
              </a:solidFill>
            </a:endParaRPr>
          </a:p>
        </p:txBody>
      </p:sp>
      <p:cxnSp>
        <p:nvCxnSpPr>
          <p:cNvPr id="7" name="直接连接符 7"/>
          <p:cNvCxnSpPr/>
          <p:nvPr userDrawn="1"/>
        </p:nvCxnSpPr>
        <p:spPr>
          <a:xfrm>
            <a:off x="265113" y="989965"/>
            <a:ext cx="0" cy="44291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58738" y="1319213"/>
            <a:ext cx="1104900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内容占位符 2"/>
          <p:cNvSpPr>
            <a:spLocks noGrp="1"/>
          </p:cNvSpPr>
          <p:nvPr>
            <p:ph idx="1"/>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fontAlgn="auto"/>
            <a:r>
              <a:rPr strike="noStrike" noProof="1" dirty="0">
                <a:sym typeface="+mn-ea"/>
              </a:rPr>
              <a:t>单击此处编辑母版文本样式</a:t>
            </a:r>
            <a:endParaRPr strike="noStrike" noProof="1" dirty="0">
              <a:sym typeface="+mn-ea"/>
            </a:endParaRPr>
          </a:p>
          <a:p>
            <a:pPr lvl="1" fontAlgn="auto"/>
            <a:r>
              <a:rPr strike="noStrike" noProof="1" dirty="0">
                <a:sym typeface="+mn-ea"/>
              </a:rPr>
              <a:t>第二级</a:t>
            </a:r>
            <a:endParaRPr strike="noStrike" noProof="1" dirty="0">
              <a:sym typeface="+mn-ea"/>
            </a:endParaRPr>
          </a:p>
          <a:p>
            <a:pPr lvl="2" fontAlgn="auto"/>
            <a:r>
              <a:rPr strike="noStrike" noProof="1" dirty="0">
                <a:sym typeface="+mn-ea"/>
              </a:rPr>
              <a:t>第三级</a:t>
            </a:r>
            <a:endParaRPr strike="noStrike" noProof="1" dirty="0">
              <a:sym typeface="+mn-ea"/>
            </a:endParaRPr>
          </a:p>
          <a:p>
            <a:pPr lvl="3" fontAlgn="auto"/>
            <a:r>
              <a:rPr strike="noStrike" noProof="1" dirty="0">
                <a:sym typeface="+mn-ea"/>
              </a:rPr>
              <a:t>第四级</a:t>
            </a:r>
            <a:endParaRPr strike="noStrike" noProof="1" dirty="0">
              <a:sym typeface="+mn-ea"/>
            </a:endParaRPr>
          </a:p>
          <a:p>
            <a:pPr lvl="4" fontAlgn="auto"/>
            <a:r>
              <a:rPr strike="noStrike" noProof="1" dirty="0">
                <a:sym typeface="+mn-ea"/>
              </a:rPr>
              <a:t>第五级</a:t>
            </a:r>
            <a:endParaRPr strike="noStrike" noProof="1" dirty="0">
              <a:sym typeface="+mn-ea"/>
            </a:endParaRPr>
          </a:p>
        </p:txBody>
      </p:sp>
      <p:sp>
        <p:nvSpPr>
          <p:cNvPr id="4" name="日期占位符 3"/>
          <p:cNvSpPr>
            <a:spLocks noGrp="1"/>
          </p:cNvSpPr>
          <p:nvPr>
            <p:ph type="dt" sz="half" idx="10"/>
            <p:custDataLst>
              <p:tags r:id="rId2"/>
            </p:custDataLst>
          </p:nvPr>
        </p:nvSpPr>
        <p:spPr>
          <a:xfrm>
            <a:off x="879475" y="6350000"/>
            <a:ext cx="2700338" cy="315913"/>
          </a:xfrm>
          <a:prstGeom prst="rect">
            <a:avLst/>
          </a:prstGeom>
        </p:spPr>
        <p:txBody>
          <a:bodyPr vert="horz" lIns="91440" tIns="45720" rIns="91440" bIns="45720" rtlCol="0" anchor="ctr">
            <a:normAutofit/>
          </a:bodyPr>
          <a:lstStyle/>
          <a:p>
            <a:pPr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custDataLst>
              <p:tags r:id="rId3"/>
            </p:custDataLst>
          </p:nvPr>
        </p:nvSpPr>
        <p:spPr>
          <a:xfrm>
            <a:off x="4116388" y="6350000"/>
            <a:ext cx="3959225" cy="315913"/>
          </a:xfrm>
          <a:prstGeom prst="rect">
            <a:avLst/>
          </a:prstGeom>
        </p:spPr>
        <p:txBody>
          <a:bodyPr vert="horz" lIns="91440" tIns="45720" rIns="91440" bIns="45720" rtlCol="0" anchor="ctr">
            <a:normAutofit/>
          </a:bodyPr>
          <a:lstStyle/>
          <a:p>
            <a:pPr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灯片编号占位符 5"/>
          <p:cNvSpPr>
            <a:spLocks noGrp="1"/>
          </p:cNvSpPr>
          <p:nvPr>
            <p:ph type="sldNum" sz="quarter" idx="12"/>
            <p:custDataLst>
              <p:tags r:id="rId4"/>
            </p:custDataLst>
          </p:nvPr>
        </p:nvSpPr>
        <p:spPr>
          <a:xfrm>
            <a:off x="8610600" y="6350000"/>
            <a:ext cx="2700338" cy="315913"/>
          </a:xfrm>
          <a:prstGeom prst="rect">
            <a:avLst/>
          </a:prstGeom>
        </p:spPr>
        <p:txBody>
          <a:bodyPr vert="horz" lIns="91440" tIns="45720" rIns="91440" bIns="45720" rtlCol="0" anchor="ctr">
            <a:normAutofit/>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内容占位符 2"/>
          <p:cNvSpPr>
            <a:spLocks noGrp="1"/>
          </p:cNvSpPr>
          <p:nvPr>
            <p:ph sz="half" idx="1"/>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fontAlgn="auto"/>
            <a:r>
              <a:rPr strike="noStrike" noProof="1" dirty="0">
                <a:sym typeface="+mn-ea"/>
              </a:rPr>
              <a:t>单击此处编辑母版文本样式</a:t>
            </a:r>
            <a:endParaRPr strike="noStrike" noProof="1" dirty="0">
              <a:sym typeface="+mn-ea"/>
            </a:endParaRPr>
          </a:p>
          <a:p>
            <a:pPr lvl="1" fontAlgn="auto"/>
            <a:r>
              <a:rPr strike="noStrike" noProof="1" dirty="0">
                <a:sym typeface="+mn-ea"/>
              </a:rPr>
              <a:t>第二级</a:t>
            </a:r>
            <a:endParaRPr strike="noStrike" noProof="1" dirty="0">
              <a:sym typeface="+mn-ea"/>
            </a:endParaRPr>
          </a:p>
          <a:p>
            <a:pPr lvl="2" fontAlgn="auto"/>
            <a:r>
              <a:rPr strike="noStrike" noProof="1" dirty="0">
                <a:sym typeface="+mn-ea"/>
              </a:rPr>
              <a:t>第三级</a:t>
            </a:r>
            <a:endParaRPr strike="noStrike" noProof="1" dirty="0">
              <a:sym typeface="+mn-ea"/>
            </a:endParaRPr>
          </a:p>
          <a:p>
            <a:pPr lvl="3" fontAlgn="auto"/>
            <a:r>
              <a:rPr strike="noStrike" noProof="1" dirty="0">
                <a:sym typeface="+mn-ea"/>
              </a:rPr>
              <a:t>第四级</a:t>
            </a:r>
            <a:endParaRPr strike="noStrike" noProof="1" dirty="0">
              <a:sym typeface="+mn-ea"/>
            </a:endParaRPr>
          </a:p>
          <a:p>
            <a:pPr lvl="4" fontAlgn="auto"/>
            <a:r>
              <a:rPr strike="noStrike" noProof="1" dirty="0">
                <a:sym typeface="+mn-ea"/>
              </a:rPr>
              <a:t>第五级</a:t>
            </a:r>
            <a:endParaRPr strike="noStrike" noProof="1" dirty="0">
              <a:sym typeface="+mn-ea"/>
            </a:endParaRPr>
          </a:p>
        </p:txBody>
      </p:sp>
      <p:sp>
        <p:nvSpPr>
          <p:cNvPr id="4" name="内容占位符 3"/>
          <p:cNvSpPr>
            <a:spLocks noGrp="1"/>
          </p:cNvSpPr>
          <p:nvPr>
            <p:ph sz="half" idx="2"/>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日期占位符 2"/>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fontAlgn="auto"/>
            <a:endParaRPr strike="noStrike" noProof="1" dirty="0">
              <a:sym typeface="+mn-ea"/>
            </a:endParaRPr>
          </a:p>
        </p:txBody>
      </p:sp>
      <p:sp>
        <p:nvSpPr>
          <p:cNvPr id="4" name="文本占位符 3"/>
          <p:cNvSpPr>
            <a:spLocks noGrp="1"/>
          </p:cNvSpPr>
          <p:nvPr>
            <p:ph type="body" sz="half" idx="2"/>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fontAlgn="auto"/>
            <a:r>
              <a:rPr strike="noStrike" noProof="1">
                <a:sym typeface="+mn-ea"/>
              </a:rPr>
              <a:t>单击此处编辑母版文本样式</a:t>
            </a:r>
            <a:endParaRPr strike="noStrike" noProof="1">
              <a:sym typeface="+mn-ea"/>
            </a:endParaRPr>
          </a:p>
        </p:txBody>
      </p:sp>
      <p:sp>
        <p:nvSpPr>
          <p:cNvPr id="9" name="标题 8"/>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2" name="日期占位符 1"/>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265113" y="989965"/>
            <a:ext cx="0" cy="44291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58738" y="1319213"/>
            <a:ext cx="1104900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4233" y="-1270"/>
            <a:ext cx="12155593" cy="1233170"/>
          </a:xfrm>
          <a:gradFill>
            <a:gsLst>
              <a:gs pos="100000">
                <a:srgbClr val="00B0F0"/>
              </a:gs>
              <a:gs pos="39000">
                <a:schemeClr val="accent1">
                  <a:lumMod val="45000"/>
                  <a:lumOff val="55000"/>
                </a:schemeClr>
              </a:gs>
              <a:gs pos="24000">
                <a:schemeClr val="accent1">
                  <a:lumMod val="45000"/>
                  <a:lumOff val="55000"/>
                </a:schemeClr>
              </a:gs>
              <a:gs pos="5000">
                <a:schemeClr val="accent1">
                  <a:lumMod val="30000"/>
                  <a:lumOff val="70000"/>
                </a:schemeClr>
              </a:gs>
            </a:gsLst>
            <a:lin ang="10800000" scaled="0"/>
          </a:gradFill>
          <a:ln w="9525">
            <a:noFill/>
          </a:ln>
        </p:spPr>
        <p:txBody>
          <a:bodyPr vert="horz" rtlCol="0" anchor="ctr">
            <a:normAutofit/>
          </a:bodyPr>
          <a:lstStyle>
            <a:lvl1pPr marL="0" marR="0" algn="l" rtl="0" eaLnBrk="1" fontAlgn="base" latinLnBrk="0" hangingPunct="1">
              <a:lnSpc>
                <a:spcPct val="100000"/>
              </a:lnSpc>
              <a:buNone/>
              <a:defRPr kumimoji="0" lang="zh-CN" altLang="en-US" sz="4400" b="0" i="0" u="none" strike="noStrike" kern="1200" cap="none" spc="0" normalizeH="0" baseline="0" noProof="1" smtClean="0">
                <a:solidFill>
                  <a:schemeClr val="tx1"/>
                </a:solidFill>
                <a:effectLst/>
                <a:latin typeface="+mj-lt"/>
                <a:ea typeface="+mj-ea"/>
                <a:cs typeface="+mj-cs"/>
                <a:sym typeface="+mn-ea"/>
              </a:defRPr>
            </a:lvl1pPr>
          </a:lstStyle>
          <a:p>
            <a:pPr lvl="0" fontAlgn="base"/>
            <a:r>
              <a:rPr strike="noStrike" noProof="1">
                <a:sym typeface="+mn-ea"/>
              </a:rPr>
              <a:t>单击此处编辑母版标题样式</a:t>
            </a:r>
            <a:endParaRPr strike="noStrike" noProof="1">
              <a:sym typeface="+mn-ea"/>
            </a:endParaRPr>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a:xfrm>
            <a:off x="609600" y="6245225"/>
            <a:ext cx="2844800" cy="476250"/>
          </a:xfrm>
          <a:prstGeom prst="rect">
            <a:avLst/>
          </a:prstGeom>
          <a:noFill/>
          <a:ln w="9525">
            <a:noFill/>
            <a:miter/>
          </a:ln>
        </p:spPr>
        <p:txBody>
          <a:bodyPr/>
          <a:p>
            <a:pPr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4165600" y="6245225"/>
            <a:ext cx="3860800" cy="476250"/>
          </a:xfrm>
          <a:prstGeom prst="rect">
            <a:avLst/>
          </a:prstGeom>
          <a:noFill/>
          <a:ln w="9525">
            <a:noFill/>
            <a:miter/>
          </a:ln>
        </p:spPr>
        <p:txBody>
          <a:bodyPr/>
          <a:p>
            <a:pPr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灯片编号占位符 5"/>
          <p:cNvSpPr>
            <a:spLocks noGrp="1"/>
          </p:cNvSpPr>
          <p:nvPr>
            <p:ph type="sldNum" sz="quarter" idx="12"/>
          </p:nvPr>
        </p:nvSpPr>
        <p:spPr>
          <a:xfrm>
            <a:off x="8737600" y="6245225"/>
            <a:ext cx="2844800" cy="476250"/>
          </a:xfrm>
          <a:prstGeom prst="rect">
            <a:avLst/>
          </a:prstGeom>
          <a:noFill/>
          <a:ln w="9525">
            <a:noFill/>
            <a:miter/>
          </a:ln>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2" name="日期占位符 1"/>
          <p:cNvSpPr>
            <a:spLocks noGrp="1"/>
          </p:cNvSpPr>
          <p:nvPr>
            <p:ph type="dt" sz="half" idx="14"/>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5"/>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6"/>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5362" name="组合 5121"/>
          <p:cNvGrpSpPr/>
          <p:nvPr/>
        </p:nvGrpSpPr>
        <p:grpSpPr>
          <a:xfrm>
            <a:off x="0" y="0"/>
            <a:ext cx="12192000" cy="6856413"/>
            <a:chOff x="0" y="0"/>
            <a:chExt cx="5760" cy="4319"/>
          </a:xfrm>
        </p:grpSpPr>
        <p:sp>
          <p:nvSpPr>
            <p:cNvPr id="15363" name="任意多边形 5122"/>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15364" name="任意多边形 5123"/>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5365" name="任意多边形 5124"/>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15366" name="任意多边形 5125"/>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5367" name="任意多边形 5126"/>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15368" name="任意多边形 5127"/>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15369" name="任意多边形 5128"/>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15370" name="任意多边形 5129"/>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5371" name="任意多边形 5130"/>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15372" name="任意多边形 5131"/>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15373" name="任意多边形 5132"/>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15374" name="任意多边形 5133"/>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15375" name="任意多边形 5134"/>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5376" name="任意多边形 5135"/>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15377" name="任意多边形 5136"/>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15378" name="任意多边形 5137"/>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15379" name="任意多边形 5138"/>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15380" name="任意多边形 5139"/>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15381" name="任意多边形 5140"/>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15382" name="任意多边形 5141"/>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15383" name="任意多边形 5142"/>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5384" name="任意多边形 5143"/>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15385" name="任意多边形 5144"/>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15386" name="任意多边形 5145"/>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15387" name="任意多边形 5146"/>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15388" name="任意多边形 5147"/>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15389" name="任意多边形 5148"/>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15390" name="任意多边形 5149"/>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15391" name="任意多边形 5150"/>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5392" name="任意多边形 5151"/>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15393" name="任意多边形 5152"/>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15394" name="任意多边形 5153"/>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15395" name="任意多边形 5154"/>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5396" name="任意多边形 5155"/>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15397" name="任意多边形 5156"/>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15398" name="任意多边形 5157"/>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15399" name="组合 5158"/>
            <p:cNvGrpSpPr/>
            <p:nvPr userDrawn="1"/>
          </p:nvGrpSpPr>
          <p:grpSpPr>
            <a:xfrm>
              <a:off x="0" y="1632"/>
              <a:ext cx="5758" cy="1858"/>
              <a:chOff x="0" y="0"/>
              <a:chExt cx="5758" cy="1858"/>
            </a:xfrm>
          </p:grpSpPr>
          <p:sp>
            <p:nvSpPr>
              <p:cNvPr id="15400" name="任意多边形 5159"/>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5401" name="任意多边形 5160"/>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5162" name="标题 5161"/>
          <p:cNvSpPr>
            <a:spLocks noGrp="1"/>
          </p:cNvSpPr>
          <p:nvPr>
            <p:ph type="ctrTitle" sz="quarter"/>
          </p:nvPr>
        </p:nvSpPr>
        <p:spPr>
          <a:xfrm>
            <a:off x="609600" y="1600200"/>
            <a:ext cx="10972800" cy="1828800"/>
          </a:xfrm>
          <a:prstGeom prst="rect">
            <a:avLst/>
          </a:prstGeom>
          <a:noFill/>
          <a:ln w="9525">
            <a:noFill/>
            <a:miter/>
          </a:ln>
        </p:spPr>
        <p:txBody>
          <a:bodyPr anchor="ctr"/>
          <a:lstStyle>
            <a:lvl1pPr lvl="0">
              <a:defRPr sz="4800" kern="1200"/>
            </a:lvl1pPr>
          </a:lstStyle>
          <a:p>
            <a:pPr lvl="0" fontAlgn="base"/>
            <a:r>
              <a:rPr lang="zh-CN" altLang="en-US" strike="noStrike" noProof="1"/>
              <a:t>单击此处编辑母版标题样式</a:t>
            </a:r>
            <a:endParaRPr lang="zh-CN" altLang="en-US" strike="noStrike" noProof="1"/>
          </a:p>
        </p:txBody>
      </p:sp>
      <p:sp>
        <p:nvSpPr>
          <p:cNvPr id="5163" name="副标题 5162"/>
          <p:cNvSpPr>
            <a:spLocks noGrp="1"/>
          </p:cNvSpPr>
          <p:nvPr>
            <p:ph type="subTitle" sz="quarter" idx="1"/>
          </p:nvPr>
        </p:nvSpPr>
        <p:spPr>
          <a:xfrm>
            <a:off x="1828800" y="3886200"/>
            <a:ext cx="8534400" cy="1752600"/>
          </a:xfrm>
          <a:prstGeom prst="rect">
            <a:avLst/>
          </a:prstGeom>
          <a:noFill/>
          <a:ln w="9525">
            <a:noFill/>
            <a:miter/>
          </a:ln>
        </p:spPr>
        <p:txBody>
          <a:bodyPr anchor="t"/>
          <a:lstStyle>
            <a:lvl1pPr marL="0" lvl="0" indent="0" algn="ctr">
              <a:buNone/>
              <a:defRPr sz="3600" kern="1200"/>
            </a:lvl1pPr>
            <a:lvl2pPr marL="457200" lvl="1" indent="-457200" algn="ctr">
              <a:buNone/>
              <a:defRPr sz="3600" kern="1200"/>
            </a:lvl2pPr>
            <a:lvl3pPr marL="914400" lvl="2" indent="-914400" algn="ctr">
              <a:buNone/>
              <a:defRPr sz="3600" kern="1200"/>
            </a:lvl3pPr>
            <a:lvl4pPr marL="1371600" lvl="3" indent="-1371600" algn="ctr">
              <a:buNone/>
              <a:defRPr sz="3600" kern="1200"/>
            </a:lvl4pPr>
            <a:lvl5pPr marL="1828800" lvl="4" indent="-1828800" algn="ctr">
              <a:buNone/>
              <a:defRPr sz="3600" kern="1200"/>
            </a:lvl5pPr>
          </a:lstStyle>
          <a:p>
            <a:pPr lvl="0" fontAlgn="base"/>
            <a:r>
              <a:rPr lang="zh-CN" altLang="en-US" strike="noStrike" noProof="1"/>
              <a:t>单击此处编辑母版副标题样式</a:t>
            </a:r>
            <a:endParaRPr lang="zh-CN" altLang="en-US" strike="noStrike" noProof="1"/>
          </a:p>
        </p:txBody>
      </p:sp>
      <p:sp>
        <p:nvSpPr>
          <p:cNvPr id="5164" name="日期占位符 5163"/>
          <p:cNvSpPr>
            <a:spLocks noGrp="1"/>
          </p:cNvSpPr>
          <p:nvPr>
            <p:ph type="dt" sz="quarter" idx="2"/>
          </p:nvPr>
        </p:nvSpPr>
        <p:spPr>
          <a:xfrm>
            <a:off x="609600" y="6243638"/>
            <a:ext cx="2844800" cy="457200"/>
          </a:xfrm>
          <a:prstGeom prst="rect">
            <a:avLst/>
          </a:prstGeom>
          <a:noFill/>
          <a:ln w="9525">
            <a:noFill/>
            <a:miter/>
          </a:ln>
        </p:spPr>
        <p:txBody>
          <a:bodyPr anchor="b"/>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165" name="页脚占位符 5164"/>
          <p:cNvSpPr>
            <a:spLocks noGrp="1"/>
          </p:cNvSpPr>
          <p:nvPr>
            <p:ph type="ftr" sz="quarter" idx="3"/>
          </p:nvPr>
        </p:nvSpPr>
        <p:spPr>
          <a:xfrm>
            <a:off x="4165600" y="6248400"/>
            <a:ext cx="3860800" cy="457200"/>
          </a:xfrm>
          <a:prstGeom prst="rect">
            <a:avLst/>
          </a:prstGeom>
          <a:noFill/>
          <a:ln w="9525">
            <a:noFill/>
            <a:miter/>
          </a:ln>
        </p:spPr>
        <p:txBody>
          <a:bodyPr anchor="b"/>
          <a:p>
            <a:pPr fontAlgn="base"/>
            <a:endParaRPr lang="en-US" altLang="x-none" strike="noStrike" noProof="1" dirty="0"/>
          </a:p>
        </p:txBody>
      </p:sp>
      <p:sp>
        <p:nvSpPr>
          <p:cNvPr id="5166" name="灯片编号占位符 5165"/>
          <p:cNvSpPr>
            <a:spLocks noGrp="1"/>
          </p:cNvSpPr>
          <p:nvPr>
            <p:ph type="sldNum" sz="quarter" idx="4"/>
          </p:nvPr>
        </p:nvSpPr>
        <p:spPr>
          <a:xfrm>
            <a:off x="8737600" y="6243638"/>
            <a:ext cx="2844800" cy="457200"/>
          </a:xfrm>
          <a:prstGeom prst="rect">
            <a:avLst/>
          </a:prstGeom>
          <a:noFill/>
          <a:ln w="9525">
            <a:noFill/>
            <a:miter/>
          </a:ln>
        </p:spPr>
        <p:txBody>
          <a:bodyPr anchor="b"/>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70573"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6386" name="组合 9217"/>
          <p:cNvGrpSpPr/>
          <p:nvPr/>
        </p:nvGrpSpPr>
        <p:grpSpPr>
          <a:xfrm>
            <a:off x="0" y="0"/>
            <a:ext cx="12192000" cy="6856413"/>
            <a:chOff x="0" y="0"/>
            <a:chExt cx="5760" cy="4319"/>
          </a:xfrm>
        </p:grpSpPr>
        <p:sp>
          <p:nvSpPr>
            <p:cNvPr id="16387" name="任意多边形 9218"/>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16388" name="任意多边形 9219"/>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6389" name="任意多边形 9220"/>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16390" name="任意多边形 9221"/>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6391" name="任意多边形 9222"/>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16392" name="任意多边形 9223"/>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16393" name="任意多边形 9224"/>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16394" name="任意多边形 9225"/>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6395" name="任意多边形 9226"/>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16396" name="任意多边形 9227"/>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16397" name="任意多边形 9228"/>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16398" name="任意多边形 9229"/>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16399" name="任意多边形 9230"/>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6400" name="任意多边形 9231"/>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16401" name="任意多边形 9232"/>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16402" name="任意多边形 9233"/>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16403" name="任意多边形 9234"/>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16404" name="任意多边形 9235"/>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16405" name="任意多边形 9236"/>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16406" name="任意多边形 9237"/>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16407" name="任意多边形 9238"/>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6408" name="任意多边形 9239"/>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16409" name="任意多边形 9240"/>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16410" name="任意多边形 9241"/>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16411" name="任意多边形 9242"/>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16412" name="任意多边形 9243"/>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16413" name="任意多边形 9244"/>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16414" name="任意多边形 9245"/>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16415" name="任意多边形 9246"/>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6416" name="任意多边形 9247"/>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16417" name="任意多边形 9248"/>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16418" name="任意多边形 9249"/>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16419" name="任意多边形 9250"/>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6420" name="任意多边形 9251"/>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16421" name="任意多边形 9252"/>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16422" name="任意多边形 9253"/>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16423" name="组合 9254"/>
            <p:cNvGrpSpPr/>
            <p:nvPr userDrawn="1"/>
          </p:nvGrpSpPr>
          <p:grpSpPr>
            <a:xfrm>
              <a:off x="0" y="1632"/>
              <a:ext cx="5758" cy="1858"/>
              <a:chOff x="0" y="0"/>
              <a:chExt cx="5758" cy="1858"/>
            </a:xfrm>
          </p:grpSpPr>
          <p:sp>
            <p:nvSpPr>
              <p:cNvPr id="16424" name="任意多边形 9255"/>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6425" name="任意多边形 9256"/>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9258" name="标题 9257"/>
          <p:cNvSpPr>
            <a:spLocks noGrp="1"/>
          </p:cNvSpPr>
          <p:nvPr>
            <p:ph type="ctrTitle" sz="quarter"/>
          </p:nvPr>
        </p:nvSpPr>
        <p:spPr>
          <a:xfrm>
            <a:off x="609600" y="1600200"/>
            <a:ext cx="10972800" cy="1828800"/>
          </a:xfrm>
          <a:prstGeom prst="rect">
            <a:avLst/>
          </a:prstGeom>
          <a:noFill/>
          <a:ln w="9525">
            <a:noFill/>
            <a:miter/>
          </a:ln>
        </p:spPr>
        <p:txBody>
          <a:bodyPr anchor="ctr"/>
          <a:lstStyle>
            <a:lvl1pPr lvl="0">
              <a:defRPr sz="4800" kern="1200"/>
            </a:lvl1pPr>
          </a:lstStyle>
          <a:p>
            <a:pPr lvl="0" fontAlgn="base"/>
            <a:r>
              <a:rPr lang="zh-CN" altLang="en-US" strike="noStrike" noProof="1"/>
              <a:t>单击此处编辑母版标题样式</a:t>
            </a:r>
            <a:endParaRPr lang="zh-CN" altLang="en-US" strike="noStrike" noProof="1"/>
          </a:p>
        </p:txBody>
      </p:sp>
      <p:sp>
        <p:nvSpPr>
          <p:cNvPr id="9259" name="副标题 9258"/>
          <p:cNvSpPr>
            <a:spLocks noGrp="1"/>
          </p:cNvSpPr>
          <p:nvPr>
            <p:ph type="subTitle" sz="quarter" idx="1"/>
          </p:nvPr>
        </p:nvSpPr>
        <p:spPr>
          <a:xfrm>
            <a:off x="1828800" y="3886200"/>
            <a:ext cx="8534400" cy="1752600"/>
          </a:xfrm>
          <a:prstGeom prst="rect">
            <a:avLst/>
          </a:prstGeom>
          <a:noFill/>
          <a:ln w="9525">
            <a:noFill/>
            <a:miter/>
          </a:ln>
        </p:spPr>
        <p:txBody>
          <a:bodyPr anchor="t"/>
          <a:lstStyle>
            <a:lvl1pPr marL="0" lvl="0" indent="0" algn="ctr">
              <a:buNone/>
              <a:defRPr sz="3600" kern="1200"/>
            </a:lvl1pPr>
            <a:lvl2pPr marL="457200" lvl="1" indent="-457200" algn="ctr">
              <a:buNone/>
              <a:defRPr sz="3600" kern="1200"/>
            </a:lvl2pPr>
            <a:lvl3pPr marL="914400" lvl="2" indent="-914400" algn="ctr">
              <a:buNone/>
              <a:defRPr sz="3600" kern="1200"/>
            </a:lvl3pPr>
            <a:lvl4pPr marL="1371600" lvl="3" indent="-1371600" algn="ctr">
              <a:buNone/>
              <a:defRPr sz="3600" kern="1200"/>
            </a:lvl4pPr>
            <a:lvl5pPr marL="1828800" lvl="4" indent="-1828800" algn="ctr">
              <a:buNone/>
              <a:defRPr sz="3600" kern="1200"/>
            </a:lvl5pPr>
          </a:lstStyle>
          <a:p>
            <a:pPr lvl="0" fontAlgn="base"/>
            <a:r>
              <a:rPr lang="zh-CN" altLang="en-US" strike="noStrike" noProof="1"/>
              <a:t>单击此处编辑母版副标题样式</a:t>
            </a:r>
            <a:endParaRPr lang="zh-CN" altLang="en-US" strike="noStrike" noProof="1"/>
          </a:p>
        </p:txBody>
      </p:sp>
      <p:sp>
        <p:nvSpPr>
          <p:cNvPr id="9260" name="日期占位符 9259"/>
          <p:cNvSpPr>
            <a:spLocks noGrp="1"/>
          </p:cNvSpPr>
          <p:nvPr>
            <p:ph type="dt" sz="quarter" idx="2"/>
          </p:nvPr>
        </p:nvSpPr>
        <p:spPr>
          <a:xfrm>
            <a:off x="609600" y="6243638"/>
            <a:ext cx="2844800" cy="457200"/>
          </a:xfrm>
          <a:prstGeom prst="rect">
            <a:avLst/>
          </a:prstGeom>
          <a:noFill/>
          <a:ln w="9525">
            <a:noFill/>
            <a:miter/>
          </a:ln>
        </p:spPr>
        <p:txBody>
          <a:bodyPr anchor="b"/>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9261" name="页脚占位符 9260"/>
          <p:cNvSpPr>
            <a:spLocks noGrp="1"/>
          </p:cNvSpPr>
          <p:nvPr>
            <p:ph type="ftr" sz="quarter" idx="3"/>
          </p:nvPr>
        </p:nvSpPr>
        <p:spPr>
          <a:xfrm>
            <a:off x="4165600" y="6248400"/>
            <a:ext cx="3860800" cy="457200"/>
          </a:xfrm>
          <a:prstGeom prst="rect">
            <a:avLst/>
          </a:prstGeom>
          <a:noFill/>
          <a:ln w="9525">
            <a:noFill/>
            <a:miter/>
          </a:ln>
        </p:spPr>
        <p:txBody>
          <a:bodyPr anchor="b"/>
          <a:p>
            <a:pPr fontAlgn="base"/>
            <a:endParaRPr lang="en-US" altLang="x-none" strike="noStrike" noProof="1" dirty="0"/>
          </a:p>
        </p:txBody>
      </p:sp>
      <p:sp>
        <p:nvSpPr>
          <p:cNvPr id="9262" name="灯片编号占位符 9261"/>
          <p:cNvSpPr>
            <a:spLocks noGrp="1"/>
          </p:cNvSpPr>
          <p:nvPr>
            <p:ph type="sldNum" sz="quarter" idx="4"/>
          </p:nvPr>
        </p:nvSpPr>
        <p:spPr>
          <a:xfrm>
            <a:off x="8737600" y="6243638"/>
            <a:ext cx="2844800" cy="457200"/>
          </a:xfrm>
          <a:prstGeom prst="rect">
            <a:avLst/>
          </a:prstGeom>
          <a:noFill/>
          <a:ln w="9525">
            <a:noFill/>
            <a:miter/>
          </a:ln>
        </p:spPr>
        <p:txBody>
          <a:bodyPr anchor="b"/>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70573"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7410" name="组合 12289"/>
          <p:cNvGrpSpPr/>
          <p:nvPr/>
        </p:nvGrpSpPr>
        <p:grpSpPr>
          <a:xfrm>
            <a:off x="0" y="0"/>
            <a:ext cx="12192000" cy="6856413"/>
            <a:chOff x="0" y="0"/>
            <a:chExt cx="5760" cy="4319"/>
          </a:xfrm>
        </p:grpSpPr>
        <p:sp>
          <p:nvSpPr>
            <p:cNvPr id="17411" name="任意多边形 12290"/>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17412" name="任意多边形 12291"/>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7413" name="任意多边形 12292"/>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17414" name="任意多边形 12293"/>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7415" name="任意多边形 12294"/>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17416" name="任意多边形 12295"/>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17417" name="任意多边形 12296"/>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17418" name="任意多边形 12297"/>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7419" name="任意多边形 12298"/>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17420" name="任意多边形 12299"/>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17421" name="任意多边形 12300"/>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17422" name="任意多边形 12301"/>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17423" name="任意多边形 12302"/>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7424" name="任意多边形 12303"/>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17425" name="任意多边形 12304"/>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17426" name="任意多边形 12305"/>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17427" name="任意多边形 12306"/>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17428" name="任意多边形 12307"/>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17429" name="任意多边形 12308"/>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17430" name="任意多边形 12309"/>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17431" name="任意多边形 12310"/>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7432" name="任意多边形 12311"/>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17433" name="任意多边形 12312"/>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17434" name="任意多边形 12313"/>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17435" name="任意多边形 12314"/>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17436" name="任意多边形 12315"/>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17437" name="任意多边形 12316"/>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17438" name="任意多边形 12317"/>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17439" name="任意多边形 12318"/>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7440" name="任意多边形 12319"/>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17441" name="任意多边形 12320"/>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17442" name="任意多边形 12321"/>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17443" name="任意多边形 12322"/>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7444" name="任意多边形 12323"/>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17445" name="任意多边形 12324"/>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17446" name="任意多边形 12325"/>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17447" name="组合 12326"/>
            <p:cNvGrpSpPr/>
            <p:nvPr userDrawn="1"/>
          </p:nvGrpSpPr>
          <p:grpSpPr>
            <a:xfrm>
              <a:off x="0" y="1632"/>
              <a:ext cx="5758" cy="1858"/>
              <a:chOff x="0" y="0"/>
              <a:chExt cx="5758" cy="1858"/>
            </a:xfrm>
          </p:grpSpPr>
          <p:sp>
            <p:nvSpPr>
              <p:cNvPr id="17448" name="任意多边形 12327"/>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7449" name="任意多边形 12328"/>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12330" name="标题 12329"/>
          <p:cNvSpPr>
            <a:spLocks noGrp="1"/>
          </p:cNvSpPr>
          <p:nvPr>
            <p:ph type="ctrTitle" sz="quarter"/>
          </p:nvPr>
        </p:nvSpPr>
        <p:spPr>
          <a:xfrm>
            <a:off x="609600" y="1600200"/>
            <a:ext cx="10972800" cy="1828800"/>
          </a:xfrm>
          <a:prstGeom prst="rect">
            <a:avLst/>
          </a:prstGeom>
          <a:noFill/>
          <a:ln w="9525">
            <a:noFill/>
            <a:miter/>
          </a:ln>
        </p:spPr>
        <p:txBody>
          <a:bodyPr anchor="ctr"/>
          <a:lstStyle>
            <a:lvl1pPr lvl="0">
              <a:defRPr sz="4800" kern="1200"/>
            </a:lvl1pPr>
          </a:lstStyle>
          <a:p>
            <a:pPr lvl="0" fontAlgn="base"/>
            <a:r>
              <a:rPr lang="zh-CN" altLang="en-US" strike="noStrike" noProof="1"/>
              <a:t>单击此处编辑母版标题样式</a:t>
            </a:r>
            <a:endParaRPr lang="zh-CN" altLang="en-US" strike="noStrike" noProof="1"/>
          </a:p>
        </p:txBody>
      </p:sp>
      <p:sp>
        <p:nvSpPr>
          <p:cNvPr id="12331" name="副标题 12330"/>
          <p:cNvSpPr>
            <a:spLocks noGrp="1"/>
          </p:cNvSpPr>
          <p:nvPr>
            <p:ph type="subTitle" sz="quarter" idx="1"/>
          </p:nvPr>
        </p:nvSpPr>
        <p:spPr>
          <a:xfrm>
            <a:off x="1828800" y="3886200"/>
            <a:ext cx="8534400" cy="1752600"/>
          </a:xfrm>
          <a:prstGeom prst="rect">
            <a:avLst/>
          </a:prstGeom>
          <a:noFill/>
          <a:ln w="9525">
            <a:noFill/>
            <a:miter/>
          </a:ln>
        </p:spPr>
        <p:txBody>
          <a:bodyPr anchor="t"/>
          <a:lstStyle>
            <a:lvl1pPr marL="0" lvl="0" indent="0" algn="ctr">
              <a:buNone/>
              <a:defRPr sz="3600" kern="1200"/>
            </a:lvl1pPr>
            <a:lvl2pPr marL="457200" lvl="1" indent="-457200" algn="ctr">
              <a:buNone/>
              <a:defRPr sz="3600" kern="1200"/>
            </a:lvl2pPr>
            <a:lvl3pPr marL="914400" lvl="2" indent="-914400" algn="ctr">
              <a:buNone/>
              <a:defRPr sz="3600" kern="1200"/>
            </a:lvl3pPr>
            <a:lvl4pPr marL="1371600" lvl="3" indent="-1371600" algn="ctr">
              <a:buNone/>
              <a:defRPr sz="3600" kern="1200"/>
            </a:lvl4pPr>
            <a:lvl5pPr marL="1828800" lvl="4" indent="-1828800" algn="ctr">
              <a:buNone/>
              <a:defRPr sz="3600" kern="1200"/>
            </a:lvl5pPr>
          </a:lstStyle>
          <a:p>
            <a:pPr lvl="0" fontAlgn="base"/>
            <a:r>
              <a:rPr lang="zh-CN" altLang="en-US" strike="noStrike" noProof="1"/>
              <a:t>单击此处编辑母版副标题样式</a:t>
            </a:r>
            <a:endParaRPr lang="zh-CN" altLang="en-US" strike="noStrike" noProof="1"/>
          </a:p>
        </p:txBody>
      </p:sp>
      <p:sp>
        <p:nvSpPr>
          <p:cNvPr id="12332" name="日期占位符 12331"/>
          <p:cNvSpPr>
            <a:spLocks noGrp="1"/>
          </p:cNvSpPr>
          <p:nvPr>
            <p:ph type="dt" sz="quarter" idx="2"/>
          </p:nvPr>
        </p:nvSpPr>
        <p:spPr>
          <a:xfrm>
            <a:off x="609600" y="6243638"/>
            <a:ext cx="2844800" cy="457200"/>
          </a:xfrm>
          <a:prstGeom prst="rect">
            <a:avLst/>
          </a:prstGeom>
          <a:noFill/>
          <a:ln w="9525">
            <a:noFill/>
            <a:miter/>
          </a:ln>
        </p:spPr>
        <p:txBody>
          <a:bodyPr anchor="b"/>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12333" name="页脚占位符 12332"/>
          <p:cNvSpPr>
            <a:spLocks noGrp="1"/>
          </p:cNvSpPr>
          <p:nvPr>
            <p:ph type="ftr" sz="quarter" idx="3"/>
          </p:nvPr>
        </p:nvSpPr>
        <p:spPr>
          <a:xfrm>
            <a:off x="4165600" y="6248400"/>
            <a:ext cx="3860800" cy="457200"/>
          </a:xfrm>
          <a:prstGeom prst="rect">
            <a:avLst/>
          </a:prstGeom>
          <a:noFill/>
          <a:ln w="9525">
            <a:noFill/>
            <a:miter/>
          </a:ln>
        </p:spPr>
        <p:txBody>
          <a:bodyPr anchor="b"/>
          <a:p>
            <a:pPr fontAlgn="base"/>
            <a:endParaRPr lang="en-US" altLang="x-none" strike="noStrike" noProof="1" dirty="0"/>
          </a:p>
        </p:txBody>
      </p:sp>
      <p:sp>
        <p:nvSpPr>
          <p:cNvPr id="12334" name="灯片编号占位符 12333"/>
          <p:cNvSpPr>
            <a:spLocks noGrp="1"/>
          </p:cNvSpPr>
          <p:nvPr>
            <p:ph type="sldNum" sz="quarter" idx="4"/>
          </p:nvPr>
        </p:nvSpPr>
        <p:spPr>
          <a:xfrm>
            <a:off x="8737600" y="6243638"/>
            <a:ext cx="2844800" cy="457200"/>
          </a:xfrm>
          <a:prstGeom prst="rect">
            <a:avLst/>
          </a:prstGeom>
          <a:noFill/>
          <a:ln w="9525">
            <a:noFill/>
            <a:miter/>
          </a:ln>
        </p:spPr>
        <p:txBody>
          <a:bodyPr anchor="b"/>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70573"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2" Type="http://schemas.openxmlformats.org/officeDocument/2006/relationships/theme" Target="../theme/theme10.xml"/><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2" Type="http://schemas.openxmlformats.org/officeDocument/2006/relationships/theme" Target="../theme/theme11.xml"/><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7" Type="http://schemas.openxmlformats.org/officeDocument/2006/relationships/theme" Target="../theme/theme12.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5" Type="http://schemas.openxmlformats.org/officeDocument/2006/relationships/theme" Target="../theme/theme4.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5" Type="http://schemas.openxmlformats.org/officeDocument/2006/relationships/theme" Target="../theme/theme7.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2" Type="http://schemas.openxmlformats.org/officeDocument/2006/relationships/theme" Target="../theme/theme8.xml"/><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5" Type="http://schemas.openxmlformats.org/officeDocument/2006/relationships/theme" Target="../theme/theme9.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3314" name="日期占位符 13313"/>
          <p:cNvSpPr>
            <a:spLocks noGrp="1"/>
          </p:cNvSpPr>
          <p:nvPr>
            <p:ph type="dt" sz="half" idx="2"/>
          </p:nvPr>
        </p:nvSpPr>
        <p:spPr>
          <a:xfrm>
            <a:off x="609600" y="6251575"/>
            <a:ext cx="2844800" cy="476250"/>
          </a:xfrm>
          <a:prstGeom prst="rect">
            <a:avLst/>
          </a:prstGeom>
          <a:noFill/>
          <a:ln w="9525">
            <a:noFill/>
            <a:miter/>
          </a:ln>
        </p:spPr>
        <p:txBody>
          <a:bodyPr anchor="b"/>
          <a:lstStyle>
            <a:lvl1pPr>
              <a:defRPr sz="1200"/>
            </a:lvl1p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3315" name="灯片编号占位符 13314"/>
          <p:cNvSpPr>
            <a:spLocks noGrp="1"/>
          </p:cNvSpPr>
          <p:nvPr>
            <p:ph type="sldNum" sz="quarter" idx="4"/>
          </p:nvPr>
        </p:nvSpPr>
        <p:spPr>
          <a:xfrm>
            <a:off x="8737600" y="6248400"/>
            <a:ext cx="2844800" cy="476250"/>
          </a:xfrm>
          <a:prstGeom prst="rect">
            <a:avLst/>
          </a:prstGeom>
          <a:noFill/>
          <a:ln w="9525">
            <a:noFill/>
            <a:miter/>
          </a:ln>
        </p:spPr>
        <p:txBody>
          <a:bodyPr anchor="b"/>
          <a:lstStyle>
            <a:lvl1pPr algn="r">
              <a:defRPr sz="1200"/>
            </a:lvl1pPr>
          </a:lstStyle>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grpSp>
        <p:nvGrpSpPr>
          <p:cNvPr id="10244" name="组合 13315"/>
          <p:cNvGrpSpPr/>
          <p:nvPr/>
        </p:nvGrpSpPr>
        <p:grpSpPr>
          <a:xfrm>
            <a:off x="0" y="0"/>
            <a:ext cx="12187238" cy="6850063"/>
            <a:chOff x="0" y="0"/>
            <a:chExt cx="5758" cy="4315"/>
          </a:xfrm>
        </p:grpSpPr>
        <p:grpSp>
          <p:nvGrpSpPr>
            <p:cNvPr id="10245" name="组合 13316"/>
            <p:cNvGrpSpPr/>
            <p:nvPr userDrawn="1"/>
          </p:nvGrpSpPr>
          <p:grpSpPr>
            <a:xfrm>
              <a:off x="1728" y="2230"/>
              <a:ext cx="4027" cy="2085"/>
              <a:chOff x="0" y="0"/>
              <a:chExt cx="4027" cy="2085"/>
            </a:xfrm>
          </p:grpSpPr>
          <p:sp>
            <p:nvSpPr>
              <p:cNvPr id="10246" name="任意多边形 13317"/>
              <p:cNvSpPr/>
              <p:nvPr/>
            </p:nvSpPr>
            <p:spPr>
              <a:xfrm>
                <a:off x="0" y="414"/>
                <a:ext cx="2882" cy="1671"/>
              </a:xfrm>
              <a:custGeom>
                <a:avLst/>
                <a:gdLst/>
                <a:ahLst/>
                <a:cxnLst/>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p>
                <a:endParaRPr lang="zh-CN" altLang="en-US"/>
              </a:p>
            </p:txBody>
          </p:sp>
          <p:sp>
            <p:nvSpPr>
              <p:cNvPr id="10247" name="任意多边形 13318"/>
              <p:cNvSpPr/>
              <p:nvPr/>
            </p:nvSpPr>
            <p:spPr>
              <a:xfrm>
                <a:off x="2442" y="441"/>
                <a:ext cx="1259" cy="811"/>
              </a:xfrm>
              <a:custGeom>
                <a:avLst/>
                <a:gdLst/>
                <a:ahLst/>
                <a:cxnLst/>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p>
                <a:endParaRPr lang="zh-CN" altLang="en-US"/>
              </a:p>
            </p:txBody>
          </p:sp>
          <p:sp>
            <p:nvSpPr>
              <p:cNvPr id="10248" name="任意多边形 13319"/>
              <p:cNvSpPr/>
              <p:nvPr/>
            </p:nvSpPr>
            <p:spPr>
              <a:xfrm>
                <a:off x="1172" y="1116"/>
                <a:ext cx="2849" cy="969"/>
              </a:xfrm>
              <a:custGeom>
                <a:avLst/>
                <a:gdLst/>
                <a:ahLst/>
                <a:cxnLst/>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p>
                <a:endParaRPr lang="zh-CN" altLang="en-US"/>
              </a:p>
            </p:txBody>
          </p:sp>
          <p:sp>
            <p:nvSpPr>
              <p:cNvPr id="10249" name="任意多边形 13320"/>
              <p:cNvSpPr/>
              <p:nvPr/>
            </p:nvSpPr>
            <p:spPr>
              <a:xfrm>
                <a:off x="1020" y="0"/>
                <a:ext cx="3007" cy="2085"/>
              </a:xfrm>
              <a:custGeom>
                <a:avLst/>
                <a:gdLst/>
                <a:ahLst/>
                <a:cxnLst/>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p>
                <a:endParaRPr lang="zh-CN" altLang="en-US"/>
              </a:p>
            </p:txBody>
          </p:sp>
          <p:sp>
            <p:nvSpPr>
              <p:cNvPr id="10250" name="任意多边形 13321"/>
              <p:cNvSpPr/>
              <p:nvPr/>
            </p:nvSpPr>
            <p:spPr>
              <a:xfrm>
                <a:off x="2773" y="87"/>
                <a:ext cx="1248" cy="539"/>
              </a:xfrm>
              <a:custGeom>
                <a:avLst/>
                <a:gdLst/>
                <a:ahLst/>
                <a:cxnLst/>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p>
                <a:endParaRPr lang="zh-CN" altLang="en-US"/>
              </a:p>
            </p:txBody>
          </p:sp>
        </p:grpSp>
        <p:sp>
          <p:nvSpPr>
            <p:cNvPr id="10251" name="任意多边形 13322"/>
            <p:cNvSpPr/>
            <p:nvPr/>
          </p:nvSpPr>
          <p:spPr>
            <a:xfrm>
              <a:off x="3322" y="1341"/>
              <a:ext cx="1825" cy="1537"/>
            </a:xfrm>
            <a:custGeom>
              <a:avLst/>
              <a:gdLst/>
              <a:ahLst/>
              <a:cxnLst/>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p>
              <a:endParaRPr lang="zh-CN" altLang="en-US"/>
            </a:p>
          </p:txBody>
        </p:sp>
        <p:sp>
          <p:nvSpPr>
            <p:cNvPr id="10252" name="任意多边形 13323"/>
            <p:cNvSpPr/>
            <p:nvPr/>
          </p:nvSpPr>
          <p:spPr>
            <a:xfrm>
              <a:off x="0" y="0"/>
              <a:ext cx="5758" cy="1776"/>
            </a:xfrm>
            <a:custGeom>
              <a:avLst/>
              <a:gdLst/>
              <a:ahLst/>
              <a:cxnLst/>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p>
              <a:endParaRPr lang="zh-CN" altLang="en-US"/>
            </a:p>
          </p:txBody>
        </p:sp>
      </p:grpSp>
      <p:sp>
        <p:nvSpPr>
          <p:cNvPr id="13325" name="标题 13324"/>
          <p:cNvSpPr>
            <a:spLocks noGrp="1" noRot="1"/>
          </p:cNvSpPr>
          <p:nvPr>
            <p:ph type="title"/>
          </p:nvPr>
        </p:nvSpPr>
        <p:spPr>
          <a:xfrm>
            <a:off x="609600" y="274638"/>
            <a:ext cx="10972800" cy="1143000"/>
          </a:xfrm>
          <a:prstGeom prst="rect">
            <a:avLst/>
          </a:prstGeom>
          <a:noFill/>
          <a:ln w="9525">
            <a:noFill/>
            <a:miter/>
          </a:ln>
        </p:spPr>
        <p:txBody>
          <a:bodyPr anchor="ctr"/>
          <a:p>
            <a:pPr lvl="0" fontAlgn="base"/>
            <a:r>
              <a:rPr lang="zh-CN" altLang="en-US" strike="noStrike" noProof="1"/>
              <a:t>单击此处编辑母版标题样式</a:t>
            </a:r>
            <a:endParaRPr lang="zh-CN" altLang="en-US" strike="noStrike" noProof="1"/>
          </a:p>
        </p:txBody>
      </p:sp>
      <p:sp>
        <p:nvSpPr>
          <p:cNvPr id="13326" name="页脚占位符 13325"/>
          <p:cNvSpPr>
            <a:spLocks noGrp="1"/>
          </p:cNvSpPr>
          <p:nvPr>
            <p:ph type="ftr" sz="quarter" idx="3"/>
          </p:nvPr>
        </p:nvSpPr>
        <p:spPr>
          <a:xfrm>
            <a:off x="4165600" y="6248400"/>
            <a:ext cx="3860800" cy="476250"/>
          </a:xfrm>
          <a:prstGeom prst="rect">
            <a:avLst/>
          </a:prstGeom>
          <a:noFill/>
          <a:ln w="9525">
            <a:noFill/>
            <a:miter/>
          </a:ln>
        </p:spPr>
        <p:txBody>
          <a:bodyPr anchor="b"/>
          <a:lstStyle>
            <a:lvl1pPr algn="ctr">
              <a:defRPr sz="1200"/>
            </a:lvl1pPr>
          </a:lstStyle>
          <a:p>
            <a:pPr lvl="0" fontAlgn="base"/>
            <a:endParaRPr lang="zh-CN" strike="noStrike" noProof="1"/>
          </a:p>
        </p:txBody>
      </p:sp>
      <p:sp>
        <p:nvSpPr>
          <p:cNvPr id="13327" name="文本占位符 13326"/>
          <p:cNvSpPr>
            <a:spLocks noGrp="1"/>
          </p:cNvSpPr>
          <p:nvPr>
            <p:ph type="body" idx="1"/>
          </p:nvPr>
        </p:nvSpPr>
        <p:spPr>
          <a:xfrm>
            <a:off x="609600" y="1600200"/>
            <a:ext cx="10972800" cy="4525963"/>
          </a:xfrm>
          <a:prstGeom prst="rect">
            <a:avLst/>
          </a:prstGeom>
          <a:noFill/>
          <a:ln w="9525">
            <a:noFill/>
            <a:miter/>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1" i="0" u="none" kern="1200" baseline="0">
          <a:solidFill>
            <a:schemeClr val="tx2"/>
          </a:solidFill>
          <a:effectLst>
            <a:outerShdw blurRad="38100" dist="38100" dir="2700000">
              <a:srgbClr val="000000"/>
            </a:outerShdw>
          </a:effectLst>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1266"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11267"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5364"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15365"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15366"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marL="0" lvl="0" indent="0" algn="ctr" defTabSz="914400" eaLnBrk="1" fontAlgn="base" latinLnBrk="0" hangingPunct="1">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a:tileRect/>
        </a:gradFill>
        <a:effectLst/>
      </p:bgPr>
    </p:bg>
    <p:spTree>
      <p:nvGrpSpPr>
        <p:cNvPr id="1" name=""/>
        <p:cNvGrpSpPr/>
        <p:nvPr/>
      </p:nvGrpSpPr>
      <p:grpSpPr/>
      <p:sp>
        <p:nvSpPr>
          <p:cNvPr id="12290" name="标题占位符 1"/>
          <p:cNvSpPr>
            <a:spLocks noGrp="1"/>
          </p:cNvSpPr>
          <p:nvPr>
            <p:ph type="title"/>
            <p:custDataLst>
              <p:tags r:id="rId11"/>
            </p:custDataLst>
          </p:nvPr>
        </p:nvSpPr>
        <p:spPr>
          <a:xfrm>
            <a:off x="669925" y="431800"/>
            <a:ext cx="10852150" cy="647700"/>
          </a:xfrm>
          <a:prstGeom prst="rect">
            <a:avLst/>
          </a:prstGeom>
          <a:noFill/>
          <a:ln w="9525">
            <a:noFill/>
          </a:ln>
        </p:spPr>
        <p:txBody>
          <a:bodyPr vert="horz" lIns="101600" tIns="38100" rIns="76200" bIns="38100" anchor="ctr"/>
          <a:p>
            <a:pPr lvl="0"/>
            <a:r>
              <a:rPr lang="zh-CN" altLang="en-US" dirty="0"/>
              <a:t>单击此处编辑母版标题样式</a:t>
            </a:r>
            <a:endParaRPr lang="zh-CN" altLang="en-US" dirty="0"/>
          </a:p>
        </p:txBody>
      </p:sp>
      <p:sp>
        <p:nvSpPr>
          <p:cNvPr id="12291" name="文本占位符 2"/>
          <p:cNvSpPr>
            <a:spLocks noGrp="1"/>
          </p:cNvSpPr>
          <p:nvPr>
            <p:ph type="body"/>
            <p:custDataLst>
              <p:tags r:id="rId12"/>
            </p:custDataLst>
          </p:nvPr>
        </p:nvSpPr>
        <p:spPr>
          <a:xfrm>
            <a:off x="669925" y="1295400"/>
            <a:ext cx="10852150" cy="5040313"/>
          </a:xfrm>
          <a:prstGeom prst="rect">
            <a:avLst/>
          </a:prstGeom>
          <a:noFill/>
          <a:ln w="9525">
            <a:noFill/>
          </a:ln>
        </p:spPr>
        <p:txBody>
          <a:bodyPr vert="horz" lIns="101600" tIns="0" rIns="82550" bIns="0" anchor="t"/>
          <a:p>
            <a:pPr lvl="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custDataLst>
              <p:tags r:id="rId13"/>
            </p:custDataLst>
          </p:nvPr>
        </p:nvSpPr>
        <p:spPr>
          <a:xfrm>
            <a:off x="879475" y="6350000"/>
            <a:ext cx="2700338" cy="315913"/>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3"/>
            <p:custDataLst>
              <p:tags r:id="rId14"/>
            </p:custDataLst>
          </p:nvPr>
        </p:nvSpPr>
        <p:spPr>
          <a:xfrm>
            <a:off x="4116388" y="6350000"/>
            <a:ext cx="3959225" cy="315913"/>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lvl="0" eaLnBrk="1" fontAlgn="base" hangingPunct="1"/>
            <a:endParaRPr lang="zh-CN" altLang="en-US" strike="noStrike" noProof="1" dirty="0"/>
          </a:p>
        </p:txBody>
      </p:sp>
      <p:sp>
        <p:nvSpPr>
          <p:cNvPr id="6" name="灯片编号占位符 5"/>
          <p:cNvSpPr>
            <a:spLocks noGrp="1"/>
          </p:cNvSpPr>
          <p:nvPr>
            <p:ph type="sldNum" sz="quarter" idx="4"/>
            <p:custDataLst>
              <p:tags r:id="rId15"/>
            </p:custDataLst>
          </p:nvPr>
        </p:nvSpPr>
        <p:spPr>
          <a:xfrm>
            <a:off x="8610600" y="6350000"/>
            <a:ext cx="2700338" cy="315913"/>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7" name="KSO_TEMPLATE" hidden="1"/>
          <p:cNvSpPr/>
          <p:nvPr>
            <p:custDataLst>
              <p:tags r:id="rId1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Lst>
  <p:hf sldNum="0" hdr="0" ftr="0" dt="0"/>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Wingdings" panose="05000000000000000000" charset="0"/>
        <a:buChar char="n"/>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050"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2051"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052"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2053"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eaLnBrk="1" fontAlgn="base" hangingPunct="1"/>
            <a:endParaRPr lang="zh-CN" altLang="en-US" strike="noStrike" noProof="1" dirty="0"/>
          </a:p>
        </p:txBody>
      </p:sp>
      <p:sp>
        <p:nvSpPr>
          <p:cNvPr id="2054"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3074"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3075"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3076"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3077"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fontAlgn="base"/>
            <a:endParaRPr lang="zh-CN" altLang="en-US" strike="noStrike" noProof="1" dirty="0"/>
          </a:p>
        </p:txBody>
      </p:sp>
      <p:sp>
        <p:nvSpPr>
          <p:cNvPr id="3078"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4098" name="组合 4097"/>
          <p:cNvGrpSpPr/>
          <p:nvPr/>
        </p:nvGrpSpPr>
        <p:grpSpPr>
          <a:xfrm>
            <a:off x="0" y="0"/>
            <a:ext cx="12192000" cy="6856413"/>
            <a:chOff x="0" y="0"/>
            <a:chExt cx="5760" cy="4319"/>
          </a:xfrm>
        </p:grpSpPr>
        <p:sp>
          <p:nvSpPr>
            <p:cNvPr id="4099" name="任意多边形 4098"/>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4100" name="任意多边形 4099"/>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4101" name="任意多边形 4100"/>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4102" name="任意多边形 4101"/>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4103" name="任意多边形 4102"/>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4104" name="任意多边形 4103"/>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4105" name="任意多边形 4104"/>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4106" name="任意多边形 4105"/>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4107" name="任意多边形 4106"/>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4108" name="任意多边形 4107"/>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4109" name="任意多边形 4108"/>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4110" name="任意多边形 4109"/>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4111" name="任意多边形 4110"/>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4112" name="任意多边形 4111"/>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4113" name="任意多边形 4112"/>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4114" name="任意多边形 4113"/>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4115" name="任意多边形 4114"/>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4116" name="任意多边形 4115"/>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4117" name="任意多边形 4116"/>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4118" name="任意多边形 4117"/>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4119" name="任意多边形 4118"/>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4120" name="任意多边形 4119"/>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4121" name="任意多边形 4120"/>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4122" name="任意多边形 4121"/>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4123" name="任意多边形 4122"/>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4124" name="任意多边形 4123"/>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4125" name="任意多边形 4124"/>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4126" name="任意多边形 4125"/>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4127" name="任意多边形 4126"/>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4128" name="任意多边形 4127"/>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4129" name="任意多边形 4128"/>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4130" name="任意多边形 4129"/>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4131" name="任意多边形 4130"/>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4132" name="任意多边形 4131"/>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4133" name="任意多边形 4132"/>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4134" name="任意多边形 4133"/>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4135" name="组合 4134"/>
            <p:cNvGrpSpPr/>
            <p:nvPr userDrawn="1"/>
          </p:nvGrpSpPr>
          <p:grpSpPr>
            <a:xfrm>
              <a:off x="0" y="1632"/>
              <a:ext cx="5758" cy="1858"/>
              <a:chOff x="0" y="0"/>
              <a:chExt cx="5758" cy="1858"/>
            </a:xfrm>
          </p:grpSpPr>
          <p:sp>
            <p:nvSpPr>
              <p:cNvPr id="4136" name="任意多边形 4135"/>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4137" name="任意多边形 4136"/>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4138" name="标题 4137"/>
          <p:cNvSpPr>
            <a:spLocks noGrp="1"/>
          </p:cNvSpPr>
          <p:nvPr>
            <p:ph type="title"/>
          </p:nvPr>
        </p:nvSpPr>
        <p:spPr>
          <a:xfrm>
            <a:off x="609600" y="277813"/>
            <a:ext cx="10972800" cy="1143000"/>
          </a:xfrm>
          <a:prstGeom prst="rect">
            <a:avLst/>
          </a:prstGeom>
          <a:noFill/>
          <a:ln w="9525">
            <a:noFill/>
            <a:miter/>
          </a:ln>
        </p:spPr>
        <p:txBody>
          <a:bodyPr anchor="ctr"/>
          <a:p>
            <a:pPr lvl="0" fontAlgn="base"/>
            <a:r>
              <a:rPr lang="zh-CN" altLang="en-US" strike="noStrike" noProof="1"/>
              <a:t>单击此处编辑母版标题样式</a:t>
            </a:r>
            <a:endParaRPr lang="zh-CN" altLang="en-US" strike="noStrike" noProof="1"/>
          </a:p>
        </p:txBody>
      </p:sp>
      <p:sp>
        <p:nvSpPr>
          <p:cNvPr id="4139" name="文本占位符 4138"/>
          <p:cNvSpPr>
            <a:spLocks noGrp="1"/>
          </p:cNvSpPr>
          <p:nvPr>
            <p:ph type="body" idx="1"/>
          </p:nvPr>
        </p:nvSpPr>
        <p:spPr>
          <a:xfrm>
            <a:off x="609600" y="1600200"/>
            <a:ext cx="10972800" cy="4530725"/>
          </a:xfrm>
          <a:prstGeom prst="rect">
            <a:avLst/>
          </a:prstGeom>
          <a:noFill/>
          <a:ln w="9525">
            <a:noFill/>
            <a:miter/>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140" name="日期占位符 4139"/>
          <p:cNvSpPr>
            <a:spLocks noGrp="1"/>
          </p:cNvSpPr>
          <p:nvPr>
            <p:ph type="dt" sz="half" idx="2"/>
          </p:nvPr>
        </p:nvSpPr>
        <p:spPr>
          <a:xfrm>
            <a:off x="609600" y="6243638"/>
            <a:ext cx="2844800" cy="457200"/>
          </a:xfrm>
          <a:prstGeom prst="rect">
            <a:avLst/>
          </a:prstGeom>
          <a:noFill/>
          <a:ln w="9525">
            <a:noFill/>
            <a:miter/>
          </a:ln>
        </p:spPr>
        <p:txBody>
          <a:bodyPr anchor="b"/>
          <a:lstStyle>
            <a:lvl1pPr>
              <a:defRPr sz="12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141" name="页脚占位符 4140"/>
          <p:cNvSpPr>
            <a:spLocks noGrp="1"/>
          </p:cNvSpPr>
          <p:nvPr>
            <p:ph type="ftr" sz="quarter" idx="3"/>
          </p:nvPr>
        </p:nvSpPr>
        <p:spPr>
          <a:xfrm>
            <a:off x="4165600" y="6248400"/>
            <a:ext cx="3860800" cy="457200"/>
          </a:xfrm>
          <a:prstGeom prst="rect">
            <a:avLst/>
          </a:prstGeom>
          <a:noFill/>
          <a:ln w="9525">
            <a:noFill/>
            <a:miter/>
          </a:ln>
        </p:spPr>
        <p:txBody>
          <a:bodyPr anchor="b"/>
          <a:lstStyle>
            <a:lvl1pPr algn="ctr">
              <a:defRPr sz="1200"/>
            </a:lvl1pPr>
          </a:lstStyle>
          <a:p>
            <a:pPr lvl="0" fontAlgn="base"/>
            <a:endParaRPr lang="zh-CN" altLang="en-US" strike="noStrike" noProof="1" dirty="0"/>
          </a:p>
        </p:txBody>
      </p:sp>
      <p:sp>
        <p:nvSpPr>
          <p:cNvPr id="4142" name="灯片编号占位符 4141"/>
          <p:cNvSpPr>
            <a:spLocks noGrp="1"/>
          </p:cNvSpPr>
          <p:nvPr>
            <p:ph type="sldNum" sz="quarter" idx="4"/>
          </p:nvPr>
        </p:nvSpPr>
        <p:spPr>
          <a:xfrm>
            <a:off x="8737600" y="6243638"/>
            <a:ext cx="2844800" cy="457200"/>
          </a:xfrm>
          <a:prstGeom prst="rect">
            <a:avLst/>
          </a:prstGeom>
          <a:noFill/>
          <a:ln w="9525">
            <a:noFill/>
            <a:miter/>
          </a:ln>
        </p:spPr>
        <p:txBody>
          <a:bodyPr anchor="b"/>
          <a:lstStyle>
            <a:lvl1pPr algn="r">
              <a:defRPr sz="12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2"/>
        </a:buBlip>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spcBef>
          <a:spcPct val="20000"/>
        </a:spcBef>
        <a:spcAft>
          <a:spcPct val="0"/>
        </a:spcAft>
        <a:buFont typeface="Wingdings" panose="05000000000000000000" pitchFamily="2" charset="2"/>
        <a:buChar char="–"/>
        <a:defRPr sz="28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accent2"/>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spcBef>
          <a:spcPct val="20000"/>
        </a:spcBef>
        <a:spcAft>
          <a:spcPct val="0"/>
        </a:spcAft>
        <a:buFont typeface="Wingdings" panose="05000000000000000000" pitchFamily="2" charset="2"/>
        <a:buChar char="–"/>
        <a:defRPr sz="20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5122"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5123"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614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14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fontAlgn="base"/>
            <a:endParaRPr lang="zh-CN" altLang="en-US" strike="noStrike" noProof="1" dirty="0"/>
          </a:p>
        </p:txBody>
      </p:sp>
      <p:sp>
        <p:nvSpPr>
          <p:cNvPr id="615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6146"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6147"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7172"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7173"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fontAlgn="base"/>
            <a:endParaRPr lang="zh-CN" altLang="en-US" strike="noStrike" noProof="1" dirty="0"/>
          </a:p>
        </p:txBody>
      </p:sp>
      <p:sp>
        <p:nvSpPr>
          <p:cNvPr id="7174"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7170" name="组合 8193"/>
          <p:cNvGrpSpPr/>
          <p:nvPr/>
        </p:nvGrpSpPr>
        <p:grpSpPr>
          <a:xfrm>
            <a:off x="0" y="0"/>
            <a:ext cx="12192000" cy="6856413"/>
            <a:chOff x="0" y="0"/>
            <a:chExt cx="5760" cy="4319"/>
          </a:xfrm>
        </p:grpSpPr>
        <p:sp>
          <p:nvSpPr>
            <p:cNvPr id="7171" name="任意多边形 8194"/>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7172" name="任意多边形 8195"/>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7173" name="任意多边形 8196"/>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7174" name="任意多边形 8197"/>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7175" name="任意多边形 8198"/>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7176" name="任意多边形 8199"/>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7177" name="任意多边形 8200"/>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7178" name="任意多边形 8201"/>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7179" name="任意多边形 8202"/>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7180" name="任意多边形 8203"/>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7181" name="任意多边形 8204"/>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7182" name="任意多边形 8205"/>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7183" name="任意多边形 8206"/>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7184" name="任意多边形 8207"/>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7185" name="任意多边形 8208"/>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7186" name="任意多边形 8209"/>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7187" name="任意多边形 8210"/>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7188" name="任意多边形 8211"/>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7189" name="任意多边形 8212"/>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7190" name="任意多边形 8213"/>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7191" name="任意多边形 8214"/>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7192" name="任意多边形 8215"/>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7193" name="任意多边形 8216"/>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7194" name="任意多边形 8217"/>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7195" name="任意多边形 8218"/>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7196" name="任意多边形 8219"/>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7197" name="任意多边形 8220"/>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7198" name="任意多边形 8221"/>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7199" name="任意多边形 8222"/>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7200" name="任意多边形 8223"/>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7201" name="任意多边形 8224"/>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7202" name="任意多边形 8225"/>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7203" name="任意多边形 8226"/>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7204" name="任意多边形 8227"/>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7205" name="任意多边形 8228"/>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7206" name="任意多边形 8229"/>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7207" name="组合 8230"/>
            <p:cNvGrpSpPr/>
            <p:nvPr userDrawn="1"/>
          </p:nvGrpSpPr>
          <p:grpSpPr>
            <a:xfrm>
              <a:off x="0" y="1632"/>
              <a:ext cx="5758" cy="1858"/>
              <a:chOff x="0" y="0"/>
              <a:chExt cx="5758" cy="1858"/>
            </a:xfrm>
          </p:grpSpPr>
          <p:sp>
            <p:nvSpPr>
              <p:cNvPr id="7208" name="任意多边形 8231"/>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7209" name="任意多边形 8232"/>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8234" name="标题 8233"/>
          <p:cNvSpPr>
            <a:spLocks noGrp="1"/>
          </p:cNvSpPr>
          <p:nvPr>
            <p:ph type="title"/>
          </p:nvPr>
        </p:nvSpPr>
        <p:spPr>
          <a:xfrm>
            <a:off x="609600" y="277813"/>
            <a:ext cx="10972800" cy="1143000"/>
          </a:xfrm>
          <a:prstGeom prst="rect">
            <a:avLst/>
          </a:prstGeom>
          <a:noFill/>
          <a:ln w="9525">
            <a:noFill/>
            <a:miter/>
          </a:ln>
        </p:spPr>
        <p:txBody>
          <a:bodyPr anchor="ctr"/>
          <a:p>
            <a:pPr lvl="0" fontAlgn="base"/>
            <a:r>
              <a:rPr lang="zh-CN" altLang="en-US" strike="noStrike" noProof="1"/>
              <a:t>单击此处编辑母版标题样式</a:t>
            </a:r>
            <a:endParaRPr lang="zh-CN" altLang="en-US" strike="noStrike" noProof="1"/>
          </a:p>
        </p:txBody>
      </p:sp>
      <p:sp>
        <p:nvSpPr>
          <p:cNvPr id="8235" name="文本占位符 8234"/>
          <p:cNvSpPr>
            <a:spLocks noGrp="1"/>
          </p:cNvSpPr>
          <p:nvPr>
            <p:ph type="body" idx="1"/>
          </p:nvPr>
        </p:nvSpPr>
        <p:spPr>
          <a:xfrm>
            <a:off x="609600" y="1600200"/>
            <a:ext cx="10972800" cy="4530725"/>
          </a:xfrm>
          <a:prstGeom prst="rect">
            <a:avLst/>
          </a:prstGeom>
          <a:noFill/>
          <a:ln w="9525">
            <a:noFill/>
            <a:miter/>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8236" name="日期占位符 8235"/>
          <p:cNvSpPr>
            <a:spLocks noGrp="1"/>
          </p:cNvSpPr>
          <p:nvPr>
            <p:ph type="dt" sz="half" idx="2"/>
          </p:nvPr>
        </p:nvSpPr>
        <p:spPr>
          <a:xfrm>
            <a:off x="609600" y="6243638"/>
            <a:ext cx="2844800" cy="457200"/>
          </a:xfrm>
          <a:prstGeom prst="rect">
            <a:avLst/>
          </a:prstGeom>
          <a:noFill/>
          <a:ln w="9525">
            <a:noFill/>
            <a:miter/>
          </a:ln>
        </p:spPr>
        <p:txBody>
          <a:bodyPr anchor="b"/>
          <a:lstStyle>
            <a:lvl1pPr>
              <a:defRPr sz="12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8237" name="页脚占位符 8236"/>
          <p:cNvSpPr>
            <a:spLocks noGrp="1"/>
          </p:cNvSpPr>
          <p:nvPr>
            <p:ph type="ftr" sz="quarter" idx="3"/>
          </p:nvPr>
        </p:nvSpPr>
        <p:spPr>
          <a:xfrm>
            <a:off x="4165600" y="6248400"/>
            <a:ext cx="3860800" cy="457200"/>
          </a:xfrm>
          <a:prstGeom prst="rect">
            <a:avLst/>
          </a:prstGeom>
          <a:noFill/>
          <a:ln w="9525">
            <a:noFill/>
            <a:miter/>
          </a:ln>
        </p:spPr>
        <p:txBody>
          <a:bodyPr anchor="b"/>
          <a:lstStyle>
            <a:lvl1pPr algn="ctr">
              <a:defRPr sz="1200"/>
            </a:lvl1pPr>
          </a:lstStyle>
          <a:p>
            <a:pPr lvl="0" fontAlgn="base"/>
            <a:endParaRPr lang="zh-CN" altLang="en-US" strike="noStrike" noProof="1" dirty="0"/>
          </a:p>
        </p:txBody>
      </p:sp>
      <p:sp>
        <p:nvSpPr>
          <p:cNvPr id="8238" name="灯片编号占位符 8237"/>
          <p:cNvSpPr>
            <a:spLocks noGrp="1"/>
          </p:cNvSpPr>
          <p:nvPr>
            <p:ph type="sldNum" sz="quarter" idx="4"/>
          </p:nvPr>
        </p:nvSpPr>
        <p:spPr>
          <a:xfrm>
            <a:off x="8737600" y="6243638"/>
            <a:ext cx="2844800" cy="457200"/>
          </a:xfrm>
          <a:prstGeom prst="rect">
            <a:avLst/>
          </a:prstGeom>
          <a:noFill/>
          <a:ln w="9525">
            <a:noFill/>
            <a:miter/>
          </a:ln>
        </p:spPr>
        <p:txBody>
          <a:bodyPr anchor="b"/>
          <a:lstStyle>
            <a:lvl1pPr algn="r">
              <a:defRPr sz="12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2"/>
        </a:buBlip>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spcBef>
          <a:spcPct val="20000"/>
        </a:spcBef>
        <a:spcAft>
          <a:spcPct val="0"/>
        </a:spcAft>
        <a:buFont typeface="Wingdings" panose="05000000000000000000" pitchFamily="2" charset="2"/>
        <a:buChar char="–"/>
        <a:defRPr sz="28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accent2"/>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spcBef>
          <a:spcPct val="20000"/>
        </a:spcBef>
        <a:spcAft>
          <a:spcPct val="0"/>
        </a:spcAft>
        <a:buFont typeface="Wingdings" panose="05000000000000000000" pitchFamily="2" charset="2"/>
        <a:buChar char="–"/>
        <a:defRPr sz="20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8194"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8195"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44"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10245"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fontAlgn="base"/>
            <a:endParaRPr lang="zh-CN" altLang="en-US" strike="noStrike" noProof="1" dirty="0"/>
          </a:p>
        </p:txBody>
      </p:sp>
      <p:sp>
        <p:nvSpPr>
          <p:cNvPr id="10246"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9218" name="组合 11265"/>
          <p:cNvGrpSpPr/>
          <p:nvPr/>
        </p:nvGrpSpPr>
        <p:grpSpPr>
          <a:xfrm>
            <a:off x="0" y="0"/>
            <a:ext cx="12192000" cy="6856413"/>
            <a:chOff x="0" y="0"/>
            <a:chExt cx="5760" cy="4319"/>
          </a:xfrm>
        </p:grpSpPr>
        <p:sp>
          <p:nvSpPr>
            <p:cNvPr id="9219" name="任意多边形 11266"/>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9220" name="任意多边形 11267"/>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9221" name="任意多边形 11268"/>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9222" name="任意多边形 11269"/>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9223" name="任意多边形 11270"/>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9224" name="任意多边形 11271"/>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9225" name="任意多边形 11272"/>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9226" name="任意多边形 11273"/>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9227" name="任意多边形 11274"/>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9228" name="任意多边形 11275"/>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9229" name="任意多边形 11276"/>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9230" name="任意多边形 11277"/>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9231" name="任意多边形 11278"/>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9232" name="任意多边形 11279"/>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9233" name="任意多边形 11280"/>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9234" name="任意多边形 11281"/>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9235" name="任意多边形 11282"/>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9236" name="任意多边形 11283"/>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9237" name="任意多边形 11284"/>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9238" name="任意多边形 11285"/>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9239" name="任意多边形 11286"/>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9240" name="任意多边形 11287"/>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9241" name="任意多边形 11288"/>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9242" name="任意多边形 11289"/>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9243" name="任意多边形 11290"/>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9244" name="任意多边形 11291"/>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9245" name="任意多边形 11292"/>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9246" name="任意多边形 11293"/>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9247" name="任意多边形 11294"/>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9248" name="任意多边形 11295"/>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9249" name="任意多边形 11296"/>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9250" name="任意多边形 11297"/>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9251" name="任意多边形 11298"/>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9252" name="任意多边形 11299"/>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9253" name="任意多边形 11300"/>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9254" name="任意多边形 11301"/>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9255" name="组合 11302"/>
            <p:cNvGrpSpPr/>
            <p:nvPr userDrawn="1"/>
          </p:nvGrpSpPr>
          <p:grpSpPr>
            <a:xfrm>
              <a:off x="0" y="1632"/>
              <a:ext cx="5758" cy="1858"/>
              <a:chOff x="0" y="0"/>
              <a:chExt cx="5758" cy="1858"/>
            </a:xfrm>
          </p:grpSpPr>
          <p:sp>
            <p:nvSpPr>
              <p:cNvPr id="9256" name="任意多边形 11303"/>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9257" name="任意多边形 11304"/>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11306" name="标题 11305"/>
          <p:cNvSpPr>
            <a:spLocks noGrp="1"/>
          </p:cNvSpPr>
          <p:nvPr>
            <p:ph type="title"/>
          </p:nvPr>
        </p:nvSpPr>
        <p:spPr>
          <a:xfrm>
            <a:off x="609600" y="277813"/>
            <a:ext cx="10972800" cy="1143000"/>
          </a:xfrm>
          <a:prstGeom prst="rect">
            <a:avLst/>
          </a:prstGeom>
          <a:noFill/>
          <a:ln w="9525">
            <a:noFill/>
            <a:miter/>
          </a:ln>
        </p:spPr>
        <p:txBody>
          <a:bodyPr anchor="ctr"/>
          <a:p>
            <a:pPr lvl="0" fontAlgn="base"/>
            <a:r>
              <a:rPr lang="zh-CN" altLang="en-US" strike="noStrike" noProof="1"/>
              <a:t>单击此处编辑母版标题样式</a:t>
            </a:r>
            <a:endParaRPr lang="zh-CN" altLang="en-US" strike="noStrike" noProof="1"/>
          </a:p>
        </p:txBody>
      </p:sp>
      <p:sp>
        <p:nvSpPr>
          <p:cNvPr id="11307" name="文本占位符 11306"/>
          <p:cNvSpPr>
            <a:spLocks noGrp="1"/>
          </p:cNvSpPr>
          <p:nvPr>
            <p:ph type="body" idx="1"/>
          </p:nvPr>
        </p:nvSpPr>
        <p:spPr>
          <a:xfrm>
            <a:off x="609600" y="1600200"/>
            <a:ext cx="10972800" cy="4530725"/>
          </a:xfrm>
          <a:prstGeom prst="rect">
            <a:avLst/>
          </a:prstGeom>
          <a:noFill/>
          <a:ln w="9525">
            <a:noFill/>
            <a:miter/>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1308" name="日期占位符 11307"/>
          <p:cNvSpPr>
            <a:spLocks noGrp="1"/>
          </p:cNvSpPr>
          <p:nvPr>
            <p:ph type="dt" sz="half" idx="2"/>
          </p:nvPr>
        </p:nvSpPr>
        <p:spPr>
          <a:xfrm>
            <a:off x="609600" y="6243638"/>
            <a:ext cx="2844800" cy="457200"/>
          </a:xfrm>
          <a:prstGeom prst="rect">
            <a:avLst/>
          </a:prstGeom>
          <a:noFill/>
          <a:ln w="9525">
            <a:noFill/>
            <a:miter/>
          </a:ln>
        </p:spPr>
        <p:txBody>
          <a:bodyPr anchor="b"/>
          <a:lstStyle>
            <a:lvl1pPr>
              <a:defRPr sz="12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11309" name="页脚占位符 11308"/>
          <p:cNvSpPr>
            <a:spLocks noGrp="1"/>
          </p:cNvSpPr>
          <p:nvPr>
            <p:ph type="ftr" sz="quarter" idx="3"/>
          </p:nvPr>
        </p:nvSpPr>
        <p:spPr>
          <a:xfrm>
            <a:off x="4165600" y="6248400"/>
            <a:ext cx="3860800" cy="457200"/>
          </a:xfrm>
          <a:prstGeom prst="rect">
            <a:avLst/>
          </a:prstGeom>
          <a:noFill/>
          <a:ln w="9525">
            <a:noFill/>
            <a:miter/>
          </a:ln>
        </p:spPr>
        <p:txBody>
          <a:bodyPr anchor="b"/>
          <a:lstStyle>
            <a:lvl1pPr algn="ctr">
              <a:defRPr sz="1200"/>
            </a:lvl1pPr>
          </a:lstStyle>
          <a:p>
            <a:pPr lvl="0" fontAlgn="base"/>
            <a:endParaRPr lang="zh-CN" altLang="en-US" strike="noStrike" noProof="1" dirty="0"/>
          </a:p>
        </p:txBody>
      </p:sp>
      <p:sp>
        <p:nvSpPr>
          <p:cNvPr id="11310" name="灯片编号占位符 11309"/>
          <p:cNvSpPr>
            <a:spLocks noGrp="1"/>
          </p:cNvSpPr>
          <p:nvPr>
            <p:ph type="sldNum" sz="quarter" idx="4"/>
          </p:nvPr>
        </p:nvSpPr>
        <p:spPr>
          <a:xfrm>
            <a:off x="8737600" y="6243638"/>
            <a:ext cx="2844800" cy="457200"/>
          </a:xfrm>
          <a:prstGeom prst="rect">
            <a:avLst/>
          </a:prstGeom>
          <a:noFill/>
          <a:ln w="9525">
            <a:noFill/>
            <a:miter/>
          </a:ln>
        </p:spPr>
        <p:txBody>
          <a:bodyPr anchor="b"/>
          <a:lstStyle>
            <a:lvl1pPr algn="r">
              <a:defRPr sz="12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2"/>
        </a:buBlip>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spcBef>
          <a:spcPct val="20000"/>
        </a:spcBef>
        <a:spcAft>
          <a:spcPct val="0"/>
        </a:spcAft>
        <a:buFont typeface="Wingdings" panose="05000000000000000000" pitchFamily="2" charset="2"/>
        <a:buChar char="–"/>
        <a:defRPr sz="28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accent2"/>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spcBef>
          <a:spcPct val="20000"/>
        </a:spcBef>
        <a:spcAft>
          <a:spcPct val="0"/>
        </a:spcAft>
        <a:buFont typeface="Wingdings" panose="05000000000000000000" pitchFamily="2" charset="2"/>
        <a:buChar char="–"/>
        <a:defRPr sz="20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2.xml"/><Relationship Id="rId4" Type="http://schemas.openxmlformats.org/officeDocument/2006/relationships/tags" Target="../tags/tag18.xml"/><Relationship Id="rId3" Type="http://schemas.openxmlformats.org/officeDocument/2006/relationships/hyperlink" Target="mailto:wshe@zzu.edu.cn" TargetMode="External"/><Relationship Id="rId2" Type="http://schemas.openxmlformats.org/officeDocument/2006/relationships/tags" Target="../tags/tag17.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4.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124.xml"/><Relationship Id="rId1" Type="http://schemas.openxmlformats.org/officeDocument/2006/relationships/hyperlink" Target="code\FindIdentifiersFromPyFile.py" TargetMode="Externa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124.xml"/><Relationship Id="rId1" Type="http://schemas.openxmlformats.org/officeDocument/2006/relationships/hyperlink" Target="code\CheckCodeFormats.py"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4.xml"/><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3.xml"/><Relationship Id="rId1" Type="http://schemas.openxmlformats.org/officeDocument/2006/relationships/tags" Target="../tags/tag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23.xml"/><Relationship Id="rId1" Type="http://schemas.openxmlformats.org/officeDocument/2006/relationships/tags" Target="../tags/tag2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24.xml"/><Relationship Id="rId1" Type="http://schemas.openxmlformats.org/officeDocument/2006/relationships/tags" Target="../tags/tag2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24.xml"/><Relationship Id="rId1" Type="http://schemas.openxmlformats.org/officeDocument/2006/relationships/tags" Target="../tags/tag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24.xml"/><Relationship Id="rId1" Type="http://schemas.openxmlformats.org/officeDocument/2006/relationships/tags" Target="../tags/tag2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4.xml"/><Relationship Id="rId1" Type="http://schemas.openxmlformats.org/officeDocument/2006/relationships/image" Target="../media/image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en-US" altLang="zh-CN" b="1" spc="300" dirty="0">
                <a:ln w="11430"/>
                <a:solidFill>
                  <a:srgbClr val="000066"/>
                </a:solidFill>
                <a:latin typeface="微软雅黑" panose="020B0503020204020204" charset="-122"/>
                <a:ea typeface="微软雅黑" panose="020B0503020204020204" charset="-122"/>
                <a:sym typeface="+mn-ea"/>
              </a:rPr>
              <a:t>Python</a:t>
            </a:r>
            <a:r>
              <a:rPr lang="zh-CN" altLang="en-US" b="1" spc="300" dirty="0">
                <a:ln w="11430"/>
                <a:solidFill>
                  <a:srgbClr val="000066"/>
                </a:solidFill>
                <a:latin typeface="微软雅黑" panose="020B0503020204020204" charset="-122"/>
                <a:ea typeface="微软雅黑" panose="020B0503020204020204" charset="-122"/>
                <a:sym typeface="+mn-ea"/>
              </a:rPr>
              <a:t>程序设计</a:t>
            </a:r>
            <a:br>
              <a:rPr lang="zh-CN" altLang="en-US" b="1" spc="300" dirty="0">
                <a:ln w="11430"/>
                <a:solidFill>
                  <a:srgbClr val="000066"/>
                </a:solidFill>
                <a:latin typeface="微软雅黑" panose="020B0503020204020204" charset="-122"/>
                <a:ea typeface="微软雅黑" panose="020B0503020204020204" charset="-122"/>
              </a:rPr>
            </a:br>
            <a:endParaRPr lang="zh-CN" altLang="en-US"/>
          </a:p>
        </p:txBody>
      </p:sp>
      <p:sp>
        <p:nvSpPr>
          <p:cNvPr id="3" name="副标题 2"/>
          <p:cNvSpPr>
            <a:spLocks noGrp="1"/>
          </p:cNvSpPr>
          <p:nvPr>
            <p:ph type="subTitle" idx="1"/>
            <p:custDataLst>
              <p:tags r:id="rId2"/>
            </p:custDataLst>
          </p:nvPr>
        </p:nvSpPr>
        <p:spPr>
          <a:xfrm>
            <a:off x="7735570" y="3327400"/>
            <a:ext cx="4007485" cy="2573020"/>
          </a:xfrm>
        </p:spPr>
        <p:txBody>
          <a:bodyPr/>
          <a:lstStyle/>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任课教师：佘 维</a:t>
            </a:r>
            <a:endParaRPr kumimoji="0" lang="zh-CN" altLang="en-US" sz="1800" b="1" i="0" u="none" strike="noStrike" kern="1200" cap="none" spc="0" normalizeH="0" baseline="0" noProof="1" dirty="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办公室：北校区</a:t>
            </a:r>
            <a:r>
              <a:rPr lang="zh-CN" altLang="en-US" sz="1800" b="1" dirty="0">
                <a:solidFill>
                  <a:schemeClr val="accent6">
                    <a:lumMod val="50000"/>
                  </a:schemeClr>
                </a:solidFill>
                <a:latin typeface="微软雅黑" panose="020B0503020204020204" charset="-122"/>
                <a:ea typeface="微软雅黑" panose="020B0503020204020204" charset="-122"/>
                <a:sym typeface="+mn-ea"/>
              </a:rPr>
              <a:t>行政楼</a:t>
            </a:r>
            <a:r>
              <a:rPr lang="en-US" altLang="zh-CN" sz="1800" b="1" dirty="0">
                <a:solidFill>
                  <a:schemeClr val="accent6">
                    <a:lumMod val="50000"/>
                  </a:schemeClr>
                </a:solidFill>
                <a:latin typeface="微软雅黑" panose="020B0503020204020204" charset="-122"/>
                <a:ea typeface="微软雅黑" panose="020B0503020204020204" charset="-122"/>
                <a:sym typeface="+mn-ea"/>
              </a:rPr>
              <a:t>306</a:t>
            </a:r>
            <a:r>
              <a:rPr lang="zh-CN" altLang="en-US" sz="1800" b="1" dirty="0">
                <a:solidFill>
                  <a:schemeClr val="accent6">
                    <a:lumMod val="50000"/>
                  </a:schemeClr>
                </a:solidFill>
                <a:latin typeface="微软雅黑" panose="020B0503020204020204" charset="-122"/>
                <a:ea typeface="微软雅黑" panose="020B0503020204020204" charset="-122"/>
                <a:sym typeface="+mn-ea"/>
              </a:rPr>
              <a:t>（</a:t>
            </a:r>
            <a:r>
              <a:rPr lang="en-US" altLang="zh-CN" sz="1800" b="1" dirty="0">
                <a:solidFill>
                  <a:schemeClr val="accent6">
                    <a:lumMod val="50000"/>
                  </a:schemeClr>
                </a:solidFill>
                <a:latin typeface="微软雅黑" panose="020B0503020204020204" charset="-122"/>
                <a:ea typeface="微软雅黑" panose="020B0503020204020204" charset="-122"/>
                <a:sym typeface="+mn-ea"/>
              </a:rPr>
              <a:t>63886652</a:t>
            </a:r>
            <a:r>
              <a:rPr lang="zh-CN" altLang="en-US" sz="1800" b="1" dirty="0">
                <a:solidFill>
                  <a:schemeClr val="accent6">
                    <a:lumMod val="50000"/>
                  </a:schemeClr>
                </a:solidFill>
                <a:latin typeface="微软雅黑" panose="020B0503020204020204" charset="-122"/>
                <a:ea typeface="微软雅黑" panose="020B0503020204020204" charset="-122"/>
                <a:sym typeface="+mn-ea"/>
              </a:rPr>
              <a:t>）</a:t>
            </a:r>
            <a:endParaRPr kumimoji="0" lang="zh-CN" altLang="en-US" sz="1800" b="1" i="0" u="none" strike="noStrike" kern="1200" cap="none" spc="0" normalizeH="0" baseline="0" noProof="1" dirty="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en-US" altLang="zh-CN" sz="1800" b="1" dirty="0" smtClean="0">
                <a:solidFill>
                  <a:schemeClr val="accent6">
                    <a:lumMod val="50000"/>
                  </a:schemeClr>
                </a:solidFill>
                <a:latin typeface="微软雅黑" panose="020B0503020204020204" charset="-122"/>
                <a:ea typeface="微软雅黑" panose="020B0503020204020204" charset="-122"/>
                <a:sym typeface="+mn-ea"/>
              </a:rPr>
              <a:t>Email</a:t>
            </a: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 </a:t>
            </a:r>
            <a:r>
              <a:rPr lang="en-US" altLang="zh-CN" sz="1800" b="1" dirty="0" smtClean="0">
                <a:solidFill>
                  <a:schemeClr val="accent6">
                    <a:lumMod val="50000"/>
                  </a:schemeClr>
                </a:solidFill>
                <a:latin typeface="微软雅黑" panose="020B0503020204020204" charset="-122"/>
                <a:ea typeface="微软雅黑" panose="020B0503020204020204" charset="-122"/>
                <a:sym typeface="+mn-ea"/>
                <a:hlinkClick r:id="rId3"/>
              </a:rPr>
              <a:t>wshe</a:t>
            </a:r>
            <a:r>
              <a:rPr lang="en-US" altLang="zh-CN" sz="1800" b="1" u="sng" dirty="0" smtClean="0">
                <a:solidFill>
                  <a:schemeClr val="accent6">
                    <a:lumMod val="50000"/>
                  </a:schemeClr>
                </a:solidFill>
                <a:latin typeface="微软雅黑" panose="020B0503020204020204" charset="-122"/>
                <a:ea typeface="微软雅黑" panose="020B0503020204020204" charset="-122"/>
                <a:sym typeface="+mn-ea"/>
                <a:hlinkClick r:id="rId3"/>
              </a:rPr>
              <a:t>@zzu.edu.cn</a:t>
            </a:r>
            <a:endParaRPr kumimoji="0" lang="en-US" altLang="zh-CN" sz="1800" b="1" i="0" u="sng" strike="noStrike" kern="1200" cap="none" spc="0" normalizeH="0" baseline="0" noProof="1" dirty="0" smtClean="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郑州大学软件学院</a:t>
            </a:r>
            <a:endParaRPr kumimoji="0" lang="en-US" altLang="zh-CN" sz="1800" b="1" i="0" u="none" strike="noStrike" kern="1200" cap="none" spc="0" normalizeH="0" baseline="0" noProof="1" dirty="0" smtClean="0">
              <a:solidFill>
                <a:schemeClr val="accent6">
                  <a:lumMod val="50000"/>
                </a:schemeClr>
              </a:solidFill>
              <a:latin typeface="微软雅黑" panose="020B0503020204020204" charset="-122"/>
              <a:ea typeface="微软雅黑" panose="020B0503020204020204" charset="-122"/>
              <a:cs typeface="+mn-cs"/>
            </a:endParaRPr>
          </a:p>
          <a:p>
            <a:endParaRPr lang="zh-CN" altLang="en-US" sz="180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2560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 字符串</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34819" name="文本占位符 25602"/>
          <p:cNvSpPr>
            <a:spLocks noGrp="1"/>
          </p:cNvSpPr>
          <p:nvPr>
            <p:ph sz="half" idx="2"/>
          </p:nvPr>
        </p:nvSpPr>
        <p:spPr>
          <a:xfrm>
            <a:off x="554038" y="892175"/>
            <a:ext cx="11155362" cy="5054600"/>
          </a:xfrm>
        </p:spPr>
        <p:txBody>
          <a:bodyPr lIns="101600" tIns="0" rIns="82550" bIns="0" anchor="t"/>
          <a:p>
            <a:pPr defTabSz="914400">
              <a:lnSpc>
                <a:spcPct val="150000"/>
              </a:lnSpc>
              <a:spcBef>
                <a:spcPts val="600"/>
              </a:spcBef>
              <a:spcAft>
                <a:spcPts val="600"/>
              </a:spcAft>
              <a:buClrTx/>
              <a:buSzPct val="70000"/>
              <a:buChar char=""/>
            </a:pPr>
            <a:r>
              <a:rPr lang="en-US" altLang="zh-CN" sz="2400" kern="1200" spc="150" normalizeH="0" baseline="0" dirty="0">
                <a:solidFill>
                  <a:srgbClr val="404040"/>
                </a:solidFill>
                <a:latin typeface="宋体" panose="02010600030101010101" pitchFamily="2" charset="-122"/>
                <a:ea typeface="+mn-ea"/>
                <a:cs typeface="+mn-cs"/>
                <a:sym typeface="微软雅黑" panose="020B0503020204020204" charset="-122"/>
              </a:rPr>
              <a:t>Python</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字符串驻留机制：对于</a:t>
            </a:r>
            <a:r>
              <a:rPr lang="zh-CN" altLang="en-US" sz="2400" kern="1200" spc="150" normalizeH="0" baseline="0" dirty="0">
                <a:solidFill>
                  <a:srgbClr val="FF0000"/>
                </a:solidFill>
                <a:latin typeface="宋体" panose="02010600030101010101" pitchFamily="2" charset="-122"/>
                <a:ea typeface="+mn-ea"/>
                <a:cs typeface="+mn-cs"/>
                <a:sym typeface="微软雅黑" panose="020B0503020204020204" charset="-122"/>
              </a:rPr>
              <a:t>短字符串</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，将其赋值给多个不同的对象时，内存中只有一个副本，多个对象共享该副本。长字符串不遵守驻留机制。</a:t>
            </a:r>
            <a:endPar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endParaRPr>
          </a:p>
        </p:txBody>
      </p:sp>
      <p:sp>
        <p:nvSpPr>
          <p:cNvPr id="34820"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a:xfrm>
            <a:off x="554038" y="892175"/>
            <a:ext cx="11155363" cy="5054600"/>
          </a:xfrm>
        </p:spPr>
        <p:txBody>
          <a:bodyPr lIns="101600" tIns="0" rIns="82550" bIns="0" rtlCol="0">
            <a:noAutofit/>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
            </a:pPr>
            <a:r>
              <a:rPr kumimoji="0" lang="en-US" altLang="en-US" sz="2400" b="0" i="0" u="none" strike="noStrike" kern="1200" cap="none" spc="0" normalizeH="0" baseline="0" noProof="1">
                <a:solidFill>
                  <a:schemeClr val="tx1"/>
                </a:solidFill>
                <a:uFillTx/>
                <a:latin typeface="+mn-lt"/>
                <a:ea typeface="+mn-ea"/>
                <a:cs typeface="+mn-cs"/>
              </a:rPr>
              <a:t>正则表达式对象的split(string[, maxsplit = 0])方法用来实现字符串分隔。</a:t>
            </a:r>
            <a:endParaRPr kumimoji="0" lang="en-US" altLang="en-US" sz="2400" b="0" i="0" u="none" strike="noStrike" kern="1200" cap="none" spc="0" normalizeH="0" baseline="0" noProof="1">
              <a:solidFill>
                <a:schemeClr val="tx1"/>
              </a:solidFill>
              <a:uFillTx/>
              <a:latin typeface="+mn-lt"/>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en-US" altLang="en-US" sz="1400" b="0" i="0" u="none" strike="noStrike" kern="1200" cap="none" spc="0" normalizeH="0" baseline="0" noProof="1">
                <a:solidFill>
                  <a:schemeClr val="tx1"/>
                </a:solidFill>
                <a:uFillTx/>
                <a:latin typeface="Consolas" panose="020B0609020204030204" charset="0"/>
                <a:ea typeface="+mn-ea"/>
                <a:cs typeface="+mn-cs"/>
              </a:rPr>
              <a:t>&gt;&gt;&gt; example = r'one,two,three.four/five\six?seven[eight]nine|ten'</a:t>
            </a:r>
            <a:endParaRPr kumimoji="0" lang="en-US" altLang="en-US" sz="14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en-US" altLang="en-US" sz="1400" b="0" i="0" u="none" strike="noStrike" kern="1200" cap="none" spc="0" normalizeH="0" baseline="0" noProof="1">
                <a:solidFill>
                  <a:schemeClr val="tx1"/>
                </a:solidFill>
                <a:uFillTx/>
                <a:latin typeface="Consolas" panose="020B0609020204030204" charset="0"/>
                <a:ea typeface="+mn-ea"/>
                <a:cs typeface="+mn-cs"/>
              </a:rPr>
              <a:t>&gt;&gt;&gt; pattern = re.compile(r'[,./\\?[\]\|]')     #指定多个可能的分隔符</a:t>
            </a:r>
            <a:endParaRPr kumimoji="0" lang="en-US" altLang="en-US" sz="14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en-US" altLang="en-US" sz="1400" b="0" i="0" u="none" strike="noStrike" kern="1200" cap="none" spc="0" normalizeH="0" baseline="0" noProof="1">
                <a:solidFill>
                  <a:schemeClr val="tx1"/>
                </a:solidFill>
                <a:uFillTx/>
                <a:latin typeface="Consolas" panose="020B0609020204030204" charset="0"/>
                <a:ea typeface="+mn-ea"/>
                <a:cs typeface="+mn-cs"/>
              </a:rPr>
              <a:t>&gt;&gt;&gt; pattern.split(example)</a:t>
            </a:r>
            <a:endParaRPr kumimoji="0" lang="en-US" altLang="en-US" sz="14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en-US" altLang="en-US" sz="1400" b="0" i="0" u="none" strike="noStrike" kern="1200" cap="none" spc="0" normalizeH="0" baseline="0" noProof="1">
                <a:solidFill>
                  <a:srgbClr val="00B0F0"/>
                </a:solidFill>
                <a:uFillTx/>
                <a:latin typeface="Consolas" panose="020B0609020204030204" charset="0"/>
                <a:ea typeface="+mn-ea"/>
                <a:cs typeface="+mn-cs"/>
              </a:rPr>
              <a:t>['one', 'two', 'three', 'four', 'five', 'six', 'seven', 'eight', 'nine', 'ten']</a:t>
            </a:r>
            <a:endParaRPr kumimoji="0" lang="en-US" altLang="en-US" sz="1400" b="0" i="0" u="none" strike="noStrike" kern="1200" cap="none" spc="0" normalizeH="0" baseline="0" noProof="1">
              <a:solidFill>
                <a:srgbClr val="00B0F0"/>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en-US" altLang="en-US" sz="1400" b="0" i="0" u="none" strike="noStrike" kern="1200" cap="none" spc="0" normalizeH="0" baseline="0" noProof="1">
                <a:solidFill>
                  <a:schemeClr val="tx1"/>
                </a:solidFill>
                <a:uFillTx/>
                <a:latin typeface="Consolas" panose="020B0609020204030204" charset="0"/>
                <a:ea typeface="+mn-ea"/>
                <a:cs typeface="+mn-cs"/>
              </a:rPr>
              <a:t>&gt;&gt;&gt; example = r'one1two2three3four4five5six6seven7eight8nine9ten'</a:t>
            </a:r>
            <a:endParaRPr kumimoji="0" lang="en-US" altLang="en-US" sz="14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en-US" altLang="en-US" sz="1400" b="0" i="0" u="none" strike="noStrike" kern="1200" cap="none" spc="0" normalizeH="0" baseline="0" noProof="1">
                <a:solidFill>
                  <a:schemeClr val="tx1"/>
                </a:solidFill>
                <a:uFillTx/>
                <a:latin typeface="Consolas" panose="020B0609020204030204" charset="0"/>
                <a:ea typeface="+mn-ea"/>
                <a:cs typeface="+mn-cs"/>
              </a:rPr>
              <a:t>&gt;&gt;&gt; pattern = re.compile(r'\d+')               #使用数字作为分隔符</a:t>
            </a:r>
            <a:endParaRPr kumimoji="0" lang="en-US" altLang="en-US" sz="14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en-US" altLang="en-US" sz="1400" b="0" i="0" u="none" strike="noStrike" kern="1200" cap="none" spc="0" normalizeH="0" baseline="0" noProof="1">
                <a:solidFill>
                  <a:schemeClr val="tx1"/>
                </a:solidFill>
                <a:uFillTx/>
                <a:latin typeface="Consolas" panose="020B0609020204030204" charset="0"/>
                <a:ea typeface="+mn-ea"/>
                <a:cs typeface="+mn-cs"/>
              </a:rPr>
              <a:t>&gt;&gt;&gt; pattern.split(example)</a:t>
            </a:r>
            <a:endParaRPr kumimoji="0" lang="en-US" altLang="en-US" sz="14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en-US" altLang="en-US" sz="1400" b="0" i="0" u="none" strike="noStrike" kern="1200" cap="none" spc="0" normalizeH="0" baseline="0" noProof="1">
                <a:solidFill>
                  <a:srgbClr val="00B0F0"/>
                </a:solidFill>
                <a:uFillTx/>
                <a:latin typeface="Consolas" panose="020B0609020204030204" charset="0"/>
                <a:ea typeface="+mn-ea"/>
                <a:cs typeface="+mn-cs"/>
              </a:rPr>
              <a:t>['one', 'two', 'three', 'four', 'five', 'six', 'seven', 'eight', 'nine', 'ten']</a:t>
            </a:r>
            <a:endParaRPr kumimoji="0" lang="en-US" altLang="en-US" sz="1400" b="0" i="0" u="none" strike="noStrike" kern="1200" cap="none" spc="0" normalizeH="0" baseline="0" noProof="1">
              <a:solidFill>
                <a:srgbClr val="00B0F0"/>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en-US" altLang="en-US" sz="1400" b="0" i="0" u="none" strike="noStrike" kern="1200" cap="none" spc="0" normalizeH="0" baseline="0" noProof="1">
                <a:solidFill>
                  <a:schemeClr val="tx1"/>
                </a:solidFill>
                <a:uFillTx/>
                <a:latin typeface="Consolas" panose="020B0609020204030204" charset="0"/>
                <a:ea typeface="+mn-ea"/>
                <a:cs typeface="+mn-cs"/>
              </a:rPr>
              <a:t>&gt;&gt;&gt; example = r'one two    three  four,five.six.seven,eight,nine9ten'</a:t>
            </a:r>
            <a:endParaRPr kumimoji="0" lang="en-US" altLang="en-US" sz="14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en-US" altLang="en-US" sz="1400" b="0" i="0" u="none" strike="noStrike" kern="1200" cap="none" spc="0" normalizeH="0" baseline="0" noProof="1">
                <a:solidFill>
                  <a:schemeClr val="tx1"/>
                </a:solidFill>
                <a:uFillTx/>
                <a:latin typeface="Consolas" panose="020B0609020204030204" charset="0"/>
                <a:ea typeface="+mn-ea"/>
                <a:cs typeface="+mn-cs"/>
              </a:rPr>
              <a:t>&gt;&gt;&gt; pattern = re.compile(r'[\s,.\d]+')         #允许分隔符重复</a:t>
            </a:r>
            <a:endParaRPr kumimoji="0" lang="en-US" altLang="en-US" sz="14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en-US" altLang="en-US" sz="1400" b="0" i="0" u="none" strike="noStrike" kern="1200" cap="none" spc="0" normalizeH="0" baseline="0" noProof="1">
                <a:solidFill>
                  <a:schemeClr val="tx1"/>
                </a:solidFill>
                <a:uFillTx/>
                <a:latin typeface="Consolas" panose="020B0609020204030204" charset="0"/>
                <a:ea typeface="+mn-ea"/>
                <a:cs typeface="+mn-cs"/>
              </a:rPr>
              <a:t>&gt;&gt;&gt; pattern.split(example)</a:t>
            </a:r>
            <a:endParaRPr kumimoji="0" lang="en-US" altLang="en-US" sz="14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en-US" altLang="en-US" sz="1400" b="0" i="0" u="none" strike="noStrike" kern="1200" cap="none" spc="0" normalizeH="0" baseline="0" noProof="1">
                <a:solidFill>
                  <a:srgbClr val="00B0F0"/>
                </a:solidFill>
                <a:uFillTx/>
                <a:latin typeface="Consolas" panose="020B0609020204030204" charset="0"/>
                <a:ea typeface="+mn-ea"/>
                <a:cs typeface="+mn-cs"/>
              </a:rPr>
              <a:t>['one', 'two', 'three', 'four', 'five', 'six', 'seven', 'eight', 'nine', 'ten']</a:t>
            </a:r>
            <a:endParaRPr kumimoji="0" lang="en-US" altLang="en-US" sz="1400" b="0" i="0" u="none" strike="noStrike" kern="1200" cap="none" spc="0" normalizeH="0" baseline="0" noProof="1">
              <a:solidFill>
                <a:srgbClr val="00B0F0"/>
              </a:solidFill>
              <a:uFillTx/>
              <a:latin typeface="Consolas" panose="020B0609020204030204" charset="0"/>
              <a:ea typeface="+mn-ea"/>
              <a:cs typeface="+mn-cs"/>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25955" name="标题 59393"/>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4.2.4 </a:t>
            </a:r>
            <a:r>
              <a:rPr lang="zh-CN" altLang="en-US" spc="200">
                <a:solidFill>
                  <a:srgbClr val="FFFFFF"/>
                </a:solidFill>
                <a:latin typeface="宋体" panose="02010600030101010101" pitchFamily="2" charset="-122"/>
                <a:ea typeface="+mj-ea"/>
                <a:cs typeface="+mj-cs"/>
                <a:sym typeface="宋体" panose="02010600030101010101" pitchFamily="2" charset="-122"/>
              </a:rPr>
              <a:t>使用正则表达式对象</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125956"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标题 6656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4.2.5 子模式与</a:t>
            </a:r>
            <a:r>
              <a:rPr lang="zh-CN" altLang="en-US" spc="200">
                <a:solidFill>
                  <a:srgbClr val="FFFFFF"/>
                </a:solidFill>
                <a:latin typeface="宋体" panose="02010600030101010101" pitchFamily="2" charset="-122"/>
                <a:ea typeface="+mj-ea"/>
                <a:cs typeface="+mj-cs"/>
                <a:sym typeface="宋体" panose="02010600030101010101" pitchFamily="2" charset="-122"/>
              </a:rPr>
              <a:t>match</a:t>
            </a:r>
            <a:r>
              <a:rPr lang="zh-CN" altLang="en-US" spc="200">
                <a:solidFill>
                  <a:srgbClr val="FFFFFF"/>
                </a:solidFill>
                <a:latin typeface="宋体" panose="02010600030101010101" pitchFamily="2" charset="-122"/>
                <a:ea typeface="+mj-ea"/>
                <a:cs typeface="+mj-cs"/>
                <a:sym typeface="宋体" panose="02010600030101010101" pitchFamily="2" charset="-122"/>
              </a:rPr>
              <a:t>对象</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26979" name="文本占位符 66562"/>
          <p:cNvSpPr>
            <a:spLocks noGrp="1"/>
          </p:cNvSpPr>
          <p:nvPr>
            <p:ph sz="half" idx="2"/>
          </p:nvPr>
        </p:nvSpPr>
        <p:spPr>
          <a:xfrm>
            <a:off x="554038" y="892175"/>
            <a:ext cx="11155362" cy="5054600"/>
          </a:xfrm>
        </p:spPr>
        <p:txBody>
          <a:bodyPr lIns="101600" tIns="0" rIns="82550" bIns="0" anchor="t"/>
          <a:p>
            <a:pPr defTabSz="914400">
              <a:lnSpc>
                <a:spcPct val="150000"/>
              </a:lnSpc>
              <a:spcBef>
                <a:spcPct val="0"/>
              </a:spcBef>
              <a:spcAft>
                <a:spcPct val="0"/>
              </a:spcAft>
              <a:buClrTx/>
              <a:buSzPct val="70000"/>
              <a:buChar char=""/>
            </a:pP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使用</a:t>
            </a:r>
            <a:r>
              <a:rPr lang="en-US" altLang="zh-CN" sz="2400" kern="1200" spc="150" normalizeH="0" baseline="0" dirty="0">
                <a:solidFill>
                  <a:srgbClr val="404040"/>
                </a:solidFill>
                <a:latin typeface="宋体" panose="02010600030101010101" pitchFamily="2" charset="-122"/>
                <a:ea typeface="+mn-ea"/>
                <a:cs typeface="+mn-cs"/>
                <a:sym typeface="微软雅黑" panose="020B0503020204020204" charset="-122"/>
              </a:rPr>
              <a:t>()</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表示一个子模式，</a:t>
            </a:r>
            <a:r>
              <a:rPr lang="zh-CN" altLang="en-US" sz="2400" kern="1200" spc="150" normalizeH="0" baseline="0" dirty="0">
                <a:solidFill>
                  <a:srgbClr val="FF0000"/>
                </a:solidFill>
                <a:latin typeface="宋体" panose="02010600030101010101" pitchFamily="2" charset="-122"/>
                <a:ea typeface="+mn-ea"/>
                <a:cs typeface="+mn-cs"/>
                <a:sym typeface="微软雅黑" panose="020B0503020204020204" charset="-122"/>
              </a:rPr>
              <a:t>括号中的内容作为一个整体处理</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，例如</a:t>
            </a:r>
            <a:r>
              <a:rPr lang="en-US" altLang="zh-CN" sz="2400" kern="1200" spc="150" normalizeH="0" baseline="0" dirty="0">
                <a:solidFill>
                  <a:srgbClr val="404040"/>
                </a:solidFill>
                <a:latin typeface="宋体" panose="02010600030101010101" pitchFamily="2" charset="-122"/>
                <a:ea typeface="+mn-ea"/>
                <a:cs typeface="+mn-cs"/>
                <a:sym typeface="微软雅黑" panose="020B0503020204020204" charset="-122"/>
              </a:rPr>
              <a:t>’(red)+’</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可以匹配</a:t>
            </a:r>
            <a:r>
              <a:rPr lang="en-US" altLang="zh-CN" sz="2400" kern="1200" spc="150" normalizeH="0" baseline="0" dirty="0">
                <a:solidFill>
                  <a:srgbClr val="404040"/>
                </a:solidFill>
                <a:latin typeface="宋体" panose="02010600030101010101" pitchFamily="2" charset="-122"/>
                <a:ea typeface="+mn-ea"/>
                <a:cs typeface="+mn-cs"/>
                <a:sym typeface="微软雅黑" panose="020B0503020204020204" charset="-122"/>
              </a:rPr>
              <a:t>’redred’</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a:t>
            </a:r>
            <a:r>
              <a:rPr lang="en-US" altLang="zh-CN" sz="2400" kern="1200" spc="150" normalizeH="0" baseline="0" dirty="0">
                <a:solidFill>
                  <a:srgbClr val="404040"/>
                </a:solidFill>
                <a:latin typeface="宋体" panose="02010600030101010101" pitchFamily="2" charset="-122"/>
                <a:ea typeface="+mn-ea"/>
                <a:cs typeface="+mn-cs"/>
                <a:sym typeface="微软雅黑" panose="020B0503020204020204" charset="-122"/>
              </a:rPr>
              <a:t>’redredred‘</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等多个重复</a:t>
            </a:r>
            <a:r>
              <a:rPr lang="en-US" altLang="zh-CN" sz="2400" kern="1200" spc="150" normalizeH="0" baseline="0" dirty="0">
                <a:solidFill>
                  <a:srgbClr val="404040"/>
                </a:solidFill>
                <a:latin typeface="宋体" panose="02010600030101010101" pitchFamily="2" charset="-122"/>
                <a:ea typeface="+mn-ea"/>
                <a:cs typeface="+mn-cs"/>
                <a:sym typeface="微软雅黑" panose="020B0503020204020204" charset="-122"/>
              </a:rPr>
              <a:t>’red’</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的情况。</a:t>
            </a:r>
            <a:endPar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endParaRPr>
          </a:p>
          <a:p>
            <a:pPr defTabSz="914400">
              <a:spcAft>
                <a:spcPct val="0"/>
              </a:spcAft>
              <a:buClrTx/>
              <a:buSzPct val="70000"/>
              <a:buFont typeface="Wingdings" panose="05000000000000000000" pitchFamily="2" charset="2"/>
              <a:buNone/>
            </a:pPr>
            <a:endParaRPr lang="en-US" altLang="zh-CN" sz="2000" kern="1200" spc="150" normalizeH="0" baseline="0" dirty="0">
              <a:solidFill>
                <a:srgbClr val="404040"/>
              </a:solidFill>
              <a:latin typeface="宋体" panose="02010600030101010101" pitchFamily="2" charset="-122"/>
              <a:ea typeface="+mn-ea"/>
              <a:cs typeface="+mn-cs"/>
              <a:sym typeface="微软雅黑" panose="020B0503020204020204" charset="-122"/>
            </a:endParaRPr>
          </a:p>
          <a:p>
            <a:pPr defTabSz="914400">
              <a:spcAft>
                <a:spcPct val="0"/>
              </a:spcAft>
              <a:buClrTx/>
              <a:buSzPct val="70000"/>
              <a:buFont typeface="Wingdings" panose="05000000000000000000" pitchFamily="2" charset="2"/>
              <a:buNone/>
            </a:pPr>
            <a:r>
              <a:rPr lang="en-US" altLang="zh-CN" sz="1800" kern="1200" spc="150" normalizeH="0" baseline="0" dirty="0">
                <a:solidFill>
                  <a:srgbClr val="404040"/>
                </a:solidFill>
                <a:latin typeface="Consolas" panose="020B0609020204030204" charset="0"/>
                <a:ea typeface="+mn-ea"/>
                <a:cs typeface="+mn-cs"/>
                <a:sym typeface="微软雅黑" panose="020B0503020204020204" charset="-122"/>
              </a:rPr>
              <a:t>&gt;&gt;&gt; telNumber = '''Suppose my Phone No. is 0535-1234567,</a:t>
            </a:r>
            <a:endParaRPr lang="en-US" altLang="zh-CN"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Aft>
                <a:spcPct val="0"/>
              </a:spcAft>
              <a:buClrTx/>
              <a:buSzPct val="70000"/>
              <a:buFont typeface="Wingdings" panose="05000000000000000000" pitchFamily="2" charset="2"/>
              <a:buNone/>
            </a:pPr>
            <a:r>
              <a:rPr lang="en-US" altLang="zh-CN" sz="1800" kern="1200" spc="150" normalizeH="0" baseline="0" dirty="0">
                <a:solidFill>
                  <a:srgbClr val="404040"/>
                </a:solidFill>
                <a:latin typeface="Consolas" panose="020B0609020204030204" charset="0"/>
                <a:ea typeface="+mn-ea"/>
                <a:cs typeface="+mn-cs"/>
                <a:sym typeface="微软雅黑" panose="020B0503020204020204" charset="-122"/>
              </a:rPr>
              <a:t>yours is 010-12345678, his is 025-87654321.'''</a:t>
            </a:r>
            <a:endParaRPr lang="en-US" altLang="zh-CN"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Aft>
                <a:spcPct val="0"/>
              </a:spcAft>
              <a:buClrTx/>
              <a:buSzPct val="70000"/>
              <a:buFont typeface="Wingdings" panose="05000000000000000000" pitchFamily="2" charset="2"/>
              <a:buNone/>
            </a:pPr>
            <a:r>
              <a:rPr lang="en-US" altLang="zh-CN" sz="1800" kern="1200" spc="150" normalizeH="0" baseline="0" dirty="0">
                <a:solidFill>
                  <a:srgbClr val="404040"/>
                </a:solidFill>
                <a:latin typeface="Consolas" panose="020B0609020204030204" charset="0"/>
                <a:ea typeface="+mn-ea"/>
                <a:cs typeface="+mn-cs"/>
                <a:sym typeface="微软雅黑" panose="020B0503020204020204" charset="-122"/>
              </a:rPr>
              <a:t>&gt;&gt;&gt; pattern = re.compile(r'(\d{3,4})-(\d{7,8})')</a:t>
            </a:r>
            <a:endParaRPr lang="en-US" altLang="zh-CN"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Aft>
                <a:spcPct val="0"/>
              </a:spcAft>
              <a:buClrTx/>
              <a:buSzPct val="70000"/>
              <a:buFont typeface="Wingdings" panose="05000000000000000000" pitchFamily="2" charset="2"/>
              <a:buNone/>
            </a:pPr>
            <a:r>
              <a:rPr lang="en-US" altLang="zh-CN" sz="1800" kern="1200" spc="150" normalizeH="0" baseline="0" dirty="0">
                <a:solidFill>
                  <a:srgbClr val="404040"/>
                </a:solidFill>
                <a:latin typeface="Consolas" panose="020B0609020204030204" charset="0"/>
                <a:ea typeface="+mn-ea"/>
                <a:cs typeface="+mn-cs"/>
                <a:sym typeface="微软雅黑" panose="020B0503020204020204" charset="-122"/>
              </a:rPr>
              <a:t>&gt;&gt;&gt; pattern.findall(telNumber)</a:t>
            </a:r>
            <a:endParaRPr lang="en-US" altLang="zh-CN"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Aft>
                <a:spcPct val="0"/>
              </a:spcAft>
              <a:buClrTx/>
              <a:buSzPct val="70000"/>
              <a:buFont typeface="Wingdings" panose="05000000000000000000" pitchFamily="2" charset="2"/>
              <a:buNone/>
            </a:pPr>
            <a:r>
              <a:rPr lang="en-US" altLang="zh-CN" sz="1800" kern="1200" spc="150" normalizeH="0" baseline="0" dirty="0">
                <a:solidFill>
                  <a:srgbClr val="00B0F0"/>
                </a:solidFill>
                <a:latin typeface="Consolas" panose="020B0609020204030204" charset="0"/>
                <a:ea typeface="+mn-ea"/>
                <a:cs typeface="+mn-cs"/>
                <a:sym typeface="微软雅黑" panose="020B0503020204020204" charset="-122"/>
              </a:rPr>
              <a:t>[('0535', '1234567'), ('010', '12345678'), ('025', '87654321')]</a:t>
            </a:r>
            <a:endParaRPr lang="en-US" altLang="zh-CN" sz="1800" kern="1200" spc="150" normalizeH="0" baseline="0" dirty="0">
              <a:solidFill>
                <a:srgbClr val="00B0F0"/>
              </a:solidFill>
              <a:latin typeface="Consolas" panose="020B0609020204030204" charset="0"/>
              <a:ea typeface="+mn-ea"/>
              <a:cs typeface="+mn-cs"/>
              <a:sym typeface="微软雅黑" panose="020B0503020204020204" charset="-122"/>
            </a:endParaRPr>
          </a:p>
        </p:txBody>
      </p:sp>
      <p:sp>
        <p:nvSpPr>
          <p:cNvPr id="126980"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标题 69633"/>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4.2.5 子模式与</a:t>
            </a:r>
            <a:r>
              <a:rPr lang="zh-CN" altLang="en-US" spc="200">
                <a:solidFill>
                  <a:srgbClr val="FFFFFF"/>
                </a:solidFill>
                <a:latin typeface="宋体" panose="02010600030101010101" pitchFamily="2" charset="-122"/>
                <a:ea typeface="+mj-ea"/>
                <a:cs typeface="+mj-cs"/>
                <a:sym typeface="宋体" panose="02010600030101010101" pitchFamily="2" charset="-122"/>
              </a:rPr>
              <a:t>match</a:t>
            </a:r>
            <a:r>
              <a:rPr lang="zh-CN" altLang="en-US" spc="200">
                <a:solidFill>
                  <a:srgbClr val="FFFFFF"/>
                </a:solidFill>
                <a:latin typeface="宋体" panose="02010600030101010101" pitchFamily="2" charset="-122"/>
                <a:ea typeface="+mj-ea"/>
                <a:cs typeface="+mj-cs"/>
                <a:sym typeface="宋体" panose="02010600030101010101" pitchFamily="2" charset="-122"/>
              </a:rPr>
              <a:t>对象</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28003" name="文本占位符 69634"/>
          <p:cNvSpPr>
            <a:spLocks noGrp="1"/>
          </p:cNvSpPr>
          <p:nvPr>
            <p:ph sz="half" idx="2"/>
          </p:nvPr>
        </p:nvSpPr>
        <p:spPr>
          <a:xfrm>
            <a:off x="554038" y="892175"/>
            <a:ext cx="11155362" cy="5054600"/>
          </a:xfrm>
        </p:spPr>
        <p:txBody>
          <a:bodyPr lIns="101600" tIns="0" rIns="82550" bIns="0" anchor="t"/>
          <a:p>
            <a:pPr defTabSz="914400">
              <a:lnSpc>
                <a:spcPct val="80000"/>
              </a:lnSpc>
              <a:spcAft>
                <a:spcPct val="0"/>
              </a:spcAft>
              <a:buClrTx/>
              <a:buSzPct val="70000"/>
              <a:buChar char=""/>
            </a:pP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子模式扩展语法：</a:t>
            </a:r>
            <a:endPar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endParaRPr>
          </a:p>
          <a:p>
            <a:pPr defTabSz="914400">
              <a:spcBef>
                <a:spcPts val="1200"/>
              </a:spcBef>
              <a:spcAft>
                <a:spcPct val="0"/>
              </a:spcAft>
              <a:buClrTx/>
              <a:buSzPct val="70000"/>
              <a:buChar char="ü"/>
            </a:pPr>
            <a:r>
              <a:rPr lang="en-US" altLang="zh-CN" kern="1200" spc="150" normalizeH="0" baseline="0" dirty="0">
                <a:solidFill>
                  <a:srgbClr val="404040"/>
                </a:solidFill>
                <a:latin typeface="宋体" panose="02010600030101010101" pitchFamily="2" charset="-122"/>
                <a:ea typeface="+mn-ea"/>
                <a:cs typeface="+mn-cs"/>
                <a:sym typeface="微软雅黑" panose="020B0503020204020204" charset="-122"/>
              </a:rPr>
              <a:t>(?P&lt;groupname&gt;)</a:t>
            </a:r>
            <a:r>
              <a:rPr lang="zh-CN" altLang="en-US" kern="1200" spc="150" normalizeH="0" baseline="0" dirty="0">
                <a:solidFill>
                  <a:srgbClr val="404040"/>
                </a:solidFill>
                <a:latin typeface="宋体" panose="02010600030101010101" pitchFamily="2" charset="-122"/>
                <a:ea typeface="+mn-ea"/>
                <a:cs typeface="+mn-cs"/>
                <a:sym typeface="微软雅黑" panose="020B0503020204020204" charset="-122"/>
              </a:rPr>
              <a:t>：为子模式命名</a:t>
            </a:r>
            <a:endParaRPr lang="zh-CN" altLang="en-US" kern="1200" spc="150" normalizeH="0" baseline="0" dirty="0">
              <a:solidFill>
                <a:srgbClr val="404040"/>
              </a:solidFill>
              <a:latin typeface="宋体" panose="02010600030101010101" pitchFamily="2" charset="-122"/>
              <a:ea typeface="+mn-ea"/>
              <a:cs typeface="+mn-cs"/>
              <a:sym typeface="微软雅黑" panose="020B0503020204020204" charset="-122"/>
            </a:endParaRPr>
          </a:p>
          <a:p>
            <a:pPr defTabSz="914400">
              <a:spcBef>
                <a:spcPts val="1200"/>
              </a:spcBef>
              <a:spcAft>
                <a:spcPct val="0"/>
              </a:spcAft>
              <a:buClrTx/>
              <a:buSzPct val="70000"/>
              <a:buChar char="ü"/>
            </a:pPr>
            <a:r>
              <a:rPr lang="en-US" altLang="zh-CN" kern="1200" spc="150" normalizeH="0" baseline="0" dirty="0">
                <a:solidFill>
                  <a:srgbClr val="404040"/>
                </a:solidFill>
                <a:latin typeface="宋体" panose="02010600030101010101" pitchFamily="2" charset="-122"/>
                <a:ea typeface="+mn-ea"/>
                <a:cs typeface="+mn-cs"/>
                <a:sym typeface="微软雅黑" panose="020B0503020204020204" charset="-122"/>
              </a:rPr>
              <a:t>(?iLmsux)</a:t>
            </a:r>
            <a:r>
              <a:rPr lang="zh-CN" altLang="en-US" kern="1200" spc="150" normalizeH="0" baseline="0" dirty="0">
                <a:solidFill>
                  <a:srgbClr val="404040"/>
                </a:solidFill>
                <a:latin typeface="宋体" panose="02010600030101010101" pitchFamily="2" charset="-122"/>
                <a:ea typeface="+mn-ea"/>
                <a:cs typeface="+mn-cs"/>
                <a:sym typeface="微软雅黑" panose="020B0503020204020204" charset="-122"/>
              </a:rPr>
              <a:t>：设置匹配标志，可以是几个字母的组合，每个字母含义与编译标志相同</a:t>
            </a:r>
            <a:endParaRPr lang="zh-CN" altLang="en-US" kern="1200" spc="150" normalizeH="0" baseline="0" dirty="0">
              <a:solidFill>
                <a:srgbClr val="404040"/>
              </a:solidFill>
              <a:latin typeface="宋体" panose="02010600030101010101" pitchFamily="2" charset="-122"/>
              <a:ea typeface="+mn-ea"/>
              <a:cs typeface="+mn-cs"/>
              <a:sym typeface="微软雅黑" panose="020B0503020204020204" charset="-122"/>
            </a:endParaRPr>
          </a:p>
          <a:p>
            <a:pPr defTabSz="914400">
              <a:spcBef>
                <a:spcPts val="1200"/>
              </a:spcBef>
              <a:spcAft>
                <a:spcPct val="0"/>
              </a:spcAft>
              <a:buClrTx/>
              <a:buSzPct val="70000"/>
              <a:buChar char="ü"/>
            </a:pPr>
            <a:r>
              <a:rPr lang="en-US" altLang="zh-CN" kern="1200" spc="150" normalizeH="0" baseline="0" dirty="0">
                <a:solidFill>
                  <a:srgbClr val="404040"/>
                </a:solidFill>
                <a:latin typeface="宋体" panose="02010600030101010101" pitchFamily="2" charset="-122"/>
                <a:ea typeface="+mn-ea"/>
                <a:cs typeface="+mn-cs"/>
                <a:sym typeface="微软雅黑" panose="020B0503020204020204" charset="-122"/>
              </a:rPr>
              <a:t>(?:...)</a:t>
            </a:r>
            <a:r>
              <a:rPr lang="zh-CN" altLang="en-US" kern="1200" spc="150" normalizeH="0" baseline="0" dirty="0">
                <a:solidFill>
                  <a:srgbClr val="404040"/>
                </a:solidFill>
                <a:latin typeface="宋体" panose="02010600030101010101" pitchFamily="2" charset="-122"/>
                <a:ea typeface="+mn-ea"/>
                <a:cs typeface="+mn-cs"/>
                <a:sym typeface="微软雅黑" panose="020B0503020204020204" charset="-122"/>
              </a:rPr>
              <a:t>：匹配但不捕获该匹配的子表达式</a:t>
            </a:r>
            <a:endParaRPr lang="zh-CN" altLang="en-US" kern="1200" spc="150" normalizeH="0" baseline="0" dirty="0">
              <a:solidFill>
                <a:srgbClr val="404040"/>
              </a:solidFill>
              <a:latin typeface="宋体" panose="02010600030101010101" pitchFamily="2" charset="-122"/>
              <a:ea typeface="+mn-ea"/>
              <a:cs typeface="+mn-cs"/>
              <a:sym typeface="微软雅黑" panose="020B0503020204020204" charset="-122"/>
            </a:endParaRPr>
          </a:p>
          <a:p>
            <a:pPr defTabSz="914400">
              <a:spcBef>
                <a:spcPts val="1200"/>
              </a:spcBef>
              <a:spcAft>
                <a:spcPct val="0"/>
              </a:spcAft>
              <a:buClrTx/>
              <a:buSzPct val="70000"/>
              <a:buChar char="ü"/>
            </a:pPr>
            <a:r>
              <a:rPr lang="en-US" altLang="zh-CN" kern="1200" spc="150" normalizeH="0" baseline="0" dirty="0">
                <a:solidFill>
                  <a:srgbClr val="404040"/>
                </a:solidFill>
                <a:latin typeface="宋体" panose="02010600030101010101" pitchFamily="2" charset="-122"/>
                <a:ea typeface="+mn-ea"/>
                <a:cs typeface="+mn-cs"/>
                <a:sym typeface="微软雅黑" panose="020B0503020204020204" charset="-122"/>
              </a:rPr>
              <a:t>(?P=groupname)</a:t>
            </a:r>
            <a:r>
              <a:rPr lang="zh-CN" altLang="en-US" kern="1200" spc="150" normalizeH="0" baseline="0" dirty="0">
                <a:solidFill>
                  <a:srgbClr val="404040"/>
                </a:solidFill>
                <a:latin typeface="宋体" panose="02010600030101010101" pitchFamily="2" charset="-122"/>
                <a:ea typeface="+mn-ea"/>
                <a:cs typeface="+mn-cs"/>
                <a:sym typeface="微软雅黑" panose="020B0503020204020204" charset="-122"/>
              </a:rPr>
              <a:t>：表示在此之前的命名为</a:t>
            </a:r>
            <a:r>
              <a:rPr lang="en-US" altLang="zh-CN" kern="1200" spc="150" normalizeH="0" baseline="0" dirty="0">
                <a:solidFill>
                  <a:srgbClr val="404040"/>
                </a:solidFill>
                <a:latin typeface="宋体" panose="02010600030101010101" pitchFamily="2" charset="-122"/>
                <a:ea typeface="+mn-ea"/>
                <a:cs typeface="+mn-cs"/>
                <a:sym typeface="微软雅黑" panose="020B0503020204020204" charset="-122"/>
              </a:rPr>
              <a:t>groupname</a:t>
            </a:r>
            <a:r>
              <a:rPr lang="zh-CN" altLang="en-US" kern="1200" spc="150" normalizeH="0" baseline="0" dirty="0">
                <a:solidFill>
                  <a:srgbClr val="404040"/>
                </a:solidFill>
                <a:latin typeface="宋体" panose="02010600030101010101" pitchFamily="2" charset="-122"/>
                <a:ea typeface="+mn-ea"/>
                <a:cs typeface="+mn-cs"/>
                <a:sym typeface="微软雅黑" panose="020B0503020204020204" charset="-122"/>
              </a:rPr>
              <a:t>的子模式</a:t>
            </a:r>
            <a:endParaRPr lang="zh-CN" altLang="en-US" kern="1200" spc="150" normalizeH="0" baseline="0" dirty="0">
              <a:solidFill>
                <a:srgbClr val="404040"/>
              </a:solidFill>
              <a:latin typeface="宋体" panose="02010600030101010101" pitchFamily="2" charset="-122"/>
              <a:ea typeface="+mn-ea"/>
              <a:cs typeface="+mn-cs"/>
              <a:sym typeface="微软雅黑" panose="020B0503020204020204" charset="-122"/>
            </a:endParaRPr>
          </a:p>
          <a:p>
            <a:pPr defTabSz="914400">
              <a:spcBef>
                <a:spcPts val="1200"/>
              </a:spcBef>
              <a:spcAft>
                <a:spcPct val="0"/>
              </a:spcAft>
              <a:buClrTx/>
              <a:buSzPct val="70000"/>
              <a:buChar char="ü"/>
            </a:pPr>
            <a:r>
              <a:rPr lang="en-US" altLang="zh-CN" kern="1200" spc="150" normalizeH="0" baseline="0" dirty="0">
                <a:solidFill>
                  <a:srgbClr val="404040"/>
                </a:solidFill>
                <a:latin typeface="宋体" panose="02010600030101010101" pitchFamily="2" charset="-122"/>
                <a:ea typeface="+mn-ea"/>
                <a:cs typeface="+mn-cs"/>
                <a:sym typeface="微软雅黑" panose="020B0503020204020204" charset="-122"/>
              </a:rPr>
              <a:t>(?#...)</a:t>
            </a:r>
            <a:r>
              <a:rPr lang="zh-CN" altLang="en-US" kern="1200" spc="150" normalizeH="0" baseline="0" dirty="0">
                <a:solidFill>
                  <a:srgbClr val="404040"/>
                </a:solidFill>
                <a:latin typeface="宋体" panose="02010600030101010101" pitchFamily="2" charset="-122"/>
                <a:ea typeface="+mn-ea"/>
                <a:cs typeface="+mn-cs"/>
                <a:sym typeface="微软雅黑" panose="020B0503020204020204" charset="-122"/>
              </a:rPr>
              <a:t>：表示注释</a:t>
            </a:r>
            <a:endParaRPr lang="zh-CN" altLang="en-US" kern="1200" spc="150" normalizeH="0" baseline="0" dirty="0">
              <a:solidFill>
                <a:srgbClr val="404040"/>
              </a:solidFill>
              <a:latin typeface="宋体" panose="02010600030101010101" pitchFamily="2" charset="-122"/>
              <a:ea typeface="+mn-ea"/>
              <a:cs typeface="+mn-cs"/>
              <a:sym typeface="微软雅黑" panose="020B0503020204020204" charset="-122"/>
            </a:endParaRPr>
          </a:p>
          <a:p>
            <a:pPr defTabSz="914400">
              <a:spcBef>
                <a:spcPts val="1200"/>
              </a:spcBef>
              <a:spcAft>
                <a:spcPct val="0"/>
              </a:spcAft>
              <a:buClrTx/>
              <a:buSzPct val="70000"/>
              <a:buChar char="ü"/>
            </a:pPr>
            <a:r>
              <a:rPr lang="en-US" altLang="zh-CN" kern="1200" spc="150" normalizeH="0" baseline="0" dirty="0">
                <a:solidFill>
                  <a:srgbClr val="404040"/>
                </a:solidFill>
                <a:latin typeface="宋体" panose="02010600030101010101" pitchFamily="2" charset="-122"/>
                <a:ea typeface="+mn-ea"/>
                <a:cs typeface="+mn-cs"/>
                <a:sym typeface="微软雅黑" panose="020B0503020204020204" charset="-122"/>
              </a:rPr>
              <a:t>(?=…)</a:t>
            </a:r>
            <a:r>
              <a:rPr lang="zh-CN" altLang="en-US" kern="1200" spc="150" normalizeH="0" baseline="0" dirty="0">
                <a:solidFill>
                  <a:srgbClr val="404040"/>
                </a:solidFill>
                <a:latin typeface="宋体" panose="02010600030101010101" pitchFamily="2" charset="-122"/>
                <a:ea typeface="+mn-ea"/>
                <a:cs typeface="+mn-cs"/>
                <a:sym typeface="微软雅黑" panose="020B0503020204020204" charset="-122"/>
              </a:rPr>
              <a:t>：用于正则表达式之后，表示如果</a:t>
            </a:r>
            <a:r>
              <a:rPr lang="en-US" altLang="zh-CN" kern="1200" spc="150" normalizeH="0" baseline="0" dirty="0">
                <a:solidFill>
                  <a:srgbClr val="404040"/>
                </a:solidFill>
                <a:latin typeface="宋体" panose="02010600030101010101" pitchFamily="2" charset="-122"/>
                <a:ea typeface="+mn-ea"/>
                <a:cs typeface="+mn-cs"/>
                <a:sym typeface="微软雅黑" panose="020B0503020204020204" charset="-122"/>
              </a:rPr>
              <a:t>=</a:t>
            </a:r>
            <a:r>
              <a:rPr lang="zh-CN" altLang="en-US" kern="1200" spc="150" normalizeH="0" baseline="0" dirty="0">
                <a:solidFill>
                  <a:srgbClr val="404040"/>
                </a:solidFill>
                <a:latin typeface="宋体" panose="02010600030101010101" pitchFamily="2" charset="-122"/>
                <a:ea typeface="+mn-ea"/>
                <a:cs typeface="+mn-cs"/>
                <a:sym typeface="微软雅黑" panose="020B0503020204020204" charset="-122"/>
              </a:rPr>
              <a:t>后的内容在字符串中出现则匹配，但不返回</a:t>
            </a:r>
            <a:r>
              <a:rPr lang="en-US" altLang="zh-CN" kern="1200" spc="150" normalizeH="0" baseline="0" dirty="0">
                <a:solidFill>
                  <a:srgbClr val="404040"/>
                </a:solidFill>
                <a:latin typeface="宋体" panose="02010600030101010101" pitchFamily="2" charset="-122"/>
                <a:ea typeface="+mn-ea"/>
                <a:cs typeface="+mn-cs"/>
                <a:sym typeface="微软雅黑" panose="020B0503020204020204" charset="-122"/>
              </a:rPr>
              <a:t>=</a:t>
            </a:r>
            <a:r>
              <a:rPr lang="zh-CN" altLang="en-US" kern="1200" spc="150" normalizeH="0" baseline="0" dirty="0">
                <a:solidFill>
                  <a:srgbClr val="404040"/>
                </a:solidFill>
                <a:latin typeface="宋体" panose="02010600030101010101" pitchFamily="2" charset="-122"/>
                <a:ea typeface="+mn-ea"/>
                <a:cs typeface="+mn-cs"/>
                <a:sym typeface="微软雅黑" panose="020B0503020204020204" charset="-122"/>
              </a:rPr>
              <a:t>之后的内容</a:t>
            </a:r>
            <a:endParaRPr lang="zh-CN" altLang="en-US" kern="1200" spc="150" normalizeH="0" baseline="0" dirty="0">
              <a:solidFill>
                <a:srgbClr val="404040"/>
              </a:solidFill>
              <a:latin typeface="宋体" panose="02010600030101010101" pitchFamily="2" charset="-122"/>
              <a:ea typeface="+mn-ea"/>
              <a:cs typeface="+mn-cs"/>
              <a:sym typeface="微软雅黑" panose="020B0503020204020204" charset="-122"/>
            </a:endParaRPr>
          </a:p>
          <a:p>
            <a:pPr defTabSz="914400">
              <a:spcBef>
                <a:spcPts val="1200"/>
              </a:spcBef>
              <a:spcAft>
                <a:spcPct val="0"/>
              </a:spcAft>
              <a:buClrTx/>
              <a:buSzPct val="70000"/>
              <a:buChar char="ü"/>
            </a:pPr>
            <a:r>
              <a:rPr lang="en-US" altLang="zh-CN" kern="1200" spc="150" normalizeH="0" baseline="0" dirty="0">
                <a:solidFill>
                  <a:srgbClr val="404040"/>
                </a:solidFill>
                <a:latin typeface="宋体" panose="02010600030101010101" pitchFamily="2" charset="-122"/>
                <a:ea typeface="+mn-ea"/>
                <a:cs typeface="+mn-cs"/>
                <a:sym typeface="微软雅黑" panose="020B0503020204020204" charset="-122"/>
              </a:rPr>
              <a:t>(?!...)</a:t>
            </a:r>
            <a:r>
              <a:rPr lang="zh-CN" altLang="en-US" kern="1200" spc="150" normalizeH="0" baseline="0" dirty="0">
                <a:solidFill>
                  <a:srgbClr val="404040"/>
                </a:solidFill>
                <a:latin typeface="宋体" panose="02010600030101010101" pitchFamily="2" charset="-122"/>
                <a:ea typeface="+mn-ea"/>
                <a:cs typeface="+mn-cs"/>
                <a:sym typeface="微软雅黑" panose="020B0503020204020204" charset="-122"/>
              </a:rPr>
              <a:t>：用于正则表达式之后，表示如果</a:t>
            </a:r>
            <a:r>
              <a:rPr lang="en-US" altLang="zh-CN" kern="1200" spc="150" normalizeH="0" baseline="0" dirty="0">
                <a:solidFill>
                  <a:srgbClr val="404040"/>
                </a:solidFill>
                <a:latin typeface="宋体" panose="02010600030101010101" pitchFamily="2" charset="-122"/>
                <a:ea typeface="+mn-ea"/>
                <a:cs typeface="+mn-cs"/>
                <a:sym typeface="微软雅黑" panose="020B0503020204020204" charset="-122"/>
              </a:rPr>
              <a:t>!</a:t>
            </a:r>
            <a:r>
              <a:rPr lang="zh-CN" altLang="en-US" kern="1200" spc="150" normalizeH="0" baseline="0" dirty="0">
                <a:solidFill>
                  <a:srgbClr val="404040"/>
                </a:solidFill>
                <a:latin typeface="宋体" panose="02010600030101010101" pitchFamily="2" charset="-122"/>
                <a:ea typeface="+mn-ea"/>
                <a:cs typeface="+mn-cs"/>
                <a:sym typeface="微软雅黑" panose="020B0503020204020204" charset="-122"/>
              </a:rPr>
              <a:t>后的内容在字符串中不出现则匹配，但不返回</a:t>
            </a:r>
            <a:r>
              <a:rPr lang="en-US" altLang="zh-CN" kern="1200" spc="150" normalizeH="0" baseline="0" dirty="0">
                <a:solidFill>
                  <a:srgbClr val="404040"/>
                </a:solidFill>
                <a:latin typeface="宋体" panose="02010600030101010101" pitchFamily="2" charset="-122"/>
                <a:ea typeface="+mn-ea"/>
                <a:cs typeface="+mn-cs"/>
                <a:sym typeface="微软雅黑" panose="020B0503020204020204" charset="-122"/>
              </a:rPr>
              <a:t>!</a:t>
            </a:r>
            <a:r>
              <a:rPr lang="zh-CN" altLang="en-US" kern="1200" spc="150" normalizeH="0" baseline="0" dirty="0">
                <a:solidFill>
                  <a:srgbClr val="404040"/>
                </a:solidFill>
                <a:latin typeface="宋体" panose="02010600030101010101" pitchFamily="2" charset="-122"/>
                <a:ea typeface="+mn-ea"/>
                <a:cs typeface="+mn-cs"/>
                <a:sym typeface="微软雅黑" panose="020B0503020204020204" charset="-122"/>
              </a:rPr>
              <a:t>之后的内容</a:t>
            </a:r>
            <a:endParaRPr lang="zh-CN" altLang="en-US" kern="1200" spc="150" normalizeH="0" baseline="0" dirty="0">
              <a:solidFill>
                <a:srgbClr val="404040"/>
              </a:solidFill>
              <a:latin typeface="宋体" panose="02010600030101010101" pitchFamily="2" charset="-122"/>
              <a:ea typeface="+mn-ea"/>
              <a:cs typeface="+mn-cs"/>
              <a:sym typeface="微软雅黑" panose="020B0503020204020204" charset="-122"/>
            </a:endParaRPr>
          </a:p>
          <a:p>
            <a:pPr defTabSz="914400">
              <a:spcBef>
                <a:spcPts val="1200"/>
              </a:spcBef>
              <a:spcAft>
                <a:spcPct val="0"/>
              </a:spcAft>
              <a:buClrTx/>
              <a:buSzPct val="70000"/>
              <a:buChar char="ü"/>
            </a:pPr>
            <a:r>
              <a:rPr lang="en-US" altLang="zh-CN" kern="1200" spc="150" normalizeH="0" baseline="0" dirty="0">
                <a:solidFill>
                  <a:srgbClr val="404040"/>
                </a:solidFill>
                <a:latin typeface="宋体" panose="02010600030101010101" pitchFamily="2" charset="-122"/>
                <a:ea typeface="+mn-ea"/>
                <a:cs typeface="+mn-cs"/>
                <a:sym typeface="微软雅黑" panose="020B0503020204020204" charset="-122"/>
              </a:rPr>
              <a:t>(?&lt;=…)</a:t>
            </a:r>
            <a:r>
              <a:rPr lang="zh-CN" altLang="en-US" kern="1200" spc="150" normalizeH="0" baseline="0" dirty="0">
                <a:solidFill>
                  <a:srgbClr val="404040"/>
                </a:solidFill>
                <a:latin typeface="宋体" panose="02010600030101010101" pitchFamily="2" charset="-122"/>
                <a:ea typeface="+mn-ea"/>
                <a:cs typeface="+mn-cs"/>
                <a:sym typeface="微软雅黑" panose="020B0503020204020204" charset="-122"/>
              </a:rPr>
              <a:t>：用于正则表达式之前，与</a:t>
            </a:r>
            <a:r>
              <a:rPr lang="en-US" altLang="zh-CN" kern="1200" spc="150" normalizeH="0" baseline="0" dirty="0">
                <a:solidFill>
                  <a:srgbClr val="404040"/>
                </a:solidFill>
                <a:latin typeface="宋体" panose="02010600030101010101" pitchFamily="2" charset="-122"/>
                <a:ea typeface="+mn-ea"/>
                <a:cs typeface="+mn-cs"/>
                <a:sym typeface="微软雅黑" panose="020B0503020204020204" charset="-122"/>
              </a:rPr>
              <a:t>(?=…)</a:t>
            </a:r>
            <a:r>
              <a:rPr lang="zh-CN" altLang="en-US" kern="1200" spc="150" normalizeH="0" baseline="0" dirty="0">
                <a:solidFill>
                  <a:srgbClr val="404040"/>
                </a:solidFill>
                <a:latin typeface="宋体" panose="02010600030101010101" pitchFamily="2" charset="-122"/>
                <a:ea typeface="+mn-ea"/>
                <a:cs typeface="+mn-cs"/>
                <a:sym typeface="微软雅黑" panose="020B0503020204020204" charset="-122"/>
              </a:rPr>
              <a:t>含义相同</a:t>
            </a:r>
            <a:endParaRPr lang="zh-CN" altLang="en-US" kern="1200" spc="150" normalizeH="0" baseline="0" dirty="0">
              <a:solidFill>
                <a:srgbClr val="404040"/>
              </a:solidFill>
              <a:latin typeface="宋体" panose="02010600030101010101" pitchFamily="2" charset="-122"/>
              <a:ea typeface="+mn-ea"/>
              <a:cs typeface="+mn-cs"/>
              <a:sym typeface="微软雅黑" panose="020B0503020204020204" charset="-122"/>
            </a:endParaRPr>
          </a:p>
          <a:p>
            <a:pPr defTabSz="914400">
              <a:spcBef>
                <a:spcPts val="1200"/>
              </a:spcBef>
              <a:spcAft>
                <a:spcPct val="0"/>
              </a:spcAft>
              <a:buClrTx/>
              <a:buSzPct val="70000"/>
              <a:buChar char="ü"/>
            </a:pPr>
            <a:r>
              <a:rPr lang="en-US" altLang="zh-CN" kern="1200" spc="150" normalizeH="0" baseline="0" dirty="0">
                <a:solidFill>
                  <a:srgbClr val="404040"/>
                </a:solidFill>
                <a:latin typeface="宋体" panose="02010600030101010101" pitchFamily="2" charset="-122"/>
                <a:ea typeface="+mn-ea"/>
                <a:cs typeface="+mn-cs"/>
                <a:sym typeface="微软雅黑" panose="020B0503020204020204" charset="-122"/>
              </a:rPr>
              <a:t>(?&lt;!...)</a:t>
            </a:r>
            <a:r>
              <a:rPr lang="zh-CN" altLang="en-US" kern="1200" spc="150" normalizeH="0" baseline="0" dirty="0">
                <a:solidFill>
                  <a:srgbClr val="404040"/>
                </a:solidFill>
                <a:latin typeface="宋体" panose="02010600030101010101" pitchFamily="2" charset="-122"/>
                <a:ea typeface="+mn-ea"/>
                <a:cs typeface="+mn-cs"/>
                <a:sym typeface="微软雅黑" panose="020B0503020204020204" charset="-122"/>
              </a:rPr>
              <a:t>：用于正则表达式之前，与</a:t>
            </a:r>
            <a:r>
              <a:rPr lang="en-US" altLang="zh-CN" kern="1200" spc="150" normalizeH="0" baseline="0" dirty="0">
                <a:solidFill>
                  <a:srgbClr val="404040"/>
                </a:solidFill>
                <a:latin typeface="宋体" panose="02010600030101010101" pitchFamily="2" charset="-122"/>
                <a:ea typeface="+mn-ea"/>
                <a:cs typeface="+mn-cs"/>
                <a:sym typeface="微软雅黑" panose="020B0503020204020204" charset="-122"/>
              </a:rPr>
              <a:t>(?!...)</a:t>
            </a:r>
            <a:r>
              <a:rPr lang="zh-CN" altLang="en-US" kern="1200" spc="150" normalizeH="0" baseline="0" dirty="0">
                <a:solidFill>
                  <a:srgbClr val="404040"/>
                </a:solidFill>
                <a:latin typeface="宋体" panose="02010600030101010101" pitchFamily="2" charset="-122"/>
                <a:ea typeface="+mn-ea"/>
                <a:cs typeface="+mn-cs"/>
                <a:sym typeface="微软雅黑" panose="020B0503020204020204" charset="-122"/>
              </a:rPr>
              <a:t>含义相同</a:t>
            </a:r>
            <a:endParaRPr lang="zh-CN" altLang="en-US" kern="1200" spc="150" normalizeH="0" baseline="0" dirty="0">
              <a:solidFill>
                <a:srgbClr val="404040"/>
              </a:solidFill>
              <a:latin typeface="宋体" panose="02010600030101010101" pitchFamily="2" charset="-122"/>
              <a:ea typeface="+mn-ea"/>
              <a:cs typeface="+mn-cs"/>
              <a:sym typeface="微软雅黑" panose="020B0503020204020204" charset="-122"/>
            </a:endParaRPr>
          </a:p>
        </p:txBody>
      </p:sp>
      <p:sp>
        <p:nvSpPr>
          <p:cNvPr id="128004"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标题 67585"/>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4.2.5 子模式与</a:t>
            </a:r>
            <a:r>
              <a:rPr lang="zh-CN" altLang="en-US" spc="200">
                <a:solidFill>
                  <a:srgbClr val="FFFFFF"/>
                </a:solidFill>
                <a:latin typeface="宋体" panose="02010600030101010101" pitchFamily="2" charset="-122"/>
                <a:ea typeface="+mj-ea"/>
                <a:cs typeface="+mj-cs"/>
                <a:sym typeface="宋体" panose="02010600030101010101" pitchFamily="2" charset="-122"/>
              </a:rPr>
              <a:t>match</a:t>
            </a:r>
            <a:r>
              <a:rPr lang="zh-CN" altLang="en-US" spc="200">
                <a:solidFill>
                  <a:srgbClr val="FFFFFF"/>
                </a:solidFill>
                <a:latin typeface="宋体" panose="02010600030101010101" pitchFamily="2" charset="-122"/>
                <a:ea typeface="+mj-ea"/>
                <a:cs typeface="+mj-cs"/>
                <a:sym typeface="宋体" panose="02010600030101010101" pitchFamily="2" charset="-122"/>
              </a:rPr>
              <a:t>对象</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29027" name="文本占位符 67586"/>
          <p:cNvSpPr>
            <a:spLocks noGrp="1"/>
          </p:cNvSpPr>
          <p:nvPr>
            <p:ph sz="half" idx="2"/>
          </p:nvPr>
        </p:nvSpPr>
        <p:spPr>
          <a:xfrm>
            <a:off x="554038" y="892175"/>
            <a:ext cx="11155362" cy="5054600"/>
          </a:xfrm>
        </p:spPr>
        <p:txBody>
          <a:bodyPr lIns="101600" tIns="0" rIns="82550" bIns="0" anchor="t"/>
          <a:p>
            <a:pPr defTabSz="914400">
              <a:lnSpc>
                <a:spcPct val="150000"/>
              </a:lnSpc>
              <a:spcBef>
                <a:spcPts val="600"/>
              </a:spcBef>
              <a:spcAft>
                <a:spcPts val="600"/>
              </a:spcAft>
              <a:buClrTx/>
              <a:buSzPct val="70000"/>
            </a:pP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正则表达式对象的</a:t>
            </a:r>
            <a:r>
              <a:rPr lang="en-US" altLang="zh-CN" sz="2400" kern="1200" spc="150" normalizeH="0" baseline="0" dirty="0">
                <a:solidFill>
                  <a:srgbClr val="404040"/>
                </a:solidFill>
                <a:latin typeface="宋体" panose="02010600030101010101" pitchFamily="2" charset="-122"/>
                <a:ea typeface="+mn-ea"/>
                <a:cs typeface="+mn-cs"/>
                <a:sym typeface="微软雅黑" panose="020B0503020204020204" charset="-122"/>
              </a:rPr>
              <a:t>match</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方法和</a:t>
            </a:r>
            <a:r>
              <a:rPr lang="en-US" altLang="zh-CN" sz="2400" kern="1200" spc="150" normalizeH="0" baseline="0" dirty="0">
                <a:solidFill>
                  <a:srgbClr val="404040"/>
                </a:solidFill>
                <a:latin typeface="宋体" panose="02010600030101010101" pitchFamily="2" charset="-122"/>
                <a:ea typeface="+mn-ea"/>
                <a:cs typeface="+mn-cs"/>
                <a:sym typeface="微软雅黑" panose="020B0503020204020204" charset="-122"/>
              </a:rPr>
              <a:t>search</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方法匹配成功后返回</a:t>
            </a:r>
            <a:r>
              <a:rPr lang="en-US" altLang="zh-CN" sz="2400" kern="1200" spc="150" normalizeH="0" baseline="0" dirty="0">
                <a:solidFill>
                  <a:srgbClr val="FF0000"/>
                </a:solidFill>
                <a:latin typeface="宋体" panose="02010600030101010101" pitchFamily="2" charset="-122"/>
                <a:ea typeface="+mn-ea"/>
                <a:cs typeface="+mn-cs"/>
                <a:sym typeface="微软雅黑" panose="020B0503020204020204" charset="-122"/>
              </a:rPr>
              <a:t>match</a:t>
            </a:r>
            <a:r>
              <a:rPr lang="zh-CN" altLang="en-US" sz="2400" kern="1200" spc="150" normalizeH="0" baseline="0" dirty="0">
                <a:solidFill>
                  <a:srgbClr val="FF0000"/>
                </a:solidFill>
                <a:latin typeface="宋体" panose="02010600030101010101" pitchFamily="2" charset="-122"/>
                <a:ea typeface="+mn-ea"/>
                <a:cs typeface="+mn-cs"/>
                <a:sym typeface="微软雅黑" panose="020B0503020204020204" charset="-122"/>
              </a:rPr>
              <a:t>对象</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。match对象的主要方法有：</a:t>
            </a:r>
            <a:endPar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endParaRPr>
          </a:p>
          <a:p>
            <a:pPr defTabSz="914400">
              <a:spcBef>
                <a:spcPts val="600"/>
              </a:spcBef>
              <a:spcAft>
                <a:spcPts val="600"/>
              </a:spcAft>
              <a:buClrTx/>
              <a:buSzPct val="70000"/>
              <a:buChar char="ü"/>
            </a:pPr>
            <a:r>
              <a:rPr lang="zh-CN" altLang="en-US" sz="1800" kern="1200" spc="150" normalizeH="0" baseline="0" dirty="0">
                <a:solidFill>
                  <a:srgbClr val="404040"/>
                </a:solidFill>
                <a:latin typeface="宋体" panose="02010600030101010101" pitchFamily="2" charset="-122"/>
                <a:ea typeface="+mn-ea"/>
                <a:cs typeface="+mn-cs"/>
                <a:sym typeface="微软雅黑" panose="020B0503020204020204" charset="-122"/>
              </a:rPr>
              <a:t>group()：返回匹配的一个或多个子模式内容</a:t>
            </a:r>
            <a:endParaRPr lang="zh-CN" altLang="en-US" sz="1800" kern="1200" spc="150" normalizeH="0" baseline="0" dirty="0">
              <a:solidFill>
                <a:srgbClr val="404040"/>
              </a:solidFill>
              <a:latin typeface="宋体" panose="02010600030101010101" pitchFamily="2" charset="-122"/>
              <a:ea typeface="+mn-ea"/>
              <a:cs typeface="+mn-cs"/>
              <a:sym typeface="微软雅黑" panose="020B0503020204020204" charset="-122"/>
            </a:endParaRPr>
          </a:p>
          <a:p>
            <a:pPr defTabSz="914400">
              <a:spcBef>
                <a:spcPts val="600"/>
              </a:spcBef>
              <a:spcAft>
                <a:spcPts val="600"/>
              </a:spcAft>
              <a:buClrTx/>
              <a:buSzPct val="70000"/>
              <a:buChar char="ü"/>
            </a:pPr>
            <a:r>
              <a:rPr lang="zh-CN" altLang="en-US" sz="1800" kern="1200" spc="150" normalizeH="0" baseline="0" dirty="0">
                <a:solidFill>
                  <a:srgbClr val="404040"/>
                </a:solidFill>
                <a:latin typeface="宋体" panose="02010600030101010101" pitchFamily="2" charset="-122"/>
                <a:ea typeface="+mn-ea"/>
                <a:cs typeface="+mn-cs"/>
                <a:sym typeface="微软雅黑" panose="020B0503020204020204" charset="-122"/>
              </a:rPr>
              <a:t>groups()：返回一个包含匹配的所有子模式内容的元组</a:t>
            </a:r>
            <a:endParaRPr lang="zh-CN" altLang="en-US" sz="1800" kern="1200" spc="150" normalizeH="0" baseline="0" dirty="0">
              <a:solidFill>
                <a:srgbClr val="404040"/>
              </a:solidFill>
              <a:latin typeface="宋体" panose="02010600030101010101" pitchFamily="2" charset="-122"/>
              <a:ea typeface="+mn-ea"/>
              <a:cs typeface="+mn-cs"/>
              <a:sym typeface="微软雅黑" panose="020B0503020204020204" charset="-122"/>
            </a:endParaRPr>
          </a:p>
          <a:p>
            <a:pPr defTabSz="914400">
              <a:spcBef>
                <a:spcPts val="600"/>
              </a:spcBef>
              <a:spcAft>
                <a:spcPts val="600"/>
              </a:spcAft>
              <a:buClrTx/>
              <a:buSzPct val="70000"/>
              <a:buChar char="ü"/>
            </a:pPr>
            <a:r>
              <a:rPr lang="zh-CN" altLang="en-US" sz="1800" kern="1200" spc="150" normalizeH="0" baseline="0" dirty="0">
                <a:solidFill>
                  <a:srgbClr val="404040"/>
                </a:solidFill>
                <a:latin typeface="宋体" panose="02010600030101010101" pitchFamily="2" charset="-122"/>
                <a:ea typeface="+mn-ea"/>
                <a:cs typeface="+mn-cs"/>
                <a:sym typeface="微软雅黑" panose="020B0503020204020204" charset="-122"/>
              </a:rPr>
              <a:t>groupdict()：返回包含匹配的所有命名子模式内容的字典</a:t>
            </a:r>
            <a:endParaRPr lang="zh-CN" altLang="en-US" sz="1800" kern="1200" spc="150" normalizeH="0" baseline="0" dirty="0">
              <a:solidFill>
                <a:srgbClr val="404040"/>
              </a:solidFill>
              <a:latin typeface="宋体" panose="02010600030101010101" pitchFamily="2" charset="-122"/>
              <a:ea typeface="+mn-ea"/>
              <a:cs typeface="+mn-cs"/>
              <a:sym typeface="微软雅黑" panose="020B0503020204020204" charset="-122"/>
            </a:endParaRPr>
          </a:p>
          <a:p>
            <a:pPr defTabSz="914400">
              <a:spcBef>
                <a:spcPts val="600"/>
              </a:spcBef>
              <a:spcAft>
                <a:spcPts val="600"/>
              </a:spcAft>
              <a:buClrTx/>
              <a:buSzPct val="70000"/>
              <a:buChar char="ü"/>
            </a:pPr>
            <a:r>
              <a:rPr lang="zh-CN" altLang="en-US" sz="1800" kern="1200" spc="150" normalizeH="0" baseline="0" dirty="0">
                <a:solidFill>
                  <a:srgbClr val="404040"/>
                </a:solidFill>
                <a:latin typeface="宋体" panose="02010600030101010101" pitchFamily="2" charset="-122"/>
                <a:ea typeface="+mn-ea"/>
                <a:cs typeface="+mn-cs"/>
                <a:sym typeface="微软雅黑" panose="020B0503020204020204" charset="-122"/>
              </a:rPr>
              <a:t>start()：返回指定子模式内容的起始位置</a:t>
            </a:r>
            <a:endParaRPr lang="zh-CN" altLang="en-US" sz="1800" kern="1200" spc="150" normalizeH="0" baseline="0" dirty="0">
              <a:solidFill>
                <a:srgbClr val="404040"/>
              </a:solidFill>
              <a:latin typeface="宋体" panose="02010600030101010101" pitchFamily="2" charset="-122"/>
              <a:ea typeface="+mn-ea"/>
              <a:cs typeface="+mn-cs"/>
              <a:sym typeface="微软雅黑" panose="020B0503020204020204" charset="-122"/>
            </a:endParaRPr>
          </a:p>
          <a:p>
            <a:pPr defTabSz="914400">
              <a:spcBef>
                <a:spcPts val="600"/>
              </a:spcBef>
              <a:spcAft>
                <a:spcPts val="600"/>
              </a:spcAft>
              <a:buClrTx/>
              <a:buSzPct val="70000"/>
              <a:buChar char="ü"/>
            </a:pPr>
            <a:r>
              <a:rPr lang="zh-CN" altLang="en-US" sz="1800" kern="1200" spc="150" normalizeH="0" baseline="0" dirty="0">
                <a:solidFill>
                  <a:srgbClr val="404040"/>
                </a:solidFill>
                <a:latin typeface="宋体" panose="02010600030101010101" pitchFamily="2" charset="-122"/>
                <a:ea typeface="+mn-ea"/>
                <a:cs typeface="+mn-cs"/>
                <a:sym typeface="微软雅黑" panose="020B0503020204020204" charset="-122"/>
              </a:rPr>
              <a:t>end()：返回指定子模式内容的结束位置的前一个位置</a:t>
            </a:r>
            <a:endParaRPr lang="zh-CN" altLang="en-US" sz="1800" kern="1200" spc="150" normalizeH="0" baseline="0" dirty="0">
              <a:solidFill>
                <a:srgbClr val="404040"/>
              </a:solidFill>
              <a:latin typeface="宋体" panose="02010600030101010101" pitchFamily="2" charset="-122"/>
              <a:ea typeface="+mn-ea"/>
              <a:cs typeface="+mn-cs"/>
              <a:sym typeface="微软雅黑" panose="020B0503020204020204" charset="-122"/>
            </a:endParaRPr>
          </a:p>
          <a:p>
            <a:pPr defTabSz="914400">
              <a:spcBef>
                <a:spcPts val="600"/>
              </a:spcBef>
              <a:spcAft>
                <a:spcPts val="600"/>
              </a:spcAft>
              <a:buClrTx/>
              <a:buSzPct val="70000"/>
              <a:buChar char="ü"/>
            </a:pPr>
            <a:r>
              <a:rPr lang="zh-CN" altLang="en-US" sz="1800" kern="1200" spc="150" normalizeH="0" baseline="0" dirty="0">
                <a:solidFill>
                  <a:srgbClr val="404040"/>
                </a:solidFill>
                <a:latin typeface="宋体" panose="02010600030101010101" pitchFamily="2" charset="-122"/>
                <a:ea typeface="+mn-ea"/>
                <a:cs typeface="+mn-cs"/>
                <a:sym typeface="微软雅黑" panose="020B0503020204020204" charset="-122"/>
              </a:rPr>
              <a:t>span()：返回一个包含指定子模式内容起始位置和结束位置前一个位置的元组。</a:t>
            </a:r>
            <a:endParaRPr lang="zh-CN" altLang="en-US" sz="1800" kern="1200" spc="150" normalizeH="0" baseline="0" dirty="0">
              <a:solidFill>
                <a:srgbClr val="404040"/>
              </a:solidFill>
              <a:latin typeface="宋体" panose="02010600030101010101" pitchFamily="2" charset="-122"/>
              <a:ea typeface="+mn-ea"/>
              <a:cs typeface="+mn-cs"/>
              <a:sym typeface="微软雅黑" panose="020B0503020204020204" charset="-122"/>
            </a:endParaRPr>
          </a:p>
        </p:txBody>
      </p:sp>
      <p:sp>
        <p:nvSpPr>
          <p:cNvPr id="129028"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Arial" panose="020B0604020202020204" pitchFamily="34" charset="0"/>
              </a:rPr>
              <a:t>4.2.5 子模式与</a:t>
            </a:r>
            <a:r>
              <a:rPr lang="zh-CN" altLang="en-US" spc="200">
                <a:solidFill>
                  <a:srgbClr val="FFFFFF"/>
                </a:solidFill>
                <a:latin typeface="宋体" panose="02010600030101010101" pitchFamily="2" charset="-122"/>
                <a:ea typeface="+mj-ea"/>
                <a:cs typeface="+mj-cs"/>
                <a:sym typeface="Arial" panose="020B0604020202020204" pitchFamily="34" charset="0"/>
              </a:rPr>
              <a:t>match</a:t>
            </a:r>
            <a:r>
              <a:rPr lang="zh-CN" altLang="en-US" spc="200">
                <a:solidFill>
                  <a:srgbClr val="FFFFFF"/>
                </a:solidFill>
                <a:latin typeface="宋体" panose="02010600030101010101" pitchFamily="2" charset="-122"/>
                <a:ea typeface="+mj-ea"/>
                <a:cs typeface="+mj-cs"/>
                <a:sym typeface="Arial" panose="020B0604020202020204" pitchFamily="34" charset="0"/>
              </a:rPr>
              <a:t>对象</a:t>
            </a:r>
            <a:endParaRPr lang="zh-CN" altLang="en-US" spc="200">
              <a:solidFill>
                <a:srgbClr val="FFFFFF"/>
              </a:solidFill>
              <a:latin typeface="宋体" panose="02010600030101010101" pitchFamily="2" charset="-122"/>
              <a:ea typeface="+mj-ea"/>
              <a:cs typeface="+mj-cs"/>
              <a:sym typeface="Arial" panose="020B0604020202020204" pitchFamily="34" charset="0"/>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3" name="内容占位符 2"/>
          <p:cNvSpPr>
            <a:spLocks noGrp="1"/>
          </p:cNvSpPr>
          <p:nvPr>
            <p:ph sz="half" idx="2"/>
          </p:nvPr>
        </p:nvSpPr>
        <p:spPr>
          <a:xfrm>
            <a:off x="554038" y="892175"/>
            <a:ext cx="11155363" cy="5054600"/>
          </a:xfrm>
        </p:spPr>
        <p:txBody>
          <a:bodyPr lIns="101600" tIns="0" rIns="82550" bIns="0" rtlCol="0">
            <a:noAutofit/>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uFillTx/>
                <a:latin typeface="+mn-lt"/>
                <a:ea typeface="+mn-ea"/>
                <a:cs typeface="+mn-cs"/>
              </a:rPr>
              <a:t>match对象的用法</a:t>
            </a:r>
            <a:endParaRPr kumimoji="0" lang="zh-CN" altLang="en-US" sz="2400" b="0" i="0" u="none" strike="noStrike" kern="1200" cap="none" spc="0" normalizeH="0" baseline="0" noProof="1">
              <a:solidFill>
                <a:schemeClr val="tx1"/>
              </a:solidFill>
              <a:uFillTx/>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m = re.match(r"(\w+) (\w+)", "Isaac Newton, physicist")</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m.group(0)                   #返回整个模式内容</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uFillTx/>
                <a:latin typeface="Consolas" panose="020B0609020204030204" charset="0"/>
                <a:ea typeface="+mn-ea"/>
                <a:cs typeface="+mn-cs"/>
              </a:rPr>
              <a:t>'Isaac Newton'</a:t>
            </a:r>
            <a:endParaRPr kumimoji="0" lang="zh-CN" altLang="en-US" sz="1800" b="0" i="0" u="none" strike="noStrike" kern="1200" cap="none" spc="0" normalizeH="0" baseline="0" noProof="1">
              <a:solidFill>
                <a:srgbClr val="00B0F0"/>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m.group(1)                   #返回第1个子模式内容</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uFillTx/>
                <a:latin typeface="Consolas" panose="020B0609020204030204" charset="0"/>
                <a:ea typeface="+mn-ea"/>
                <a:cs typeface="+mn-cs"/>
              </a:rPr>
              <a:t>'Isaac'</a:t>
            </a:r>
            <a:endParaRPr kumimoji="0" lang="zh-CN" altLang="en-US" sz="1800" b="0" i="0" u="none" strike="noStrike" kern="1200" cap="none" spc="0" normalizeH="0" baseline="0" noProof="1">
              <a:solidFill>
                <a:srgbClr val="00B0F0"/>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m.group(2)                   #返回第2个子模式内容.</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uFillTx/>
                <a:latin typeface="Consolas" panose="020B0609020204030204" charset="0"/>
                <a:ea typeface="+mn-ea"/>
                <a:cs typeface="+mn-cs"/>
              </a:rPr>
              <a:t>'Newton'</a:t>
            </a:r>
            <a:endParaRPr kumimoji="0" lang="zh-CN" altLang="en-US" sz="1800" b="0" i="0" u="none" strike="noStrike" kern="1200" cap="none" spc="0" normalizeH="0" baseline="0" noProof="1">
              <a:solidFill>
                <a:srgbClr val="00B0F0"/>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m.group(1, 2)                #返回指定的多个子模式内容</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uFillTx/>
                <a:latin typeface="Consolas" panose="020B0609020204030204" charset="0"/>
                <a:ea typeface="+mn-ea"/>
                <a:cs typeface="+mn-cs"/>
              </a:rPr>
              <a:t>('Isaac', 'Newton')</a:t>
            </a:r>
            <a:endParaRPr kumimoji="0" lang="zh-CN" altLang="en-US" sz="1800" b="0" i="0" u="none" strike="noStrike" kern="1200" cap="none" spc="0" normalizeH="0" baseline="0" noProof="1">
              <a:solidFill>
                <a:srgbClr val="00B0F0"/>
              </a:solidFill>
              <a:uFillTx/>
              <a:latin typeface="Consolas" panose="020B0609020204030204" charset="0"/>
              <a:ea typeface="+mn-ea"/>
              <a:cs typeface="+mn-cs"/>
            </a:endParaRPr>
          </a:p>
        </p:txBody>
      </p:sp>
      <p:sp>
        <p:nvSpPr>
          <p:cNvPr id="130052"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Arial" panose="020B0604020202020204" pitchFamily="34" charset="0"/>
              </a:rPr>
              <a:t>4.2.5 子模式与</a:t>
            </a:r>
            <a:r>
              <a:rPr lang="zh-CN" altLang="en-US" spc="200">
                <a:solidFill>
                  <a:srgbClr val="FFFFFF"/>
                </a:solidFill>
                <a:latin typeface="宋体" panose="02010600030101010101" pitchFamily="2" charset="-122"/>
                <a:ea typeface="+mj-ea"/>
                <a:cs typeface="+mj-cs"/>
                <a:sym typeface="Arial" panose="020B0604020202020204" pitchFamily="34" charset="0"/>
              </a:rPr>
              <a:t>match</a:t>
            </a:r>
            <a:r>
              <a:rPr lang="zh-CN" altLang="en-US" spc="200">
                <a:solidFill>
                  <a:srgbClr val="FFFFFF"/>
                </a:solidFill>
                <a:latin typeface="宋体" panose="02010600030101010101" pitchFamily="2" charset="-122"/>
                <a:ea typeface="+mj-ea"/>
                <a:cs typeface="+mj-cs"/>
                <a:sym typeface="Arial" panose="020B0604020202020204" pitchFamily="34" charset="0"/>
              </a:rPr>
              <a:t>对象</a:t>
            </a:r>
            <a:endParaRPr lang="zh-CN" altLang="en-US" spc="200">
              <a:solidFill>
                <a:srgbClr val="FFFFFF"/>
              </a:solidFill>
              <a:latin typeface="宋体" panose="02010600030101010101" pitchFamily="2" charset="-122"/>
              <a:ea typeface="+mj-ea"/>
              <a:cs typeface="+mj-cs"/>
              <a:sym typeface="Arial" panose="020B0604020202020204" pitchFamily="34" charset="0"/>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31075" name="内容占位符 2"/>
          <p:cNvSpPr>
            <a:spLocks noGrp="1"/>
          </p:cNvSpPr>
          <p:nvPr>
            <p:ph sz="half" idx="2"/>
          </p:nvPr>
        </p:nvSpPr>
        <p:spPr>
          <a:xfrm>
            <a:off x="554038" y="892175"/>
            <a:ext cx="11155362" cy="5054600"/>
          </a:xfrm>
        </p:spPr>
        <p:txBody>
          <a:bodyPr lIns="101600" tIns="0" rIns="82550" bIns="0" anchor="t"/>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Times New Roman" panose="02020603050405020304" pitchFamily="2" charset="0"/>
                <a:ea typeface="+mn-ea"/>
                <a:cs typeface="+mn-cs"/>
                <a:sym typeface="微软雅黑" panose="020B0503020204020204" charset="-122"/>
              </a:rPr>
              <a:t>&gt;&gt;&gt; exampleString = '''There should be one-- and preferably only one --obvious way to do it.</a:t>
            </a:r>
            <a:endParaRPr lang="zh-CN" altLang="en-US" kern="1200" spc="150" normalizeH="0" baseline="0">
              <a:solidFill>
                <a:srgbClr val="404040"/>
              </a:solidFill>
              <a:latin typeface="Times New Roman" panose="02020603050405020304" pitchFamily="2"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Times New Roman" panose="02020603050405020304" pitchFamily="2" charset="0"/>
                <a:ea typeface="+mn-ea"/>
                <a:cs typeface="+mn-cs"/>
                <a:sym typeface="微软雅黑" panose="020B0503020204020204" charset="-122"/>
              </a:rPr>
              <a:t>Although that way may not be obvious at first unless you're Dutch.</a:t>
            </a:r>
            <a:endParaRPr lang="zh-CN" altLang="en-US" kern="1200" spc="150" normalizeH="0" baseline="0">
              <a:solidFill>
                <a:srgbClr val="404040"/>
              </a:solidFill>
              <a:latin typeface="Times New Roman" panose="02020603050405020304" pitchFamily="2"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Times New Roman" panose="02020603050405020304" pitchFamily="2" charset="0"/>
                <a:ea typeface="+mn-ea"/>
                <a:cs typeface="+mn-cs"/>
                <a:sym typeface="微软雅黑" panose="020B0503020204020204" charset="-122"/>
              </a:rPr>
              <a:t>Now is better than never.</a:t>
            </a:r>
            <a:endParaRPr lang="zh-CN" altLang="en-US" kern="1200" spc="150" normalizeH="0" baseline="0">
              <a:solidFill>
                <a:srgbClr val="404040"/>
              </a:solidFill>
              <a:latin typeface="Times New Roman" panose="02020603050405020304" pitchFamily="2"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Times New Roman" panose="02020603050405020304" pitchFamily="2" charset="0"/>
                <a:ea typeface="+mn-ea"/>
                <a:cs typeface="+mn-cs"/>
                <a:sym typeface="微软雅黑" panose="020B0503020204020204" charset="-122"/>
              </a:rPr>
              <a:t>Although never is often better than right now.'''</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&gt;&gt;&gt; pattern = re.compile(r'(?&lt;=\w\s)never')    #查找不是第一个单词的</a:t>
            </a:r>
            <a:r>
              <a:rPr lang="en-US" altLang="zh-CN" kern="1200" spc="150" normalizeH="0" baseline="0">
                <a:solidFill>
                  <a:srgbClr val="404040"/>
                </a:solidFill>
                <a:latin typeface="Consolas" panose="020B0609020204030204" charset="0"/>
                <a:ea typeface="+mn-ea"/>
                <a:cs typeface="+mn-cs"/>
                <a:sym typeface="微软雅黑" panose="020B0503020204020204" charset="-122"/>
              </a:rPr>
              <a:t>never</a:t>
            </a:r>
            <a:endParaRPr lang="en-US" altLang="zh-CN"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&gt;&gt;&gt; matchResult = pattern.search(exampleString)</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&gt;&gt;&gt; matchResult.span()</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00B0F0"/>
                </a:solidFill>
                <a:latin typeface="Consolas" panose="020B0609020204030204" charset="0"/>
                <a:ea typeface="+mn-ea"/>
                <a:cs typeface="+mn-cs"/>
                <a:sym typeface="微软雅黑" panose="020B0503020204020204" charset="-122"/>
              </a:rPr>
              <a:t>(156, 161)</a:t>
            </a:r>
            <a:endParaRPr lang="zh-CN" altLang="en-US"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&gt;&gt;&gt; pattern = re.compile(r'(?:is\s)better(\sthan)')</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#查找前面是is的better than组合</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&gt;&gt;&gt; matchResult = pattern.search(exampleString)</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&gt;&gt;&gt; matchResult.span()</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00B0F0"/>
                </a:solidFill>
                <a:latin typeface="Consolas" panose="020B0609020204030204" charset="0"/>
                <a:ea typeface="+mn-ea"/>
                <a:cs typeface="+mn-cs"/>
                <a:sym typeface="微软雅黑" panose="020B0503020204020204" charset="-122"/>
              </a:rPr>
              <a:t>(141, 155)</a:t>
            </a:r>
            <a:endParaRPr lang="zh-CN" altLang="en-US"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&gt;&gt;&gt; matchResult.group(0)                  #组0表示整个模式</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00B0F0"/>
                </a:solidFill>
                <a:latin typeface="Consolas" panose="020B0609020204030204" charset="0"/>
                <a:ea typeface="+mn-ea"/>
                <a:cs typeface="+mn-cs"/>
                <a:sym typeface="微软雅黑" panose="020B0503020204020204" charset="-122"/>
              </a:rPr>
              <a:t>'is better than'</a:t>
            </a:r>
            <a:endParaRPr lang="zh-CN" altLang="en-US"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&gt;&gt;&gt; matchResult.group(1)</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00B0F0"/>
                </a:solidFill>
                <a:latin typeface="Consolas" panose="020B0609020204030204" charset="0"/>
                <a:ea typeface="+mn-ea"/>
                <a:cs typeface="+mn-cs"/>
                <a:sym typeface="微软雅黑" panose="020B0503020204020204" charset="-122"/>
              </a:rPr>
              <a:t>' than'</a:t>
            </a:r>
            <a:endParaRPr lang="zh-CN" altLang="en-US" kern="1200" spc="150" normalizeH="0" baseline="0">
              <a:solidFill>
                <a:srgbClr val="00B0F0"/>
              </a:solidFill>
              <a:latin typeface="Consolas" panose="020B0609020204030204" charset="0"/>
              <a:ea typeface="+mn-ea"/>
              <a:cs typeface="+mn-cs"/>
              <a:sym typeface="微软雅黑" panose="020B0503020204020204" charset="-122"/>
            </a:endParaRPr>
          </a:p>
        </p:txBody>
      </p:sp>
      <p:sp>
        <p:nvSpPr>
          <p:cNvPr id="131076"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标题 68609"/>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4.2.5 子模式与</a:t>
            </a:r>
            <a:r>
              <a:rPr lang="zh-CN" altLang="en-US" spc="200">
                <a:solidFill>
                  <a:srgbClr val="FFFFFF"/>
                </a:solidFill>
                <a:latin typeface="宋体" panose="02010600030101010101" pitchFamily="2" charset="-122"/>
                <a:ea typeface="+mj-ea"/>
                <a:cs typeface="+mj-cs"/>
                <a:sym typeface="宋体" panose="02010600030101010101" pitchFamily="2" charset="-122"/>
              </a:rPr>
              <a:t>match</a:t>
            </a:r>
            <a:r>
              <a:rPr lang="zh-CN" altLang="en-US" spc="200">
                <a:solidFill>
                  <a:srgbClr val="FFFFFF"/>
                </a:solidFill>
                <a:latin typeface="宋体" panose="02010600030101010101" pitchFamily="2" charset="-122"/>
                <a:ea typeface="+mj-ea"/>
                <a:cs typeface="+mj-cs"/>
                <a:sym typeface="宋体" panose="02010600030101010101" pitchFamily="2" charset="-122"/>
              </a:rPr>
              <a:t>对象</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12642" name="文本占位符 68610"/>
          <p:cNvSpPr>
            <a:spLocks noGrp="1"/>
          </p:cNvSpPr>
          <p:nvPr>
            <p:ph sz="half" idx="2"/>
          </p:nvPr>
        </p:nvSpPr>
        <p:spPr>
          <a:xfrm>
            <a:off x="554038" y="892175"/>
            <a:ext cx="11155363" cy="5054600"/>
          </a:xfrm>
        </p:spPr>
        <p:txBody>
          <a:bodyPr lIns="101600" tIns="0" rIns="82550" bIns="0" rtlCol="0" anchor="t">
            <a:noAutofit/>
          </a:bodyPr>
          <a:p>
            <a:pPr marL="342900" marR="0" indent="-342900" algn="l" defTabSz="914400" rtl="0" eaLnBrk="1" fontAlgn="base" latinLnBrk="0" hangingPunct="1">
              <a:lnSpc>
                <a:spcPct val="80000"/>
              </a:lnSpc>
              <a:spcBef>
                <a:spcPct val="0"/>
              </a:spcBef>
              <a:spcAft>
                <a:spcPct val="0"/>
              </a:spcAft>
              <a:buClrTx/>
              <a:buSzPct val="70000"/>
              <a:buFont typeface="Wingdings" panose="05000000000000000000" charset="0"/>
              <a:buChar char=""/>
            </a:pPr>
            <a:r>
              <a:rPr kumimoji="0" lang="zh-CN" altLang="en-US" sz="2400" b="0" i="0" u="none" strike="noStrike" kern="1200" cap="none" spc="0" normalizeH="0" baseline="0" noProof="1" dirty="0">
                <a:solidFill>
                  <a:schemeClr val="tx1"/>
                </a:solidFill>
                <a:uFillTx/>
                <a:latin typeface="宋体" panose="02010600030101010101" pitchFamily="2" charset="-122"/>
                <a:ea typeface="+mn-ea"/>
                <a:cs typeface="+mn-cs"/>
              </a:rPr>
              <a:t>使用正则表达式提取字符串中的电话号码</a:t>
            </a:r>
            <a:endParaRPr kumimoji="0" lang="zh-CN" altLang="en-US" sz="2400" b="0" i="0" u="none" strike="noStrike" kern="1200" cap="none" spc="0" normalizeH="0" baseline="0" noProof="1" dirty="0">
              <a:solidFill>
                <a:schemeClr val="tx1"/>
              </a:solidFill>
              <a:uFillTx/>
              <a:latin typeface="宋体" panose="02010600030101010101" pitchFamily="2" charset="-122"/>
              <a:ea typeface="+mn-ea"/>
              <a:cs typeface="+mn-cs"/>
            </a:endParaRPr>
          </a:p>
          <a:p>
            <a:pPr marL="342900" marR="0" indent="-342900" algn="l" defTabSz="914400" rtl="0" eaLnBrk="1" fontAlgn="base" latinLnBrk="0" hangingPunct="1">
              <a:lnSpc>
                <a:spcPct val="100000"/>
              </a:lnSpc>
              <a:spcBef>
                <a:spcPct val="0"/>
              </a:spcBef>
              <a:spcAft>
                <a:spcPct val="0"/>
              </a:spcAft>
              <a:buClrTx/>
              <a:buSzPct val="70000"/>
              <a:buFont typeface="Wingdings" panose="05000000000000000000" pitchFamily="2" charset="2"/>
              <a:buNone/>
            </a:pPr>
            <a:r>
              <a:rPr kumimoji="0" lang="en-US" altLang="x-none" sz="1500" b="0" i="0" u="none" strike="noStrike" kern="1200" cap="none" spc="0" normalizeH="0" baseline="0" noProof="1" dirty="0">
                <a:solidFill>
                  <a:schemeClr val="tx1"/>
                </a:solidFill>
                <a:uFillTx/>
                <a:latin typeface="Consolas" panose="020B0609020204030204" charset="0"/>
                <a:ea typeface="+mn-ea"/>
                <a:cs typeface="+mn-cs"/>
              </a:rPr>
              <a:t>import re</a:t>
            </a:r>
            <a:endParaRPr kumimoji="0" lang="en-US" altLang="x-none" sz="1500" b="0" i="0" u="none" strike="noStrike" kern="1200" cap="none" spc="0" normalizeH="0" baseline="0" noProof="1" dirty="0">
              <a:solidFill>
                <a:schemeClr val="tx1"/>
              </a:solidFill>
              <a:uFillTx/>
              <a:latin typeface="Consolas" panose="020B0609020204030204" charset="0"/>
              <a:ea typeface="+mn-ea"/>
              <a:cs typeface="+mn-cs"/>
            </a:endParaRPr>
          </a:p>
          <a:p>
            <a:pPr marL="342900" marR="0" indent="-342900" algn="l" defTabSz="914400" rtl="0" eaLnBrk="1" fontAlgn="base" latinLnBrk="0" hangingPunct="1">
              <a:lnSpc>
                <a:spcPct val="100000"/>
              </a:lnSpc>
              <a:spcBef>
                <a:spcPct val="0"/>
              </a:spcBef>
              <a:spcAft>
                <a:spcPct val="0"/>
              </a:spcAft>
              <a:buClrTx/>
              <a:buSzPct val="70000"/>
              <a:buFont typeface="Wingdings" panose="05000000000000000000" pitchFamily="2" charset="2"/>
              <a:buNone/>
            </a:pPr>
            <a:endParaRPr kumimoji="0" lang="en-US" altLang="x-none" sz="1500" b="0" i="0" u="none" strike="noStrike" kern="1200" cap="none" spc="0" normalizeH="0" baseline="0" noProof="1" dirty="0">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0"/>
              </a:spcBef>
              <a:spcAft>
                <a:spcPct val="0"/>
              </a:spcAft>
              <a:buClrTx/>
              <a:buSzPct val="70000"/>
              <a:buFont typeface="Wingdings" panose="05000000000000000000" pitchFamily="2" charset="2"/>
              <a:buNone/>
            </a:pPr>
            <a:r>
              <a:rPr kumimoji="0" lang="en-US" altLang="x-none" sz="1500" b="0" i="0" u="none" strike="noStrike" kern="1200" cap="none" spc="0" normalizeH="0" baseline="0" noProof="1" dirty="0">
                <a:solidFill>
                  <a:schemeClr val="tx1"/>
                </a:solidFill>
                <a:uFillTx/>
                <a:latin typeface="Consolas" panose="020B0609020204030204" charset="0"/>
                <a:ea typeface="+mn-ea"/>
                <a:cs typeface="+mn-cs"/>
              </a:rPr>
              <a:t>telNumber = '''Suppose my Phone No. is 0535-1234567, yours is 010-12345678, his is 025-87654321.'''</a:t>
            </a:r>
            <a:endParaRPr kumimoji="0" lang="en-US" altLang="x-none" sz="1500" b="0" i="0" u="none" strike="noStrike" kern="1200" cap="none" spc="0" normalizeH="0" baseline="0" noProof="1" dirty="0">
              <a:solidFill>
                <a:schemeClr val="tx1"/>
              </a:solidFill>
              <a:uFillTx/>
              <a:latin typeface="Consolas" panose="020B0609020204030204" charset="0"/>
              <a:ea typeface="+mn-ea"/>
              <a:cs typeface="+mn-cs"/>
            </a:endParaRPr>
          </a:p>
          <a:p>
            <a:pPr marL="342900" marR="0" indent="-342900" algn="l" defTabSz="914400" rtl="0" eaLnBrk="1" fontAlgn="base" latinLnBrk="0" hangingPunct="1">
              <a:lnSpc>
                <a:spcPct val="100000"/>
              </a:lnSpc>
              <a:spcBef>
                <a:spcPct val="0"/>
              </a:spcBef>
              <a:spcAft>
                <a:spcPct val="0"/>
              </a:spcAft>
              <a:buClrTx/>
              <a:buSzPct val="70000"/>
              <a:buFont typeface="Wingdings" panose="05000000000000000000" pitchFamily="2" charset="2"/>
              <a:buNone/>
            </a:pPr>
            <a:r>
              <a:rPr kumimoji="0" lang="en-US" altLang="x-none" sz="1500" b="0" i="0" u="none" strike="noStrike" kern="1200" cap="none" spc="0" normalizeH="0" baseline="0" noProof="1" dirty="0">
                <a:solidFill>
                  <a:schemeClr val="tx1"/>
                </a:solidFill>
                <a:uFillTx/>
                <a:latin typeface="Consolas" panose="020B0609020204030204" charset="0"/>
                <a:ea typeface="+mn-ea"/>
                <a:cs typeface="+mn-cs"/>
              </a:rPr>
              <a:t>pattern = re.compile(r'(\d{3,4})-(\d{7,8})')</a:t>
            </a:r>
            <a:endParaRPr kumimoji="0" lang="en-US" altLang="x-none" sz="1500" b="0" i="0" u="none" strike="noStrike" kern="1200" cap="none" spc="0" normalizeH="0" baseline="0" noProof="1" dirty="0">
              <a:solidFill>
                <a:schemeClr val="tx1"/>
              </a:solidFill>
              <a:uFillTx/>
              <a:latin typeface="Consolas" panose="020B0609020204030204" charset="0"/>
              <a:ea typeface="+mn-ea"/>
              <a:cs typeface="+mn-cs"/>
            </a:endParaRPr>
          </a:p>
          <a:p>
            <a:pPr marL="342900" marR="0" indent="-342900" algn="l" defTabSz="914400" rtl="0" eaLnBrk="1" fontAlgn="base" latinLnBrk="0" hangingPunct="1">
              <a:lnSpc>
                <a:spcPct val="100000"/>
              </a:lnSpc>
              <a:spcBef>
                <a:spcPct val="0"/>
              </a:spcBef>
              <a:spcAft>
                <a:spcPct val="0"/>
              </a:spcAft>
              <a:buClrTx/>
              <a:buSzPct val="70000"/>
              <a:buFont typeface="Wingdings" panose="05000000000000000000" pitchFamily="2" charset="2"/>
              <a:buNone/>
            </a:pPr>
            <a:r>
              <a:rPr kumimoji="0" lang="en-US" altLang="x-none" sz="1500" b="0" i="0" u="none" strike="noStrike" kern="1200" cap="none" spc="0" normalizeH="0" baseline="0" noProof="1" dirty="0">
                <a:solidFill>
                  <a:schemeClr val="tx1"/>
                </a:solidFill>
                <a:uFillTx/>
                <a:latin typeface="Consolas" panose="020B0609020204030204" charset="0"/>
                <a:ea typeface="+mn-ea"/>
                <a:cs typeface="+mn-cs"/>
              </a:rPr>
              <a:t>index = 0</a:t>
            </a:r>
            <a:endParaRPr kumimoji="0" lang="en-US" altLang="x-none" sz="1500" b="0" i="0" u="none" strike="noStrike" kern="1200" cap="none" spc="0" normalizeH="0" baseline="0" noProof="1" dirty="0">
              <a:solidFill>
                <a:schemeClr val="tx1"/>
              </a:solidFill>
              <a:uFillTx/>
              <a:latin typeface="Consolas" panose="020B0609020204030204" charset="0"/>
              <a:ea typeface="+mn-ea"/>
              <a:cs typeface="+mn-cs"/>
            </a:endParaRPr>
          </a:p>
          <a:p>
            <a:pPr marL="342900" marR="0" indent="-342900" algn="l" defTabSz="914400" rtl="0" eaLnBrk="1" fontAlgn="base" latinLnBrk="0" hangingPunct="1">
              <a:lnSpc>
                <a:spcPct val="100000"/>
              </a:lnSpc>
              <a:spcBef>
                <a:spcPct val="0"/>
              </a:spcBef>
              <a:spcAft>
                <a:spcPct val="0"/>
              </a:spcAft>
              <a:buClrTx/>
              <a:buSzPct val="70000"/>
              <a:buFont typeface="Wingdings" panose="05000000000000000000" pitchFamily="2" charset="2"/>
              <a:buNone/>
            </a:pPr>
            <a:r>
              <a:rPr kumimoji="0" lang="en-US" altLang="x-none" sz="1500" b="0" i="0" u="none" strike="noStrike" kern="1200" cap="none" spc="0" normalizeH="0" baseline="0" noProof="1" dirty="0">
                <a:solidFill>
                  <a:schemeClr val="tx1"/>
                </a:solidFill>
                <a:uFillTx/>
                <a:latin typeface="Consolas" panose="020B0609020204030204" charset="0"/>
                <a:ea typeface="+mn-ea"/>
                <a:cs typeface="+mn-cs"/>
              </a:rPr>
              <a:t>while True:</a:t>
            </a:r>
            <a:endParaRPr kumimoji="0" lang="en-US" altLang="x-none" sz="1500" b="0" i="0" u="none" strike="noStrike" kern="1200" cap="none" spc="0" normalizeH="0" baseline="0" noProof="1" dirty="0">
              <a:solidFill>
                <a:schemeClr val="tx1"/>
              </a:solidFill>
              <a:uFillTx/>
              <a:latin typeface="Consolas" panose="020B0609020204030204" charset="0"/>
              <a:ea typeface="+mn-ea"/>
              <a:cs typeface="+mn-cs"/>
            </a:endParaRPr>
          </a:p>
          <a:p>
            <a:pPr marL="342900" marR="0" indent="-342900" algn="l" defTabSz="914400" rtl="0" eaLnBrk="1" fontAlgn="base" latinLnBrk="0" hangingPunct="1">
              <a:lnSpc>
                <a:spcPct val="100000"/>
              </a:lnSpc>
              <a:spcBef>
                <a:spcPct val="0"/>
              </a:spcBef>
              <a:spcAft>
                <a:spcPct val="0"/>
              </a:spcAft>
              <a:buClrTx/>
              <a:buSzPct val="70000"/>
              <a:buFont typeface="Wingdings" panose="05000000000000000000" pitchFamily="2" charset="2"/>
              <a:buNone/>
            </a:pPr>
            <a:r>
              <a:rPr kumimoji="0" lang="en-US" altLang="x-none" sz="1500" b="0" i="0" u="none" strike="noStrike" kern="1200" cap="none" spc="0" normalizeH="0" baseline="0" noProof="1" dirty="0">
                <a:solidFill>
                  <a:schemeClr val="tx1"/>
                </a:solidFill>
                <a:uFillTx/>
                <a:latin typeface="Consolas" panose="020B0609020204030204" charset="0"/>
                <a:ea typeface="+mn-ea"/>
                <a:cs typeface="+mn-cs"/>
              </a:rPr>
              <a:t>    matchResult = pattern.search(telNumber, index)  #从指定位置开始匹配</a:t>
            </a:r>
            <a:endParaRPr kumimoji="0" lang="en-US" altLang="x-none" sz="1500" b="0" i="0" u="none" strike="noStrike" kern="1200" cap="none" spc="0" normalizeH="0" baseline="0" noProof="1" dirty="0">
              <a:solidFill>
                <a:schemeClr val="tx1"/>
              </a:solidFill>
              <a:uFillTx/>
              <a:latin typeface="Consolas" panose="020B0609020204030204" charset="0"/>
              <a:ea typeface="+mn-ea"/>
              <a:cs typeface="+mn-cs"/>
            </a:endParaRPr>
          </a:p>
          <a:p>
            <a:pPr marL="342900" marR="0" indent="-342900" algn="l" defTabSz="914400" rtl="0" eaLnBrk="1" fontAlgn="base" latinLnBrk="0" hangingPunct="1">
              <a:lnSpc>
                <a:spcPct val="100000"/>
              </a:lnSpc>
              <a:spcBef>
                <a:spcPct val="0"/>
              </a:spcBef>
              <a:spcAft>
                <a:spcPct val="0"/>
              </a:spcAft>
              <a:buClrTx/>
              <a:buSzPct val="70000"/>
              <a:buFont typeface="Wingdings" panose="05000000000000000000" pitchFamily="2" charset="2"/>
              <a:buNone/>
            </a:pPr>
            <a:r>
              <a:rPr kumimoji="0" lang="en-US" altLang="x-none" sz="1500" b="0" i="0" u="none" strike="noStrike" kern="1200" cap="none" spc="0" normalizeH="0" baseline="0" noProof="1" dirty="0">
                <a:solidFill>
                  <a:schemeClr val="tx1"/>
                </a:solidFill>
                <a:uFillTx/>
                <a:latin typeface="Consolas" panose="020B0609020204030204" charset="0"/>
                <a:ea typeface="+mn-ea"/>
                <a:cs typeface="+mn-cs"/>
              </a:rPr>
              <a:t>    if not matchResult:</a:t>
            </a:r>
            <a:endParaRPr kumimoji="0" lang="en-US" altLang="x-none" sz="1500" b="0" i="0" u="none" strike="noStrike" kern="1200" cap="none" spc="0" normalizeH="0" baseline="0" noProof="1" dirty="0">
              <a:solidFill>
                <a:schemeClr val="tx1"/>
              </a:solidFill>
              <a:uFillTx/>
              <a:latin typeface="Consolas" panose="020B0609020204030204" charset="0"/>
              <a:ea typeface="+mn-ea"/>
              <a:cs typeface="+mn-cs"/>
            </a:endParaRPr>
          </a:p>
          <a:p>
            <a:pPr marL="342900" marR="0" indent="-342900" algn="l" defTabSz="914400" rtl="0" eaLnBrk="1" fontAlgn="base" latinLnBrk="0" hangingPunct="1">
              <a:lnSpc>
                <a:spcPct val="100000"/>
              </a:lnSpc>
              <a:spcBef>
                <a:spcPct val="0"/>
              </a:spcBef>
              <a:spcAft>
                <a:spcPct val="0"/>
              </a:spcAft>
              <a:buClrTx/>
              <a:buSzPct val="70000"/>
              <a:buFont typeface="Wingdings" panose="05000000000000000000" pitchFamily="2" charset="2"/>
              <a:buNone/>
            </a:pPr>
            <a:r>
              <a:rPr kumimoji="0" lang="en-US" altLang="x-none" sz="1500" b="0" i="0" u="none" strike="noStrike" kern="1200" cap="none" spc="0" normalizeH="0" baseline="0" noProof="1" dirty="0">
                <a:solidFill>
                  <a:schemeClr val="tx1"/>
                </a:solidFill>
                <a:uFillTx/>
                <a:latin typeface="Consolas" panose="020B0609020204030204" charset="0"/>
                <a:ea typeface="+mn-ea"/>
                <a:cs typeface="+mn-cs"/>
              </a:rPr>
              <a:t>        break</a:t>
            </a:r>
            <a:endParaRPr kumimoji="0" lang="en-US" altLang="x-none" sz="1500" b="0" i="0" u="none" strike="noStrike" kern="1200" cap="none" spc="0" normalizeH="0" baseline="0" noProof="1" dirty="0">
              <a:solidFill>
                <a:schemeClr val="tx1"/>
              </a:solidFill>
              <a:uFillTx/>
              <a:latin typeface="Consolas" panose="020B0609020204030204" charset="0"/>
              <a:ea typeface="+mn-ea"/>
              <a:cs typeface="+mn-cs"/>
            </a:endParaRPr>
          </a:p>
          <a:p>
            <a:pPr marL="342900" marR="0" indent="-342900" algn="l" defTabSz="914400" rtl="0" eaLnBrk="1" fontAlgn="base" latinLnBrk="0" hangingPunct="1">
              <a:lnSpc>
                <a:spcPct val="100000"/>
              </a:lnSpc>
              <a:spcBef>
                <a:spcPct val="0"/>
              </a:spcBef>
              <a:spcAft>
                <a:spcPct val="0"/>
              </a:spcAft>
              <a:buClrTx/>
              <a:buSzPct val="70000"/>
              <a:buFont typeface="Wingdings" panose="05000000000000000000" pitchFamily="2" charset="2"/>
              <a:buNone/>
            </a:pPr>
            <a:r>
              <a:rPr kumimoji="0" lang="en-US" altLang="x-none" sz="1500" b="0" i="0" u="none" strike="noStrike" kern="1200" cap="none" spc="0" normalizeH="0" baseline="0" noProof="1" dirty="0">
                <a:solidFill>
                  <a:schemeClr val="tx1"/>
                </a:solidFill>
                <a:uFillTx/>
                <a:latin typeface="Consolas" panose="020B0609020204030204" charset="0"/>
                <a:ea typeface="+mn-ea"/>
                <a:cs typeface="+mn-cs"/>
              </a:rPr>
              <a:t>    print('-'*30)</a:t>
            </a:r>
            <a:endParaRPr kumimoji="0" lang="en-US" altLang="x-none" sz="1500" b="0" i="0" u="none" strike="noStrike" kern="1200" cap="none" spc="0" normalizeH="0" baseline="0" noProof="1" dirty="0">
              <a:solidFill>
                <a:schemeClr val="tx1"/>
              </a:solidFill>
              <a:uFillTx/>
              <a:latin typeface="Consolas" panose="020B0609020204030204" charset="0"/>
              <a:ea typeface="+mn-ea"/>
              <a:cs typeface="+mn-cs"/>
            </a:endParaRPr>
          </a:p>
          <a:p>
            <a:pPr marL="342900" marR="0" indent="-342900" algn="l" defTabSz="914400" rtl="0" eaLnBrk="1" fontAlgn="base" latinLnBrk="0" hangingPunct="1">
              <a:lnSpc>
                <a:spcPct val="100000"/>
              </a:lnSpc>
              <a:spcBef>
                <a:spcPct val="0"/>
              </a:spcBef>
              <a:spcAft>
                <a:spcPct val="0"/>
              </a:spcAft>
              <a:buClrTx/>
              <a:buSzPct val="70000"/>
              <a:buFont typeface="Wingdings" panose="05000000000000000000" pitchFamily="2" charset="2"/>
              <a:buNone/>
            </a:pPr>
            <a:r>
              <a:rPr kumimoji="0" lang="en-US" altLang="x-none" sz="1500" b="0" i="0" u="none" strike="noStrike" kern="1200" cap="none" spc="0" normalizeH="0" baseline="0" noProof="1" dirty="0">
                <a:solidFill>
                  <a:schemeClr val="tx1"/>
                </a:solidFill>
                <a:uFillTx/>
                <a:latin typeface="Consolas" panose="020B0609020204030204" charset="0"/>
                <a:ea typeface="+mn-ea"/>
                <a:cs typeface="+mn-cs"/>
              </a:rPr>
              <a:t>    print('Success:')</a:t>
            </a:r>
            <a:endParaRPr kumimoji="0" lang="en-US" altLang="x-none" sz="1500" b="0" i="0" u="none" strike="noStrike" kern="1200" cap="none" spc="0" normalizeH="0" baseline="0" noProof="1" dirty="0">
              <a:solidFill>
                <a:schemeClr val="tx1"/>
              </a:solidFill>
              <a:uFillTx/>
              <a:latin typeface="Consolas" panose="020B0609020204030204" charset="0"/>
              <a:ea typeface="+mn-ea"/>
              <a:cs typeface="+mn-cs"/>
            </a:endParaRPr>
          </a:p>
          <a:p>
            <a:pPr marL="342900" marR="0" indent="-342900" algn="l" defTabSz="914400" rtl="0" eaLnBrk="1" fontAlgn="base" latinLnBrk="0" hangingPunct="1">
              <a:lnSpc>
                <a:spcPct val="100000"/>
              </a:lnSpc>
              <a:spcBef>
                <a:spcPct val="0"/>
              </a:spcBef>
              <a:spcAft>
                <a:spcPct val="0"/>
              </a:spcAft>
              <a:buClrTx/>
              <a:buSzPct val="70000"/>
              <a:buFont typeface="Wingdings" panose="05000000000000000000" pitchFamily="2" charset="2"/>
              <a:buNone/>
            </a:pPr>
            <a:r>
              <a:rPr kumimoji="0" lang="en-US" altLang="x-none" sz="1500" b="0" i="0" u="none" strike="noStrike" kern="1200" cap="none" spc="0" normalizeH="0" baseline="0" noProof="1" dirty="0">
                <a:solidFill>
                  <a:schemeClr val="tx1"/>
                </a:solidFill>
                <a:uFillTx/>
                <a:latin typeface="Consolas" panose="020B0609020204030204" charset="0"/>
                <a:ea typeface="+mn-ea"/>
                <a:cs typeface="+mn-cs"/>
              </a:rPr>
              <a:t>    for i in range(3):</a:t>
            </a:r>
            <a:endParaRPr kumimoji="0" lang="en-US" altLang="x-none" sz="1500" b="0" i="0" u="none" strike="noStrike" kern="1200" cap="none" spc="0" normalizeH="0" baseline="0" noProof="1" dirty="0">
              <a:solidFill>
                <a:schemeClr val="tx1"/>
              </a:solidFill>
              <a:uFillTx/>
              <a:latin typeface="Consolas" panose="020B0609020204030204" charset="0"/>
              <a:ea typeface="+mn-ea"/>
              <a:cs typeface="+mn-cs"/>
            </a:endParaRPr>
          </a:p>
          <a:p>
            <a:pPr marL="342900" marR="0" indent="-342900" algn="l" defTabSz="914400" rtl="0" eaLnBrk="1" fontAlgn="base" latinLnBrk="0" hangingPunct="1">
              <a:lnSpc>
                <a:spcPct val="100000"/>
              </a:lnSpc>
              <a:spcBef>
                <a:spcPct val="0"/>
              </a:spcBef>
              <a:spcAft>
                <a:spcPct val="0"/>
              </a:spcAft>
              <a:buClrTx/>
              <a:buSzPct val="70000"/>
              <a:buFont typeface="Wingdings" panose="05000000000000000000" pitchFamily="2" charset="2"/>
              <a:buNone/>
            </a:pPr>
            <a:r>
              <a:rPr kumimoji="0" lang="en-US" altLang="x-none" sz="1500" b="0" i="0" u="none" strike="noStrike" kern="1200" cap="none" spc="0" normalizeH="0" baseline="0" noProof="1" dirty="0">
                <a:solidFill>
                  <a:schemeClr val="tx1"/>
                </a:solidFill>
                <a:uFillTx/>
                <a:latin typeface="Consolas" panose="020B0609020204030204" charset="0"/>
                <a:ea typeface="+mn-ea"/>
                <a:cs typeface="+mn-cs"/>
              </a:rPr>
              <a:t>        print('Searched content:', matchResult.group(i), ' Start from:',</a:t>
            </a:r>
            <a:endParaRPr kumimoji="0" lang="en-US" altLang="x-none" sz="1500" b="0" i="0" u="none" strike="noStrike" kern="1200" cap="none" spc="0" normalizeH="0" baseline="0" noProof="1" dirty="0">
              <a:solidFill>
                <a:schemeClr val="tx1"/>
              </a:solidFill>
              <a:uFillTx/>
              <a:latin typeface="Consolas" panose="020B0609020204030204" charset="0"/>
              <a:ea typeface="+mn-ea"/>
              <a:cs typeface="+mn-cs"/>
            </a:endParaRPr>
          </a:p>
          <a:p>
            <a:pPr marL="342900" marR="0" indent="-342900" algn="l" defTabSz="914400" rtl="0" eaLnBrk="1" fontAlgn="base" latinLnBrk="0" hangingPunct="1">
              <a:lnSpc>
                <a:spcPct val="100000"/>
              </a:lnSpc>
              <a:spcBef>
                <a:spcPct val="0"/>
              </a:spcBef>
              <a:spcAft>
                <a:spcPct val="0"/>
              </a:spcAft>
              <a:buClrTx/>
              <a:buSzPct val="70000"/>
              <a:buFont typeface="Wingdings" panose="05000000000000000000" pitchFamily="2" charset="2"/>
              <a:buNone/>
            </a:pPr>
            <a:r>
              <a:rPr kumimoji="0" lang="en-US" altLang="x-none" sz="1500" b="0" i="0" u="none" strike="noStrike" kern="1200" cap="none" spc="0" normalizeH="0" baseline="0" noProof="1" dirty="0">
                <a:solidFill>
                  <a:schemeClr val="tx1"/>
                </a:solidFill>
                <a:uFillTx/>
                <a:latin typeface="Consolas" panose="020B0609020204030204" charset="0"/>
                <a:ea typeface="+mn-ea"/>
                <a:cs typeface="+mn-cs"/>
              </a:rPr>
              <a:t>               matchResult.start(i), 'End at:', matchResult.end(i),</a:t>
            </a:r>
            <a:endParaRPr kumimoji="0" lang="en-US" altLang="x-none" sz="1500" b="0" i="0" u="none" strike="noStrike" kern="1200" cap="none" spc="0" normalizeH="0" baseline="0" noProof="1" dirty="0">
              <a:solidFill>
                <a:schemeClr val="tx1"/>
              </a:solidFill>
              <a:uFillTx/>
              <a:latin typeface="Consolas" panose="020B0609020204030204" charset="0"/>
              <a:ea typeface="+mn-ea"/>
              <a:cs typeface="+mn-cs"/>
            </a:endParaRPr>
          </a:p>
          <a:p>
            <a:pPr marL="342900" marR="0" indent="-342900" algn="l" defTabSz="914400" rtl="0" eaLnBrk="1" fontAlgn="base" latinLnBrk="0" hangingPunct="1">
              <a:lnSpc>
                <a:spcPct val="100000"/>
              </a:lnSpc>
              <a:spcBef>
                <a:spcPct val="0"/>
              </a:spcBef>
              <a:spcAft>
                <a:spcPct val="0"/>
              </a:spcAft>
              <a:buClrTx/>
              <a:buSzPct val="70000"/>
              <a:buFont typeface="Wingdings" panose="05000000000000000000" pitchFamily="2" charset="2"/>
              <a:buNone/>
            </a:pPr>
            <a:r>
              <a:rPr kumimoji="0" lang="en-US" altLang="x-none" sz="1500" b="0" i="0" u="none" strike="noStrike" kern="1200" cap="none" spc="0" normalizeH="0" baseline="0" noProof="1" dirty="0">
                <a:solidFill>
                  <a:schemeClr val="tx1"/>
                </a:solidFill>
                <a:uFillTx/>
                <a:latin typeface="Consolas" panose="020B0609020204030204" charset="0"/>
                <a:ea typeface="+mn-ea"/>
                <a:cs typeface="+mn-cs"/>
              </a:rPr>
              <a:t>               ' Its span is:', matchResult.span(i))</a:t>
            </a:r>
            <a:endParaRPr kumimoji="0" lang="en-US" altLang="x-none" sz="1500" b="0" i="0" u="none" strike="noStrike" kern="1200" cap="none" spc="0" normalizeH="0" baseline="0" noProof="1" dirty="0">
              <a:solidFill>
                <a:schemeClr val="tx1"/>
              </a:solidFill>
              <a:uFillTx/>
              <a:latin typeface="Consolas" panose="020B0609020204030204" charset="0"/>
              <a:ea typeface="+mn-ea"/>
              <a:cs typeface="+mn-cs"/>
            </a:endParaRPr>
          </a:p>
          <a:p>
            <a:pPr marL="342900" marR="0" indent="-342900" algn="l" defTabSz="914400" rtl="0" eaLnBrk="1" fontAlgn="base" latinLnBrk="0" hangingPunct="1">
              <a:lnSpc>
                <a:spcPct val="100000"/>
              </a:lnSpc>
              <a:spcBef>
                <a:spcPct val="0"/>
              </a:spcBef>
              <a:spcAft>
                <a:spcPct val="0"/>
              </a:spcAft>
              <a:buClrTx/>
              <a:buSzPct val="70000"/>
              <a:buFont typeface="Wingdings" panose="05000000000000000000" pitchFamily="2" charset="2"/>
              <a:buNone/>
            </a:pPr>
            <a:r>
              <a:rPr kumimoji="0" lang="en-US" altLang="x-none" sz="1500" b="0" i="0" u="none" strike="noStrike" kern="1200" cap="none" spc="0" normalizeH="0" baseline="0" noProof="1" dirty="0">
                <a:solidFill>
                  <a:schemeClr val="tx1"/>
                </a:solidFill>
                <a:uFillTx/>
                <a:latin typeface="Consolas" panose="020B0609020204030204" charset="0"/>
                <a:ea typeface="+mn-ea"/>
                <a:cs typeface="+mn-cs"/>
              </a:rPr>
              <a:t>    index = matchResult.end(2)               #指定下次匹配的开始位置</a:t>
            </a:r>
            <a:endParaRPr kumimoji="0" lang="en-US" altLang="x-none" sz="1500" b="0" i="0" u="none" strike="noStrike" kern="1200" cap="none" spc="0" normalizeH="0" baseline="0" noProof="1" dirty="0">
              <a:solidFill>
                <a:schemeClr val="tx1"/>
              </a:solidFill>
              <a:uFillTx/>
              <a:latin typeface="Consolas" panose="020B0609020204030204" charset="0"/>
              <a:ea typeface="+mn-ea"/>
              <a:cs typeface="+mn-cs"/>
            </a:endParaRPr>
          </a:p>
        </p:txBody>
      </p:sp>
      <p:sp>
        <p:nvSpPr>
          <p:cNvPr id="132100"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Arial" panose="020B0604020202020204" pitchFamily="34" charset="0"/>
              </a:rPr>
              <a:t>4.2.5 子模式与</a:t>
            </a:r>
            <a:r>
              <a:rPr lang="zh-CN" altLang="en-US" spc="200">
                <a:solidFill>
                  <a:srgbClr val="FFFFFF"/>
                </a:solidFill>
                <a:latin typeface="宋体" panose="02010600030101010101" pitchFamily="2" charset="-122"/>
                <a:ea typeface="+mj-ea"/>
                <a:cs typeface="+mj-cs"/>
                <a:sym typeface="Arial" panose="020B0604020202020204" pitchFamily="34" charset="0"/>
              </a:rPr>
              <a:t>match</a:t>
            </a:r>
            <a:r>
              <a:rPr lang="zh-CN" altLang="en-US" spc="200">
                <a:solidFill>
                  <a:srgbClr val="FFFFFF"/>
                </a:solidFill>
                <a:latin typeface="宋体" panose="02010600030101010101" pitchFamily="2" charset="-122"/>
                <a:ea typeface="+mj-ea"/>
                <a:cs typeface="+mj-cs"/>
                <a:sym typeface="Arial" panose="020B0604020202020204" pitchFamily="34" charset="0"/>
              </a:rPr>
              <a:t>对象</a:t>
            </a:r>
            <a:endParaRPr lang="zh-CN" altLang="en-US" spc="200">
              <a:solidFill>
                <a:srgbClr val="FFFFFF"/>
              </a:solidFill>
              <a:latin typeface="宋体" panose="02010600030101010101" pitchFamily="2" charset="-122"/>
              <a:ea typeface="+mj-ea"/>
              <a:cs typeface="+mj-cs"/>
              <a:sym typeface="Arial" panose="020B0604020202020204" pitchFamily="34" charset="0"/>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33123" name="内容占位符 2"/>
          <p:cNvSpPr>
            <a:spLocks noGrp="1"/>
          </p:cNvSpPr>
          <p:nvPr>
            <p:ph sz="half" idx="2"/>
          </p:nvPr>
        </p:nvSpPr>
        <p:spPr>
          <a:xfrm>
            <a:off x="554038" y="892175"/>
            <a:ext cx="11155362" cy="5054600"/>
          </a:xfrm>
        </p:spPr>
        <p:txBody>
          <a:bodyPr lIns="101600" tIns="0" rIns="82550" bIns="0" anchor="t"/>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&gt;&gt;&gt; m = re.match(r"(?P&lt;first_name&gt;\w+) (?P&lt;last_name&gt;\w+)", "Malcolm Reynolds")</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&gt;&gt;&gt; m.group('first_name')      #使用命名的子模式</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00B0F0"/>
                </a:solidFill>
                <a:latin typeface="Consolas" panose="020B0609020204030204" charset="0"/>
                <a:ea typeface="+mn-ea"/>
                <a:cs typeface="+mn-cs"/>
                <a:sym typeface="微软雅黑" panose="020B0503020204020204" charset="-122"/>
              </a:rPr>
              <a:t>'Malcolm'</a:t>
            </a:r>
            <a:endParaRPr lang="zh-CN"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&gt;&gt;&gt; m.group('last_name')</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00B0F0"/>
                </a:solidFill>
                <a:latin typeface="Consolas" panose="020B0609020204030204" charset="0"/>
                <a:ea typeface="+mn-ea"/>
                <a:cs typeface="+mn-cs"/>
                <a:sym typeface="微软雅黑" panose="020B0503020204020204" charset="-122"/>
              </a:rPr>
              <a:t>'Reynolds'</a:t>
            </a:r>
            <a:endParaRPr lang="zh-CN"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&gt;&gt;&gt; m = re.match(r"(\d+)\.(\d+)", "24.1632")</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&gt;&gt;&gt; m.groups()                #返回所有匹配的子模式（不包括第0个）</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00B0F0"/>
                </a:solidFill>
                <a:latin typeface="Consolas" panose="020B0609020204030204" charset="0"/>
                <a:ea typeface="+mn-ea"/>
                <a:cs typeface="+mn-cs"/>
                <a:sym typeface="微软雅黑" panose="020B0503020204020204" charset="-122"/>
              </a:rPr>
              <a:t>('24', '1632')</a:t>
            </a:r>
            <a:endParaRPr lang="zh-CN" altLang="en-US" sz="1800" kern="1200" spc="150" normalizeH="0" baseline="0">
              <a:solidFill>
                <a:srgbClr val="00B0F0"/>
              </a:solidFill>
              <a:latin typeface="Consolas" panose="020B0609020204030204" charset="0"/>
              <a:ea typeface="+mn-ea"/>
              <a:cs typeface="+mn-cs"/>
              <a:sym typeface="微软雅黑" panose="020B0503020204020204" charset="-122"/>
            </a:endParaRPr>
          </a:p>
        </p:txBody>
      </p:sp>
      <p:sp>
        <p:nvSpPr>
          <p:cNvPr id="133124"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Arial" panose="020B0604020202020204" pitchFamily="34" charset="0"/>
              </a:rPr>
              <a:t>4.2.5 子模式与</a:t>
            </a:r>
            <a:r>
              <a:rPr lang="zh-CN" altLang="en-US" spc="200">
                <a:solidFill>
                  <a:srgbClr val="FFFFFF"/>
                </a:solidFill>
                <a:latin typeface="宋体" panose="02010600030101010101" pitchFamily="2" charset="-122"/>
                <a:ea typeface="+mj-ea"/>
                <a:cs typeface="+mj-cs"/>
                <a:sym typeface="Arial" panose="020B0604020202020204" pitchFamily="34" charset="0"/>
              </a:rPr>
              <a:t>match</a:t>
            </a:r>
            <a:r>
              <a:rPr lang="zh-CN" altLang="en-US" spc="200">
                <a:solidFill>
                  <a:srgbClr val="FFFFFF"/>
                </a:solidFill>
                <a:latin typeface="宋体" panose="02010600030101010101" pitchFamily="2" charset="-122"/>
                <a:ea typeface="+mj-ea"/>
                <a:cs typeface="+mj-cs"/>
                <a:sym typeface="Arial" panose="020B0604020202020204" pitchFamily="34" charset="0"/>
              </a:rPr>
              <a:t>对象</a:t>
            </a:r>
            <a:endParaRPr lang="zh-CN" altLang="en-US" spc="200">
              <a:solidFill>
                <a:srgbClr val="FFFFFF"/>
              </a:solidFill>
              <a:latin typeface="宋体" panose="02010600030101010101" pitchFamily="2" charset="-122"/>
              <a:ea typeface="+mj-ea"/>
              <a:cs typeface="+mj-cs"/>
              <a:sym typeface="Arial" panose="020B0604020202020204" pitchFamily="34" charset="0"/>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34147" name="内容占位符 2"/>
          <p:cNvSpPr>
            <a:spLocks noGrp="1"/>
          </p:cNvSpPr>
          <p:nvPr>
            <p:ph sz="half" idx="2"/>
          </p:nvPr>
        </p:nvSpPr>
        <p:spPr>
          <a:xfrm>
            <a:off x="554038" y="892175"/>
            <a:ext cx="11155362" cy="5054600"/>
          </a:xfrm>
        </p:spPr>
        <p:txBody>
          <a:bodyPr lIns="101600" tIns="0" rIns="82550" bIns="0" anchor="t"/>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&gt;&gt;&gt; m = re.match(r"(?P&lt;first_name&gt;\w+) (?P&lt;last_name&gt;\w+)", "Malcolm Reynolds")</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&gt;&gt;&gt; m.groupdict()                #以字典形式返回匹配的结果</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00B0F0"/>
                </a:solidFill>
                <a:latin typeface="Consolas" panose="020B0609020204030204" charset="0"/>
                <a:ea typeface="+mn-ea"/>
                <a:cs typeface="+mn-cs"/>
                <a:sym typeface="微软雅黑" panose="020B0503020204020204" charset="-122"/>
              </a:rPr>
              <a:t>{'first_name': 'Malcolm', 'last_name': 'Reynolds'}</a:t>
            </a:r>
            <a:endParaRPr lang="zh-CN" altLang="en-US"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&gt;&gt;&gt; exampleString = '''There should be one-- and preferably only one --obvious way to do it.</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Although that way may not be obvious at first unless you're Dutch.</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Now is better than never.</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Although never is often better than right now.'''</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&gt;&gt;&gt; pattern = re.compile(r'(?&lt;=\w\s)never(?=\s\w)')</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#查找不在句子开头和结尾的</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00B0F0"/>
                </a:solidFill>
                <a:latin typeface="Consolas" panose="020B0609020204030204" charset="0"/>
                <a:ea typeface="+mn-ea"/>
                <a:cs typeface="+mn-cs"/>
                <a:sym typeface="微软雅黑" panose="020B0503020204020204" charset="-122"/>
              </a:rPr>
              <a:t>never</a:t>
            </a:r>
            <a:endParaRPr lang="zh-CN" altLang="en-US"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&gt;&gt;&gt; matchResult = pattern.search(exampleString)</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&gt;&gt;&gt; matchResult.span()</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00B0F0"/>
                </a:solidFill>
                <a:latin typeface="Consolas" panose="020B0609020204030204" charset="0"/>
                <a:ea typeface="+mn-ea"/>
                <a:cs typeface="+mn-cs"/>
                <a:sym typeface="微软雅黑" panose="020B0503020204020204" charset="-122"/>
              </a:rPr>
              <a:t>(172, 177)</a:t>
            </a:r>
            <a:endParaRPr lang="zh-CN" altLang="en-US" kern="1200" spc="150" normalizeH="0" baseline="0">
              <a:solidFill>
                <a:srgbClr val="00B0F0"/>
              </a:solidFill>
              <a:latin typeface="Consolas" panose="020B0609020204030204" charset="0"/>
              <a:ea typeface="+mn-ea"/>
              <a:cs typeface="+mn-cs"/>
              <a:sym typeface="微软雅黑" panose="020B0503020204020204" charset="-122"/>
            </a:endParaRPr>
          </a:p>
        </p:txBody>
      </p:sp>
      <p:sp>
        <p:nvSpPr>
          <p:cNvPr id="134148"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Arial" panose="020B0604020202020204" pitchFamily="34" charset="0"/>
              </a:rPr>
              <a:t>4.2.5 子模式与</a:t>
            </a:r>
            <a:r>
              <a:rPr lang="zh-CN" altLang="en-US" spc="200">
                <a:solidFill>
                  <a:srgbClr val="FFFFFF"/>
                </a:solidFill>
                <a:latin typeface="宋体" panose="02010600030101010101" pitchFamily="2" charset="-122"/>
                <a:ea typeface="+mj-ea"/>
                <a:cs typeface="+mj-cs"/>
                <a:sym typeface="Arial" panose="020B0604020202020204" pitchFamily="34" charset="0"/>
              </a:rPr>
              <a:t>match</a:t>
            </a:r>
            <a:r>
              <a:rPr lang="zh-CN" altLang="en-US" spc="200">
                <a:solidFill>
                  <a:srgbClr val="FFFFFF"/>
                </a:solidFill>
                <a:latin typeface="宋体" panose="02010600030101010101" pitchFamily="2" charset="-122"/>
                <a:ea typeface="+mj-ea"/>
                <a:cs typeface="+mj-cs"/>
                <a:sym typeface="Arial" panose="020B0604020202020204" pitchFamily="34" charset="0"/>
              </a:rPr>
              <a:t>对象</a:t>
            </a:r>
            <a:endParaRPr lang="zh-CN" altLang="en-US" spc="200">
              <a:solidFill>
                <a:srgbClr val="FFFFFF"/>
              </a:solidFill>
              <a:latin typeface="宋体" panose="02010600030101010101" pitchFamily="2" charset="-122"/>
              <a:ea typeface="+mj-ea"/>
              <a:cs typeface="+mj-cs"/>
              <a:sym typeface="Arial" panose="020B0604020202020204" pitchFamily="34" charset="0"/>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35171" name="内容占位符 2"/>
          <p:cNvSpPr>
            <a:spLocks noGrp="1"/>
          </p:cNvSpPr>
          <p:nvPr>
            <p:ph sz="half" idx="2"/>
          </p:nvPr>
        </p:nvSpPr>
        <p:spPr>
          <a:xfrm>
            <a:off x="554038" y="892175"/>
            <a:ext cx="11155362" cy="5054600"/>
          </a:xfrm>
        </p:spPr>
        <p:txBody>
          <a:bodyPr lIns="101600" tIns="0" rIns="82550" bIns="0" anchor="t"/>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&gt;&gt;&gt; pattern = re.compile(r'\b(?i)n\w+\b') </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#查找以n或N字母开头的所有单词</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&gt;&gt;&gt; index = 0</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&gt;&gt;&gt; while True:</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matchResult = pattern.search(exampleString, index)</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if not matchResult:</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break</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print(matchResult.group(0), ':', matchResult.span(0))</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index = matchResult.end(0)</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00B0F0"/>
                </a:solidFill>
                <a:latin typeface="Consolas" panose="020B0609020204030204" charset="0"/>
                <a:ea typeface="+mn-ea"/>
                <a:cs typeface="+mn-cs"/>
                <a:sym typeface="微软雅黑" panose="020B0503020204020204" charset="-122"/>
              </a:rPr>
              <a:t>not : (92, 95)</a:t>
            </a:r>
            <a:endParaRPr lang="zh-CN"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00B0F0"/>
                </a:solidFill>
                <a:latin typeface="Consolas" panose="020B0609020204030204" charset="0"/>
                <a:ea typeface="+mn-ea"/>
                <a:cs typeface="+mn-cs"/>
                <a:sym typeface="微软雅黑" panose="020B0503020204020204" charset="-122"/>
              </a:rPr>
              <a:t>Now : (137, 140)</a:t>
            </a:r>
            <a:endParaRPr lang="zh-CN"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00B0F0"/>
                </a:solidFill>
                <a:latin typeface="Consolas" panose="020B0609020204030204" charset="0"/>
                <a:ea typeface="+mn-ea"/>
                <a:cs typeface="+mn-cs"/>
                <a:sym typeface="微软雅黑" panose="020B0503020204020204" charset="-122"/>
              </a:rPr>
              <a:t>never : (156, 161)</a:t>
            </a:r>
            <a:endParaRPr lang="zh-CN"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00B0F0"/>
                </a:solidFill>
                <a:latin typeface="Consolas" panose="020B0609020204030204" charset="0"/>
                <a:ea typeface="+mn-ea"/>
                <a:cs typeface="+mn-cs"/>
                <a:sym typeface="微软雅黑" panose="020B0503020204020204" charset="-122"/>
              </a:rPr>
              <a:t>never : (172, 177)</a:t>
            </a:r>
            <a:endParaRPr lang="zh-CN"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00B0F0"/>
                </a:solidFill>
                <a:latin typeface="Consolas" panose="020B0609020204030204" charset="0"/>
                <a:ea typeface="+mn-ea"/>
                <a:cs typeface="+mn-cs"/>
                <a:sym typeface="微软雅黑" panose="020B0503020204020204" charset="-122"/>
              </a:rPr>
              <a:t>now : (205, 208)</a:t>
            </a:r>
            <a:endParaRPr lang="zh-CN" altLang="en-US" sz="1800" kern="1200" spc="150" normalizeH="0" baseline="0">
              <a:solidFill>
                <a:srgbClr val="00B0F0"/>
              </a:solidFill>
              <a:latin typeface="Consolas" panose="020B0609020204030204" charset="0"/>
              <a:ea typeface="+mn-ea"/>
              <a:cs typeface="+mn-cs"/>
              <a:sym typeface="微软雅黑" panose="020B0503020204020204" charset="-122"/>
            </a:endParaRPr>
          </a:p>
        </p:txBody>
      </p:sp>
      <p:sp>
        <p:nvSpPr>
          <p:cNvPr id="135172"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26625"/>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4.1.1 字符串格式化</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3" name="文本占位符 2"/>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35843" name="内容占位符 3"/>
          <p:cNvSpPr>
            <a:spLocks noGrp="1"/>
          </p:cNvSpPr>
          <p:nvPr>
            <p:ph sz="half" idx="2"/>
          </p:nvPr>
        </p:nvSpPr>
        <p:spPr>
          <a:xfrm>
            <a:off x="554038" y="892175"/>
            <a:ext cx="11155362" cy="5054600"/>
          </a:xfrm>
        </p:spPr>
        <p:txBody>
          <a:bodyPr lIns="101600" tIns="0" rIns="82550" bIns="0" anchor="t"/>
          <a:p>
            <a:pPr defTabSz="914400">
              <a:spcAft>
                <a:spcPct val="0"/>
              </a:spcAft>
              <a:buClrTx/>
              <a:buSzTx/>
            </a:pPr>
            <a:endParaRPr lang="zh-CN" altLang="en-US" kern="1200" spc="150" normalizeH="0" baseline="0">
              <a:solidFill>
                <a:srgbClr val="404040"/>
              </a:solidFill>
              <a:latin typeface="+mn-lt"/>
              <a:ea typeface="+mn-ea"/>
              <a:cs typeface="+mn-cs"/>
              <a:sym typeface="微软雅黑" panose="020B0503020204020204" charset="-122"/>
            </a:endParaRPr>
          </a:p>
        </p:txBody>
      </p:sp>
      <p:graphicFrame>
        <p:nvGraphicFramePr>
          <p:cNvPr id="35844" name="对象 3"/>
          <p:cNvGraphicFramePr/>
          <p:nvPr/>
        </p:nvGraphicFramePr>
        <p:xfrm>
          <a:off x="2157413" y="1681163"/>
          <a:ext cx="6653212" cy="3751262"/>
        </p:xfrm>
        <a:graphic>
          <a:graphicData uri="http://schemas.openxmlformats.org/presentationml/2006/ole">
            <mc:AlternateContent xmlns:mc="http://schemas.openxmlformats.org/markup-compatibility/2006">
              <mc:Choice xmlns:v="urn:schemas-microsoft-com:vml" Requires="v">
                <p:oleObj spid="_x0000_s3076" name="" r:id="rId1" imgW="4953000" imgH="2238375" progId="Paint.Picture">
                  <p:embed/>
                </p:oleObj>
              </mc:Choice>
              <mc:Fallback>
                <p:oleObj name="" r:id="rId1" imgW="4953000" imgH="2238375" progId="Paint.Picture">
                  <p:embed/>
                  <p:pic>
                    <p:nvPicPr>
                      <p:cNvPr id="0" name="图片 3075"/>
                      <p:cNvPicPr/>
                      <p:nvPr/>
                    </p:nvPicPr>
                    <p:blipFill>
                      <a:blip r:embed="rId2"/>
                      <a:stretch>
                        <a:fillRect/>
                      </a:stretch>
                    </p:blipFill>
                    <p:spPr>
                      <a:xfrm>
                        <a:off x="2157413" y="1681163"/>
                        <a:ext cx="6653212" cy="3751262"/>
                      </a:xfrm>
                      <a:prstGeom prst="rect">
                        <a:avLst/>
                      </a:prstGeom>
                      <a:noFill/>
                      <a:ln w="38100">
                        <a:noFill/>
                        <a:miter/>
                      </a:ln>
                    </p:spPr>
                  </p:pic>
                </p:oleObj>
              </mc:Fallback>
            </mc:AlternateContent>
          </a:graphicData>
        </a:graphic>
      </p:graphicFrame>
      <p:sp>
        <p:nvSpPr>
          <p:cNvPr id="35845"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Arial" panose="020B0604020202020204" pitchFamily="34" charset="0"/>
              </a:rPr>
              <a:t>4.2.5 子模式与</a:t>
            </a:r>
            <a:r>
              <a:rPr lang="zh-CN" altLang="en-US" spc="200">
                <a:solidFill>
                  <a:srgbClr val="FFFFFF"/>
                </a:solidFill>
                <a:latin typeface="宋体" panose="02010600030101010101" pitchFamily="2" charset="-122"/>
                <a:ea typeface="+mj-ea"/>
                <a:cs typeface="+mj-cs"/>
                <a:sym typeface="Arial" panose="020B0604020202020204" pitchFamily="34" charset="0"/>
              </a:rPr>
              <a:t>match</a:t>
            </a:r>
            <a:r>
              <a:rPr lang="zh-CN" altLang="en-US" spc="200">
                <a:solidFill>
                  <a:srgbClr val="FFFFFF"/>
                </a:solidFill>
                <a:latin typeface="宋体" panose="02010600030101010101" pitchFamily="2" charset="-122"/>
                <a:ea typeface="+mj-ea"/>
                <a:cs typeface="+mj-cs"/>
                <a:sym typeface="Arial" panose="020B0604020202020204" pitchFamily="34" charset="0"/>
              </a:rPr>
              <a:t>对象</a:t>
            </a:r>
            <a:endParaRPr lang="zh-CN" altLang="en-US" spc="200">
              <a:solidFill>
                <a:srgbClr val="FFFFFF"/>
              </a:solidFill>
              <a:latin typeface="宋体" panose="02010600030101010101" pitchFamily="2" charset="-122"/>
              <a:ea typeface="+mj-ea"/>
              <a:cs typeface="+mj-cs"/>
              <a:sym typeface="Arial" panose="020B0604020202020204" pitchFamily="34" charset="0"/>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36195" name="内容占位符 2"/>
          <p:cNvSpPr>
            <a:spLocks noGrp="1"/>
          </p:cNvSpPr>
          <p:nvPr>
            <p:ph sz="half" idx="2"/>
          </p:nvPr>
        </p:nvSpPr>
        <p:spPr>
          <a:xfrm>
            <a:off x="554038" y="892175"/>
            <a:ext cx="11155362" cy="5054600"/>
          </a:xfrm>
        </p:spPr>
        <p:txBody>
          <a:bodyPr lIns="101600" tIns="0" rIns="82550" bIns="0" anchor="t"/>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&gt;&gt;&gt; pattern = re.compile(r'(?&lt;!not\s)be\b')</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#查找前面没有单词not的单词be</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&gt;&gt;&gt; index = 0</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&gt;&gt;&gt; while True:</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matchResult = pattern.search(exampleString, index)</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if not matchResult:</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break</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print(matchResult.group(0), ':', matchResult.span(0))</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index = matchResult.end(0)</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00B0F0"/>
                </a:solidFill>
                <a:latin typeface="Consolas" panose="020B0609020204030204" charset="0"/>
                <a:ea typeface="+mn-ea"/>
                <a:cs typeface="+mn-cs"/>
                <a:sym typeface="微软雅黑" panose="020B0503020204020204" charset="-122"/>
              </a:rPr>
              <a:t>be : (13, 15)</a:t>
            </a:r>
            <a:endParaRPr lang="zh-CN"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&gt;&gt;&gt; exampleString[13:20]              #验证一下结果是否正确</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00B0F0"/>
                </a:solidFill>
                <a:latin typeface="Consolas" panose="020B0609020204030204" charset="0"/>
                <a:ea typeface="+mn-ea"/>
                <a:cs typeface="+mn-cs"/>
                <a:sym typeface="微软雅黑" panose="020B0503020204020204" charset="-122"/>
              </a:rPr>
              <a:t>'be one-'</a:t>
            </a:r>
            <a:endParaRPr lang="zh-CN" altLang="en-US" sz="1800" kern="1200" spc="150" normalizeH="0" baseline="0">
              <a:solidFill>
                <a:srgbClr val="00B0F0"/>
              </a:solidFill>
              <a:latin typeface="Consolas" panose="020B0609020204030204" charset="0"/>
              <a:ea typeface="+mn-ea"/>
              <a:cs typeface="+mn-cs"/>
              <a:sym typeface="微软雅黑" panose="020B0503020204020204" charset="-122"/>
            </a:endParaRPr>
          </a:p>
        </p:txBody>
      </p:sp>
      <p:sp>
        <p:nvSpPr>
          <p:cNvPr id="136196"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Arial" panose="020B0604020202020204" pitchFamily="34" charset="0"/>
              </a:rPr>
              <a:t>4.2.5 子模式与</a:t>
            </a:r>
            <a:r>
              <a:rPr lang="zh-CN" altLang="en-US" spc="200">
                <a:solidFill>
                  <a:srgbClr val="FFFFFF"/>
                </a:solidFill>
                <a:latin typeface="宋体" panose="02010600030101010101" pitchFamily="2" charset="-122"/>
                <a:ea typeface="+mj-ea"/>
                <a:cs typeface="+mj-cs"/>
                <a:sym typeface="Arial" panose="020B0604020202020204" pitchFamily="34" charset="0"/>
              </a:rPr>
              <a:t>match</a:t>
            </a:r>
            <a:r>
              <a:rPr lang="zh-CN" altLang="en-US" spc="200">
                <a:solidFill>
                  <a:srgbClr val="FFFFFF"/>
                </a:solidFill>
                <a:latin typeface="宋体" panose="02010600030101010101" pitchFamily="2" charset="-122"/>
                <a:ea typeface="+mj-ea"/>
                <a:cs typeface="+mj-cs"/>
                <a:sym typeface="Arial" panose="020B0604020202020204" pitchFamily="34" charset="0"/>
              </a:rPr>
              <a:t>对象</a:t>
            </a:r>
            <a:endParaRPr lang="zh-CN" altLang="en-US" spc="200">
              <a:solidFill>
                <a:srgbClr val="FFFFFF"/>
              </a:solidFill>
              <a:latin typeface="宋体" panose="02010600030101010101" pitchFamily="2" charset="-122"/>
              <a:ea typeface="+mj-ea"/>
              <a:cs typeface="+mj-cs"/>
              <a:sym typeface="Arial" panose="020B0604020202020204" pitchFamily="34" charset="0"/>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37219" name="内容占位符 2"/>
          <p:cNvSpPr>
            <a:spLocks noGrp="1"/>
          </p:cNvSpPr>
          <p:nvPr>
            <p:ph sz="half" idx="2"/>
          </p:nvPr>
        </p:nvSpPr>
        <p:spPr>
          <a:xfrm>
            <a:off x="554038" y="892175"/>
            <a:ext cx="11155362" cy="5054600"/>
          </a:xfrm>
        </p:spPr>
        <p:txBody>
          <a:bodyPr lIns="101600" tIns="0" rIns="82550" bIns="0" anchor="t"/>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&gt;&gt;&gt; pattern = re.compile(r'(\b\w*(?P&lt;f&gt;\w+)(?P=f)\w*\b)')</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#有连续相同字母的单词</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&gt;&gt;&gt; index = 0</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&gt;&gt;&gt; while True:</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matchResult = pattern.search(exampleString, index)</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if not matchResult:</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break</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print(matchResult.group(0), ':', matchResult.group(2))</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index = matchResult.end(0) + 1</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00B0F0"/>
                </a:solidFill>
                <a:latin typeface="Consolas" panose="020B0609020204030204" charset="0"/>
                <a:ea typeface="+mn-ea"/>
                <a:cs typeface="+mn-cs"/>
                <a:sym typeface="微软雅黑" panose="020B0503020204020204" charset="-122"/>
              </a:rPr>
              <a:t>unless : s</a:t>
            </a:r>
            <a:endParaRPr lang="zh-CN" altLang="en-US"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00B0F0"/>
                </a:solidFill>
                <a:latin typeface="Consolas" panose="020B0609020204030204" charset="0"/>
                <a:ea typeface="+mn-ea"/>
                <a:cs typeface="+mn-cs"/>
                <a:sym typeface="微软雅黑" panose="020B0503020204020204" charset="-122"/>
              </a:rPr>
              <a:t>better : t</a:t>
            </a:r>
            <a:endParaRPr lang="zh-CN" altLang="en-US"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00B0F0"/>
                </a:solidFill>
                <a:latin typeface="Consolas" panose="020B0609020204030204" charset="0"/>
                <a:ea typeface="+mn-ea"/>
                <a:cs typeface="+mn-cs"/>
                <a:sym typeface="微软雅黑" panose="020B0503020204020204" charset="-122"/>
              </a:rPr>
              <a:t>better : t</a:t>
            </a:r>
            <a:endParaRPr lang="zh-CN" altLang="en-US"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&gt;&gt;&gt; s </a:t>
            </a:r>
            <a:r>
              <a:rPr lang="en-US" altLang="zh-CN" kern="1200" spc="150" normalizeH="0" baseline="0">
                <a:solidFill>
                  <a:srgbClr val="404040"/>
                </a:solidFill>
                <a:latin typeface="Consolas" panose="020B0609020204030204" charset="0"/>
                <a:ea typeface="+mn-ea"/>
                <a:cs typeface="+mn-cs"/>
                <a:sym typeface="微软雅黑" panose="020B0503020204020204" charset="-122"/>
              </a:rPr>
              <a:t>= </a:t>
            </a:r>
            <a:r>
              <a:rPr lang="zh-CN" altLang="en-US" kern="1200" spc="150" normalizeH="0" baseline="0">
                <a:solidFill>
                  <a:srgbClr val="404040"/>
                </a:solidFill>
                <a:latin typeface="Consolas" panose="020B0609020204030204" charset="0"/>
                <a:ea typeface="+mn-ea"/>
                <a:cs typeface="+mn-cs"/>
                <a:sym typeface="微软雅黑" panose="020B0503020204020204" charset="-122"/>
              </a:rPr>
              <a:t>'aabc abcd abbcd abccd abcdd'</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&gt;&gt;&gt; p</a:t>
            </a:r>
            <a:r>
              <a:rPr lang="en-US" altLang="zh-CN" kern="1200" spc="150" normalizeH="0" baseline="0">
                <a:solidFill>
                  <a:srgbClr val="404040"/>
                </a:solidFill>
                <a:latin typeface="Consolas" panose="020B0609020204030204" charset="0"/>
                <a:ea typeface="+mn-ea"/>
                <a:cs typeface="+mn-cs"/>
                <a:sym typeface="微软雅黑" panose="020B0503020204020204" charset="-122"/>
              </a:rPr>
              <a:t>attern</a:t>
            </a:r>
            <a:r>
              <a:rPr lang="zh-CN" altLang="en-US" kern="1200" spc="150" normalizeH="0" baseline="0">
                <a:solidFill>
                  <a:srgbClr val="404040"/>
                </a:solidFill>
                <a:latin typeface="Consolas" panose="020B0609020204030204" charset="0"/>
                <a:ea typeface="+mn-ea"/>
                <a:cs typeface="+mn-cs"/>
                <a:sym typeface="微软雅黑" panose="020B0503020204020204" charset="-122"/>
              </a:rPr>
              <a:t>.findall(s)</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00B0F0"/>
                </a:solidFill>
                <a:latin typeface="Consolas" panose="020B0609020204030204" charset="0"/>
                <a:ea typeface="+mn-ea"/>
                <a:cs typeface="+mn-cs"/>
                <a:sym typeface="微软雅黑" panose="020B0503020204020204" charset="-122"/>
              </a:rPr>
              <a:t>[('aabc', 'a'), ('abbcd', 'b'), ('abccd', 'c'), ('abcdd', 'd')]</a:t>
            </a:r>
            <a:endParaRPr lang="zh-CN" altLang="en-US" kern="1200" spc="150" normalizeH="0" baseline="0">
              <a:solidFill>
                <a:srgbClr val="00B0F0"/>
              </a:solidFill>
              <a:latin typeface="Consolas" panose="020B0609020204030204" charset="0"/>
              <a:ea typeface="+mn-ea"/>
              <a:cs typeface="+mn-cs"/>
              <a:sym typeface="微软雅黑" panose="020B0503020204020204" charset="-122"/>
            </a:endParaRPr>
          </a:p>
        </p:txBody>
      </p:sp>
      <p:sp>
        <p:nvSpPr>
          <p:cNvPr id="137220"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标题 74753"/>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4.2.6 正则表达式应用案例</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38243" name="文本占位符 74754"/>
          <p:cNvSpPr>
            <a:spLocks noGrp="1"/>
          </p:cNvSpPr>
          <p:nvPr>
            <p:ph sz="half" idx="2"/>
          </p:nvPr>
        </p:nvSpPr>
        <p:spPr>
          <a:xfrm>
            <a:off x="554038" y="892175"/>
            <a:ext cx="11155362" cy="5054600"/>
          </a:xfrm>
        </p:spPr>
        <p:txBody>
          <a:bodyPr lIns="101600" tIns="0" rIns="82550" bIns="0" anchor="t"/>
          <a:p>
            <a:pPr defTabSz="914400">
              <a:lnSpc>
                <a:spcPct val="150000"/>
              </a:lnSpc>
              <a:spcBef>
                <a:spcPct val="0"/>
              </a:spcBef>
              <a:spcAft>
                <a:spcPct val="0"/>
              </a:spcAft>
              <a:buClrTx/>
              <a:buSzPct val="70000"/>
              <a:buChar char=""/>
            </a:pP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例</a:t>
            </a:r>
            <a:r>
              <a:rPr lang="en-US" altLang="zh-CN" sz="2400" kern="1200" spc="150" normalizeH="0" baseline="0" dirty="0">
                <a:solidFill>
                  <a:srgbClr val="404040"/>
                </a:solidFill>
                <a:latin typeface="宋体" panose="02010600030101010101" pitchFamily="2" charset="-122"/>
                <a:ea typeface="+mn-ea"/>
                <a:cs typeface="+mn-cs"/>
                <a:sym typeface="微软雅黑" panose="020B0503020204020204" charset="-122"/>
              </a:rPr>
              <a:t>4-6</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：识别并提取Python程序中的类名、函数名、变量名等标识符。</a:t>
            </a:r>
            <a:r>
              <a:rPr lang="zh-CN" altLang="en-US" sz="2400" kern="1200" spc="150" normalizeH="0" baseline="0" dirty="0">
                <a:solidFill>
                  <a:srgbClr val="404040"/>
                </a:solidFill>
                <a:latin typeface="宋体" panose="02010600030101010101" pitchFamily="2" charset="-122"/>
                <a:ea typeface="+mn-ea"/>
                <a:cs typeface="+mn-cs"/>
                <a:sym typeface="Arial" panose="020B0604020202020204" pitchFamily="34" charset="0"/>
              </a:rPr>
              <a:t>假设源文件的编写风格符合</a:t>
            </a:r>
            <a:r>
              <a:rPr lang="en-US" altLang="zh-CN" sz="2400" kern="1200" spc="150" normalizeH="0" baseline="0" dirty="0">
                <a:solidFill>
                  <a:srgbClr val="404040"/>
                </a:solidFill>
                <a:latin typeface="宋体" panose="02010600030101010101" pitchFamily="2" charset="-122"/>
                <a:ea typeface="+mn-ea"/>
                <a:cs typeface="+mn-cs"/>
                <a:sym typeface="Arial" panose="020B0604020202020204" pitchFamily="34" charset="0"/>
              </a:rPr>
              <a:t>Python</a:t>
            </a:r>
            <a:r>
              <a:rPr lang="zh-CN" altLang="en-US" sz="2400" kern="1200" spc="150" normalizeH="0" baseline="0" dirty="0">
                <a:solidFill>
                  <a:srgbClr val="404040"/>
                </a:solidFill>
                <a:latin typeface="宋体" panose="02010600030101010101" pitchFamily="2" charset="-122"/>
                <a:ea typeface="+mn-ea"/>
                <a:cs typeface="+mn-cs"/>
                <a:sym typeface="Arial" panose="020B0604020202020204" pitchFamily="34" charset="0"/>
              </a:rPr>
              <a:t>语言编程规范。</a:t>
            </a:r>
            <a:endParaRPr lang="zh-CN" altLang="en-US" sz="2400" kern="1200" spc="150" normalizeH="0" baseline="0" dirty="0">
              <a:solidFill>
                <a:srgbClr val="404040"/>
              </a:solidFill>
              <a:latin typeface="宋体" panose="02010600030101010101" pitchFamily="2" charset="-122"/>
              <a:ea typeface="+mn-ea"/>
              <a:cs typeface="+mn-cs"/>
              <a:sym typeface="Arial" panose="020B0604020202020204" pitchFamily="34" charset="0"/>
            </a:endParaRPr>
          </a:p>
          <a:p>
            <a:pPr defTabSz="914400">
              <a:lnSpc>
                <a:spcPct val="150000"/>
              </a:lnSpc>
              <a:spcBef>
                <a:spcPct val="0"/>
              </a:spcBef>
              <a:spcAft>
                <a:spcPct val="0"/>
              </a:spcAft>
              <a:buClrTx/>
              <a:buSzPct val="70000"/>
              <a:buChar char=""/>
            </a:pPr>
            <a:r>
              <a:rPr lang="zh-CN" altLang="en-US" sz="2000" kern="1200" spc="150" normalizeH="0" baseline="0" dirty="0">
                <a:solidFill>
                  <a:srgbClr val="404040"/>
                </a:solidFill>
                <a:latin typeface="宋体" panose="02010600030101010101" pitchFamily="2" charset="-122"/>
                <a:ea typeface="+mn-ea"/>
                <a:cs typeface="+mn-cs"/>
                <a:sym typeface="微软雅黑" panose="020B0503020204020204" charset="-122"/>
              </a:rPr>
              <a:t>假设程序文件为</a:t>
            </a:r>
            <a:r>
              <a:rPr lang="en-US" altLang="zh-CN" sz="2000" kern="1200" spc="150" normalizeH="0" baseline="0" dirty="0">
                <a:solidFill>
                  <a:srgbClr val="404040"/>
                </a:solidFill>
                <a:latin typeface="宋体" panose="02010600030101010101" pitchFamily="2" charset="-122"/>
                <a:ea typeface="+mn-ea"/>
                <a:cs typeface="+mn-cs"/>
                <a:sym typeface="微软雅黑" panose="020B0503020204020204" charset="-122"/>
                <a:hlinkClick r:id="rId1" action="ppaction://hlinkfile"/>
              </a:rPr>
              <a:t>FindIdentifiersFromPyFile.py</a:t>
            </a:r>
            <a:r>
              <a:rPr lang="en-US" altLang="zh-CN" sz="2000" kern="1200" spc="150" normalizeH="0" baseline="0" dirty="0">
                <a:solidFill>
                  <a:srgbClr val="404040"/>
                </a:solidFill>
                <a:latin typeface="宋体" panose="02010600030101010101" pitchFamily="2" charset="-122"/>
                <a:ea typeface="+mn-ea"/>
                <a:cs typeface="+mn-cs"/>
                <a:sym typeface="微软雅黑" panose="020B0503020204020204" charset="-122"/>
              </a:rPr>
              <a:t>，在命令提示符环境中使用命令“Python FindIdentifiersFromPyFile.py 目标文件名”查找并输出目标文件中的标识符。</a:t>
            </a:r>
            <a:endPar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endParaRPr>
          </a:p>
        </p:txBody>
      </p:sp>
      <p:sp>
        <p:nvSpPr>
          <p:cNvPr id="138244"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Arial" panose="020B0604020202020204" pitchFamily="34" charset="0"/>
              </a:rPr>
              <a:t>4.2.6 正则表达式应用案例</a:t>
            </a:r>
            <a:endParaRPr lang="zh-CN" altLang="en-US" spc="200">
              <a:solidFill>
                <a:srgbClr val="FFFFFF"/>
              </a:solidFill>
              <a:latin typeface="宋体" panose="02010600030101010101" pitchFamily="2" charset="-122"/>
              <a:ea typeface="+mj-ea"/>
              <a:cs typeface="+mj-cs"/>
              <a:sym typeface="Arial" panose="020B0604020202020204" pitchFamily="34" charset="0"/>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3" name="内容占位符 2"/>
          <p:cNvSpPr>
            <a:spLocks noGrp="1"/>
          </p:cNvSpPr>
          <p:nvPr>
            <p:ph sz="half" idx="2"/>
          </p:nvPr>
        </p:nvSpPr>
        <p:spPr>
          <a:xfrm>
            <a:off x="554038" y="892175"/>
            <a:ext cx="11155363" cy="5054600"/>
          </a:xfrm>
        </p:spPr>
        <p:txBody>
          <a:bodyPr lIns="101600" tIns="0" rIns="82550" bIns="0" rtlCol="0">
            <a:noAutofit/>
          </a:bodyPr>
          <a:p>
            <a:pPr marL="379730" marR="0" indent="-342900" algn="l" defTabSz="914400" rtl="0" eaLnBrk="1" fontAlgn="base" latinLnBrk="0" hangingPunct="1">
              <a:lnSpc>
                <a:spcPct val="150000"/>
              </a:lnSpc>
              <a:spcBef>
                <a:spcPts val="0"/>
              </a:spcBef>
              <a:spcAft>
                <a:spcPct val="0"/>
              </a:spcAft>
              <a:buClrTx/>
              <a:buSzTx/>
              <a:buFont typeface="Wingdings" panose="05000000000000000000" charset="0"/>
              <a:buChar char=""/>
            </a:pPr>
            <a:r>
              <a:rPr kumimoji="0" lang="zh-CN" altLang="en-US" sz="2400" b="0" i="0" u="none" strike="noStrike" kern="1200" cap="none" spc="0" normalizeH="0" baseline="0" noProof="1" dirty="0">
                <a:solidFill>
                  <a:schemeClr val="tx1"/>
                </a:solidFill>
                <a:uFillTx/>
                <a:latin typeface="宋体" panose="02010600030101010101" pitchFamily="2" charset="-122"/>
                <a:ea typeface="+mn-ea"/>
                <a:cs typeface="+mn-cs"/>
                <a:sym typeface="+mn-ea"/>
              </a:rPr>
              <a:t>例</a:t>
            </a:r>
            <a:r>
              <a:rPr kumimoji="0" lang="en-US" altLang="zh-CN" sz="2400" b="0" i="0" u="none" strike="noStrike" kern="1200" cap="none" spc="0" normalizeH="0" baseline="0" noProof="1" dirty="0">
                <a:solidFill>
                  <a:schemeClr val="tx1"/>
                </a:solidFill>
                <a:uFillTx/>
                <a:latin typeface="宋体" panose="02010600030101010101" pitchFamily="2" charset="-122"/>
                <a:ea typeface="+mn-ea"/>
                <a:cs typeface="+mn-cs"/>
                <a:sym typeface="+mn-ea"/>
              </a:rPr>
              <a:t>4-7</a:t>
            </a:r>
            <a:r>
              <a:rPr kumimoji="0" lang="zh-CN" altLang="en-US" sz="2400" b="0" i="0" u="none" strike="noStrike" kern="1200" cap="none" spc="0" normalizeH="0" baseline="0" noProof="1" dirty="0">
                <a:solidFill>
                  <a:schemeClr val="tx1"/>
                </a:solidFill>
                <a:uFillTx/>
                <a:latin typeface="宋体" panose="02010600030101010101" pitchFamily="2" charset="-122"/>
                <a:ea typeface="+mn-ea"/>
                <a:cs typeface="+mn-cs"/>
                <a:sym typeface="+mn-ea"/>
              </a:rPr>
              <a:t>：Python程序规范性检查。</a:t>
            </a:r>
            <a:endParaRPr kumimoji="0" lang="zh-CN" altLang="en-US" sz="2400" b="0" i="0" u="none" strike="noStrike" kern="1200" cap="none" spc="0" normalizeH="0" baseline="0" noProof="1" dirty="0">
              <a:solidFill>
                <a:schemeClr val="tx1"/>
              </a:solidFill>
              <a:uFillTx/>
              <a:latin typeface="宋体" panose="02010600030101010101" pitchFamily="2" charset="-122"/>
              <a:ea typeface="+mn-ea"/>
              <a:cs typeface="+mn-cs"/>
            </a:endParaRPr>
          </a:p>
          <a:p>
            <a:pPr marL="342900" marR="0" indent="-306070" algn="l" defTabSz="914400" rtl="0" eaLnBrk="1" fontAlgn="base" latinLnBrk="0" hangingPunct="1">
              <a:lnSpc>
                <a:spcPct val="150000"/>
              </a:lnSpc>
              <a:spcBef>
                <a:spcPts val="0"/>
              </a:spcBef>
              <a:spcAft>
                <a:spcPct val="0"/>
              </a:spcAft>
              <a:buClrTx/>
              <a:buSzTx/>
              <a:buFont typeface="Wingdings" panose="05000000000000000000" charset="0"/>
              <a:buChar char=""/>
            </a:pPr>
            <a:r>
              <a:rPr kumimoji="0" lang="zh-CN" altLang="en-US" sz="2000" b="0" i="0" u="none" strike="noStrike" kern="1200" cap="none" spc="0" normalizeH="0" baseline="0" noProof="1">
                <a:solidFill>
                  <a:schemeClr val="tx1"/>
                </a:solidFill>
                <a:uFillTx/>
                <a:latin typeface="+mn-lt"/>
                <a:ea typeface="+mn-ea"/>
                <a:cs typeface="+mn-cs"/>
              </a:rPr>
              <a:t>程序文件为</a:t>
            </a:r>
            <a:r>
              <a:rPr kumimoji="0" lang="zh-CN" altLang="en-US" sz="2000" b="0" i="0" u="none" strike="noStrike" kern="1200" cap="none" spc="0" normalizeH="0" baseline="0" noProof="1">
                <a:solidFill>
                  <a:schemeClr val="tx1"/>
                </a:solidFill>
                <a:uFillTx/>
                <a:latin typeface="+mn-lt"/>
                <a:ea typeface="+mn-ea"/>
                <a:cs typeface="+mn-cs"/>
                <a:hlinkClick r:id="rId1" action="ppaction://hlinkfile"/>
              </a:rPr>
              <a:t>CheckCodeFormats.py</a:t>
            </a:r>
            <a:r>
              <a:rPr kumimoji="0" lang="zh-CN" altLang="en-US" sz="2000" b="0" i="0" u="none" strike="noStrike" kern="1200" cap="none" spc="0" normalizeH="0" baseline="0" noProof="1">
                <a:solidFill>
                  <a:schemeClr val="tx1"/>
                </a:solidFill>
                <a:uFillTx/>
                <a:latin typeface="+mn-lt"/>
                <a:ea typeface="+mn-ea"/>
                <a:cs typeface="+mn-cs"/>
              </a:rPr>
              <a:t>，主要检查</a:t>
            </a:r>
            <a:r>
              <a:rPr kumimoji="0" lang="en-US" altLang="zh-CN" sz="2000" b="0" i="0" u="none" strike="noStrike" kern="1200" cap="none" spc="0" normalizeH="0" baseline="0" noProof="1">
                <a:solidFill>
                  <a:schemeClr val="tx1"/>
                </a:solidFill>
                <a:uFillTx/>
                <a:latin typeface="+mn-lt"/>
                <a:ea typeface="+mn-ea"/>
                <a:cs typeface="+mn-cs"/>
              </a:rPr>
              <a:t>Python</a:t>
            </a:r>
            <a:r>
              <a:rPr kumimoji="0" lang="zh-CN" altLang="en-US" sz="2000" b="0" i="0" u="none" strike="noStrike" kern="1200" cap="none" spc="0" normalizeH="0" baseline="0" noProof="1">
                <a:solidFill>
                  <a:schemeClr val="tx1"/>
                </a:solidFill>
                <a:uFillTx/>
                <a:latin typeface="+mn-lt"/>
                <a:ea typeface="+mn-ea"/>
                <a:cs typeface="+mn-cs"/>
              </a:rPr>
              <a:t>程序的一些基本规范，例如运算符两侧是否有空格，是否每次只导入一个模块，在不同的功能模块之间是否有空行。</a:t>
            </a:r>
            <a:endParaRPr kumimoji="0" lang="zh-CN" altLang="en-US" sz="2000" b="0" i="0" u="none" strike="noStrike" kern="1200" cap="none" spc="0" normalizeH="0" baseline="0" noProof="1">
              <a:solidFill>
                <a:schemeClr val="tx1"/>
              </a:solidFill>
              <a:uFillTx/>
              <a:latin typeface="+mn-lt"/>
              <a:ea typeface="+mn-ea"/>
              <a:cs typeface="+mn-cs"/>
            </a:endParaRPr>
          </a:p>
        </p:txBody>
      </p:sp>
      <p:sp>
        <p:nvSpPr>
          <p:cNvPr id="139268"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标题 1"/>
          <p:cNvSpPr>
            <a:spLocks noGrp="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Arial" panose="020B0604020202020204" pitchFamily="34" charset="0"/>
              </a:rPr>
              <a:t>4.2.6 正则表达式应用案例</a:t>
            </a:r>
            <a:endParaRPr lang="zh-CN" altLang="en-US" spc="200">
              <a:solidFill>
                <a:srgbClr val="FFFFFF"/>
              </a:solidFill>
              <a:latin typeface="宋体" panose="02010600030101010101" pitchFamily="2" charset="-122"/>
              <a:ea typeface="+mj-ea"/>
              <a:cs typeface="+mj-cs"/>
              <a:sym typeface="Arial" panose="020B0604020202020204" pitchFamily="34" charset="0"/>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3" name="内容占位符 2"/>
          <p:cNvSpPr>
            <a:spLocks noGrp="1"/>
          </p:cNvSpPr>
          <p:nvPr>
            <p:ph sz="half" idx="2"/>
          </p:nvPr>
        </p:nvSpPr>
        <p:spPr>
          <a:xfrm>
            <a:off x="554038" y="892175"/>
            <a:ext cx="11155363" cy="5054600"/>
          </a:xfrm>
        </p:spPr>
        <p:txBody>
          <a:bodyPr lIns="101600" tIns="0" rIns="82550" bIns="0" rtlCol="0">
            <a:noAutofit/>
          </a:bodyPr>
          <a:p>
            <a:pPr marL="342900" marR="0" indent="-342900" algn="l" defTabSz="914400" rtl="0" eaLnBrk="1" fontAlgn="base" latinLnBrk="0" hangingPunct="1">
              <a:lnSpc>
                <a:spcPct val="100000"/>
              </a:lnSpc>
              <a:spcBef>
                <a:spcPts val="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uFillTx/>
                <a:latin typeface="Consolas" panose="020B0609020204030204" charset="0"/>
                <a:ea typeface="+mn-ea"/>
                <a:cs typeface="+mn-cs"/>
              </a:rPr>
              <a:t>示例</a:t>
            </a:r>
            <a:r>
              <a:rPr kumimoji="0" lang="en-US" altLang="zh-CN" sz="2400" b="0" i="0" u="none" strike="noStrike" kern="1200" cap="none" spc="0" normalizeH="0" baseline="0" noProof="1">
                <a:solidFill>
                  <a:schemeClr val="tx1"/>
                </a:solidFill>
                <a:uFillTx/>
                <a:latin typeface="Consolas" panose="020B0609020204030204" charset="0"/>
                <a:ea typeface="+mn-ea"/>
                <a:cs typeface="+mn-cs"/>
              </a:rPr>
              <a:t>4</a:t>
            </a:r>
            <a:r>
              <a:rPr kumimoji="0" lang="zh-CN" altLang="en-US" sz="2400" b="0" i="0" u="none" strike="noStrike" kern="1200" cap="none" spc="0" normalizeH="0" baseline="0" noProof="1">
                <a:solidFill>
                  <a:schemeClr val="tx1"/>
                </a:solidFill>
                <a:uFillTx/>
                <a:latin typeface="Consolas" panose="020B0609020204030204" charset="0"/>
                <a:ea typeface="+mn-ea"/>
                <a:cs typeface="+mn-cs"/>
              </a:rPr>
              <a:t>-</a:t>
            </a:r>
            <a:r>
              <a:rPr kumimoji="0" lang="en-US" altLang="zh-CN" sz="2400" b="0" i="0" u="none" strike="noStrike" kern="1200" cap="none" spc="0" normalizeH="0" baseline="0" noProof="1">
                <a:solidFill>
                  <a:schemeClr val="tx1"/>
                </a:solidFill>
                <a:uFillTx/>
                <a:latin typeface="Consolas" panose="020B0609020204030204" charset="0"/>
                <a:ea typeface="+mn-ea"/>
                <a:cs typeface="+mn-cs"/>
              </a:rPr>
              <a:t>8</a:t>
            </a:r>
            <a:r>
              <a:rPr kumimoji="0" lang="zh-CN" altLang="en-US" sz="2400" b="0" i="0" u="none" strike="noStrike" kern="1200" cap="none" spc="0" normalizeH="0" baseline="0" noProof="1">
                <a:solidFill>
                  <a:schemeClr val="tx1"/>
                </a:solidFill>
                <a:uFillTx/>
                <a:latin typeface="Consolas" panose="020B0609020204030204" charset="0"/>
                <a:ea typeface="+mn-ea"/>
                <a:cs typeface="+mn-cs"/>
              </a:rPr>
              <a:t>  使用正则表达式批量检查网页文件是否被嵌入iframe框架。</a:t>
            </a:r>
            <a:endParaRPr kumimoji="0" lang="zh-CN" altLang="en-US" sz="24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import os</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import re</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def detectIframe(fn):</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    #存放网页文件内容的列表</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    content = []</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    with open(fn, encoding='utf8') as fp:</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        #读取文件所有行，删除两侧的空白字符，然后添加到列表中</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        for line in fp:</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            content.append(line.strip())</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    #把所有内容连接成字符串</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    content = ' '.join(content)</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    #正则表达式</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    m = re.findall(r'&lt;iframe\s+src=.*?&gt;&lt;/iframe&gt;', content)</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    if m:</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        #返回文件名和被嵌入的框架</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        return {fn:m}</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    return False</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p:txBody>
      </p:sp>
      <p:sp>
        <p:nvSpPr>
          <p:cNvPr id="140292" name="灯片编号占位符 3"/>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标题 1"/>
          <p:cNvSpPr>
            <a:spLocks noGrp="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Arial" panose="020B0604020202020204" pitchFamily="34" charset="0"/>
              </a:rPr>
              <a:t>4.2.6 正则表达式应用案例</a:t>
            </a:r>
            <a:endParaRPr lang="zh-CN" altLang="en-US" spc="200">
              <a:solidFill>
                <a:srgbClr val="FFFFFF"/>
              </a:solidFill>
              <a:latin typeface="宋体" panose="02010600030101010101" pitchFamily="2" charset="-122"/>
              <a:ea typeface="+mj-ea"/>
              <a:cs typeface="+mj-cs"/>
              <a:sym typeface="Arial" panose="020B0604020202020204" pitchFamily="34" charset="0"/>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41315" name="内容占位符 2"/>
          <p:cNvSpPr>
            <a:spLocks noGrp="1"/>
          </p:cNvSpPr>
          <p:nvPr>
            <p:ph sz="half" idx="2"/>
          </p:nvPr>
        </p:nvSpPr>
        <p:spPr>
          <a:xfrm>
            <a:off x="554038" y="892175"/>
            <a:ext cx="11155362" cy="5054600"/>
          </a:xfrm>
        </p:spPr>
        <p:txBody>
          <a:bodyPr lIns="101600" tIns="0" rIns="82550" bIns="0" anchor="t"/>
          <a:p>
            <a:pPr marL="0" indent="0" defTabSz="914400">
              <a:spcAft>
                <a:spcPct val="0"/>
              </a:spcAft>
              <a:buClrTx/>
              <a:buSzTx/>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#遍历当前文件夹中所有html和htm文件并检查是否被嵌入框架</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for fn in (f for f in os.listdir('.') if f.endswith(('.html','.htm'))):</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r = detectIframe(fn)</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if not r:</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continue</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#输出检查结果</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for k, v in r.items():</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print(k)</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for vv in v:</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print('\t', vv)</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p:txBody>
      </p:sp>
      <p:sp>
        <p:nvSpPr>
          <p:cNvPr id="141316" name="灯片编号占位符 3"/>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27649"/>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4.1.1 字符串格式化</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36867" name="文本占位符 27650"/>
          <p:cNvSpPr>
            <a:spLocks noGrp="1"/>
          </p:cNvSpPr>
          <p:nvPr>
            <p:ph sz="half" idx="2"/>
          </p:nvPr>
        </p:nvSpPr>
        <p:spPr>
          <a:xfrm>
            <a:off x="554038" y="892175"/>
            <a:ext cx="11155362" cy="5054600"/>
          </a:xfrm>
        </p:spPr>
        <p:txBody>
          <a:bodyPr lIns="101600" tIns="0" rIns="82550" bIns="0" anchor="t"/>
          <a:p>
            <a:pPr defTabSz="914400">
              <a:spcAft>
                <a:spcPct val="0"/>
              </a:spcAft>
              <a:buClrTx/>
              <a:buSzPct val="70000"/>
              <a:buChar char=""/>
            </a:pPr>
            <a:r>
              <a:rPr lang="zh-CN" altLang="en-US" sz="2400" kern="1200" spc="150" normalizeH="0" baseline="0" dirty="0">
                <a:solidFill>
                  <a:srgbClr val="404040"/>
                </a:solidFill>
                <a:latin typeface="+mn-lt"/>
                <a:ea typeface="+mn-ea"/>
                <a:cs typeface="+mn-cs"/>
                <a:sym typeface="微软雅黑" panose="020B0503020204020204" charset="-122"/>
              </a:rPr>
              <a:t>常用格式字符</a:t>
            </a:r>
            <a:endParaRPr lang="zh-CN" altLang="en-US" sz="2400" kern="1200" spc="150" normalizeH="0" baseline="0" dirty="0">
              <a:solidFill>
                <a:srgbClr val="404040"/>
              </a:solidFill>
              <a:latin typeface="+mn-lt"/>
              <a:ea typeface="+mn-ea"/>
              <a:cs typeface="+mn-cs"/>
              <a:sym typeface="微软雅黑" panose="020B0503020204020204" charset="-122"/>
            </a:endParaRPr>
          </a:p>
        </p:txBody>
      </p:sp>
      <p:graphicFrame>
        <p:nvGraphicFramePr>
          <p:cNvPr id="0" name="表格 -1"/>
          <p:cNvGraphicFramePr/>
          <p:nvPr>
            <p:custDataLst>
              <p:tags r:id="rId1"/>
            </p:custDataLst>
          </p:nvPr>
        </p:nvGraphicFramePr>
        <p:xfrm>
          <a:off x="2532380" y="1780223"/>
          <a:ext cx="6757670" cy="3899535"/>
        </p:xfrm>
        <a:graphic>
          <a:graphicData uri="http://schemas.openxmlformats.org/drawingml/2006/table">
            <a:tbl>
              <a:tblPr firstRow="1" bandRow="1">
                <a:tableStyleId>{5940675A-B579-460E-94D1-54222C63F5DA}</a:tableStyleId>
              </a:tblPr>
              <a:tblGrid>
                <a:gridCol w="1534160"/>
                <a:gridCol w="5223510"/>
              </a:tblGrid>
              <a:tr h="304800">
                <a:tc>
                  <a:txBody>
                    <a:bodyPr/>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格式字符</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说明</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8575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%s</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字符串 </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采用</a:t>
                      </a:r>
                      <a:r>
                        <a:rPr lang="en-US" altLang="zh-CN" sz="1800" b="0" u="none">
                          <a:latin typeface="宋体" panose="02010600030101010101" pitchFamily="2" charset="-122"/>
                          <a:ea typeface="宋体" panose="02010600030101010101" pitchFamily="2" charset="-122"/>
                          <a:cs typeface="宋体" panose="02010600030101010101" pitchFamily="2" charset="-122"/>
                        </a:rPr>
                        <a:t>str()</a:t>
                      </a:r>
                      <a:r>
                        <a:rPr lang="zh-CN" altLang="en-US" sz="1800" b="0" u="none">
                          <a:latin typeface="宋体" panose="02010600030101010101" pitchFamily="2" charset="-122"/>
                          <a:ea typeface="宋体" panose="02010600030101010101" pitchFamily="2" charset="-122"/>
                          <a:cs typeface="宋体" panose="02010600030101010101" pitchFamily="2" charset="-122"/>
                        </a:rPr>
                        <a:t>的显示</a:t>
                      </a: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字符串 </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采用</a:t>
                      </a:r>
                      <a:r>
                        <a:rPr lang="en-US" altLang="zh-CN" sz="1800" b="0" u="none">
                          <a:latin typeface="宋体" panose="02010600030101010101" pitchFamily="2" charset="-122"/>
                          <a:ea typeface="宋体" panose="02010600030101010101" pitchFamily="2" charset="-122"/>
                          <a:cs typeface="宋体" panose="02010600030101010101" pitchFamily="2" charset="-122"/>
                        </a:rPr>
                        <a:t>repr()</a:t>
                      </a:r>
                      <a:r>
                        <a:rPr lang="zh-CN" altLang="en-US" sz="1800" b="0" u="none">
                          <a:latin typeface="宋体" panose="02010600030101010101" pitchFamily="2" charset="-122"/>
                          <a:ea typeface="宋体" panose="02010600030101010101" pitchFamily="2" charset="-122"/>
                          <a:cs typeface="宋体" panose="02010600030101010101" pitchFamily="2" charset="-122"/>
                        </a:rPr>
                        <a:t>的显示</a:t>
                      </a: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%c</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单个字符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%d</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十进制整数</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%i</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十进制整数</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95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%o</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八进制整数</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9083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十六进制整数</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指数 </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基底写为</a:t>
                      </a:r>
                      <a:r>
                        <a:rPr lang="en-US" altLang="zh-CN" sz="1800" b="0" u="none">
                          <a:latin typeface="宋体" panose="02010600030101010101" pitchFamily="2" charset="-122"/>
                          <a:ea typeface="宋体" panose="02010600030101010101" pitchFamily="2" charset="-122"/>
                          <a:cs typeface="宋体" panose="02010600030101010101" pitchFamily="2" charset="-122"/>
                        </a:rPr>
                        <a:t>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指数 </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基底写为</a:t>
                      </a:r>
                      <a:r>
                        <a:rPr lang="en-US" altLang="zh-CN" sz="1800" b="0" u="none">
                          <a:latin typeface="宋体" panose="02010600030101010101" pitchFamily="2" charset="-122"/>
                          <a:ea typeface="宋体" panose="02010600030101010101" pitchFamily="2" charset="-122"/>
                          <a:cs typeface="宋体" panose="02010600030101010101" pitchFamily="2" charset="-122"/>
                        </a:rPr>
                        <a:t>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%f</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%F</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浮点数</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指数</a:t>
                      </a:r>
                      <a:r>
                        <a:rPr lang="en-US" altLang="zh-CN" sz="1800" b="0" u="none">
                          <a:latin typeface="宋体" panose="02010600030101010101" pitchFamily="2" charset="-122"/>
                          <a:ea typeface="宋体" panose="02010600030101010101" pitchFamily="2" charset="-122"/>
                          <a:cs typeface="宋体" panose="02010600030101010101" pitchFamily="2" charset="-122"/>
                        </a:rPr>
                        <a:t>(e)</a:t>
                      </a:r>
                      <a:r>
                        <a:rPr lang="zh-CN" altLang="en-US" sz="1800" b="0" u="none">
                          <a:latin typeface="宋体" panose="02010600030101010101" pitchFamily="2" charset="-122"/>
                          <a:ea typeface="宋体" panose="02010600030101010101" pitchFamily="2" charset="-122"/>
                          <a:cs typeface="宋体" panose="02010600030101010101" pitchFamily="2" charset="-122"/>
                        </a:rPr>
                        <a:t>或浮点数 </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根据显示长度</a:t>
                      </a: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指数</a:t>
                      </a:r>
                      <a:r>
                        <a:rPr lang="en-US" altLang="zh-CN" sz="1800" b="0" u="none">
                          <a:latin typeface="宋体" panose="02010600030101010101" pitchFamily="2" charset="-122"/>
                          <a:ea typeface="宋体" panose="02010600030101010101" pitchFamily="2" charset="-122"/>
                          <a:cs typeface="宋体" panose="02010600030101010101" pitchFamily="2" charset="-122"/>
                        </a:rPr>
                        <a:t>(E)</a:t>
                      </a:r>
                      <a:r>
                        <a:rPr lang="zh-CN" altLang="en-US" sz="1800" b="0" u="none">
                          <a:latin typeface="宋体" panose="02010600030101010101" pitchFamily="2" charset="-122"/>
                          <a:ea typeface="宋体" panose="02010600030101010101" pitchFamily="2" charset="-122"/>
                          <a:cs typeface="宋体" panose="02010600030101010101" pitchFamily="2" charset="-122"/>
                        </a:rPr>
                        <a:t>或浮点数 </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根据显示长度</a:t>
                      </a: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一个字符</a:t>
                      </a: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6915"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28673"/>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4.1.1 字符串格式化</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37891" name="文本占位符 28674"/>
          <p:cNvSpPr>
            <a:spLocks noGrp="1"/>
          </p:cNvSpPr>
          <p:nvPr>
            <p:ph sz="half" idx="2"/>
          </p:nvPr>
        </p:nvSpPr>
        <p:spPr>
          <a:xfrm>
            <a:off x="554038" y="892175"/>
            <a:ext cx="11155362" cy="5054600"/>
          </a:xfrm>
        </p:spPr>
        <p:txBody>
          <a:bodyPr lIns="101600" tIns="0" rIns="82550" bIns="0" anchor="t"/>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&gt;&gt;&gt; x = 1235</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&gt;&gt;&gt; so = "%o" % x</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&gt;&gt;&gt; so</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00B0F0"/>
                </a:solidFill>
                <a:latin typeface="Consolas" panose="020B0609020204030204" charset="0"/>
                <a:ea typeface="+mn-ea"/>
                <a:cs typeface="+mn-cs"/>
                <a:sym typeface="微软雅黑" panose="020B0503020204020204" charset="-122"/>
              </a:rPr>
              <a:t>"2323"</a:t>
            </a:r>
            <a:endParaRPr lang="zh-CN" altLang="en-US" sz="1800" kern="1200" spc="150" normalizeH="0" baseline="0" dirty="0">
              <a:solidFill>
                <a:srgbClr val="00B0F0"/>
              </a:solidFill>
              <a:latin typeface="Consolas" panose="020B0609020204030204" charset="0"/>
              <a:ea typeface="+mn-ea"/>
              <a:cs typeface="+mn-cs"/>
              <a:sym typeface="微软雅黑" panose="020B0503020204020204" charset="-122"/>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&gt;&gt;&gt; sh = "%x" % x</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&gt;&gt;&gt; sh</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00B0F0"/>
                </a:solidFill>
                <a:latin typeface="Consolas" panose="020B0609020204030204" charset="0"/>
                <a:ea typeface="+mn-ea"/>
                <a:cs typeface="+mn-cs"/>
                <a:sym typeface="微软雅黑" panose="020B0503020204020204" charset="-122"/>
              </a:rPr>
              <a:t>"4d3"</a:t>
            </a:r>
            <a:endParaRPr lang="zh-CN" altLang="en-US" sz="1800" kern="1200" spc="150" normalizeH="0" baseline="0" dirty="0">
              <a:solidFill>
                <a:srgbClr val="00B0F0"/>
              </a:solidFill>
              <a:latin typeface="Consolas" panose="020B0609020204030204" charset="0"/>
              <a:ea typeface="+mn-ea"/>
              <a:cs typeface="+mn-cs"/>
              <a:sym typeface="微软雅黑" panose="020B0503020204020204" charset="-122"/>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&gt;&gt;&gt; se = "%e" % x</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&gt;&gt;&gt; se</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00B0F0"/>
                </a:solidFill>
                <a:latin typeface="Consolas" panose="020B0609020204030204" charset="0"/>
                <a:ea typeface="+mn-ea"/>
                <a:cs typeface="+mn-cs"/>
                <a:sym typeface="微软雅黑" panose="020B0503020204020204" charset="-122"/>
              </a:rPr>
              <a:t>"1.235000e+03"</a:t>
            </a:r>
            <a:endParaRPr lang="zh-CN" altLang="en-US" sz="1800" kern="1200" spc="150" normalizeH="0" baseline="0" dirty="0">
              <a:solidFill>
                <a:srgbClr val="00B0F0"/>
              </a:solidFill>
              <a:latin typeface="Consolas" panose="020B0609020204030204" charset="0"/>
              <a:ea typeface="+mn-ea"/>
              <a:cs typeface="+mn-cs"/>
              <a:sym typeface="微软雅黑" panose="020B0503020204020204" charset="-122"/>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&gt;&gt;&gt; chr(ord("3")+1)</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00B0F0"/>
                </a:solidFill>
                <a:latin typeface="Consolas" panose="020B0609020204030204" charset="0"/>
                <a:ea typeface="+mn-ea"/>
                <a:cs typeface="+mn-cs"/>
                <a:sym typeface="微软雅黑" panose="020B0503020204020204" charset="-122"/>
              </a:rPr>
              <a:t>"4"</a:t>
            </a:r>
            <a:endParaRPr lang="zh-CN" altLang="en-US" sz="1800" kern="1200" spc="150" normalizeH="0" baseline="0" dirty="0">
              <a:solidFill>
                <a:srgbClr val="00B0F0"/>
              </a:solidFill>
              <a:latin typeface="Consolas" panose="020B0609020204030204" charset="0"/>
              <a:ea typeface="+mn-ea"/>
              <a:cs typeface="+mn-cs"/>
              <a:sym typeface="微软雅黑" panose="020B0503020204020204" charset="-122"/>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&gt;&gt;&gt; "%s" % 65</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00B0F0"/>
                </a:solidFill>
                <a:latin typeface="Consolas" panose="020B0609020204030204" charset="0"/>
                <a:ea typeface="+mn-ea"/>
                <a:cs typeface="+mn-cs"/>
                <a:sym typeface="微软雅黑" panose="020B0503020204020204" charset="-122"/>
              </a:rPr>
              <a:t>"65"</a:t>
            </a:r>
            <a:endParaRPr lang="zh-CN" altLang="en-US" sz="1800" kern="1200" spc="150" normalizeH="0" baseline="0" dirty="0">
              <a:solidFill>
                <a:srgbClr val="00B0F0"/>
              </a:solidFill>
              <a:latin typeface="Consolas" panose="020B0609020204030204" charset="0"/>
              <a:ea typeface="+mn-ea"/>
              <a:cs typeface="+mn-cs"/>
              <a:sym typeface="微软雅黑" panose="020B0503020204020204" charset="-122"/>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&gt;&gt;&gt; "%s" % 65333</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00B0F0"/>
                </a:solidFill>
                <a:latin typeface="Consolas" panose="020B0609020204030204" charset="0"/>
                <a:ea typeface="+mn-ea"/>
                <a:cs typeface="+mn-cs"/>
                <a:sym typeface="微软雅黑" panose="020B0503020204020204" charset="-122"/>
              </a:rPr>
              <a:t>"65333"</a:t>
            </a:r>
            <a:endParaRPr lang="zh-CN" altLang="en-US" sz="1800" kern="1200" spc="150" normalizeH="0" baseline="0" dirty="0">
              <a:solidFill>
                <a:srgbClr val="00B0F0"/>
              </a:solidFill>
              <a:latin typeface="Consolas" panose="020B0609020204030204" charset="0"/>
              <a:ea typeface="+mn-ea"/>
              <a:cs typeface="+mn-cs"/>
              <a:sym typeface="微软雅黑" panose="020B0503020204020204" charset="-122"/>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&gt;&gt;&gt; "%d" % "555"</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FF0000"/>
                </a:solidFill>
                <a:latin typeface="Consolas" panose="020B0609020204030204" charset="0"/>
                <a:ea typeface="+mn-ea"/>
                <a:cs typeface="+mn-cs"/>
                <a:sym typeface="微软雅黑" panose="020B0503020204020204" charset="-122"/>
              </a:rPr>
              <a:t>TypeError: %d format: a number is required, not str</a:t>
            </a:r>
            <a:endParaRPr lang="zh-CN" altLang="en-US" sz="1800" kern="1200" spc="150" normalizeH="0" baseline="0" dirty="0">
              <a:solidFill>
                <a:srgbClr val="FF0000"/>
              </a:solidFill>
              <a:latin typeface="Consolas" panose="020B0609020204030204" charset="0"/>
              <a:ea typeface="+mn-ea"/>
              <a:cs typeface="+mn-cs"/>
              <a:sym typeface="微软雅黑" panose="020B0503020204020204" charset="-122"/>
            </a:endParaRPr>
          </a:p>
        </p:txBody>
      </p:sp>
      <p:sp>
        <p:nvSpPr>
          <p:cNvPr id="37892"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Arial" panose="020B0604020202020204" pitchFamily="34" charset="0"/>
              </a:rPr>
              <a:t>4.1.1 字符串格式化</a:t>
            </a:r>
            <a:endParaRPr lang="zh-CN" altLang="en-US" spc="200">
              <a:solidFill>
                <a:srgbClr val="FFFFFF"/>
              </a:solidFill>
              <a:latin typeface="宋体" panose="02010600030101010101" pitchFamily="2" charset="-122"/>
              <a:ea typeface="+mj-ea"/>
              <a:cs typeface="+mj-cs"/>
              <a:sym typeface="Arial" panose="020B0604020202020204" pitchFamily="34" charset="0"/>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38915" name="内容占位符 2"/>
          <p:cNvSpPr>
            <a:spLocks noGrp="1"/>
          </p:cNvSpPr>
          <p:nvPr>
            <p:ph sz="half" idx="2"/>
          </p:nvPr>
        </p:nvSpPr>
        <p:spPr>
          <a:xfrm>
            <a:off x="554038" y="892175"/>
            <a:ext cx="11155362" cy="5054600"/>
          </a:xfrm>
        </p:spPr>
        <p:txBody>
          <a:bodyPr lIns="101600" tIns="0" rIns="82550" bIns="0" anchor="t"/>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&gt;&gt;&gt; int('555')</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00B0F0"/>
                </a:solidFill>
                <a:latin typeface="Consolas" panose="020B0609020204030204" charset="0"/>
                <a:ea typeface="+mn-ea"/>
                <a:cs typeface="+mn-cs"/>
                <a:sym typeface="微软雅黑" panose="020B0503020204020204" charset="-122"/>
              </a:rPr>
              <a:t>555</a:t>
            </a:r>
            <a:endParaRPr lang="zh-CN"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&gt;&gt;&gt; '%s'%[1, 2, 3]        </a:t>
            </a: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a:t>
            </a: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直接把对象转换成字符串</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00B0F0"/>
                </a:solidFill>
                <a:latin typeface="Consolas" panose="020B0609020204030204" charset="0"/>
                <a:ea typeface="+mn-ea"/>
                <a:cs typeface="+mn-cs"/>
                <a:sym typeface="微软雅黑" panose="020B0503020204020204" charset="-122"/>
              </a:rPr>
              <a:t>'[1, 2, 3]'</a:t>
            </a:r>
            <a:endParaRPr lang="zh-CN"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&gt;&gt;&gt; str((1,2,3))          </a:t>
            </a: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a:t>
            </a: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直接把对象转换成字符串</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00B0F0"/>
                </a:solidFill>
                <a:latin typeface="Consolas" panose="020B0609020204030204" charset="0"/>
                <a:ea typeface="+mn-ea"/>
                <a:cs typeface="+mn-cs"/>
                <a:sym typeface="微软雅黑" panose="020B0503020204020204" charset="-122"/>
              </a:rPr>
              <a:t>'(1, 2, 3)'</a:t>
            </a:r>
            <a:endParaRPr lang="zh-CN"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&gt;&gt;&gt; str([1,2,3])</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00B0F0"/>
                </a:solidFill>
                <a:latin typeface="Consolas" panose="020B0609020204030204" charset="0"/>
                <a:ea typeface="+mn-ea"/>
                <a:cs typeface="+mn-cs"/>
                <a:sym typeface="微软雅黑" panose="020B0503020204020204" charset="-122"/>
              </a:rPr>
              <a:t>'[1, 2, 3]'</a:t>
            </a:r>
            <a:endParaRPr lang="zh-CN"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&gt;&gt;&gt; list(str([1, 2, 3]))  </a:t>
            </a: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a:t>
            </a: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字符串中的每个字符都成为列表的元素</a:t>
            </a:r>
            <a:endParaRPr lang="zh-CN"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00B0F0"/>
                </a:solidFill>
                <a:latin typeface="Consolas" panose="020B0609020204030204" charset="0"/>
                <a:ea typeface="+mn-ea"/>
                <a:cs typeface="+mn-cs"/>
                <a:sym typeface="微软雅黑" panose="020B0503020204020204" charset="-122"/>
              </a:rPr>
              <a:t>['[', '1', ',', ' ', '2', ',', ' ', '3', ']']</a:t>
            </a:r>
            <a:endParaRPr lang="zh-CN"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&gt;&gt;&gt; eval(str([1, 2, 3]))</a:t>
            </a:r>
            <a:endParaRPr lang="zh-CN"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00B0F0"/>
                </a:solidFill>
                <a:latin typeface="Consolas" panose="020B0609020204030204" charset="0"/>
                <a:ea typeface="+mn-ea"/>
                <a:cs typeface="+mn-cs"/>
                <a:sym typeface="微软雅黑" panose="020B0503020204020204" charset="-122"/>
              </a:rPr>
              <a:t>[1, 2, 3]</a:t>
            </a:r>
            <a:endParaRPr lang="zh-CN" altLang="en-US" sz="1800" kern="1200" spc="150" normalizeH="0" baseline="0">
              <a:solidFill>
                <a:srgbClr val="00B0F0"/>
              </a:solidFill>
              <a:latin typeface="Consolas" panose="020B0609020204030204" charset="0"/>
              <a:ea typeface="+mn-ea"/>
              <a:cs typeface="+mn-cs"/>
              <a:sym typeface="微软雅黑" panose="020B0503020204020204" charset="-122"/>
            </a:endParaRPr>
          </a:p>
        </p:txBody>
      </p:sp>
      <p:sp>
        <p:nvSpPr>
          <p:cNvPr id="38916"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29697"/>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4.1.1 字符串格式化</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39939" name="文本占位符 29698"/>
          <p:cNvSpPr>
            <a:spLocks noGrp="1"/>
          </p:cNvSpPr>
          <p:nvPr>
            <p:ph sz="half" idx="2"/>
          </p:nvPr>
        </p:nvSpPr>
        <p:spPr>
          <a:xfrm>
            <a:off x="554038" y="892175"/>
            <a:ext cx="11155362" cy="5054600"/>
          </a:xfrm>
        </p:spPr>
        <p:txBody>
          <a:bodyPr lIns="101600" tIns="0" rIns="82550" bIns="0" anchor="t"/>
          <a:p>
            <a:pPr defTabSz="914400">
              <a:lnSpc>
                <a:spcPct val="80000"/>
              </a:lnSpc>
              <a:spcAft>
                <a:spcPct val="0"/>
              </a:spcAft>
              <a:buClrTx/>
              <a:buSzPct val="70000"/>
              <a:buChar char=""/>
            </a:pP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使用format方法进行格式化</a:t>
            </a:r>
            <a:endPar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endParaRPr>
          </a:p>
          <a:p>
            <a:pPr defTabSz="914400">
              <a:spcBef>
                <a:spcPct val="0"/>
              </a:spcBef>
              <a:spcAft>
                <a:spcPct val="0"/>
              </a:spcAft>
              <a:buClrTx/>
              <a:buSzPct val="70000"/>
              <a:buFont typeface="Wingdings" panose="05000000000000000000" pitchFamily="2" charset="2"/>
              <a:buNone/>
            </a:pP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Bef>
                <a:spcPts val="300"/>
              </a:spcBef>
              <a:spcAft>
                <a:spcPct val="0"/>
              </a:spcAft>
              <a:buClrTx/>
              <a:buSzPct val="70000"/>
              <a:buFont typeface="Wingdings" panose="05000000000000000000" pitchFamily="2" charset="2"/>
              <a:buNone/>
            </a:pPr>
            <a:r>
              <a:rPr lang="zh-CN" altLang="zh-CN" sz="1800" kern="1200" spc="150" normalizeH="0" baseline="0" dirty="0">
                <a:solidFill>
                  <a:srgbClr val="404040"/>
                </a:solidFill>
                <a:latin typeface="Consolas" panose="020B0609020204030204" charset="0"/>
                <a:ea typeface="+mn-ea"/>
                <a:cs typeface="+mn-cs"/>
                <a:sym typeface="微软雅黑" panose="020B0503020204020204" charset="-122"/>
              </a:rPr>
              <a:t>&gt;&gt;&gt; print("The number {0:,} in hex is: {0:#x}, the number {1} in oct is {1:#o}".format(5555,55))</a:t>
            </a:r>
            <a:endParaRPr lang="zh-CN" altLang="zh-CN"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Bef>
                <a:spcPts val="300"/>
              </a:spcBef>
              <a:spcAft>
                <a:spcPct val="0"/>
              </a:spcAft>
              <a:buClrTx/>
              <a:buSzPct val="70000"/>
              <a:buFont typeface="Wingdings" panose="05000000000000000000" pitchFamily="2" charset="2"/>
              <a:buNone/>
            </a:pPr>
            <a:r>
              <a:rPr lang="zh-CN" altLang="zh-CN" sz="1800" kern="1200" spc="150" normalizeH="0" baseline="0" dirty="0">
                <a:solidFill>
                  <a:srgbClr val="00B0F0"/>
                </a:solidFill>
                <a:latin typeface="Consolas" panose="020B0609020204030204" charset="0"/>
                <a:ea typeface="+mn-ea"/>
                <a:cs typeface="+mn-cs"/>
                <a:sym typeface="微软雅黑" panose="020B0503020204020204" charset="-122"/>
              </a:rPr>
              <a:t>The number 5,555 in hex is: 0x15b3, the number 55 in oct is 0o67</a:t>
            </a:r>
            <a:endParaRPr lang="zh-CN" altLang="zh-CN" sz="1800" kern="1200" spc="150" normalizeH="0" baseline="0" dirty="0">
              <a:solidFill>
                <a:srgbClr val="00B0F0"/>
              </a:solidFill>
              <a:latin typeface="Consolas" panose="020B0609020204030204" charset="0"/>
              <a:ea typeface="+mn-ea"/>
              <a:cs typeface="+mn-cs"/>
              <a:sym typeface="微软雅黑" panose="020B0503020204020204" charset="-122"/>
            </a:endParaRPr>
          </a:p>
          <a:p>
            <a:pPr defTabSz="914400">
              <a:spcBef>
                <a:spcPts val="300"/>
              </a:spcBef>
              <a:spcAft>
                <a:spcPct val="0"/>
              </a:spcAft>
              <a:buClrTx/>
              <a:buSzPct val="70000"/>
              <a:buFont typeface="Wingdings" panose="05000000000000000000" pitchFamily="2" charset="2"/>
              <a:buNone/>
            </a:pPr>
            <a:r>
              <a:rPr lang="zh-CN" altLang="zh-CN" sz="1800" kern="1200" spc="150" normalizeH="0" baseline="0" dirty="0">
                <a:solidFill>
                  <a:srgbClr val="404040"/>
                </a:solidFill>
                <a:latin typeface="Consolas" panose="020B0609020204030204" charset="0"/>
                <a:ea typeface="+mn-ea"/>
                <a:cs typeface="+mn-cs"/>
                <a:sym typeface="微软雅黑" panose="020B0503020204020204" charset="-122"/>
              </a:rPr>
              <a:t>&gt;&gt;&gt; print("The number {1:,} in hex is: {1:#x}, the number {0} in oct is {0:o}".format(5555,55))</a:t>
            </a:r>
            <a:endParaRPr lang="zh-CN" altLang="zh-CN"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Bef>
                <a:spcPts val="300"/>
              </a:spcBef>
              <a:spcAft>
                <a:spcPct val="0"/>
              </a:spcAft>
              <a:buClrTx/>
              <a:buSzPct val="70000"/>
              <a:buFont typeface="Wingdings" panose="05000000000000000000" pitchFamily="2" charset="2"/>
              <a:buNone/>
            </a:pPr>
            <a:r>
              <a:rPr lang="zh-CN" altLang="zh-CN" sz="1800" kern="1200" spc="150" normalizeH="0" baseline="0" dirty="0">
                <a:solidFill>
                  <a:srgbClr val="00B0F0"/>
                </a:solidFill>
                <a:latin typeface="Consolas" panose="020B0609020204030204" charset="0"/>
                <a:ea typeface="+mn-ea"/>
                <a:cs typeface="+mn-cs"/>
                <a:sym typeface="微软雅黑" panose="020B0503020204020204" charset="-122"/>
              </a:rPr>
              <a:t>The number 55 in hex is: 0x37, the number 5555 in oct is 12663</a:t>
            </a:r>
            <a:endParaRPr lang="zh-CN" altLang="zh-CN" sz="1800" kern="1200" spc="150" normalizeH="0" baseline="0" dirty="0">
              <a:solidFill>
                <a:srgbClr val="00B0F0"/>
              </a:solidFill>
              <a:latin typeface="Consolas" panose="020B0609020204030204" charset="0"/>
              <a:ea typeface="+mn-ea"/>
              <a:cs typeface="+mn-cs"/>
              <a:sym typeface="微软雅黑" panose="020B0503020204020204" charset="-122"/>
            </a:endParaRPr>
          </a:p>
          <a:p>
            <a:pPr defTabSz="914400">
              <a:spcBef>
                <a:spcPts val="300"/>
              </a:spcBef>
              <a:spcAft>
                <a:spcPct val="0"/>
              </a:spcAft>
              <a:buClrTx/>
              <a:buSzPct val="70000"/>
              <a:buFont typeface="Wingdings" panose="05000000000000000000" pitchFamily="2" charset="2"/>
              <a:buNone/>
            </a:pPr>
            <a:r>
              <a:rPr lang="zh-CN" altLang="zh-CN" sz="1800" kern="1200" spc="150" normalizeH="0" baseline="0" dirty="0">
                <a:solidFill>
                  <a:srgbClr val="404040"/>
                </a:solidFill>
                <a:latin typeface="Consolas" panose="020B0609020204030204" charset="0"/>
                <a:ea typeface="+mn-ea"/>
                <a:cs typeface="+mn-cs"/>
                <a:sym typeface="微软雅黑" panose="020B0503020204020204" charset="-122"/>
              </a:rPr>
              <a:t>&gt;&gt;&gt; print("my name is {name}, my age is {age}, and my QQ is {qq}".format(name = "Dong Fuguo",age = 40,qq = "30646****"))</a:t>
            </a:r>
            <a:endParaRPr lang="zh-CN" altLang="zh-CN"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Bef>
                <a:spcPts val="300"/>
              </a:spcBef>
              <a:spcAft>
                <a:spcPct val="0"/>
              </a:spcAft>
              <a:buClrTx/>
              <a:buSzPct val="70000"/>
              <a:buFont typeface="Wingdings" panose="05000000000000000000" pitchFamily="2" charset="2"/>
              <a:buNone/>
            </a:pPr>
            <a:r>
              <a:rPr lang="zh-CN" altLang="zh-CN" sz="1800" kern="1200" spc="150" normalizeH="0" baseline="0" dirty="0">
                <a:solidFill>
                  <a:srgbClr val="00B0F0"/>
                </a:solidFill>
                <a:latin typeface="Consolas" panose="020B0609020204030204" charset="0"/>
                <a:ea typeface="+mn-ea"/>
                <a:cs typeface="+mn-cs"/>
                <a:sym typeface="微软雅黑" panose="020B0503020204020204" charset="-122"/>
              </a:rPr>
              <a:t>my name is Dong Fuguo, my age is 40, and my QQ is 30646****</a:t>
            </a:r>
            <a:endParaRPr lang="zh-CN" altLang="zh-CN" sz="1800" kern="1200" spc="150" normalizeH="0" baseline="0" dirty="0">
              <a:solidFill>
                <a:srgbClr val="00B0F0"/>
              </a:solidFill>
              <a:latin typeface="Consolas" panose="020B0609020204030204" charset="0"/>
              <a:ea typeface="+mn-ea"/>
              <a:cs typeface="+mn-cs"/>
              <a:sym typeface="微软雅黑" panose="020B0503020204020204" charset="-122"/>
            </a:endParaRPr>
          </a:p>
          <a:p>
            <a:pPr defTabSz="914400">
              <a:spcBef>
                <a:spcPts val="300"/>
              </a:spcBef>
              <a:spcAft>
                <a:spcPct val="0"/>
              </a:spcAft>
              <a:buClrTx/>
              <a:buSzPct val="70000"/>
              <a:buFont typeface="Wingdings" panose="05000000000000000000" pitchFamily="2" charset="2"/>
              <a:buNone/>
            </a:pPr>
            <a:r>
              <a:rPr lang="zh-CN" altLang="zh-CN" sz="1800" kern="1200" spc="150" normalizeH="0" baseline="0" dirty="0">
                <a:solidFill>
                  <a:srgbClr val="404040"/>
                </a:solidFill>
                <a:latin typeface="Consolas" panose="020B0609020204030204" charset="0"/>
                <a:ea typeface="+mn-ea"/>
                <a:cs typeface="+mn-cs"/>
                <a:sym typeface="微软雅黑" panose="020B0503020204020204" charset="-122"/>
              </a:rPr>
              <a:t>&gt;&gt;&gt; position = (5, 8, 13)</a:t>
            </a:r>
            <a:endParaRPr lang="zh-CN" altLang="zh-CN"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Bef>
                <a:spcPts val="300"/>
              </a:spcBef>
              <a:spcAft>
                <a:spcPct val="0"/>
              </a:spcAft>
              <a:buClrTx/>
              <a:buSzPct val="70000"/>
              <a:buFont typeface="Wingdings" panose="05000000000000000000" pitchFamily="2" charset="2"/>
              <a:buNone/>
            </a:pPr>
            <a:r>
              <a:rPr lang="zh-CN" altLang="zh-CN" sz="1800" kern="1200" spc="150" normalizeH="0" baseline="0" dirty="0">
                <a:solidFill>
                  <a:srgbClr val="404040"/>
                </a:solidFill>
                <a:latin typeface="Consolas" panose="020B0609020204030204" charset="0"/>
                <a:ea typeface="+mn-ea"/>
                <a:cs typeface="+mn-cs"/>
                <a:sym typeface="微软雅黑" panose="020B0503020204020204" charset="-122"/>
              </a:rPr>
              <a:t>&gt;&gt;&gt; print("X:{0[0]};Y:{0[1]};Z:{0[2]}".format(position))</a:t>
            </a:r>
            <a:endParaRPr lang="zh-CN" altLang="zh-CN"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Bef>
                <a:spcPts val="300"/>
              </a:spcBef>
              <a:spcAft>
                <a:spcPct val="0"/>
              </a:spcAft>
              <a:buClrTx/>
              <a:buSzPct val="70000"/>
              <a:buFont typeface="Wingdings" panose="05000000000000000000" pitchFamily="2" charset="2"/>
              <a:buNone/>
            </a:pPr>
            <a:r>
              <a:rPr lang="zh-CN" altLang="zh-CN" sz="1800" kern="1200" spc="150" normalizeH="0" baseline="0" dirty="0">
                <a:solidFill>
                  <a:srgbClr val="00B0F0"/>
                </a:solidFill>
                <a:latin typeface="Consolas" panose="020B0609020204030204" charset="0"/>
                <a:ea typeface="+mn-ea"/>
                <a:cs typeface="+mn-cs"/>
                <a:sym typeface="微软雅黑" panose="020B0503020204020204" charset="-122"/>
              </a:rPr>
              <a:t>X:5;Y:8;Z:13</a:t>
            </a:r>
            <a:endParaRPr lang="zh-CN" altLang="zh-CN" sz="1800" kern="1200" spc="150" normalizeH="0" baseline="0" dirty="0">
              <a:solidFill>
                <a:srgbClr val="00B0F0"/>
              </a:solidFill>
              <a:latin typeface="Consolas" panose="020B0609020204030204" charset="0"/>
              <a:ea typeface="+mn-ea"/>
              <a:cs typeface="+mn-cs"/>
              <a:sym typeface="微软雅黑" panose="020B0503020204020204" charset="-122"/>
            </a:endParaRPr>
          </a:p>
        </p:txBody>
      </p:sp>
      <p:sp>
        <p:nvSpPr>
          <p:cNvPr id="39940"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Arial" panose="020B0604020202020204" pitchFamily="34" charset="0"/>
              </a:rPr>
              <a:t>4.1.1 字符串格式化</a:t>
            </a:r>
            <a:endParaRPr lang="zh-CN" altLang="en-US" spc="200">
              <a:solidFill>
                <a:srgbClr val="FFFFFF"/>
              </a:solidFill>
              <a:latin typeface="宋体" panose="02010600030101010101" pitchFamily="2" charset="-122"/>
              <a:ea typeface="+mj-ea"/>
              <a:cs typeface="+mj-cs"/>
              <a:sym typeface="Arial" panose="020B0604020202020204" pitchFamily="34" charset="0"/>
            </a:endParaRPr>
          </a:p>
        </p:txBody>
      </p:sp>
      <p:sp>
        <p:nvSpPr>
          <p:cNvPr id="3" name="文本占位符 2"/>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40963" name="内容占位符 2"/>
          <p:cNvSpPr>
            <a:spLocks noGrp="1"/>
          </p:cNvSpPr>
          <p:nvPr>
            <p:ph sz="half" idx="2"/>
          </p:nvPr>
        </p:nvSpPr>
        <p:spPr>
          <a:xfrm>
            <a:off x="554038" y="892175"/>
            <a:ext cx="11155362" cy="5054600"/>
          </a:xfrm>
        </p:spPr>
        <p:txBody>
          <a:bodyPr lIns="101600" tIns="0" rIns="82550" bIns="0" anchor="t"/>
          <a:p>
            <a:pPr marL="0" indent="0" defTabSz="914400">
              <a:spcBef>
                <a:spcPts val="300"/>
              </a:spcBef>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宋体" panose="02010600030101010101" pitchFamily="2" charset="-122"/>
              </a:rPr>
              <a:t>weather = [("Monday","rain</a:t>
            </a:r>
            <a:r>
              <a:rPr lang="en-US" altLang="zh-CN" sz="1800" kern="1200" spc="150" normalizeH="0" baseline="0" dirty="0">
                <a:solidFill>
                  <a:srgbClr val="404040"/>
                </a:solidFill>
                <a:latin typeface="Consolas" panose="020B0609020204030204" charset="0"/>
                <a:ea typeface="+mn-ea"/>
                <a:cs typeface="+mn-cs"/>
                <a:sym typeface="宋体" panose="02010600030101010101" pitchFamily="2" charset="-122"/>
              </a:rPr>
              <a:t>y</a:t>
            </a:r>
            <a:r>
              <a:rPr lang="zh-CN" altLang="en-US" sz="1800" kern="1200" spc="150" normalizeH="0" baseline="0" dirty="0">
                <a:solidFill>
                  <a:srgbClr val="404040"/>
                </a:solidFill>
                <a:latin typeface="Consolas" panose="020B0609020204030204" charset="0"/>
                <a:ea typeface="+mn-ea"/>
                <a:cs typeface="+mn-cs"/>
                <a:sym typeface="宋体" panose="02010600030101010101" pitchFamily="2" charset="-122"/>
              </a:rPr>
              <a:t>"),("Tuesday","sunny"),</a:t>
            </a:r>
            <a:endParaRPr lang="zh-CN" altLang="en-US" sz="1800" kern="1200" spc="150" normalizeH="0" baseline="0" dirty="0">
              <a:solidFill>
                <a:srgbClr val="404040"/>
              </a:solidFill>
              <a:latin typeface="Consolas" panose="020B0609020204030204" charset="0"/>
              <a:ea typeface="+mn-ea"/>
              <a:cs typeface="+mn-cs"/>
              <a:sym typeface="宋体" panose="02010600030101010101" pitchFamily="2" charset="-122"/>
            </a:endParaRPr>
          </a:p>
          <a:p>
            <a:pPr marL="0" indent="0" defTabSz="914400">
              <a:spcBef>
                <a:spcPts val="300"/>
              </a:spcBef>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宋体" panose="02010600030101010101" pitchFamily="2" charset="-122"/>
              </a:rPr>
              <a:t>           ("Wednesday", "sunny"),("Thursday","rain</a:t>
            </a:r>
            <a:r>
              <a:rPr lang="en-US" altLang="zh-CN" sz="1800" kern="1200" spc="150" normalizeH="0" baseline="0" dirty="0">
                <a:solidFill>
                  <a:srgbClr val="404040"/>
                </a:solidFill>
                <a:latin typeface="Consolas" panose="020B0609020204030204" charset="0"/>
                <a:ea typeface="+mn-ea"/>
                <a:cs typeface="+mn-cs"/>
                <a:sym typeface="宋体" panose="02010600030101010101" pitchFamily="2" charset="-122"/>
              </a:rPr>
              <a:t>y</a:t>
            </a:r>
            <a:r>
              <a:rPr lang="zh-CN" altLang="en-US" sz="1800" kern="1200" spc="150" normalizeH="0" baseline="0" dirty="0">
                <a:solidFill>
                  <a:srgbClr val="404040"/>
                </a:solidFill>
                <a:latin typeface="Consolas" panose="020B0609020204030204" charset="0"/>
                <a:ea typeface="+mn-ea"/>
                <a:cs typeface="+mn-cs"/>
                <a:sym typeface="宋体" panose="02010600030101010101" pitchFamily="2" charset="-122"/>
              </a:rPr>
              <a:t>"),</a:t>
            </a:r>
            <a:endParaRPr lang="zh-CN" altLang="en-US" sz="1800" kern="1200" spc="150" normalizeH="0" baseline="0" dirty="0">
              <a:solidFill>
                <a:srgbClr val="404040"/>
              </a:solidFill>
              <a:latin typeface="Consolas" panose="020B0609020204030204" charset="0"/>
              <a:ea typeface="+mn-ea"/>
              <a:cs typeface="+mn-cs"/>
              <a:sym typeface="宋体" panose="02010600030101010101" pitchFamily="2" charset="-122"/>
            </a:endParaRPr>
          </a:p>
          <a:p>
            <a:pPr marL="0" indent="0" defTabSz="914400">
              <a:spcBef>
                <a:spcPts val="300"/>
              </a:spcBef>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宋体" panose="02010600030101010101" pitchFamily="2" charset="-122"/>
              </a:rPr>
              <a:t>           ("Friday","</a:t>
            </a:r>
            <a:r>
              <a:rPr lang="en-US" altLang="zh-CN" sz="1800" kern="1200" spc="150" normalizeH="0" baseline="0" dirty="0">
                <a:solidFill>
                  <a:srgbClr val="404040"/>
                </a:solidFill>
                <a:latin typeface="Consolas" panose="020B0609020204030204" charset="0"/>
                <a:ea typeface="+mn-ea"/>
                <a:cs typeface="+mn-cs"/>
                <a:sym typeface="宋体" panose="02010600030101010101" pitchFamily="2" charset="-122"/>
              </a:rPr>
              <a:t>c</a:t>
            </a:r>
            <a:r>
              <a:rPr lang="zh-CN" altLang="en-US" sz="1800" kern="1200" spc="150" normalizeH="0" baseline="0" dirty="0">
                <a:solidFill>
                  <a:srgbClr val="404040"/>
                </a:solidFill>
                <a:latin typeface="Consolas" panose="020B0609020204030204" charset="0"/>
                <a:ea typeface="+mn-ea"/>
                <a:cs typeface="+mn-cs"/>
                <a:sym typeface="宋体" panose="02010600030101010101" pitchFamily="2" charset="-122"/>
              </a:rPr>
              <a:t>loudy")]</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marL="0" indent="0" defTabSz="914400">
              <a:spcBef>
                <a:spcPts val="300"/>
              </a:spcBef>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宋体" panose="02010600030101010101" pitchFamily="2" charset="-122"/>
              </a:rPr>
              <a:t>formatter = "Weather of '{0[0]}' is '{0[1]}'".format</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marL="0" indent="0" defTabSz="914400">
              <a:spcBef>
                <a:spcPts val="300"/>
              </a:spcBef>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宋体" panose="02010600030101010101" pitchFamily="2" charset="-122"/>
              </a:rPr>
              <a:t>for item in map(formatter,weather):</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marL="0" indent="0" defTabSz="914400">
              <a:spcBef>
                <a:spcPts val="300"/>
              </a:spcBef>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宋体" panose="02010600030101010101" pitchFamily="2" charset="-122"/>
              </a:rPr>
              <a:t>    print</a:t>
            </a:r>
            <a:r>
              <a:rPr lang="en-US" altLang="zh-CN" sz="1800" kern="1200" spc="150" normalizeH="0" baseline="0" dirty="0">
                <a:solidFill>
                  <a:srgbClr val="404040"/>
                </a:solidFill>
                <a:latin typeface="Consolas" panose="020B0609020204030204" charset="0"/>
                <a:ea typeface="+mn-ea"/>
                <a:cs typeface="+mn-cs"/>
                <a:sym typeface="宋体" panose="02010600030101010101" pitchFamily="2" charset="-122"/>
              </a:rPr>
              <a:t>(</a:t>
            </a:r>
            <a:r>
              <a:rPr lang="zh-CN" altLang="en-US" sz="1800" kern="1200" spc="150" normalizeH="0" baseline="0" dirty="0">
                <a:solidFill>
                  <a:srgbClr val="404040"/>
                </a:solidFill>
                <a:latin typeface="Consolas" panose="020B0609020204030204" charset="0"/>
                <a:ea typeface="+mn-ea"/>
                <a:cs typeface="+mn-cs"/>
                <a:sym typeface="宋体" panose="02010600030101010101" pitchFamily="2" charset="-122"/>
              </a:rPr>
              <a:t>item</a:t>
            </a:r>
            <a:r>
              <a:rPr lang="en-US" altLang="zh-CN" sz="1800" kern="1200" spc="150" normalizeH="0" baseline="0" dirty="0">
                <a:solidFill>
                  <a:srgbClr val="404040"/>
                </a:solidFill>
                <a:latin typeface="Consolas" panose="020B0609020204030204" charset="0"/>
                <a:ea typeface="+mn-ea"/>
                <a:cs typeface="+mn-cs"/>
                <a:sym typeface="宋体" panose="02010600030101010101" pitchFamily="2" charset="-122"/>
              </a:rPr>
              <a:t>)</a:t>
            </a:r>
            <a:endParaRPr lang="en-US" altLang="zh-CN" sz="1800" kern="1200" spc="150" normalizeH="0" baseline="0" dirty="0">
              <a:solidFill>
                <a:srgbClr val="404040"/>
              </a:solidFill>
              <a:latin typeface="Consolas" panose="020B0609020204030204" charset="0"/>
              <a:ea typeface="+mn-ea"/>
              <a:cs typeface="+mn-cs"/>
              <a:sym typeface="微软雅黑" panose="020B0503020204020204" charset="-122"/>
            </a:endParaRPr>
          </a:p>
          <a:p>
            <a:pPr marL="0" indent="0" defTabSz="914400">
              <a:spcBef>
                <a:spcPts val="300"/>
              </a:spcBef>
              <a:spcAft>
                <a:spcPct val="0"/>
              </a:spcAft>
              <a:buClrTx/>
              <a:buSzTx/>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for item in weather:</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ts val="300"/>
              </a:spcBef>
              <a:spcAft>
                <a:spcPct val="0"/>
              </a:spcAft>
              <a:buClrTx/>
              <a:buSzTx/>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    print(formatter(item))</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ts val="300"/>
              </a:spcBef>
              <a:spcAft>
                <a:spcPct val="0"/>
              </a:spcAft>
              <a:buClrTx/>
              <a:buSzTx/>
              <a:buNone/>
            </a:pP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ts val="300"/>
              </a:spcBef>
              <a:spcAft>
                <a:spcPct val="0"/>
              </a:spcAft>
              <a:buClrTx/>
              <a:buSzTx/>
              <a:buNone/>
            </a:pPr>
            <a:r>
              <a:rPr lang="zh-CN" altLang="en-US" sz="1800" b="1" kern="1200" spc="150" normalizeH="0" baseline="0">
                <a:solidFill>
                  <a:srgbClr val="404040"/>
                </a:solidFill>
                <a:latin typeface="Consolas" panose="020B0609020204030204" charset="0"/>
                <a:ea typeface="+mn-ea"/>
                <a:cs typeface="+mn-cs"/>
                <a:sym typeface="微软雅黑" panose="020B0503020204020204" charset="-122"/>
              </a:rPr>
              <a:t>运行结果：</a:t>
            </a:r>
            <a:endParaRPr lang="zh-CN" altLang="en-US" sz="1800" b="1"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ts val="300"/>
              </a:spcBef>
              <a:spcAft>
                <a:spcPct val="0"/>
              </a:spcAft>
              <a:buClrTx/>
              <a:buSzTx/>
              <a:buNone/>
            </a:pPr>
            <a:r>
              <a:rPr lang="en-US" altLang="zh-CN" sz="1800" kern="1200" spc="150" normalizeH="0" baseline="0">
                <a:solidFill>
                  <a:srgbClr val="00B0F0"/>
                </a:solidFill>
                <a:latin typeface="Consolas" panose="020B0609020204030204" charset="0"/>
                <a:ea typeface="+mn-ea"/>
                <a:cs typeface="+mn-cs"/>
                <a:sym typeface="微软雅黑" panose="020B0503020204020204" charset="-122"/>
              </a:rPr>
              <a:t>Weather of 'Monday' is 'rainy'</a:t>
            </a:r>
            <a:endParaRPr lang="en-US" altLang="zh-CN"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Bef>
                <a:spcPts val="300"/>
              </a:spcBef>
              <a:spcAft>
                <a:spcPct val="0"/>
              </a:spcAft>
              <a:buClrTx/>
              <a:buSzTx/>
              <a:buNone/>
            </a:pPr>
            <a:r>
              <a:rPr lang="en-US" altLang="zh-CN" sz="1800" kern="1200" spc="150" normalizeH="0" baseline="0">
                <a:solidFill>
                  <a:srgbClr val="00B0F0"/>
                </a:solidFill>
                <a:latin typeface="Consolas" panose="020B0609020204030204" charset="0"/>
                <a:ea typeface="+mn-ea"/>
                <a:cs typeface="+mn-cs"/>
                <a:sym typeface="微软雅黑" panose="020B0503020204020204" charset="-122"/>
              </a:rPr>
              <a:t>Weather of 'Tuesday' is 'sunny'</a:t>
            </a:r>
            <a:endParaRPr lang="en-US" altLang="zh-CN"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Bef>
                <a:spcPts val="300"/>
              </a:spcBef>
              <a:spcAft>
                <a:spcPct val="0"/>
              </a:spcAft>
              <a:buClrTx/>
              <a:buSzTx/>
              <a:buNone/>
            </a:pPr>
            <a:r>
              <a:rPr lang="en-US" altLang="zh-CN" sz="1800" kern="1200" spc="150" normalizeH="0" baseline="0">
                <a:solidFill>
                  <a:srgbClr val="00B0F0"/>
                </a:solidFill>
                <a:latin typeface="Consolas" panose="020B0609020204030204" charset="0"/>
                <a:ea typeface="+mn-ea"/>
                <a:cs typeface="+mn-cs"/>
                <a:sym typeface="微软雅黑" panose="020B0503020204020204" charset="-122"/>
              </a:rPr>
              <a:t>Weather of 'Wednesday' is 'sunny'</a:t>
            </a:r>
            <a:endParaRPr lang="en-US" altLang="zh-CN"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Bef>
                <a:spcPts val="300"/>
              </a:spcBef>
              <a:spcAft>
                <a:spcPct val="0"/>
              </a:spcAft>
              <a:buClrTx/>
              <a:buSzTx/>
              <a:buNone/>
            </a:pPr>
            <a:r>
              <a:rPr lang="en-US" altLang="zh-CN" sz="1800" kern="1200" spc="150" normalizeH="0" baseline="0">
                <a:solidFill>
                  <a:srgbClr val="00B0F0"/>
                </a:solidFill>
                <a:latin typeface="Consolas" panose="020B0609020204030204" charset="0"/>
                <a:ea typeface="+mn-ea"/>
                <a:cs typeface="+mn-cs"/>
                <a:sym typeface="微软雅黑" panose="020B0503020204020204" charset="-122"/>
              </a:rPr>
              <a:t>Weather of 'Thursday' is 'rainy'</a:t>
            </a:r>
            <a:endParaRPr lang="en-US" altLang="zh-CN"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Bef>
                <a:spcPts val="300"/>
              </a:spcBef>
              <a:spcAft>
                <a:spcPct val="0"/>
              </a:spcAft>
              <a:buClrTx/>
              <a:buSzTx/>
              <a:buNone/>
            </a:pPr>
            <a:r>
              <a:rPr lang="en-US" altLang="zh-CN" sz="1800" kern="1200" spc="150" normalizeH="0" baseline="0">
                <a:solidFill>
                  <a:srgbClr val="00B0F0"/>
                </a:solidFill>
                <a:latin typeface="Consolas" panose="020B0609020204030204" charset="0"/>
                <a:ea typeface="+mn-ea"/>
                <a:cs typeface="+mn-cs"/>
                <a:sym typeface="微软雅黑" panose="020B0503020204020204" charset="-122"/>
              </a:rPr>
              <a:t>Weather of 'Friday' is 'cloudy'</a:t>
            </a:r>
            <a:endParaRPr lang="en-US" altLang="zh-CN" sz="1800" kern="1200" spc="150" normalizeH="0" baseline="0">
              <a:solidFill>
                <a:srgbClr val="00B0F0"/>
              </a:solidFill>
              <a:latin typeface="Consolas" panose="020B0609020204030204" charset="0"/>
              <a:ea typeface="+mn-ea"/>
              <a:cs typeface="+mn-cs"/>
              <a:sym typeface="微软雅黑" panose="020B0503020204020204" charset="-122"/>
            </a:endParaRPr>
          </a:p>
        </p:txBody>
      </p:sp>
      <p:sp>
        <p:nvSpPr>
          <p:cNvPr id="40964"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2" name="右大括号 1"/>
          <p:cNvSpPr/>
          <p:nvPr/>
        </p:nvSpPr>
        <p:spPr>
          <a:xfrm>
            <a:off x="5761038" y="2165350"/>
            <a:ext cx="193675" cy="458788"/>
          </a:xfrm>
          <a:prstGeom prst="righ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fontAlgn="base"/>
            <a:endParaRPr lang="zh-CN" altLang="en-US" strike="noStrike" noProof="1"/>
          </a:p>
        </p:txBody>
      </p:sp>
      <p:sp>
        <p:nvSpPr>
          <p:cNvPr id="4" name="右大括号 3"/>
          <p:cNvSpPr/>
          <p:nvPr/>
        </p:nvSpPr>
        <p:spPr>
          <a:xfrm>
            <a:off x="4621213" y="2800350"/>
            <a:ext cx="193675" cy="457200"/>
          </a:xfrm>
          <a:prstGeom prst="righ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fontAlgn="base"/>
            <a:endParaRPr lang="zh-CN" altLang="en-US" strike="noStrike" noProof="1"/>
          </a:p>
        </p:txBody>
      </p:sp>
      <p:sp>
        <p:nvSpPr>
          <p:cNvPr id="40967" name="文本框 4"/>
          <p:cNvSpPr txBox="1"/>
          <p:nvPr/>
        </p:nvSpPr>
        <p:spPr>
          <a:xfrm>
            <a:off x="7156450" y="2749550"/>
            <a:ext cx="1123950" cy="368300"/>
          </a:xfrm>
          <a:prstGeom prst="rect">
            <a:avLst/>
          </a:prstGeom>
          <a:noFill/>
          <a:ln w="41275" cap="flat" cmpd="sng">
            <a:solidFill>
              <a:schemeClr val="accent1"/>
            </a:solidFill>
            <a:prstDash val="solid"/>
            <a:round/>
            <a:headEnd type="none" w="med" len="med"/>
            <a:tailEnd type="none" w="med" len="med"/>
          </a:ln>
        </p:spPr>
        <p:txBody>
          <a:bodyPr wrap="square" anchor="t">
            <a:spAutoFit/>
          </a:bodyPr>
          <a:p>
            <a:r>
              <a:rPr lang="zh-CN" altLang="en-US">
                <a:latin typeface="Arial" panose="020B0604020202020204" pitchFamily="34" charset="0"/>
                <a:ea typeface="宋体" panose="02010600030101010101" pitchFamily="2" charset="-122"/>
              </a:rPr>
              <a:t>等价</a:t>
            </a:r>
            <a:endParaRPr lang="zh-CN" altLang="en-US">
              <a:latin typeface="Arial" panose="020B0604020202020204" pitchFamily="34" charset="0"/>
              <a:ea typeface="宋体" panose="02010600030101010101" pitchFamily="2" charset="-122"/>
            </a:endParaRPr>
          </a:p>
        </p:txBody>
      </p:sp>
      <p:cxnSp>
        <p:nvCxnSpPr>
          <p:cNvPr id="6" name="直接箭头连接符 5"/>
          <p:cNvCxnSpPr>
            <a:stCxn id="40967" idx="1"/>
            <a:endCxn id="2" idx="1"/>
          </p:cNvCxnSpPr>
          <p:nvPr/>
        </p:nvCxnSpPr>
        <p:spPr>
          <a:xfrm flipH="1" flipV="1">
            <a:off x="5955031" y="2395221"/>
            <a:ext cx="1201420" cy="538480"/>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40967" idx="1"/>
            <a:endCxn id="4" idx="1"/>
          </p:cNvCxnSpPr>
          <p:nvPr/>
        </p:nvCxnSpPr>
        <p:spPr>
          <a:xfrm flipH="1">
            <a:off x="4815206" y="2933700"/>
            <a:ext cx="2341245" cy="95250"/>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a:xfrm>
            <a:off x="554038" y="892175"/>
            <a:ext cx="11155363" cy="5054600"/>
          </a:xfrm>
        </p:spPr>
        <p:txBody>
          <a:bodyPr lIns="101600" tIns="0" rIns="82550" bIns="0" rtlCol="0">
            <a:noAutofit/>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
            </a:pPr>
            <a:r>
              <a:rPr kumimoji="0" lang="en-US" altLang="en-US" sz="2400" b="0" i="0" u="none" strike="noStrike" kern="1200" cap="none" spc="0" normalizeH="0" baseline="0" noProof="1">
                <a:solidFill>
                  <a:schemeClr val="tx1"/>
                </a:solidFill>
                <a:uFillTx/>
                <a:latin typeface="+mn-ea"/>
                <a:ea typeface="+mn-ea"/>
                <a:cs typeface="+mn-cs"/>
              </a:rPr>
              <a:t>从Python 3.6.x开始支持一种新的字符串格式化方式，官方叫做</a:t>
            </a:r>
            <a:r>
              <a:rPr kumimoji="0" lang="en-US" altLang="en-US" sz="2400" b="0" i="0" u="none" strike="noStrike" kern="1200" cap="none" spc="0" normalizeH="0" baseline="0" noProof="1">
                <a:solidFill>
                  <a:srgbClr val="FF0000"/>
                </a:solidFill>
                <a:uFillTx/>
                <a:latin typeface="+mn-ea"/>
                <a:ea typeface="+mn-ea"/>
                <a:cs typeface="+mn-cs"/>
              </a:rPr>
              <a:t>Formatted String Literals</a:t>
            </a:r>
            <a:r>
              <a:rPr kumimoji="0" lang="en-US" altLang="en-US" sz="2400" b="0" i="0" u="none" strike="noStrike" kern="1200" cap="none" spc="0" normalizeH="0" baseline="0" noProof="1">
                <a:solidFill>
                  <a:schemeClr val="tx1"/>
                </a:solidFill>
                <a:uFillTx/>
                <a:latin typeface="+mn-ea"/>
                <a:ea typeface="+mn-ea"/>
                <a:cs typeface="+mn-cs"/>
              </a:rPr>
              <a:t>，</a:t>
            </a:r>
            <a:r>
              <a:rPr kumimoji="0" lang="zh-CN" altLang="en-US" sz="2400" b="0" i="0" u="none" strike="noStrike" kern="1200" cap="none" spc="0" normalizeH="0" baseline="0" noProof="1">
                <a:solidFill>
                  <a:schemeClr val="tx1"/>
                </a:solidFill>
                <a:uFillTx/>
                <a:latin typeface="+mn-ea"/>
                <a:ea typeface="+mn-ea"/>
                <a:cs typeface="+mn-cs"/>
              </a:rPr>
              <a:t>在</a:t>
            </a:r>
            <a:r>
              <a:rPr kumimoji="0" lang="zh-CN" altLang="en-US" sz="2400" b="0" i="0" u="none" strike="noStrike" kern="1200" cap="none" spc="0" normalizeH="0" baseline="0" noProof="1">
                <a:solidFill>
                  <a:srgbClr val="FF0000"/>
                </a:solidFill>
                <a:uFillTx/>
                <a:latin typeface="+mn-ea"/>
                <a:ea typeface="+mn-ea"/>
                <a:cs typeface="+mn-cs"/>
              </a:rPr>
              <a:t>字符串前加字母</a:t>
            </a:r>
            <a:r>
              <a:rPr kumimoji="0" lang="en-US" altLang="zh-CN" sz="2400" b="0" i="0" u="none" strike="noStrike" kern="1200" cap="none" spc="0" normalizeH="0" baseline="0" noProof="1">
                <a:solidFill>
                  <a:srgbClr val="FF0000"/>
                </a:solidFill>
                <a:uFillTx/>
                <a:latin typeface="+mn-ea"/>
                <a:ea typeface="+mn-ea"/>
                <a:cs typeface="+mn-cs"/>
              </a:rPr>
              <a:t>f</a:t>
            </a:r>
            <a:r>
              <a:rPr kumimoji="0" lang="zh-CN" altLang="en-US" sz="2400" b="0" i="0" u="none" strike="noStrike" kern="1200" cap="none" spc="0" normalizeH="0" baseline="0" noProof="1">
                <a:solidFill>
                  <a:schemeClr val="tx1"/>
                </a:solidFill>
                <a:uFillTx/>
                <a:latin typeface="+mn-ea"/>
                <a:ea typeface="+mn-ea"/>
                <a:cs typeface="+mn-cs"/>
              </a:rPr>
              <a:t>，</a:t>
            </a:r>
            <a:r>
              <a:rPr kumimoji="0" lang="en-US" altLang="en-US" sz="2400" b="0" i="0" u="none" strike="noStrike" kern="1200" cap="none" spc="0" normalizeH="0" baseline="0" noProof="1">
                <a:solidFill>
                  <a:schemeClr val="tx1"/>
                </a:solidFill>
                <a:uFillTx/>
                <a:latin typeface="+mn-ea"/>
                <a:ea typeface="+mn-ea"/>
                <a:cs typeface="+mn-cs"/>
              </a:rPr>
              <a:t>含义与字符串对象format()方法类似。</a:t>
            </a:r>
            <a:endParaRPr kumimoji="0" lang="en-US" altLang="en-US" sz="2400" b="0" i="0" u="none" strike="noStrike" kern="1200" cap="none" spc="0" normalizeH="0" baseline="0" noProof="1">
              <a:solidFill>
                <a:schemeClr val="tx1"/>
              </a:solidFill>
              <a:uFillTx/>
              <a:latin typeface="+mn-ea"/>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chemeClr val="tx1"/>
                </a:solidFill>
                <a:uFillTx/>
                <a:latin typeface="Consolas" panose="020B0609020204030204" charset="0"/>
                <a:ea typeface="+mn-ea"/>
                <a:cs typeface="+mn-cs"/>
              </a:rPr>
              <a:t>&gt;&gt;&gt; name = 'Dong'</a:t>
            </a:r>
            <a:endParaRPr kumimoji="0" lang="en-US"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chemeClr val="tx1"/>
                </a:solidFill>
                <a:uFillTx/>
                <a:latin typeface="Consolas" panose="020B0609020204030204" charset="0"/>
                <a:ea typeface="+mn-ea"/>
                <a:cs typeface="+mn-cs"/>
              </a:rPr>
              <a:t>&gt;&gt;&gt; age = 39</a:t>
            </a:r>
            <a:endParaRPr kumimoji="0" lang="en-US"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chemeClr val="tx1"/>
                </a:solidFill>
                <a:uFillTx/>
                <a:latin typeface="Consolas" panose="020B0609020204030204" charset="0"/>
                <a:ea typeface="+mn-ea"/>
                <a:cs typeface="+mn-cs"/>
              </a:rPr>
              <a:t>&gt;&gt;&gt; f'My name is {name}, and I am {age} years old.'</a:t>
            </a:r>
            <a:endParaRPr kumimoji="0" lang="en-US"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rgbClr val="00B0F0"/>
                </a:solidFill>
                <a:uFillTx/>
                <a:latin typeface="Consolas" panose="020B0609020204030204" charset="0"/>
                <a:ea typeface="+mn-ea"/>
                <a:cs typeface="+mn-cs"/>
              </a:rPr>
              <a:t>'My name is Dong, and I am 39 years old.'</a:t>
            </a:r>
            <a:endParaRPr kumimoji="0" lang="en-US" altLang="en-US" sz="1800" b="0" i="0" u="none" strike="noStrike" kern="1200" cap="none" spc="0" normalizeH="0" baseline="0" noProof="1">
              <a:solidFill>
                <a:srgbClr val="00B0F0"/>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chemeClr val="tx1"/>
                </a:solidFill>
                <a:uFillTx/>
                <a:latin typeface="Consolas" panose="020B0609020204030204" charset="0"/>
                <a:ea typeface="+mn-ea"/>
                <a:cs typeface="+mn-cs"/>
              </a:rPr>
              <a:t>&gt;&gt;&gt; width = 10</a:t>
            </a:r>
            <a:endParaRPr kumimoji="0" lang="en-US"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chemeClr val="tx1"/>
                </a:solidFill>
                <a:uFillTx/>
                <a:latin typeface="Consolas" panose="020B0609020204030204" charset="0"/>
                <a:ea typeface="+mn-ea"/>
                <a:cs typeface="+mn-cs"/>
              </a:rPr>
              <a:t>&gt;&gt;&gt; precision = 4</a:t>
            </a:r>
            <a:endParaRPr kumimoji="0" lang="en-US"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chemeClr val="tx1"/>
                </a:solidFill>
                <a:uFillTx/>
                <a:latin typeface="Consolas" panose="020B0609020204030204" charset="0"/>
                <a:ea typeface="+mn-ea"/>
                <a:cs typeface="+mn-cs"/>
              </a:rPr>
              <a:t>&gt;&gt;&gt; value = 11/3</a:t>
            </a:r>
            <a:endParaRPr kumimoji="0" lang="en-US"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chemeClr val="tx1"/>
                </a:solidFill>
                <a:uFillTx/>
                <a:latin typeface="Consolas" panose="020B0609020204030204" charset="0"/>
                <a:ea typeface="+mn-ea"/>
                <a:cs typeface="+mn-cs"/>
              </a:rPr>
              <a:t>&gt;&gt;&gt; f'result:{value:{width}.{precision}}'</a:t>
            </a:r>
            <a:endParaRPr kumimoji="0" lang="en-US"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rgbClr val="00B0F0"/>
                </a:solidFill>
                <a:uFillTx/>
                <a:latin typeface="Consolas" panose="020B0609020204030204" charset="0"/>
                <a:ea typeface="+mn-ea"/>
                <a:cs typeface="+mn-cs"/>
              </a:rPr>
              <a:t>'result:     3.667'</a:t>
            </a:r>
            <a:endParaRPr kumimoji="0" lang="en-US" altLang="en-US" sz="1800" b="0" i="0" u="none" strike="noStrike" kern="1200" cap="none" spc="0" normalizeH="0" baseline="0" noProof="1">
              <a:solidFill>
                <a:srgbClr val="00B0F0"/>
              </a:solidFill>
              <a:uFillTx/>
              <a:latin typeface="Consolas" panose="020B0609020204030204" charset="0"/>
              <a:ea typeface="+mn-ea"/>
              <a:cs typeface="+mn-cs"/>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41987"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Arial" panose="020B0604020202020204" pitchFamily="34" charset="0"/>
              </a:rPr>
              <a:t>4.1.1 字符串格式化</a:t>
            </a:r>
            <a:endParaRPr lang="zh-CN" altLang="en-US" spc="200">
              <a:solidFill>
                <a:srgbClr val="FFFFFF"/>
              </a:solidFill>
              <a:latin typeface="宋体" panose="02010600030101010101" pitchFamily="2" charset="-122"/>
              <a:ea typeface="+mj-ea"/>
              <a:cs typeface="+mj-cs"/>
              <a:sym typeface="Arial" panose="020B0604020202020204" pitchFamily="34" charset="0"/>
            </a:endParaRPr>
          </a:p>
        </p:txBody>
      </p:sp>
      <p:sp>
        <p:nvSpPr>
          <p:cNvPr id="41988"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3072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4.1.2 字符串常用方法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30723" name="文本占位符 30722"/>
          <p:cNvSpPr>
            <a:spLocks noGrp="1"/>
          </p:cNvSpPr>
          <p:nvPr>
            <p:ph sz="half" idx="2"/>
          </p:nvPr>
        </p:nvSpPr>
        <p:spPr>
          <a:xfrm>
            <a:off x="554038" y="892175"/>
            <a:ext cx="11155363" cy="5054600"/>
          </a:xfrm>
          <a:ln>
            <a:miter/>
          </a:ln>
        </p:spPr>
        <p:txBody>
          <a:bodyPr lIns="101600" tIns="0" rIns="82550" bIns="0" rtlCol="0" anchor="t">
            <a:noAutofit/>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en-US" altLang="zh-CN" sz="2400" b="0" i="0" u="none" strike="noStrike" kern="1200" cap="none" spc="0" normalizeH="0" baseline="0" noProof="1">
                <a:solidFill>
                  <a:schemeClr val="tx1"/>
                </a:solidFill>
                <a:uFillTx/>
                <a:latin typeface="宋体" panose="02010600030101010101" pitchFamily="2" charset="-122"/>
                <a:ea typeface="+mn-ea"/>
                <a:cs typeface="+mn-cs"/>
              </a:rPr>
              <a:t>find()</a:t>
            </a:r>
            <a:r>
              <a:rPr kumimoji="0" lang="zh-CN" altLang="en-US" sz="2400" b="0" i="0" u="none" strike="noStrike" kern="1200" cap="none" spc="0" normalizeH="0" baseline="0" noProof="1">
                <a:solidFill>
                  <a:schemeClr val="tx1"/>
                </a:solidFill>
                <a:uFillTx/>
                <a:latin typeface="宋体" panose="02010600030101010101" pitchFamily="2" charset="-122"/>
                <a:ea typeface="+mn-ea"/>
                <a:cs typeface="+mn-cs"/>
              </a:rPr>
              <a:t>、</a:t>
            </a:r>
            <a:r>
              <a:rPr kumimoji="0" lang="en-US" altLang="zh-CN" sz="2400" b="0" i="0" u="none" strike="noStrike" kern="1200" cap="none" spc="0" normalizeH="0" baseline="0" noProof="1">
                <a:solidFill>
                  <a:schemeClr val="tx1"/>
                </a:solidFill>
                <a:uFillTx/>
                <a:latin typeface="宋体" panose="02010600030101010101" pitchFamily="2" charset="-122"/>
                <a:ea typeface="+mn-ea"/>
                <a:cs typeface="+mn-cs"/>
              </a:rPr>
              <a:t>rfind()</a:t>
            </a:r>
            <a:r>
              <a:rPr kumimoji="0" lang="zh-CN" altLang="en-US" sz="2400" b="0" i="0" u="none" strike="noStrike" kern="1200" cap="none" spc="0" normalizeH="0" baseline="0" noProof="1">
                <a:solidFill>
                  <a:schemeClr val="tx1"/>
                </a:solidFill>
                <a:uFillTx/>
                <a:latin typeface="宋体" panose="02010600030101010101" pitchFamily="2" charset="-122"/>
                <a:ea typeface="+mn-ea"/>
                <a:cs typeface="+mn-cs"/>
              </a:rPr>
              <a:t>、</a:t>
            </a:r>
            <a:r>
              <a:rPr kumimoji="0" lang="en-US" altLang="zh-CN" sz="2400" b="0" i="0" u="none" strike="noStrike" kern="1200" cap="none" spc="0" normalizeH="0" baseline="0" noProof="1">
                <a:solidFill>
                  <a:schemeClr val="tx1"/>
                </a:solidFill>
                <a:uFillTx/>
                <a:latin typeface="宋体" panose="02010600030101010101" pitchFamily="2" charset="-122"/>
                <a:ea typeface="+mn-ea"/>
                <a:cs typeface="+mn-cs"/>
              </a:rPr>
              <a:t>index()</a:t>
            </a:r>
            <a:r>
              <a:rPr kumimoji="0" lang="zh-CN" altLang="en-US" sz="2400" b="0" i="0" u="none" strike="noStrike" kern="1200" cap="none" spc="0" normalizeH="0" baseline="0" noProof="1">
                <a:solidFill>
                  <a:schemeClr val="tx1"/>
                </a:solidFill>
                <a:uFillTx/>
                <a:latin typeface="宋体" panose="02010600030101010101" pitchFamily="2" charset="-122"/>
                <a:ea typeface="+mn-ea"/>
                <a:cs typeface="+mn-cs"/>
              </a:rPr>
              <a:t>、</a:t>
            </a:r>
            <a:r>
              <a:rPr kumimoji="0" lang="en-US" altLang="zh-CN" sz="2400" b="0" i="0" u="none" strike="noStrike" kern="1200" cap="none" spc="0" normalizeH="0" baseline="0" noProof="1">
                <a:solidFill>
                  <a:schemeClr val="tx1"/>
                </a:solidFill>
                <a:uFillTx/>
                <a:latin typeface="宋体" panose="02010600030101010101" pitchFamily="2" charset="-122"/>
                <a:ea typeface="+mn-ea"/>
                <a:cs typeface="+mn-cs"/>
              </a:rPr>
              <a:t>rindex()</a:t>
            </a:r>
            <a:r>
              <a:rPr kumimoji="0" lang="zh-CN" altLang="en-US" sz="2400" b="0" i="0" u="none" strike="noStrike" kern="1200" cap="none" spc="0" normalizeH="0" baseline="0" noProof="1">
                <a:solidFill>
                  <a:schemeClr val="tx1"/>
                </a:solidFill>
                <a:uFillTx/>
                <a:latin typeface="宋体" panose="02010600030101010101" pitchFamily="2" charset="-122"/>
                <a:ea typeface="+mn-ea"/>
                <a:cs typeface="+mn-cs"/>
              </a:rPr>
              <a:t>、</a:t>
            </a:r>
            <a:r>
              <a:rPr kumimoji="0" lang="en-US" altLang="zh-CN" sz="2400" b="0" i="0" u="none" strike="noStrike" kern="1200" cap="none" spc="0" normalizeH="0" baseline="0" noProof="1">
                <a:solidFill>
                  <a:schemeClr val="tx1"/>
                </a:solidFill>
                <a:uFillTx/>
                <a:latin typeface="宋体" panose="02010600030101010101" pitchFamily="2" charset="-122"/>
                <a:ea typeface="+mn-ea"/>
                <a:cs typeface="+mn-cs"/>
              </a:rPr>
              <a:t>count()</a:t>
            </a:r>
            <a:endParaRPr kumimoji="0" lang="en-US" altLang="zh-CN" sz="2400" b="0" i="0" u="none" strike="noStrike" kern="1200" cap="none" spc="0" normalizeH="0" baseline="0" noProof="1">
              <a:solidFill>
                <a:schemeClr val="tx1"/>
              </a:solidFill>
              <a:uFillTx/>
              <a:latin typeface="宋体" panose="02010600030101010101" pitchFamily="2" charset="-122"/>
              <a:ea typeface="+mn-ea"/>
              <a:cs typeface="+mn-cs"/>
            </a:endParaRPr>
          </a:p>
          <a:p>
            <a:pPr marL="1905" marR="0" indent="-344805" algn="l" defTabSz="914400" rtl="0" eaLnBrk="1" fontAlgn="base" latinLnBrk="0" hangingPunct="1">
              <a:lnSpc>
                <a:spcPct val="150000"/>
              </a:lnSpc>
              <a:spcBef>
                <a:spcPts val="1200"/>
              </a:spcBef>
              <a:spcAft>
                <a:spcPts val="1200"/>
              </a:spcAft>
              <a:buClrTx/>
              <a:buSzTx/>
              <a:buFont typeface="Wingdings" panose="05000000000000000000" charset="0"/>
              <a:buChar char="ü"/>
            </a:pPr>
            <a:r>
              <a:rPr kumimoji="0" lang="en-US" altLang="zh-CN" sz="1800" b="0" i="0" u="none" strike="noStrike" kern="1200" cap="none" spc="0" normalizeH="0" baseline="0" noProof="1">
                <a:solidFill>
                  <a:schemeClr val="tx1"/>
                </a:solidFill>
                <a:uFillTx/>
                <a:latin typeface="宋体" panose="02010600030101010101" pitchFamily="2" charset="-122"/>
                <a:ea typeface="+mn-ea"/>
                <a:cs typeface="+mn-cs"/>
              </a:rPr>
              <a:t>find()</a:t>
            </a:r>
            <a:r>
              <a:rPr kumimoji="0" lang="zh-CN" altLang="en-US" sz="1800" b="0" i="0" u="none" strike="noStrike" kern="1200" cap="none" spc="0" normalizeH="0" baseline="0" noProof="1">
                <a:solidFill>
                  <a:schemeClr val="tx1"/>
                </a:solidFill>
                <a:uFillTx/>
                <a:latin typeface="宋体" panose="02010600030101010101" pitchFamily="2" charset="-122"/>
                <a:ea typeface="+mn-ea"/>
                <a:cs typeface="+mn-cs"/>
              </a:rPr>
              <a:t>和</a:t>
            </a:r>
            <a:r>
              <a:rPr kumimoji="0" lang="en-US" altLang="zh-CN" sz="1800" b="0" i="0" u="none" strike="noStrike" kern="1200" cap="none" spc="0" normalizeH="0" baseline="0" noProof="1">
                <a:solidFill>
                  <a:schemeClr val="tx1"/>
                </a:solidFill>
                <a:uFillTx/>
                <a:latin typeface="宋体" panose="02010600030101010101" pitchFamily="2" charset="-122"/>
                <a:ea typeface="+mn-ea"/>
                <a:cs typeface="+mn-cs"/>
              </a:rPr>
              <a:t>rfind</a:t>
            </a:r>
            <a:r>
              <a:rPr kumimoji="0" lang="zh-CN" altLang="en-US" sz="1800" b="0" i="0" u="none" strike="noStrike" kern="1200" cap="none" spc="0" normalizeH="0" baseline="0" noProof="1">
                <a:solidFill>
                  <a:schemeClr val="tx1"/>
                </a:solidFill>
                <a:uFillTx/>
                <a:latin typeface="宋体" panose="02010600030101010101" pitchFamily="2" charset="-122"/>
                <a:ea typeface="+mn-ea"/>
                <a:cs typeface="+mn-cs"/>
              </a:rPr>
              <a:t>方法分别用来查找一个字符串在另一个字符串指定范围（默认是整个字符串）中</a:t>
            </a:r>
            <a:r>
              <a:rPr kumimoji="0" lang="zh-CN" altLang="en-US" sz="1800" b="0" i="0" u="none" strike="noStrike" kern="1200" cap="none" spc="0" normalizeH="0" baseline="0" noProof="1">
                <a:solidFill>
                  <a:srgbClr val="FF0000"/>
                </a:solidFill>
                <a:uFillTx/>
                <a:latin typeface="宋体" panose="02010600030101010101" pitchFamily="2" charset="-122"/>
                <a:ea typeface="+mn-ea"/>
                <a:cs typeface="+mn-cs"/>
              </a:rPr>
              <a:t>首次</a:t>
            </a:r>
            <a:r>
              <a:rPr kumimoji="0" lang="zh-CN" altLang="en-US" sz="1800" b="0" i="0" u="none" strike="noStrike" kern="1200" cap="none" spc="0" normalizeH="0" baseline="0" noProof="1">
                <a:solidFill>
                  <a:schemeClr val="tx1"/>
                </a:solidFill>
                <a:uFillTx/>
                <a:latin typeface="宋体" panose="02010600030101010101" pitchFamily="2" charset="-122"/>
                <a:ea typeface="+mn-ea"/>
                <a:cs typeface="+mn-cs"/>
              </a:rPr>
              <a:t>和</a:t>
            </a:r>
            <a:r>
              <a:rPr kumimoji="0" lang="zh-CN" altLang="en-US" sz="1800" b="0" i="0" u="none" strike="noStrike" kern="1200" cap="none" spc="0" normalizeH="0" baseline="0" noProof="1">
                <a:solidFill>
                  <a:srgbClr val="FF0000"/>
                </a:solidFill>
                <a:uFillTx/>
                <a:latin typeface="宋体" panose="02010600030101010101" pitchFamily="2" charset="-122"/>
                <a:ea typeface="+mn-ea"/>
                <a:cs typeface="+mn-cs"/>
              </a:rPr>
              <a:t>最后一次</a:t>
            </a:r>
            <a:r>
              <a:rPr kumimoji="0" lang="zh-CN" altLang="en-US" sz="1800" b="0" i="0" u="none" strike="noStrike" kern="1200" cap="none" spc="0" normalizeH="0" baseline="0" noProof="1">
                <a:solidFill>
                  <a:schemeClr val="tx1"/>
                </a:solidFill>
                <a:uFillTx/>
                <a:latin typeface="宋体" panose="02010600030101010101" pitchFamily="2" charset="-122"/>
                <a:ea typeface="+mn-ea"/>
                <a:cs typeface="+mn-cs"/>
              </a:rPr>
              <a:t>出现的位置，如果</a:t>
            </a:r>
            <a:r>
              <a:rPr kumimoji="0" lang="zh-CN" altLang="en-US" sz="1800" b="0" i="0" u="none" strike="noStrike" kern="1200" cap="none" spc="0" normalizeH="0" baseline="0" noProof="1">
                <a:solidFill>
                  <a:srgbClr val="FF0000"/>
                </a:solidFill>
                <a:uFillTx/>
                <a:latin typeface="宋体" panose="02010600030101010101" pitchFamily="2" charset="-122"/>
                <a:ea typeface="+mn-ea"/>
                <a:cs typeface="+mn-cs"/>
              </a:rPr>
              <a:t>不存在则返回</a:t>
            </a:r>
            <a:r>
              <a:rPr kumimoji="0" lang="en-US" altLang="zh-CN" sz="1800" b="0" i="0" u="none" strike="noStrike" kern="1200" cap="none" spc="0" normalizeH="0" baseline="0" noProof="1">
                <a:solidFill>
                  <a:srgbClr val="FF0000"/>
                </a:solidFill>
                <a:uFillTx/>
                <a:latin typeface="宋体" panose="02010600030101010101" pitchFamily="2" charset="-122"/>
                <a:ea typeface="+mn-ea"/>
                <a:cs typeface="+mn-cs"/>
              </a:rPr>
              <a:t>-1</a:t>
            </a:r>
            <a:r>
              <a:rPr kumimoji="0" lang="zh-CN" altLang="en-US" sz="1800" b="0" i="0" u="none" strike="noStrike" kern="1200" cap="none" spc="0" normalizeH="0" baseline="0" noProof="1">
                <a:solidFill>
                  <a:schemeClr val="tx1"/>
                </a:solidFill>
                <a:uFillTx/>
                <a:latin typeface="宋体" panose="02010600030101010101" pitchFamily="2" charset="-122"/>
                <a:ea typeface="+mn-ea"/>
                <a:cs typeface="+mn-cs"/>
              </a:rPr>
              <a:t>；</a:t>
            </a:r>
            <a:endParaRPr kumimoji="0" lang="zh-CN" altLang="en-US" sz="1800" b="0" i="0" u="none" strike="noStrike" kern="1200" cap="none" spc="0" normalizeH="0" baseline="0" noProof="1">
              <a:solidFill>
                <a:schemeClr val="tx1"/>
              </a:solidFill>
              <a:uFillTx/>
              <a:latin typeface="宋体" panose="02010600030101010101" pitchFamily="2" charset="-122"/>
              <a:ea typeface="+mn-ea"/>
              <a:cs typeface="+mn-cs"/>
            </a:endParaRPr>
          </a:p>
          <a:p>
            <a:pPr marL="1905" marR="0" indent="-344805" algn="l" defTabSz="914400" rtl="0" eaLnBrk="1" fontAlgn="base" latinLnBrk="0" hangingPunct="1">
              <a:lnSpc>
                <a:spcPct val="150000"/>
              </a:lnSpc>
              <a:spcBef>
                <a:spcPts val="1200"/>
              </a:spcBef>
              <a:spcAft>
                <a:spcPts val="1200"/>
              </a:spcAft>
              <a:buClrTx/>
              <a:buSzTx/>
              <a:buFont typeface="Wingdings" panose="05000000000000000000" charset="0"/>
              <a:buChar char="ü"/>
            </a:pPr>
            <a:r>
              <a:rPr kumimoji="0" lang="en-US" altLang="zh-CN" sz="1800" b="0" i="0" u="none" strike="noStrike" kern="1200" cap="none" spc="0" normalizeH="0" baseline="0" noProof="1">
                <a:solidFill>
                  <a:schemeClr val="tx1"/>
                </a:solidFill>
                <a:uFillTx/>
                <a:latin typeface="宋体" panose="02010600030101010101" pitchFamily="2" charset="-122"/>
                <a:ea typeface="+mn-ea"/>
                <a:cs typeface="+mn-cs"/>
              </a:rPr>
              <a:t>index()</a:t>
            </a:r>
            <a:r>
              <a:rPr kumimoji="0" lang="zh-CN" altLang="en-US" sz="1800" b="0" i="0" u="none" strike="noStrike" kern="1200" cap="none" spc="0" normalizeH="0" baseline="0" noProof="1">
                <a:solidFill>
                  <a:schemeClr val="tx1"/>
                </a:solidFill>
                <a:uFillTx/>
                <a:latin typeface="宋体" panose="02010600030101010101" pitchFamily="2" charset="-122"/>
                <a:ea typeface="+mn-ea"/>
                <a:cs typeface="+mn-cs"/>
              </a:rPr>
              <a:t>和</a:t>
            </a:r>
            <a:r>
              <a:rPr kumimoji="0" lang="en-US" altLang="zh-CN" sz="1800" b="0" i="0" u="none" strike="noStrike" kern="1200" cap="none" spc="0" normalizeH="0" baseline="0" noProof="1">
                <a:solidFill>
                  <a:schemeClr val="tx1"/>
                </a:solidFill>
                <a:uFillTx/>
                <a:latin typeface="宋体" panose="02010600030101010101" pitchFamily="2" charset="-122"/>
                <a:ea typeface="+mn-ea"/>
                <a:cs typeface="+mn-cs"/>
              </a:rPr>
              <a:t>rindex()</a:t>
            </a:r>
            <a:r>
              <a:rPr kumimoji="0" lang="zh-CN" altLang="en-US" sz="1800" b="0" i="0" u="none" strike="noStrike" kern="1200" cap="none" spc="0" normalizeH="0" baseline="0" noProof="1">
                <a:solidFill>
                  <a:schemeClr val="tx1"/>
                </a:solidFill>
                <a:uFillTx/>
                <a:latin typeface="宋体" panose="02010600030101010101" pitchFamily="2" charset="-122"/>
                <a:ea typeface="+mn-ea"/>
                <a:cs typeface="+mn-cs"/>
              </a:rPr>
              <a:t>方法用来返回一个字符串在另一个字符串指定范围中</a:t>
            </a:r>
            <a:r>
              <a:rPr kumimoji="0" lang="zh-CN" altLang="en-US" sz="1800" b="0" i="0" u="none" strike="noStrike" kern="1200" cap="none" spc="0" normalizeH="0" baseline="0" noProof="1">
                <a:solidFill>
                  <a:srgbClr val="FF0000"/>
                </a:solidFill>
                <a:uFillTx/>
                <a:latin typeface="宋体" panose="02010600030101010101" pitchFamily="2" charset="-122"/>
                <a:ea typeface="+mn-ea"/>
                <a:cs typeface="+mn-cs"/>
              </a:rPr>
              <a:t>首次</a:t>
            </a:r>
            <a:r>
              <a:rPr kumimoji="0" lang="zh-CN" altLang="en-US" sz="1800" b="0" i="0" u="none" strike="noStrike" kern="1200" cap="none" spc="0" normalizeH="0" baseline="0" noProof="1">
                <a:solidFill>
                  <a:schemeClr val="tx1"/>
                </a:solidFill>
                <a:uFillTx/>
                <a:latin typeface="宋体" panose="02010600030101010101" pitchFamily="2" charset="-122"/>
                <a:ea typeface="+mn-ea"/>
                <a:cs typeface="+mn-cs"/>
              </a:rPr>
              <a:t>和</a:t>
            </a:r>
            <a:r>
              <a:rPr kumimoji="0" lang="zh-CN" altLang="en-US" sz="1800" b="0" i="0" u="none" strike="noStrike" kern="1200" cap="none" spc="0" normalizeH="0" baseline="0" noProof="1">
                <a:solidFill>
                  <a:srgbClr val="FF0000"/>
                </a:solidFill>
                <a:uFillTx/>
                <a:latin typeface="宋体" panose="02010600030101010101" pitchFamily="2" charset="-122"/>
                <a:ea typeface="+mn-ea"/>
                <a:cs typeface="+mn-cs"/>
              </a:rPr>
              <a:t>最后一次</a:t>
            </a:r>
            <a:r>
              <a:rPr kumimoji="0" lang="zh-CN" altLang="en-US" sz="1800" b="0" i="0" u="none" strike="noStrike" kern="1200" cap="none" spc="0" normalizeH="0" baseline="0" noProof="1">
                <a:solidFill>
                  <a:schemeClr val="tx1"/>
                </a:solidFill>
                <a:uFillTx/>
                <a:latin typeface="宋体" panose="02010600030101010101" pitchFamily="2" charset="-122"/>
                <a:ea typeface="+mn-ea"/>
                <a:cs typeface="+mn-cs"/>
              </a:rPr>
              <a:t>出现的位置，如果</a:t>
            </a:r>
            <a:r>
              <a:rPr kumimoji="0" lang="zh-CN" altLang="en-US" sz="1800" b="0" i="0" u="none" strike="noStrike" kern="1200" cap="none" spc="0" normalizeH="0" baseline="0" noProof="1">
                <a:solidFill>
                  <a:srgbClr val="FF0000"/>
                </a:solidFill>
                <a:uFillTx/>
                <a:latin typeface="宋体" panose="02010600030101010101" pitchFamily="2" charset="-122"/>
                <a:ea typeface="+mn-ea"/>
                <a:cs typeface="+mn-cs"/>
              </a:rPr>
              <a:t>不存在则抛出异常</a:t>
            </a:r>
            <a:r>
              <a:rPr kumimoji="0" lang="zh-CN" altLang="en-US" sz="1800" b="0" i="0" u="none" strike="noStrike" kern="1200" cap="none" spc="0" normalizeH="0" baseline="0" noProof="1">
                <a:solidFill>
                  <a:schemeClr val="tx1"/>
                </a:solidFill>
                <a:uFillTx/>
                <a:latin typeface="宋体" panose="02010600030101010101" pitchFamily="2" charset="-122"/>
                <a:ea typeface="+mn-ea"/>
                <a:cs typeface="+mn-cs"/>
              </a:rPr>
              <a:t>；</a:t>
            </a:r>
            <a:endParaRPr kumimoji="0" lang="zh-CN" altLang="en-US" sz="1800" b="0" i="0" u="none" strike="noStrike" kern="1200" cap="none" spc="0" normalizeH="0" baseline="0" noProof="1">
              <a:solidFill>
                <a:schemeClr val="tx1"/>
              </a:solidFill>
              <a:uFillTx/>
              <a:latin typeface="宋体" panose="02010600030101010101" pitchFamily="2" charset="-122"/>
              <a:ea typeface="+mn-ea"/>
              <a:cs typeface="+mn-cs"/>
            </a:endParaRPr>
          </a:p>
          <a:p>
            <a:pPr marL="1905" marR="0" indent="-344805" algn="l" defTabSz="914400" rtl="0" eaLnBrk="1" fontAlgn="base" latinLnBrk="0" hangingPunct="1">
              <a:lnSpc>
                <a:spcPct val="150000"/>
              </a:lnSpc>
              <a:spcBef>
                <a:spcPts val="1200"/>
              </a:spcBef>
              <a:spcAft>
                <a:spcPts val="1200"/>
              </a:spcAft>
              <a:buClrTx/>
              <a:buSzTx/>
              <a:buFont typeface="Wingdings" panose="05000000000000000000" charset="0"/>
              <a:buChar char="ü"/>
            </a:pPr>
            <a:r>
              <a:rPr kumimoji="0" lang="en-US" altLang="zh-CN" sz="1800" b="0" i="0" u="none" strike="noStrike" kern="1200" cap="none" spc="0" normalizeH="0" baseline="0" noProof="1">
                <a:solidFill>
                  <a:schemeClr val="tx1"/>
                </a:solidFill>
                <a:uFillTx/>
                <a:latin typeface="宋体" panose="02010600030101010101" pitchFamily="2" charset="-122"/>
                <a:ea typeface="+mn-ea"/>
                <a:cs typeface="+mn-cs"/>
              </a:rPr>
              <a:t>count()</a:t>
            </a:r>
            <a:r>
              <a:rPr kumimoji="0" lang="zh-CN" altLang="en-US" sz="1800" b="0" i="0" u="none" strike="noStrike" kern="1200" cap="none" spc="0" normalizeH="0" baseline="0" noProof="1">
                <a:solidFill>
                  <a:schemeClr val="tx1"/>
                </a:solidFill>
                <a:uFillTx/>
                <a:latin typeface="宋体" panose="02010600030101010101" pitchFamily="2" charset="-122"/>
                <a:ea typeface="+mn-ea"/>
                <a:cs typeface="+mn-cs"/>
              </a:rPr>
              <a:t>方法用来返回一个字符串在当前字符串中出现的</a:t>
            </a:r>
            <a:r>
              <a:rPr kumimoji="0" lang="zh-CN" altLang="en-US" sz="1800" b="0" i="0" u="none" strike="noStrike" kern="1200" cap="none" spc="0" normalizeH="0" baseline="0" noProof="1">
                <a:solidFill>
                  <a:srgbClr val="FF0000"/>
                </a:solidFill>
                <a:uFillTx/>
                <a:latin typeface="宋体" panose="02010600030101010101" pitchFamily="2" charset="-122"/>
                <a:ea typeface="+mn-ea"/>
                <a:cs typeface="+mn-cs"/>
              </a:rPr>
              <a:t>次数</a:t>
            </a:r>
            <a:r>
              <a:rPr kumimoji="0" lang="zh-CN" altLang="en-US" sz="1800" b="0" i="0" u="none" strike="noStrike" kern="1200" cap="none" spc="0" normalizeH="0" baseline="0" noProof="1">
                <a:solidFill>
                  <a:schemeClr val="tx1"/>
                </a:solidFill>
                <a:uFillTx/>
                <a:latin typeface="宋体" panose="02010600030101010101" pitchFamily="2" charset="-122"/>
                <a:ea typeface="+mn-ea"/>
                <a:cs typeface="+mn-cs"/>
              </a:rPr>
              <a:t>。</a:t>
            </a:r>
            <a:endParaRPr kumimoji="0" lang="zh-CN" altLang="en-US" sz="1800" b="0" i="0" u="none" strike="noStrike" kern="1200" cap="none" spc="0" normalizeH="0" baseline="0" noProof="1">
              <a:solidFill>
                <a:schemeClr val="tx1"/>
              </a:solidFill>
              <a:uFillTx/>
              <a:latin typeface="宋体" panose="02010600030101010101" pitchFamily="2" charset="-122"/>
              <a:ea typeface="+mn-ea"/>
              <a:cs typeface="+mn-cs"/>
            </a:endParaRPr>
          </a:p>
        </p:txBody>
      </p:sp>
      <p:sp>
        <p:nvSpPr>
          <p:cNvPr id="43012"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31745"/>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4.1.2 字符串常用方法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44035" name="文本占位符 31746"/>
          <p:cNvSpPr>
            <a:spLocks noGrp="1"/>
          </p:cNvSpPr>
          <p:nvPr>
            <p:ph sz="half" idx="2"/>
          </p:nvPr>
        </p:nvSpPr>
        <p:spPr>
          <a:xfrm>
            <a:off x="554038" y="892175"/>
            <a:ext cx="11155362" cy="5054600"/>
          </a:xfrm>
          <a:ln w="22225">
            <a:solidFill>
              <a:schemeClr val="accent1"/>
            </a:solidFill>
            <a:miter/>
          </a:ln>
        </p:spPr>
        <p:txBody>
          <a:bodyPr lIns="101600" tIns="0" rIns="82550" bIns="0" anchor="t"/>
          <a:p>
            <a:pPr marL="1905" indent="-344805" defTabSz="914400">
              <a:spcBef>
                <a:spcPct val="0"/>
              </a:spcBef>
              <a:spcAft>
                <a:spcPct val="0"/>
              </a:spcAft>
              <a:buClrTx/>
              <a:buSzPct val="70000"/>
              <a:buFont typeface="Wingdings" panose="05000000000000000000" pitchFamily="2" charset="2"/>
              <a:buNone/>
            </a:pPr>
            <a:r>
              <a:rPr lang="en-US" altLang="zh-CN" kern="1200" spc="150" normalizeH="0" baseline="0">
                <a:solidFill>
                  <a:srgbClr val="404040"/>
                </a:solidFill>
                <a:latin typeface="Consolas" panose="020B0609020204030204" charset="0"/>
                <a:ea typeface="+mn-ea"/>
                <a:cs typeface="+mn-cs"/>
                <a:sym typeface="微软雅黑" panose="020B0503020204020204" charset="-122"/>
              </a:rPr>
              <a:t>&gt;&gt;&gt; s="apple,peach,banana,peach,pear"</a:t>
            </a:r>
            <a:endParaRPr lang="en-US" altLang="zh-CN" kern="1200" spc="150" normalizeH="0" baseline="0">
              <a:solidFill>
                <a:srgbClr val="404040"/>
              </a:solidFill>
              <a:latin typeface="Consolas" panose="020B0609020204030204" charset="0"/>
              <a:ea typeface="+mn-ea"/>
              <a:cs typeface="+mn-cs"/>
              <a:sym typeface="微软雅黑" panose="020B0503020204020204" charset="-122"/>
            </a:endParaRPr>
          </a:p>
          <a:p>
            <a:pPr marL="1905" indent="-344805" defTabSz="914400">
              <a:spcBef>
                <a:spcPct val="0"/>
              </a:spcBef>
              <a:spcAft>
                <a:spcPct val="0"/>
              </a:spcAft>
              <a:buClrTx/>
              <a:buSzPct val="70000"/>
              <a:buFont typeface="Wingdings" panose="05000000000000000000" pitchFamily="2" charset="2"/>
              <a:buNone/>
            </a:pPr>
            <a:r>
              <a:rPr lang="en-US" altLang="zh-CN" kern="1200" spc="150" normalizeH="0" baseline="0">
                <a:solidFill>
                  <a:srgbClr val="404040"/>
                </a:solidFill>
                <a:latin typeface="Consolas" panose="020B0609020204030204" charset="0"/>
                <a:ea typeface="+mn-ea"/>
                <a:cs typeface="+mn-cs"/>
                <a:sym typeface="微软雅黑" panose="020B0503020204020204" charset="-122"/>
              </a:rPr>
              <a:t>&gt;&gt;&gt; s.find("peach")</a:t>
            </a:r>
            <a:endParaRPr lang="en-US" altLang="zh-CN" kern="1200" spc="150" normalizeH="0" baseline="0">
              <a:solidFill>
                <a:srgbClr val="404040"/>
              </a:solidFill>
              <a:latin typeface="Consolas" panose="020B0609020204030204" charset="0"/>
              <a:ea typeface="+mn-ea"/>
              <a:cs typeface="+mn-cs"/>
              <a:sym typeface="微软雅黑" panose="020B0503020204020204" charset="-122"/>
            </a:endParaRPr>
          </a:p>
          <a:p>
            <a:pPr marL="1905" indent="-344805" defTabSz="914400">
              <a:spcBef>
                <a:spcPct val="0"/>
              </a:spcBef>
              <a:spcAft>
                <a:spcPct val="0"/>
              </a:spcAft>
              <a:buClrTx/>
              <a:buSzPct val="70000"/>
              <a:buFont typeface="Wingdings" panose="05000000000000000000" pitchFamily="2" charset="2"/>
              <a:buNone/>
            </a:pPr>
            <a:r>
              <a:rPr lang="en-US" altLang="zh-CN" kern="1200" spc="150" normalizeH="0" baseline="0">
                <a:solidFill>
                  <a:srgbClr val="404040"/>
                </a:solidFill>
                <a:latin typeface="Consolas" panose="020B0609020204030204" charset="0"/>
                <a:ea typeface="+mn-ea"/>
                <a:cs typeface="+mn-cs"/>
                <a:sym typeface="微软雅黑" panose="020B0503020204020204" charset="-122"/>
              </a:rPr>
              <a:t>6</a:t>
            </a:r>
            <a:endParaRPr lang="en-US" altLang="zh-CN" kern="1200" spc="150" normalizeH="0" baseline="0">
              <a:solidFill>
                <a:srgbClr val="404040"/>
              </a:solidFill>
              <a:latin typeface="Consolas" panose="020B0609020204030204" charset="0"/>
              <a:ea typeface="+mn-ea"/>
              <a:cs typeface="+mn-cs"/>
              <a:sym typeface="微软雅黑" panose="020B0503020204020204" charset="-122"/>
            </a:endParaRPr>
          </a:p>
          <a:p>
            <a:pPr marL="1905" indent="-344805" defTabSz="914400">
              <a:spcBef>
                <a:spcPct val="0"/>
              </a:spcBef>
              <a:spcAft>
                <a:spcPct val="0"/>
              </a:spcAft>
              <a:buClrTx/>
              <a:buSzPct val="70000"/>
              <a:buFont typeface="Wingdings" panose="05000000000000000000" pitchFamily="2" charset="2"/>
              <a:buNone/>
            </a:pPr>
            <a:r>
              <a:rPr lang="en-US" altLang="zh-CN" kern="1200" spc="150" normalizeH="0" baseline="0">
                <a:solidFill>
                  <a:srgbClr val="404040"/>
                </a:solidFill>
                <a:latin typeface="Consolas" panose="020B0609020204030204" charset="0"/>
                <a:ea typeface="+mn-ea"/>
                <a:cs typeface="+mn-cs"/>
                <a:sym typeface="微软雅黑" panose="020B0503020204020204" charset="-122"/>
              </a:rPr>
              <a:t>&gt;&gt;&gt; s.find("peach",7)</a:t>
            </a:r>
            <a:endParaRPr lang="en-US" altLang="zh-CN" kern="1200" spc="150" normalizeH="0" baseline="0">
              <a:solidFill>
                <a:srgbClr val="404040"/>
              </a:solidFill>
              <a:latin typeface="Consolas" panose="020B0609020204030204" charset="0"/>
              <a:ea typeface="+mn-ea"/>
              <a:cs typeface="+mn-cs"/>
              <a:sym typeface="微软雅黑" panose="020B0503020204020204" charset="-122"/>
            </a:endParaRPr>
          </a:p>
          <a:p>
            <a:pPr marL="1905" indent="-344805" defTabSz="914400">
              <a:spcBef>
                <a:spcPct val="0"/>
              </a:spcBef>
              <a:spcAft>
                <a:spcPct val="0"/>
              </a:spcAft>
              <a:buClrTx/>
              <a:buSzPct val="70000"/>
              <a:buFont typeface="Wingdings" panose="05000000000000000000" pitchFamily="2" charset="2"/>
              <a:buNone/>
            </a:pPr>
            <a:r>
              <a:rPr lang="en-US" altLang="zh-CN" kern="1200" spc="150" normalizeH="0" baseline="0">
                <a:solidFill>
                  <a:srgbClr val="404040"/>
                </a:solidFill>
                <a:latin typeface="Consolas" panose="020B0609020204030204" charset="0"/>
                <a:ea typeface="+mn-ea"/>
                <a:cs typeface="+mn-cs"/>
                <a:sym typeface="微软雅黑" panose="020B0503020204020204" charset="-122"/>
              </a:rPr>
              <a:t>19</a:t>
            </a:r>
            <a:endParaRPr lang="en-US" altLang="zh-CN" kern="1200" spc="150" normalizeH="0" baseline="0">
              <a:solidFill>
                <a:srgbClr val="404040"/>
              </a:solidFill>
              <a:latin typeface="Consolas" panose="020B0609020204030204" charset="0"/>
              <a:ea typeface="+mn-ea"/>
              <a:cs typeface="+mn-cs"/>
              <a:sym typeface="微软雅黑" panose="020B0503020204020204" charset="-122"/>
            </a:endParaRPr>
          </a:p>
          <a:p>
            <a:pPr marL="1905" indent="-344805" defTabSz="914400">
              <a:spcBef>
                <a:spcPct val="0"/>
              </a:spcBef>
              <a:spcAft>
                <a:spcPct val="0"/>
              </a:spcAft>
              <a:buClrTx/>
              <a:buSzPct val="70000"/>
              <a:buFont typeface="Wingdings" panose="05000000000000000000" pitchFamily="2" charset="2"/>
              <a:buNone/>
            </a:pPr>
            <a:r>
              <a:rPr lang="en-US" altLang="zh-CN" kern="1200" spc="150" normalizeH="0" baseline="0">
                <a:solidFill>
                  <a:srgbClr val="404040"/>
                </a:solidFill>
                <a:latin typeface="Consolas" panose="020B0609020204030204" charset="0"/>
                <a:ea typeface="+mn-ea"/>
                <a:cs typeface="+mn-cs"/>
                <a:sym typeface="微软雅黑" panose="020B0503020204020204" charset="-122"/>
              </a:rPr>
              <a:t>&gt;&gt;&gt; s.find("peach",7,20)</a:t>
            </a:r>
            <a:endParaRPr lang="en-US" altLang="zh-CN" kern="1200" spc="150" normalizeH="0" baseline="0">
              <a:solidFill>
                <a:srgbClr val="404040"/>
              </a:solidFill>
              <a:latin typeface="Consolas" panose="020B0609020204030204" charset="0"/>
              <a:ea typeface="+mn-ea"/>
              <a:cs typeface="+mn-cs"/>
              <a:sym typeface="微软雅黑" panose="020B0503020204020204" charset="-122"/>
            </a:endParaRPr>
          </a:p>
          <a:p>
            <a:pPr marL="1905" indent="-344805" defTabSz="914400">
              <a:spcBef>
                <a:spcPct val="0"/>
              </a:spcBef>
              <a:spcAft>
                <a:spcPct val="0"/>
              </a:spcAft>
              <a:buClrTx/>
              <a:buSzPct val="70000"/>
              <a:buFont typeface="Wingdings" panose="05000000000000000000" pitchFamily="2" charset="2"/>
              <a:buNone/>
            </a:pPr>
            <a:r>
              <a:rPr lang="en-US" altLang="zh-CN" kern="1200" spc="150" normalizeH="0" baseline="0">
                <a:solidFill>
                  <a:srgbClr val="404040"/>
                </a:solidFill>
                <a:latin typeface="Consolas" panose="020B0609020204030204" charset="0"/>
                <a:ea typeface="+mn-ea"/>
                <a:cs typeface="+mn-cs"/>
                <a:sym typeface="微软雅黑" panose="020B0503020204020204" charset="-122"/>
              </a:rPr>
              <a:t>-1</a:t>
            </a:r>
            <a:endParaRPr lang="en-US" altLang="zh-CN" kern="1200" spc="150" normalizeH="0" baseline="0">
              <a:solidFill>
                <a:srgbClr val="404040"/>
              </a:solidFill>
              <a:latin typeface="Consolas" panose="020B0609020204030204" charset="0"/>
              <a:ea typeface="+mn-ea"/>
              <a:cs typeface="+mn-cs"/>
              <a:sym typeface="微软雅黑" panose="020B0503020204020204" charset="-122"/>
            </a:endParaRPr>
          </a:p>
          <a:p>
            <a:pPr marL="1905" indent="-344805" defTabSz="914400">
              <a:spcBef>
                <a:spcPct val="0"/>
              </a:spcBef>
              <a:spcAft>
                <a:spcPct val="0"/>
              </a:spcAft>
              <a:buClrTx/>
              <a:buSzPct val="70000"/>
              <a:buFont typeface="Wingdings" panose="05000000000000000000" pitchFamily="2" charset="2"/>
              <a:buNone/>
            </a:pPr>
            <a:r>
              <a:rPr lang="en-US" altLang="zh-CN" kern="1200" spc="150" normalizeH="0" baseline="0">
                <a:solidFill>
                  <a:srgbClr val="404040"/>
                </a:solidFill>
                <a:latin typeface="Consolas" panose="020B0609020204030204" charset="0"/>
                <a:ea typeface="+mn-ea"/>
                <a:cs typeface="+mn-cs"/>
                <a:sym typeface="微软雅黑" panose="020B0503020204020204" charset="-122"/>
              </a:rPr>
              <a:t>&gt;&gt;&gt; s.rfind('p')</a:t>
            </a:r>
            <a:endParaRPr lang="en-US" altLang="zh-CN" kern="1200" spc="150" normalizeH="0" baseline="0">
              <a:solidFill>
                <a:srgbClr val="404040"/>
              </a:solidFill>
              <a:latin typeface="Consolas" panose="020B0609020204030204" charset="0"/>
              <a:ea typeface="+mn-ea"/>
              <a:cs typeface="+mn-cs"/>
              <a:sym typeface="微软雅黑" panose="020B0503020204020204" charset="-122"/>
            </a:endParaRPr>
          </a:p>
          <a:p>
            <a:pPr marL="1905" indent="-344805" defTabSz="914400">
              <a:spcBef>
                <a:spcPct val="0"/>
              </a:spcBef>
              <a:spcAft>
                <a:spcPct val="0"/>
              </a:spcAft>
              <a:buClrTx/>
              <a:buSzPct val="70000"/>
              <a:buFont typeface="Wingdings" panose="05000000000000000000" pitchFamily="2" charset="2"/>
              <a:buNone/>
            </a:pPr>
            <a:r>
              <a:rPr lang="en-US" altLang="zh-CN" kern="1200" spc="150" normalizeH="0" baseline="0">
                <a:solidFill>
                  <a:srgbClr val="404040"/>
                </a:solidFill>
                <a:latin typeface="Consolas" panose="020B0609020204030204" charset="0"/>
                <a:ea typeface="+mn-ea"/>
                <a:cs typeface="+mn-cs"/>
                <a:sym typeface="微软雅黑" panose="020B0503020204020204" charset="-122"/>
              </a:rPr>
              <a:t>25</a:t>
            </a:r>
            <a:endParaRPr lang="en-US" altLang="zh-CN" kern="1200" spc="150" normalizeH="0" baseline="0">
              <a:solidFill>
                <a:srgbClr val="404040"/>
              </a:solidFill>
              <a:latin typeface="Consolas" panose="020B0609020204030204" charset="0"/>
              <a:ea typeface="+mn-ea"/>
              <a:cs typeface="+mn-cs"/>
              <a:sym typeface="微软雅黑" panose="020B0503020204020204" charset="-122"/>
            </a:endParaRPr>
          </a:p>
          <a:p>
            <a:pPr marL="1905" indent="-344805" defTabSz="914400">
              <a:spcBef>
                <a:spcPct val="0"/>
              </a:spcBef>
              <a:spcAft>
                <a:spcPct val="0"/>
              </a:spcAft>
              <a:buClrTx/>
              <a:buSzPct val="70000"/>
              <a:buFont typeface="Wingdings" panose="05000000000000000000" pitchFamily="2" charset="2"/>
              <a:buNone/>
            </a:pPr>
            <a:r>
              <a:rPr lang="en-US" altLang="zh-CN" kern="1200" spc="150" normalizeH="0" baseline="0">
                <a:solidFill>
                  <a:srgbClr val="404040"/>
                </a:solidFill>
                <a:latin typeface="Consolas" panose="020B0609020204030204" charset="0"/>
                <a:ea typeface="+mn-ea"/>
                <a:cs typeface="+mn-cs"/>
                <a:sym typeface="微软雅黑" panose="020B0503020204020204" charset="-122"/>
              </a:rPr>
              <a:t>&gt;&gt;&gt; s.index('p')</a:t>
            </a:r>
            <a:endParaRPr lang="en-US" altLang="zh-CN" kern="1200" spc="150" normalizeH="0" baseline="0">
              <a:solidFill>
                <a:srgbClr val="404040"/>
              </a:solidFill>
              <a:latin typeface="Consolas" panose="020B0609020204030204" charset="0"/>
              <a:ea typeface="+mn-ea"/>
              <a:cs typeface="+mn-cs"/>
              <a:sym typeface="微软雅黑" panose="020B0503020204020204" charset="-122"/>
            </a:endParaRPr>
          </a:p>
          <a:p>
            <a:pPr marL="1905" indent="-344805" defTabSz="914400">
              <a:spcBef>
                <a:spcPct val="0"/>
              </a:spcBef>
              <a:spcAft>
                <a:spcPct val="0"/>
              </a:spcAft>
              <a:buClrTx/>
              <a:buSzPct val="70000"/>
              <a:buFont typeface="Wingdings" panose="05000000000000000000" pitchFamily="2" charset="2"/>
              <a:buNone/>
            </a:pPr>
            <a:r>
              <a:rPr lang="en-US" altLang="zh-CN" kern="1200" spc="150" normalizeH="0" baseline="0">
                <a:solidFill>
                  <a:srgbClr val="404040"/>
                </a:solidFill>
                <a:latin typeface="Consolas" panose="020B0609020204030204" charset="0"/>
                <a:ea typeface="+mn-ea"/>
                <a:cs typeface="+mn-cs"/>
                <a:sym typeface="微软雅黑" panose="020B0503020204020204" charset="-122"/>
              </a:rPr>
              <a:t>1</a:t>
            </a:r>
            <a:endParaRPr lang="en-US" altLang="zh-CN" kern="1200" spc="150" normalizeH="0" baseline="0">
              <a:solidFill>
                <a:srgbClr val="404040"/>
              </a:solidFill>
              <a:latin typeface="Consolas" panose="020B0609020204030204" charset="0"/>
              <a:ea typeface="+mn-ea"/>
              <a:cs typeface="+mn-cs"/>
              <a:sym typeface="微软雅黑" panose="020B0503020204020204" charset="-122"/>
            </a:endParaRPr>
          </a:p>
          <a:p>
            <a:pPr marL="1905" indent="-344805" defTabSz="914400">
              <a:spcBef>
                <a:spcPct val="0"/>
              </a:spcBef>
              <a:spcAft>
                <a:spcPct val="0"/>
              </a:spcAft>
              <a:buClrTx/>
              <a:buSzPct val="70000"/>
              <a:buFont typeface="Wingdings" panose="05000000000000000000" pitchFamily="2" charset="2"/>
              <a:buNone/>
            </a:pPr>
            <a:r>
              <a:rPr lang="en-US" altLang="zh-CN" kern="1200" spc="150" normalizeH="0" baseline="0">
                <a:solidFill>
                  <a:srgbClr val="404040"/>
                </a:solidFill>
                <a:latin typeface="Consolas" panose="020B0609020204030204" charset="0"/>
                <a:ea typeface="+mn-ea"/>
                <a:cs typeface="+mn-cs"/>
                <a:sym typeface="微软雅黑" panose="020B0503020204020204" charset="-122"/>
              </a:rPr>
              <a:t>&gt;&gt;&gt; s.index('pe')</a:t>
            </a:r>
            <a:endParaRPr lang="en-US" altLang="zh-CN" kern="1200" spc="150" normalizeH="0" baseline="0">
              <a:solidFill>
                <a:srgbClr val="404040"/>
              </a:solidFill>
              <a:latin typeface="Consolas" panose="020B0609020204030204" charset="0"/>
              <a:ea typeface="+mn-ea"/>
              <a:cs typeface="+mn-cs"/>
              <a:sym typeface="微软雅黑" panose="020B0503020204020204" charset="-122"/>
            </a:endParaRPr>
          </a:p>
          <a:p>
            <a:pPr marL="1905" indent="-344805" defTabSz="914400">
              <a:spcBef>
                <a:spcPct val="0"/>
              </a:spcBef>
              <a:spcAft>
                <a:spcPct val="0"/>
              </a:spcAft>
              <a:buClrTx/>
              <a:buSzPct val="70000"/>
              <a:buFont typeface="Wingdings" panose="05000000000000000000" pitchFamily="2" charset="2"/>
              <a:buNone/>
            </a:pPr>
            <a:r>
              <a:rPr lang="en-US" altLang="zh-CN" kern="1200" spc="150" normalizeH="0" baseline="0">
                <a:solidFill>
                  <a:srgbClr val="404040"/>
                </a:solidFill>
                <a:latin typeface="Consolas" panose="020B0609020204030204" charset="0"/>
                <a:ea typeface="+mn-ea"/>
                <a:cs typeface="+mn-cs"/>
                <a:sym typeface="微软雅黑" panose="020B0503020204020204" charset="-122"/>
              </a:rPr>
              <a:t>6</a:t>
            </a:r>
            <a:endParaRPr lang="en-US" altLang="zh-CN" kern="1200" spc="150" normalizeH="0" baseline="0">
              <a:solidFill>
                <a:srgbClr val="404040"/>
              </a:solidFill>
              <a:latin typeface="Consolas" panose="020B0609020204030204" charset="0"/>
              <a:ea typeface="+mn-ea"/>
              <a:cs typeface="+mn-cs"/>
              <a:sym typeface="微软雅黑" panose="020B0503020204020204" charset="-122"/>
            </a:endParaRPr>
          </a:p>
          <a:p>
            <a:pPr marL="1905" indent="-344805" defTabSz="914400">
              <a:spcBef>
                <a:spcPct val="0"/>
              </a:spcBef>
              <a:spcAft>
                <a:spcPct val="0"/>
              </a:spcAft>
              <a:buClrTx/>
              <a:buSzPct val="70000"/>
              <a:buFont typeface="Wingdings" panose="05000000000000000000" pitchFamily="2" charset="2"/>
              <a:buNone/>
            </a:pPr>
            <a:endParaRPr lang="en-US" altLang="zh-CN" kern="1200" spc="150" normalizeH="0" baseline="0">
              <a:solidFill>
                <a:srgbClr val="404040"/>
              </a:solidFill>
              <a:latin typeface="Consolas" panose="020B0609020204030204" charset="0"/>
              <a:ea typeface="+mn-ea"/>
              <a:cs typeface="+mn-cs"/>
              <a:sym typeface="微软雅黑" panose="020B0503020204020204" charset="-122"/>
            </a:endParaRPr>
          </a:p>
        </p:txBody>
      </p:sp>
      <p:sp>
        <p:nvSpPr>
          <p:cNvPr id="44036" name="文本框 1"/>
          <p:cNvSpPr txBox="1"/>
          <p:nvPr/>
        </p:nvSpPr>
        <p:spPr>
          <a:xfrm>
            <a:off x="6335713" y="1597025"/>
            <a:ext cx="3951287" cy="4522788"/>
          </a:xfrm>
          <a:prstGeom prst="rect">
            <a:avLst/>
          </a:prstGeom>
          <a:noFill/>
          <a:ln w="22225" cap="flat" cmpd="sng">
            <a:solidFill>
              <a:schemeClr val="accent1"/>
            </a:solidFill>
            <a:prstDash val="solid"/>
            <a:round/>
            <a:headEnd type="none" w="med" len="med"/>
            <a:tailEnd type="none" w="med" len="med"/>
          </a:ln>
        </p:spPr>
        <p:txBody>
          <a:bodyPr wrap="square" anchor="t">
            <a:spAutoFit/>
          </a:bodyPr>
          <a:p>
            <a:pPr marL="1905"/>
            <a:r>
              <a:rPr lang="en-US" altLang="zh-CN" sz="1600">
                <a:latin typeface="Consolas" panose="020B0609020204030204" charset="0"/>
                <a:ea typeface="宋体" panose="02010600030101010101" pitchFamily="2" charset="-122"/>
                <a:sym typeface="宋体" panose="02010600030101010101" pitchFamily="2" charset="-122"/>
              </a:rPr>
              <a:t>&gt;&gt;&gt; s.index('pear')</a:t>
            </a:r>
            <a:endParaRPr lang="en-US" altLang="zh-CN" sz="1600">
              <a:latin typeface="Consolas" panose="020B0609020204030204" charset="0"/>
              <a:ea typeface="宋体" panose="02010600030101010101" pitchFamily="2" charset="-122"/>
            </a:endParaRPr>
          </a:p>
          <a:p>
            <a:pPr marL="1905"/>
            <a:r>
              <a:rPr lang="en-US" altLang="zh-CN" sz="1600">
                <a:latin typeface="Consolas" panose="020B0609020204030204" charset="0"/>
                <a:ea typeface="宋体" panose="02010600030101010101" pitchFamily="2" charset="-122"/>
                <a:sym typeface="宋体" panose="02010600030101010101" pitchFamily="2" charset="-122"/>
              </a:rPr>
              <a:t>25</a:t>
            </a:r>
            <a:endParaRPr lang="en-US" altLang="zh-CN" sz="1600">
              <a:latin typeface="Consolas" panose="020B0609020204030204" charset="0"/>
              <a:ea typeface="宋体" panose="02010600030101010101" pitchFamily="2" charset="-122"/>
              <a:sym typeface="宋体" panose="02010600030101010101" pitchFamily="2" charset="-122"/>
            </a:endParaRPr>
          </a:p>
          <a:p>
            <a:pPr marL="1905"/>
            <a:endParaRPr lang="en-US" altLang="zh-CN" sz="1600">
              <a:latin typeface="Consolas" panose="020B0609020204030204" charset="0"/>
              <a:ea typeface="宋体" panose="02010600030101010101" pitchFamily="2" charset="-122"/>
            </a:endParaRPr>
          </a:p>
          <a:p>
            <a:pPr marL="1905"/>
            <a:r>
              <a:rPr lang="en-US" altLang="zh-CN" sz="1600">
                <a:latin typeface="Consolas" panose="020B0609020204030204" charset="0"/>
                <a:ea typeface="宋体" panose="02010600030101010101" pitchFamily="2" charset="-122"/>
                <a:sym typeface="宋体" panose="02010600030101010101" pitchFamily="2" charset="-122"/>
              </a:rPr>
              <a:t>&gt;&gt;&gt; s.index('ppp')</a:t>
            </a:r>
            <a:endParaRPr lang="en-US" altLang="zh-CN" sz="1600">
              <a:latin typeface="Consolas" panose="020B0609020204030204" charset="0"/>
              <a:ea typeface="宋体" panose="02010600030101010101" pitchFamily="2" charset="-122"/>
            </a:endParaRPr>
          </a:p>
          <a:p>
            <a:pPr marL="1905"/>
            <a:r>
              <a:rPr lang="en-US" altLang="zh-CN" sz="1600">
                <a:latin typeface="Consolas" panose="020B0609020204030204" charset="0"/>
                <a:ea typeface="宋体" panose="02010600030101010101" pitchFamily="2" charset="-122"/>
                <a:sym typeface="宋体" panose="02010600030101010101" pitchFamily="2" charset="-122"/>
              </a:rPr>
              <a:t>Traceback (most recent call last):</a:t>
            </a:r>
            <a:endParaRPr lang="en-US" altLang="zh-CN" sz="1600">
              <a:latin typeface="Consolas" panose="020B0609020204030204" charset="0"/>
              <a:ea typeface="宋体" panose="02010600030101010101" pitchFamily="2" charset="-122"/>
            </a:endParaRPr>
          </a:p>
          <a:p>
            <a:pPr marL="1905"/>
            <a:r>
              <a:rPr lang="en-US" altLang="zh-CN" sz="1600">
                <a:latin typeface="Consolas" panose="020B0609020204030204" charset="0"/>
                <a:ea typeface="宋体" panose="02010600030101010101" pitchFamily="2" charset="-122"/>
                <a:sym typeface="宋体" panose="02010600030101010101" pitchFamily="2" charset="-122"/>
              </a:rPr>
              <a:t>  File "&lt;pyshell#11&gt;", line 1, in &lt;module&gt;</a:t>
            </a:r>
            <a:endParaRPr lang="en-US" altLang="zh-CN" sz="1600">
              <a:latin typeface="Consolas" panose="020B0609020204030204" charset="0"/>
              <a:ea typeface="宋体" panose="02010600030101010101" pitchFamily="2" charset="-122"/>
            </a:endParaRPr>
          </a:p>
          <a:p>
            <a:pPr marL="1905"/>
            <a:r>
              <a:rPr lang="en-US" altLang="zh-CN" sz="1600">
                <a:latin typeface="Consolas" panose="020B0609020204030204" charset="0"/>
                <a:ea typeface="宋体" panose="02010600030101010101" pitchFamily="2" charset="-122"/>
                <a:sym typeface="宋体" panose="02010600030101010101" pitchFamily="2" charset="-122"/>
              </a:rPr>
              <a:t>    s.index('ppp')</a:t>
            </a:r>
            <a:endParaRPr lang="en-US" altLang="zh-CN" sz="1600">
              <a:latin typeface="Consolas" panose="020B0609020204030204" charset="0"/>
              <a:ea typeface="宋体" panose="02010600030101010101" pitchFamily="2" charset="-122"/>
            </a:endParaRPr>
          </a:p>
          <a:p>
            <a:pPr marL="1905"/>
            <a:r>
              <a:rPr lang="en-US" altLang="zh-CN" sz="1600">
                <a:latin typeface="Consolas" panose="020B0609020204030204" charset="0"/>
                <a:ea typeface="宋体" panose="02010600030101010101" pitchFamily="2" charset="-122"/>
                <a:sym typeface="宋体" panose="02010600030101010101" pitchFamily="2" charset="-122"/>
              </a:rPr>
              <a:t>ValueError: substring not found</a:t>
            </a:r>
            <a:endParaRPr lang="en-US" altLang="zh-CN" sz="1600">
              <a:latin typeface="Consolas" panose="020B0609020204030204" charset="0"/>
              <a:ea typeface="宋体" panose="02010600030101010101" pitchFamily="2" charset="-122"/>
            </a:endParaRPr>
          </a:p>
          <a:p>
            <a:pPr marL="1905"/>
            <a:endParaRPr lang="en-US" altLang="zh-CN" sz="1600">
              <a:latin typeface="Consolas" panose="020B0609020204030204" charset="0"/>
              <a:ea typeface="宋体" panose="02010600030101010101" pitchFamily="2" charset="-122"/>
              <a:sym typeface="宋体" panose="02010600030101010101" pitchFamily="2" charset="-122"/>
            </a:endParaRPr>
          </a:p>
          <a:p>
            <a:pPr marL="1905"/>
            <a:r>
              <a:rPr lang="en-US" altLang="zh-CN" sz="1600">
                <a:latin typeface="Consolas" panose="020B0609020204030204" charset="0"/>
                <a:ea typeface="宋体" panose="02010600030101010101" pitchFamily="2" charset="-122"/>
                <a:sym typeface="宋体" panose="02010600030101010101" pitchFamily="2" charset="-122"/>
              </a:rPr>
              <a:t>&gt;&gt;&gt; s.count('p')</a:t>
            </a:r>
            <a:endParaRPr lang="en-US" altLang="zh-CN" sz="1600">
              <a:latin typeface="Consolas" panose="020B0609020204030204" charset="0"/>
              <a:ea typeface="宋体" panose="02010600030101010101" pitchFamily="2" charset="-122"/>
            </a:endParaRPr>
          </a:p>
          <a:p>
            <a:pPr marL="1905"/>
            <a:r>
              <a:rPr lang="en-US" altLang="zh-CN" sz="1600">
                <a:latin typeface="Consolas" panose="020B0609020204030204" charset="0"/>
                <a:ea typeface="宋体" panose="02010600030101010101" pitchFamily="2" charset="-122"/>
                <a:sym typeface="宋体" panose="02010600030101010101" pitchFamily="2" charset="-122"/>
              </a:rPr>
              <a:t>5</a:t>
            </a:r>
            <a:endParaRPr lang="en-US" altLang="zh-CN" sz="1600">
              <a:latin typeface="Consolas" panose="020B0609020204030204" charset="0"/>
              <a:ea typeface="宋体" panose="02010600030101010101" pitchFamily="2" charset="-122"/>
            </a:endParaRPr>
          </a:p>
          <a:p>
            <a:pPr marL="1905"/>
            <a:endParaRPr lang="en-US" altLang="zh-CN" sz="1600">
              <a:latin typeface="Consolas" panose="020B0609020204030204" charset="0"/>
              <a:ea typeface="宋体" panose="02010600030101010101" pitchFamily="2" charset="-122"/>
              <a:sym typeface="宋体" panose="02010600030101010101" pitchFamily="2" charset="-122"/>
            </a:endParaRPr>
          </a:p>
          <a:p>
            <a:pPr marL="1905"/>
            <a:r>
              <a:rPr lang="en-US" altLang="zh-CN" sz="1600">
                <a:latin typeface="Consolas" panose="020B0609020204030204" charset="0"/>
                <a:ea typeface="宋体" panose="02010600030101010101" pitchFamily="2" charset="-122"/>
                <a:sym typeface="宋体" panose="02010600030101010101" pitchFamily="2" charset="-122"/>
              </a:rPr>
              <a:t>&gt;&gt;&gt; s.count('pp')</a:t>
            </a:r>
            <a:endParaRPr lang="en-US" altLang="zh-CN" sz="1600">
              <a:latin typeface="Consolas" panose="020B0609020204030204" charset="0"/>
              <a:ea typeface="宋体" panose="02010600030101010101" pitchFamily="2" charset="-122"/>
            </a:endParaRPr>
          </a:p>
          <a:p>
            <a:pPr marL="1905"/>
            <a:r>
              <a:rPr lang="en-US" altLang="zh-CN" sz="1600">
                <a:latin typeface="Consolas" panose="020B0609020204030204" charset="0"/>
                <a:ea typeface="宋体" panose="02010600030101010101" pitchFamily="2" charset="-122"/>
                <a:sym typeface="宋体" panose="02010600030101010101" pitchFamily="2" charset="-122"/>
              </a:rPr>
              <a:t>1</a:t>
            </a:r>
            <a:endParaRPr lang="en-US" altLang="zh-CN" sz="1600">
              <a:latin typeface="Consolas" panose="020B0609020204030204" charset="0"/>
              <a:ea typeface="宋体" panose="02010600030101010101" pitchFamily="2" charset="-122"/>
            </a:endParaRPr>
          </a:p>
          <a:p>
            <a:pPr marL="1905"/>
            <a:endParaRPr lang="en-US" altLang="zh-CN" sz="1600">
              <a:latin typeface="Consolas" panose="020B0609020204030204" charset="0"/>
              <a:ea typeface="宋体" panose="02010600030101010101" pitchFamily="2" charset="-122"/>
              <a:sym typeface="宋体" panose="02010600030101010101" pitchFamily="2" charset="-122"/>
            </a:endParaRPr>
          </a:p>
          <a:p>
            <a:pPr marL="1905"/>
            <a:r>
              <a:rPr lang="en-US" altLang="zh-CN" sz="1600">
                <a:latin typeface="Consolas" panose="020B0609020204030204" charset="0"/>
                <a:ea typeface="宋体" panose="02010600030101010101" pitchFamily="2" charset="-122"/>
                <a:sym typeface="宋体" panose="02010600030101010101" pitchFamily="2" charset="-122"/>
              </a:rPr>
              <a:t>&gt;&gt;&gt; s.count('ppp')</a:t>
            </a:r>
            <a:endParaRPr lang="en-US" altLang="zh-CN" sz="1600">
              <a:latin typeface="Consolas" panose="020B0609020204030204" charset="0"/>
              <a:ea typeface="宋体" panose="02010600030101010101" pitchFamily="2" charset="-122"/>
            </a:endParaRPr>
          </a:p>
          <a:p>
            <a:pPr marL="1905"/>
            <a:r>
              <a:rPr lang="en-US" altLang="zh-CN" sz="1600">
                <a:latin typeface="Consolas" panose="020B0609020204030204" charset="0"/>
                <a:ea typeface="宋体" panose="02010600030101010101" pitchFamily="2" charset="-122"/>
                <a:sym typeface="宋体" panose="02010600030101010101" pitchFamily="2" charset="-122"/>
              </a:rPr>
              <a:t>0</a:t>
            </a:r>
            <a:endParaRPr lang="zh-CN" altLang="en-US" sz="1600">
              <a:latin typeface="Consolas" panose="020B0609020204030204" charset="0"/>
              <a:ea typeface="宋体" panose="02010600030101010101" pitchFamily="2" charset="-122"/>
            </a:endParaRPr>
          </a:p>
        </p:txBody>
      </p:sp>
      <p:sp>
        <p:nvSpPr>
          <p:cNvPr id="44037" name="Slide Number Placeholder 2"/>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第4章 字符串与正则表达式</a:t>
            </a:r>
            <a:endParaRPr lang="zh-CN" altLang="en-US"/>
          </a:p>
        </p:txBody>
      </p:sp>
      <p:sp>
        <p:nvSpPr>
          <p:cNvPr id="3" name="文本占位符 2"/>
          <p:cNvSpPr>
            <a:spLocks noGrp="1"/>
          </p:cNvSpPr>
          <p:nvPr>
            <p:ph type="body" idx="1"/>
          </p:nvPr>
        </p:nvSpPr>
        <p:spPr>
          <a:xfrm>
            <a:off x="4163060" y="1929765"/>
            <a:ext cx="5013960" cy="3758565"/>
          </a:xfrm>
        </p:spPr>
        <p:txBody>
          <a:bodyPr/>
          <a:p>
            <a:pPr algn="l"/>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sym typeface="+mn-ea"/>
              </a:rPr>
              <a:t>4.1 </a:t>
            </a:r>
            <a:r>
              <a:rPr sz="2400" b="1" dirty="0">
                <a:solidFill>
                  <a:srgbClr val="FF0000"/>
                </a:solidFill>
                <a:latin typeface="微软雅黑" panose="020B0503020204020204" charset="-122"/>
                <a:ea typeface="微软雅黑" panose="020B0503020204020204" charset="-122"/>
                <a:cs typeface="微软雅黑" panose="020B0503020204020204" charset="-122"/>
                <a:sym typeface="+mn-ea"/>
              </a:rPr>
              <a:t>字符串</a:t>
            </a:r>
            <a:endParaRPr sz="2400" b="1" dirty="0">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4.2 正则表达式</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32769"/>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4.1.2 字符串常用方法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45059" name="文本占位符 32770"/>
          <p:cNvSpPr>
            <a:spLocks noGrp="1"/>
          </p:cNvSpPr>
          <p:nvPr>
            <p:ph sz="half" idx="2"/>
          </p:nvPr>
        </p:nvSpPr>
        <p:spPr>
          <a:xfrm>
            <a:off x="554038" y="892175"/>
            <a:ext cx="11155362" cy="5054600"/>
          </a:xfrm>
        </p:spPr>
        <p:txBody>
          <a:bodyPr lIns="101600" tIns="0" rIns="82550" bIns="0" anchor="t"/>
          <a:p>
            <a:pPr defTabSz="914400">
              <a:spcAft>
                <a:spcPct val="0"/>
              </a:spcAft>
              <a:buClrTx/>
              <a:buSzTx/>
              <a:buChar char=""/>
            </a:pPr>
            <a:r>
              <a:rPr lang="en-US" altLang="zh-CN" sz="2400" kern="1200" spc="150" normalizeH="0" baseline="0">
                <a:solidFill>
                  <a:srgbClr val="404040"/>
                </a:solidFill>
                <a:latin typeface="宋体" panose="02010600030101010101" pitchFamily="2" charset="-122"/>
                <a:ea typeface="+mn-ea"/>
                <a:cs typeface="+mn-cs"/>
                <a:sym typeface="微软雅黑" panose="020B0503020204020204" charset="-122"/>
              </a:rPr>
              <a:t>split()</a:t>
            </a:r>
            <a:r>
              <a:rPr lang="zh-CN" altLang="en-US" sz="2400" kern="1200" spc="150" normalizeH="0" baseline="0">
                <a:solidFill>
                  <a:srgbClr val="404040"/>
                </a:solidFill>
                <a:latin typeface="宋体" panose="02010600030101010101" pitchFamily="2" charset="-122"/>
                <a:ea typeface="+mn-ea"/>
                <a:cs typeface="+mn-cs"/>
                <a:sym typeface="微软雅黑" panose="020B0503020204020204" charset="-122"/>
              </a:rPr>
              <a:t>、</a:t>
            </a:r>
            <a:r>
              <a:rPr lang="en-US" altLang="zh-CN" sz="2400" kern="1200" spc="150" normalizeH="0" baseline="0">
                <a:solidFill>
                  <a:srgbClr val="404040"/>
                </a:solidFill>
                <a:latin typeface="宋体" panose="02010600030101010101" pitchFamily="2" charset="-122"/>
                <a:ea typeface="+mn-ea"/>
                <a:cs typeface="+mn-cs"/>
                <a:sym typeface="微软雅黑" panose="020B0503020204020204" charset="-122"/>
              </a:rPr>
              <a:t>rsplit()</a:t>
            </a:r>
            <a:r>
              <a:rPr lang="zh-CN" altLang="en-US" sz="2400" kern="1200" spc="150" normalizeH="0" baseline="0">
                <a:solidFill>
                  <a:srgbClr val="404040"/>
                </a:solidFill>
                <a:latin typeface="宋体" panose="02010600030101010101" pitchFamily="2" charset="-122"/>
                <a:ea typeface="+mn-ea"/>
                <a:cs typeface="+mn-cs"/>
                <a:sym typeface="微软雅黑" panose="020B0503020204020204" charset="-122"/>
              </a:rPr>
              <a:t>、</a:t>
            </a:r>
            <a:r>
              <a:rPr lang="en-US" altLang="zh-CN" sz="2400" kern="1200" spc="150" normalizeH="0" baseline="0">
                <a:solidFill>
                  <a:srgbClr val="404040"/>
                </a:solidFill>
                <a:latin typeface="宋体" panose="02010600030101010101" pitchFamily="2" charset="-122"/>
                <a:ea typeface="+mn-ea"/>
                <a:cs typeface="+mn-cs"/>
                <a:sym typeface="微软雅黑" panose="020B0503020204020204" charset="-122"/>
              </a:rPr>
              <a:t>partition()</a:t>
            </a:r>
            <a:r>
              <a:rPr lang="zh-CN" altLang="en-US" sz="2400" kern="1200" spc="150" normalizeH="0" baseline="0">
                <a:solidFill>
                  <a:srgbClr val="404040"/>
                </a:solidFill>
                <a:latin typeface="宋体" panose="02010600030101010101" pitchFamily="2" charset="-122"/>
                <a:ea typeface="+mn-ea"/>
                <a:cs typeface="+mn-cs"/>
                <a:sym typeface="微软雅黑" panose="020B0503020204020204" charset="-122"/>
              </a:rPr>
              <a:t>、</a:t>
            </a:r>
            <a:r>
              <a:rPr lang="en-US" altLang="zh-CN" sz="2400" kern="1200" spc="150" normalizeH="0" baseline="0">
                <a:solidFill>
                  <a:srgbClr val="404040"/>
                </a:solidFill>
                <a:latin typeface="宋体" panose="02010600030101010101" pitchFamily="2" charset="-122"/>
                <a:ea typeface="+mn-ea"/>
                <a:cs typeface="+mn-cs"/>
                <a:sym typeface="微软雅黑" panose="020B0503020204020204" charset="-122"/>
              </a:rPr>
              <a:t>rpartition()</a:t>
            </a:r>
            <a:endParaRPr lang="en-US" altLang="zh-CN" sz="2400" kern="1200" spc="150" normalizeH="0" baseline="0">
              <a:solidFill>
                <a:srgbClr val="404040"/>
              </a:solidFill>
              <a:latin typeface="宋体" panose="02010600030101010101" pitchFamily="2" charset="-122"/>
              <a:ea typeface="+mn-ea"/>
              <a:cs typeface="+mn-cs"/>
              <a:sym typeface="微软雅黑" panose="020B0503020204020204" charset="-122"/>
            </a:endParaRPr>
          </a:p>
          <a:p>
            <a:pPr defTabSz="914400">
              <a:lnSpc>
                <a:spcPct val="150000"/>
              </a:lnSpc>
              <a:spcBef>
                <a:spcPts val="1200"/>
              </a:spcBef>
              <a:spcAft>
                <a:spcPts val="1200"/>
              </a:spcAft>
              <a:buClrTx/>
              <a:buSzTx/>
              <a:buChar char="ü"/>
            </a:pPr>
            <a:r>
              <a:rPr lang="en-US" altLang="zh-CN" sz="1800" kern="1200" spc="150" normalizeH="0" baseline="0">
                <a:solidFill>
                  <a:srgbClr val="404040"/>
                </a:solidFill>
                <a:latin typeface="宋体" panose="02010600030101010101" pitchFamily="2" charset="-122"/>
                <a:ea typeface="+mn-ea"/>
                <a:cs typeface="+mn-cs"/>
                <a:sym typeface="微软雅黑" panose="020B0503020204020204" charset="-122"/>
              </a:rPr>
              <a:t>split()</a:t>
            </a:r>
            <a:r>
              <a:rPr lang="zh-CN" altLang="en-US" sz="1800" kern="1200" spc="150" normalizeH="0" baseline="0">
                <a:solidFill>
                  <a:srgbClr val="404040"/>
                </a:solidFill>
                <a:latin typeface="宋体" panose="02010600030101010101" pitchFamily="2" charset="-122"/>
                <a:ea typeface="+mn-ea"/>
                <a:cs typeface="+mn-cs"/>
                <a:sym typeface="微软雅黑" panose="020B0503020204020204" charset="-122"/>
              </a:rPr>
              <a:t>和</a:t>
            </a:r>
            <a:r>
              <a:rPr lang="en-US" altLang="zh-CN" sz="1800" kern="1200" spc="150" normalizeH="0" baseline="0">
                <a:solidFill>
                  <a:srgbClr val="404040"/>
                </a:solidFill>
                <a:latin typeface="宋体" panose="02010600030101010101" pitchFamily="2" charset="-122"/>
                <a:ea typeface="+mn-ea"/>
                <a:cs typeface="+mn-cs"/>
                <a:sym typeface="微软雅黑" panose="020B0503020204020204" charset="-122"/>
              </a:rPr>
              <a:t>rsplit()</a:t>
            </a:r>
            <a:r>
              <a:rPr lang="zh-CN" altLang="en-US" sz="1800" kern="1200" spc="150" normalizeH="0" baseline="0">
                <a:solidFill>
                  <a:srgbClr val="404040"/>
                </a:solidFill>
                <a:latin typeface="宋体" panose="02010600030101010101" pitchFamily="2" charset="-122"/>
                <a:ea typeface="+mn-ea"/>
                <a:cs typeface="+mn-cs"/>
                <a:sym typeface="微软雅黑" panose="020B0503020204020204" charset="-122"/>
              </a:rPr>
              <a:t>方法分别用来</a:t>
            </a:r>
            <a:r>
              <a:rPr lang="zh-CN" altLang="en-US" sz="1800" kern="1200" spc="150" normalizeH="0" baseline="0">
                <a:solidFill>
                  <a:srgbClr val="FF0000"/>
                </a:solidFill>
                <a:latin typeface="宋体" panose="02010600030101010101" pitchFamily="2" charset="-122"/>
                <a:ea typeface="+mn-ea"/>
                <a:cs typeface="+mn-cs"/>
                <a:sym typeface="微软雅黑" panose="020B0503020204020204" charset="-122"/>
              </a:rPr>
              <a:t>以指定字符为分隔符</a:t>
            </a:r>
            <a:r>
              <a:rPr lang="zh-CN" altLang="en-US" sz="1800" kern="1200" spc="150" normalizeH="0" baseline="0">
                <a:solidFill>
                  <a:srgbClr val="404040"/>
                </a:solidFill>
                <a:latin typeface="宋体" panose="02010600030101010101" pitchFamily="2" charset="-122"/>
                <a:ea typeface="+mn-ea"/>
                <a:cs typeface="+mn-cs"/>
                <a:sym typeface="微软雅黑" panose="020B0503020204020204" charset="-122"/>
              </a:rPr>
              <a:t>，把当前字符串</a:t>
            </a:r>
            <a:r>
              <a:rPr lang="zh-CN" altLang="en-US" sz="1800" kern="1200" spc="150" normalizeH="0" baseline="0">
                <a:solidFill>
                  <a:srgbClr val="FF0000"/>
                </a:solidFill>
                <a:latin typeface="宋体" panose="02010600030101010101" pitchFamily="2" charset="-122"/>
                <a:ea typeface="+mn-ea"/>
                <a:cs typeface="+mn-cs"/>
                <a:sym typeface="微软雅黑" panose="020B0503020204020204" charset="-122"/>
              </a:rPr>
              <a:t>从左往右</a:t>
            </a:r>
            <a:r>
              <a:rPr lang="zh-CN" altLang="en-US" sz="1800" kern="1200" spc="150" normalizeH="0" baseline="0">
                <a:solidFill>
                  <a:srgbClr val="404040"/>
                </a:solidFill>
                <a:latin typeface="宋体" panose="02010600030101010101" pitchFamily="2" charset="-122"/>
                <a:ea typeface="+mn-ea"/>
                <a:cs typeface="+mn-cs"/>
                <a:sym typeface="微软雅黑" panose="020B0503020204020204" charset="-122"/>
              </a:rPr>
              <a:t>或</a:t>
            </a:r>
            <a:r>
              <a:rPr lang="zh-CN" altLang="en-US" sz="1800" kern="1200" spc="150" normalizeH="0" baseline="0">
                <a:solidFill>
                  <a:srgbClr val="FF0000"/>
                </a:solidFill>
                <a:latin typeface="宋体" panose="02010600030101010101" pitchFamily="2" charset="-122"/>
                <a:ea typeface="+mn-ea"/>
                <a:cs typeface="+mn-cs"/>
                <a:sym typeface="微软雅黑" panose="020B0503020204020204" charset="-122"/>
              </a:rPr>
              <a:t>从右往左</a:t>
            </a:r>
            <a:r>
              <a:rPr lang="zh-CN" altLang="en-US" sz="1800" kern="1200" spc="150" normalizeH="0" baseline="0">
                <a:solidFill>
                  <a:srgbClr val="404040"/>
                </a:solidFill>
                <a:latin typeface="宋体" panose="02010600030101010101" pitchFamily="2" charset="-122"/>
                <a:ea typeface="+mn-ea"/>
                <a:cs typeface="+mn-cs"/>
                <a:sym typeface="微软雅黑" panose="020B0503020204020204" charset="-122"/>
              </a:rPr>
              <a:t>分隔成</a:t>
            </a:r>
            <a:r>
              <a:rPr lang="zh-CN" altLang="en-US" sz="1800" kern="1200" spc="150" normalizeH="0" baseline="0">
                <a:solidFill>
                  <a:srgbClr val="FF0000"/>
                </a:solidFill>
                <a:latin typeface="宋体" panose="02010600030101010101" pitchFamily="2" charset="-122"/>
                <a:ea typeface="+mn-ea"/>
                <a:cs typeface="+mn-cs"/>
                <a:sym typeface="微软雅黑" panose="020B0503020204020204" charset="-122"/>
              </a:rPr>
              <a:t>多个</a:t>
            </a:r>
            <a:r>
              <a:rPr lang="zh-CN" altLang="en-US" sz="1800" kern="1200" spc="150" normalizeH="0" baseline="0">
                <a:solidFill>
                  <a:srgbClr val="404040"/>
                </a:solidFill>
                <a:latin typeface="宋体" panose="02010600030101010101" pitchFamily="2" charset="-122"/>
                <a:ea typeface="+mn-ea"/>
                <a:cs typeface="+mn-cs"/>
                <a:sym typeface="微软雅黑" panose="020B0503020204020204" charset="-122"/>
              </a:rPr>
              <a:t>字符串，并返回包含分隔结果的列表；</a:t>
            </a:r>
            <a:endParaRPr lang="zh-CN" altLang="en-US" sz="1800" kern="1200" spc="150" normalizeH="0" baseline="0">
              <a:solidFill>
                <a:srgbClr val="404040"/>
              </a:solidFill>
              <a:latin typeface="宋体" panose="02010600030101010101" pitchFamily="2" charset="-122"/>
              <a:ea typeface="+mn-ea"/>
              <a:cs typeface="+mn-cs"/>
              <a:sym typeface="微软雅黑" panose="020B0503020204020204" charset="-122"/>
            </a:endParaRPr>
          </a:p>
          <a:p>
            <a:pPr defTabSz="914400">
              <a:lnSpc>
                <a:spcPct val="150000"/>
              </a:lnSpc>
              <a:spcBef>
                <a:spcPts val="1200"/>
              </a:spcBef>
              <a:spcAft>
                <a:spcPts val="1200"/>
              </a:spcAft>
              <a:buClrTx/>
              <a:buSzTx/>
              <a:buChar char="ü"/>
            </a:pPr>
            <a:r>
              <a:rPr lang="en-US" altLang="zh-CN" sz="1800" kern="1200" spc="150" normalizeH="0" baseline="0">
                <a:solidFill>
                  <a:srgbClr val="404040"/>
                </a:solidFill>
                <a:latin typeface="宋体" panose="02010600030101010101" pitchFamily="2" charset="-122"/>
                <a:ea typeface="+mn-ea"/>
                <a:cs typeface="+mn-cs"/>
                <a:sym typeface="微软雅黑" panose="020B0503020204020204" charset="-122"/>
              </a:rPr>
              <a:t>partition()</a:t>
            </a:r>
            <a:r>
              <a:rPr lang="zh-CN" altLang="en-US" sz="1800" kern="1200" spc="150" normalizeH="0" baseline="0">
                <a:solidFill>
                  <a:srgbClr val="404040"/>
                </a:solidFill>
                <a:latin typeface="宋体" panose="02010600030101010101" pitchFamily="2" charset="-122"/>
                <a:ea typeface="+mn-ea"/>
                <a:cs typeface="+mn-cs"/>
                <a:sym typeface="微软雅黑" panose="020B0503020204020204" charset="-122"/>
              </a:rPr>
              <a:t>和</a:t>
            </a:r>
            <a:r>
              <a:rPr lang="en-US" altLang="zh-CN" sz="1800" kern="1200" spc="150" normalizeH="0" baseline="0">
                <a:solidFill>
                  <a:srgbClr val="404040"/>
                </a:solidFill>
                <a:latin typeface="宋体" panose="02010600030101010101" pitchFamily="2" charset="-122"/>
                <a:ea typeface="+mn-ea"/>
                <a:cs typeface="+mn-cs"/>
                <a:sym typeface="微软雅黑" panose="020B0503020204020204" charset="-122"/>
              </a:rPr>
              <a:t>rpartition()</a:t>
            </a:r>
            <a:r>
              <a:rPr lang="zh-CN" altLang="en-US" sz="1800" kern="1200" spc="150" normalizeH="0" baseline="0">
                <a:solidFill>
                  <a:srgbClr val="404040"/>
                </a:solidFill>
                <a:latin typeface="宋体" panose="02010600030101010101" pitchFamily="2" charset="-122"/>
                <a:ea typeface="+mn-ea"/>
                <a:cs typeface="+mn-cs"/>
                <a:sym typeface="微软雅黑" panose="020B0503020204020204" charset="-122"/>
              </a:rPr>
              <a:t>用来</a:t>
            </a:r>
            <a:r>
              <a:rPr lang="zh-CN" altLang="en-US" sz="1800" kern="1200" spc="150" normalizeH="0" baseline="0">
                <a:solidFill>
                  <a:srgbClr val="FF0000"/>
                </a:solidFill>
                <a:latin typeface="宋体" panose="02010600030101010101" pitchFamily="2" charset="-122"/>
                <a:ea typeface="+mn-ea"/>
                <a:cs typeface="+mn-cs"/>
                <a:sym typeface="微软雅黑" panose="020B0503020204020204" charset="-122"/>
              </a:rPr>
              <a:t>以指定字符串为分隔符</a:t>
            </a:r>
            <a:r>
              <a:rPr lang="zh-CN" altLang="en-US" sz="1800" kern="1200" spc="150" normalizeH="0" baseline="0">
                <a:solidFill>
                  <a:srgbClr val="404040"/>
                </a:solidFill>
                <a:latin typeface="宋体" panose="02010600030101010101" pitchFamily="2" charset="-122"/>
                <a:ea typeface="+mn-ea"/>
                <a:cs typeface="+mn-cs"/>
                <a:sym typeface="微软雅黑" panose="020B0503020204020204" charset="-122"/>
              </a:rPr>
              <a:t>将原字符串分隔为</a:t>
            </a:r>
            <a:r>
              <a:rPr lang="en-US" altLang="zh-CN" sz="1800" kern="1200" spc="150" normalizeH="0" baseline="0">
                <a:solidFill>
                  <a:srgbClr val="FF0000"/>
                </a:solidFill>
                <a:latin typeface="宋体" panose="02010600030101010101" pitchFamily="2" charset="-122"/>
                <a:ea typeface="+mn-ea"/>
                <a:cs typeface="+mn-cs"/>
                <a:sym typeface="微软雅黑" panose="020B0503020204020204" charset="-122"/>
              </a:rPr>
              <a:t>3</a:t>
            </a:r>
            <a:r>
              <a:rPr lang="zh-CN" altLang="en-US" sz="1800" kern="1200" spc="150" normalizeH="0" baseline="0">
                <a:solidFill>
                  <a:srgbClr val="FF0000"/>
                </a:solidFill>
                <a:latin typeface="宋体" panose="02010600030101010101" pitchFamily="2" charset="-122"/>
                <a:ea typeface="+mn-ea"/>
                <a:cs typeface="+mn-cs"/>
                <a:sym typeface="微软雅黑" panose="020B0503020204020204" charset="-122"/>
              </a:rPr>
              <a:t>部分</a:t>
            </a:r>
            <a:r>
              <a:rPr lang="zh-CN" altLang="en-US" sz="1800" kern="1200" spc="150" normalizeH="0" baseline="0">
                <a:solidFill>
                  <a:srgbClr val="404040"/>
                </a:solidFill>
                <a:latin typeface="宋体" panose="02010600030101010101" pitchFamily="2" charset="-122"/>
                <a:ea typeface="+mn-ea"/>
                <a:cs typeface="+mn-cs"/>
                <a:sym typeface="微软雅黑" panose="020B0503020204020204" charset="-122"/>
              </a:rPr>
              <a:t>，即分隔符前的字符串、分隔符字符串、分隔符后的字符串，如果指定的分隔符不在原字符串中，则返回原字符串和两个空字符串。</a:t>
            </a:r>
            <a:endParaRPr lang="zh-CN" altLang="en-US" kern="1200" spc="150" normalizeH="0" baseline="0">
              <a:solidFill>
                <a:srgbClr val="404040"/>
              </a:solidFill>
              <a:latin typeface="+mn-lt"/>
              <a:ea typeface="+mn-ea"/>
              <a:cs typeface="+mn-cs"/>
              <a:sym typeface="微软雅黑" panose="020B0503020204020204" charset="-122"/>
            </a:endParaRPr>
          </a:p>
        </p:txBody>
      </p:sp>
      <p:sp>
        <p:nvSpPr>
          <p:cNvPr id="45060"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33793"/>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4.1.2 字符串常用方法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3" name="文本占位符 2"/>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46083" name="文本占位符 33794"/>
          <p:cNvSpPr>
            <a:spLocks noGrp="1"/>
          </p:cNvSpPr>
          <p:nvPr>
            <p:ph sz="half" idx="2"/>
          </p:nvPr>
        </p:nvSpPr>
        <p:spPr>
          <a:xfrm>
            <a:off x="554038" y="892175"/>
            <a:ext cx="11155362" cy="5054600"/>
          </a:xfrm>
        </p:spPr>
        <p:txBody>
          <a:bodyPr lIns="101600" tIns="0" rIns="82550" bIns="0" anchor="t"/>
          <a:p>
            <a:pPr marL="1905" indent="-344805" defTabSz="914400">
              <a:spcBef>
                <a:spcPts val="300"/>
              </a:spcBef>
              <a:spcAft>
                <a:spcPct val="0"/>
              </a:spcAft>
              <a:buClrTx/>
              <a:buSzPct val="70000"/>
              <a:buFont typeface="Wingdings" panose="05000000000000000000" pitchFamily="2" charset="2"/>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s = "apple,peach,banana,pear"</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marL="1905" indent="-344805" defTabSz="914400">
              <a:spcBef>
                <a:spcPts val="300"/>
              </a:spcBef>
              <a:spcAft>
                <a:spcPct val="0"/>
              </a:spcAft>
              <a:buClrTx/>
              <a:buSzPct val="70000"/>
              <a:buFont typeface="Wingdings" panose="05000000000000000000" pitchFamily="2" charset="2"/>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s.split(",")</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marL="1905" indent="-344805" defTabSz="914400">
              <a:spcBef>
                <a:spcPts val="300"/>
              </a:spcBef>
              <a:spcAft>
                <a:spcPct val="0"/>
              </a:spcAft>
              <a:buClrTx/>
              <a:buSzPct val="70000"/>
              <a:buFont typeface="Wingdings" panose="05000000000000000000" pitchFamily="2" charset="2"/>
              <a:buNone/>
            </a:pPr>
            <a:r>
              <a:rPr lang="en-US" altLang="zh-CN" sz="1800" kern="1200" spc="150" normalizeH="0" baseline="0">
                <a:solidFill>
                  <a:srgbClr val="00B0F0"/>
                </a:solidFill>
                <a:latin typeface="Consolas" panose="020B0609020204030204" charset="0"/>
                <a:ea typeface="+mn-ea"/>
                <a:cs typeface="+mn-cs"/>
                <a:sym typeface="微软雅黑" panose="020B0503020204020204" charset="-122"/>
              </a:rPr>
              <a:t>["apple", "peach", "banana", "pear"]</a:t>
            </a:r>
            <a:endParaRPr lang="en-US" altLang="zh-CN" sz="1800" kern="1200" spc="150" normalizeH="0" baseline="0">
              <a:solidFill>
                <a:srgbClr val="00B0F0"/>
              </a:solidFill>
              <a:latin typeface="Consolas" panose="020B0609020204030204" charset="0"/>
              <a:ea typeface="+mn-ea"/>
              <a:cs typeface="+mn-cs"/>
              <a:sym typeface="微软雅黑" panose="020B0503020204020204" charset="-122"/>
            </a:endParaRPr>
          </a:p>
          <a:p>
            <a:pPr marL="1905" indent="-344805" defTabSz="914400">
              <a:spcBef>
                <a:spcPts val="300"/>
              </a:spcBef>
              <a:spcAft>
                <a:spcPct val="0"/>
              </a:spcAft>
              <a:buClrTx/>
              <a:buSzPct val="70000"/>
              <a:buFont typeface="Wingdings" panose="05000000000000000000" pitchFamily="2" charset="2"/>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s.partition(',')</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marL="1905" indent="-344805" defTabSz="914400">
              <a:spcBef>
                <a:spcPts val="300"/>
              </a:spcBef>
              <a:spcAft>
                <a:spcPct val="0"/>
              </a:spcAft>
              <a:buClrTx/>
              <a:buSzPct val="70000"/>
              <a:buFont typeface="Wingdings" panose="05000000000000000000" pitchFamily="2" charset="2"/>
              <a:buNone/>
            </a:pPr>
            <a:r>
              <a:rPr lang="en-US" altLang="zh-CN" sz="1800" kern="1200" spc="150" normalizeH="0" baseline="0">
                <a:solidFill>
                  <a:srgbClr val="00B0F0"/>
                </a:solidFill>
                <a:latin typeface="Consolas" panose="020B0609020204030204" charset="0"/>
                <a:ea typeface="+mn-ea"/>
                <a:cs typeface="+mn-cs"/>
                <a:sym typeface="微软雅黑" panose="020B0503020204020204" charset="-122"/>
              </a:rPr>
              <a:t>('apple', ',', 'peach,banana,pear')</a:t>
            </a:r>
            <a:endParaRPr lang="en-US" altLang="zh-CN" sz="1800" kern="1200" spc="150" normalizeH="0" baseline="0">
              <a:solidFill>
                <a:srgbClr val="00B0F0"/>
              </a:solidFill>
              <a:latin typeface="Consolas" panose="020B0609020204030204" charset="0"/>
              <a:ea typeface="+mn-ea"/>
              <a:cs typeface="+mn-cs"/>
              <a:sym typeface="微软雅黑" panose="020B0503020204020204" charset="-122"/>
            </a:endParaRPr>
          </a:p>
          <a:p>
            <a:pPr marL="1905" indent="-344805" defTabSz="914400">
              <a:spcBef>
                <a:spcPts val="300"/>
              </a:spcBef>
              <a:spcAft>
                <a:spcPct val="0"/>
              </a:spcAft>
              <a:buClrTx/>
              <a:buSzPct val="70000"/>
              <a:buFont typeface="Wingdings" panose="05000000000000000000" pitchFamily="2" charset="2"/>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s.rpartition(',')</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marL="1905" indent="-344805" defTabSz="914400">
              <a:spcBef>
                <a:spcPts val="300"/>
              </a:spcBef>
              <a:spcAft>
                <a:spcPct val="0"/>
              </a:spcAft>
              <a:buClrTx/>
              <a:buSzPct val="70000"/>
              <a:buFont typeface="Wingdings" panose="05000000000000000000" pitchFamily="2" charset="2"/>
              <a:buNone/>
            </a:pPr>
            <a:r>
              <a:rPr lang="en-US" altLang="zh-CN" sz="1800" kern="1200" spc="150" normalizeH="0" baseline="0">
                <a:solidFill>
                  <a:srgbClr val="00B0F0"/>
                </a:solidFill>
                <a:latin typeface="Consolas" panose="020B0609020204030204" charset="0"/>
                <a:ea typeface="+mn-ea"/>
                <a:cs typeface="+mn-cs"/>
                <a:sym typeface="微软雅黑" panose="020B0503020204020204" charset="-122"/>
              </a:rPr>
              <a:t>('apple,peach,banana', ',', 'pear')</a:t>
            </a:r>
            <a:endParaRPr lang="en-US" altLang="zh-CN" sz="1800" kern="1200" spc="150" normalizeH="0" baseline="0">
              <a:solidFill>
                <a:srgbClr val="00B0F0"/>
              </a:solidFill>
              <a:latin typeface="Consolas" panose="020B0609020204030204" charset="0"/>
              <a:ea typeface="+mn-ea"/>
              <a:cs typeface="+mn-cs"/>
              <a:sym typeface="微软雅黑" panose="020B0503020204020204" charset="-122"/>
            </a:endParaRPr>
          </a:p>
          <a:p>
            <a:pPr marL="1905" indent="-344805" defTabSz="914400">
              <a:spcBef>
                <a:spcPts val="300"/>
              </a:spcBef>
              <a:spcAft>
                <a:spcPct val="0"/>
              </a:spcAft>
              <a:buClrTx/>
              <a:buSzPct val="70000"/>
              <a:buFont typeface="Wingdings" panose="05000000000000000000" pitchFamily="2" charset="2"/>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s.rpartition('banana')</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marL="1905" indent="-344805" defTabSz="914400">
              <a:spcBef>
                <a:spcPts val="300"/>
              </a:spcBef>
              <a:spcAft>
                <a:spcPct val="0"/>
              </a:spcAft>
              <a:buClrTx/>
              <a:buSzPct val="70000"/>
              <a:buFont typeface="Wingdings" panose="05000000000000000000" pitchFamily="2" charset="2"/>
              <a:buNone/>
            </a:pPr>
            <a:r>
              <a:rPr lang="en-US" altLang="zh-CN" sz="1800" kern="1200" spc="150" normalizeH="0" baseline="0">
                <a:solidFill>
                  <a:srgbClr val="00B0F0"/>
                </a:solidFill>
                <a:latin typeface="Consolas" panose="020B0609020204030204" charset="0"/>
                <a:ea typeface="+mn-ea"/>
                <a:cs typeface="+mn-cs"/>
                <a:sym typeface="微软雅黑" panose="020B0503020204020204" charset="-122"/>
              </a:rPr>
              <a:t>('apple,peach,', 'banana', ',pear')</a:t>
            </a:r>
            <a:endParaRPr lang="en-US" altLang="zh-CN" sz="1800" kern="1200" spc="150" normalizeH="0" baseline="0">
              <a:solidFill>
                <a:srgbClr val="00B0F0"/>
              </a:solidFill>
              <a:latin typeface="Consolas" panose="020B0609020204030204" charset="0"/>
              <a:ea typeface="+mn-ea"/>
              <a:cs typeface="+mn-cs"/>
              <a:sym typeface="微软雅黑" panose="020B0503020204020204" charset="-122"/>
            </a:endParaRPr>
          </a:p>
          <a:p>
            <a:pPr marL="1905" indent="-344805" defTabSz="914400">
              <a:spcBef>
                <a:spcPts val="300"/>
              </a:spcBef>
              <a:spcAft>
                <a:spcPct val="0"/>
              </a:spcAft>
              <a:buClrTx/>
              <a:buSzPct val="70000"/>
              <a:buFont typeface="Wingdings" panose="05000000000000000000" pitchFamily="2" charset="2"/>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s = "2017-10-31"</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marL="1905" indent="-344805" defTabSz="914400">
              <a:spcBef>
                <a:spcPts val="300"/>
              </a:spcBef>
              <a:spcAft>
                <a:spcPct val="0"/>
              </a:spcAft>
              <a:buClrTx/>
              <a:buSzPct val="70000"/>
              <a:buFont typeface="Wingdings" panose="05000000000000000000" pitchFamily="2" charset="2"/>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t = s.split("-")</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marL="1905" indent="-344805" defTabSz="914400">
              <a:spcBef>
                <a:spcPts val="300"/>
              </a:spcBef>
              <a:spcAft>
                <a:spcPct val="0"/>
              </a:spcAft>
              <a:buClrTx/>
              <a:buSzPct val="70000"/>
              <a:buFont typeface="Wingdings" panose="05000000000000000000" pitchFamily="2" charset="2"/>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print(t)</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marL="1905" indent="-344805" defTabSz="914400">
              <a:spcBef>
                <a:spcPts val="300"/>
              </a:spcBef>
              <a:spcAft>
                <a:spcPct val="0"/>
              </a:spcAft>
              <a:buClrTx/>
              <a:buSzPct val="70000"/>
              <a:buFont typeface="Wingdings" panose="05000000000000000000" pitchFamily="2" charset="2"/>
              <a:buNone/>
            </a:pPr>
            <a:r>
              <a:rPr lang="en-US" altLang="zh-CN" sz="1800" kern="1200" spc="150" normalizeH="0" baseline="0">
                <a:solidFill>
                  <a:srgbClr val="00B0F0"/>
                </a:solidFill>
                <a:latin typeface="Consolas" panose="020B0609020204030204" charset="0"/>
                <a:ea typeface="+mn-ea"/>
                <a:cs typeface="+mn-cs"/>
                <a:sym typeface="微软雅黑" panose="020B0503020204020204" charset="-122"/>
              </a:rPr>
              <a:t>['2017', '10', '31']</a:t>
            </a:r>
            <a:endParaRPr lang="en-US" altLang="zh-CN" sz="1800" kern="1200" spc="150" normalizeH="0" baseline="0">
              <a:solidFill>
                <a:srgbClr val="00B0F0"/>
              </a:solidFill>
              <a:latin typeface="Consolas" panose="020B0609020204030204" charset="0"/>
              <a:ea typeface="+mn-ea"/>
              <a:cs typeface="+mn-cs"/>
              <a:sym typeface="微软雅黑" panose="020B0503020204020204" charset="-122"/>
            </a:endParaRPr>
          </a:p>
          <a:p>
            <a:pPr marL="1905" indent="-344805" defTabSz="914400">
              <a:spcBef>
                <a:spcPts val="300"/>
              </a:spcBef>
              <a:spcAft>
                <a:spcPct val="0"/>
              </a:spcAft>
              <a:buClrTx/>
              <a:buSzPct val="70000"/>
              <a:buFont typeface="Wingdings" panose="05000000000000000000" pitchFamily="2" charset="2"/>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print(list(map(int, t)))</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marL="1905" indent="-344805" defTabSz="914400">
              <a:spcBef>
                <a:spcPts val="300"/>
              </a:spcBef>
              <a:spcAft>
                <a:spcPct val="0"/>
              </a:spcAft>
              <a:buClrTx/>
              <a:buSzPct val="70000"/>
              <a:buFont typeface="Wingdings" panose="05000000000000000000" pitchFamily="2" charset="2"/>
              <a:buNone/>
            </a:pPr>
            <a:r>
              <a:rPr lang="en-US" altLang="zh-CN" sz="1800" kern="1200" spc="150" normalizeH="0" baseline="0">
                <a:solidFill>
                  <a:srgbClr val="00B0F0"/>
                </a:solidFill>
                <a:latin typeface="Consolas" panose="020B0609020204030204" charset="0"/>
                <a:ea typeface="+mn-ea"/>
                <a:cs typeface="+mn-cs"/>
                <a:sym typeface="微软雅黑" panose="020B0503020204020204" charset="-122"/>
              </a:rPr>
              <a:t>[2017, 10, 31]</a:t>
            </a:r>
            <a:endParaRPr lang="en-US" altLang="zh-CN" sz="1800" kern="1200" spc="150" normalizeH="0" baseline="0">
              <a:solidFill>
                <a:srgbClr val="00B0F0"/>
              </a:solidFill>
              <a:latin typeface="Consolas" panose="020B0609020204030204" charset="0"/>
              <a:ea typeface="+mn-ea"/>
              <a:cs typeface="+mn-cs"/>
              <a:sym typeface="微软雅黑" panose="020B0503020204020204" charset="-122"/>
            </a:endParaRPr>
          </a:p>
        </p:txBody>
      </p:sp>
      <p:sp>
        <p:nvSpPr>
          <p:cNvPr id="46084"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2" name="线形标注 2 1"/>
          <p:cNvSpPr/>
          <p:nvPr/>
        </p:nvSpPr>
        <p:spPr>
          <a:xfrm>
            <a:off x="6835775" y="1684338"/>
            <a:ext cx="1393825" cy="439738"/>
          </a:xfrm>
          <a:prstGeom prst="borderCallout2">
            <a:avLst>
              <a:gd name="adj1" fmla="val 59740"/>
              <a:gd name="adj2" fmla="val 592"/>
              <a:gd name="adj3" fmla="val 56709"/>
              <a:gd name="adj4" fmla="val -16674"/>
              <a:gd name="adj5" fmla="val 241847"/>
              <a:gd name="adj6" fmla="val -173120"/>
            </a:avLst>
          </a:prstGeom>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rgbClr val="FF0000"/>
                </a:solidFill>
                <a:sym typeface="+mn-ea"/>
              </a:rPr>
              <a:t>分隔符</a:t>
            </a:r>
            <a:endParaRPr lang="zh-CN" altLang="en-US" strike="noStrike" noProof="1">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3584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4.1.2 字符串常用方法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37890" name="文本占位符 35842"/>
          <p:cNvSpPr>
            <a:spLocks noGrp="1"/>
          </p:cNvSpPr>
          <p:nvPr>
            <p:ph sz="half" idx="2"/>
          </p:nvPr>
        </p:nvSpPr>
        <p:spPr>
          <a:xfrm>
            <a:off x="554038" y="892175"/>
            <a:ext cx="11155363" cy="5054600"/>
          </a:xfrm>
        </p:spPr>
        <p:txBody>
          <a:bodyPr lIns="101600" tIns="0" rIns="82550" bIns="0" rtlCol="0" anchor="t">
            <a:noAutofit/>
          </a:bodyPr>
          <a:p>
            <a:pPr marL="342900" marR="0" indent="-342900" algn="l" defTabSz="914400" rtl="0" eaLnBrk="1" fontAlgn="base" latinLnBrk="0" hangingPunct="1">
              <a:lnSpc>
                <a:spcPct val="80000"/>
              </a:lnSpc>
              <a:spcBef>
                <a:spcPct val="20000"/>
              </a:spcBef>
              <a:spcAft>
                <a:spcPct val="0"/>
              </a:spcAft>
              <a:buClrTx/>
              <a:buSzPct val="70000"/>
              <a:buFont typeface="Wingdings" panose="05000000000000000000" charset="0"/>
              <a:buChar char=""/>
            </a:pPr>
            <a:r>
              <a:rPr kumimoji="0" lang="en-US" altLang="zh-CN" sz="2400" b="0" i="0" u="none" strike="noStrike" kern="1200" cap="none" spc="0" normalizeH="0" baseline="0" noProof="1">
                <a:solidFill>
                  <a:schemeClr val="tx1"/>
                </a:solidFill>
                <a:uFillTx/>
                <a:latin typeface="宋体" panose="02010600030101010101" pitchFamily="2" charset="-122"/>
                <a:ea typeface="+mn-ea"/>
                <a:cs typeface="+mn-cs"/>
              </a:rPr>
              <a:t>split()</a:t>
            </a:r>
            <a:r>
              <a:rPr kumimoji="0" lang="zh-CN" altLang="en-US" sz="2400" b="0" i="0" u="none" strike="noStrike" kern="1200" cap="none" spc="0" normalizeH="0" baseline="0" noProof="1">
                <a:solidFill>
                  <a:schemeClr val="tx1"/>
                </a:solidFill>
                <a:uFillTx/>
                <a:latin typeface="宋体" panose="02010600030101010101" pitchFamily="2" charset="-122"/>
                <a:ea typeface="+mn-ea"/>
                <a:cs typeface="+mn-cs"/>
              </a:rPr>
              <a:t>和</a:t>
            </a:r>
            <a:r>
              <a:rPr kumimoji="0" lang="en-US" altLang="zh-CN" sz="2400" b="0" i="0" u="none" strike="noStrike" kern="1200" cap="none" spc="0" normalizeH="0" baseline="0" noProof="1">
                <a:solidFill>
                  <a:schemeClr val="tx1"/>
                </a:solidFill>
                <a:uFillTx/>
                <a:latin typeface="宋体" panose="02010600030101010101" pitchFamily="2" charset="-122"/>
                <a:ea typeface="+mn-ea"/>
                <a:cs typeface="+mn-cs"/>
              </a:rPr>
              <a:t>rsplit()</a:t>
            </a:r>
            <a:r>
              <a:rPr kumimoji="0" lang="zh-CN" altLang="en-US" sz="2400" b="0" i="0" u="none" strike="noStrike" kern="1200" cap="none" spc="0" normalizeH="0" baseline="0" noProof="1">
                <a:solidFill>
                  <a:schemeClr val="tx1"/>
                </a:solidFill>
                <a:uFillTx/>
                <a:latin typeface="宋体" panose="02010600030101010101" pitchFamily="2" charset="-122"/>
                <a:ea typeface="+mn-ea"/>
                <a:cs typeface="+mn-cs"/>
              </a:rPr>
              <a:t>方法还允许指定最大分割次数。</a:t>
            </a:r>
            <a:endParaRPr kumimoji="0" lang="zh-CN" altLang="en-US" sz="2400" b="0" i="0" u="none" strike="noStrike" kern="1200" cap="none" spc="0" normalizeH="0" baseline="0" noProof="1">
              <a:solidFill>
                <a:schemeClr val="tx1"/>
              </a:solidFill>
              <a:uFillTx/>
              <a:latin typeface="宋体" panose="02010600030101010101" pitchFamily="2" charset="-122"/>
              <a:ea typeface="+mn-ea"/>
              <a:cs typeface="+mn-cs"/>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endParaRPr kumimoji="0" lang="en-US" altLang="zh-CN" sz="1800" b="0" i="0" u="none" strike="noStrike" kern="1200" cap="none" spc="0" normalizeH="0" baseline="0" noProof="1">
              <a:solidFill>
                <a:schemeClr val="tx1"/>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en-US" altLang="zh-CN" sz="1800" b="0" i="0" u="none" strike="noStrike" kern="1200" cap="none" spc="0" normalizeH="0" baseline="0" noProof="1">
                <a:solidFill>
                  <a:schemeClr val="tx1"/>
                </a:solidFill>
                <a:uFillTx/>
                <a:latin typeface="Consolas" panose="020B0609020204030204" charset="0"/>
                <a:ea typeface="+mn-ea"/>
                <a:cs typeface="+mn-cs"/>
              </a:rPr>
              <a:t>&gt;&gt;&gt; s = '\n\nhello\t\t world \n\n\n My name is Dong   '</a:t>
            </a:r>
            <a:endParaRPr kumimoji="0" lang="en-US" altLang="zh-CN" sz="1800" b="0" i="0" u="none" strike="noStrike" kern="1200" cap="none" spc="0" normalizeH="0" baseline="0" noProof="1">
              <a:solidFill>
                <a:schemeClr val="tx1"/>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en-US" altLang="zh-CN" sz="1800" b="0" i="0" u="none" strike="noStrike" kern="1200" cap="none" spc="0" normalizeH="0" baseline="0" noProof="1">
                <a:solidFill>
                  <a:schemeClr val="tx1"/>
                </a:solidFill>
                <a:uFillTx/>
                <a:latin typeface="Consolas" panose="020B0609020204030204" charset="0"/>
                <a:ea typeface="+mn-ea"/>
                <a:cs typeface="+mn-cs"/>
              </a:rPr>
              <a:t>&gt;&gt;&gt; s.split(None, 1)</a:t>
            </a:r>
            <a:endParaRPr kumimoji="0" lang="en-US" altLang="zh-CN" sz="1800" b="0" i="0" u="none" strike="noStrike" kern="1200" cap="none" spc="0" normalizeH="0" baseline="0" noProof="1">
              <a:solidFill>
                <a:schemeClr val="tx1"/>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en-US" altLang="zh-CN" sz="1800" b="0" i="0" u="none" strike="noStrike" kern="1200" cap="none" spc="0" normalizeH="0" baseline="0" noProof="1">
                <a:solidFill>
                  <a:srgbClr val="00B0F0"/>
                </a:solidFill>
                <a:uFillTx/>
                <a:latin typeface="Consolas" panose="020B0609020204030204" charset="0"/>
                <a:ea typeface="+mn-ea"/>
                <a:cs typeface="+mn-cs"/>
              </a:rPr>
              <a:t>['hello', 'world \n\n\n My name is Dong   ']</a:t>
            </a:r>
            <a:endParaRPr kumimoji="0" lang="en-US" altLang="zh-CN" sz="1800" b="0" i="0" u="none" strike="noStrike" kern="1200" cap="none" spc="0" normalizeH="0" baseline="0" noProof="1">
              <a:solidFill>
                <a:srgbClr val="00B0F0"/>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en-US" altLang="zh-CN" sz="1800" b="0" i="0" u="none" strike="noStrike" kern="1200" cap="none" spc="0" normalizeH="0" baseline="0" noProof="1">
                <a:solidFill>
                  <a:schemeClr val="tx1"/>
                </a:solidFill>
                <a:uFillTx/>
                <a:latin typeface="Consolas" panose="020B0609020204030204" charset="0"/>
                <a:ea typeface="+mn-ea"/>
                <a:cs typeface="+mn-cs"/>
              </a:rPr>
              <a:t>&gt;&gt;&gt; s.rsplit(None, 1)</a:t>
            </a:r>
            <a:endParaRPr kumimoji="0" lang="en-US" altLang="zh-CN" sz="1800" b="0" i="0" u="none" strike="noStrike" kern="1200" cap="none" spc="0" normalizeH="0" baseline="0" noProof="1">
              <a:solidFill>
                <a:schemeClr val="tx1"/>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en-US" altLang="zh-CN" sz="1800" b="0" i="0" u="none" strike="noStrike" kern="1200" cap="none" spc="0" normalizeH="0" baseline="0" noProof="1">
                <a:solidFill>
                  <a:srgbClr val="00B0F0"/>
                </a:solidFill>
                <a:uFillTx/>
                <a:latin typeface="Consolas" panose="020B0609020204030204" charset="0"/>
                <a:ea typeface="+mn-ea"/>
                <a:cs typeface="+mn-cs"/>
              </a:rPr>
              <a:t>['\n\nhello\t\t world \n\n\n My name is', 'Dong']</a:t>
            </a:r>
            <a:endParaRPr kumimoji="0" lang="en-US" altLang="zh-CN" sz="1800" b="0" i="0" u="none" strike="noStrike" kern="1200" cap="none" spc="0" normalizeH="0" baseline="0" noProof="1">
              <a:solidFill>
                <a:srgbClr val="00B0F0"/>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en-US" altLang="zh-CN" sz="1800" b="0" i="0" u="none" strike="noStrike" kern="1200" cap="none" spc="0" normalizeH="0" baseline="0" noProof="1">
                <a:solidFill>
                  <a:schemeClr val="tx1"/>
                </a:solidFill>
                <a:uFillTx/>
                <a:latin typeface="Consolas" panose="020B0609020204030204" charset="0"/>
                <a:ea typeface="+mn-ea"/>
                <a:cs typeface="+mn-cs"/>
              </a:rPr>
              <a:t>&gt;&gt;&gt; s.split(None, 2)</a:t>
            </a:r>
            <a:endParaRPr kumimoji="0" lang="en-US" altLang="zh-CN" sz="1800" b="0" i="0" u="none" strike="noStrike" kern="1200" cap="none" spc="0" normalizeH="0" baseline="0" noProof="1">
              <a:solidFill>
                <a:schemeClr val="tx1"/>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en-US" altLang="zh-CN" sz="1800" b="0" i="0" u="none" strike="noStrike" kern="1200" cap="none" spc="0" normalizeH="0" baseline="0" noProof="1">
                <a:solidFill>
                  <a:srgbClr val="00B0F0"/>
                </a:solidFill>
                <a:uFillTx/>
                <a:latin typeface="Consolas" panose="020B0609020204030204" charset="0"/>
                <a:ea typeface="+mn-ea"/>
                <a:cs typeface="+mn-cs"/>
              </a:rPr>
              <a:t>['hello', 'world', 'My name is Dong   ']</a:t>
            </a:r>
            <a:endParaRPr kumimoji="0" lang="en-US" altLang="zh-CN" sz="1800" b="0" i="0" u="none" strike="noStrike" kern="1200" cap="none" spc="0" normalizeH="0" baseline="0" noProof="1">
              <a:solidFill>
                <a:srgbClr val="00B0F0"/>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en-US" altLang="zh-CN" sz="1800" b="0" i="0" u="none" strike="noStrike" kern="1200" cap="none" spc="0" normalizeH="0" baseline="0" noProof="1">
                <a:solidFill>
                  <a:schemeClr val="tx1"/>
                </a:solidFill>
                <a:uFillTx/>
                <a:latin typeface="Consolas" panose="020B0609020204030204" charset="0"/>
                <a:ea typeface="+mn-ea"/>
                <a:cs typeface="+mn-cs"/>
              </a:rPr>
              <a:t>&gt;&gt;&gt; s.rsplit(None, 2)</a:t>
            </a:r>
            <a:endParaRPr kumimoji="0" lang="en-US" altLang="zh-CN" sz="1800" b="0" i="0" u="none" strike="noStrike" kern="1200" cap="none" spc="0" normalizeH="0" baseline="0" noProof="1">
              <a:solidFill>
                <a:schemeClr val="tx1"/>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en-US" altLang="zh-CN" sz="1800" b="0" i="0" u="none" strike="noStrike" kern="1200" cap="none" spc="0" normalizeH="0" baseline="0" noProof="1">
                <a:solidFill>
                  <a:srgbClr val="00B0F0"/>
                </a:solidFill>
                <a:uFillTx/>
                <a:latin typeface="Consolas" panose="020B0609020204030204" charset="0"/>
                <a:ea typeface="+mn-ea"/>
                <a:cs typeface="+mn-cs"/>
              </a:rPr>
              <a:t>['\n\nhello\t\t world \n\n\n My name', 'is', 'Dong']</a:t>
            </a:r>
            <a:endParaRPr kumimoji="0" lang="en-US" altLang="zh-CN" sz="1800" b="0" i="0" u="none" strike="noStrike" kern="1200" cap="none" spc="0" normalizeH="0" baseline="0" noProof="1">
              <a:solidFill>
                <a:srgbClr val="00B0F0"/>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en-US" altLang="zh-CN" sz="1800" b="0" i="0" u="none" strike="noStrike" kern="1200" cap="none" spc="0" normalizeH="0" baseline="0" noProof="1">
                <a:solidFill>
                  <a:schemeClr val="tx1"/>
                </a:solidFill>
                <a:uFillTx/>
                <a:latin typeface="Consolas" panose="020B0609020204030204" charset="0"/>
                <a:ea typeface="+mn-ea"/>
                <a:cs typeface="+mn-cs"/>
              </a:rPr>
              <a:t>&gt;&gt;&gt; s.split(maxsplit=6)</a:t>
            </a:r>
            <a:endParaRPr kumimoji="0" lang="en-US" altLang="zh-CN" sz="1800" b="0" i="0" u="none" strike="noStrike" kern="1200" cap="none" spc="0" normalizeH="0" baseline="0" noProof="1">
              <a:solidFill>
                <a:schemeClr val="tx1"/>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en-US" altLang="zh-CN" sz="1800" b="0" i="0" u="none" strike="noStrike" kern="1200" cap="none" spc="0" normalizeH="0" baseline="0" noProof="1">
                <a:solidFill>
                  <a:srgbClr val="00B0F0"/>
                </a:solidFill>
                <a:uFillTx/>
                <a:latin typeface="Consolas" panose="020B0609020204030204" charset="0"/>
                <a:ea typeface="+mn-ea"/>
                <a:cs typeface="+mn-cs"/>
              </a:rPr>
              <a:t>['hello', 'world', 'My', 'name', 'is', 'Dong']</a:t>
            </a:r>
            <a:endParaRPr kumimoji="0" lang="en-US" altLang="zh-CN" sz="1800" b="0" i="0" u="none" strike="noStrike" kern="1200" cap="none" spc="0" normalizeH="0" baseline="0" noProof="1">
              <a:solidFill>
                <a:srgbClr val="00B0F0"/>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en-US" altLang="zh-CN" sz="1800" b="0" i="0" u="none" strike="noStrike" kern="1200" cap="none" spc="0" normalizeH="0" baseline="0" noProof="1">
                <a:solidFill>
                  <a:schemeClr val="tx1"/>
                </a:solidFill>
                <a:uFillTx/>
                <a:latin typeface="Consolas" panose="020B0609020204030204" charset="0"/>
                <a:ea typeface="+mn-ea"/>
                <a:cs typeface="+mn-cs"/>
              </a:rPr>
              <a:t>&gt;&gt;&gt; s.split(maxsplit=100)   #</a:t>
            </a:r>
            <a:r>
              <a:rPr kumimoji="0" lang="zh-CN" altLang="en-US" sz="1800" b="0" i="0" u="none" strike="noStrike" kern="1200" cap="none" spc="0" normalizeH="0" baseline="0" noProof="1">
                <a:solidFill>
                  <a:schemeClr val="tx1"/>
                </a:solidFill>
                <a:uFillTx/>
                <a:latin typeface="Consolas" panose="020B0609020204030204" charset="0"/>
                <a:ea typeface="+mn-ea"/>
                <a:cs typeface="+mn-cs"/>
              </a:rPr>
              <a:t>最大分隔次数大于可分隔次数时无效</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en-US" altLang="zh-CN" sz="1800" b="0" i="0" u="none" strike="noStrike" kern="1200" cap="none" spc="0" normalizeH="0" baseline="0" noProof="1">
                <a:solidFill>
                  <a:srgbClr val="00B0F0"/>
                </a:solidFill>
                <a:uFillTx/>
                <a:latin typeface="Consolas" panose="020B0609020204030204" charset="0"/>
                <a:ea typeface="+mn-ea"/>
                <a:cs typeface="+mn-cs"/>
              </a:rPr>
              <a:t>['hello', 'world', 'My', 'name', 'is', 'Dong']</a:t>
            </a:r>
            <a:endParaRPr kumimoji="0" lang="en-US" altLang="zh-CN" sz="1800" b="0" i="0" u="none" strike="noStrike" kern="1200" cap="none" spc="0" normalizeH="0" baseline="0" noProof="1">
              <a:solidFill>
                <a:srgbClr val="00B0F0"/>
              </a:solidFill>
              <a:uFillTx/>
              <a:latin typeface="Consolas" panose="020B0609020204030204" charset="0"/>
              <a:ea typeface="+mn-ea"/>
              <a:cs typeface="+mn-cs"/>
            </a:endParaRPr>
          </a:p>
        </p:txBody>
      </p:sp>
      <p:sp>
        <p:nvSpPr>
          <p:cNvPr id="47108"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34817"/>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4.1.2 字符串常用方法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36866" name="文本占位符 34818"/>
          <p:cNvSpPr>
            <a:spLocks noGrp="1"/>
          </p:cNvSpPr>
          <p:nvPr>
            <p:ph sz="half" idx="2"/>
          </p:nvPr>
        </p:nvSpPr>
        <p:spPr>
          <a:xfrm>
            <a:off x="554038" y="892175"/>
            <a:ext cx="11155363" cy="5054600"/>
          </a:xfrm>
        </p:spPr>
        <p:txBody>
          <a:bodyPr lIns="101600" tIns="0" rIns="82550" bIns="0" rtlCol="0" anchor="t">
            <a:noAutofit/>
          </a:bodyPr>
          <a:p>
            <a:pPr marL="342900" marR="0" indent="-342900" algn="l" defTabSz="914400" rtl="0" eaLnBrk="1" fontAlgn="base" latinLnBrk="0" hangingPunct="1">
              <a:lnSpc>
                <a:spcPct val="150000"/>
              </a:lnSpc>
              <a:spcBef>
                <a:spcPts val="0"/>
              </a:spcBef>
              <a:spcAft>
                <a:spcPct val="0"/>
              </a:spcAft>
              <a:buClrTx/>
              <a:buSzPct val="70000"/>
              <a:buFont typeface="Wingdings" panose="05000000000000000000" charset="0"/>
              <a:buChar char=""/>
            </a:pPr>
            <a:r>
              <a:rPr kumimoji="0" lang="zh-CN" altLang="en-US" sz="2400" b="0" i="0" u="none" strike="noStrike" kern="1200" cap="none" spc="0" normalizeH="0" baseline="0" noProof="1">
                <a:solidFill>
                  <a:schemeClr val="tx1"/>
                </a:solidFill>
                <a:uFillTx/>
                <a:latin typeface="宋体" panose="02010600030101010101" pitchFamily="2" charset="-122"/>
                <a:ea typeface="+mn-ea"/>
                <a:cs typeface="+mn-cs"/>
              </a:rPr>
              <a:t>对于</a:t>
            </a:r>
            <a:r>
              <a:rPr kumimoji="0" lang="en-US" altLang="zh-CN" sz="2400" b="0" i="0" u="none" strike="noStrike" kern="1200" cap="none" spc="0" normalizeH="0" baseline="0" noProof="1">
                <a:solidFill>
                  <a:schemeClr val="tx1"/>
                </a:solidFill>
                <a:uFillTx/>
                <a:latin typeface="宋体" panose="02010600030101010101" pitchFamily="2" charset="-122"/>
                <a:ea typeface="+mn-ea"/>
                <a:cs typeface="+mn-cs"/>
              </a:rPr>
              <a:t>split()</a:t>
            </a:r>
            <a:r>
              <a:rPr kumimoji="0" lang="zh-CN" altLang="en-US" sz="2400" b="0" i="0" u="none" strike="noStrike" kern="1200" cap="none" spc="0" normalizeH="0" baseline="0" noProof="1">
                <a:solidFill>
                  <a:schemeClr val="tx1"/>
                </a:solidFill>
                <a:uFillTx/>
                <a:latin typeface="宋体" panose="02010600030101010101" pitchFamily="2" charset="-122"/>
                <a:ea typeface="+mn-ea"/>
                <a:cs typeface="+mn-cs"/>
              </a:rPr>
              <a:t>和</a:t>
            </a:r>
            <a:r>
              <a:rPr kumimoji="0" lang="en-US" altLang="zh-CN" sz="2400" b="0" i="0" u="none" strike="noStrike" kern="1200" cap="none" spc="0" normalizeH="0" baseline="0" noProof="1">
                <a:solidFill>
                  <a:schemeClr val="tx1"/>
                </a:solidFill>
                <a:uFillTx/>
                <a:latin typeface="宋体" panose="02010600030101010101" pitchFamily="2" charset="-122"/>
                <a:ea typeface="+mn-ea"/>
                <a:cs typeface="+mn-cs"/>
              </a:rPr>
              <a:t>rsplit()</a:t>
            </a:r>
            <a:r>
              <a:rPr kumimoji="0" lang="zh-CN" altLang="en-US" sz="2400" b="0" i="0" u="none" strike="noStrike" kern="1200" cap="none" spc="0" normalizeH="0" baseline="0" noProof="1">
                <a:solidFill>
                  <a:schemeClr val="tx1"/>
                </a:solidFill>
                <a:uFillTx/>
                <a:latin typeface="宋体" panose="02010600030101010101" pitchFamily="2" charset="-122"/>
                <a:ea typeface="+mn-ea"/>
                <a:cs typeface="+mn-cs"/>
              </a:rPr>
              <a:t>方法，如果</a:t>
            </a:r>
            <a:r>
              <a:rPr kumimoji="0" lang="zh-CN" altLang="en-US" sz="2400" b="0" i="0" u="none" strike="noStrike" kern="1200" cap="none" spc="0" normalizeH="0" baseline="0" noProof="1">
                <a:solidFill>
                  <a:srgbClr val="FF0000"/>
                </a:solidFill>
                <a:uFillTx/>
                <a:latin typeface="宋体" panose="02010600030101010101" pitchFamily="2" charset="-122"/>
                <a:ea typeface="+mn-ea"/>
                <a:cs typeface="+mn-cs"/>
              </a:rPr>
              <a:t>不指定分隔符</a:t>
            </a:r>
            <a:r>
              <a:rPr kumimoji="0" lang="zh-CN" altLang="en-US" sz="2400" b="0" i="0" u="none" strike="noStrike" kern="1200" cap="none" spc="0" normalizeH="0" baseline="0" noProof="1">
                <a:solidFill>
                  <a:schemeClr val="tx1"/>
                </a:solidFill>
                <a:uFillTx/>
                <a:latin typeface="宋体" panose="02010600030101010101" pitchFamily="2" charset="-122"/>
                <a:ea typeface="+mn-ea"/>
                <a:cs typeface="+mn-cs"/>
              </a:rPr>
              <a:t>，则字符串中的任何空白符号（空格、换行符、制表符等）都将被认为是分隔符，</a:t>
            </a:r>
            <a:r>
              <a:rPr kumimoji="0" lang="zh-CN" altLang="en-US" sz="2400" b="0" i="0" u="none" strike="noStrike" kern="1200" cap="none" spc="0" normalizeH="0" baseline="0" noProof="1">
                <a:solidFill>
                  <a:schemeClr val="tx1"/>
                </a:solidFill>
                <a:uFillTx/>
                <a:latin typeface="+mn-lt"/>
                <a:ea typeface="+mn-ea"/>
                <a:cs typeface="+mn-cs"/>
                <a:sym typeface="+mn-ea"/>
              </a:rPr>
              <a:t>把</a:t>
            </a:r>
            <a:r>
              <a:rPr kumimoji="0" lang="zh-CN" altLang="en-US" sz="2400" b="0" i="0" u="none" strike="noStrike" kern="1200" cap="none" spc="0" normalizeH="0" baseline="0" noProof="1">
                <a:solidFill>
                  <a:srgbClr val="FF0000"/>
                </a:solidFill>
                <a:uFillTx/>
                <a:latin typeface="+mn-lt"/>
                <a:ea typeface="+mn-ea"/>
                <a:cs typeface="+mn-cs"/>
                <a:sym typeface="+mn-ea"/>
              </a:rPr>
              <a:t>连续多个空白字符看作一个分隔符</a:t>
            </a:r>
            <a:r>
              <a:rPr kumimoji="0" lang="zh-CN" altLang="en-US" sz="2400" b="0" i="0" u="none" strike="noStrike" kern="1200" cap="none" spc="0" normalizeH="0" baseline="0" noProof="1">
                <a:solidFill>
                  <a:schemeClr val="tx1"/>
                </a:solidFill>
                <a:uFillTx/>
                <a:latin typeface="宋体" panose="02010600030101010101" pitchFamily="2" charset="-122"/>
                <a:ea typeface="+mn-ea"/>
                <a:cs typeface="+mn-cs"/>
              </a:rPr>
              <a:t>。</a:t>
            </a:r>
            <a:endParaRPr kumimoji="0" lang="zh-CN" altLang="en-US" sz="2400" b="0" i="0" u="none" strike="noStrike" kern="1200" cap="none" spc="0" normalizeH="0" baseline="0" noProof="1">
              <a:solidFill>
                <a:schemeClr val="tx1"/>
              </a:solidFill>
              <a:uFillTx/>
              <a:latin typeface="宋体" panose="02010600030101010101" pitchFamily="2" charset="-122"/>
              <a:ea typeface="+mn-ea"/>
              <a:cs typeface="+mn-cs"/>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en-US" altLang="zh-CN" sz="1800" b="0" i="0" u="none" strike="noStrike" kern="1200" cap="none" spc="0" normalizeH="0" baseline="0" noProof="1">
                <a:solidFill>
                  <a:schemeClr val="tx1"/>
                </a:solidFill>
                <a:uFillTx/>
                <a:latin typeface="Consolas" panose="020B0609020204030204" charset="0"/>
                <a:ea typeface="+mn-ea"/>
                <a:cs typeface="+mn-cs"/>
              </a:rPr>
              <a:t>&gt;&gt;&gt; s = 'hello world \n\n My name is Dong   '</a:t>
            </a:r>
            <a:endParaRPr kumimoji="0" lang="en-US" altLang="zh-CN" sz="1800" b="0" i="0" u="none" strike="noStrike" kern="1200" cap="none" spc="0" normalizeH="0" baseline="0" noProof="1">
              <a:solidFill>
                <a:schemeClr val="tx1"/>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en-US" altLang="zh-CN" sz="1800" b="0" i="0" u="none" strike="noStrike" kern="1200" cap="none" spc="0" normalizeH="0" baseline="0" noProof="1">
                <a:solidFill>
                  <a:schemeClr val="tx1"/>
                </a:solidFill>
                <a:uFillTx/>
                <a:latin typeface="Consolas" panose="020B0609020204030204" charset="0"/>
                <a:ea typeface="+mn-ea"/>
                <a:cs typeface="+mn-cs"/>
              </a:rPr>
              <a:t>&gt;&gt;&gt; s.split()</a:t>
            </a:r>
            <a:endParaRPr kumimoji="0" lang="en-US" altLang="zh-CN" sz="1800" b="0" i="0" u="none" strike="noStrike" kern="1200" cap="none" spc="0" normalizeH="0" baseline="0" noProof="1">
              <a:solidFill>
                <a:schemeClr val="tx1"/>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en-US" altLang="zh-CN" sz="1800" b="0" i="0" u="none" strike="noStrike" kern="1200" cap="none" spc="0" normalizeH="0" baseline="0" noProof="1">
                <a:solidFill>
                  <a:srgbClr val="00B0F0"/>
                </a:solidFill>
                <a:uFillTx/>
                <a:latin typeface="Consolas" panose="020B0609020204030204" charset="0"/>
                <a:ea typeface="+mn-ea"/>
                <a:cs typeface="+mn-cs"/>
              </a:rPr>
              <a:t>['hello', 'world', 'My', 'name', 'is', 'Dong']</a:t>
            </a:r>
            <a:endParaRPr kumimoji="0" lang="en-US" altLang="zh-CN" sz="1800" b="0" i="0" u="none" strike="noStrike" kern="1200" cap="none" spc="0" normalizeH="0" baseline="0" noProof="1">
              <a:solidFill>
                <a:srgbClr val="00B0F0"/>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en-US" altLang="zh-CN" sz="1800" b="0" i="0" u="none" strike="noStrike" kern="1200" cap="none" spc="0" normalizeH="0" baseline="0" noProof="1">
                <a:solidFill>
                  <a:schemeClr val="tx1"/>
                </a:solidFill>
                <a:uFillTx/>
                <a:latin typeface="Consolas" panose="020B0609020204030204" charset="0"/>
                <a:ea typeface="+mn-ea"/>
                <a:cs typeface="+mn-cs"/>
              </a:rPr>
              <a:t>&gt;&gt;&gt; s = '\n\nhello world \n\n\n My name is Dong   '</a:t>
            </a:r>
            <a:endParaRPr kumimoji="0" lang="en-US" altLang="zh-CN" sz="1800" b="0" i="0" u="none" strike="noStrike" kern="1200" cap="none" spc="0" normalizeH="0" baseline="0" noProof="1">
              <a:solidFill>
                <a:schemeClr val="tx1"/>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en-US" altLang="zh-CN" sz="1800" b="0" i="0" u="none" strike="noStrike" kern="1200" cap="none" spc="0" normalizeH="0" baseline="0" noProof="1">
                <a:solidFill>
                  <a:schemeClr val="tx1"/>
                </a:solidFill>
                <a:uFillTx/>
                <a:latin typeface="Consolas" panose="020B0609020204030204" charset="0"/>
                <a:ea typeface="+mn-ea"/>
                <a:cs typeface="+mn-cs"/>
              </a:rPr>
              <a:t>&gt;&gt;&gt; s.split()</a:t>
            </a:r>
            <a:endParaRPr kumimoji="0" lang="en-US" altLang="zh-CN" sz="1800" b="0" i="0" u="none" strike="noStrike" kern="1200" cap="none" spc="0" normalizeH="0" baseline="0" noProof="1">
              <a:solidFill>
                <a:schemeClr val="tx1"/>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en-US" altLang="zh-CN" sz="1800" b="0" i="0" u="none" strike="noStrike" kern="1200" cap="none" spc="0" normalizeH="0" baseline="0" noProof="1">
                <a:solidFill>
                  <a:srgbClr val="00B0F0"/>
                </a:solidFill>
                <a:uFillTx/>
                <a:latin typeface="Consolas" panose="020B0609020204030204" charset="0"/>
                <a:ea typeface="+mn-ea"/>
                <a:cs typeface="+mn-cs"/>
              </a:rPr>
              <a:t>['hello', 'world', 'My', 'name', 'is', 'Dong']</a:t>
            </a:r>
            <a:endParaRPr kumimoji="0" lang="en-US" altLang="zh-CN" sz="1800" b="0" i="0" u="none" strike="noStrike" kern="1200" cap="none" spc="0" normalizeH="0" baseline="0" noProof="1">
              <a:solidFill>
                <a:srgbClr val="00B0F0"/>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en-US" altLang="zh-CN" sz="1800" b="0" i="0" u="none" strike="noStrike" kern="1200" cap="none" spc="0" normalizeH="0" baseline="0" noProof="1">
                <a:solidFill>
                  <a:schemeClr val="tx1"/>
                </a:solidFill>
                <a:uFillTx/>
                <a:latin typeface="Consolas" panose="020B0609020204030204" charset="0"/>
                <a:ea typeface="+mn-ea"/>
                <a:cs typeface="+mn-cs"/>
              </a:rPr>
              <a:t>&gt;&gt;&gt; s = '\n\nhello\t\t world \n\n\n My name\t is Dong   '</a:t>
            </a:r>
            <a:endParaRPr kumimoji="0" lang="en-US" altLang="zh-CN" sz="1800" b="0" i="0" u="none" strike="noStrike" kern="1200" cap="none" spc="0" normalizeH="0" baseline="0" noProof="1">
              <a:solidFill>
                <a:schemeClr val="tx1"/>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en-US" altLang="zh-CN" sz="1800" b="0" i="0" u="none" strike="noStrike" kern="1200" cap="none" spc="0" normalizeH="0" baseline="0" noProof="1">
                <a:solidFill>
                  <a:schemeClr val="tx1"/>
                </a:solidFill>
                <a:uFillTx/>
                <a:latin typeface="Consolas" panose="020B0609020204030204" charset="0"/>
                <a:ea typeface="+mn-ea"/>
                <a:cs typeface="+mn-cs"/>
              </a:rPr>
              <a:t>&gt;&gt;&gt; s.split()</a:t>
            </a:r>
            <a:endParaRPr kumimoji="0" lang="en-US" altLang="zh-CN" sz="1800" b="0" i="0" u="none" strike="noStrike" kern="1200" cap="none" spc="0" normalizeH="0" baseline="0" noProof="1">
              <a:solidFill>
                <a:schemeClr val="tx1"/>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en-US" altLang="zh-CN" sz="1800" b="0" i="0" u="none" strike="noStrike" kern="1200" cap="none" spc="0" normalizeH="0" baseline="0" noProof="1">
                <a:solidFill>
                  <a:srgbClr val="00B0F0"/>
                </a:solidFill>
                <a:uFillTx/>
                <a:latin typeface="Consolas" panose="020B0609020204030204" charset="0"/>
                <a:ea typeface="+mn-ea"/>
                <a:cs typeface="+mn-cs"/>
              </a:rPr>
              <a:t>['hello', 'world', 'My', 'name', 'is', 'Dong']</a:t>
            </a:r>
            <a:endParaRPr kumimoji="0" lang="en-US" altLang="zh-CN" sz="1800" b="0" i="0" u="none" strike="noStrike" kern="1200" cap="none" spc="0" normalizeH="0" baseline="0" noProof="1">
              <a:solidFill>
                <a:srgbClr val="00B0F0"/>
              </a:solidFill>
              <a:uFillTx/>
              <a:latin typeface="Consolas" panose="020B0609020204030204" charset="0"/>
              <a:ea typeface="+mn-ea"/>
              <a:cs typeface="+mn-cs"/>
            </a:endParaRPr>
          </a:p>
        </p:txBody>
      </p:sp>
      <p:sp>
        <p:nvSpPr>
          <p:cNvPr id="48132"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Arial" panose="020B0604020202020204" pitchFamily="34" charset="0"/>
              </a:rPr>
              <a:t>4.1.2 字符串常用方法</a:t>
            </a:r>
            <a:endParaRPr lang="zh-CN" altLang="en-US" spc="200">
              <a:solidFill>
                <a:srgbClr val="FFFFFF"/>
              </a:solidFill>
              <a:latin typeface="宋体" panose="02010600030101010101" pitchFamily="2" charset="-122"/>
              <a:ea typeface="+mj-ea"/>
              <a:cs typeface="+mj-cs"/>
              <a:sym typeface="Arial" panose="020B0604020202020204" pitchFamily="34" charset="0"/>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3" name="内容占位符 2"/>
          <p:cNvSpPr>
            <a:spLocks noGrp="1"/>
          </p:cNvSpPr>
          <p:nvPr>
            <p:ph sz="half" idx="2"/>
          </p:nvPr>
        </p:nvSpPr>
        <p:spPr>
          <a:xfrm>
            <a:off x="554038" y="892175"/>
            <a:ext cx="11155363" cy="5054600"/>
          </a:xfrm>
        </p:spPr>
        <p:txBody>
          <a:bodyPr lIns="101600" tIns="0" rIns="82550" bIns="0" rtlCol="0">
            <a:noAutofit/>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
            </a:pPr>
            <a:r>
              <a:rPr kumimoji="0" lang="zh-CN" altLang="en-US" sz="2400" b="0" i="0" u="none" strike="noStrike" kern="1200" cap="none" spc="0" normalizeH="0" baseline="0" noProof="1">
                <a:solidFill>
                  <a:srgbClr val="FF0000"/>
                </a:solidFill>
                <a:uFillTx/>
                <a:latin typeface="+mn-lt"/>
                <a:ea typeface="+mn-ea"/>
                <a:cs typeface="+mn-cs"/>
              </a:rPr>
              <a:t>然而</a:t>
            </a:r>
            <a:r>
              <a:rPr kumimoji="0" lang="zh-CN" altLang="en-US" sz="2400" b="0" i="0" u="none" strike="noStrike" kern="1200" cap="none" spc="0" normalizeH="0" baseline="0" noProof="1">
                <a:solidFill>
                  <a:schemeClr val="tx1"/>
                </a:solidFill>
                <a:uFillTx/>
                <a:latin typeface="+mn-lt"/>
                <a:ea typeface="+mn-ea"/>
                <a:cs typeface="+mn-cs"/>
              </a:rPr>
              <a:t>，明确传递参数指定split()使用的分隔符时，情况是不一样的。</a:t>
            </a:r>
            <a:endParaRPr kumimoji="0" lang="zh-CN" altLang="en-US" sz="2400" b="0" i="0" u="none" strike="noStrike" kern="1200" cap="none" spc="0" normalizeH="0" baseline="0" noProof="1">
              <a:solidFill>
                <a:schemeClr val="tx1"/>
              </a:solidFill>
              <a:uFillTx/>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kern="1200" cap="none" spc="0" normalizeH="0" baseline="0" noProof="1">
              <a:solidFill>
                <a:schemeClr val="tx1"/>
              </a:solidFill>
              <a:uFillTx/>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'a,,,bb,,ccc'.split(',')       #每个逗号都被作为独立的分隔符</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uFillTx/>
                <a:latin typeface="Consolas" panose="020B0609020204030204" charset="0"/>
                <a:ea typeface="+mn-ea"/>
                <a:cs typeface="+mn-cs"/>
              </a:rPr>
              <a:t>['a', '', '', 'bb', '', 'ccc']</a:t>
            </a:r>
            <a:endParaRPr kumimoji="0" lang="zh-CN" altLang="en-US" sz="1800" b="0" i="0" u="none" strike="noStrike" kern="1200" cap="none" spc="0" normalizeH="0" baseline="0" noProof="1">
              <a:solidFill>
                <a:srgbClr val="00B0F0"/>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'a\t\t\tbb\t\tccc'.split('\t') #每个制表符都被作为独立的分隔符</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uFillTx/>
                <a:latin typeface="Consolas" panose="020B0609020204030204" charset="0"/>
                <a:ea typeface="+mn-ea"/>
                <a:cs typeface="+mn-cs"/>
              </a:rPr>
              <a:t>['a', '', '', 'bb', '', 'ccc']</a:t>
            </a:r>
            <a:endParaRPr kumimoji="0" lang="zh-CN" altLang="en-US" sz="1800" b="0" i="0" u="none" strike="noStrike" kern="1200" cap="none" spc="0" normalizeH="0" baseline="0" noProof="1">
              <a:solidFill>
                <a:srgbClr val="00B0F0"/>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'a\t\t\tbb\t\tccc'.split()     #连续多个制表符被作为一个分隔符</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uFillTx/>
                <a:latin typeface="Consolas" panose="020B0609020204030204" charset="0"/>
                <a:ea typeface="+mn-ea"/>
                <a:cs typeface="+mn-cs"/>
              </a:rPr>
              <a:t>['a', 'bb', 'ccc']</a:t>
            </a:r>
            <a:endParaRPr kumimoji="0" lang="zh-CN" altLang="en-US" sz="1800" b="0" i="0" u="none" strike="noStrike" kern="1200" cap="none" spc="0" normalizeH="0" baseline="0" noProof="1">
              <a:solidFill>
                <a:srgbClr val="00B0F0"/>
              </a:solidFill>
              <a:uFillTx/>
              <a:latin typeface="Consolas" panose="020B0609020204030204" charset="0"/>
              <a:ea typeface="+mn-ea"/>
              <a:cs typeface="+mn-cs"/>
            </a:endParaRPr>
          </a:p>
        </p:txBody>
      </p:sp>
      <p:sp>
        <p:nvSpPr>
          <p:cNvPr id="49156"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36865"/>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4.1.2 字符串常用方法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3" name="文本占位符 2"/>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50179" name="文本占位符 36866"/>
          <p:cNvSpPr>
            <a:spLocks noGrp="1"/>
          </p:cNvSpPr>
          <p:nvPr>
            <p:ph sz="half" idx="2"/>
          </p:nvPr>
        </p:nvSpPr>
        <p:spPr>
          <a:xfrm>
            <a:off x="554038" y="892175"/>
            <a:ext cx="11155362" cy="5054600"/>
          </a:xfrm>
        </p:spPr>
        <p:txBody>
          <a:bodyPr lIns="101600" tIns="0" rIns="82550" bIns="0" anchor="t"/>
          <a:p>
            <a:pPr defTabSz="914400">
              <a:spcAft>
                <a:spcPct val="0"/>
              </a:spcAft>
              <a:buClrTx/>
              <a:buSzPct val="70000"/>
              <a:buChar char=""/>
            </a:pP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字符串连接join()</a:t>
            </a:r>
            <a:endPar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endParaRPr>
          </a:p>
          <a:p>
            <a:pPr defTabSz="914400">
              <a:spcAft>
                <a:spcPct val="0"/>
              </a:spcAft>
              <a:buClrTx/>
              <a:buSzPct val="70000"/>
              <a:buFont typeface="Wingdings" panose="05000000000000000000" pitchFamily="2" charset="2"/>
              <a:buNone/>
            </a:pP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Aft>
                <a:spcPct val="0"/>
              </a:spcAft>
              <a:buClrTx/>
              <a:buSzPct val="70000"/>
              <a:buFont typeface="Wingdings" panose="05000000000000000000" pitchFamily="2" charset="2"/>
              <a:buNone/>
            </a:pP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&gt;&gt;&gt; li = ["apple", "peach", "banana", "pear"]</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&gt;&gt;&gt; ','.join(li)</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Aft>
                <a:spcPct val="0"/>
              </a:spcAft>
              <a:buClrTx/>
              <a:buSzPct val="70000"/>
              <a:buFont typeface="Wingdings" panose="05000000000000000000" pitchFamily="2" charset="2"/>
              <a:buNone/>
            </a:pPr>
            <a:r>
              <a:rPr lang="zh-CN" altLang="en-US" sz="1800" kern="1200" spc="150" normalizeH="0" baseline="0" dirty="0">
                <a:solidFill>
                  <a:srgbClr val="00B0F0"/>
                </a:solidFill>
                <a:latin typeface="Consolas" panose="020B0609020204030204" charset="0"/>
                <a:ea typeface="+mn-ea"/>
                <a:cs typeface="+mn-cs"/>
                <a:sym typeface="微软雅黑" panose="020B0503020204020204" charset="-122"/>
              </a:rPr>
              <a:t>'apple,peach,banana,pear'</a:t>
            </a:r>
            <a:endParaRPr lang="zh-CN" altLang="en-US" sz="1800" kern="1200" spc="150" normalizeH="0" baseline="0" dirty="0">
              <a:solidFill>
                <a:srgbClr val="00B0F0"/>
              </a:solidFill>
              <a:latin typeface="Consolas" panose="020B0609020204030204" charset="0"/>
              <a:ea typeface="+mn-ea"/>
              <a:cs typeface="+mn-cs"/>
              <a:sym typeface="微软雅黑" panose="020B0503020204020204" charset="-122"/>
            </a:endParaRPr>
          </a:p>
          <a:p>
            <a:pPr defTabSz="914400">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&gt;&gt;&gt; '.'.join(li)</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Aft>
                <a:spcPct val="0"/>
              </a:spcAft>
              <a:buClrTx/>
              <a:buSzPct val="70000"/>
              <a:buFont typeface="Wingdings" panose="05000000000000000000" pitchFamily="2" charset="2"/>
              <a:buNone/>
            </a:pPr>
            <a:r>
              <a:rPr lang="zh-CN" altLang="en-US" sz="1800" kern="1200" spc="150" normalizeH="0" baseline="0" dirty="0">
                <a:solidFill>
                  <a:srgbClr val="00B0F0"/>
                </a:solidFill>
                <a:latin typeface="Consolas" panose="020B0609020204030204" charset="0"/>
                <a:ea typeface="+mn-ea"/>
                <a:cs typeface="+mn-cs"/>
                <a:sym typeface="微软雅黑" panose="020B0503020204020204" charset="-122"/>
              </a:rPr>
              <a:t>'apple.peach.banana.pear'</a:t>
            </a:r>
            <a:endParaRPr lang="zh-CN" altLang="en-US" sz="1800" kern="1200" spc="150" normalizeH="0" baseline="0" dirty="0">
              <a:solidFill>
                <a:srgbClr val="00B0F0"/>
              </a:solidFill>
              <a:latin typeface="Consolas" panose="020B0609020204030204" charset="0"/>
              <a:ea typeface="+mn-ea"/>
              <a:cs typeface="+mn-cs"/>
              <a:sym typeface="微软雅黑" panose="020B0503020204020204" charset="-122"/>
            </a:endParaRPr>
          </a:p>
          <a:p>
            <a:pPr defTabSz="914400">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&gt;&gt;&gt; '::'.join(li)</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Aft>
                <a:spcPct val="0"/>
              </a:spcAft>
              <a:buClrTx/>
              <a:buSzPct val="70000"/>
              <a:buFont typeface="Wingdings" panose="05000000000000000000" pitchFamily="2" charset="2"/>
              <a:buNone/>
            </a:pPr>
            <a:r>
              <a:rPr lang="zh-CN" altLang="en-US" sz="1800" kern="1200" spc="150" normalizeH="0" baseline="0" dirty="0">
                <a:solidFill>
                  <a:srgbClr val="00B0F0"/>
                </a:solidFill>
                <a:latin typeface="Consolas" panose="020B0609020204030204" charset="0"/>
                <a:ea typeface="+mn-ea"/>
                <a:cs typeface="+mn-cs"/>
                <a:sym typeface="微软雅黑" panose="020B0503020204020204" charset="-122"/>
              </a:rPr>
              <a:t>'apple::peach::banana::pear'</a:t>
            </a:r>
            <a:endParaRPr lang="zh-CN" altLang="en-US" sz="1800" kern="1200" spc="150" normalizeH="0" baseline="0" dirty="0">
              <a:solidFill>
                <a:srgbClr val="00B0F0"/>
              </a:solidFill>
              <a:latin typeface="Consolas" panose="020B0609020204030204" charset="0"/>
              <a:ea typeface="+mn-ea"/>
              <a:cs typeface="+mn-cs"/>
              <a:sym typeface="微软雅黑" panose="020B0503020204020204" charset="-122"/>
            </a:endParaRPr>
          </a:p>
        </p:txBody>
      </p:sp>
      <p:sp>
        <p:nvSpPr>
          <p:cNvPr id="50180"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2" name="线形标注 1 1"/>
          <p:cNvSpPr/>
          <p:nvPr/>
        </p:nvSpPr>
        <p:spPr>
          <a:xfrm>
            <a:off x="3865563" y="2179638"/>
            <a:ext cx="1138238" cy="457200"/>
          </a:xfrm>
          <a:prstGeom prst="borderCallout1">
            <a:avLst>
              <a:gd name="adj1" fmla="val 36893"/>
              <a:gd name="adj2" fmla="val -947"/>
              <a:gd name="adj3" fmla="val 206518"/>
              <a:gd name="adj4" fmla="val -96822"/>
            </a:avLst>
          </a:prstGeom>
          <a:ln>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rgbClr val="FF0000"/>
                </a:solidFill>
                <a:sym typeface="+mn-ea"/>
              </a:rPr>
              <a:t>连接符</a:t>
            </a:r>
            <a:endParaRPr lang="zh-CN" altLang="en-US" strike="noStrike" noProof="1">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Arial" panose="020B0604020202020204" pitchFamily="34" charset="0"/>
              </a:rPr>
              <a:t>4.1.2 字符串常用方法</a:t>
            </a:r>
            <a:endParaRPr lang="zh-CN" altLang="en-US" spc="200">
              <a:solidFill>
                <a:srgbClr val="FFFFFF"/>
              </a:solidFill>
              <a:latin typeface="宋体" panose="02010600030101010101" pitchFamily="2" charset="-122"/>
              <a:ea typeface="+mj-ea"/>
              <a:cs typeface="+mj-cs"/>
              <a:sym typeface="Arial" panose="020B0604020202020204" pitchFamily="34" charset="0"/>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3" name="内容占位符 2"/>
          <p:cNvSpPr>
            <a:spLocks noGrp="1"/>
          </p:cNvSpPr>
          <p:nvPr>
            <p:ph sz="half" idx="2"/>
          </p:nvPr>
        </p:nvSpPr>
        <p:spPr>
          <a:xfrm>
            <a:off x="554038" y="892175"/>
            <a:ext cx="11155363" cy="5054600"/>
          </a:xfrm>
        </p:spPr>
        <p:txBody>
          <a:bodyPr lIns="101600" tIns="0" rIns="82550" bIns="0" rtlCol="0">
            <a:noAutofit/>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dirty="0">
                <a:solidFill>
                  <a:srgbClr val="FF0000"/>
                </a:solidFill>
                <a:uFillTx/>
                <a:latin typeface="宋体" panose="02010600030101010101" pitchFamily="2" charset="-122"/>
                <a:ea typeface="+mn-ea"/>
                <a:cs typeface="+mn-cs"/>
                <a:sym typeface="+mn-ea"/>
              </a:rPr>
              <a:t>不推荐使用</a:t>
            </a:r>
            <a:r>
              <a:rPr kumimoji="0" lang="en-US" altLang="x-none" sz="2400" b="0" i="0" u="none" strike="noStrike" kern="1200" cap="none" spc="0" normalizeH="0" baseline="0" noProof="1" dirty="0">
                <a:solidFill>
                  <a:srgbClr val="FF0000"/>
                </a:solidFill>
                <a:uFillTx/>
                <a:latin typeface="宋体" panose="02010600030101010101" pitchFamily="2" charset="-122"/>
                <a:ea typeface="+mn-ea"/>
                <a:cs typeface="+mn-cs"/>
                <a:sym typeface="+mn-ea"/>
              </a:rPr>
              <a:t>+</a:t>
            </a:r>
            <a:r>
              <a:rPr kumimoji="0" lang="zh-CN" altLang="en-US" sz="2400" b="0" i="0" u="none" strike="noStrike" kern="1200" cap="none" spc="0" normalizeH="0" baseline="0" noProof="1" dirty="0">
                <a:solidFill>
                  <a:srgbClr val="FF0000"/>
                </a:solidFill>
                <a:uFillTx/>
                <a:latin typeface="宋体" panose="02010600030101010101" pitchFamily="2" charset="-122"/>
                <a:ea typeface="+mn-ea"/>
                <a:cs typeface="+mn-cs"/>
                <a:sym typeface="+mn-ea"/>
              </a:rPr>
              <a:t>运算符连接字符串</a:t>
            </a:r>
            <a:r>
              <a:rPr kumimoji="0" lang="zh-CN" altLang="en-US" sz="2400" b="0" i="0" u="none" strike="noStrike" kern="1200" cap="none" spc="0" normalizeH="0" baseline="0" noProof="1" dirty="0">
                <a:solidFill>
                  <a:schemeClr val="tx1"/>
                </a:solidFill>
                <a:uFillTx/>
                <a:latin typeface="宋体" panose="02010600030101010101" pitchFamily="2" charset="-122"/>
                <a:ea typeface="+mn-ea"/>
                <a:cs typeface="+mn-cs"/>
                <a:sym typeface="+mn-ea"/>
              </a:rPr>
              <a:t>，优先使用</a:t>
            </a:r>
            <a:r>
              <a:rPr kumimoji="0" lang="en-US" altLang="x-none" sz="2400" b="0" i="0" u="none" strike="noStrike" kern="1200" cap="none" spc="0" normalizeH="0" baseline="0" noProof="1" dirty="0">
                <a:solidFill>
                  <a:schemeClr val="tx1"/>
                </a:solidFill>
                <a:uFillTx/>
                <a:latin typeface="宋体" panose="02010600030101010101" pitchFamily="2" charset="-122"/>
                <a:ea typeface="+mn-ea"/>
                <a:cs typeface="+mn-cs"/>
                <a:sym typeface="+mn-ea"/>
              </a:rPr>
              <a:t>join()</a:t>
            </a:r>
            <a:r>
              <a:rPr kumimoji="0" lang="zh-CN" altLang="en-US" sz="2400" b="0" i="0" u="none" strike="noStrike" kern="1200" cap="none" spc="0" normalizeH="0" baseline="0" noProof="1" dirty="0">
                <a:solidFill>
                  <a:schemeClr val="tx1"/>
                </a:solidFill>
                <a:uFillTx/>
                <a:latin typeface="宋体" panose="02010600030101010101" pitchFamily="2" charset="-122"/>
                <a:ea typeface="+mn-ea"/>
                <a:cs typeface="+mn-cs"/>
                <a:sym typeface="+mn-ea"/>
              </a:rPr>
              <a:t>方法。</a:t>
            </a:r>
            <a:endParaRPr kumimoji="0" lang="zh-CN" altLang="en-US" sz="2400" b="0" i="0" u="none" strike="noStrike" kern="1200" cap="none" spc="0" normalizeH="0" baseline="0" noProof="1" dirty="0">
              <a:solidFill>
                <a:schemeClr val="tx1"/>
              </a:solidFill>
              <a:uFillTx/>
              <a:latin typeface="宋体" panose="02010600030101010101" pitchFamily="2" charset="-122"/>
              <a:ea typeface="+mn-ea"/>
              <a:cs typeface="+mn-cs"/>
              <a:sym typeface="+mn-ea"/>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import timeit</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#使用列表推导式生成10000个字符串</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strlist = ['This is a long string that will not keep in memory.' </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for n in range(10000)]</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#使用字符串对象的join()方法连接多个字符串</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def use_join():</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return ''.join(strlist)</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#使用运算符+连接多个字符串</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def use_plus():</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result = ''</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for strtemp in strlist:</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result = result+strtemp</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return result</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p:txBody>
      </p:sp>
      <p:sp>
        <p:nvSpPr>
          <p:cNvPr id="51204"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Arial" panose="020B0604020202020204" pitchFamily="34" charset="0"/>
              </a:rPr>
              <a:t>4.1.2 字符串常用方法</a:t>
            </a:r>
            <a:endParaRPr lang="zh-CN" altLang="en-US" spc="200">
              <a:solidFill>
                <a:srgbClr val="FFFFFF"/>
              </a:solidFill>
              <a:latin typeface="宋体" panose="02010600030101010101" pitchFamily="2" charset="-122"/>
              <a:ea typeface="+mj-ea"/>
              <a:cs typeface="+mj-cs"/>
              <a:sym typeface="Arial" panose="020B0604020202020204" pitchFamily="34" charset="0"/>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52227" name="内容占位符 2"/>
          <p:cNvSpPr>
            <a:spLocks noGrp="1"/>
          </p:cNvSpPr>
          <p:nvPr>
            <p:ph sz="half" idx="2"/>
          </p:nvPr>
        </p:nvSpPr>
        <p:spPr>
          <a:xfrm>
            <a:off x="554038" y="892175"/>
            <a:ext cx="11155362" cy="5054600"/>
          </a:xfrm>
        </p:spPr>
        <p:txBody>
          <a:bodyPr lIns="101600" tIns="0" rIns="82550" bIns="0" anchor="t"/>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if __name__ == '__main__':</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#重复运行次数</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times = 1000</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jointimer = timeit.Timer('use_join()', 'from __main__ import use_join')</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print('time for join:', jointimer.timeit(number=times))</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plustimer = timeit.Timer('use_plus()', 'from __main__ import use_plus')</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print('time for plus:', plustimer.timeit(number=times))</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p:txBody>
      </p:sp>
      <p:sp>
        <p:nvSpPr>
          <p:cNvPr id="52228"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Arial" panose="020B0604020202020204" pitchFamily="34" charset="0"/>
              </a:rPr>
              <a:t>4.1.2 字符串常用方法</a:t>
            </a:r>
            <a:endParaRPr lang="zh-CN" altLang="en-US" spc="200">
              <a:solidFill>
                <a:srgbClr val="FFFFFF"/>
              </a:solidFill>
              <a:latin typeface="宋体" panose="02010600030101010101" pitchFamily="2" charset="-122"/>
              <a:ea typeface="+mj-ea"/>
              <a:cs typeface="+mj-cs"/>
              <a:sym typeface="Arial" panose="020B0604020202020204" pitchFamily="34" charset="0"/>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3" name="内容占位符 2"/>
          <p:cNvSpPr>
            <a:spLocks noGrp="1"/>
          </p:cNvSpPr>
          <p:nvPr>
            <p:ph sz="half" idx="2"/>
          </p:nvPr>
        </p:nvSpPr>
        <p:spPr>
          <a:xfrm>
            <a:off x="554038" y="892175"/>
            <a:ext cx="11155363" cy="5054600"/>
          </a:xfrm>
        </p:spPr>
        <p:txBody>
          <a:bodyPr lIns="101600" tIns="0" rIns="82550" bIns="0" rtlCol="0">
            <a:noAutofit/>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uFillTx/>
                <a:latin typeface="+mn-lt"/>
                <a:ea typeface="+mn-ea"/>
                <a:cs typeface="+mn-cs"/>
              </a:rPr>
              <a:t>timeit模块还支持下面代码演示的用法，从运行结果可以看出，当需要对大量数据进行类型转换时，内置函数map()可以提供非常高的效率。</a:t>
            </a:r>
            <a:endParaRPr kumimoji="0" lang="zh-CN" altLang="en-US" sz="2400" b="0" i="0" u="none" strike="noStrike" kern="1200" cap="none" spc="0" normalizeH="0" baseline="0" noProof="1">
              <a:solidFill>
                <a:schemeClr val="tx1"/>
              </a:solidFill>
              <a:uFillTx/>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uFillTx/>
              <a:latin typeface="Times New Roman" panose="02020603050405020304" pitchFamily="2"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Times New Roman" panose="02020603050405020304" pitchFamily="2" charset="0"/>
                <a:ea typeface="+mn-ea"/>
                <a:cs typeface="+mn-cs"/>
              </a:rPr>
              <a:t>&gt;&gt;&gt; import timeit</a:t>
            </a:r>
            <a:endParaRPr kumimoji="0" lang="zh-CN" altLang="en-US" sz="1800" b="0" i="0" u="none" strike="noStrike" kern="1200" cap="none" spc="0" normalizeH="0" baseline="0" noProof="1">
              <a:solidFill>
                <a:schemeClr val="tx1"/>
              </a:solidFill>
              <a:uFillTx/>
              <a:latin typeface="Times New Roman" panose="02020603050405020304" pitchFamily="2"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Times New Roman" panose="02020603050405020304" pitchFamily="2" charset="0"/>
                <a:ea typeface="+mn-ea"/>
                <a:cs typeface="+mn-cs"/>
              </a:rPr>
              <a:t>&gt;&gt;&gt; timeit.timeit('"-".join(str(n) for n in range(100))', number=10000)  #运行10000次</a:t>
            </a:r>
            <a:endParaRPr kumimoji="0" lang="zh-CN" altLang="en-US" sz="1800" b="0" i="0" u="none" strike="noStrike" kern="1200" cap="none" spc="0" normalizeH="0" baseline="0" noProof="1">
              <a:solidFill>
                <a:schemeClr val="tx1"/>
              </a:solidFill>
              <a:uFillTx/>
              <a:latin typeface="Times New Roman" panose="02020603050405020304" pitchFamily="2"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uFillTx/>
                <a:latin typeface="Times New Roman" panose="02020603050405020304" pitchFamily="2" charset="0"/>
                <a:ea typeface="+mn-ea"/>
                <a:cs typeface="+mn-cs"/>
              </a:rPr>
              <a:t>0.3063435900577929</a:t>
            </a:r>
            <a:endParaRPr kumimoji="0" lang="zh-CN" altLang="en-US" sz="1800" b="0" i="0" u="none" strike="noStrike" kern="1200" cap="none" spc="0" normalizeH="0" baseline="0" noProof="1">
              <a:solidFill>
                <a:srgbClr val="00B0F0"/>
              </a:solidFill>
              <a:uFillTx/>
              <a:latin typeface="Times New Roman" panose="02020603050405020304" pitchFamily="2"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Times New Roman" panose="02020603050405020304" pitchFamily="2" charset="0"/>
                <a:ea typeface="+mn-ea"/>
                <a:cs typeface="+mn-cs"/>
              </a:rPr>
              <a:t>&gt;&gt;&gt; timeit.timeit('"-".join([str(n) for n in range(100)])', number=10000)</a:t>
            </a:r>
            <a:endParaRPr kumimoji="0" lang="zh-CN" altLang="en-US" sz="1800" b="0" i="0" u="none" strike="noStrike" kern="1200" cap="none" spc="0" normalizeH="0" baseline="0" noProof="1">
              <a:solidFill>
                <a:schemeClr val="tx1"/>
              </a:solidFill>
              <a:uFillTx/>
              <a:latin typeface="Times New Roman" panose="02020603050405020304" pitchFamily="2"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uFillTx/>
                <a:latin typeface="Times New Roman" panose="02020603050405020304" pitchFamily="2" charset="0"/>
                <a:ea typeface="+mn-ea"/>
                <a:cs typeface="+mn-cs"/>
              </a:rPr>
              <a:t>0.27191914957273866</a:t>
            </a:r>
            <a:endParaRPr kumimoji="0" lang="zh-CN" altLang="en-US" sz="1800" b="0" i="0" u="none" strike="noStrike" kern="1200" cap="none" spc="0" normalizeH="0" baseline="0" noProof="1">
              <a:solidFill>
                <a:srgbClr val="00B0F0"/>
              </a:solidFill>
              <a:uFillTx/>
              <a:latin typeface="Times New Roman" panose="02020603050405020304" pitchFamily="2"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Times New Roman" panose="02020603050405020304" pitchFamily="2" charset="0"/>
                <a:ea typeface="+mn-ea"/>
                <a:cs typeface="+mn-cs"/>
              </a:rPr>
              <a:t>&gt;&gt;&gt; timeit.timeit('"-".join(map(str, range(100)))', number=10000)</a:t>
            </a:r>
            <a:endParaRPr kumimoji="0" lang="zh-CN" altLang="en-US" sz="1800" b="0" i="0" u="none" strike="noStrike" kern="1200" cap="none" spc="0" normalizeH="0" baseline="0" noProof="1">
              <a:solidFill>
                <a:schemeClr val="tx1"/>
              </a:solidFill>
              <a:uFillTx/>
              <a:latin typeface="Times New Roman" panose="02020603050405020304" pitchFamily="2"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uFillTx/>
                <a:latin typeface="Times New Roman" panose="02020603050405020304" pitchFamily="2" charset="0"/>
                <a:ea typeface="+mn-ea"/>
                <a:cs typeface="+mn-cs"/>
              </a:rPr>
              <a:t>0.21119518171659024</a:t>
            </a:r>
            <a:endParaRPr kumimoji="0" lang="zh-CN" altLang="en-US" sz="1800" b="0" i="0" u="none" strike="noStrike" kern="1200" cap="none" spc="0" normalizeH="0" baseline="0" noProof="1">
              <a:solidFill>
                <a:srgbClr val="00B0F0"/>
              </a:solidFill>
              <a:uFillTx/>
              <a:latin typeface="Times New Roman" panose="02020603050405020304" pitchFamily="2" charset="0"/>
              <a:ea typeface="+mn-ea"/>
              <a:cs typeface="+mn-cs"/>
            </a:endParaRPr>
          </a:p>
        </p:txBody>
      </p:sp>
      <p:sp>
        <p:nvSpPr>
          <p:cNvPr id="53252"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37889"/>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4.1.2 字符串常用方法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54275" name="文本占位符 37890"/>
          <p:cNvSpPr>
            <a:spLocks noGrp="1"/>
          </p:cNvSpPr>
          <p:nvPr>
            <p:ph sz="half" idx="2"/>
          </p:nvPr>
        </p:nvSpPr>
        <p:spPr>
          <a:xfrm>
            <a:off x="554038" y="892175"/>
            <a:ext cx="11155362" cy="5054600"/>
          </a:xfrm>
        </p:spPr>
        <p:txBody>
          <a:bodyPr lIns="101600" tIns="0" rIns="82550" bIns="0" anchor="t"/>
          <a:p>
            <a:pPr defTabSz="914400">
              <a:lnSpc>
                <a:spcPct val="80000"/>
              </a:lnSpc>
              <a:spcAft>
                <a:spcPct val="0"/>
              </a:spcAft>
              <a:buClrTx/>
              <a:buSzPct val="70000"/>
              <a:buChar char=""/>
            </a:pP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lower()、upper()、capitalize()、title()、swapcase()</a:t>
            </a:r>
            <a:endPar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endParaRPr lang="zh-CN" altLang="en-US" sz="2000" kern="1200" spc="150" normalizeH="0" baseline="0" dirty="0">
              <a:solidFill>
                <a:srgbClr val="404040"/>
              </a:solidFill>
              <a:latin typeface="宋体" panose="02010600030101010101" pitchFamily="2" charset="-122"/>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&gt;&gt;&gt; s = "What is Your Name?"</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&gt;&gt;&gt; s.lower()                   #返回小写字符串</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zh-CN" altLang="en-US" sz="1800" kern="1200" spc="150" normalizeH="0" baseline="0" dirty="0">
                <a:solidFill>
                  <a:srgbClr val="00B0F0"/>
                </a:solidFill>
                <a:latin typeface="Consolas" panose="020B0609020204030204" charset="0"/>
                <a:ea typeface="+mn-ea"/>
                <a:cs typeface="+mn-cs"/>
                <a:sym typeface="微软雅黑" panose="020B0503020204020204" charset="-122"/>
              </a:rPr>
              <a:t>'what is your name?'</a:t>
            </a:r>
            <a:endParaRPr lang="zh-CN" altLang="en-US" sz="1800" kern="1200" spc="150" normalizeH="0" baseline="0" dirty="0">
              <a:solidFill>
                <a:srgbClr val="00B0F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&gt;&gt;&gt; s.upper()                   #返回大写字符串</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zh-CN" altLang="en-US" sz="1800" kern="1200" spc="150" normalizeH="0" baseline="0" dirty="0">
                <a:solidFill>
                  <a:srgbClr val="00B0F0"/>
                </a:solidFill>
                <a:latin typeface="Consolas" panose="020B0609020204030204" charset="0"/>
                <a:ea typeface="+mn-ea"/>
                <a:cs typeface="+mn-cs"/>
                <a:sym typeface="微软雅黑" panose="020B0503020204020204" charset="-122"/>
              </a:rPr>
              <a:t>'WHAT IS YOUR NAME?'</a:t>
            </a:r>
            <a:endParaRPr lang="zh-CN" altLang="en-US" sz="1800" kern="1200" spc="150" normalizeH="0" baseline="0" dirty="0">
              <a:solidFill>
                <a:srgbClr val="00B0F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&gt;&gt;&gt; s.capitalize()              #字符串首字符大写</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zh-CN" altLang="en-US" sz="1800" kern="1200" spc="150" normalizeH="0" baseline="0" dirty="0">
                <a:solidFill>
                  <a:srgbClr val="00B0F0"/>
                </a:solidFill>
                <a:latin typeface="Consolas" panose="020B0609020204030204" charset="0"/>
                <a:ea typeface="+mn-ea"/>
                <a:cs typeface="+mn-cs"/>
                <a:sym typeface="微软雅黑" panose="020B0503020204020204" charset="-122"/>
              </a:rPr>
              <a:t>'What is your name?'</a:t>
            </a:r>
            <a:endParaRPr lang="zh-CN" altLang="en-US" sz="1800" kern="1200" spc="150" normalizeH="0" baseline="0" dirty="0">
              <a:solidFill>
                <a:srgbClr val="00B0F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&gt;&gt;&gt; s.title()                   #每个单词的首字母大写</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zh-CN" altLang="en-US" sz="1800" kern="1200" spc="150" normalizeH="0" baseline="0" dirty="0">
                <a:solidFill>
                  <a:srgbClr val="00B0F0"/>
                </a:solidFill>
                <a:latin typeface="Consolas" panose="020B0609020204030204" charset="0"/>
                <a:ea typeface="+mn-ea"/>
                <a:cs typeface="+mn-cs"/>
                <a:sym typeface="微软雅黑" panose="020B0503020204020204" charset="-122"/>
              </a:rPr>
              <a:t>'What Is Your Name?'</a:t>
            </a:r>
            <a:endParaRPr lang="zh-CN" altLang="en-US" sz="1800" kern="1200" spc="150" normalizeH="0" baseline="0" dirty="0">
              <a:solidFill>
                <a:srgbClr val="00B0F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&gt;&gt;&gt; s.swapcase()                #大小写互换</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zh-CN" altLang="en-US" sz="1800" kern="1200" spc="150" normalizeH="0" baseline="0" dirty="0">
                <a:solidFill>
                  <a:srgbClr val="00B0F0"/>
                </a:solidFill>
                <a:latin typeface="Consolas" panose="020B0609020204030204" charset="0"/>
                <a:ea typeface="+mn-ea"/>
                <a:cs typeface="+mn-cs"/>
                <a:sym typeface="微软雅黑" panose="020B0503020204020204" charset="-122"/>
              </a:rPr>
              <a:t>'wHAT IS yOUR nAME?'</a:t>
            </a:r>
            <a:endParaRPr lang="zh-CN" altLang="en-US" sz="1800" kern="1200" spc="150" normalizeH="0" baseline="0" dirty="0">
              <a:solidFill>
                <a:srgbClr val="00B0F0"/>
              </a:solidFill>
              <a:latin typeface="Consolas" panose="020B0609020204030204" charset="0"/>
              <a:ea typeface="+mn-ea"/>
              <a:cs typeface="+mn-cs"/>
              <a:sym typeface="微软雅黑" panose="020B0503020204020204" charset="-122"/>
            </a:endParaRPr>
          </a:p>
        </p:txBody>
      </p:sp>
      <p:sp>
        <p:nvSpPr>
          <p:cNvPr id="54276"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占位符 20482"/>
          <p:cNvSpPr>
            <a:spLocks noGrp="1"/>
          </p:cNvSpPr>
          <p:nvPr>
            <p:ph sz="half" idx="2"/>
          </p:nvPr>
        </p:nvSpPr>
        <p:spPr>
          <a:xfrm>
            <a:off x="554038" y="892175"/>
            <a:ext cx="11155362" cy="5054600"/>
          </a:xfrm>
        </p:spPr>
        <p:txBody>
          <a:bodyPr lIns="101600" tIns="0" rIns="82550" bIns="0" anchor="t"/>
          <a:p>
            <a:pPr defTabSz="914400">
              <a:lnSpc>
                <a:spcPct val="150000"/>
              </a:lnSpc>
              <a:spcBef>
                <a:spcPts val="1200"/>
              </a:spcBef>
              <a:spcAft>
                <a:spcPts val="600"/>
              </a:spcAft>
              <a:buClrTx/>
              <a:buSzPct val="70000"/>
              <a:buChar char=""/>
            </a:pP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最早的字符串编码是美国标准信息交换码</a:t>
            </a:r>
            <a:r>
              <a:rPr lang="zh-CN" altLang="en-US" sz="2400" kern="1200" spc="150" normalizeH="0" baseline="0" dirty="0">
                <a:solidFill>
                  <a:srgbClr val="FF0000"/>
                </a:solidFill>
                <a:latin typeface="宋体" panose="02010600030101010101" pitchFamily="2" charset="-122"/>
                <a:ea typeface="+mn-ea"/>
                <a:cs typeface="+mn-cs"/>
                <a:sym typeface="微软雅黑" panose="020B0503020204020204" charset="-122"/>
              </a:rPr>
              <a:t>ASCII</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，仅对10个数字、26个大写英文字母、26个小写英文字母及一些其他符号进行了编码。ASCII码采用</a:t>
            </a:r>
            <a:r>
              <a:rPr lang="zh-CN" altLang="en-US" sz="2400" kern="1200" spc="150" normalizeH="0" baseline="0" dirty="0">
                <a:solidFill>
                  <a:srgbClr val="FF0000"/>
                </a:solidFill>
                <a:latin typeface="宋体" panose="02010600030101010101" pitchFamily="2" charset="-122"/>
                <a:ea typeface="+mn-ea"/>
                <a:cs typeface="+mn-cs"/>
                <a:sym typeface="微软雅黑" panose="020B0503020204020204" charset="-122"/>
              </a:rPr>
              <a:t>1个字节</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来对字符进行编码，最多只能表示256个符号。</a:t>
            </a:r>
            <a:endPar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27651" name="标题 24577"/>
          <p:cNvSpPr>
            <a:spLocks noGrp="1" noRot="1"/>
          </p:cNvSpPr>
          <p:nvPr>
            <p:ph type="title"/>
          </p:nvPr>
        </p:nvSpPr>
        <p:spPr>
          <a:xfrm>
            <a:off x="554038" y="150813"/>
            <a:ext cx="5399087" cy="414337"/>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wrap="square" lIns="91440" tIns="45720" rIns="91440" bIns="45720" anchor="ctr">
            <a:spAutoFit/>
          </a:bodyPr>
          <a:p>
            <a:pPr indent="0" defTabSz="914400">
              <a:buSzTx/>
            </a:pPr>
            <a:r>
              <a:rPr lang="zh-CN" altLang="en-US" kern="1200" spc="200" normalizeH="0" baseline="0" dirty="0">
                <a:solidFill>
                  <a:srgbClr val="FFFFFF"/>
                </a:solidFill>
                <a:latin typeface="宋体" panose="02010600030101010101" pitchFamily="2" charset="-122"/>
                <a:ea typeface="+mj-ea"/>
                <a:cs typeface="+mj-cs"/>
                <a:sym typeface="宋体" panose="02010600030101010101" pitchFamily="2" charset="-122"/>
              </a:rPr>
              <a:t>4.1 字符串</a:t>
            </a:r>
            <a:endParaRPr lang="zh-CN" altLang="en-US" kern="1200" spc="200" normalizeH="0" baseline="0" dirty="0">
              <a:solidFill>
                <a:srgbClr val="FFFFFF"/>
              </a:solidFill>
              <a:latin typeface="宋体" panose="02010600030101010101" pitchFamily="2" charset="-122"/>
              <a:ea typeface="+mj-ea"/>
              <a:cs typeface="+mj-cs"/>
              <a:sym typeface="宋体" panose="02010600030101010101" pitchFamily="2" charset="-122"/>
            </a:endParaRPr>
          </a:p>
        </p:txBody>
      </p:sp>
      <p:sp>
        <p:nvSpPr>
          <p:cNvPr id="27652"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38913"/>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4.1.2 字符串常用方法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55299" name="文本占位符 38914"/>
          <p:cNvSpPr>
            <a:spLocks noGrp="1"/>
          </p:cNvSpPr>
          <p:nvPr>
            <p:ph sz="half" idx="2"/>
          </p:nvPr>
        </p:nvSpPr>
        <p:spPr>
          <a:xfrm>
            <a:off x="554038" y="892175"/>
            <a:ext cx="11155362" cy="5054600"/>
          </a:xfrm>
        </p:spPr>
        <p:txBody>
          <a:bodyPr lIns="101600" tIns="0" rIns="82550" bIns="0" anchor="t"/>
          <a:p>
            <a:pPr defTabSz="914400">
              <a:spcAft>
                <a:spcPct val="0"/>
              </a:spcAft>
              <a:buClrTx/>
              <a:buSzPct val="70000"/>
              <a:buChar char=""/>
            </a:pP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查找替换replace()，类似于</a:t>
            </a:r>
            <a:r>
              <a:rPr lang="en-US" altLang="zh-CN" sz="2400" kern="1200" spc="150" normalizeH="0" baseline="0" dirty="0">
                <a:solidFill>
                  <a:srgbClr val="404040"/>
                </a:solidFill>
                <a:latin typeface="宋体" panose="02010600030101010101" pitchFamily="2" charset="-122"/>
                <a:ea typeface="+mn-ea"/>
                <a:cs typeface="+mn-cs"/>
                <a:sym typeface="微软雅黑" panose="020B0503020204020204" charset="-122"/>
              </a:rPr>
              <a:t>Word</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中的</a:t>
            </a:r>
            <a:r>
              <a:rPr lang="en-US" altLang="zh-CN" sz="2400" kern="1200" spc="150" normalizeH="0" baseline="0" dirty="0">
                <a:solidFill>
                  <a:srgbClr val="404040"/>
                </a:solidFill>
                <a:latin typeface="宋体" panose="02010600030101010101" pitchFamily="2" charset="-122"/>
                <a:ea typeface="+mn-ea"/>
                <a:cs typeface="+mn-cs"/>
                <a:sym typeface="微软雅黑" panose="020B0503020204020204" charset="-122"/>
              </a:rPr>
              <a:t>“</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全部替换</a:t>
            </a:r>
            <a:r>
              <a:rPr lang="en-US" altLang="zh-CN" sz="2400" kern="1200" spc="150" normalizeH="0" baseline="0" dirty="0">
                <a:solidFill>
                  <a:srgbClr val="404040"/>
                </a:solidFill>
                <a:latin typeface="宋体" panose="02010600030101010101" pitchFamily="2" charset="-122"/>
                <a:ea typeface="+mn-ea"/>
                <a:cs typeface="+mn-cs"/>
                <a:sym typeface="微软雅黑" panose="020B0503020204020204" charset="-122"/>
              </a:rPr>
              <a:t>”</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功能。</a:t>
            </a:r>
            <a:endPar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endParaRPr>
          </a:p>
          <a:p>
            <a:pPr defTabSz="914400">
              <a:spcAft>
                <a:spcPct val="0"/>
              </a:spcAft>
              <a:buClrTx/>
              <a:buSzPct val="70000"/>
              <a:buFont typeface="Wingdings" panose="05000000000000000000" pitchFamily="2" charset="2"/>
              <a:buNone/>
            </a:pPr>
            <a:endParaRPr lang="zh-CN" altLang="en-US" sz="2000" kern="1200" spc="150" normalizeH="0" baseline="0" dirty="0">
              <a:solidFill>
                <a:srgbClr val="404040"/>
              </a:solidFill>
              <a:latin typeface="宋体" panose="02010600030101010101" pitchFamily="2" charset="-122"/>
              <a:ea typeface="+mn-ea"/>
              <a:cs typeface="+mn-cs"/>
              <a:sym typeface="微软雅黑" panose="020B0503020204020204" charset="-122"/>
            </a:endParaRPr>
          </a:p>
          <a:p>
            <a:pPr defTabSz="914400">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&gt;&gt;&gt; s = "中国，中国"</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&gt;&gt;&gt; </a:t>
            </a:r>
            <a:r>
              <a:rPr lang="en-US" altLang="zh-CN" sz="1800" kern="1200" spc="150" normalizeH="0" baseline="0" dirty="0">
                <a:solidFill>
                  <a:srgbClr val="404040"/>
                </a:solidFill>
                <a:latin typeface="Consolas" panose="020B0609020204030204" charset="0"/>
                <a:ea typeface="+mn-ea"/>
                <a:cs typeface="+mn-cs"/>
                <a:sym typeface="微软雅黑" panose="020B0503020204020204" charset="-122"/>
              </a:rPr>
              <a:t>print(</a:t>
            </a: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s</a:t>
            </a:r>
            <a:r>
              <a:rPr lang="en-US" altLang="zh-CN" sz="1800" kern="1200" spc="150" normalizeH="0" baseline="0" dirty="0">
                <a:solidFill>
                  <a:srgbClr val="404040"/>
                </a:solidFill>
                <a:latin typeface="Consolas" panose="020B0609020204030204" charset="0"/>
                <a:ea typeface="+mn-ea"/>
                <a:cs typeface="+mn-cs"/>
                <a:sym typeface="微软雅黑" panose="020B0503020204020204" charset="-122"/>
              </a:rPr>
              <a:t>)</a:t>
            </a:r>
            <a:endParaRPr lang="en-US" altLang="zh-CN"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Aft>
                <a:spcPct val="0"/>
              </a:spcAft>
              <a:buClrTx/>
              <a:buSzPct val="70000"/>
              <a:buFont typeface="Wingdings" panose="05000000000000000000" pitchFamily="2" charset="2"/>
              <a:buNone/>
            </a:pPr>
            <a:r>
              <a:rPr lang="zh-CN" altLang="en-US" sz="1800" kern="1200" spc="150" normalizeH="0" baseline="0" dirty="0">
                <a:solidFill>
                  <a:srgbClr val="00B0F0"/>
                </a:solidFill>
                <a:latin typeface="Consolas" panose="020B0609020204030204" charset="0"/>
                <a:ea typeface="+mn-ea"/>
                <a:cs typeface="+mn-cs"/>
                <a:sym typeface="微软雅黑" panose="020B0503020204020204" charset="-122"/>
              </a:rPr>
              <a:t>中国，中国</a:t>
            </a:r>
            <a:endParaRPr lang="zh-CN" altLang="en-US" sz="1800" kern="1200" spc="150" normalizeH="0" baseline="0" dirty="0">
              <a:solidFill>
                <a:srgbClr val="00B0F0"/>
              </a:solidFill>
              <a:latin typeface="Consolas" panose="020B0609020204030204" charset="0"/>
              <a:ea typeface="+mn-ea"/>
              <a:cs typeface="+mn-cs"/>
              <a:sym typeface="微软雅黑" panose="020B0503020204020204" charset="-122"/>
            </a:endParaRPr>
          </a:p>
          <a:p>
            <a:pPr defTabSz="914400">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&gt;&gt;&gt; s2 = s.replace("中国", "中华人民共和国")  </a:t>
            </a:r>
            <a:r>
              <a:rPr lang="en-US" altLang="zh-CN" sz="1800" kern="1200" spc="150" normalizeH="0" baseline="0" dirty="0">
                <a:solidFill>
                  <a:srgbClr val="404040"/>
                </a:solidFill>
                <a:latin typeface="Consolas" panose="020B0609020204030204" charset="0"/>
                <a:ea typeface="+mn-ea"/>
                <a:cs typeface="+mn-cs"/>
                <a:sym typeface="微软雅黑" panose="020B0503020204020204" charset="-122"/>
              </a:rPr>
              <a:t>#</a:t>
            </a: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两个参数都作为一个整理</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&gt;&gt;&gt; </a:t>
            </a:r>
            <a:r>
              <a:rPr lang="en-US" altLang="zh-CN" sz="1800" kern="1200" spc="150" normalizeH="0" baseline="0" dirty="0">
                <a:solidFill>
                  <a:srgbClr val="404040"/>
                </a:solidFill>
                <a:latin typeface="Consolas" panose="020B0609020204030204" charset="0"/>
                <a:ea typeface="+mn-ea"/>
                <a:cs typeface="+mn-cs"/>
                <a:sym typeface="微软雅黑" panose="020B0503020204020204" charset="-122"/>
              </a:rPr>
              <a:t>print(</a:t>
            </a: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s2</a:t>
            </a:r>
            <a:r>
              <a:rPr lang="en-US" altLang="zh-CN" sz="1800" kern="1200" spc="150" normalizeH="0" baseline="0" dirty="0">
                <a:solidFill>
                  <a:srgbClr val="404040"/>
                </a:solidFill>
                <a:latin typeface="Consolas" panose="020B0609020204030204" charset="0"/>
                <a:ea typeface="+mn-ea"/>
                <a:cs typeface="+mn-cs"/>
                <a:sym typeface="微软雅黑" panose="020B0503020204020204" charset="-122"/>
              </a:rPr>
              <a:t>)</a:t>
            </a:r>
            <a:endParaRPr lang="en-US" altLang="zh-CN"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Aft>
                <a:spcPct val="0"/>
              </a:spcAft>
              <a:buClrTx/>
              <a:buSzPct val="70000"/>
              <a:buFont typeface="Wingdings" panose="05000000000000000000" pitchFamily="2" charset="2"/>
              <a:buNone/>
            </a:pPr>
            <a:r>
              <a:rPr lang="zh-CN" altLang="en-US" sz="1800" kern="1200" spc="150" normalizeH="0" baseline="0" dirty="0">
                <a:solidFill>
                  <a:srgbClr val="00B0F0"/>
                </a:solidFill>
                <a:latin typeface="Consolas" panose="020B0609020204030204" charset="0"/>
                <a:ea typeface="+mn-ea"/>
                <a:cs typeface="+mn-cs"/>
                <a:sym typeface="微软雅黑" panose="020B0503020204020204" charset="-122"/>
              </a:rPr>
              <a:t>中华人民共和国，中华人民共和国</a:t>
            </a:r>
            <a:endParaRPr lang="zh-CN" altLang="en-US" sz="1800" kern="1200" spc="150" normalizeH="0" baseline="0" dirty="0">
              <a:solidFill>
                <a:srgbClr val="00B0F0"/>
              </a:solidFill>
              <a:latin typeface="Consolas" panose="020B0609020204030204" charset="0"/>
              <a:ea typeface="+mn-ea"/>
              <a:cs typeface="+mn-cs"/>
              <a:sym typeface="微软雅黑" panose="020B0503020204020204" charset="-122"/>
            </a:endParaRPr>
          </a:p>
        </p:txBody>
      </p:sp>
      <p:sp>
        <p:nvSpPr>
          <p:cNvPr id="55300"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a:xfrm>
            <a:off x="554038" y="892175"/>
            <a:ext cx="11155363" cy="5054600"/>
          </a:xfrm>
        </p:spPr>
        <p:txBody>
          <a:bodyPr lIns="101600" tIns="0" rIns="82550" bIns="0" rtlCol="0">
            <a:noAutofit/>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
            </a:pPr>
            <a:r>
              <a:rPr kumimoji="0" lang="zh-CN" altLang="en-US" sz="2400" b="1" i="0" u="none" strike="noStrike" kern="1200" cap="none" spc="0" normalizeH="0" baseline="0" noProof="1">
                <a:solidFill>
                  <a:schemeClr val="tx1"/>
                </a:solidFill>
                <a:uFillTx/>
                <a:latin typeface="+mn-lt"/>
                <a:ea typeface="+mn-ea"/>
                <a:cs typeface="+mn-cs"/>
              </a:rPr>
              <a:t>应用：</a:t>
            </a:r>
            <a:r>
              <a:rPr kumimoji="0" lang="en-US" altLang="en-US" sz="2400" b="0" i="0" u="none" strike="noStrike" kern="1200" cap="none" spc="0" normalizeH="0" baseline="0" noProof="1">
                <a:solidFill>
                  <a:schemeClr val="tx1"/>
                </a:solidFill>
                <a:uFillTx/>
                <a:latin typeface="+mn-lt"/>
                <a:ea typeface="+mn-ea"/>
                <a:cs typeface="+mn-cs"/>
              </a:rPr>
              <a:t>测试用户输入中是否有敏感词，如果有的话就把敏感词替换为3个星号***。</a:t>
            </a:r>
            <a:endParaRPr kumimoji="0" lang="en-US" altLang="en-US" sz="2400" b="0" i="0" u="none" strike="noStrike" kern="1200" cap="none" spc="0" normalizeH="0" baseline="0" noProof="1">
              <a:solidFill>
                <a:schemeClr val="tx1"/>
              </a:solidFill>
              <a:uFillTx/>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chemeClr val="tx1"/>
                </a:solidFill>
                <a:uFillTx/>
                <a:latin typeface="Consolas" panose="020B0609020204030204" charset="0"/>
                <a:ea typeface="+mn-ea"/>
                <a:cs typeface="+mn-cs"/>
              </a:rPr>
              <a:t>&gt;&gt;&gt; words = ('测试', '非法', '暴力', '话')</a:t>
            </a:r>
            <a:endParaRPr kumimoji="0" lang="en-US"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chemeClr val="tx1"/>
                </a:solidFill>
                <a:uFillTx/>
                <a:latin typeface="Consolas" panose="020B0609020204030204" charset="0"/>
                <a:ea typeface="+mn-ea"/>
                <a:cs typeface="+mn-cs"/>
              </a:rPr>
              <a:t>&gt;&gt;&gt; text = '这句话里含有非法内容'</a:t>
            </a:r>
            <a:endParaRPr kumimoji="0" lang="en-US"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chemeClr val="tx1"/>
                </a:solidFill>
                <a:uFillTx/>
                <a:latin typeface="Consolas" panose="020B0609020204030204" charset="0"/>
                <a:ea typeface="+mn-ea"/>
                <a:cs typeface="+mn-cs"/>
              </a:rPr>
              <a:t>&gt;&gt;&gt; for word in words:</a:t>
            </a:r>
            <a:endParaRPr kumimoji="0" lang="en-US"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chemeClr val="tx1"/>
                </a:solidFill>
                <a:uFillTx/>
                <a:latin typeface="Consolas" panose="020B0609020204030204" charset="0"/>
                <a:ea typeface="+mn-ea"/>
                <a:cs typeface="+mn-cs"/>
              </a:rPr>
              <a:t>    if word in text:</a:t>
            </a:r>
            <a:endParaRPr kumimoji="0" lang="en-US"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chemeClr val="tx1"/>
                </a:solidFill>
                <a:uFillTx/>
                <a:latin typeface="Consolas" panose="020B0609020204030204" charset="0"/>
                <a:ea typeface="+mn-ea"/>
                <a:cs typeface="+mn-cs"/>
                <a:sym typeface="+mn-ea"/>
              </a:rPr>
              <a:t>        </a:t>
            </a:r>
            <a:r>
              <a:rPr kumimoji="0" lang="en-US" altLang="en-US" sz="1800" b="0" i="0" u="none" strike="noStrike" kern="1200" cap="none" spc="0" normalizeH="0" baseline="0" noProof="1">
                <a:solidFill>
                  <a:schemeClr val="tx1"/>
                </a:solidFill>
                <a:uFillTx/>
                <a:latin typeface="Consolas" panose="020B0609020204030204" charset="0"/>
                <a:ea typeface="+mn-ea"/>
                <a:cs typeface="+mn-cs"/>
              </a:rPr>
              <a:t>text = text.replace(word, '***')		</a:t>
            </a:r>
            <a:endParaRPr kumimoji="0" lang="en-US"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chemeClr val="tx1"/>
                </a:solidFill>
                <a:uFillTx/>
                <a:latin typeface="Consolas" panose="020B0609020204030204" charset="0"/>
                <a:ea typeface="+mn-ea"/>
                <a:cs typeface="+mn-cs"/>
              </a:rPr>
              <a:t>&gt;&gt;&gt; text</a:t>
            </a:r>
            <a:endParaRPr kumimoji="0" lang="en-US"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rgbClr val="00B0F0"/>
                </a:solidFill>
                <a:uFillTx/>
                <a:latin typeface="Consolas" panose="020B0609020204030204" charset="0"/>
                <a:ea typeface="+mn-ea"/>
                <a:cs typeface="+mn-cs"/>
              </a:rPr>
              <a:t>'这句***里含有***内容'</a:t>
            </a:r>
            <a:endParaRPr kumimoji="0" lang="en-US" altLang="en-US" sz="1800" b="0" i="0" u="none" strike="noStrike" kern="1200" cap="none" spc="0" normalizeH="0" baseline="0" noProof="1">
              <a:solidFill>
                <a:srgbClr val="00B0F0"/>
              </a:solidFill>
              <a:uFillTx/>
              <a:latin typeface="Consolas" panose="020B0609020204030204" charset="0"/>
              <a:ea typeface="+mn-ea"/>
              <a:cs typeface="+mn-cs"/>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56323" name="标题 38913"/>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4.1.2 字符串常用方法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56324"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39937"/>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4.1.2 字符串常用方法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4" name="文本占位符 3"/>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40962" name="文本占位符 39938"/>
          <p:cNvSpPr>
            <a:spLocks noGrp="1"/>
          </p:cNvSpPr>
          <p:nvPr>
            <p:ph sz="half" idx="2"/>
          </p:nvPr>
        </p:nvSpPr>
        <p:spPr>
          <a:xfrm>
            <a:off x="554038" y="892175"/>
            <a:ext cx="11155363" cy="5054600"/>
          </a:xfrm>
        </p:spPr>
        <p:txBody>
          <a:bodyPr lIns="101600" tIns="0" rIns="82550" bIns="0" rtlCol="0" anchor="t">
            <a:noAutofit/>
          </a:bodyPr>
          <a:p>
            <a:pPr marL="342900" marR="0" indent="-342900" algn="l" defTabSz="914400" rtl="0" eaLnBrk="1" fontAlgn="base" latinLnBrk="0" hangingPunct="1">
              <a:lnSpc>
                <a:spcPct val="150000"/>
              </a:lnSpc>
              <a:spcBef>
                <a:spcPts val="0"/>
              </a:spcBef>
              <a:spcAft>
                <a:spcPct val="0"/>
              </a:spcAft>
              <a:buClrTx/>
              <a:buSzPct val="70000"/>
              <a:buFont typeface="Wingdings" panose="05000000000000000000" charset="0"/>
              <a:buChar char=""/>
            </a:pPr>
            <a:r>
              <a:rPr kumimoji="0" lang="zh-CN" altLang="en-US" sz="2400" b="0" i="0" u="none" strike="noStrike" kern="1200" cap="none" spc="0" normalizeH="0" baseline="0" noProof="1" dirty="0">
                <a:solidFill>
                  <a:schemeClr val="tx1"/>
                </a:solidFill>
                <a:uFillTx/>
                <a:latin typeface="宋体" panose="02010600030101010101" pitchFamily="2" charset="-122"/>
                <a:ea typeface="+mn-ea"/>
                <a:cs typeface="+mn-cs"/>
              </a:rPr>
              <a:t>字符串对象的</a:t>
            </a:r>
            <a:r>
              <a:rPr kumimoji="0" lang="zh-CN" altLang="en-US" sz="2400" b="0" i="0" u="none" strike="noStrike" kern="1200" cap="none" spc="0" normalizeH="0" baseline="0" noProof="1" dirty="0">
                <a:solidFill>
                  <a:srgbClr val="FF0000"/>
                </a:solidFill>
                <a:uFillTx/>
                <a:latin typeface="宋体" panose="02010600030101010101" pitchFamily="2" charset="-122"/>
                <a:ea typeface="+mn-ea"/>
                <a:cs typeface="+mn-cs"/>
              </a:rPr>
              <a:t>maketrans()</a:t>
            </a:r>
            <a:r>
              <a:rPr kumimoji="0" lang="zh-CN" altLang="en-US" sz="2400" b="0" i="0" u="none" strike="noStrike" kern="1200" cap="none" spc="0" normalizeH="0" baseline="0" noProof="1" dirty="0">
                <a:solidFill>
                  <a:schemeClr val="tx1"/>
                </a:solidFill>
                <a:uFillTx/>
                <a:latin typeface="宋体" panose="02010600030101010101" pitchFamily="2" charset="-122"/>
                <a:ea typeface="+mn-ea"/>
                <a:cs typeface="+mn-cs"/>
              </a:rPr>
              <a:t>方法用来生成字符映射表，而</a:t>
            </a:r>
            <a:r>
              <a:rPr kumimoji="0" lang="zh-CN" altLang="en-US" sz="2400" b="0" i="0" u="none" strike="noStrike" kern="1200" cap="none" spc="0" normalizeH="0" baseline="0" noProof="1" dirty="0">
                <a:solidFill>
                  <a:srgbClr val="FF0000"/>
                </a:solidFill>
                <a:uFillTx/>
                <a:latin typeface="宋体" panose="02010600030101010101" pitchFamily="2" charset="-122"/>
                <a:ea typeface="+mn-ea"/>
                <a:cs typeface="+mn-cs"/>
              </a:rPr>
              <a:t>translate()</a:t>
            </a:r>
            <a:r>
              <a:rPr kumimoji="0" lang="zh-CN" altLang="en-US" sz="2400" b="0" i="0" u="none" strike="noStrike" kern="1200" cap="none" spc="0" normalizeH="0" baseline="0" noProof="1" dirty="0">
                <a:solidFill>
                  <a:schemeClr val="tx1"/>
                </a:solidFill>
                <a:uFillTx/>
                <a:latin typeface="宋体" panose="02010600030101010101" pitchFamily="2" charset="-122"/>
                <a:ea typeface="+mn-ea"/>
                <a:cs typeface="+mn-cs"/>
              </a:rPr>
              <a:t>方法用来根据映射表中定义的对应关系转换字符串并替换其中的字符，使用这两个方法的组合</a:t>
            </a:r>
            <a:r>
              <a:rPr kumimoji="0" lang="zh-CN" altLang="en-US" sz="2400" b="0" i="0" u="none" strike="noStrike" kern="1200" cap="none" spc="0" normalizeH="0" baseline="0" noProof="1" dirty="0">
                <a:solidFill>
                  <a:srgbClr val="FF0000"/>
                </a:solidFill>
                <a:uFillTx/>
                <a:latin typeface="宋体" panose="02010600030101010101" pitchFamily="2" charset="-122"/>
                <a:ea typeface="+mn-ea"/>
                <a:cs typeface="+mn-cs"/>
              </a:rPr>
              <a:t>可以同时处理多个字符</a:t>
            </a:r>
            <a:r>
              <a:rPr kumimoji="0" lang="zh-CN" altLang="en-US" sz="2400" b="0" i="0" u="none" strike="noStrike" kern="1200" cap="none" spc="0" normalizeH="0" baseline="0" noProof="1" dirty="0">
                <a:solidFill>
                  <a:schemeClr val="tx1"/>
                </a:solidFill>
                <a:uFillTx/>
                <a:latin typeface="宋体" panose="02010600030101010101" pitchFamily="2" charset="-122"/>
                <a:ea typeface="+mn-ea"/>
                <a:cs typeface="+mn-cs"/>
              </a:rPr>
              <a:t>。</a:t>
            </a:r>
            <a:endParaRPr kumimoji="0" lang="zh-CN" altLang="en-US" sz="2400" b="0" i="0" u="none" strike="noStrike" kern="1200" cap="none" spc="0" normalizeH="0" baseline="0" noProof="1" dirty="0">
              <a:solidFill>
                <a:schemeClr val="tx1"/>
              </a:solidFill>
              <a:uFillTx/>
              <a:latin typeface="宋体" panose="02010600030101010101" pitchFamily="2" charset="-122"/>
              <a:ea typeface="+mn-ea"/>
              <a:cs typeface="+mn-cs"/>
            </a:endParaRPr>
          </a:p>
          <a:p>
            <a:pPr marL="0" marR="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dirty="0">
                <a:solidFill>
                  <a:schemeClr val="tx1"/>
                </a:solidFill>
                <a:uFillTx/>
                <a:latin typeface="Consolas" panose="020B0609020204030204" charset="0"/>
                <a:ea typeface="+mn-ea"/>
                <a:cs typeface="+mn-cs"/>
              </a:rPr>
              <a:t>#创建映射表，将字符"abcdef123"一一对应地转换为"uvwxyz@#$"</a:t>
            </a:r>
            <a:endParaRPr kumimoji="0" lang="zh-CN" altLang="en-US" sz="1800" b="0" i="0" u="none" strike="noStrike" kern="1200" cap="none" spc="0" normalizeH="0" baseline="0" noProof="1" dirty="0">
              <a:solidFill>
                <a:schemeClr val="tx1"/>
              </a:solidFill>
              <a:uFillTx/>
              <a:latin typeface="Consolas" panose="020B0609020204030204" charset="0"/>
              <a:ea typeface="+mn-ea"/>
              <a:cs typeface="+mn-cs"/>
            </a:endParaRPr>
          </a:p>
          <a:p>
            <a: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dirty="0">
                <a:solidFill>
                  <a:schemeClr val="tx1"/>
                </a:solidFill>
                <a:uFillTx/>
                <a:latin typeface="Consolas" panose="020B0609020204030204" charset="0"/>
                <a:ea typeface="+mn-ea"/>
                <a:cs typeface="+mn-cs"/>
              </a:rPr>
              <a:t>&gt;&gt;&gt; table = ''.maketrans('abcdef123', 'uvwxyz@#$')</a:t>
            </a:r>
            <a:endParaRPr kumimoji="0" lang="zh-CN" altLang="en-US" sz="1800" b="0" i="0" u="none" strike="noStrike" kern="1200" cap="none" spc="0" normalizeH="0" baseline="0" noProof="1" dirty="0">
              <a:solidFill>
                <a:schemeClr val="tx1"/>
              </a:solidFill>
              <a:uFillTx/>
              <a:latin typeface="Consolas" panose="020B0609020204030204" charset="0"/>
              <a:ea typeface="+mn-ea"/>
              <a:cs typeface="+mn-cs"/>
            </a:endParaRPr>
          </a:p>
          <a:p>
            <a: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dirty="0">
                <a:solidFill>
                  <a:schemeClr val="tx1"/>
                </a:solidFill>
                <a:uFillTx/>
                <a:latin typeface="Consolas" panose="020B0609020204030204" charset="0"/>
                <a:ea typeface="+mn-ea"/>
                <a:cs typeface="+mn-cs"/>
              </a:rPr>
              <a:t>&gt;&gt;&gt; s = "Python is a greate programming language. I like it!"</a:t>
            </a:r>
            <a:endParaRPr kumimoji="0" lang="zh-CN" altLang="en-US" sz="1800" b="0" i="0" u="none" strike="noStrike" kern="1200" cap="none" spc="0" normalizeH="0" baseline="0" noProof="1" dirty="0">
              <a:solidFill>
                <a:schemeClr val="tx1"/>
              </a:solidFill>
              <a:uFillTx/>
              <a:latin typeface="Consolas" panose="020B0609020204030204" charset="0"/>
              <a:ea typeface="+mn-ea"/>
              <a:cs typeface="+mn-cs"/>
            </a:endParaRPr>
          </a:p>
          <a:p>
            <a: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dirty="0">
                <a:solidFill>
                  <a:schemeClr val="tx1"/>
                </a:solidFill>
                <a:uFillTx/>
                <a:latin typeface="Consolas" panose="020B0609020204030204" charset="0"/>
                <a:ea typeface="+mn-ea"/>
                <a:cs typeface="+mn-cs"/>
              </a:rPr>
              <a:t>#按映射表进行替换</a:t>
            </a:r>
            <a:endParaRPr kumimoji="0" lang="zh-CN" altLang="en-US" sz="1800" b="0" i="0" u="none" strike="noStrike" kern="1200" cap="none" spc="0" normalizeH="0" baseline="0" noProof="1" dirty="0">
              <a:solidFill>
                <a:schemeClr val="tx1"/>
              </a:solidFill>
              <a:uFillTx/>
              <a:latin typeface="Consolas" panose="020B0609020204030204" charset="0"/>
              <a:ea typeface="+mn-ea"/>
              <a:cs typeface="+mn-cs"/>
            </a:endParaRPr>
          </a:p>
          <a:p>
            <a: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dirty="0">
                <a:solidFill>
                  <a:schemeClr val="tx1"/>
                </a:solidFill>
                <a:uFillTx/>
                <a:latin typeface="Consolas" panose="020B0609020204030204" charset="0"/>
                <a:ea typeface="+mn-ea"/>
                <a:cs typeface="+mn-cs"/>
              </a:rPr>
              <a:t>&gt;&gt;&gt; s.translate(table)</a:t>
            </a:r>
            <a:endParaRPr kumimoji="0" lang="zh-CN" altLang="en-US" sz="1800" b="0" i="0" u="none" strike="noStrike" kern="1200" cap="none" spc="0" normalizeH="0" baseline="0" noProof="1" dirty="0">
              <a:solidFill>
                <a:schemeClr val="tx1"/>
              </a:solidFill>
              <a:uFillTx/>
              <a:latin typeface="Consolas" panose="020B0609020204030204" charset="0"/>
              <a:ea typeface="+mn-ea"/>
              <a:cs typeface="+mn-cs"/>
            </a:endParaRPr>
          </a:p>
          <a:p>
            <a: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dirty="0">
                <a:solidFill>
                  <a:srgbClr val="00B0F0"/>
                </a:solidFill>
                <a:uFillTx/>
                <a:latin typeface="Consolas" panose="020B0609020204030204" charset="0"/>
                <a:ea typeface="+mn-ea"/>
                <a:cs typeface="+mn-cs"/>
              </a:rPr>
              <a:t>'Python is u gryuty progrumming lunguugy. I liky it!'</a:t>
            </a:r>
            <a:endParaRPr kumimoji="0" lang="zh-CN" altLang="en-US" sz="1800" b="0" i="0" u="none" strike="noStrike" kern="1200" cap="none" spc="0" normalizeH="0" baseline="0" noProof="1" dirty="0">
              <a:solidFill>
                <a:srgbClr val="00B0F0"/>
              </a:solidFill>
              <a:uFillTx/>
              <a:latin typeface="Consolas" panose="020B0609020204030204" charset="0"/>
              <a:ea typeface="+mn-ea"/>
              <a:cs typeface="+mn-cs"/>
            </a:endParaRPr>
          </a:p>
        </p:txBody>
      </p:sp>
      <p:sp>
        <p:nvSpPr>
          <p:cNvPr id="57348"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2" name="线形标注 1 1"/>
          <p:cNvSpPr/>
          <p:nvPr/>
        </p:nvSpPr>
        <p:spPr>
          <a:xfrm>
            <a:off x="4909185" y="1993265"/>
            <a:ext cx="2138363" cy="609600"/>
          </a:xfrm>
          <a:prstGeom prst="borderCallout1">
            <a:avLst>
              <a:gd name="adj1" fmla="val 98335"/>
              <a:gd name="adj2" fmla="val 50757"/>
              <a:gd name="adj3" fmla="val 164828"/>
              <a:gd name="adj4" fmla="val 16186"/>
            </a:avLst>
          </a:prstGeom>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rgbClr val="FF0000"/>
                </a:solidFill>
                <a:sym typeface="+mn-ea"/>
              </a:rPr>
              <a:t>这两个参数不是作为整体进行处理的</a:t>
            </a:r>
            <a:endParaRPr lang="zh-CN" altLang="en-US" strike="noStrike" noProof="1">
              <a:solidFill>
                <a:srgbClr val="FF0000"/>
              </a:solidFill>
            </a:endParaRPr>
          </a:p>
        </p:txBody>
      </p:sp>
      <p:cxnSp>
        <p:nvCxnSpPr>
          <p:cNvPr id="3" name="直接箭头连接符 2"/>
          <p:cNvCxnSpPr>
            <a:stCxn id="2" idx="1"/>
          </p:cNvCxnSpPr>
          <p:nvPr/>
        </p:nvCxnSpPr>
        <p:spPr>
          <a:xfrm>
            <a:off x="5978525" y="2602865"/>
            <a:ext cx="695325" cy="374650"/>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Arial" panose="020B0604020202020204" pitchFamily="34" charset="0"/>
              </a:rPr>
              <a:t>4.1.2 字符串常用方法</a:t>
            </a:r>
            <a:endParaRPr lang="zh-CN" altLang="en-US" spc="200">
              <a:solidFill>
                <a:srgbClr val="FFFFFF"/>
              </a:solidFill>
              <a:latin typeface="宋体" panose="02010600030101010101" pitchFamily="2" charset="-122"/>
              <a:ea typeface="+mj-ea"/>
              <a:cs typeface="+mj-cs"/>
              <a:sym typeface="Arial" panose="020B0604020202020204" pitchFamily="34" charset="0"/>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41986" name="内容占位符 2"/>
          <p:cNvSpPr>
            <a:spLocks noGrp="1"/>
          </p:cNvSpPr>
          <p:nvPr>
            <p:ph sz="half" idx="2"/>
          </p:nvPr>
        </p:nvSpPr>
        <p:spPr>
          <a:xfrm>
            <a:off x="554038" y="892175"/>
            <a:ext cx="11155363" cy="5054600"/>
          </a:xfrm>
        </p:spPr>
        <p:txBody>
          <a:bodyPr lIns="101600" tIns="0" rIns="82550" bIns="0" rtlCol="0" anchor="t">
            <a:noAutofit/>
          </a:bodyPr>
          <a:p>
            <a: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charset="0"/>
              <a:buChar char="n"/>
            </a:pPr>
            <a:r>
              <a:rPr kumimoji="0" lang="zh-CN" altLang="en-US" sz="2400" b="1" i="0" u="none" strike="noStrike" kern="1200" cap="none" spc="0" normalizeH="0" baseline="0" noProof="1">
                <a:solidFill>
                  <a:schemeClr val="tx1"/>
                </a:solidFill>
                <a:uFillTx/>
                <a:latin typeface="+mn-lt"/>
                <a:ea typeface="+mn-ea"/>
                <a:cs typeface="+mn-cs"/>
              </a:rPr>
              <a:t>应用：</a:t>
            </a:r>
            <a:r>
              <a:rPr kumimoji="0" lang="zh-CN" altLang="en-US" sz="2400" b="0" i="0" u="none" strike="noStrike" kern="1200" cap="none" spc="0" normalizeH="0" baseline="0" noProof="1">
                <a:solidFill>
                  <a:schemeClr val="tx1"/>
                </a:solidFill>
                <a:uFillTx/>
                <a:latin typeface="+mn-lt"/>
                <a:ea typeface="+mn-ea"/>
                <a:cs typeface="+mn-cs"/>
              </a:rPr>
              <a:t>凯撒加密，每个字母替换为后面第</a:t>
            </a:r>
            <a:r>
              <a:rPr kumimoji="0" lang="en-US" altLang="zh-CN" sz="2400" b="0" i="0" u="none" strike="noStrike" kern="1200" cap="none" spc="0" normalizeH="0" baseline="0" noProof="1">
                <a:solidFill>
                  <a:schemeClr val="tx1"/>
                </a:solidFill>
                <a:uFillTx/>
                <a:latin typeface="+mn-lt"/>
                <a:ea typeface="+mn-ea"/>
                <a:cs typeface="+mn-cs"/>
              </a:rPr>
              <a:t>k</a:t>
            </a:r>
            <a:r>
              <a:rPr kumimoji="0" lang="zh-CN" altLang="en-US" sz="2400" b="0" i="0" u="none" strike="noStrike" kern="1200" cap="none" spc="0" normalizeH="0" baseline="0" noProof="1">
                <a:solidFill>
                  <a:schemeClr val="tx1"/>
                </a:solidFill>
                <a:uFillTx/>
                <a:latin typeface="+mn-lt"/>
                <a:ea typeface="+mn-ea"/>
                <a:cs typeface="+mn-cs"/>
              </a:rPr>
              <a:t>个。</a:t>
            </a:r>
            <a:endParaRPr kumimoji="0" lang="zh-CN" altLang="en-US" sz="2400" b="0" i="0" u="none" strike="noStrike" kern="1200" cap="none" spc="0" normalizeH="0" baseline="0" noProof="1">
              <a:solidFill>
                <a:schemeClr val="tx1"/>
              </a:solidFill>
              <a:uFillTx/>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import string</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def kaisa(s, k):</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lower = string.ascii_lowercase          #小写字母</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sym typeface="+mn-ea"/>
              </a:rPr>
              <a:t>    </a:t>
            </a:r>
            <a:r>
              <a:rPr kumimoji="0" lang="zh-CN" altLang="en-US" sz="1800" b="0" i="0" u="none" strike="noStrike" kern="1200" cap="none" spc="0" normalizeH="0" baseline="0" noProof="1">
                <a:solidFill>
                  <a:schemeClr val="tx1"/>
                </a:solidFill>
                <a:uFillTx/>
                <a:latin typeface="Consolas" panose="020B0609020204030204" charset="0"/>
                <a:ea typeface="+mn-ea"/>
                <a:cs typeface="+mn-cs"/>
              </a:rPr>
              <a:t>upper = string.ascii_uppercase          #大写字母</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sym typeface="+mn-ea"/>
              </a:rPr>
              <a:t>    </a:t>
            </a:r>
            <a:r>
              <a:rPr kumimoji="0" lang="zh-CN" altLang="en-US" sz="1800" b="0" i="0" u="none" strike="noStrike" kern="1200" cap="none" spc="0" normalizeH="0" baseline="0" noProof="1">
                <a:solidFill>
                  <a:schemeClr val="tx1"/>
                </a:solidFill>
                <a:uFillTx/>
                <a:latin typeface="Consolas" panose="020B0609020204030204" charset="0"/>
                <a:ea typeface="+mn-ea"/>
                <a:cs typeface="+mn-cs"/>
              </a:rPr>
              <a:t>before = string.ascii_letters</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sym typeface="+mn-ea"/>
              </a:rPr>
              <a:t>    </a:t>
            </a:r>
            <a:r>
              <a:rPr kumimoji="0" lang="zh-CN" altLang="en-US" sz="1800" b="0" i="0" u="none" strike="noStrike" kern="1200" cap="none" spc="0" normalizeH="0" baseline="0" noProof="1">
                <a:solidFill>
                  <a:schemeClr val="tx1"/>
                </a:solidFill>
                <a:uFillTx/>
                <a:latin typeface="Consolas" panose="020B0609020204030204" charset="0"/>
                <a:ea typeface="+mn-ea"/>
                <a:cs typeface="+mn-cs"/>
              </a:rPr>
              <a:t>after = lower[k:] + lower[:k] + upper[k:] + upper[:k]</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sym typeface="+mn-ea"/>
              </a:rPr>
              <a:t>    </a:t>
            </a:r>
            <a:r>
              <a:rPr kumimoji="0" lang="zh-CN" altLang="en-US" sz="1800" b="0" i="0" u="none" strike="noStrike" kern="1200" cap="none" spc="0" normalizeH="0" baseline="0" noProof="1">
                <a:solidFill>
                  <a:schemeClr val="tx1"/>
                </a:solidFill>
                <a:uFillTx/>
                <a:latin typeface="Consolas" panose="020B0609020204030204" charset="0"/>
                <a:ea typeface="+mn-ea"/>
                <a:cs typeface="+mn-cs"/>
              </a:rPr>
              <a:t>table = ''.maketrans(before, after)     #创建映射表</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sym typeface="+mn-ea"/>
              </a:rPr>
              <a:t>    </a:t>
            </a:r>
            <a:r>
              <a:rPr kumimoji="0" lang="zh-CN" altLang="en-US" sz="1800" b="0" i="0" u="none" strike="noStrike" kern="1200" cap="none" spc="0" normalizeH="0" baseline="0" noProof="1">
                <a:solidFill>
                  <a:schemeClr val="tx1"/>
                </a:solidFill>
                <a:uFillTx/>
                <a:latin typeface="Consolas" panose="020B0609020204030204" charset="0"/>
                <a:ea typeface="+mn-ea"/>
                <a:cs typeface="+mn-cs"/>
              </a:rPr>
              <a:t>return s.translate(table)</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s = "Python is a greate programming language. I like it!"</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kaisa(s, 3)</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a:solidFill>
                  <a:srgbClr val="00B0F0"/>
                </a:solidFill>
                <a:uFillTx/>
                <a:latin typeface="Consolas" panose="020B0609020204030204" charset="0"/>
                <a:ea typeface="+mn-ea"/>
                <a:cs typeface="+mn-cs"/>
              </a:rPr>
              <a:t>'Sbwkrq lv d juhdwh surjudpplqj odqjxdjh. L olnh lw!'</a:t>
            </a:r>
            <a:endParaRPr kumimoji="0" lang="zh-CN" altLang="en-US" sz="1800" b="0" i="0" u="none" strike="noStrike" kern="1200" cap="none" spc="0" normalizeH="0" baseline="0" noProof="1">
              <a:solidFill>
                <a:srgbClr val="00B0F0"/>
              </a:solidFill>
              <a:uFillTx/>
              <a:latin typeface="Consolas" panose="020B0609020204030204" charset="0"/>
              <a:ea typeface="+mn-ea"/>
              <a:cs typeface="+mn-cs"/>
            </a:endParaRPr>
          </a:p>
        </p:txBody>
      </p:sp>
      <p:sp>
        <p:nvSpPr>
          <p:cNvPr id="58372"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4096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4.1.2 字符串常用方法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59395" name="文本占位符 40962"/>
          <p:cNvSpPr>
            <a:spLocks noGrp="1"/>
          </p:cNvSpPr>
          <p:nvPr>
            <p:ph sz="half" idx="2"/>
          </p:nvPr>
        </p:nvSpPr>
        <p:spPr>
          <a:xfrm>
            <a:off x="554038" y="892175"/>
            <a:ext cx="11155362" cy="5054600"/>
          </a:xfrm>
        </p:spPr>
        <p:txBody>
          <a:bodyPr lIns="101600" tIns="0" rIns="82550" bIns="0" anchor="t"/>
          <a:p>
            <a:pPr defTabSz="914400">
              <a:lnSpc>
                <a:spcPct val="80000"/>
              </a:lnSpc>
              <a:spcAft>
                <a:spcPct val="0"/>
              </a:spcAft>
              <a:buClrTx/>
              <a:buSzPct val="70000"/>
              <a:buChar char=""/>
            </a:pPr>
            <a:r>
              <a:rPr lang="en-US" altLang="zh-CN" sz="2400" kern="1200" spc="150" normalizeH="0" baseline="0">
                <a:solidFill>
                  <a:srgbClr val="404040"/>
                </a:solidFill>
                <a:latin typeface="宋体" panose="02010600030101010101" pitchFamily="2" charset="-122"/>
                <a:ea typeface="+mn-ea"/>
                <a:cs typeface="+mn-cs"/>
                <a:sym typeface="微软雅黑" panose="020B0503020204020204" charset="-122"/>
              </a:rPr>
              <a:t>strip()</a:t>
            </a:r>
            <a:r>
              <a:rPr lang="zh-CN" altLang="en-US" sz="2400" kern="1200" spc="150" normalizeH="0" baseline="0">
                <a:solidFill>
                  <a:srgbClr val="404040"/>
                </a:solidFill>
                <a:latin typeface="宋体" panose="02010600030101010101" pitchFamily="2" charset="-122"/>
                <a:ea typeface="+mn-ea"/>
                <a:cs typeface="+mn-cs"/>
                <a:sym typeface="微软雅黑" panose="020B0503020204020204" charset="-122"/>
              </a:rPr>
              <a:t>、</a:t>
            </a:r>
            <a:r>
              <a:rPr lang="en-US" altLang="zh-CN" sz="2400" kern="1200" spc="150" normalizeH="0" baseline="0">
                <a:solidFill>
                  <a:srgbClr val="404040"/>
                </a:solidFill>
                <a:latin typeface="宋体" panose="02010600030101010101" pitchFamily="2" charset="-122"/>
                <a:ea typeface="+mn-ea"/>
                <a:cs typeface="+mn-cs"/>
                <a:sym typeface="微软雅黑" panose="020B0503020204020204" charset="-122"/>
              </a:rPr>
              <a:t>rstrip()</a:t>
            </a:r>
            <a:r>
              <a:rPr lang="zh-CN" altLang="en-US" sz="2400" kern="1200" spc="150" normalizeH="0" baseline="0">
                <a:solidFill>
                  <a:srgbClr val="404040"/>
                </a:solidFill>
                <a:latin typeface="宋体" panose="02010600030101010101" pitchFamily="2" charset="-122"/>
                <a:ea typeface="+mn-ea"/>
                <a:cs typeface="+mn-cs"/>
                <a:sym typeface="微软雅黑" panose="020B0503020204020204" charset="-122"/>
              </a:rPr>
              <a:t>、</a:t>
            </a:r>
            <a:r>
              <a:rPr lang="en-US" altLang="zh-CN" sz="2400" kern="1200" spc="150" normalizeH="0" baseline="0">
                <a:solidFill>
                  <a:srgbClr val="404040"/>
                </a:solidFill>
                <a:latin typeface="宋体" panose="02010600030101010101" pitchFamily="2" charset="-122"/>
                <a:ea typeface="+mn-ea"/>
                <a:cs typeface="+mn-cs"/>
                <a:sym typeface="微软雅黑" panose="020B0503020204020204" charset="-122"/>
              </a:rPr>
              <a:t>lstrip()</a:t>
            </a:r>
            <a:endParaRPr lang="en-US" altLang="zh-CN" sz="2400" kern="1200" spc="150" normalizeH="0" baseline="0">
              <a:solidFill>
                <a:srgbClr val="404040"/>
              </a:solidFill>
              <a:latin typeface="宋体" panose="02010600030101010101" pitchFamily="2" charset="-122"/>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s = " abc  "</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s.strip()                             #删除空白字符</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en-US" altLang="zh-CN" sz="1800" kern="1200" spc="150" normalizeH="0" baseline="0">
                <a:solidFill>
                  <a:srgbClr val="00B0F0"/>
                </a:solidFill>
                <a:latin typeface="Consolas" panose="020B0609020204030204" charset="0"/>
                <a:ea typeface="+mn-ea"/>
                <a:cs typeface="+mn-cs"/>
                <a:sym typeface="宋体" panose="02010600030101010101" pitchFamily="2" charset="-122"/>
              </a:rPr>
              <a:t>'</a:t>
            </a:r>
            <a:r>
              <a:rPr lang="en-US" altLang="zh-CN" sz="1800" kern="1200" spc="150" normalizeH="0" baseline="0">
                <a:solidFill>
                  <a:srgbClr val="00B0F0"/>
                </a:solidFill>
                <a:latin typeface="Consolas" panose="020B0609020204030204" charset="0"/>
                <a:ea typeface="+mn-ea"/>
                <a:cs typeface="+mn-cs"/>
                <a:sym typeface="微软雅黑" panose="020B0503020204020204" charset="-122"/>
              </a:rPr>
              <a:t>abc</a:t>
            </a:r>
            <a:r>
              <a:rPr lang="en-US" altLang="zh-CN" sz="1800" kern="1200" spc="150" normalizeH="0" baseline="0">
                <a:solidFill>
                  <a:srgbClr val="00B0F0"/>
                </a:solidFill>
                <a:latin typeface="Consolas" panose="020B0609020204030204" charset="0"/>
                <a:ea typeface="+mn-ea"/>
                <a:cs typeface="+mn-cs"/>
                <a:sym typeface="宋体" panose="02010600030101010101" pitchFamily="2" charset="-122"/>
              </a:rPr>
              <a:t>'</a:t>
            </a:r>
            <a:endParaRPr lang="en-US" altLang="zh-CN" sz="1800" kern="1200" spc="150" normalizeH="0" baseline="0">
              <a:solidFill>
                <a:srgbClr val="00B0F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'\n\nhello world   \n\n'.strip()      #删除空白字符</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en-US" altLang="zh-CN" sz="1800" kern="1200" spc="150" normalizeH="0" baseline="0">
                <a:solidFill>
                  <a:srgbClr val="00B0F0"/>
                </a:solidFill>
                <a:latin typeface="Consolas" panose="020B0609020204030204" charset="0"/>
                <a:ea typeface="+mn-ea"/>
                <a:cs typeface="+mn-cs"/>
                <a:sym typeface="微软雅黑" panose="020B0503020204020204" charset="-122"/>
              </a:rPr>
              <a:t>'hello world'</a:t>
            </a:r>
            <a:endParaRPr lang="en-US" altLang="zh-CN" sz="1800" kern="1200" spc="150" normalizeH="0" baseline="0">
              <a:solidFill>
                <a:srgbClr val="00B0F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"aaaassddf".strip("a")                #删除指定字符</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en-US" altLang="zh-CN" sz="1800" kern="1200" spc="150" normalizeH="0" baseline="0">
                <a:solidFill>
                  <a:srgbClr val="00B0F0"/>
                </a:solidFill>
                <a:latin typeface="Consolas" panose="020B0609020204030204" charset="0"/>
                <a:ea typeface="+mn-ea"/>
                <a:cs typeface="+mn-cs"/>
                <a:sym typeface="宋体" panose="02010600030101010101" pitchFamily="2" charset="-122"/>
              </a:rPr>
              <a:t>'</a:t>
            </a:r>
            <a:r>
              <a:rPr lang="en-US" altLang="zh-CN" sz="1800" kern="1200" spc="150" normalizeH="0" baseline="0">
                <a:solidFill>
                  <a:srgbClr val="00B0F0"/>
                </a:solidFill>
                <a:latin typeface="Consolas" panose="020B0609020204030204" charset="0"/>
                <a:ea typeface="+mn-ea"/>
                <a:cs typeface="+mn-cs"/>
                <a:sym typeface="微软雅黑" panose="020B0503020204020204" charset="-122"/>
              </a:rPr>
              <a:t>ssddf</a:t>
            </a:r>
            <a:r>
              <a:rPr lang="en-US" altLang="zh-CN" sz="1800" kern="1200" spc="150" normalizeH="0" baseline="0">
                <a:solidFill>
                  <a:srgbClr val="00B0F0"/>
                </a:solidFill>
                <a:latin typeface="Consolas" panose="020B0609020204030204" charset="0"/>
                <a:ea typeface="+mn-ea"/>
                <a:cs typeface="+mn-cs"/>
                <a:sym typeface="宋体" panose="02010600030101010101" pitchFamily="2" charset="-122"/>
              </a:rPr>
              <a:t>'</a:t>
            </a:r>
            <a:endParaRPr lang="en-US" altLang="zh-CN" sz="1800" kern="1200" spc="150" normalizeH="0" baseline="0">
              <a:solidFill>
                <a:srgbClr val="00B0F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"aaaassddf".strip("af")</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en-US" altLang="zh-CN" sz="1800" kern="1200" spc="150" normalizeH="0" baseline="0">
                <a:solidFill>
                  <a:srgbClr val="00B0F0"/>
                </a:solidFill>
                <a:latin typeface="Consolas" panose="020B0609020204030204" charset="0"/>
                <a:ea typeface="+mn-ea"/>
                <a:cs typeface="+mn-cs"/>
                <a:sym typeface="宋体" panose="02010600030101010101" pitchFamily="2" charset="-122"/>
              </a:rPr>
              <a:t>'</a:t>
            </a:r>
            <a:r>
              <a:rPr lang="en-US" altLang="zh-CN" sz="1800" kern="1200" spc="150" normalizeH="0" baseline="0">
                <a:solidFill>
                  <a:srgbClr val="00B0F0"/>
                </a:solidFill>
                <a:latin typeface="Consolas" panose="020B0609020204030204" charset="0"/>
                <a:ea typeface="+mn-ea"/>
                <a:cs typeface="+mn-cs"/>
                <a:sym typeface="微软雅黑" panose="020B0503020204020204" charset="-122"/>
              </a:rPr>
              <a:t>ssdd'</a:t>
            </a:r>
            <a:endParaRPr lang="en-US" altLang="zh-CN" sz="1800" kern="1200" spc="150" normalizeH="0" baseline="0">
              <a:solidFill>
                <a:srgbClr val="00B0F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"aaaassddfaaa".rstrip("a")            #删除字符串右端指定字符</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en-US" altLang="zh-CN" sz="1800" kern="1200" spc="150" normalizeH="0" baseline="0">
                <a:solidFill>
                  <a:srgbClr val="00B0F0"/>
                </a:solidFill>
                <a:latin typeface="Consolas" panose="020B0609020204030204" charset="0"/>
                <a:ea typeface="+mn-ea"/>
                <a:cs typeface="+mn-cs"/>
                <a:sym typeface="微软雅黑" panose="020B0503020204020204" charset="-122"/>
              </a:rPr>
              <a:t>'aaaassddf'</a:t>
            </a:r>
            <a:endParaRPr lang="en-US" altLang="zh-CN" sz="1800" kern="1200" spc="150" normalizeH="0" baseline="0">
              <a:solidFill>
                <a:srgbClr val="00B0F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"aaaassddfaaa".lstrip("a")            #删除字符串左端指定字符</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en-US" altLang="zh-CN" sz="1800" kern="1200" spc="150" normalizeH="0" baseline="0">
                <a:solidFill>
                  <a:srgbClr val="00B0F0"/>
                </a:solidFill>
                <a:latin typeface="Consolas" panose="020B0609020204030204" charset="0"/>
                <a:ea typeface="+mn-ea"/>
                <a:cs typeface="+mn-cs"/>
                <a:sym typeface="微软雅黑" panose="020B0503020204020204" charset="-122"/>
              </a:rPr>
              <a:t>'ssddfaaa'</a:t>
            </a:r>
            <a:endParaRPr lang="en-US" altLang="zh-CN" sz="1800" kern="1200" spc="150" normalizeH="0" baseline="0">
              <a:solidFill>
                <a:srgbClr val="00B0F0"/>
              </a:solidFill>
              <a:latin typeface="Consolas" panose="020B0609020204030204" charset="0"/>
              <a:ea typeface="+mn-ea"/>
              <a:cs typeface="+mn-cs"/>
              <a:sym typeface="微软雅黑" panose="020B0503020204020204" charset="-122"/>
            </a:endParaRPr>
          </a:p>
        </p:txBody>
      </p:sp>
      <p:sp>
        <p:nvSpPr>
          <p:cNvPr id="59396"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Arial" panose="020B0604020202020204" pitchFamily="34" charset="0"/>
              </a:rPr>
              <a:t>4.1.2 字符串常用方法</a:t>
            </a:r>
            <a:endParaRPr lang="zh-CN" altLang="en-US" spc="200">
              <a:solidFill>
                <a:srgbClr val="FFFFFF"/>
              </a:solidFill>
              <a:latin typeface="宋体" panose="02010600030101010101" pitchFamily="2" charset="-122"/>
              <a:ea typeface="+mj-ea"/>
              <a:cs typeface="+mj-cs"/>
              <a:sym typeface="Arial" panose="020B0604020202020204" pitchFamily="34" charset="0"/>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3" name="内容占位符 2"/>
          <p:cNvSpPr>
            <a:spLocks noGrp="1"/>
          </p:cNvSpPr>
          <p:nvPr>
            <p:ph sz="half" idx="2"/>
          </p:nvPr>
        </p:nvSpPr>
        <p:spPr>
          <a:xfrm>
            <a:off x="554038" y="892175"/>
            <a:ext cx="11155363" cy="5054600"/>
          </a:xfrm>
        </p:spPr>
        <p:txBody>
          <a:bodyPr lIns="101600" tIns="0" rIns="82550" bIns="0" rtlCol="0">
            <a:noAutofit/>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uFillTx/>
                <a:latin typeface="+mn-lt"/>
                <a:ea typeface="+mn-ea"/>
                <a:cs typeface="+mn-cs"/>
              </a:rPr>
              <a:t>这三个函数的</a:t>
            </a:r>
            <a:r>
              <a:rPr kumimoji="0" lang="zh-CN" altLang="en-US" sz="2400" b="0" i="0" u="none" strike="noStrike" kern="1200" cap="none" spc="0" normalizeH="0" baseline="0" noProof="1">
                <a:solidFill>
                  <a:srgbClr val="FF0000"/>
                </a:solidFill>
                <a:uFillTx/>
                <a:latin typeface="+mn-lt"/>
                <a:ea typeface="+mn-ea"/>
                <a:cs typeface="+mn-cs"/>
              </a:rPr>
              <a:t>参数指定的字符串并不作为一个整体对待</a:t>
            </a:r>
            <a:r>
              <a:rPr kumimoji="0" lang="zh-CN" altLang="en-US" sz="2400" b="0" i="0" u="none" strike="noStrike" kern="1200" cap="none" spc="0" normalizeH="0" baseline="0" noProof="1">
                <a:solidFill>
                  <a:schemeClr val="tx1"/>
                </a:solidFill>
                <a:uFillTx/>
                <a:latin typeface="+mn-lt"/>
                <a:ea typeface="+mn-ea"/>
                <a:cs typeface="+mn-cs"/>
              </a:rPr>
              <a:t>，而是在原字符串的两侧、右侧、左侧删除参数字符串中包含的所有字符，</a:t>
            </a:r>
            <a:r>
              <a:rPr kumimoji="0" lang="zh-CN" altLang="en-US" sz="2400" b="0" i="0" u="none" strike="noStrike" kern="1200" cap="none" spc="0" normalizeH="0" baseline="0" noProof="1">
                <a:solidFill>
                  <a:srgbClr val="FF0000"/>
                </a:solidFill>
                <a:uFillTx/>
                <a:latin typeface="+mn-lt"/>
                <a:ea typeface="+mn-ea"/>
                <a:cs typeface="+mn-cs"/>
              </a:rPr>
              <a:t>一层一层地从外往里扒</a:t>
            </a:r>
            <a:r>
              <a:rPr kumimoji="0" lang="zh-CN" altLang="en-US" sz="2400" b="0" i="0" u="none" strike="noStrike" kern="1200" cap="none" spc="0" normalizeH="0" baseline="0" noProof="1">
                <a:solidFill>
                  <a:schemeClr val="tx1"/>
                </a:solidFill>
                <a:uFillTx/>
                <a:latin typeface="+mn-lt"/>
                <a:ea typeface="+mn-ea"/>
                <a:cs typeface="+mn-cs"/>
              </a:rPr>
              <a:t>。</a:t>
            </a:r>
            <a:endParaRPr kumimoji="0" lang="zh-CN" altLang="en-US" sz="2400" b="0" i="0" u="none" strike="noStrike" kern="1200" cap="none" spc="0" normalizeH="0" baseline="0" noProof="1">
              <a:solidFill>
                <a:schemeClr val="tx1"/>
              </a:solidFill>
              <a:uFillTx/>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'aabbccddeeeffg'.strip('af')  #字母f不在字符串两侧，所以不删除</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uFillTx/>
                <a:latin typeface="Consolas" panose="020B0609020204030204" charset="0"/>
                <a:ea typeface="+mn-ea"/>
                <a:cs typeface="+mn-cs"/>
              </a:rPr>
              <a:t>'bbccddeeeffg'</a:t>
            </a:r>
            <a:endParaRPr kumimoji="0" lang="zh-CN" altLang="en-US" sz="1800" b="0" i="0" u="none" strike="noStrike" kern="1200" cap="none" spc="0" normalizeH="0" baseline="0" noProof="1">
              <a:solidFill>
                <a:srgbClr val="00B0F0"/>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'aabbccddeeeffg'.strip('gaf')</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uFillTx/>
                <a:latin typeface="Consolas" panose="020B0609020204030204" charset="0"/>
                <a:ea typeface="+mn-ea"/>
                <a:cs typeface="+mn-cs"/>
              </a:rPr>
              <a:t>'bbccddeee'</a:t>
            </a:r>
            <a:endParaRPr kumimoji="0" lang="zh-CN" altLang="en-US" sz="1800" b="0" i="0" u="none" strike="noStrike" kern="1200" cap="none" spc="0" normalizeH="0" baseline="0" noProof="1">
              <a:solidFill>
                <a:srgbClr val="00B0F0"/>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'aabbccddeeeffg'.strip('gaef')</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uFillTx/>
                <a:latin typeface="Consolas" panose="020B0609020204030204" charset="0"/>
                <a:ea typeface="+mn-ea"/>
                <a:cs typeface="+mn-cs"/>
              </a:rPr>
              <a:t>'bbccdd'</a:t>
            </a:r>
            <a:endParaRPr kumimoji="0" lang="zh-CN" altLang="en-US" sz="1800" b="0" i="0" u="none" strike="noStrike" kern="1200" cap="none" spc="0" normalizeH="0" baseline="0" noProof="1">
              <a:solidFill>
                <a:srgbClr val="00B0F0"/>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'aabbccddeeeffg'.strip('gbaef')</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uFillTx/>
                <a:latin typeface="Consolas" panose="020B0609020204030204" charset="0"/>
                <a:ea typeface="+mn-ea"/>
                <a:cs typeface="+mn-cs"/>
              </a:rPr>
              <a:t>'ccdd'</a:t>
            </a:r>
            <a:endParaRPr kumimoji="0" lang="zh-CN" altLang="en-US" sz="1800" b="0" i="0" u="none" strike="noStrike" kern="1200" cap="none" spc="0" normalizeH="0" baseline="0" noProof="1">
              <a:solidFill>
                <a:srgbClr val="00B0F0"/>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'aabbccddeeeffg'.strip('gbaefcd')</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uFillTx/>
                <a:latin typeface="Consolas" panose="020B0609020204030204" charset="0"/>
                <a:ea typeface="+mn-ea"/>
                <a:cs typeface="+mn-cs"/>
              </a:rPr>
              <a:t>''</a:t>
            </a:r>
            <a:endParaRPr kumimoji="0" lang="zh-CN" altLang="en-US" sz="1800" b="0" i="0" u="none" strike="noStrike" kern="1200" cap="none" spc="0" normalizeH="0" baseline="0" noProof="1">
              <a:solidFill>
                <a:srgbClr val="00B0F0"/>
              </a:solidFill>
              <a:uFillTx/>
              <a:latin typeface="Consolas" panose="020B0609020204030204" charset="0"/>
              <a:ea typeface="+mn-ea"/>
              <a:cs typeface="+mn-cs"/>
            </a:endParaRPr>
          </a:p>
        </p:txBody>
      </p:sp>
      <p:sp>
        <p:nvSpPr>
          <p:cNvPr id="60420"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41985"/>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4.1.2 字符串常用方法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41987" name="文本占位符 41986"/>
          <p:cNvSpPr>
            <a:spLocks noGrp="1"/>
          </p:cNvSpPr>
          <p:nvPr>
            <p:ph sz="half" idx="2"/>
          </p:nvPr>
        </p:nvSpPr>
        <p:spPr>
          <a:xfrm>
            <a:off x="554038" y="892175"/>
            <a:ext cx="11155363" cy="5054600"/>
          </a:xfrm>
          <a:ln>
            <a:miter/>
          </a:ln>
        </p:spPr>
        <p:txBody>
          <a:bodyPr lIns="101600" tIns="0" rIns="82550" bIns="0" rtlCol="0" anchor="t">
            <a:noAutofit/>
          </a:bodyPr>
          <a:p>
            <a:pPr marL="342900" marR="0" indent="-342900" algn="l" defTabSz="914400" rtl="0" eaLnBrk="1" fontAlgn="base" latinLnBrk="0" hangingPunct="1">
              <a:lnSpc>
                <a:spcPct val="8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dirty="0">
                <a:solidFill>
                  <a:schemeClr val="tx1"/>
                </a:solidFill>
                <a:uFillTx/>
                <a:latin typeface="宋体" panose="02010600030101010101" pitchFamily="2" charset="-122"/>
                <a:ea typeface="+mn-ea"/>
                <a:cs typeface="+mn-cs"/>
              </a:rPr>
              <a:t>内置函数eval()</a:t>
            </a:r>
            <a:endParaRPr kumimoji="0" lang="zh-CN" altLang="en-US" sz="2400" b="0" i="0" u="none" strike="noStrike" kern="1200" cap="none" spc="0" normalizeH="0" baseline="0" noProof="1" dirty="0">
              <a:solidFill>
                <a:schemeClr val="tx1"/>
              </a:solidFill>
              <a:uFillTx/>
              <a:latin typeface="宋体" panose="02010600030101010101" pitchFamily="2" charset="-122"/>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zh-CN" altLang="en-US" sz="1800" b="0" i="0" u="none" strike="noStrike" kern="1200" cap="none" spc="0" normalizeH="0" baseline="0" noProof="1" dirty="0">
              <a:solidFill>
                <a:schemeClr val="tx1"/>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uFillTx/>
                <a:latin typeface="Consolas" panose="020B0609020204030204" charset="0"/>
                <a:ea typeface="+mn-ea"/>
                <a:cs typeface="+mn-cs"/>
              </a:rPr>
              <a:t>&gt;&gt;&gt; eval("3+4")</a:t>
            </a:r>
            <a:endParaRPr kumimoji="0" lang="zh-CN" altLang="en-US" sz="1800" b="0" i="0" u="none" strike="noStrike" kern="1200" cap="none" spc="0" normalizeH="0" baseline="0" noProof="1" dirty="0">
              <a:solidFill>
                <a:schemeClr val="tx1"/>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rgbClr val="00B0F0"/>
                </a:solidFill>
                <a:uFillTx/>
                <a:latin typeface="Consolas" panose="020B0609020204030204" charset="0"/>
                <a:ea typeface="+mn-ea"/>
                <a:cs typeface="+mn-cs"/>
              </a:rPr>
              <a:t>7</a:t>
            </a:r>
            <a:endParaRPr kumimoji="0" lang="zh-CN" altLang="en-US" sz="1800" b="0" i="0" u="none" strike="noStrike" kern="1200" cap="none" spc="0" normalizeH="0" baseline="0" noProof="1" dirty="0">
              <a:solidFill>
                <a:srgbClr val="00B0F0"/>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uFillTx/>
                <a:latin typeface="Consolas" panose="020B0609020204030204" charset="0"/>
                <a:ea typeface="+mn-ea"/>
                <a:cs typeface="+mn-cs"/>
              </a:rPr>
              <a:t>&gt;&gt;&gt; a = 3</a:t>
            </a:r>
            <a:endParaRPr kumimoji="0" lang="zh-CN" altLang="en-US" sz="1800" b="0" i="0" u="none" strike="noStrike" kern="1200" cap="none" spc="0" normalizeH="0" baseline="0" noProof="1" dirty="0">
              <a:solidFill>
                <a:schemeClr val="tx1"/>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uFillTx/>
                <a:latin typeface="Consolas" panose="020B0609020204030204" charset="0"/>
                <a:ea typeface="+mn-ea"/>
                <a:cs typeface="+mn-cs"/>
              </a:rPr>
              <a:t>&gt;&gt;&gt; b = 5</a:t>
            </a:r>
            <a:endParaRPr kumimoji="0" lang="zh-CN" altLang="en-US" sz="1800" b="0" i="0" u="none" strike="noStrike" kern="1200" cap="none" spc="0" normalizeH="0" baseline="0" noProof="1" dirty="0">
              <a:solidFill>
                <a:schemeClr val="tx1"/>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uFillTx/>
                <a:latin typeface="Consolas" panose="020B0609020204030204" charset="0"/>
                <a:ea typeface="+mn-ea"/>
                <a:cs typeface="+mn-cs"/>
              </a:rPr>
              <a:t>&gt;&gt;&gt; eval('a+b')</a:t>
            </a:r>
            <a:endParaRPr kumimoji="0" lang="zh-CN" altLang="en-US" sz="1800" b="0" i="0" u="none" strike="noStrike" kern="1200" cap="none" spc="0" normalizeH="0" baseline="0" noProof="1" dirty="0">
              <a:solidFill>
                <a:schemeClr val="tx1"/>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rgbClr val="00B0F0"/>
                </a:solidFill>
                <a:uFillTx/>
                <a:latin typeface="Consolas" panose="020B0609020204030204" charset="0"/>
                <a:ea typeface="+mn-ea"/>
                <a:cs typeface="+mn-cs"/>
              </a:rPr>
              <a:t>8</a:t>
            </a:r>
            <a:endParaRPr kumimoji="0" lang="zh-CN" altLang="en-US" sz="1800" b="0" i="0" u="none" strike="noStrike" kern="1200" cap="none" spc="0" normalizeH="0" baseline="0" noProof="1" dirty="0">
              <a:solidFill>
                <a:srgbClr val="00B0F0"/>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uFillTx/>
                <a:latin typeface="Consolas" panose="020B0609020204030204" charset="0"/>
                <a:ea typeface="+mn-ea"/>
                <a:cs typeface="+mn-cs"/>
              </a:rPr>
              <a:t>&gt;&gt;&gt; import math</a:t>
            </a:r>
            <a:endParaRPr kumimoji="0" lang="zh-CN" altLang="en-US" sz="1800" b="0" i="0" u="none" strike="noStrike" kern="1200" cap="none" spc="0" normalizeH="0" baseline="0" noProof="1" dirty="0">
              <a:solidFill>
                <a:schemeClr val="tx1"/>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uFillTx/>
                <a:latin typeface="Consolas" panose="020B0609020204030204" charset="0"/>
                <a:ea typeface="+mn-ea"/>
                <a:cs typeface="+mn-cs"/>
              </a:rPr>
              <a:t>&gt;&gt;&gt; eval('math.sqrt(3)')</a:t>
            </a:r>
            <a:endParaRPr kumimoji="0" lang="zh-CN" altLang="en-US" sz="1800" b="0" i="0" u="none" strike="noStrike" kern="1200" cap="none" spc="0" normalizeH="0" baseline="0" noProof="1" dirty="0">
              <a:solidFill>
                <a:schemeClr val="tx1"/>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rgbClr val="00B0F0"/>
                </a:solidFill>
                <a:uFillTx/>
                <a:latin typeface="Consolas" panose="020B0609020204030204" charset="0"/>
                <a:ea typeface="+mn-ea"/>
                <a:cs typeface="+mn-cs"/>
              </a:rPr>
              <a:t>1.7320508075688772</a:t>
            </a:r>
            <a:endParaRPr kumimoji="0" lang="zh-CN" altLang="en-US" sz="1800" b="0" i="0" u="none" strike="noStrike" kern="1200" cap="none" spc="0" normalizeH="0" baseline="0" noProof="1" dirty="0">
              <a:solidFill>
                <a:srgbClr val="00B0F0"/>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uFillTx/>
                <a:latin typeface="Consolas" panose="020B0609020204030204" charset="0"/>
                <a:ea typeface="+mn-ea"/>
                <a:cs typeface="+mn-cs"/>
              </a:rPr>
              <a:t>&gt;&gt;&gt; eval('aa')        </a:t>
            </a:r>
            <a:r>
              <a:rPr kumimoji="0" lang="en-US" altLang="zh-CN" sz="1800" b="0" i="0" u="none" strike="noStrike" kern="1200" cap="none" spc="0" normalizeH="0" baseline="0" noProof="1" dirty="0">
                <a:solidFill>
                  <a:schemeClr val="tx1"/>
                </a:solidFill>
                <a:uFillTx/>
                <a:latin typeface="Consolas" panose="020B0609020204030204" charset="0"/>
                <a:ea typeface="+mn-ea"/>
                <a:cs typeface="+mn-cs"/>
              </a:rPr>
              <a:t>#</a:t>
            </a:r>
            <a:r>
              <a:rPr kumimoji="0" lang="zh-CN" altLang="en-US" sz="1800" b="0" i="0" u="none" strike="noStrike" kern="1200" cap="none" spc="0" normalizeH="0" baseline="0" noProof="1" dirty="0">
                <a:solidFill>
                  <a:schemeClr val="tx1"/>
                </a:solidFill>
                <a:uFillTx/>
                <a:latin typeface="Consolas" panose="020B0609020204030204" charset="0"/>
                <a:ea typeface="+mn-ea"/>
                <a:cs typeface="+mn-cs"/>
              </a:rPr>
              <a:t>当前上下文中不存在对象</a:t>
            </a:r>
            <a:r>
              <a:rPr kumimoji="0" lang="en-US" altLang="zh-CN" sz="1800" b="0" i="0" u="none" strike="noStrike" kern="1200" cap="none" spc="0" normalizeH="0" baseline="0" noProof="1" dirty="0">
                <a:solidFill>
                  <a:schemeClr val="tx1"/>
                </a:solidFill>
                <a:uFillTx/>
                <a:latin typeface="Consolas" panose="020B0609020204030204" charset="0"/>
                <a:ea typeface="+mn-ea"/>
                <a:cs typeface="+mn-cs"/>
              </a:rPr>
              <a:t>aa</a:t>
            </a:r>
            <a:endParaRPr kumimoji="0" lang="en-US" altLang="zh-CN" sz="1800" b="0" i="0" u="none" strike="noStrike" kern="1200" cap="none" spc="0" normalizeH="0" baseline="0" noProof="1" dirty="0">
              <a:solidFill>
                <a:schemeClr val="tx1"/>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rgbClr val="FF0000"/>
                </a:solidFill>
                <a:uFillTx/>
                <a:latin typeface="Consolas" panose="020B0609020204030204" charset="0"/>
                <a:ea typeface="+mn-ea"/>
                <a:cs typeface="+mn-cs"/>
              </a:rPr>
              <a:t>NameError: name 'aa' is not defined</a:t>
            </a:r>
            <a:endParaRPr kumimoji="0" lang="zh-CN" altLang="en-US" sz="1800" b="0" i="0" u="none" strike="noStrike" kern="1200" cap="none" spc="0" normalizeH="0" baseline="0" noProof="1" dirty="0">
              <a:solidFill>
                <a:srgbClr val="FF0000"/>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uFillTx/>
                <a:latin typeface="Consolas" panose="020B0609020204030204" charset="0"/>
                <a:ea typeface="+mn-ea"/>
                <a:cs typeface="+mn-cs"/>
              </a:rPr>
              <a:t>&gt;&gt;&gt; eval('*'.join(map(str, range(1, 6))))   </a:t>
            </a:r>
            <a:r>
              <a:rPr kumimoji="0" lang="en-US" altLang="zh-CN" sz="1800" b="0" i="0" u="none" strike="noStrike" kern="1200" cap="none" spc="0" normalizeH="0" baseline="0" noProof="1" dirty="0">
                <a:solidFill>
                  <a:schemeClr val="tx1"/>
                </a:solidFill>
                <a:uFillTx/>
                <a:latin typeface="Consolas" panose="020B0609020204030204" charset="0"/>
                <a:ea typeface="+mn-ea"/>
                <a:cs typeface="+mn-cs"/>
              </a:rPr>
              <a:t>#5</a:t>
            </a:r>
            <a:r>
              <a:rPr kumimoji="0" lang="zh-CN" altLang="en-US" sz="1800" b="0" i="0" u="none" strike="noStrike" kern="1200" cap="none" spc="0" normalizeH="0" baseline="0" noProof="1" dirty="0">
                <a:solidFill>
                  <a:schemeClr val="tx1"/>
                </a:solidFill>
                <a:uFillTx/>
                <a:latin typeface="Consolas" panose="020B0609020204030204" charset="0"/>
                <a:ea typeface="+mn-ea"/>
                <a:cs typeface="+mn-cs"/>
              </a:rPr>
              <a:t>的阶乘</a:t>
            </a:r>
            <a:endParaRPr kumimoji="0" lang="zh-CN" altLang="en-US" sz="1800" b="0" i="0" u="none" strike="noStrike" kern="1200" cap="none" spc="0" normalizeH="0" baseline="0" noProof="1" dirty="0">
              <a:solidFill>
                <a:schemeClr val="tx1"/>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rgbClr val="00B0F0"/>
                </a:solidFill>
                <a:uFillTx/>
                <a:latin typeface="Consolas" panose="020B0609020204030204" charset="0"/>
                <a:ea typeface="+mn-ea"/>
                <a:cs typeface="+mn-cs"/>
              </a:rPr>
              <a:t>120</a:t>
            </a:r>
            <a:endParaRPr kumimoji="0" lang="zh-CN" altLang="en-US" sz="1800" b="0" i="0" u="none" strike="noStrike" kern="1200" cap="none" spc="0" normalizeH="0" baseline="0" noProof="1" dirty="0">
              <a:solidFill>
                <a:srgbClr val="00B0F0"/>
              </a:solidFill>
              <a:uFillTx/>
              <a:latin typeface="Consolas" panose="020B0609020204030204" charset="0"/>
              <a:ea typeface="+mn-ea"/>
              <a:cs typeface="+mn-cs"/>
            </a:endParaRPr>
          </a:p>
        </p:txBody>
      </p:sp>
      <p:sp>
        <p:nvSpPr>
          <p:cNvPr id="61444"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43009"/>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4.1.2 字符串常用方法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51202" name="文本占位符 43010"/>
          <p:cNvSpPr>
            <a:spLocks noGrp="1"/>
          </p:cNvSpPr>
          <p:nvPr>
            <p:ph sz="half" idx="2"/>
          </p:nvPr>
        </p:nvSpPr>
        <p:spPr>
          <a:xfrm>
            <a:off x="554038" y="892175"/>
            <a:ext cx="11155363" cy="5054600"/>
          </a:xfrm>
        </p:spPr>
        <p:txBody>
          <a:bodyPr lIns="101600" tIns="0" rIns="82550" bIns="0" rtlCol="0" anchor="t">
            <a:noAutofit/>
          </a:bodyPr>
          <a:p>
            <a: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charset="0"/>
              <a:buChar char="v"/>
            </a:pPr>
            <a:r>
              <a:rPr kumimoji="0" lang="en-US" altLang="zh-CN" sz="2400" b="0" i="0" u="none" strike="noStrike" kern="1200" cap="none" spc="0" normalizeH="0" baseline="0" noProof="1">
                <a:solidFill>
                  <a:schemeClr val="tx1"/>
                </a:solidFill>
                <a:uFillTx/>
                <a:latin typeface="宋体" panose="02010600030101010101" pitchFamily="2" charset="-122"/>
                <a:ea typeface="+mn-ea"/>
                <a:cs typeface="+mn-cs"/>
              </a:rPr>
              <a:t>eval()</a:t>
            </a:r>
            <a:r>
              <a:rPr kumimoji="0" lang="zh-CN" altLang="en-US" sz="2400" b="0" i="0" u="none" strike="noStrike" kern="1200" cap="none" spc="0" normalizeH="0" baseline="0" noProof="1">
                <a:solidFill>
                  <a:schemeClr val="tx1"/>
                </a:solidFill>
                <a:uFillTx/>
                <a:latin typeface="宋体" panose="02010600030101010101" pitchFamily="2" charset="-122"/>
                <a:ea typeface="+mn-ea"/>
                <a:cs typeface="+mn-cs"/>
              </a:rPr>
              <a:t>函数是非常</a:t>
            </a:r>
            <a:r>
              <a:rPr kumimoji="0" lang="zh-CN" altLang="en-US" sz="2400" b="0" i="0" u="none" strike="noStrike" kern="1200" cap="none" spc="0" normalizeH="0" baseline="0" noProof="1">
                <a:solidFill>
                  <a:srgbClr val="FF0000"/>
                </a:solidFill>
                <a:uFillTx/>
                <a:latin typeface="宋体" panose="02010600030101010101" pitchFamily="2" charset="-122"/>
                <a:ea typeface="+mn-ea"/>
                <a:cs typeface="+mn-cs"/>
              </a:rPr>
              <a:t>危险</a:t>
            </a:r>
            <a:r>
              <a:rPr kumimoji="0" lang="zh-CN" altLang="en-US" sz="2400" b="0" i="0" u="none" strike="noStrike" kern="1200" cap="none" spc="0" normalizeH="0" baseline="0" noProof="1">
                <a:solidFill>
                  <a:schemeClr val="tx1"/>
                </a:solidFill>
                <a:uFillTx/>
                <a:latin typeface="宋体" panose="02010600030101010101" pitchFamily="2" charset="-122"/>
                <a:ea typeface="+mn-ea"/>
                <a:cs typeface="+mn-cs"/>
              </a:rPr>
              <a:t>的</a:t>
            </a:r>
            <a:endParaRPr kumimoji="0" lang="zh-CN" altLang="en-US" sz="2400" b="0" i="0" u="none" strike="noStrike" kern="1200" cap="none" spc="0" normalizeH="0" baseline="0" noProof="1">
              <a:solidFill>
                <a:schemeClr val="tx1"/>
              </a:solidFill>
              <a:uFillTx/>
              <a:latin typeface="宋体" panose="02010600030101010101" pitchFamily="2" charset="-122"/>
              <a:ea typeface="+mn-ea"/>
              <a:cs typeface="+mn-cs"/>
            </a:endParaRPr>
          </a:p>
          <a:p>
            <a:pPr marL="1905" marR="0" indent="-344805"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0" lang="en-US" altLang="zh-CN" sz="1800" b="0" i="0" u="none" strike="noStrike" kern="1200" cap="none" spc="0" normalizeH="0" baseline="0" noProof="1">
              <a:solidFill>
                <a:schemeClr val="tx1"/>
              </a:solidFill>
              <a:uFillTx/>
              <a:latin typeface="Times New Roman" panose="02020603050405020304" pitchFamily="2" charset="0"/>
              <a:ea typeface="+mn-ea"/>
              <a:cs typeface="+mn-cs"/>
            </a:endParaRPr>
          </a:p>
          <a:p>
            <a:pPr marL="1905" marR="0" indent="-344805"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en-US" altLang="zh-CN" sz="1800" b="0" i="0" u="none" strike="noStrike" kern="1200" cap="none" spc="0" normalizeH="0" baseline="0" noProof="1">
                <a:solidFill>
                  <a:schemeClr val="tx1"/>
                </a:solidFill>
                <a:uFillTx/>
                <a:latin typeface="Times New Roman" panose="02020603050405020304" pitchFamily="2" charset="0"/>
                <a:ea typeface="+mn-ea"/>
                <a:cs typeface="+mn-cs"/>
              </a:rPr>
              <a:t>&gt;&gt;&gt; a = input("Please input:")</a:t>
            </a:r>
            <a:endParaRPr kumimoji="0" lang="en-US" altLang="zh-CN" sz="1800" b="0" i="0" u="none" strike="noStrike" kern="1200" cap="none" spc="0" normalizeH="0" baseline="0" noProof="1">
              <a:solidFill>
                <a:schemeClr val="tx1"/>
              </a:solidFill>
              <a:uFillTx/>
              <a:latin typeface="Times New Roman" panose="02020603050405020304" pitchFamily="2" charset="0"/>
              <a:ea typeface="+mn-ea"/>
              <a:cs typeface="+mn-cs"/>
            </a:endParaRPr>
          </a:p>
          <a:p>
            <a:pPr marL="1905" marR="0" indent="-344805"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en-US" altLang="zh-CN" sz="1800" b="0" i="0" u="none" strike="noStrike" kern="1200" cap="none" spc="0" normalizeH="0" baseline="0" noProof="1">
                <a:solidFill>
                  <a:srgbClr val="00B0F0"/>
                </a:solidFill>
                <a:uFillTx/>
                <a:latin typeface="Times New Roman" panose="02020603050405020304" pitchFamily="2" charset="0"/>
                <a:ea typeface="+mn-ea"/>
                <a:cs typeface="+mn-cs"/>
              </a:rPr>
              <a:t>Please input:__import__('os').startfile(r'C:\Windows\notepad.exe')</a:t>
            </a:r>
            <a:endParaRPr kumimoji="0" lang="en-US" altLang="zh-CN" sz="1800" b="0" i="0" u="none" strike="noStrike" kern="1200" cap="none" spc="0" normalizeH="0" baseline="0" noProof="1">
              <a:solidFill>
                <a:srgbClr val="00B0F0"/>
              </a:solidFill>
              <a:uFillTx/>
              <a:latin typeface="Times New Roman" panose="02020603050405020304" pitchFamily="2" charset="0"/>
              <a:ea typeface="+mn-ea"/>
              <a:cs typeface="+mn-cs"/>
            </a:endParaRPr>
          </a:p>
          <a:p>
            <a:pPr marL="1905" marR="0" indent="-344805"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en-US" altLang="zh-CN" sz="1800" b="0" i="0" u="none" strike="noStrike" kern="1200" cap="none" spc="0" normalizeH="0" baseline="0" noProof="1">
                <a:solidFill>
                  <a:schemeClr val="tx1"/>
                </a:solidFill>
                <a:uFillTx/>
                <a:latin typeface="Times New Roman" panose="02020603050405020304" pitchFamily="2" charset="0"/>
                <a:ea typeface="+mn-ea"/>
                <a:cs typeface="+mn-cs"/>
              </a:rPr>
              <a:t>&gt;&gt;&gt; eval(a)</a:t>
            </a:r>
            <a:endParaRPr kumimoji="0" lang="en-US" altLang="zh-CN" sz="1800" b="0" i="0" u="none" strike="noStrike" kern="1200" cap="none" spc="0" normalizeH="0" baseline="0" noProof="1">
              <a:solidFill>
                <a:schemeClr val="tx1"/>
              </a:solidFill>
              <a:uFillTx/>
              <a:latin typeface="Times New Roman" panose="02020603050405020304" pitchFamily="2" charset="0"/>
              <a:ea typeface="+mn-ea"/>
              <a:cs typeface="+mn-cs"/>
            </a:endParaRPr>
          </a:p>
          <a:p>
            <a:pPr marL="1905" marR="0" indent="-344805"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en-US" altLang="zh-CN" sz="1800" b="0" i="0" u="none" strike="noStrike" kern="1200" cap="none" spc="0" normalizeH="0" baseline="0" noProof="1">
                <a:solidFill>
                  <a:schemeClr val="tx1"/>
                </a:solidFill>
                <a:uFillTx/>
                <a:latin typeface="Times New Roman" panose="02020603050405020304" pitchFamily="2" charset="0"/>
                <a:ea typeface="+mn-ea"/>
                <a:cs typeface="+mn-cs"/>
              </a:rPr>
              <a:t>&gt;&gt;&gt; eval("__import__('os').system('md testtest')")</a:t>
            </a:r>
            <a:endParaRPr kumimoji="0" lang="en-US" altLang="zh-CN" sz="1800" b="0" i="0" u="none" strike="noStrike" kern="1200" cap="none" spc="0" normalizeH="0" baseline="0" noProof="1">
              <a:solidFill>
                <a:schemeClr val="tx1"/>
              </a:solidFill>
              <a:uFillTx/>
              <a:latin typeface="Times New Roman" panose="02020603050405020304" pitchFamily="2" charset="0"/>
              <a:ea typeface="+mn-ea"/>
              <a:cs typeface="+mn-cs"/>
            </a:endParaRPr>
          </a:p>
        </p:txBody>
      </p:sp>
      <p:sp>
        <p:nvSpPr>
          <p:cNvPr id="62468"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44033"/>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4.1.2 字符串常用方法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63491" name="文本占位符 44034"/>
          <p:cNvSpPr>
            <a:spLocks noGrp="1"/>
          </p:cNvSpPr>
          <p:nvPr>
            <p:ph sz="half" idx="2"/>
          </p:nvPr>
        </p:nvSpPr>
        <p:spPr>
          <a:xfrm>
            <a:off x="554038" y="892175"/>
            <a:ext cx="11155362" cy="5054600"/>
          </a:xfrm>
        </p:spPr>
        <p:txBody>
          <a:bodyPr lIns="101600" tIns="0" rIns="82550" bIns="0" anchor="t"/>
          <a:p>
            <a:pPr defTabSz="914400">
              <a:lnSpc>
                <a:spcPct val="80000"/>
              </a:lnSpc>
              <a:spcAft>
                <a:spcPct val="0"/>
              </a:spcAft>
              <a:buClrTx/>
              <a:buSzPct val="70000"/>
              <a:buChar char=""/>
            </a:pPr>
            <a:r>
              <a:rPr lang="zh-CN" altLang="en-US" sz="2400" kern="1200" spc="150" normalizeH="0" baseline="0" dirty="0">
                <a:solidFill>
                  <a:srgbClr val="404040"/>
                </a:solidFill>
                <a:latin typeface="宋体" panose="02010600030101010101" pitchFamily="2" charset="-122"/>
                <a:ea typeface="+mn-ea"/>
                <a:cs typeface="+mn-cs"/>
                <a:sym typeface="Arial" panose="020B0604020202020204" pitchFamily="34" charset="0"/>
              </a:rPr>
              <a:t>成员判断，关键字</a:t>
            </a:r>
            <a:r>
              <a:rPr lang="en-US" altLang="zh-CN" sz="2400" kern="1200" spc="150" normalizeH="0" baseline="0" dirty="0">
                <a:solidFill>
                  <a:srgbClr val="404040"/>
                </a:solidFill>
                <a:latin typeface="宋体" panose="02010600030101010101" pitchFamily="2" charset="-122"/>
                <a:ea typeface="+mn-ea"/>
                <a:cs typeface="+mn-cs"/>
                <a:sym typeface="Arial" panose="020B0604020202020204" pitchFamily="34" charset="0"/>
              </a:rPr>
              <a:t>in</a:t>
            </a:r>
            <a:endParaRPr lang="en-US" altLang="zh-CN" sz="2400" kern="1200" spc="150" normalizeH="0" baseline="0" dirty="0">
              <a:solidFill>
                <a:srgbClr val="404040"/>
              </a:solidFill>
              <a:latin typeface="宋体" panose="02010600030101010101" pitchFamily="2" charset="-122"/>
              <a:ea typeface="+mn-ea"/>
              <a:cs typeface="+mn-cs"/>
              <a:sym typeface="Arial" panose="020B0604020202020204" pitchFamily="34" charset="0"/>
            </a:endParaRPr>
          </a:p>
          <a:p>
            <a:pPr defTabSz="914400">
              <a:lnSpc>
                <a:spcPct val="80000"/>
              </a:lnSpc>
              <a:spcAft>
                <a:spcPct val="0"/>
              </a:spcAft>
              <a:buClrTx/>
              <a:buSzPct val="70000"/>
              <a:buFont typeface="Wingdings" panose="05000000000000000000" pitchFamily="2" charset="2"/>
              <a:buNone/>
            </a:pPr>
            <a:endParaRPr lang="en-US" altLang="zh-CN"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en-US" altLang="zh-CN" sz="1800" kern="1200" spc="150" normalizeH="0" baseline="0" dirty="0">
                <a:solidFill>
                  <a:srgbClr val="404040"/>
                </a:solidFill>
                <a:latin typeface="Consolas" panose="020B0609020204030204" charset="0"/>
                <a:ea typeface="+mn-ea"/>
                <a:cs typeface="+mn-cs"/>
                <a:sym typeface="微软雅黑" panose="020B0503020204020204" charset="-122"/>
              </a:rPr>
              <a:t>&gt;&gt;&gt; "a" in "abcde"     #</a:t>
            </a: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测试一个字符中是否存在于另一个字符串中</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en-US" altLang="zh-CN" sz="1800" kern="1200" spc="150" normalizeH="0" baseline="0" dirty="0">
                <a:solidFill>
                  <a:srgbClr val="00B0F0"/>
                </a:solidFill>
                <a:latin typeface="Consolas" panose="020B0609020204030204" charset="0"/>
                <a:ea typeface="+mn-ea"/>
                <a:cs typeface="+mn-cs"/>
                <a:sym typeface="微软雅黑" panose="020B0503020204020204" charset="-122"/>
              </a:rPr>
              <a:t>True</a:t>
            </a:r>
            <a:endParaRPr lang="en-US" altLang="zh-CN" sz="1800" kern="1200" spc="150" normalizeH="0" baseline="0" dirty="0">
              <a:solidFill>
                <a:srgbClr val="00B0F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en-US" altLang="zh-CN" sz="1800" kern="1200" spc="150" normalizeH="0" baseline="0" dirty="0">
                <a:solidFill>
                  <a:srgbClr val="404040"/>
                </a:solidFill>
                <a:latin typeface="Consolas" panose="020B0609020204030204" charset="0"/>
                <a:ea typeface="+mn-ea"/>
                <a:cs typeface="+mn-cs"/>
                <a:sym typeface="微软雅黑" panose="020B0503020204020204" charset="-122"/>
              </a:rPr>
              <a:t>&gt;&gt;&gt; 'ab' in 'abcde'</a:t>
            </a:r>
            <a:endParaRPr lang="en-US" altLang="zh-CN"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en-US" altLang="zh-CN" sz="1800" kern="1200" spc="150" normalizeH="0" baseline="0" dirty="0">
                <a:solidFill>
                  <a:srgbClr val="00B0F0"/>
                </a:solidFill>
                <a:latin typeface="Consolas" panose="020B0609020204030204" charset="0"/>
                <a:ea typeface="+mn-ea"/>
                <a:cs typeface="+mn-cs"/>
                <a:sym typeface="微软雅黑" panose="020B0503020204020204" charset="-122"/>
              </a:rPr>
              <a:t>True</a:t>
            </a:r>
            <a:endParaRPr lang="en-US" altLang="zh-CN" sz="1800" kern="1200" spc="150" normalizeH="0" baseline="0" dirty="0">
              <a:solidFill>
                <a:srgbClr val="00B0F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en-US" altLang="zh-CN" sz="1800" kern="1200" spc="150" normalizeH="0" baseline="0" dirty="0">
                <a:solidFill>
                  <a:srgbClr val="404040"/>
                </a:solidFill>
                <a:latin typeface="Consolas" panose="020B0609020204030204" charset="0"/>
                <a:ea typeface="+mn-ea"/>
                <a:cs typeface="+mn-cs"/>
                <a:sym typeface="微软雅黑" panose="020B0503020204020204" charset="-122"/>
              </a:rPr>
              <a:t>&gt;&gt;&gt; 'ac' in 'abcde'    #</a:t>
            </a: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关键字</a:t>
            </a:r>
            <a:r>
              <a:rPr lang="en-US" altLang="zh-CN" sz="1800" kern="1200" spc="150" normalizeH="0" baseline="0" dirty="0">
                <a:solidFill>
                  <a:srgbClr val="404040"/>
                </a:solidFill>
                <a:latin typeface="Consolas" panose="020B0609020204030204" charset="0"/>
                <a:ea typeface="+mn-ea"/>
                <a:cs typeface="+mn-cs"/>
                <a:sym typeface="微软雅黑" panose="020B0503020204020204" charset="-122"/>
              </a:rPr>
              <a:t>in</a:t>
            </a: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左边的字符串作为一个整体对待</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en-US" altLang="zh-CN" sz="1800" kern="1200" spc="150" normalizeH="0" baseline="0" dirty="0">
                <a:solidFill>
                  <a:srgbClr val="00B0F0"/>
                </a:solidFill>
                <a:latin typeface="Consolas" panose="020B0609020204030204" charset="0"/>
                <a:ea typeface="+mn-ea"/>
                <a:cs typeface="+mn-cs"/>
                <a:sym typeface="微软雅黑" panose="020B0503020204020204" charset="-122"/>
              </a:rPr>
              <a:t>False</a:t>
            </a:r>
            <a:endParaRPr lang="en-US" altLang="zh-CN" sz="1800" kern="1200" spc="150" normalizeH="0" baseline="0" dirty="0">
              <a:solidFill>
                <a:srgbClr val="00B0F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en-US" altLang="zh-CN" sz="1800" kern="1200" spc="150" normalizeH="0" baseline="0" dirty="0">
                <a:solidFill>
                  <a:srgbClr val="404040"/>
                </a:solidFill>
                <a:latin typeface="Consolas" panose="020B0609020204030204" charset="0"/>
                <a:ea typeface="+mn-ea"/>
                <a:cs typeface="+mn-cs"/>
                <a:sym typeface="微软雅黑" panose="020B0503020204020204" charset="-122"/>
              </a:rPr>
              <a:t>&gt;&gt;&gt; "j" in "abcde"</a:t>
            </a:r>
            <a:endParaRPr lang="en-US" altLang="zh-CN"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r>
              <a:rPr lang="en-US" altLang="zh-CN" sz="1800" kern="1200" spc="150" normalizeH="0" baseline="0" dirty="0">
                <a:solidFill>
                  <a:srgbClr val="00B0F0"/>
                </a:solidFill>
                <a:latin typeface="Consolas" panose="020B0609020204030204" charset="0"/>
                <a:ea typeface="+mn-ea"/>
                <a:cs typeface="+mn-cs"/>
                <a:sym typeface="微软雅黑" panose="020B0503020204020204" charset="-122"/>
              </a:rPr>
              <a:t>False</a:t>
            </a:r>
            <a:endParaRPr lang="en-US" altLang="zh-CN" sz="1800" kern="1200" spc="150" normalizeH="0" baseline="0" dirty="0">
              <a:solidFill>
                <a:srgbClr val="00B0F0"/>
              </a:solidFill>
              <a:latin typeface="Consolas" panose="020B0609020204030204" charset="0"/>
              <a:ea typeface="+mn-ea"/>
              <a:cs typeface="+mn-cs"/>
              <a:sym typeface="微软雅黑" panose="020B0503020204020204" charset="-122"/>
            </a:endParaRPr>
          </a:p>
        </p:txBody>
      </p:sp>
      <p:sp>
        <p:nvSpPr>
          <p:cNvPr id="63492"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a:xfrm>
            <a:off x="554038" y="892175"/>
            <a:ext cx="11155363" cy="5054600"/>
          </a:xfrm>
        </p:spPr>
        <p:txBody>
          <a:bodyPr lIns="101600" tIns="0" rIns="82550" bIns="0" rtlCol="0">
            <a:noAutofit/>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
            </a:pPr>
            <a:r>
              <a:rPr kumimoji="0" lang="en-US" altLang="en-US" sz="2400" b="0" i="0" u="none" strike="noStrike" kern="1200" cap="none" spc="0" normalizeH="0" baseline="0" noProof="1">
                <a:solidFill>
                  <a:schemeClr val="tx1"/>
                </a:solidFill>
                <a:uFillTx/>
                <a:latin typeface="+mn-lt"/>
                <a:ea typeface="+mn-ea"/>
                <a:cs typeface="+mn-cs"/>
              </a:rPr>
              <a:t>Python字符串支持与</a:t>
            </a:r>
            <a:r>
              <a:rPr kumimoji="0" lang="en-US" altLang="en-US" sz="2400" b="0" i="0" u="none" strike="noStrike" kern="1200" cap="none" spc="0" normalizeH="0" baseline="0" noProof="1">
                <a:solidFill>
                  <a:srgbClr val="FF0000"/>
                </a:solidFill>
                <a:uFillTx/>
                <a:latin typeface="+mn-lt"/>
                <a:ea typeface="+mn-ea"/>
                <a:cs typeface="+mn-cs"/>
              </a:rPr>
              <a:t>整数</a:t>
            </a:r>
            <a:r>
              <a:rPr kumimoji="0" lang="en-US" altLang="en-US" sz="2400" b="0" i="0" u="none" strike="noStrike" kern="1200" cap="none" spc="0" normalizeH="0" baseline="0" noProof="1">
                <a:solidFill>
                  <a:schemeClr val="tx1"/>
                </a:solidFill>
                <a:uFillTx/>
                <a:latin typeface="+mn-lt"/>
                <a:ea typeface="+mn-ea"/>
                <a:cs typeface="+mn-cs"/>
              </a:rPr>
              <a:t>的乘法运算，表示序列重复，也就是</a:t>
            </a:r>
            <a:r>
              <a:rPr kumimoji="0" lang="en-US" altLang="en-US" sz="2400" b="0" i="0" u="none" strike="noStrike" kern="1200" cap="none" spc="0" normalizeH="0" baseline="0" noProof="1">
                <a:solidFill>
                  <a:srgbClr val="FF0000"/>
                </a:solidFill>
                <a:uFillTx/>
                <a:latin typeface="+mn-lt"/>
                <a:ea typeface="+mn-ea"/>
                <a:cs typeface="+mn-cs"/>
              </a:rPr>
              <a:t>字符串内容的重复</a:t>
            </a:r>
            <a:r>
              <a:rPr kumimoji="0" lang="zh-CN" altLang="en-US" sz="2400" b="0" i="0" u="none" strike="noStrike" kern="1200" cap="none" spc="0" normalizeH="0" baseline="0" noProof="1">
                <a:solidFill>
                  <a:srgbClr val="FF0000"/>
                </a:solidFill>
                <a:uFillTx/>
                <a:latin typeface="+mn-lt"/>
                <a:ea typeface="+mn-ea"/>
                <a:cs typeface="+mn-cs"/>
              </a:rPr>
              <a:t>，得到新字符串</a:t>
            </a:r>
            <a:r>
              <a:rPr kumimoji="0" lang="en-US" altLang="en-US" sz="2400" b="0" i="0" u="none" strike="noStrike" kern="1200" cap="none" spc="0" normalizeH="0" baseline="0" noProof="1">
                <a:solidFill>
                  <a:schemeClr val="tx1"/>
                </a:solidFill>
                <a:uFillTx/>
                <a:latin typeface="+mn-lt"/>
                <a:ea typeface="+mn-ea"/>
                <a:cs typeface="+mn-cs"/>
              </a:rPr>
              <a:t>。</a:t>
            </a:r>
            <a:endParaRPr kumimoji="0" lang="en-US" altLang="en-US" sz="2400" b="0" i="0" u="none" strike="noStrike" kern="1200" cap="none" spc="0" normalizeH="0" baseline="0" noProof="1">
              <a:solidFill>
                <a:schemeClr val="tx1"/>
              </a:solidFill>
              <a:uFillTx/>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altLang="en-US" sz="2400" b="0" i="0" u="none" strike="noStrike" kern="1200" cap="none" spc="0" normalizeH="0" baseline="0" noProof="1">
              <a:solidFill>
                <a:schemeClr val="tx1"/>
              </a:solidFill>
              <a:uFillTx/>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chemeClr val="tx1"/>
                </a:solidFill>
                <a:uFillTx/>
                <a:latin typeface="Consolas" panose="020B0609020204030204" charset="0"/>
                <a:ea typeface="+mn-ea"/>
                <a:cs typeface="+mn-cs"/>
              </a:rPr>
              <a:t>&gt;&gt;&gt; 'abcd' * 3</a:t>
            </a:r>
            <a:endParaRPr kumimoji="0" lang="en-US"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rgbClr val="00B0F0"/>
                </a:solidFill>
                <a:uFillTx/>
                <a:latin typeface="Consolas" panose="020B0609020204030204" charset="0"/>
                <a:ea typeface="+mn-ea"/>
                <a:cs typeface="+mn-cs"/>
              </a:rPr>
              <a:t>'abcdabcdabcd'</a:t>
            </a:r>
            <a:endParaRPr kumimoji="0" lang="en-US" altLang="en-US" sz="1800" b="0" i="0" u="none" strike="noStrike" kern="1200" cap="none" spc="0" normalizeH="0" baseline="0" noProof="1">
              <a:solidFill>
                <a:srgbClr val="00B0F0"/>
              </a:solidFill>
              <a:uFillTx/>
              <a:latin typeface="Consolas" panose="020B0609020204030204" charset="0"/>
              <a:ea typeface="+mn-ea"/>
              <a:cs typeface="+mn-cs"/>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64515" name="标题 44033"/>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4.1.2 字符串常用方法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64516"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文本占位符 21506"/>
          <p:cNvSpPr>
            <a:spLocks noGrp="1"/>
          </p:cNvSpPr>
          <p:nvPr>
            <p:ph sz="half" idx="2"/>
          </p:nvPr>
        </p:nvSpPr>
        <p:spPr>
          <a:xfrm>
            <a:off x="554038" y="892175"/>
            <a:ext cx="11155362" cy="5054600"/>
          </a:xfrm>
        </p:spPr>
        <p:txBody>
          <a:bodyPr lIns="101600" tIns="0" rIns="82550" bIns="0" anchor="t"/>
          <a:p>
            <a:pPr defTabSz="914400">
              <a:lnSpc>
                <a:spcPct val="150000"/>
              </a:lnSpc>
              <a:spcBef>
                <a:spcPts val="600"/>
              </a:spcBef>
              <a:spcAft>
                <a:spcPct val="0"/>
              </a:spcAft>
              <a:buClrTx/>
              <a:buSzPct val="70000"/>
              <a:buChar char=""/>
            </a:pP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随着信息技术的发展和信息交换的需要，各国的文字都需要进行编码，不同的应用领域和场合对字符串编码的要求也略有不同，于是又分别设计了多种不同的编码格式，常见的主要有UTF-8、UTF-16、UTF-32、GB2312、GBK、CP936、base64、CP437等等。</a:t>
            </a:r>
            <a:endPar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28675" name="标题 24577"/>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 字符串</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8676"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Arial" panose="020B0604020202020204" pitchFamily="34" charset="0"/>
              </a:rPr>
              <a:t>4.1.2 字符串常用方法</a:t>
            </a:r>
            <a:endParaRPr lang="zh-CN" altLang="en-US" spc="200">
              <a:solidFill>
                <a:srgbClr val="FFFFFF"/>
              </a:solidFill>
              <a:latin typeface="宋体" panose="02010600030101010101" pitchFamily="2" charset="-122"/>
              <a:ea typeface="+mj-ea"/>
              <a:cs typeface="+mj-cs"/>
              <a:sym typeface="Arial" panose="020B0604020202020204" pitchFamily="34" charset="0"/>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65539" name="内容占位符 2"/>
          <p:cNvSpPr>
            <a:spLocks noGrp="1"/>
          </p:cNvSpPr>
          <p:nvPr>
            <p:ph sz="half" idx="2"/>
          </p:nvPr>
        </p:nvSpPr>
        <p:spPr>
          <a:xfrm>
            <a:off x="554038" y="892175"/>
            <a:ext cx="11155362" cy="5054600"/>
          </a:xfrm>
        </p:spPr>
        <p:txBody>
          <a:bodyPr lIns="101600" tIns="0" rIns="82550" bIns="0" anchor="t"/>
          <a:p>
            <a:pPr defTabSz="914400">
              <a:lnSpc>
                <a:spcPct val="150000"/>
              </a:lnSpc>
              <a:spcBef>
                <a:spcPct val="0"/>
              </a:spcBef>
              <a:spcAft>
                <a:spcPct val="0"/>
              </a:spcAft>
              <a:buClrTx/>
              <a:buSzPct val="70000"/>
              <a:buChar char=""/>
            </a:pPr>
            <a:r>
              <a:rPr lang="en-US" altLang="zh-CN" sz="2400" kern="1200" spc="150" normalizeH="0" baseline="0" dirty="0">
                <a:solidFill>
                  <a:srgbClr val="404040"/>
                </a:solidFill>
                <a:latin typeface="宋体" panose="02010600030101010101" pitchFamily="2" charset="-122"/>
                <a:ea typeface="+mn-ea"/>
                <a:cs typeface="+mn-cs"/>
                <a:sym typeface="Arial" panose="020B0604020202020204" pitchFamily="34" charset="0"/>
              </a:rPr>
              <a:t>s.start</a:t>
            </a:r>
            <a:r>
              <a:rPr lang="zh-CN" altLang="en-US" sz="2400" kern="1200" spc="150" normalizeH="0" baseline="0" dirty="0">
                <a:solidFill>
                  <a:srgbClr val="404040"/>
                </a:solidFill>
                <a:latin typeface="宋体" panose="02010600030101010101" pitchFamily="2" charset="-122"/>
                <a:ea typeface="+mn-ea"/>
                <a:cs typeface="+mn-cs"/>
                <a:sym typeface="Arial" panose="020B0604020202020204" pitchFamily="34" charset="0"/>
              </a:rPr>
              <a:t>s</a:t>
            </a:r>
            <a:r>
              <a:rPr lang="en-US" altLang="zh-CN" sz="2400" kern="1200" spc="150" normalizeH="0" baseline="0" dirty="0">
                <a:solidFill>
                  <a:srgbClr val="404040"/>
                </a:solidFill>
                <a:latin typeface="宋体" panose="02010600030101010101" pitchFamily="2" charset="-122"/>
                <a:ea typeface="+mn-ea"/>
                <a:cs typeface="+mn-cs"/>
                <a:sym typeface="Arial" panose="020B0604020202020204" pitchFamily="34" charset="0"/>
              </a:rPr>
              <a:t>with(t)</a:t>
            </a:r>
            <a:r>
              <a:rPr lang="zh-CN" altLang="en-US" sz="2400" kern="1200" spc="150" normalizeH="0" baseline="0" dirty="0">
                <a:solidFill>
                  <a:srgbClr val="404040"/>
                </a:solidFill>
                <a:latin typeface="宋体" panose="02010600030101010101" pitchFamily="2" charset="-122"/>
                <a:ea typeface="+mn-ea"/>
                <a:cs typeface="+mn-cs"/>
                <a:sym typeface="Arial" panose="020B0604020202020204" pitchFamily="34" charset="0"/>
              </a:rPr>
              <a:t>、</a:t>
            </a:r>
            <a:r>
              <a:rPr lang="en-US" altLang="zh-CN" sz="2400" kern="1200" spc="150" normalizeH="0" baseline="0" dirty="0">
                <a:solidFill>
                  <a:srgbClr val="404040"/>
                </a:solidFill>
                <a:latin typeface="宋体" panose="02010600030101010101" pitchFamily="2" charset="-122"/>
                <a:ea typeface="+mn-ea"/>
                <a:cs typeface="+mn-cs"/>
                <a:sym typeface="Arial" panose="020B0604020202020204" pitchFamily="34" charset="0"/>
              </a:rPr>
              <a:t>s.endswith(t)</a:t>
            </a:r>
            <a:r>
              <a:rPr lang="zh-CN" altLang="en-US" sz="2400" kern="1200" spc="150" normalizeH="0" baseline="0" dirty="0">
                <a:solidFill>
                  <a:srgbClr val="404040"/>
                </a:solidFill>
                <a:latin typeface="宋体" panose="02010600030101010101" pitchFamily="2" charset="-122"/>
                <a:ea typeface="+mn-ea"/>
                <a:cs typeface="+mn-cs"/>
                <a:sym typeface="Arial" panose="020B0604020202020204" pitchFamily="34" charset="0"/>
              </a:rPr>
              <a:t>，判断字符串是否以指定字符串开始或结束</a:t>
            </a:r>
            <a:endPar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endParaRPr>
          </a:p>
          <a:p>
            <a:pPr defTabSz="914400">
              <a:spcBef>
                <a:spcPct val="0"/>
              </a:spcBef>
              <a:spcAft>
                <a:spcPct val="0"/>
              </a:spcAft>
              <a:buClrTx/>
              <a:buSzPct val="70000"/>
              <a:buFont typeface="Wingdings" panose="05000000000000000000" pitchFamily="2" charset="2"/>
              <a:buNone/>
            </a:pPr>
            <a:endParaRPr lang="zh-CN" altLang="en-US" sz="1800" kern="1200" spc="150" normalizeH="0" baseline="0" dirty="0">
              <a:solidFill>
                <a:srgbClr val="404040"/>
              </a:solidFill>
              <a:latin typeface="Times New Roman" panose="02020603050405020304" pitchFamily="2" charset="0"/>
              <a:ea typeface="+mn-ea"/>
              <a:cs typeface="+mn-cs"/>
              <a:sym typeface="Arial" panose="020B0604020202020204" pitchFamily="34" charset="0"/>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Times New Roman" panose="02020603050405020304" pitchFamily="2" charset="0"/>
                <a:ea typeface="+mn-ea"/>
                <a:cs typeface="+mn-cs"/>
                <a:sym typeface="Arial" panose="020B0604020202020204" pitchFamily="34" charset="0"/>
              </a:rPr>
              <a:t>&gt;&gt;&gt; s = 'Beautiful is better than ugly.'</a:t>
            </a:r>
            <a:endParaRPr lang="zh-CN" altLang="en-US" sz="1800" kern="1200" spc="150" normalizeH="0" baseline="0" dirty="0">
              <a:solidFill>
                <a:srgbClr val="404040"/>
              </a:solidFill>
              <a:latin typeface="Times New Roman" panose="02020603050405020304" pitchFamily="2" charset="0"/>
              <a:ea typeface="+mn-ea"/>
              <a:cs typeface="+mn-cs"/>
              <a:sym typeface="Arial" panose="020B0604020202020204" pitchFamily="34" charset="0"/>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Times New Roman" panose="02020603050405020304" pitchFamily="2" charset="0"/>
                <a:ea typeface="+mn-ea"/>
                <a:cs typeface="+mn-cs"/>
                <a:sym typeface="Arial" panose="020B0604020202020204" pitchFamily="34" charset="0"/>
              </a:rPr>
              <a:t>&gt;&gt;&gt; s.startswith('Be')             #检测整个字符串</a:t>
            </a:r>
            <a:endParaRPr lang="zh-CN" altLang="en-US" sz="1800" kern="1200" spc="150" normalizeH="0" baseline="0" dirty="0">
              <a:solidFill>
                <a:srgbClr val="404040"/>
              </a:solidFill>
              <a:latin typeface="Times New Roman" panose="02020603050405020304" pitchFamily="2" charset="0"/>
              <a:ea typeface="+mn-ea"/>
              <a:cs typeface="+mn-cs"/>
              <a:sym typeface="Arial" panose="020B0604020202020204" pitchFamily="34" charset="0"/>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00B0F0"/>
                </a:solidFill>
                <a:latin typeface="Times New Roman" panose="02020603050405020304" pitchFamily="2" charset="0"/>
                <a:ea typeface="+mn-ea"/>
                <a:cs typeface="+mn-cs"/>
                <a:sym typeface="Arial" panose="020B0604020202020204" pitchFamily="34" charset="0"/>
              </a:rPr>
              <a:t>True</a:t>
            </a:r>
            <a:endParaRPr lang="zh-CN" altLang="en-US" sz="1800" kern="1200" spc="150" normalizeH="0" baseline="0" dirty="0">
              <a:solidFill>
                <a:srgbClr val="00B0F0"/>
              </a:solidFill>
              <a:latin typeface="Times New Roman" panose="02020603050405020304" pitchFamily="2" charset="0"/>
              <a:ea typeface="+mn-ea"/>
              <a:cs typeface="+mn-cs"/>
              <a:sym typeface="Arial" panose="020B0604020202020204" pitchFamily="34" charset="0"/>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Times New Roman" panose="02020603050405020304" pitchFamily="2" charset="0"/>
                <a:ea typeface="+mn-ea"/>
                <a:cs typeface="+mn-cs"/>
                <a:sym typeface="Arial" panose="020B0604020202020204" pitchFamily="34" charset="0"/>
              </a:rPr>
              <a:t>&gt;&gt;&gt; s.startswith('Be', 5)         #指定检测范围起始位置</a:t>
            </a:r>
            <a:endParaRPr lang="zh-CN" altLang="en-US" sz="1800" kern="1200" spc="150" normalizeH="0" baseline="0" dirty="0">
              <a:solidFill>
                <a:srgbClr val="404040"/>
              </a:solidFill>
              <a:latin typeface="Times New Roman" panose="02020603050405020304" pitchFamily="2" charset="0"/>
              <a:ea typeface="+mn-ea"/>
              <a:cs typeface="+mn-cs"/>
              <a:sym typeface="Arial" panose="020B0604020202020204" pitchFamily="34" charset="0"/>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00B0F0"/>
                </a:solidFill>
                <a:latin typeface="Times New Roman" panose="02020603050405020304" pitchFamily="2" charset="0"/>
                <a:ea typeface="+mn-ea"/>
                <a:cs typeface="+mn-cs"/>
                <a:sym typeface="Arial" panose="020B0604020202020204" pitchFamily="34" charset="0"/>
              </a:rPr>
              <a:t>False</a:t>
            </a:r>
            <a:endParaRPr lang="zh-CN" altLang="en-US" sz="1800" kern="1200" spc="150" normalizeH="0" baseline="0" dirty="0">
              <a:solidFill>
                <a:srgbClr val="00B0F0"/>
              </a:solidFill>
              <a:latin typeface="Times New Roman" panose="02020603050405020304" pitchFamily="2" charset="0"/>
              <a:ea typeface="+mn-ea"/>
              <a:cs typeface="+mn-cs"/>
              <a:sym typeface="Arial" panose="020B0604020202020204" pitchFamily="34" charset="0"/>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Times New Roman" panose="02020603050405020304" pitchFamily="2" charset="0"/>
                <a:ea typeface="+mn-ea"/>
                <a:cs typeface="+mn-cs"/>
                <a:sym typeface="Arial" panose="020B0604020202020204" pitchFamily="34" charset="0"/>
              </a:rPr>
              <a:t>&gt;&gt;&gt; s.startswith('Be', 0, 5)     #指定检测范围起始和结束位置</a:t>
            </a:r>
            <a:endParaRPr lang="zh-CN" altLang="en-US" sz="1800" kern="1200" spc="150" normalizeH="0" baseline="0" dirty="0">
              <a:solidFill>
                <a:srgbClr val="404040"/>
              </a:solidFill>
              <a:latin typeface="Times New Roman" panose="02020603050405020304" pitchFamily="2" charset="0"/>
              <a:ea typeface="+mn-ea"/>
              <a:cs typeface="+mn-cs"/>
              <a:sym typeface="Arial" panose="020B0604020202020204" pitchFamily="34" charset="0"/>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00B0F0"/>
                </a:solidFill>
                <a:latin typeface="Times New Roman" panose="02020603050405020304" pitchFamily="2" charset="0"/>
                <a:ea typeface="+mn-ea"/>
                <a:cs typeface="+mn-cs"/>
                <a:sym typeface="Arial" panose="020B0604020202020204" pitchFamily="34" charset="0"/>
              </a:rPr>
              <a:t>True</a:t>
            </a:r>
            <a:endParaRPr lang="zh-CN" altLang="en-US" sz="1800" kern="1200" spc="150" normalizeH="0" baseline="0" dirty="0">
              <a:solidFill>
                <a:srgbClr val="00B0F0"/>
              </a:solidFill>
              <a:latin typeface="Times New Roman" panose="02020603050405020304" pitchFamily="2" charset="0"/>
              <a:ea typeface="+mn-ea"/>
              <a:cs typeface="+mn-cs"/>
              <a:sym typeface="Arial" panose="020B0604020202020204" pitchFamily="34" charset="0"/>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Times New Roman" panose="02020603050405020304" pitchFamily="2" charset="0"/>
                <a:ea typeface="+mn-ea"/>
                <a:cs typeface="+mn-cs"/>
                <a:sym typeface="Arial" panose="020B0604020202020204" pitchFamily="34" charset="0"/>
              </a:rPr>
              <a:t>&gt;&gt;&gt; import os</a:t>
            </a:r>
            <a:endParaRPr lang="zh-CN" altLang="en-US" sz="1800" kern="1200" spc="150" normalizeH="0" baseline="0" dirty="0">
              <a:solidFill>
                <a:srgbClr val="404040"/>
              </a:solidFill>
              <a:latin typeface="Times New Roman" panose="02020603050405020304" pitchFamily="2" charset="0"/>
              <a:ea typeface="+mn-ea"/>
              <a:cs typeface="+mn-cs"/>
              <a:sym typeface="微软雅黑" panose="020B0503020204020204" charset="-122"/>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Times New Roman" panose="02020603050405020304" pitchFamily="2" charset="0"/>
                <a:ea typeface="+mn-ea"/>
                <a:cs typeface="+mn-cs"/>
                <a:sym typeface="Arial" panose="020B0604020202020204" pitchFamily="34" charset="0"/>
              </a:rPr>
              <a:t>&gt;&gt;&gt; [filename</a:t>
            </a:r>
            <a:endParaRPr lang="zh-CN" altLang="en-US" sz="1800" kern="1200" spc="150" normalizeH="0" baseline="0" dirty="0">
              <a:solidFill>
                <a:srgbClr val="404040"/>
              </a:solidFill>
              <a:latin typeface="Times New Roman" panose="02020603050405020304" pitchFamily="2" charset="0"/>
              <a:ea typeface="+mn-ea"/>
              <a:cs typeface="+mn-cs"/>
              <a:sym typeface="Arial" panose="020B0604020202020204" pitchFamily="34" charset="0"/>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Times New Roman" panose="02020603050405020304" pitchFamily="2" charset="0"/>
                <a:ea typeface="+mn-ea"/>
                <a:cs typeface="+mn-cs"/>
                <a:sym typeface="Arial" panose="020B0604020202020204" pitchFamily="34" charset="0"/>
              </a:rPr>
              <a:t>         for filename in os.listdir(r'c:\\')</a:t>
            </a:r>
            <a:endParaRPr lang="zh-CN" altLang="en-US" sz="1800" kern="1200" spc="150" normalizeH="0" baseline="0" dirty="0">
              <a:solidFill>
                <a:srgbClr val="404040"/>
              </a:solidFill>
              <a:latin typeface="Times New Roman" panose="02020603050405020304" pitchFamily="2" charset="0"/>
              <a:ea typeface="+mn-ea"/>
              <a:cs typeface="+mn-cs"/>
              <a:sym typeface="Arial" panose="020B0604020202020204" pitchFamily="34" charset="0"/>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Times New Roman" panose="02020603050405020304" pitchFamily="2" charset="0"/>
                <a:ea typeface="+mn-ea"/>
                <a:cs typeface="+mn-cs"/>
                <a:sym typeface="Arial" panose="020B0604020202020204" pitchFamily="34" charset="0"/>
              </a:rPr>
              <a:t>         if filename.endswith(('.bmp','.jpg','.gif'))]</a:t>
            </a:r>
            <a:endPar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endParaRPr>
          </a:p>
        </p:txBody>
      </p:sp>
      <p:sp>
        <p:nvSpPr>
          <p:cNvPr id="65540"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标题 45057"/>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4.1.2 字符串常用方法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45059" name="文本占位符 45058"/>
          <p:cNvSpPr>
            <a:spLocks noGrp="1"/>
          </p:cNvSpPr>
          <p:nvPr>
            <p:ph sz="half" idx="2"/>
          </p:nvPr>
        </p:nvSpPr>
        <p:spPr>
          <a:xfrm>
            <a:off x="554038" y="892175"/>
            <a:ext cx="11155363" cy="5054600"/>
          </a:xfrm>
          <a:ln>
            <a:miter/>
          </a:ln>
        </p:spPr>
        <p:txBody>
          <a:bodyPr lIns="101600" tIns="0" rIns="82550" bIns="0" rtlCol="0" anchor="t">
            <a:noAutofit/>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
            </a:pPr>
            <a:r>
              <a:rPr kumimoji="0" lang="en-US" altLang="zh-CN" sz="2400" b="0" i="0" u="none" strike="noStrike" kern="1200" cap="none" spc="0" normalizeH="0" baseline="0" noProof="1">
                <a:solidFill>
                  <a:schemeClr val="tx1"/>
                </a:solidFill>
                <a:uFillTx/>
                <a:latin typeface="宋体" panose="02010600030101010101" pitchFamily="2" charset="-122"/>
                <a:ea typeface="+mn-ea"/>
                <a:cs typeface="+mn-cs"/>
              </a:rPr>
              <a:t>center()</a:t>
            </a:r>
            <a:r>
              <a:rPr kumimoji="0" lang="zh-CN" altLang="en-US" sz="2400" b="0" i="0" u="none" strike="noStrike" kern="1200" cap="none" spc="0" normalizeH="0" baseline="0" noProof="1">
                <a:solidFill>
                  <a:schemeClr val="tx1"/>
                </a:solidFill>
                <a:uFillTx/>
                <a:latin typeface="宋体" panose="02010600030101010101" pitchFamily="2" charset="-122"/>
                <a:ea typeface="+mn-ea"/>
                <a:cs typeface="+mn-cs"/>
              </a:rPr>
              <a:t>、</a:t>
            </a:r>
            <a:r>
              <a:rPr kumimoji="0" lang="en-US" altLang="zh-CN" sz="2400" b="0" i="0" u="none" strike="noStrike" kern="1200" cap="none" spc="0" normalizeH="0" baseline="0" noProof="1">
                <a:solidFill>
                  <a:schemeClr val="tx1"/>
                </a:solidFill>
                <a:uFillTx/>
                <a:latin typeface="宋体" panose="02010600030101010101" pitchFamily="2" charset="-122"/>
                <a:ea typeface="+mn-ea"/>
                <a:cs typeface="+mn-cs"/>
              </a:rPr>
              <a:t>ljust()</a:t>
            </a:r>
            <a:r>
              <a:rPr kumimoji="0" lang="zh-CN" altLang="en-US" sz="2400" b="0" i="0" u="none" strike="noStrike" kern="1200" cap="none" spc="0" normalizeH="0" baseline="0" noProof="1">
                <a:solidFill>
                  <a:schemeClr val="tx1"/>
                </a:solidFill>
                <a:uFillTx/>
                <a:latin typeface="宋体" panose="02010600030101010101" pitchFamily="2" charset="-122"/>
                <a:ea typeface="+mn-ea"/>
                <a:cs typeface="+mn-cs"/>
              </a:rPr>
              <a:t>、</a:t>
            </a:r>
            <a:r>
              <a:rPr kumimoji="0" lang="en-US" altLang="zh-CN" sz="2400" b="0" i="0" u="none" strike="noStrike" kern="1200" cap="none" spc="0" normalizeH="0" baseline="0" noProof="1">
                <a:solidFill>
                  <a:schemeClr val="tx1"/>
                </a:solidFill>
                <a:uFillTx/>
                <a:latin typeface="宋体" panose="02010600030101010101" pitchFamily="2" charset="-122"/>
                <a:ea typeface="+mn-ea"/>
                <a:cs typeface="+mn-cs"/>
              </a:rPr>
              <a:t>rjust()</a:t>
            </a:r>
            <a:r>
              <a:rPr kumimoji="0" lang="zh-CN" altLang="en-US" sz="2400" b="0" i="0" u="none" strike="noStrike" kern="1200" cap="none" spc="0" normalizeH="0" baseline="0" noProof="1">
                <a:solidFill>
                  <a:schemeClr val="tx1"/>
                </a:solidFill>
                <a:uFillTx/>
                <a:latin typeface="宋体" panose="02010600030101010101" pitchFamily="2" charset="-122"/>
                <a:ea typeface="+mn-ea"/>
                <a:cs typeface="+mn-cs"/>
              </a:rPr>
              <a:t>，返回指定宽度的新字符串，原字符串</a:t>
            </a:r>
            <a:r>
              <a:rPr kumimoji="0" lang="zh-CN" altLang="en-US" sz="2400" b="0" i="0" u="none" strike="noStrike" kern="1200" cap="none" spc="0" normalizeH="0" baseline="0" noProof="1">
                <a:solidFill>
                  <a:srgbClr val="FF0000"/>
                </a:solidFill>
                <a:uFillTx/>
                <a:latin typeface="宋体" panose="02010600030101010101" pitchFamily="2" charset="-122"/>
                <a:ea typeface="+mn-ea"/>
                <a:cs typeface="+mn-cs"/>
              </a:rPr>
              <a:t>居中</a:t>
            </a:r>
            <a:r>
              <a:rPr kumimoji="0" lang="zh-CN" altLang="en-US" sz="2400" b="0" i="0" u="none" strike="noStrike" kern="1200" cap="none" spc="0" normalizeH="0" baseline="0" noProof="1">
                <a:solidFill>
                  <a:schemeClr val="tx1"/>
                </a:solidFill>
                <a:uFillTx/>
                <a:latin typeface="宋体" panose="02010600030101010101" pitchFamily="2" charset="-122"/>
                <a:ea typeface="+mn-ea"/>
                <a:cs typeface="+mn-cs"/>
              </a:rPr>
              <a:t>、</a:t>
            </a:r>
            <a:r>
              <a:rPr kumimoji="0" lang="zh-CN" altLang="en-US" sz="2400" b="0" i="0" u="none" strike="noStrike" kern="1200" cap="none" spc="0" normalizeH="0" baseline="0" noProof="1">
                <a:solidFill>
                  <a:srgbClr val="FF0000"/>
                </a:solidFill>
                <a:uFillTx/>
                <a:latin typeface="宋体" panose="02010600030101010101" pitchFamily="2" charset="-122"/>
                <a:ea typeface="+mn-ea"/>
                <a:cs typeface="+mn-cs"/>
              </a:rPr>
              <a:t>左对齐</a:t>
            </a:r>
            <a:r>
              <a:rPr kumimoji="0" lang="zh-CN" altLang="en-US" sz="2400" b="0" i="0" u="none" strike="noStrike" kern="1200" cap="none" spc="0" normalizeH="0" baseline="0" noProof="1">
                <a:solidFill>
                  <a:schemeClr val="tx1"/>
                </a:solidFill>
                <a:uFillTx/>
                <a:latin typeface="宋体" panose="02010600030101010101" pitchFamily="2" charset="-122"/>
                <a:ea typeface="+mn-ea"/>
                <a:cs typeface="+mn-cs"/>
              </a:rPr>
              <a:t>或</a:t>
            </a:r>
            <a:r>
              <a:rPr kumimoji="0" lang="zh-CN" altLang="en-US" sz="2400" b="0" i="0" u="none" strike="noStrike" kern="1200" cap="none" spc="0" normalizeH="0" baseline="0" noProof="1">
                <a:solidFill>
                  <a:srgbClr val="FF0000"/>
                </a:solidFill>
                <a:uFillTx/>
                <a:latin typeface="宋体" panose="02010600030101010101" pitchFamily="2" charset="-122"/>
                <a:ea typeface="+mn-ea"/>
                <a:cs typeface="+mn-cs"/>
              </a:rPr>
              <a:t>右对齐</a:t>
            </a:r>
            <a:r>
              <a:rPr kumimoji="0" lang="zh-CN" altLang="en-US" sz="2400" b="0" i="0" u="none" strike="noStrike" kern="1200" cap="none" spc="0" normalizeH="0" baseline="0" noProof="1">
                <a:solidFill>
                  <a:schemeClr val="tx1"/>
                </a:solidFill>
                <a:uFillTx/>
                <a:latin typeface="宋体" panose="02010600030101010101" pitchFamily="2" charset="-122"/>
                <a:ea typeface="+mn-ea"/>
                <a:cs typeface="+mn-cs"/>
              </a:rPr>
              <a:t>出现在新字符串中，如果指定宽度大于字符串长度，则使用指定的字符（默认为空格）进行填充。</a:t>
            </a:r>
            <a:endParaRPr kumimoji="0" lang="zh-CN" altLang="en-US" sz="2400" b="0" i="0" u="none" strike="noStrike" kern="1200" cap="none" spc="0" normalizeH="0" baseline="0" noProof="1">
              <a:solidFill>
                <a:schemeClr val="tx1"/>
              </a:solidFill>
              <a:uFillTx/>
              <a:latin typeface="宋体" panose="02010600030101010101" pitchFamily="2" charset="-122"/>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zh-CN" sz="1800" b="0" i="0" u="none" strike="noStrike" kern="1200" cap="none" spc="0" normalizeH="0" baseline="0" noProof="1">
              <a:solidFill>
                <a:schemeClr val="tx1"/>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uFillTx/>
                <a:latin typeface="Consolas" panose="020B0609020204030204" charset="0"/>
                <a:ea typeface="+mn-ea"/>
                <a:cs typeface="+mn-cs"/>
              </a:rPr>
              <a:t>&gt;&gt;&gt; 'Hello world!'.center(20)        #居中对齐，以空格进行填充</a:t>
            </a:r>
            <a:endParaRPr kumimoji="0" lang="en-US" altLang="zh-CN" sz="1800" b="0" i="0" u="none" strike="noStrike" kern="1200" cap="none" spc="0" normalizeH="0" baseline="0" noProof="1">
              <a:solidFill>
                <a:schemeClr val="tx1"/>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rgbClr val="00B0F0"/>
                </a:solidFill>
                <a:uFillTx/>
                <a:latin typeface="Consolas" panose="020B0609020204030204" charset="0"/>
                <a:ea typeface="+mn-ea"/>
                <a:cs typeface="+mn-cs"/>
              </a:rPr>
              <a:t>'    Hello world!    '</a:t>
            </a:r>
            <a:endParaRPr kumimoji="0" lang="en-US" altLang="zh-CN" sz="1800" b="0" i="0" u="none" strike="noStrike" kern="1200" cap="none" spc="0" normalizeH="0" baseline="0" noProof="1">
              <a:solidFill>
                <a:srgbClr val="00B0F0"/>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uFillTx/>
                <a:latin typeface="Consolas" panose="020B0609020204030204" charset="0"/>
                <a:ea typeface="+mn-ea"/>
                <a:cs typeface="+mn-cs"/>
              </a:rPr>
              <a:t>&gt;&gt;&gt; 'Hello world!'.center(20, '=')   #居中对齐，以字符=进行填充</a:t>
            </a:r>
            <a:endParaRPr kumimoji="0" lang="en-US" altLang="zh-CN" sz="1800" b="0" i="0" u="none" strike="noStrike" kern="1200" cap="none" spc="0" normalizeH="0" baseline="0" noProof="1">
              <a:solidFill>
                <a:schemeClr val="tx1"/>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rgbClr val="00B0F0"/>
                </a:solidFill>
                <a:uFillTx/>
                <a:latin typeface="Consolas" panose="020B0609020204030204" charset="0"/>
                <a:ea typeface="+mn-ea"/>
                <a:cs typeface="+mn-cs"/>
              </a:rPr>
              <a:t>'====Hello world!===='</a:t>
            </a:r>
            <a:endParaRPr kumimoji="0" lang="en-US" altLang="zh-CN" sz="1800" b="0" i="0" u="none" strike="noStrike" kern="1200" cap="none" spc="0" normalizeH="0" baseline="0" noProof="1">
              <a:solidFill>
                <a:srgbClr val="00B0F0"/>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uFillTx/>
                <a:latin typeface="Consolas" panose="020B0609020204030204" charset="0"/>
                <a:ea typeface="+mn-ea"/>
                <a:cs typeface="+mn-cs"/>
              </a:rPr>
              <a:t>&gt;&gt;&gt; 'Hello world!'.ljust(20, '=')    #左对齐</a:t>
            </a:r>
            <a:endParaRPr kumimoji="0" lang="en-US" altLang="zh-CN" sz="1800" b="0" i="0" u="none" strike="noStrike" kern="1200" cap="none" spc="0" normalizeH="0" baseline="0" noProof="1">
              <a:solidFill>
                <a:schemeClr val="tx1"/>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rgbClr val="00B0F0"/>
                </a:solidFill>
                <a:uFillTx/>
                <a:latin typeface="Consolas" panose="020B0609020204030204" charset="0"/>
                <a:ea typeface="+mn-ea"/>
                <a:cs typeface="+mn-cs"/>
              </a:rPr>
              <a:t>'Hello world!========'</a:t>
            </a:r>
            <a:endParaRPr kumimoji="0" lang="en-US" altLang="zh-CN" sz="1800" b="0" i="0" u="none" strike="noStrike" kern="1200" cap="none" spc="0" normalizeH="0" baseline="0" noProof="1">
              <a:solidFill>
                <a:srgbClr val="00B0F0"/>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uFillTx/>
                <a:latin typeface="Consolas" panose="020B0609020204030204" charset="0"/>
                <a:ea typeface="+mn-ea"/>
                <a:cs typeface="+mn-cs"/>
              </a:rPr>
              <a:t>&gt;&gt;&gt; 'Hello world!'.rjust(20, '=')    #右对齐</a:t>
            </a:r>
            <a:endParaRPr kumimoji="0" lang="en-US" altLang="zh-CN" sz="1800" b="0" i="0" u="none" strike="noStrike" kern="1200" cap="none" spc="0" normalizeH="0" baseline="0" noProof="1">
              <a:solidFill>
                <a:schemeClr val="tx1"/>
              </a:solidFill>
              <a:uFillTx/>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rgbClr val="00B0F0"/>
                </a:solidFill>
                <a:uFillTx/>
                <a:latin typeface="Consolas" panose="020B0609020204030204" charset="0"/>
                <a:ea typeface="+mn-ea"/>
                <a:cs typeface="+mn-cs"/>
              </a:rPr>
              <a:t>'========Hello world!'</a:t>
            </a:r>
            <a:endParaRPr kumimoji="0" lang="en-US" altLang="zh-CN" sz="1800" b="0" i="0" u="none" strike="noStrike" kern="1200" cap="none" spc="0" normalizeH="0" baseline="0" noProof="1">
              <a:solidFill>
                <a:srgbClr val="00B0F0"/>
              </a:solidFill>
              <a:uFillTx/>
              <a:latin typeface="Consolas" panose="020B0609020204030204" charset="0"/>
              <a:ea typeface="+mn-ea"/>
              <a:cs typeface="+mn-cs"/>
            </a:endParaRPr>
          </a:p>
        </p:txBody>
      </p:sp>
      <p:sp>
        <p:nvSpPr>
          <p:cNvPr id="66564"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a:xfrm>
            <a:off x="554038" y="892175"/>
            <a:ext cx="11155363" cy="5054600"/>
          </a:xfrm>
        </p:spPr>
        <p:txBody>
          <a:bodyPr lIns="101600" tIns="0" rIns="82550" bIns="0" rtlCol="0">
            <a:noAutofit/>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en-US" altLang="en-US" sz="2400" b="0" i="0" u="none" strike="noStrike" kern="1200" cap="none" spc="0" normalizeH="0" baseline="0" noProof="1">
                <a:solidFill>
                  <a:schemeClr val="tx1"/>
                </a:solidFill>
                <a:uFillTx/>
                <a:latin typeface="+mn-ea"/>
                <a:ea typeface="+mn-ea"/>
                <a:cs typeface="+mn-cs"/>
              </a:rPr>
              <a:t>zfill()返回指定宽度的字符串，在</a:t>
            </a:r>
            <a:r>
              <a:rPr kumimoji="0" lang="en-US" altLang="en-US" sz="2400" b="0" i="0" u="none" strike="noStrike" kern="1200" cap="none" spc="0" normalizeH="0" baseline="0" noProof="1">
                <a:solidFill>
                  <a:srgbClr val="FF0000"/>
                </a:solidFill>
                <a:uFillTx/>
                <a:latin typeface="+mn-ea"/>
                <a:ea typeface="+mn-ea"/>
                <a:cs typeface="+mn-cs"/>
              </a:rPr>
              <a:t>左侧</a:t>
            </a:r>
            <a:r>
              <a:rPr kumimoji="0" lang="en-US" altLang="en-US" sz="2400" b="0" i="0" u="none" strike="noStrike" kern="1200" cap="none" spc="0" normalizeH="0" baseline="0" noProof="1">
                <a:solidFill>
                  <a:schemeClr val="tx1"/>
                </a:solidFill>
                <a:uFillTx/>
                <a:latin typeface="+mn-ea"/>
                <a:ea typeface="+mn-ea"/>
                <a:cs typeface="+mn-cs"/>
              </a:rPr>
              <a:t>以字符0进行填充。</a:t>
            </a:r>
            <a:endParaRPr kumimoji="0" lang="en-US" altLang="en-US" sz="2400" b="0" i="0" u="none" strike="noStrike" kern="1200" cap="none" spc="0" normalizeH="0" baseline="0" noProof="1">
              <a:solidFill>
                <a:schemeClr val="tx1"/>
              </a:solidFill>
              <a:uFillTx/>
              <a:latin typeface="+mn-ea"/>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chemeClr val="tx1"/>
                </a:solidFill>
                <a:uFillTx/>
                <a:latin typeface="Consolas" panose="020B0609020204030204" charset="0"/>
                <a:ea typeface="+mn-ea"/>
                <a:cs typeface="+mn-cs"/>
              </a:rPr>
              <a:t>&gt;&gt;&gt; 'abc'.zfill(5)        #在左侧填充数字字符0</a:t>
            </a:r>
            <a:endParaRPr kumimoji="0" lang="en-US"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rgbClr val="00B0F0"/>
                </a:solidFill>
                <a:uFillTx/>
                <a:latin typeface="Consolas" panose="020B0609020204030204" charset="0"/>
                <a:ea typeface="+mn-ea"/>
                <a:cs typeface="+mn-cs"/>
              </a:rPr>
              <a:t>'00abc'</a:t>
            </a:r>
            <a:endParaRPr kumimoji="0" lang="en-US" altLang="en-US" sz="1800" b="0" i="0" u="none" strike="noStrike" kern="1200" cap="none" spc="0" normalizeH="0" baseline="0" noProof="1">
              <a:solidFill>
                <a:srgbClr val="00B0F0"/>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chemeClr val="tx1"/>
                </a:solidFill>
                <a:uFillTx/>
                <a:latin typeface="Consolas" panose="020B0609020204030204" charset="0"/>
                <a:ea typeface="+mn-ea"/>
                <a:cs typeface="+mn-cs"/>
              </a:rPr>
              <a:t>&gt;&gt;&gt; 'abc'.zfill(2)        #指定宽度小于字符串长度时，返回字符串本身</a:t>
            </a:r>
            <a:endParaRPr kumimoji="0" lang="en-US"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rgbClr val="00B0F0"/>
                </a:solidFill>
                <a:uFillTx/>
                <a:latin typeface="Consolas" panose="020B0609020204030204" charset="0"/>
                <a:ea typeface="+mn-ea"/>
                <a:cs typeface="+mn-cs"/>
              </a:rPr>
              <a:t>'abc'</a:t>
            </a:r>
            <a:endParaRPr kumimoji="0" lang="en-US" altLang="en-US" sz="1800" b="0" i="0" u="none" strike="noStrike" kern="1200" cap="none" spc="0" normalizeH="0" baseline="0" noProof="1">
              <a:solidFill>
                <a:srgbClr val="00B0F0"/>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chemeClr val="tx1"/>
                </a:solidFill>
                <a:uFillTx/>
                <a:latin typeface="Consolas" panose="020B0609020204030204" charset="0"/>
                <a:ea typeface="+mn-ea"/>
                <a:cs typeface="+mn-cs"/>
              </a:rPr>
              <a:t>&gt;&gt;&gt; 'uio'.zfill(20)</a:t>
            </a:r>
            <a:endParaRPr kumimoji="0" lang="en-US"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800" b="0" i="0" u="none" strike="noStrike" kern="1200" cap="none" spc="0" normalizeH="0" baseline="0" noProof="1">
                <a:solidFill>
                  <a:srgbClr val="00B0F0"/>
                </a:solidFill>
                <a:uFillTx/>
                <a:latin typeface="Consolas" panose="020B0609020204030204" charset="0"/>
                <a:ea typeface="+mn-ea"/>
                <a:cs typeface="+mn-cs"/>
              </a:rPr>
              <a:t>'00000000000000000uio'</a:t>
            </a:r>
            <a:endParaRPr kumimoji="0" lang="en-US" altLang="en-US" sz="1800" b="0" i="0" u="none" strike="noStrike" kern="1200" cap="none" spc="0" normalizeH="0" baseline="0" noProof="1">
              <a:solidFill>
                <a:srgbClr val="00B0F0"/>
              </a:solidFill>
              <a:uFillTx/>
              <a:latin typeface="Consolas" panose="020B0609020204030204" charset="0"/>
              <a:ea typeface="+mn-ea"/>
              <a:cs typeface="+mn-cs"/>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67587" name="标题 45057"/>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4.1.2 字符串常用方法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67588"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Arial" panose="020B0604020202020204" pitchFamily="34" charset="0"/>
              </a:rPr>
              <a:t>4.1.2 字符串常用方法</a:t>
            </a:r>
            <a:endParaRPr lang="zh-CN" altLang="en-US" spc="200">
              <a:solidFill>
                <a:srgbClr val="FFFFFF"/>
              </a:solidFill>
              <a:latin typeface="宋体" panose="02010600030101010101" pitchFamily="2" charset="-122"/>
              <a:ea typeface="+mj-ea"/>
              <a:cs typeface="+mj-cs"/>
              <a:sym typeface="Arial" panose="020B0604020202020204" pitchFamily="34" charset="0"/>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3" name="内容占位符 2"/>
          <p:cNvSpPr>
            <a:spLocks noGrp="1"/>
          </p:cNvSpPr>
          <p:nvPr>
            <p:ph sz="half" idx="2"/>
          </p:nvPr>
        </p:nvSpPr>
        <p:spPr>
          <a:xfrm>
            <a:off x="554038" y="892175"/>
            <a:ext cx="11155363" cy="5054600"/>
          </a:xfrm>
        </p:spPr>
        <p:txBody>
          <a:bodyPr lIns="101600" tIns="0" rIns="82550" bIns="0" rtlCol="0">
            <a:noAutofit/>
          </a:bodyPr>
          <a:p>
            <a:pPr marL="285750" marR="0" indent="-285750" algn="l" defTabSz="914400" rtl="0" eaLnBrk="1" fontAlgn="base" latinLnBrk="0" hangingPunct="1">
              <a:lnSpc>
                <a:spcPct val="150000"/>
              </a:lnSpc>
              <a:spcBef>
                <a:spcPts val="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uFillTx/>
                <a:latin typeface="+mn-lt"/>
                <a:ea typeface="+mn-ea"/>
                <a:cs typeface="+mn-cs"/>
              </a:rPr>
              <a:t>isalnum()、isalpha()、isdigit()、isdecimal()、isnumeric()、isspace()、isupper()、islower()，用来测试字符串是否为数字或字母、是否为字母、是否为数字字符、是否为空白字符、是否为大写字母以及是否为小写字母。</a:t>
            </a:r>
            <a:endParaRPr kumimoji="0" lang="zh-CN" altLang="en-US" sz="2400" b="0" i="0" u="none" strike="noStrike" kern="1200" cap="none" spc="0" normalizeH="0" baseline="0" noProof="1">
              <a:solidFill>
                <a:schemeClr val="tx1"/>
              </a:solidFill>
              <a:uFillTx/>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'1234abcd'.isalnum()</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rgbClr val="00B0F0"/>
                </a:solidFill>
                <a:uFillTx/>
                <a:latin typeface="Consolas" panose="020B0609020204030204" charset="0"/>
                <a:ea typeface="+mn-ea"/>
                <a:cs typeface="+mn-cs"/>
              </a:rPr>
              <a:t>True</a:t>
            </a:r>
            <a:endParaRPr kumimoji="0" lang="zh-CN" altLang="en-US" sz="1800" b="0" i="0" u="none" strike="noStrike" kern="1200" cap="none" spc="0" normalizeH="0" baseline="0" noProof="1">
              <a:solidFill>
                <a:srgbClr val="00B0F0"/>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'1234abcd'.isalpha()         #全部为英文字母时返回True</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rgbClr val="00B0F0"/>
                </a:solidFill>
                <a:uFillTx/>
                <a:latin typeface="Consolas" panose="020B0609020204030204" charset="0"/>
                <a:ea typeface="+mn-ea"/>
                <a:cs typeface="+mn-cs"/>
              </a:rPr>
              <a:t>False</a:t>
            </a:r>
            <a:endParaRPr kumimoji="0" lang="zh-CN" altLang="en-US" sz="1800" b="0" i="0" u="none" strike="noStrike" kern="1200" cap="none" spc="0" normalizeH="0" baseline="0" noProof="1">
              <a:solidFill>
                <a:srgbClr val="00B0F0"/>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'1234abcd'.isdigit()         #全部为数字时返回True</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rgbClr val="00B0F0"/>
                </a:solidFill>
                <a:uFillTx/>
                <a:latin typeface="Consolas" panose="020B0609020204030204" charset="0"/>
                <a:ea typeface="+mn-ea"/>
                <a:cs typeface="+mn-cs"/>
              </a:rPr>
              <a:t>False</a:t>
            </a:r>
            <a:endParaRPr kumimoji="0" lang="zh-CN" altLang="en-US" sz="1800" b="0" i="0" u="none" strike="noStrike" kern="1200" cap="none" spc="0" normalizeH="0" baseline="0" noProof="1">
              <a:solidFill>
                <a:srgbClr val="00B0F0"/>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'abcd'.isalpha()</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rgbClr val="00B0F0"/>
                </a:solidFill>
                <a:uFillTx/>
                <a:latin typeface="Consolas" panose="020B0609020204030204" charset="0"/>
                <a:ea typeface="+mn-ea"/>
                <a:cs typeface="+mn-cs"/>
              </a:rPr>
              <a:t>True</a:t>
            </a:r>
            <a:endParaRPr kumimoji="0" lang="zh-CN" altLang="en-US" sz="1800" b="0" i="0" u="none" strike="noStrike" kern="1200" cap="none" spc="0" normalizeH="0" baseline="0" noProof="1">
              <a:solidFill>
                <a:srgbClr val="00B0F0"/>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'1234.0'.isdigit()</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rgbClr val="00B0F0"/>
                </a:solidFill>
                <a:uFillTx/>
                <a:latin typeface="Consolas" panose="020B0609020204030204" charset="0"/>
                <a:ea typeface="+mn-ea"/>
                <a:cs typeface="+mn-cs"/>
              </a:rPr>
              <a:t>False</a:t>
            </a:r>
            <a:endParaRPr kumimoji="0" lang="zh-CN" altLang="en-US" sz="1800" b="0" i="0" u="none" strike="noStrike" kern="1200" cap="none" spc="0" normalizeH="0" baseline="0" noProof="1">
              <a:solidFill>
                <a:srgbClr val="00B0F0"/>
              </a:solidFill>
              <a:uFillTx/>
              <a:latin typeface="Consolas" panose="020B0609020204030204" charset="0"/>
              <a:ea typeface="+mn-ea"/>
              <a:cs typeface="+mn-cs"/>
            </a:endParaRPr>
          </a:p>
        </p:txBody>
      </p:sp>
      <p:sp>
        <p:nvSpPr>
          <p:cNvPr id="68612"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Arial" panose="020B0604020202020204" pitchFamily="34" charset="0"/>
              </a:rPr>
              <a:t>4.1.2 字符串常用方法</a:t>
            </a:r>
            <a:endParaRPr lang="zh-CN" altLang="en-US" spc="200">
              <a:solidFill>
                <a:srgbClr val="FFFFFF"/>
              </a:solidFill>
              <a:latin typeface="宋体" panose="02010600030101010101" pitchFamily="2" charset="-122"/>
              <a:ea typeface="+mj-ea"/>
              <a:cs typeface="+mj-cs"/>
              <a:sym typeface="Arial" panose="020B0604020202020204" pitchFamily="34" charset="0"/>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69635" name="内容占位符 2"/>
          <p:cNvSpPr>
            <a:spLocks noGrp="1"/>
          </p:cNvSpPr>
          <p:nvPr>
            <p:ph sz="half" idx="2"/>
          </p:nvPr>
        </p:nvSpPr>
        <p:spPr>
          <a:xfrm>
            <a:off x="554038" y="892175"/>
            <a:ext cx="11155362" cy="5054600"/>
          </a:xfrm>
        </p:spPr>
        <p:txBody>
          <a:bodyPr lIns="101600" tIns="0" rIns="82550" bIns="0" anchor="t"/>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Arial" panose="020B0604020202020204" pitchFamily="34" charset="0"/>
              </a:rPr>
              <a:t>&gt;&gt;&gt; '1234'.isdigit()</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00B0F0"/>
                </a:solidFill>
                <a:latin typeface="Consolas" panose="020B0609020204030204" charset="0"/>
                <a:ea typeface="+mn-ea"/>
                <a:cs typeface="+mn-cs"/>
                <a:sym typeface="Arial" panose="020B0604020202020204" pitchFamily="34" charset="0"/>
              </a:rPr>
              <a:t>True</a:t>
            </a:r>
            <a:endParaRPr lang="zh-CN" altLang="en-US" sz="1800" kern="1200" spc="150" normalizeH="0" baseline="0">
              <a:solidFill>
                <a:srgbClr val="00B0F0"/>
              </a:solidFill>
              <a:latin typeface="Consolas" panose="020B0609020204030204" charset="0"/>
              <a:ea typeface="+mn-ea"/>
              <a:cs typeface="+mn-cs"/>
              <a:sym typeface="Arial" panose="020B0604020202020204" pitchFamily="34" charset="0"/>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Arial" panose="020B0604020202020204" pitchFamily="34" charset="0"/>
              </a:rPr>
              <a:t>&gt;&gt;&gt; '九'.isnumeric()              #isnumeric()方法支持汉字数字</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00B0F0"/>
                </a:solidFill>
                <a:latin typeface="Consolas" panose="020B0609020204030204" charset="0"/>
                <a:ea typeface="+mn-ea"/>
                <a:cs typeface="+mn-cs"/>
                <a:sym typeface="Arial" panose="020B0604020202020204" pitchFamily="34" charset="0"/>
              </a:rPr>
              <a:t>True</a:t>
            </a:r>
            <a:endParaRPr lang="zh-CN" altLang="en-US" sz="1800" kern="1200" spc="150" normalizeH="0" baseline="0">
              <a:solidFill>
                <a:srgbClr val="00B0F0"/>
              </a:solidFill>
              <a:latin typeface="Consolas" panose="020B0609020204030204" charset="0"/>
              <a:ea typeface="+mn-ea"/>
              <a:cs typeface="+mn-cs"/>
              <a:sym typeface="Arial" panose="020B0604020202020204" pitchFamily="34" charset="0"/>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Arial" panose="020B0604020202020204" pitchFamily="34" charset="0"/>
              </a:rPr>
              <a:t>&gt;&gt;&gt; '九'.isdigit()</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00B0F0"/>
                </a:solidFill>
                <a:latin typeface="Consolas" panose="020B0609020204030204" charset="0"/>
                <a:ea typeface="+mn-ea"/>
                <a:cs typeface="+mn-cs"/>
                <a:sym typeface="Arial" panose="020B0604020202020204" pitchFamily="34" charset="0"/>
              </a:rPr>
              <a:t>False</a:t>
            </a:r>
            <a:endParaRPr lang="zh-CN" altLang="en-US" sz="1800" kern="1200" spc="150" normalizeH="0" baseline="0">
              <a:solidFill>
                <a:srgbClr val="00B0F0"/>
              </a:solidFill>
              <a:latin typeface="Consolas" panose="020B0609020204030204" charset="0"/>
              <a:ea typeface="+mn-ea"/>
              <a:cs typeface="+mn-cs"/>
              <a:sym typeface="Arial" panose="020B0604020202020204" pitchFamily="34" charset="0"/>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Arial" panose="020B0604020202020204" pitchFamily="34" charset="0"/>
              </a:rPr>
              <a:t>&gt;&gt;&gt; '九'.isdecimal()</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00B0F0"/>
                </a:solidFill>
                <a:latin typeface="Consolas" panose="020B0609020204030204" charset="0"/>
                <a:ea typeface="+mn-ea"/>
                <a:cs typeface="+mn-cs"/>
                <a:sym typeface="Arial" panose="020B0604020202020204" pitchFamily="34" charset="0"/>
              </a:rPr>
              <a:t>False</a:t>
            </a:r>
            <a:endParaRPr lang="zh-CN" altLang="en-US" sz="1800" kern="1200" spc="150" normalizeH="0" baseline="0">
              <a:solidFill>
                <a:srgbClr val="00B0F0"/>
              </a:solidFill>
              <a:latin typeface="Consolas" panose="020B0609020204030204" charset="0"/>
              <a:ea typeface="+mn-ea"/>
              <a:cs typeface="+mn-cs"/>
              <a:sym typeface="Arial" panose="020B0604020202020204" pitchFamily="34" charset="0"/>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Arial" panose="020B0604020202020204" pitchFamily="34" charset="0"/>
              </a:rPr>
              <a:t>&gt;&gt;&gt; 'ⅣⅢⅩ'.isdecimal()</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00B0F0"/>
                </a:solidFill>
                <a:latin typeface="Consolas" panose="020B0609020204030204" charset="0"/>
                <a:ea typeface="+mn-ea"/>
                <a:cs typeface="+mn-cs"/>
                <a:sym typeface="Arial" panose="020B0604020202020204" pitchFamily="34" charset="0"/>
              </a:rPr>
              <a:t>False</a:t>
            </a:r>
            <a:endParaRPr lang="zh-CN" altLang="en-US" sz="1800" kern="1200" spc="150" normalizeH="0" baseline="0">
              <a:solidFill>
                <a:srgbClr val="00B0F0"/>
              </a:solidFill>
              <a:latin typeface="Consolas" panose="020B0609020204030204" charset="0"/>
              <a:ea typeface="+mn-ea"/>
              <a:cs typeface="+mn-cs"/>
              <a:sym typeface="Arial" panose="020B0604020202020204" pitchFamily="34" charset="0"/>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Arial" panose="020B0604020202020204" pitchFamily="34" charset="0"/>
              </a:rPr>
              <a:t>&gt;&gt;&gt; 'ⅣⅢⅩ'.isdigit()</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00B0F0"/>
                </a:solidFill>
                <a:latin typeface="Consolas" panose="020B0609020204030204" charset="0"/>
                <a:ea typeface="+mn-ea"/>
                <a:cs typeface="+mn-cs"/>
                <a:sym typeface="Arial" panose="020B0604020202020204" pitchFamily="34" charset="0"/>
              </a:rPr>
              <a:t>False</a:t>
            </a:r>
            <a:endParaRPr lang="zh-CN" altLang="en-US" sz="1800" kern="1200" spc="150" normalizeH="0" baseline="0">
              <a:solidFill>
                <a:srgbClr val="00B0F0"/>
              </a:solidFill>
              <a:latin typeface="Consolas" panose="020B0609020204030204" charset="0"/>
              <a:ea typeface="+mn-ea"/>
              <a:cs typeface="+mn-cs"/>
              <a:sym typeface="Arial" panose="020B0604020202020204" pitchFamily="34" charset="0"/>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Arial" panose="020B0604020202020204" pitchFamily="34" charset="0"/>
              </a:rPr>
              <a:t>&gt;&gt;&gt; 'ⅣⅢⅩ'.isnumeric()         #支持罗马数字</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00B0F0"/>
                </a:solidFill>
                <a:latin typeface="Consolas" panose="020B0609020204030204" charset="0"/>
                <a:ea typeface="+mn-ea"/>
                <a:cs typeface="+mn-cs"/>
                <a:sym typeface="Arial" panose="020B0604020202020204" pitchFamily="34" charset="0"/>
              </a:rPr>
              <a:t>True</a:t>
            </a:r>
            <a:endParaRPr lang="zh-CN" altLang="en-US" sz="1800" kern="1200" spc="150" normalizeH="0" baseline="0">
              <a:solidFill>
                <a:srgbClr val="00B0F0"/>
              </a:solidFill>
              <a:latin typeface="Consolas" panose="020B0609020204030204" charset="0"/>
              <a:ea typeface="+mn-ea"/>
              <a:cs typeface="+mn-cs"/>
              <a:sym typeface="Arial" panose="020B0604020202020204" pitchFamily="34" charset="0"/>
            </a:endParaRPr>
          </a:p>
        </p:txBody>
      </p:sp>
      <p:sp>
        <p:nvSpPr>
          <p:cNvPr id="69636"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4.1.2 字符串常用方法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3" name="内容占位符 2"/>
          <p:cNvSpPr>
            <a:spLocks noGrp="1"/>
          </p:cNvSpPr>
          <p:nvPr>
            <p:ph sz="half" idx="2"/>
          </p:nvPr>
        </p:nvSpPr>
        <p:spPr>
          <a:xfrm>
            <a:off x="554038" y="892175"/>
            <a:ext cx="11155363" cy="5054600"/>
          </a:xfrm>
        </p:spPr>
        <p:txBody>
          <a:bodyPr lIns="101600" tIns="0" rIns="82550" bIns="0" rtlCol="0">
            <a:noAutofit/>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uFillTx/>
                <a:latin typeface="+mn-lt"/>
                <a:ea typeface="+mn-ea"/>
                <a:cs typeface="+mn-cs"/>
              </a:rPr>
              <a:t>除了字符串对象提供的方法以外，很多Python内置函数也可以对字符串进行操作，例如：</a:t>
            </a:r>
            <a:endParaRPr kumimoji="0" lang="zh-CN" altLang="en-US" sz="2400" b="0" i="0" u="none" strike="noStrike" kern="1200" cap="none" spc="0" normalizeH="0" baseline="0" noProof="1">
              <a:solidFill>
                <a:schemeClr val="tx1"/>
              </a:solidFill>
              <a:uFillTx/>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x = 'Hello world.'</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len(x)                    #字符串长度</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rgbClr val="00B0F0"/>
                </a:solidFill>
                <a:uFillTx/>
                <a:latin typeface="Consolas" panose="020B0609020204030204" charset="0"/>
                <a:ea typeface="+mn-ea"/>
                <a:cs typeface="+mn-cs"/>
              </a:rPr>
              <a:t>12</a:t>
            </a:r>
            <a:endParaRPr kumimoji="0" lang="zh-CN" altLang="en-US" sz="1800" b="0" i="0" u="none" strike="noStrike" kern="1200" cap="none" spc="0" normalizeH="0" baseline="0" noProof="1">
              <a:solidFill>
                <a:srgbClr val="00B0F0"/>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max(x)                    #最大字符</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rgbClr val="00B0F0"/>
                </a:solidFill>
                <a:uFillTx/>
                <a:latin typeface="Consolas" panose="020B0609020204030204" charset="0"/>
                <a:ea typeface="+mn-ea"/>
                <a:cs typeface="+mn-cs"/>
              </a:rPr>
              <a:t>'w'</a:t>
            </a:r>
            <a:endParaRPr kumimoji="0" lang="zh-CN" altLang="en-US" sz="1800" b="0" i="0" u="none" strike="noStrike" kern="1200" cap="none" spc="0" normalizeH="0" baseline="0" noProof="1">
              <a:solidFill>
                <a:srgbClr val="00B0F0"/>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min(x)</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rgbClr val="00B0F0"/>
                </a:solidFill>
                <a:uFillTx/>
                <a:latin typeface="Consolas" panose="020B0609020204030204" charset="0"/>
                <a:ea typeface="+mn-ea"/>
                <a:cs typeface="+mn-cs"/>
              </a:rPr>
              <a:t>' '</a:t>
            </a:r>
            <a:endParaRPr kumimoji="0" lang="zh-CN" altLang="en-US" sz="1800" b="0" i="0" u="none" strike="noStrike" kern="1200" cap="none" spc="0" normalizeH="0" baseline="0" noProof="1">
              <a:solidFill>
                <a:srgbClr val="00B0F0"/>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list(zip(x,x))            #zip()也可以作用于字符串</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rgbClr val="00B0F0"/>
                </a:solidFill>
                <a:uFillTx/>
                <a:latin typeface="Consolas" panose="020B0609020204030204" charset="0"/>
                <a:ea typeface="+mn-ea"/>
                <a:cs typeface="+mn-cs"/>
              </a:rPr>
              <a:t>[('H', 'H'), ('e', 'e'), ('l', 'l'), ('l', 'l'), ('o', 'o'), (' ', ' '), ('w', 'w'), ('o', 'o'), ('r', 'r'), ('l', 'l'), ('d', 'd'), ('.', '.')]</a:t>
            </a:r>
            <a:endParaRPr kumimoji="0" lang="zh-CN" altLang="en-US" sz="1800" b="0" i="0" u="none" strike="noStrike" kern="1200" cap="none" spc="0" normalizeH="0" baseline="0" noProof="1">
              <a:solidFill>
                <a:srgbClr val="00B0F0"/>
              </a:solidFill>
              <a:uFillTx/>
              <a:latin typeface="Consolas" panose="020B0609020204030204" charset="0"/>
              <a:ea typeface="+mn-ea"/>
              <a:cs typeface="+mn-cs"/>
            </a:endParaRPr>
          </a:p>
        </p:txBody>
      </p:sp>
      <p:sp>
        <p:nvSpPr>
          <p:cNvPr id="70660"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4.1.2 字符串常用方法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3" name="内容占位符 2"/>
          <p:cNvSpPr>
            <a:spLocks noGrp="1"/>
          </p:cNvSpPr>
          <p:nvPr>
            <p:ph sz="half" idx="2"/>
          </p:nvPr>
        </p:nvSpPr>
        <p:spPr>
          <a:xfrm>
            <a:off x="554038" y="892175"/>
            <a:ext cx="11155363" cy="5054600"/>
          </a:xfrm>
        </p:spPr>
        <p:txBody>
          <a:bodyPr lIns="101600" tIns="0" rIns="82550" bIns="0" rtlCol="0">
            <a:noAutofit/>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n"/>
            </a:pPr>
            <a:r>
              <a:rPr kumimoji="0" lang="zh-CN" altLang="en-US" sz="2400" b="0" i="0" u="none" strike="noStrike" kern="1200" cap="none" spc="0" normalizeH="0" baseline="0" noProof="1">
                <a:solidFill>
                  <a:srgbClr val="FF0000"/>
                </a:solidFill>
                <a:uFillTx/>
                <a:latin typeface="+mn-lt"/>
                <a:ea typeface="+mn-ea"/>
                <a:cs typeface="+mn-cs"/>
              </a:rPr>
              <a:t>切片</a:t>
            </a:r>
            <a:r>
              <a:rPr kumimoji="0" lang="zh-CN" altLang="en-US" sz="2400" b="0" i="0" u="none" strike="noStrike" kern="1200" cap="none" spc="0" normalizeH="0" baseline="0" noProof="1">
                <a:solidFill>
                  <a:schemeClr val="tx1"/>
                </a:solidFill>
                <a:uFillTx/>
                <a:latin typeface="+mn-lt"/>
                <a:ea typeface="+mn-ea"/>
                <a:cs typeface="+mn-cs"/>
              </a:rPr>
              <a:t>也适用于字符串，但</a:t>
            </a:r>
            <a:r>
              <a:rPr kumimoji="0" lang="zh-CN" altLang="en-US" sz="2400" b="0" i="0" u="none" strike="noStrike" kern="1200" cap="none" spc="0" normalizeH="0" baseline="0" noProof="1">
                <a:solidFill>
                  <a:srgbClr val="FF0000"/>
                </a:solidFill>
                <a:uFillTx/>
                <a:latin typeface="+mn-lt"/>
                <a:ea typeface="+mn-ea"/>
                <a:cs typeface="+mn-cs"/>
              </a:rPr>
              <a:t>仅限于读取</a:t>
            </a:r>
            <a:r>
              <a:rPr kumimoji="0" lang="zh-CN" altLang="en-US" sz="2400" b="0" i="0" u="none" strike="noStrike" kern="1200" cap="none" spc="0" normalizeH="0" baseline="0" noProof="1">
                <a:solidFill>
                  <a:schemeClr val="tx1"/>
                </a:solidFill>
                <a:uFillTx/>
                <a:latin typeface="+mn-lt"/>
                <a:ea typeface="+mn-ea"/>
                <a:cs typeface="+mn-cs"/>
              </a:rPr>
              <a:t>其中的元素，不支持字符串修改。</a:t>
            </a:r>
            <a:endParaRPr kumimoji="0" lang="zh-CN" altLang="en-US" sz="2400" b="0" i="0" u="none" strike="noStrike" kern="1200" cap="none" spc="0" normalizeH="0" baseline="0" noProof="1">
              <a:solidFill>
                <a:schemeClr val="tx1"/>
              </a:solidFill>
              <a:uFillTx/>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kern="1200" cap="none" spc="0" normalizeH="0" baseline="0" noProof="1">
              <a:solidFill>
                <a:schemeClr val="tx1"/>
              </a:solidFill>
              <a:uFillTx/>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'Explicit is better than implicit.'[:8]</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uFillTx/>
                <a:latin typeface="Consolas" panose="020B0609020204030204" charset="0"/>
                <a:ea typeface="+mn-ea"/>
                <a:cs typeface="+mn-cs"/>
              </a:rPr>
              <a:t>'Explicit'</a:t>
            </a:r>
            <a:endParaRPr kumimoji="0" lang="zh-CN" altLang="en-US" sz="1800" b="0" i="0" u="none" strike="noStrike" kern="1200" cap="none" spc="0" normalizeH="0" baseline="0" noProof="1">
              <a:solidFill>
                <a:srgbClr val="00B0F0"/>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'Explicit is better than implicit.'[9:23]</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uFillTx/>
                <a:latin typeface="Consolas" panose="020B0609020204030204" charset="0"/>
                <a:ea typeface="+mn-ea"/>
                <a:cs typeface="+mn-cs"/>
              </a:rPr>
              <a:t>'is better than'</a:t>
            </a:r>
            <a:endParaRPr kumimoji="0" lang="zh-CN" altLang="en-US" sz="1800" b="0" i="0" u="none" strike="noStrike" kern="1200" cap="none" spc="0" normalizeH="0" baseline="0" noProof="1">
              <a:solidFill>
                <a:srgbClr val="00B0F0"/>
              </a:solidFill>
              <a:uFillTx/>
              <a:latin typeface="Consolas" panose="020B0609020204030204" charset="0"/>
              <a:ea typeface="+mn-ea"/>
              <a:cs typeface="+mn-cs"/>
            </a:endParaRPr>
          </a:p>
        </p:txBody>
      </p:sp>
      <p:sp>
        <p:nvSpPr>
          <p:cNvPr id="71684"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a:xfrm>
            <a:off x="554038" y="892175"/>
            <a:ext cx="11155363" cy="5054600"/>
          </a:xfrm>
        </p:spPr>
        <p:txBody>
          <a:bodyPr lIns="101600" tIns="0" rIns="82550" bIns="0" rtlCol="0">
            <a:noAutofit/>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
            </a:pPr>
            <a:r>
              <a:rPr kumimoji="0" lang="en-US" altLang="en-US" sz="2400" b="0" i="0" u="none" strike="noStrike" kern="1200" cap="none" spc="0" normalizeH="0" baseline="0" noProof="1">
                <a:solidFill>
                  <a:schemeClr val="tx1"/>
                </a:solidFill>
                <a:uFillTx/>
                <a:latin typeface="+mn-lt"/>
                <a:ea typeface="+mn-ea"/>
                <a:cs typeface="+mn-cs"/>
              </a:rPr>
              <a:t>Pytho标准库zlib中提供的compress()和decompress()函数可以用于</a:t>
            </a:r>
            <a:r>
              <a:rPr kumimoji="0" lang="zh-CN" altLang="en-US" sz="2400" b="0" i="0" u="none" strike="noStrike" kern="1200" cap="none" spc="0" normalizeH="0" baseline="0" noProof="1">
                <a:solidFill>
                  <a:srgbClr val="FF0000"/>
                </a:solidFill>
                <a:uFillTx/>
                <a:latin typeface="+mn-lt"/>
                <a:ea typeface="+mn-ea"/>
                <a:cs typeface="+mn-cs"/>
              </a:rPr>
              <a:t>字节串</a:t>
            </a:r>
            <a:r>
              <a:rPr kumimoji="0" lang="en-US" altLang="en-US" sz="2400" b="0" i="0" u="none" strike="noStrike" kern="1200" cap="none" spc="0" normalizeH="0" baseline="0" noProof="1">
                <a:solidFill>
                  <a:srgbClr val="FF0000"/>
                </a:solidFill>
                <a:uFillTx/>
                <a:latin typeface="+mn-lt"/>
                <a:ea typeface="+mn-ea"/>
                <a:cs typeface="+mn-cs"/>
              </a:rPr>
              <a:t>的压缩和解压缩</a:t>
            </a:r>
            <a:r>
              <a:rPr kumimoji="0" lang="en-US" altLang="en-US" sz="2400" b="0" i="0" u="none" strike="noStrike" kern="1200" cap="none" spc="0" normalizeH="0" baseline="0" noProof="1">
                <a:solidFill>
                  <a:schemeClr val="tx1"/>
                </a:solidFill>
                <a:uFillTx/>
                <a:latin typeface="+mn-lt"/>
                <a:ea typeface="+mn-ea"/>
                <a:cs typeface="+mn-cs"/>
              </a:rPr>
              <a:t>。</a:t>
            </a:r>
            <a:endParaRPr kumimoji="0" lang="en-US" altLang="en-US" sz="2400" b="0" i="0" u="none" strike="noStrike" kern="1200" cap="none" spc="0" normalizeH="0" baseline="0" noProof="1">
              <a:solidFill>
                <a:schemeClr val="tx1"/>
              </a:solidFill>
              <a:uFillTx/>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altLang="en-US" sz="1600" b="0" i="0" u="none" strike="noStrike" kern="1200" cap="none" spc="0" normalizeH="0" baseline="0" noProof="1">
              <a:solidFill>
                <a:schemeClr val="tx1"/>
              </a:solidFill>
              <a:uFillTx/>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600" b="0" i="0" u="none" strike="noStrike" kern="1200" cap="none" spc="0" normalizeH="0" baseline="0" noProof="1">
                <a:solidFill>
                  <a:schemeClr val="tx1"/>
                </a:solidFill>
                <a:uFillTx/>
                <a:latin typeface="Consolas" panose="020B0609020204030204" charset="0"/>
                <a:ea typeface="+mn-ea"/>
                <a:cs typeface="+mn-cs"/>
              </a:rPr>
              <a:t>&gt;&gt;&gt; import zlib</a:t>
            </a:r>
            <a:endParaRPr kumimoji="0" lang="en-US"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600" b="0" i="0" u="none" strike="noStrike" kern="1200" cap="none" spc="0" normalizeH="0" baseline="0" noProof="1">
                <a:solidFill>
                  <a:schemeClr val="tx1"/>
                </a:solidFill>
                <a:uFillTx/>
                <a:latin typeface="Consolas" panose="020B0609020204030204" charset="0"/>
                <a:ea typeface="+mn-ea"/>
                <a:cs typeface="+mn-cs"/>
              </a:rPr>
              <a:t>&gt;&gt;&gt; x = 'Python程序设计系列图书，董付国编著，清华大学出版社'.encode()</a:t>
            </a:r>
            <a:endParaRPr kumimoji="0" lang="en-US"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600" b="0" i="0" u="none" strike="noStrike" kern="1200" cap="none" spc="0" normalizeH="0" baseline="0" noProof="1">
                <a:solidFill>
                  <a:schemeClr val="tx1"/>
                </a:solidFill>
                <a:uFillTx/>
                <a:latin typeface="Consolas" panose="020B0609020204030204" charset="0"/>
                <a:ea typeface="+mn-ea"/>
                <a:cs typeface="+mn-cs"/>
              </a:rPr>
              <a:t>&gt;&gt;&gt; len(x)</a:t>
            </a:r>
            <a:endParaRPr kumimoji="0" lang="en-US"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600" b="0" i="0" u="none" strike="noStrike" kern="1200" cap="none" spc="0" normalizeH="0" baseline="0" noProof="1">
                <a:solidFill>
                  <a:srgbClr val="00B0F0"/>
                </a:solidFill>
                <a:uFillTx/>
                <a:latin typeface="Consolas" panose="020B0609020204030204" charset="0"/>
                <a:ea typeface="+mn-ea"/>
                <a:cs typeface="+mn-cs"/>
              </a:rPr>
              <a:t>72</a:t>
            </a:r>
            <a:endParaRPr kumimoji="0" lang="en-US" altLang="en-US" sz="1600" b="0" i="0" u="none" strike="noStrike" kern="1200" cap="none" spc="0" normalizeH="0" baseline="0" noProof="1">
              <a:solidFill>
                <a:srgbClr val="00B0F0"/>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600" b="0" i="0" u="none" strike="noStrike" kern="1200" cap="none" spc="0" normalizeH="0" baseline="0" noProof="1">
                <a:solidFill>
                  <a:schemeClr val="tx1"/>
                </a:solidFill>
                <a:uFillTx/>
                <a:latin typeface="Consolas" panose="020B0609020204030204" charset="0"/>
                <a:ea typeface="+mn-ea"/>
                <a:cs typeface="+mn-cs"/>
              </a:rPr>
              <a:t>&gt;&gt;&gt; y = zlib.compress(x)</a:t>
            </a:r>
            <a:endParaRPr kumimoji="0" lang="en-US"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600" b="0" i="0" u="none" strike="noStrike" kern="1200" cap="none" spc="0" normalizeH="0" baseline="0" noProof="1">
                <a:solidFill>
                  <a:schemeClr val="tx1"/>
                </a:solidFill>
                <a:uFillTx/>
                <a:latin typeface="Consolas" panose="020B0609020204030204" charset="0"/>
                <a:ea typeface="+mn-ea"/>
                <a:cs typeface="+mn-cs"/>
              </a:rPr>
              <a:t>&gt;&gt;&gt; len(y)                           #对于重复度比较小的信息，压缩比小</a:t>
            </a:r>
            <a:endParaRPr kumimoji="0" lang="en-US"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600" b="0" i="0" u="none" strike="noStrike" kern="1200" cap="none" spc="0" normalizeH="0" baseline="0" noProof="1">
                <a:solidFill>
                  <a:srgbClr val="00B0F0"/>
                </a:solidFill>
                <a:uFillTx/>
                <a:latin typeface="Consolas" panose="020B0609020204030204" charset="0"/>
                <a:ea typeface="+mn-ea"/>
                <a:cs typeface="+mn-cs"/>
              </a:rPr>
              <a:t>83</a:t>
            </a:r>
            <a:endParaRPr kumimoji="0" lang="en-US" altLang="en-US" sz="1600" b="0" i="0" u="none" strike="noStrike" kern="1200" cap="none" spc="0" normalizeH="0" baseline="0" noProof="1">
              <a:solidFill>
                <a:srgbClr val="00B0F0"/>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600" b="0" i="0" u="none" strike="noStrike" kern="1200" cap="none" spc="0" normalizeH="0" baseline="0" noProof="1">
                <a:solidFill>
                  <a:schemeClr val="tx1"/>
                </a:solidFill>
                <a:uFillTx/>
                <a:latin typeface="Consolas" panose="020B0609020204030204" charset="0"/>
                <a:ea typeface="+mn-ea"/>
                <a:cs typeface="+mn-cs"/>
              </a:rPr>
              <a:t>&gt;&gt;&gt; x = ('Python系列图书'*3).encode()</a:t>
            </a:r>
            <a:endParaRPr kumimoji="0" lang="en-US"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600" b="0" i="0" u="none" strike="noStrike" kern="1200" cap="none" spc="0" normalizeH="0" baseline="0" noProof="1">
                <a:solidFill>
                  <a:schemeClr val="tx1"/>
                </a:solidFill>
                <a:uFillTx/>
                <a:latin typeface="Consolas" panose="020B0609020204030204" charset="0"/>
                <a:ea typeface="+mn-ea"/>
                <a:cs typeface="+mn-cs"/>
              </a:rPr>
              <a:t>&gt;&gt;&gt; len(x)</a:t>
            </a:r>
            <a:endParaRPr kumimoji="0" lang="en-US"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600" b="0" i="0" u="none" strike="noStrike" kern="1200" cap="none" spc="0" normalizeH="0" baseline="0" noProof="1">
                <a:solidFill>
                  <a:srgbClr val="00B0F0"/>
                </a:solidFill>
                <a:uFillTx/>
                <a:latin typeface="Consolas" panose="020B0609020204030204" charset="0"/>
                <a:ea typeface="+mn-ea"/>
                <a:cs typeface="+mn-cs"/>
              </a:rPr>
              <a:t>54</a:t>
            </a:r>
            <a:endParaRPr kumimoji="0" lang="en-US" altLang="en-US" sz="1600" b="0" i="0" u="none" strike="noStrike" kern="1200" cap="none" spc="0" normalizeH="0" baseline="0" noProof="1">
              <a:solidFill>
                <a:srgbClr val="00B0F0"/>
              </a:solidFill>
              <a:uFillTx/>
              <a:latin typeface="Consolas" panose="020B0609020204030204" charset="0"/>
              <a:ea typeface="+mn-ea"/>
              <a:cs typeface="+mn-cs"/>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72707"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4.1.2 字符串常用方法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72708"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Content Placeholder 2"/>
          <p:cNvSpPr>
            <a:spLocks noGrp="1"/>
          </p:cNvSpPr>
          <p:nvPr>
            <p:ph sz="half" idx="2"/>
          </p:nvPr>
        </p:nvSpPr>
        <p:spPr>
          <a:xfrm>
            <a:off x="554038" y="892175"/>
            <a:ext cx="11155362" cy="5054600"/>
          </a:xfrm>
        </p:spPr>
        <p:txBody>
          <a:bodyPr lIns="101600" tIns="0" rIns="82550" bIns="0" anchor="t"/>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&gt;&gt;&gt; y = zlib.compress(x)                #信息重复度越高，压缩比越大</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&gt;&gt;&gt; len(y)</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00B0F0"/>
                </a:solidFill>
                <a:latin typeface="Consolas" panose="020B0609020204030204" charset="0"/>
                <a:ea typeface="+mn-ea"/>
                <a:cs typeface="+mn-cs"/>
                <a:sym typeface="微软雅黑" panose="020B0503020204020204" charset="-122"/>
              </a:rPr>
              <a:t>30</a:t>
            </a:r>
            <a:endParaRPr lang="en-US" altLang="en-US"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&gt;&gt;&gt; z = zlib.decompress(y)</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&gt;&gt;&gt; len(z)</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00B0F0"/>
                </a:solidFill>
                <a:latin typeface="Consolas" panose="020B0609020204030204" charset="0"/>
                <a:ea typeface="+mn-ea"/>
                <a:cs typeface="+mn-cs"/>
                <a:sym typeface="微软雅黑" panose="020B0503020204020204" charset="-122"/>
              </a:rPr>
              <a:t>54</a:t>
            </a:r>
            <a:endParaRPr lang="en-US" altLang="en-US"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&gt;&gt;&gt; z.decode()</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00B0F0"/>
                </a:solidFill>
                <a:latin typeface="Consolas" panose="020B0609020204030204" charset="0"/>
                <a:ea typeface="+mn-ea"/>
                <a:cs typeface="+mn-cs"/>
                <a:sym typeface="微软雅黑" panose="020B0503020204020204" charset="-122"/>
              </a:rPr>
              <a:t>'Python系列图书Python系列图书Python系列图书'</a:t>
            </a:r>
            <a:endParaRPr lang="en-US" altLang="en-US"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&gt;&gt;&gt; x = ['董付国'] * 8</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&gt;&gt;&gt; y = str(x).encode()</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&gt;&gt;&gt; len(y)</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00B0F0"/>
                </a:solidFill>
                <a:latin typeface="Consolas" panose="020B0609020204030204" charset="0"/>
                <a:ea typeface="+mn-ea"/>
                <a:cs typeface="+mn-cs"/>
                <a:sym typeface="微软雅黑" panose="020B0503020204020204" charset="-122"/>
              </a:rPr>
              <a:t>104</a:t>
            </a:r>
            <a:endParaRPr lang="en-US" altLang="en-US"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&gt;&gt;&gt; z = zlib.compress(y)                #只能对字节串进行压缩</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&gt;&gt;&gt; len(z)</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00B0F0"/>
                </a:solidFill>
                <a:latin typeface="Consolas" panose="020B0609020204030204" charset="0"/>
                <a:ea typeface="+mn-ea"/>
                <a:cs typeface="+mn-cs"/>
                <a:sym typeface="微软雅黑" panose="020B0503020204020204" charset="-122"/>
              </a:rPr>
              <a:t>26</a:t>
            </a:r>
            <a:endParaRPr lang="en-US" altLang="en-US"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&gt;&gt;&gt; zlib.decompress(z).decode()</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00B0F0"/>
                </a:solidFill>
                <a:latin typeface="Consolas" panose="020B0609020204030204" charset="0"/>
                <a:ea typeface="+mn-ea"/>
                <a:cs typeface="+mn-cs"/>
                <a:sym typeface="微软雅黑" panose="020B0503020204020204" charset="-122"/>
              </a:rPr>
              <a:t>"['董付国', '董付国', '董付国', '董付国', '董付国', '董付国', '董付国', '董付国']"</a:t>
            </a:r>
            <a:endParaRPr lang="en-US" altLang="en-US" kern="1200" spc="150" normalizeH="0" baseline="0">
              <a:solidFill>
                <a:srgbClr val="00B0F0"/>
              </a:solidFill>
              <a:latin typeface="Consolas" panose="020B0609020204030204" charset="0"/>
              <a:ea typeface="+mn-ea"/>
              <a:cs typeface="+mn-cs"/>
              <a:sym typeface="微软雅黑" panose="020B0503020204020204"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73731"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4.1.2 字符串常用方法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73732"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4608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4.1.3 字符串常量</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74755" name="文本占位符 46082"/>
          <p:cNvSpPr>
            <a:spLocks noGrp="1"/>
          </p:cNvSpPr>
          <p:nvPr>
            <p:ph sz="half" idx="2"/>
          </p:nvPr>
        </p:nvSpPr>
        <p:spPr>
          <a:xfrm>
            <a:off x="554038" y="892175"/>
            <a:ext cx="11155362" cy="5054600"/>
          </a:xfrm>
        </p:spPr>
        <p:txBody>
          <a:bodyPr lIns="101600" tIns="0" rIns="82550" bIns="0" anchor="t"/>
          <a:p>
            <a:pPr defTabSz="914400">
              <a:lnSpc>
                <a:spcPct val="150000"/>
              </a:lnSpc>
              <a:spcBef>
                <a:spcPct val="0"/>
              </a:spcBef>
              <a:spcAft>
                <a:spcPct val="0"/>
              </a:spcAft>
              <a:buClrTx/>
              <a:buSzPct val="70000"/>
              <a:buChar char=""/>
            </a:pPr>
            <a:r>
              <a:rPr lang="en-US" altLang="zh-CN" sz="2400" kern="1200" spc="150" normalizeH="0" baseline="0">
                <a:solidFill>
                  <a:srgbClr val="404040"/>
                </a:solidFill>
                <a:latin typeface="宋体" panose="02010600030101010101" pitchFamily="2" charset="-122"/>
                <a:ea typeface="+mn-ea"/>
                <a:cs typeface="+mn-cs"/>
                <a:sym typeface="微软雅黑" panose="020B0503020204020204" charset="-122"/>
              </a:rPr>
              <a:t>Python</a:t>
            </a:r>
            <a:r>
              <a:rPr lang="zh-CN" altLang="en-US" sz="2400" kern="1200" spc="150" normalizeH="0" baseline="0">
                <a:solidFill>
                  <a:srgbClr val="404040"/>
                </a:solidFill>
                <a:latin typeface="宋体" panose="02010600030101010101" pitchFamily="2" charset="-122"/>
                <a:ea typeface="+mn-ea"/>
                <a:cs typeface="+mn-cs"/>
                <a:sym typeface="微软雅黑" panose="020B0503020204020204" charset="-122"/>
              </a:rPr>
              <a:t>标准库</a:t>
            </a:r>
            <a:r>
              <a:rPr lang="en-US" altLang="zh-CN" sz="2400" kern="1200" spc="150" normalizeH="0" baseline="0">
                <a:solidFill>
                  <a:srgbClr val="404040"/>
                </a:solidFill>
                <a:latin typeface="宋体" panose="02010600030101010101" pitchFamily="2" charset="-122"/>
                <a:ea typeface="+mn-ea"/>
                <a:cs typeface="+mn-cs"/>
                <a:sym typeface="微软雅黑" panose="020B0503020204020204" charset="-122"/>
              </a:rPr>
              <a:t>string</a:t>
            </a:r>
            <a:r>
              <a:rPr lang="zh-CN" altLang="en-US" sz="2400" kern="1200" spc="150" normalizeH="0" baseline="0">
                <a:solidFill>
                  <a:srgbClr val="404040"/>
                </a:solidFill>
                <a:latin typeface="宋体" panose="02010600030101010101" pitchFamily="2" charset="-122"/>
                <a:ea typeface="+mn-ea"/>
                <a:cs typeface="+mn-cs"/>
                <a:sym typeface="微软雅黑" panose="020B0503020204020204" charset="-122"/>
              </a:rPr>
              <a:t>中定义数字字符、标点符号、英文字母、大写字母、小写字母等常量。</a:t>
            </a:r>
            <a:endParaRPr lang="zh-CN" altLang="en-US" sz="2400" kern="1200" spc="150" normalizeH="0" baseline="0">
              <a:solidFill>
                <a:srgbClr val="404040"/>
              </a:solidFill>
              <a:latin typeface="宋体" panose="02010600030101010101" pitchFamily="2" charset="-122"/>
              <a:ea typeface="+mn-ea"/>
              <a:cs typeface="+mn-cs"/>
              <a:sym typeface="微软雅黑" panose="020B0503020204020204" charset="-122"/>
            </a:endParaRPr>
          </a:p>
          <a:p>
            <a:pPr defTabSz="914400">
              <a:spcBef>
                <a:spcPct val="0"/>
              </a:spcBef>
              <a:spcAft>
                <a:spcPct val="0"/>
              </a:spcAft>
              <a:buClrTx/>
              <a:buSzPct val="70000"/>
              <a:buFont typeface="Wingdings" panose="05000000000000000000" pitchFamily="2" charset="2"/>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import string</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defTabSz="914400">
              <a:spcBef>
                <a:spcPts val="600"/>
              </a:spcBef>
              <a:spcAft>
                <a:spcPct val="0"/>
              </a:spcAft>
              <a:buClrTx/>
              <a:buSzPct val="70000"/>
              <a:buFont typeface="Wingdings" panose="05000000000000000000" pitchFamily="2" charset="2"/>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string.digits</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defTabSz="914400">
              <a:spcBef>
                <a:spcPts val="600"/>
              </a:spcBef>
              <a:spcAft>
                <a:spcPct val="0"/>
              </a:spcAft>
              <a:buClrTx/>
              <a:buSzPct val="70000"/>
              <a:buFont typeface="Wingdings" panose="05000000000000000000" pitchFamily="2" charset="2"/>
              <a:buNone/>
            </a:pPr>
            <a:r>
              <a:rPr lang="en-US" altLang="zh-CN" sz="1800" kern="1200" spc="150" normalizeH="0" baseline="0">
                <a:solidFill>
                  <a:srgbClr val="00B0F0"/>
                </a:solidFill>
                <a:latin typeface="Consolas" panose="020B0609020204030204" charset="0"/>
                <a:ea typeface="+mn-ea"/>
                <a:cs typeface="+mn-cs"/>
                <a:sym typeface="微软雅黑" panose="020B0503020204020204" charset="-122"/>
              </a:rPr>
              <a:t>'0123456789'</a:t>
            </a:r>
            <a:endParaRPr lang="en-US" altLang="zh-CN" sz="1800" kern="1200" spc="150" normalizeH="0" baseline="0">
              <a:solidFill>
                <a:srgbClr val="00B0F0"/>
              </a:solidFill>
              <a:latin typeface="Consolas" panose="020B0609020204030204" charset="0"/>
              <a:ea typeface="+mn-ea"/>
              <a:cs typeface="+mn-cs"/>
              <a:sym typeface="微软雅黑" panose="020B0503020204020204" charset="-122"/>
            </a:endParaRPr>
          </a:p>
          <a:p>
            <a:pPr defTabSz="914400">
              <a:spcBef>
                <a:spcPts val="600"/>
              </a:spcBef>
              <a:spcAft>
                <a:spcPct val="0"/>
              </a:spcAft>
              <a:buClrTx/>
              <a:buSzPct val="70000"/>
              <a:buFont typeface="Wingdings" panose="05000000000000000000" pitchFamily="2" charset="2"/>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string.punctuation</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defTabSz="914400">
              <a:spcBef>
                <a:spcPts val="600"/>
              </a:spcBef>
              <a:spcAft>
                <a:spcPct val="0"/>
              </a:spcAft>
              <a:buClrTx/>
              <a:buSzPct val="70000"/>
              <a:buFont typeface="Wingdings" panose="05000000000000000000" pitchFamily="2" charset="2"/>
              <a:buNone/>
            </a:pPr>
            <a:r>
              <a:rPr lang="en-US" altLang="zh-CN" sz="1800" kern="1200" spc="150" normalizeH="0" baseline="0">
                <a:solidFill>
                  <a:srgbClr val="00B0F0"/>
                </a:solidFill>
                <a:latin typeface="Consolas" panose="020B0609020204030204" charset="0"/>
                <a:ea typeface="+mn-ea"/>
                <a:cs typeface="+mn-cs"/>
                <a:sym typeface="微软雅黑" panose="020B0503020204020204" charset="-122"/>
              </a:rPr>
              <a:t>'!"#$%&amp;\'()*+,-./:;&lt;=&gt;?@[\\]^_`{|}~'</a:t>
            </a:r>
            <a:endParaRPr lang="en-US" altLang="zh-CN" sz="1800" kern="1200" spc="150" normalizeH="0" baseline="0">
              <a:solidFill>
                <a:srgbClr val="00B0F0"/>
              </a:solidFill>
              <a:latin typeface="Consolas" panose="020B0609020204030204" charset="0"/>
              <a:ea typeface="+mn-ea"/>
              <a:cs typeface="+mn-cs"/>
              <a:sym typeface="微软雅黑" panose="020B0503020204020204" charset="-122"/>
            </a:endParaRPr>
          </a:p>
          <a:p>
            <a:pPr defTabSz="914400">
              <a:spcBef>
                <a:spcPts val="600"/>
              </a:spcBef>
              <a:spcAft>
                <a:spcPct val="0"/>
              </a:spcAft>
              <a:buClrTx/>
              <a:buSzPct val="70000"/>
              <a:buFont typeface="Wingdings" panose="05000000000000000000" pitchFamily="2" charset="2"/>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string.ascii_letters</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defTabSz="914400">
              <a:spcBef>
                <a:spcPts val="600"/>
              </a:spcBef>
              <a:spcAft>
                <a:spcPct val="0"/>
              </a:spcAft>
              <a:buClrTx/>
              <a:buSzPct val="70000"/>
              <a:buFont typeface="Wingdings" panose="05000000000000000000" pitchFamily="2" charset="2"/>
              <a:buNone/>
            </a:pPr>
            <a:r>
              <a:rPr lang="en-US" altLang="zh-CN" sz="1800" kern="1200" spc="150" normalizeH="0" baseline="0">
                <a:solidFill>
                  <a:srgbClr val="00B0F0"/>
                </a:solidFill>
                <a:latin typeface="Consolas" panose="020B0609020204030204" charset="0"/>
                <a:ea typeface="+mn-ea"/>
                <a:cs typeface="+mn-cs"/>
                <a:sym typeface="微软雅黑" panose="020B0503020204020204" charset="-122"/>
              </a:rPr>
              <a:t>'abcdefghijklmnopqrstuvwxyzABCDEFGHIJKLMNOPQRSTUVWXYZ'</a:t>
            </a:r>
            <a:endParaRPr lang="en-US" altLang="zh-CN" sz="1800" kern="1200" spc="150" normalizeH="0" baseline="0">
              <a:solidFill>
                <a:srgbClr val="00B0F0"/>
              </a:solidFill>
              <a:latin typeface="Consolas" panose="020B0609020204030204" charset="0"/>
              <a:ea typeface="+mn-ea"/>
              <a:cs typeface="+mn-cs"/>
              <a:sym typeface="微软雅黑" panose="020B0503020204020204" charset="-122"/>
            </a:endParaRPr>
          </a:p>
          <a:p>
            <a:pPr defTabSz="914400">
              <a:spcBef>
                <a:spcPts val="600"/>
              </a:spcBef>
              <a:spcAft>
                <a:spcPct val="0"/>
              </a:spcAft>
              <a:buClrTx/>
              <a:buSzPct val="70000"/>
              <a:buFont typeface="Wingdings" panose="05000000000000000000" pitchFamily="2" charset="2"/>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string.ascii_lowercase</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defTabSz="914400">
              <a:spcBef>
                <a:spcPts val="600"/>
              </a:spcBef>
              <a:spcAft>
                <a:spcPct val="0"/>
              </a:spcAft>
              <a:buClrTx/>
              <a:buSzPct val="70000"/>
              <a:buFont typeface="Wingdings" panose="05000000000000000000" pitchFamily="2" charset="2"/>
              <a:buNone/>
            </a:pPr>
            <a:r>
              <a:rPr lang="en-US" altLang="zh-CN" sz="1800" kern="1200" spc="150" normalizeH="0" baseline="0">
                <a:solidFill>
                  <a:srgbClr val="00B0F0"/>
                </a:solidFill>
                <a:latin typeface="Consolas" panose="020B0609020204030204" charset="0"/>
                <a:ea typeface="+mn-ea"/>
                <a:cs typeface="+mn-cs"/>
                <a:sym typeface="微软雅黑" panose="020B0503020204020204" charset="-122"/>
              </a:rPr>
              <a:t>'abcdefghijklmnopqrstuvwxyz'</a:t>
            </a:r>
            <a:endParaRPr lang="en-US" altLang="zh-CN" sz="1800" kern="1200" spc="150" normalizeH="0" baseline="0">
              <a:solidFill>
                <a:srgbClr val="00B0F0"/>
              </a:solidFill>
              <a:latin typeface="Consolas" panose="020B0609020204030204" charset="0"/>
              <a:ea typeface="+mn-ea"/>
              <a:cs typeface="+mn-cs"/>
              <a:sym typeface="微软雅黑" panose="020B0503020204020204" charset="-122"/>
            </a:endParaRPr>
          </a:p>
          <a:p>
            <a:pPr defTabSz="914400">
              <a:spcBef>
                <a:spcPts val="600"/>
              </a:spcBef>
              <a:spcAft>
                <a:spcPct val="0"/>
              </a:spcAft>
              <a:buClrTx/>
              <a:buSzPct val="70000"/>
              <a:buFont typeface="Wingdings" panose="05000000000000000000" pitchFamily="2" charset="2"/>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string.ascii_uppercase</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defTabSz="914400">
              <a:spcBef>
                <a:spcPts val="600"/>
              </a:spcBef>
              <a:spcAft>
                <a:spcPct val="0"/>
              </a:spcAft>
              <a:buClrTx/>
              <a:buSzPct val="70000"/>
              <a:buFont typeface="Wingdings" panose="05000000000000000000" pitchFamily="2" charset="2"/>
              <a:buNone/>
            </a:pPr>
            <a:r>
              <a:rPr lang="en-US" altLang="zh-CN" sz="1800" kern="1200" spc="150" normalizeH="0" baseline="0">
                <a:solidFill>
                  <a:srgbClr val="00B0F0"/>
                </a:solidFill>
                <a:latin typeface="Consolas" panose="020B0609020204030204" charset="0"/>
                <a:ea typeface="+mn-ea"/>
                <a:cs typeface="+mn-cs"/>
                <a:sym typeface="微软雅黑" panose="020B0503020204020204" charset="-122"/>
              </a:rPr>
              <a:t>'ABCDEFGHIJKLMNOPQRSTUVWXYZ'</a:t>
            </a:r>
            <a:endParaRPr lang="en-US" altLang="zh-CN" sz="1800" kern="1200" spc="150" normalizeH="0" baseline="0">
              <a:solidFill>
                <a:srgbClr val="00B0F0"/>
              </a:solidFill>
              <a:latin typeface="Consolas" panose="020B0609020204030204" charset="0"/>
              <a:ea typeface="+mn-ea"/>
              <a:cs typeface="+mn-cs"/>
              <a:sym typeface="微软雅黑" panose="020B0503020204020204" charset="-122"/>
            </a:endParaRPr>
          </a:p>
        </p:txBody>
      </p:sp>
      <p:sp>
        <p:nvSpPr>
          <p:cNvPr id="74756"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Content Placeholder 2"/>
          <p:cNvSpPr>
            <a:spLocks noGrp="1"/>
          </p:cNvSpPr>
          <p:nvPr>
            <p:ph sz="half" idx="2"/>
          </p:nvPr>
        </p:nvSpPr>
        <p:spPr>
          <a:xfrm>
            <a:off x="554038" y="892175"/>
            <a:ext cx="11155362" cy="5054600"/>
          </a:xfrm>
        </p:spPr>
        <p:txBody>
          <a:bodyPr lIns="101600" tIns="0" rIns="82550" bIns="0" anchor="t"/>
          <a:p>
            <a:pPr defTabSz="914400">
              <a:lnSpc>
                <a:spcPct val="150000"/>
              </a:lnSpc>
              <a:spcBef>
                <a:spcPct val="0"/>
              </a:spcBef>
              <a:spcAft>
                <a:spcPts val="600"/>
              </a:spcAft>
              <a:buClrTx/>
              <a:buSzTx/>
              <a:buChar char=""/>
            </a:pPr>
            <a:r>
              <a:rPr lang="zh-CN" altLang="en-US" sz="2400" kern="1200" spc="150" normalizeH="0" baseline="0" dirty="0">
                <a:solidFill>
                  <a:srgbClr val="FF0000"/>
                </a:solidFill>
                <a:latin typeface="宋体" panose="02010600030101010101" pitchFamily="2" charset="-122"/>
                <a:ea typeface="+mn-ea"/>
                <a:cs typeface="+mn-cs"/>
                <a:sym typeface="微软雅黑" panose="020B0503020204020204" charset="-122"/>
              </a:rPr>
              <a:t>GB2312</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是我国制定的中文编码，使用1个字节表示英语，2个字节表示中文；GBK是GB2312的扩充，而CP936是微软在GBK基础上开发的编码方式。</a:t>
            </a:r>
            <a:r>
              <a:rPr lang="zh-CN" altLang="en-US" sz="2400" kern="1200" spc="150" normalizeH="0" baseline="0" dirty="0">
                <a:solidFill>
                  <a:srgbClr val="FF0000"/>
                </a:solidFill>
                <a:latin typeface="宋体" panose="02010600030101010101" pitchFamily="2" charset="-122"/>
                <a:ea typeface="+mn-ea"/>
                <a:cs typeface="+mn-cs"/>
                <a:sym typeface="微软雅黑" panose="020B0503020204020204" charset="-122"/>
              </a:rPr>
              <a:t>GB2312、GBK和CP936都是使用2个字节表示中文</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a:t>
            </a:r>
            <a:endParaRPr lang="en-US" altLang="en-US" sz="2400" kern="1200" spc="150" normalizeH="0" baseline="0">
              <a:solidFill>
                <a:srgbClr val="404040"/>
              </a:solidFill>
              <a:latin typeface="+mn-lt"/>
              <a:ea typeface="+mn-ea"/>
              <a:cs typeface="+mn-cs"/>
              <a:sym typeface="微软雅黑" panose="020B0503020204020204" charset="-122"/>
            </a:endParaRPr>
          </a:p>
          <a:p>
            <a:pPr defTabSz="914400">
              <a:lnSpc>
                <a:spcPct val="150000"/>
              </a:lnSpc>
              <a:spcBef>
                <a:spcPct val="0"/>
              </a:spcBef>
              <a:spcAft>
                <a:spcPts val="600"/>
              </a:spcAft>
              <a:buClrTx/>
              <a:buSzTx/>
              <a:buChar char=""/>
            </a:pPr>
            <a:r>
              <a:rPr lang="zh-CN" altLang="en-US" sz="2400" kern="1200" spc="150" normalizeH="0" baseline="0" dirty="0">
                <a:solidFill>
                  <a:srgbClr val="FF0000"/>
                </a:solidFill>
                <a:latin typeface="宋体" panose="02010600030101010101" pitchFamily="2" charset="-122"/>
                <a:ea typeface="+mn-ea"/>
                <a:cs typeface="+mn-cs"/>
                <a:sym typeface="微软雅黑" panose="020B0503020204020204" charset="-122"/>
              </a:rPr>
              <a:t>UTF-8</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对全世界所有国家需要用到的字符进行了编码，以1个字节表示英语字符(兼容ASCII)，以</a:t>
            </a:r>
            <a:r>
              <a:rPr lang="zh-CN" altLang="en-US" sz="2400" b="1" kern="1200" spc="150" normalizeH="0" baseline="0" dirty="0">
                <a:solidFill>
                  <a:srgbClr val="FF0000"/>
                </a:solidFill>
                <a:latin typeface="宋体" panose="02010600030101010101" pitchFamily="2" charset="-122"/>
                <a:ea typeface="+mn-ea"/>
                <a:cs typeface="+mn-cs"/>
                <a:sym typeface="微软雅黑" panose="020B0503020204020204" charset="-122"/>
              </a:rPr>
              <a:t>3个字节表示中文</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，还有些语言的符号使用2个字节（例如俄语和希腊语符号）或4个字节。</a:t>
            </a:r>
            <a:endParaRPr lang="en-US" altLang="en-US" sz="2400" kern="1200" spc="150" normalizeH="0" baseline="0">
              <a:solidFill>
                <a:srgbClr val="404040"/>
              </a:solidFill>
              <a:latin typeface="+mn-lt"/>
              <a:ea typeface="+mn-ea"/>
              <a:cs typeface="+mn-cs"/>
              <a:sym typeface="微软雅黑" panose="020B0503020204020204"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29699" name="标题 24577"/>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 字符串</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9700"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4.1.3 字符串常量</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3" name="内容占位符 2"/>
          <p:cNvSpPr>
            <a:spLocks noGrp="1"/>
          </p:cNvSpPr>
          <p:nvPr>
            <p:ph sz="half" idx="2"/>
          </p:nvPr>
        </p:nvSpPr>
        <p:spPr>
          <a:xfrm>
            <a:off x="554038" y="892175"/>
            <a:ext cx="11155363" cy="5054600"/>
          </a:xfrm>
          <a:ln>
            <a:miter/>
          </a:ln>
        </p:spPr>
        <p:txBody>
          <a:bodyPr lIns="101600" tIns="0" rIns="82550" bIns="0" rtlCol="0" anchor="t">
            <a:noAutofit/>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zh-CN" sz="2400" b="1" i="0" u="none" strike="noStrike" kern="1200" cap="none" spc="0" normalizeH="0" baseline="0" noProof="1">
                <a:solidFill>
                  <a:schemeClr val="tx1"/>
                </a:solidFill>
                <a:uFillTx/>
                <a:latin typeface="+mn-lt"/>
                <a:ea typeface="+mn-ea"/>
                <a:cs typeface="+mn-cs"/>
              </a:rPr>
              <a:t>应用：</a:t>
            </a:r>
            <a:r>
              <a:rPr kumimoji="0" lang="zh-CN" altLang="zh-CN" sz="2400" b="0" i="0" u="none" strike="noStrike" kern="1200" cap="none" spc="0" normalizeH="0" baseline="0" noProof="1">
                <a:solidFill>
                  <a:schemeClr val="tx1"/>
                </a:solidFill>
                <a:uFillTx/>
                <a:latin typeface="+mn-lt"/>
                <a:ea typeface="+mn-ea"/>
                <a:cs typeface="+mn-cs"/>
              </a:rPr>
              <a:t>随机密码生成原理。</a:t>
            </a:r>
            <a:endParaRPr kumimoji="0" lang="zh-CN" altLang="zh-CN" sz="2400" b="0" i="0" u="none" strike="noStrike" kern="1200" cap="none" spc="0" normalizeH="0" baseline="0" noProof="1">
              <a:solidFill>
                <a:schemeClr val="tx1"/>
              </a:solidFill>
              <a:uFillTx/>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import string</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characters = string.digits + string.ascii_letters</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import random</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''.join([random.choice(characters) for i in range(8)])</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uFillTx/>
                <a:latin typeface="Consolas" panose="020B0609020204030204" charset="0"/>
                <a:ea typeface="+mn-ea"/>
                <a:cs typeface="+mn-cs"/>
              </a:rPr>
              <a:t>'J5Cuofhy'</a:t>
            </a:r>
            <a:endParaRPr kumimoji="0" lang="zh-CN" altLang="en-US" sz="1800" b="0" i="0" u="none" strike="noStrike" kern="1200" cap="none" spc="0" normalizeH="0" baseline="0" noProof="1">
              <a:solidFill>
                <a:srgbClr val="00B0F0"/>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''.join([random.choice(characters) for i in range(10)])</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uFillTx/>
                <a:latin typeface="Consolas" panose="020B0609020204030204" charset="0"/>
                <a:ea typeface="+mn-ea"/>
                <a:cs typeface="+mn-cs"/>
              </a:rPr>
              <a:t>'RkHA3K3tNl'</a:t>
            </a:r>
            <a:endParaRPr kumimoji="0" lang="zh-CN" altLang="en-US" sz="1800" b="0" i="0" u="none" strike="noStrike" kern="1200" cap="none" spc="0" normalizeH="0" baseline="0" noProof="1">
              <a:solidFill>
                <a:srgbClr val="00B0F0"/>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&gt;&gt;&gt; ''.join([random.choice(characters) for i in range(16)])</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uFillTx/>
                <a:latin typeface="Consolas" panose="020B0609020204030204" charset="0"/>
                <a:ea typeface="+mn-ea"/>
                <a:cs typeface="+mn-cs"/>
              </a:rPr>
              <a:t>'zSabpGltJ0X4CCjh'</a:t>
            </a:r>
            <a:endParaRPr kumimoji="0" lang="zh-CN" altLang="en-US" sz="1800" b="0" i="0" u="none" strike="noStrike" kern="1200" cap="none" spc="0" normalizeH="0" baseline="0" noProof="1">
              <a:solidFill>
                <a:srgbClr val="00B0F0"/>
              </a:solidFill>
              <a:uFillTx/>
              <a:latin typeface="Consolas" panose="020B0609020204030204" charset="0"/>
              <a:ea typeface="+mn-ea"/>
              <a:cs typeface="+mn-cs"/>
            </a:endParaRPr>
          </a:p>
        </p:txBody>
      </p:sp>
      <p:sp>
        <p:nvSpPr>
          <p:cNvPr id="75780"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4.1.4 可变字符串</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3" name="内容占位符 2"/>
          <p:cNvSpPr>
            <a:spLocks noGrp="1"/>
          </p:cNvSpPr>
          <p:nvPr>
            <p:ph sz="half" idx="2"/>
          </p:nvPr>
        </p:nvSpPr>
        <p:spPr>
          <a:xfrm>
            <a:off x="554038" y="892175"/>
            <a:ext cx="11155363" cy="5054600"/>
          </a:xfrm>
          <a:ln>
            <a:miter/>
          </a:ln>
        </p:spPr>
        <p:txBody>
          <a:bodyPr lIns="101600" tIns="0" rIns="82550" bIns="0" rtlCol="0" anchor="t">
            <a:noAutofit/>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uFillTx/>
                <a:latin typeface="+mn-lt"/>
                <a:ea typeface="+mn-ea"/>
                <a:cs typeface="+mn-cs"/>
              </a:rPr>
              <a:t>在Python中，</a:t>
            </a:r>
            <a:r>
              <a:rPr kumimoji="0" lang="zh-CN" altLang="en-US" sz="2400" b="0" i="0" u="none" strike="noStrike" kern="1200" cap="none" spc="0" normalizeH="0" baseline="0" noProof="1">
                <a:solidFill>
                  <a:srgbClr val="FF0000"/>
                </a:solidFill>
                <a:uFillTx/>
                <a:latin typeface="+mn-lt"/>
                <a:ea typeface="+mn-ea"/>
                <a:cs typeface="+mn-cs"/>
              </a:rPr>
              <a:t>字符串属于不可变对象，不支持原地修改</a:t>
            </a:r>
            <a:r>
              <a:rPr kumimoji="0" lang="zh-CN" altLang="en-US" sz="2400" b="0" i="0" u="none" strike="noStrike" kern="1200" cap="none" spc="0" normalizeH="0" baseline="0" noProof="1">
                <a:solidFill>
                  <a:schemeClr val="tx1"/>
                </a:solidFill>
                <a:uFillTx/>
                <a:latin typeface="+mn-lt"/>
                <a:ea typeface="+mn-ea"/>
                <a:cs typeface="+mn-cs"/>
              </a:rPr>
              <a:t>，如果需要修改其中的值，只能重新创建一个新的字符串对象。然而，如果确实需要一个支持原地修改的unicode数据对象，可以使用io.StringIO对象或array模块。</a:t>
            </a:r>
            <a:endParaRPr kumimoji="0" lang="zh-CN" altLang="en-US" sz="2400" b="0" i="0" u="none" strike="noStrike" kern="1200" cap="none" spc="0" normalizeH="0" baseline="0" noProof="1">
              <a:solidFill>
                <a:schemeClr val="tx1"/>
              </a:solidFill>
              <a:uFillTx/>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&gt;&gt;&gt; import io</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&gt;&gt;&gt; s = "Hello, world"</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&gt;&gt;&gt; sio = io.StringIO(s)</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&gt;&gt;&gt; sio.getvalue()</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rgbClr val="00B0F0"/>
                </a:solidFill>
                <a:uFillTx/>
                <a:latin typeface="Consolas" panose="020B0609020204030204" charset="0"/>
                <a:ea typeface="+mn-ea"/>
                <a:cs typeface="+mn-cs"/>
              </a:rPr>
              <a:t>'Hello, world'</a:t>
            </a:r>
            <a:endParaRPr kumimoji="0" lang="zh-CN" altLang="en-US" sz="1600" b="0" i="0" u="none" strike="noStrike" kern="1200" cap="none" spc="0" normalizeH="0" baseline="0" noProof="1">
              <a:solidFill>
                <a:srgbClr val="00B0F0"/>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&gt;&gt;&gt; sio.seek(7)</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rgbClr val="00B0F0"/>
                </a:solidFill>
                <a:uFillTx/>
                <a:latin typeface="Consolas" panose="020B0609020204030204" charset="0"/>
                <a:ea typeface="+mn-ea"/>
                <a:cs typeface="+mn-cs"/>
              </a:rPr>
              <a:t>7</a:t>
            </a:r>
            <a:endParaRPr kumimoji="0" lang="zh-CN" altLang="en-US" sz="1600" b="0" i="0" u="none" strike="noStrike" kern="1200" cap="none" spc="0" normalizeH="0" baseline="0" noProof="1">
              <a:solidFill>
                <a:srgbClr val="00B0F0"/>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&gt;&gt;&gt; sio.write("there!")</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rgbClr val="00B0F0"/>
                </a:solidFill>
                <a:uFillTx/>
                <a:latin typeface="Consolas" panose="020B0609020204030204" charset="0"/>
                <a:ea typeface="+mn-ea"/>
                <a:cs typeface="+mn-cs"/>
              </a:rPr>
              <a:t>6</a:t>
            </a:r>
            <a:endParaRPr kumimoji="0" lang="zh-CN" altLang="en-US" sz="1600" b="0" i="0" u="none" strike="noStrike" kern="1200" cap="none" spc="0" normalizeH="0" baseline="0" noProof="1">
              <a:solidFill>
                <a:srgbClr val="00B0F0"/>
              </a:solidFill>
              <a:uFillTx/>
              <a:latin typeface="Consolas" panose="020B0609020204030204" charset="0"/>
              <a:ea typeface="+mn-ea"/>
              <a:cs typeface="+mn-cs"/>
            </a:endParaRPr>
          </a:p>
        </p:txBody>
      </p:sp>
      <p:sp>
        <p:nvSpPr>
          <p:cNvPr id="76804"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4.1.4 可变字符串</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77827" name="内容占位符 2"/>
          <p:cNvSpPr>
            <a:spLocks noGrp="1"/>
          </p:cNvSpPr>
          <p:nvPr>
            <p:ph sz="half" idx="2"/>
          </p:nvPr>
        </p:nvSpPr>
        <p:spPr>
          <a:xfrm>
            <a:off x="554038" y="892175"/>
            <a:ext cx="11155362" cy="5054600"/>
          </a:xfrm>
        </p:spPr>
        <p:txBody>
          <a:bodyPr lIns="101600" tIns="0" rIns="82550" bIns="0" anchor="t"/>
          <a:p>
            <a:pPr marL="0" indent="0" defTabSz="914400">
              <a:spcAft>
                <a:spcPct val="0"/>
              </a:spcAft>
              <a:buClrTx/>
              <a:buSzTx/>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&gt;&gt;&gt; sio.getvalue()</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zh-CN" altLang="en-US" sz="1800" kern="1200" spc="150" normalizeH="0" baseline="0">
                <a:solidFill>
                  <a:srgbClr val="00B0F0"/>
                </a:solidFill>
                <a:latin typeface="Consolas" panose="020B0609020204030204" charset="0"/>
                <a:ea typeface="+mn-ea"/>
                <a:cs typeface="+mn-cs"/>
                <a:sym typeface="微软雅黑" panose="020B0503020204020204" charset="-122"/>
              </a:rPr>
              <a:t>'Hello, there!'</a:t>
            </a:r>
            <a:endParaRPr lang="zh-CN"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&gt;&gt;&gt; import array</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&gt;&gt;&gt; a = array.array('u', s)</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&gt;&gt;&gt; print(a)</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00B0F0"/>
                </a:solidFill>
                <a:latin typeface="Consolas" panose="020B0609020204030204" charset="0"/>
                <a:ea typeface="+mn-ea"/>
                <a:cs typeface="+mn-cs"/>
                <a:sym typeface="微软雅黑" panose="020B0503020204020204" charset="-122"/>
              </a:rPr>
              <a:t>array('u', 'Hello, world')</a:t>
            </a:r>
            <a:endParaRPr lang="zh-CN"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&gt;&gt;&gt; a[0] = 'y'</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&gt;&gt;&gt; print(a)</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00B0F0"/>
                </a:solidFill>
                <a:latin typeface="Consolas" panose="020B0609020204030204" charset="0"/>
                <a:ea typeface="+mn-ea"/>
                <a:cs typeface="+mn-cs"/>
                <a:sym typeface="微软雅黑" panose="020B0503020204020204" charset="-122"/>
              </a:rPr>
              <a:t>array('u', 'yello, world')</a:t>
            </a:r>
            <a:endParaRPr lang="zh-CN"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&gt;&gt;&gt; a.tounicode()</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00B0F0"/>
                </a:solidFill>
                <a:latin typeface="Consolas" panose="020B0609020204030204" charset="0"/>
                <a:ea typeface="+mn-ea"/>
                <a:cs typeface="+mn-cs"/>
                <a:sym typeface="微软雅黑" panose="020B0503020204020204" charset="-122"/>
              </a:rPr>
              <a:t>'yello, world'</a:t>
            </a:r>
            <a:endParaRPr lang="zh-CN" altLang="en-US" sz="1800" kern="1200" spc="150" normalizeH="0" baseline="0">
              <a:solidFill>
                <a:srgbClr val="00B0F0"/>
              </a:solidFill>
              <a:latin typeface="Consolas" panose="020B0609020204030204" charset="0"/>
              <a:ea typeface="+mn-ea"/>
              <a:cs typeface="+mn-cs"/>
              <a:sym typeface="微软雅黑" panose="020B0503020204020204" charset="-122"/>
            </a:endParaRPr>
          </a:p>
        </p:txBody>
      </p:sp>
      <p:sp>
        <p:nvSpPr>
          <p:cNvPr id="77828"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4.1.5  </a:t>
            </a:r>
            <a:r>
              <a:rPr lang="zh-CN" altLang="en-US" spc="200">
                <a:solidFill>
                  <a:srgbClr val="FFFFFF"/>
                </a:solidFill>
                <a:latin typeface="宋体" panose="02010600030101010101" pitchFamily="2" charset="-122"/>
                <a:ea typeface="+mj-ea"/>
                <a:cs typeface="+mj-cs"/>
                <a:sym typeface="宋体" panose="02010600030101010101" pitchFamily="2" charset="-122"/>
              </a:rPr>
              <a:t>字符串应用案例精选</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3" name="内容占位符 2"/>
          <p:cNvSpPr>
            <a:spLocks noGrp="1"/>
          </p:cNvSpPr>
          <p:nvPr>
            <p:ph sz="half" idx="2"/>
          </p:nvPr>
        </p:nvSpPr>
        <p:spPr>
          <a:xfrm>
            <a:off x="554038" y="892175"/>
            <a:ext cx="11155363" cy="5054600"/>
          </a:xfrm>
        </p:spPr>
        <p:txBody>
          <a:bodyPr lIns="101600" tIns="0" rIns="82550" bIns="0" rtlCol="0">
            <a:noAutofit/>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uFillTx/>
                <a:latin typeface="+mn-lt"/>
                <a:ea typeface="+mn-ea"/>
                <a:cs typeface="+mn-cs"/>
              </a:rPr>
              <a:t>例</a:t>
            </a:r>
            <a:r>
              <a:rPr kumimoji="0" lang="en-US" altLang="zh-CN" sz="2400" b="0" i="0" u="none" strike="noStrike" kern="1200" cap="none" spc="0" normalizeH="0" baseline="0" noProof="1">
                <a:solidFill>
                  <a:schemeClr val="tx1"/>
                </a:solidFill>
                <a:uFillTx/>
                <a:latin typeface="+mn-lt"/>
                <a:ea typeface="+mn-ea"/>
                <a:cs typeface="+mn-cs"/>
              </a:rPr>
              <a:t>4</a:t>
            </a:r>
            <a:r>
              <a:rPr kumimoji="0" lang="zh-CN" altLang="en-US" sz="2400" b="0" i="0" u="none" strike="noStrike" kern="1200" cap="none" spc="0" normalizeH="0" baseline="0" noProof="1">
                <a:solidFill>
                  <a:schemeClr val="tx1"/>
                </a:solidFill>
                <a:uFillTx/>
                <a:latin typeface="+mn-lt"/>
                <a:ea typeface="+mn-ea"/>
                <a:cs typeface="+mn-cs"/>
              </a:rPr>
              <a:t>-1  编写函数实现字符串加密和解密，循环使用指定密钥，采用简单的异或算法。</a:t>
            </a:r>
            <a:endParaRPr kumimoji="0" lang="zh-CN" altLang="en-US" sz="2400" b="0" i="0" u="none" strike="noStrike" kern="1200" cap="none" spc="0" normalizeH="0" baseline="0" noProof="1">
              <a:solidFill>
                <a:schemeClr val="tx1"/>
              </a:solidFill>
              <a:uFillTx/>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def crypt(source, key):</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from itertools import cycle</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result = ''</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temp = cycle(key)</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for ch in source:</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result = result + chr(ord(ch) ^ ord(next(temp)))</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return result</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p:txBody>
      </p:sp>
      <p:sp>
        <p:nvSpPr>
          <p:cNvPr id="78852"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Arial" panose="020B0604020202020204" pitchFamily="34" charset="0"/>
              </a:rPr>
              <a:t>4.1.5  </a:t>
            </a:r>
            <a:r>
              <a:rPr lang="zh-CN" altLang="en-US" spc="200">
                <a:solidFill>
                  <a:srgbClr val="FFFFFF"/>
                </a:solidFill>
                <a:latin typeface="宋体" panose="02010600030101010101" pitchFamily="2" charset="-122"/>
                <a:ea typeface="+mj-ea"/>
                <a:cs typeface="+mj-cs"/>
                <a:sym typeface="Arial" panose="020B0604020202020204" pitchFamily="34" charset="0"/>
              </a:rPr>
              <a:t>字符串应用案例精选</a:t>
            </a:r>
            <a:endParaRPr lang="zh-CN" altLang="en-US" spc="200">
              <a:solidFill>
                <a:srgbClr val="FFFFFF"/>
              </a:solidFill>
              <a:latin typeface="宋体" panose="02010600030101010101" pitchFamily="2" charset="-122"/>
              <a:ea typeface="+mj-ea"/>
              <a:cs typeface="+mj-cs"/>
              <a:sym typeface="Arial" panose="020B0604020202020204" pitchFamily="34" charset="0"/>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79875" name="内容占位符 2"/>
          <p:cNvSpPr>
            <a:spLocks noGrp="1"/>
          </p:cNvSpPr>
          <p:nvPr>
            <p:ph sz="half" idx="2"/>
          </p:nvPr>
        </p:nvSpPr>
        <p:spPr>
          <a:xfrm>
            <a:off x="554038" y="892175"/>
            <a:ext cx="11155362" cy="5054600"/>
          </a:xfrm>
        </p:spPr>
        <p:txBody>
          <a:bodyPr lIns="101600" tIns="0" rIns="82550" bIns="0" anchor="t"/>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source = 'Shandong Institute of Business and Technology'</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key = 'Dong Fuguo'</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print('Before Encrypted:'+source)</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encrypted = crypt(source, key)</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print('After Encrypted:'+encrypted)</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decrypted = crypt(encrypted, key)</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print('After Decrypted:'+decrypted)</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p:txBody>
      </p:sp>
      <p:sp>
        <p:nvSpPr>
          <p:cNvPr id="79876"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Arial" panose="020B0604020202020204" pitchFamily="34" charset="0"/>
              </a:rPr>
              <a:t>4.1.5  </a:t>
            </a:r>
            <a:r>
              <a:rPr lang="zh-CN" altLang="en-US" spc="200">
                <a:solidFill>
                  <a:srgbClr val="FFFFFF"/>
                </a:solidFill>
                <a:latin typeface="宋体" panose="02010600030101010101" pitchFamily="2" charset="-122"/>
                <a:ea typeface="+mj-ea"/>
                <a:cs typeface="+mj-cs"/>
                <a:sym typeface="Arial" panose="020B0604020202020204" pitchFamily="34" charset="0"/>
              </a:rPr>
              <a:t>字符串应用案例精选</a:t>
            </a:r>
            <a:endParaRPr lang="zh-CN" altLang="en-US" spc="200">
              <a:solidFill>
                <a:srgbClr val="FFFFFF"/>
              </a:solidFill>
              <a:latin typeface="宋体" panose="02010600030101010101" pitchFamily="2" charset="-122"/>
              <a:ea typeface="+mj-ea"/>
              <a:cs typeface="+mj-cs"/>
              <a:sym typeface="Arial" panose="020B0604020202020204" pitchFamily="34" charset="0"/>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3" name="内容占位符 2"/>
          <p:cNvSpPr>
            <a:spLocks noGrp="1"/>
          </p:cNvSpPr>
          <p:nvPr>
            <p:ph sz="half" idx="2"/>
          </p:nvPr>
        </p:nvSpPr>
        <p:spPr>
          <a:xfrm>
            <a:off x="517843" y="777240"/>
            <a:ext cx="11155363" cy="5054600"/>
          </a:xfrm>
        </p:spPr>
        <p:txBody>
          <a:bodyPr lIns="101600" tIns="0" rIns="82550" bIns="0" rtlCol="0">
            <a:noAutofit/>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uFillTx/>
                <a:latin typeface="+mn-lt"/>
                <a:ea typeface="+mn-ea"/>
                <a:cs typeface="+mn-cs"/>
              </a:rPr>
              <a:t>例</a:t>
            </a:r>
            <a:r>
              <a:rPr kumimoji="0" lang="en-US" altLang="zh-CN" sz="2400" b="0" i="0" u="none" strike="noStrike" kern="1200" cap="none" spc="0" normalizeH="0" baseline="0" noProof="1">
                <a:solidFill>
                  <a:schemeClr val="tx1"/>
                </a:solidFill>
                <a:uFillTx/>
                <a:latin typeface="+mn-lt"/>
                <a:ea typeface="+mn-ea"/>
                <a:cs typeface="+mn-cs"/>
              </a:rPr>
              <a:t>4</a:t>
            </a:r>
            <a:r>
              <a:rPr kumimoji="0" lang="zh-CN" altLang="en-US" sz="2400" b="0" i="0" u="none" strike="noStrike" kern="1200" cap="none" spc="0" normalizeH="0" baseline="0" noProof="1">
                <a:solidFill>
                  <a:schemeClr val="tx1"/>
                </a:solidFill>
                <a:uFillTx/>
                <a:latin typeface="+mn-lt"/>
                <a:ea typeface="+mn-ea"/>
                <a:cs typeface="+mn-cs"/>
              </a:rPr>
              <a:t>-2  编写程序，生成大量随机信息，这在需要获取大量数据来测试或演示软件功能的时候非常有用，不仅能真实展示软件功能或算法，还可以避免泄露真实数据或者引起不必要的争议。</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import random</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import string</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import codecs</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#常用汉字Unicode编码表（部分），完整列表详见配套源代码</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StringBase = '\u7684\u4e00\u4e86\u662f\u6211\u4e0d\u5728\u4eba'</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p:txBody>
      </p:sp>
      <p:sp>
        <p:nvSpPr>
          <p:cNvPr id="80900"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Arial" panose="020B0604020202020204" pitchFamily="34" charset="0"/>
              </a:rPr>
              <a:t>4.1.5  </a:t>
            </a:r>
            <a:r>
              <a:rPr lang="zh-CN" altLang="en-US" spc="200">
                <a:solidFill>
                  <a:srgbClr val="FFFFFF"/>
                </a:solidFill>
                <a:latin typeface="宋体" panose="02010600030101010101" pitchFamily="2" charset="-122"/>
                <a:ea typeface="+mj-ea"/>
                <a:cs typeface="+mj-cs"/>
                <a:sym typeface="Arial" panose="020B0604020202020204" pitchFamily="34" charset="0"/>
              </a:rPr>
              <a:t>字符串应用案例精选</a:t>
            </a:r>
            <a:endParaRPr lang="zh-CN" altLang="en-US" spc="200">
              <a:solidFill>
                <a:srgbClr val="FFFFFF"/>
              </a:solidFill>
              <a:latin typeface="宋体" panose="02010600030101010101" pitchFamily="2" charset="-122"/>
              <a:ea typeface="+mj-ea"/>
              <a:cs typeface="+mj-cs"/>
              <a:sym typeface="Arial" panose="020B0604020202020204" pitchFamily="34" charset="0"/>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81923" name="内容占位符 2"/>
          <p:cNvSpPr>
            <a:spLocks noGrp="1"/>
          </p:cNvSpPr>
          <p:nvPr>
            <p:ph sz="half" idx="2"/>
          </p:nvPr>
        </p:nvSpPr>
        <p:spPr>
          <a:xfrm>
            <a:off x="554038" y="892175"/>
            <a:ext cx="11155362" cy="5054600"/>
          </a:xfrm>
        </p:spPr>
        <p:txBody>
          <a:bodyPr lIns="101600" tIns="0" rIns="82550" bIns="0" anchor="t"/>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def getEmail():</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#常见域名后缀，可以随意扩展该列表</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suffix = ['.com', '.org', '.net', '.cn']</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characters = string.ascii_letters+string.digits+'_'</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username = ''.join((random.choice(characters)</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for i in range(random.randint(6,12))))</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domain = ''.join((random.choice(characters)</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for i in range(random.randint(3,6))))</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return username+'@'+domain+random.choice(suffix)</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def getTelNo():</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return ''.join((str(random.randint(0,9)) for i in range(11)))</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p:txBody>
      </p:sp>
      <p:sp>
        <p:nvSpPr>
          <p:cNvPr id="81924"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4.1.5  </a:t>
            </a:r>
            <a:r>
              <a:rPr lang="zh-CN" altLang="en-US" spc="200">
                <a:solidFill>
                  <a:srgbClr val="FFFFFF"/>
                </a:solidFill>
                <a:latin typeface="宋体" panose="02010600030101010101" pitchFamily="2" charset="-122"/>
                <a:ea typeface="+mj-ea"/>
                <a:cs typeface="+mj-cs"/>
                <a:sym typeface="宋体" panose="02010600030101010101" pitchFamily="2" charset="-122"/>
              </a:rPr>
              <a:t>字符串应用案例精选</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82947" name="内容占位符 2"/>
          <p:cNvSpPr>
            <a:spLocks noGrp="1"/>
          </p:cNvSpPr>
          <p:nvPr>
            <p:ph sz="half" idx="2"/>
          </p:nvPr>
        </p:nvSpPr>
        <p:spPr>
          <a:xfrm>
            <a:off x="554038" y="892175"/>
            <a:ext cx="11155362" cy="5054600"/>
          </a:xfrm>
        </p:spPr>
        <p:txBody>
          <a:bodyPr lIns="101600" tIns="0" rIns="82550" bIns="0" anchor="t"/>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def getNameOrAddress(flag):</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'''flag=1表示返回随机姓名，flag=0表示返回随机地址'''</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result = ''</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if flag==1:</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#大部分中国人姓名在2-4个汉字</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rangestart, rangeend = 2, </a:t>
            </a: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4</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elif flag==0:</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#假设地址在10-30个汉字之间</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rangestart, rangeend = 10, 3</a:t>
            </a: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0</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else:</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print('flag must be 1 or 0')</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return ''</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for i in range(</a:t>
            </a: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random.randint(</a:t>
            </a: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rangestart, rangeend)</a:t>
            </a: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a:t>
            </a: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result += random.choice(StringBase)</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return result</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p:txBody>
      </p:sp>
      <p:sp>
        <p:nvSpPr>
          <p:cNvPr id="82948"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4.1.5  </a:t>
            </a:r>
            <a:r>
              <a:rPr lang="zh-CN" altLang="en-US" spc="200">
                <a:solidFill>
                  <a:srgbClr val="FFFFFF"/>
                </a:solidFill>
                <a:latin typeface="宋体" panose="02010600030101010101" pitchFamily="2" charset="-122"/>
                <a:ea typeface="+mj-ea"/>
                <a:cs typeface="+mj-cs"/>
                <a:sym typeface="宋体" panose="02010600030101010101" pitchFamily="2" charset="-122"/>
              </a:rPr>
              <a:t>字符串应用案例精选</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83971" name="内容占位符 2"/>
          <p:cNvSpPr>
            <a:spLocks noGrp="1"/>
          </p:cNvSpPr>
          <p:nvPr>
            <p:ph sz="half" idx="2"/>
          </p:nvPr>
        </p:nvSpPr>
        <p:spPr>
          <a:xfrm>
            <a:off x="554038" y="892175"/>
            <a:ext cx="11155362" cy="5054600"/>
          </a:xfrm>
        </p:spPr>
        <p:txBody>
          <a:bodyPr lIns="101600" tIns="0" rIns="82550" bIns="0" anchor="t"/>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def getSex():</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return random.choice(('男', '女'))</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def getAge():</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return str(random.randint(18,100))</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p:txBody>
      </p:sp>
      <p:sp>
        <p:nvSpPr>
          <p:cNvPr id="83972"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4.1.5  </a:t>
            </a:r>
            <a:r>
              <a:rPr lang="zh-CN" altLang="en-US" spc="200">
                <a:solidFill>
                  <a:srgbClr val="FFFFFF"/>
                </a:solidFill>
                <a:latin typeface="宋体" panose="02010600030101010101" pitchFamily="2" charset="-122"/>
                <a:ea typeface="+mj-ea"/>
                <a:cs typeface="+mj-cs"/>
                <a:sym typeface="宋体" panose="02010600030101010101" pitchFamily="2" charset="-122"/>
              </a:rPr>
              <a:t>字符串应用案例精选</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84995" name="内容占位符 2"/>
          <p:cNvSpPr>
            <a:spLocks noGrp="1"/>
          </p:cNvSpPr>
          <p:nvPr>
            <p:ph sz="half" idx="2"/>
          </p:nvPr>
        </p:nvSpPr>
        <p:spPr>
          <a:xfrm>
            <a:off x="554038" y="892175"/>
            <a:ext cx="11155362" cy="5054600"/>
          </a:xfrm>
        </p:spPr>
        <p:txBody>
          <a:bodyPr lIns="101600" tIns="0" rIns="82550" bIns="0" anchor="t"/>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def main(filename):</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with codecs.open(filename, 'w', 'utf-8') as fp:</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fp.write('Name,Sex,Age,TelNO,Address,Email\n')</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#随机生成200个人的信息</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for i in range(200):</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name = getNameOrAddress(1)</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sex = getSex()</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age = getAge()</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tel = getTelNo()</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address = getNameOrAddress(0)</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email = getEmail()</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line = </a:t>
            </a:r>
            <a:r>
              <a:rPr lang="en-US" altLang="zh-CN" kern="1200" spc="150" normalizeH="0" baseline="0">
                <a:solidFill>
                  <a:srgbClr val="404040"/>
                </a:solidFill>
                <a:latin typeface="Consolas" panose="020B0609020204030204" charset="0"/>
                <a:ea typeface="+mn-ea"/>
                <a:cs typeface="+mn-cs"/>
                <a:sym typeface="微软雅黑" panose="020B0503020204020204" charset="-122"/>
              </a:rPr>
              <a:t>','.join([</a:t>
            </a:r>
            <a:r>
              <a:rPr lang="zh-CN" altLang="en-US" kern="1200" spc="150" normalizeH="0" baseline="0">
                <a:solidFill>
                  <a:srgbClr val="404040"/>
                </a:solidFill>
                <a:latin typeface="Consolas" panose="020B0609020204030204" charset="0"/>
                <a:ea typeface="+mn-ea"/>
                <a:cs typeface="+mn-cs"/>
                <a:sym typeface="微软雅黑" panose="020B0503020204020204" charset="-122"/>
              </a:rPr>
              <a:t>name</a:t>
            </a:r>
            <a:r>
              <a:rPr lang="en-US" altLang="zh-CN" kern="1200" spc="150" normalizeH="0" baseline="0">
                <a:solidFill>
                  <a:srgbClr val="404040"/>
                </a:solidFill>
                <a:latin typeface="Consolas" panose="020B0609020204030204" charset="0"/>
                <a:ea typeface="+mn-ea"/>
                <a:cs typeface="+mn-cs"/>
                <a:sym typeface="微软雅黑" panose="020B0503020204020204" charset="-122"/>
              </a:rPr>
              <a:t>, </a:t>
            </a:r>
            <a:r>
              <a:rPr lang="zh-CN" altLang="en-US" kern="1200" spc="150" normalizeH="0" baseline="0">
                <a:solidFill>
                  <a:srgbClr val="404040"/>
                </a:solidFill>
                <a:latin typeface="Consolas" panose="020B0609020204030204" charset="0"/>
                <a:ea typeface="+mn-ea"/>
                <a:cs typeface="+mn-cs"/>
                <a:sym typeface="微软雅黑" panose="020B0503020204020204" charset="-122"/>
              </a:rPr>
              <a:t>sex</a:t>
            </a:r>
            <a:r>
              <a:rPr lang="en-US" altLang="zh-CN" kern="1200" spc="150" normalizeH="0" baseline="0">
                <a:solidFill>
                  <a:srgbClr val="404040"/>
                </a:solidFill>
                <a:latin typeface="Consolas" panose="020B0609020204030204" charset="0"/>
                <a:ea typeface="+mn-ea"/>
                <a:cs typeface="+mn-cs"/>
                <a:sym typeface="微软雅黑" panose="020B0503020204020204" charset="-122"/>
              </a:rPr>
              <a:t>, </a:t>
            </a:r>
            <a:r>
              <a:rPr lang="zh-CN" altLang="en-US" kern="1200" spc="150" normalizeH="0" baseline="0">
                <a:solidFill>
                  <a:srgbClr val="404040"/>
                </a:solidFill>
                <a:latin typeface="Consolas" panose="020B0609020204030204" charset="0"/>
                <a:ea typeface="+mn-ea"/>
                <a:cs typeface="+mn-cs"/>
                <a:sym typeface="微软雅黑" panose="020B0503020204020204" charset="-122"/>
              </a:rPr>
              <a:t>age</a:t>
            </a:r>
            <a:r>
              <a:rPr lang="en-US" altLang="zh-CN" kern="1200" spc="150" normalizeH="0" baseline="0">
                <a:solidFill>
                  <a:srgbClr val="404040"/>
                </a:solidFill>
                <a:latin typeface="Consolas" panose="020B0609020204030204" charset="0"/>
                <a:ea typeface="+mn-ea"/>
                <a:cs typeface="+mn-cs"/>
                <a:sym typeface="微软雅黑" panose="020B0503020204020204" charset="-122"/>
              </a:rPr>
              <a:t>,</a:t>
            </a:r>
            <a:r>
              <a:rPr lang="zh-CN" altLang="en-US" kern="1200" spc="150" normalizeH="0" baseline="0">
                <a:solidFill>
                  <a:srgbClr val="404040"/>
                </a:solidFill>
                <a:latin typeface="Consolas" panose="020B0609020204030204" charset="0"/>
                <a:ea typeface="+mn-ea"/>
                <a:cs typeface="+mn-cs"/>
                <a:sym typeface="微软雅黑" panose="020B0503020204020204" charset="-122"/>
              </a:rPr>
              <a:t> tel</a:t>
            </a:r>
            <a:r>
              <a:rPr lang="en-US" altLang="zh-CN" kern="1200" spc="150" normalizeH="0" baseline="0">
                <a:solidFill>
                  <a:srgbClr val="404040"/>
                </a:solidFill>
                <a:latin typeface="Consolas" panose="020B0609020204030204" charset="0"/>
                <a:ea typeface="+mn-ea"/>
                <a:cs typeface="+mn-cs"/>
                <a:sym typeface="微软雅黑" panose="020B0503020204020204" charset="-122"/>
              </a:rPr>
              <a:t>,</a:t>
            </a:r>
            <a:r>
              <a:rPr lang="zh-CN" altLang="en-US" kern="1200" spc="150" normalizeH="0" baseline="0">
                <a:solidFill>
                  <a:srgbClr val="404040"/>
                </a:solidFill>
                <a:latin typeface="Consolas" panose="020B0609020204030204" charset="0"/>
                <a:ea typeface="+mn-ea"/>
                <a:cs typeface="+mn-cs"/>
                <a:sym typeface="微软雅黑" panose="020B0503020204020204" charset="-122"/>
              </a:rPr>
              <a:t> address</a:t>
            </a:r>
            <a:r>
              <a:rPr lang="en-US" altLang="zh-CN" kern="1200" spc="150" normalizeH="0" baseline="0">
                <a:solidFill>
                  <a:srgbClr val="404040"/>
                </a:solidFill>
                <a:latin typeface="Consolas" panose="020B0609020204030204" charset="0"/>
                <a:ea typeface="+mn-ea"/>
                <a:cs typeface="+mn-cs"/>
                <a:sym typeface="微软雅黑" panose="020B0503020204020204" charset="-122"/>
              </a:rPr>
              <a:t>,</a:t>
            </a:r>
            <a:r>
              <a:rPr lang="zh-CN" altLang="en-US" kern="1200" spc="150" normalizeH="0" baseline="0">
                <a:solidFill>
                  <a:srgbClr val="404040"/>
                </a:solidFill>
                <a:latin typeface="Consolas" panose="020B0609020204030204" charset="0"/>
                <a:ea typeface="+mn-ea"/>
                <a:cs typeface="+mn-cs"/>
                <a:sym typeface="微软雅黑" panose="020B0503020204020204" charset="-122"/>
              </a:rPr>
              <a:t> email</a:t>
            </a:r>
            <a:r>
              <a:rPr lang="en-US" altLang="zh-CN" kern="1200" spc="150" normalizeH="0" baseline="0">
                <a:solidFill>
                  <a:srgbClr val="404040"/>
                </a:solidFill>
                <a:latin typeface="Consolas" panose="020B0609020204030204" charset="0"/>
                <a:ea typeface="+mn-ea"/>
                <a:cs typeface="+mn-cs"/>
                <a:sym typeface="微软雅黑" panose="020B0503020204020204" charset="-122"/>
              </a:rPr>
              <a:t>])</a:t>
            </a:r>
            <a:r>
              <a:rPr lang="zh-CN" altLang="en-US" kern="1200" spc="150" normalizeH="0" baseline="0">
                <a:solidFill>
                  <a:srgbClr val="404040"/>
                </a:solidFill>
                <a:latin typeface="Consolas" panose="020B0609020204030204" charset="0"/>
                <a:ea typeface="+mn-ea"/>
                <a:cs typeface="+mn-cs"/>
                <a:sym typeface="微软雅黑" panose="020B0503020204020204" charset="-122"/>
              </a:rPr>
              <a:t> + '\n'</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fp.write(line)</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p:txBody>
      </p:sp>
      <p:sp>
        <p:nvSpPr>
          <p:cNvPr id="84996"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文本占位符 22530"/>
          <p:cNvSpPr>
            <a:spLocks noGrp="1"/>
          </p:cNvSpPr>
          <p:nvPr>
            <p:ph sz="half" idx="2"/>
          </p:nvPr>
        </p:nvSpPr>
        <p:spPr>
          <a:xfrm>
            <a:off x="554038" y="892175"/>
            <a:ext cx="11155362" cy="5054600"/>
          </a:xfrm>
        </p:spPr>
        <p:txBody>
          <a:bodyPr lIns="101600" tIns="0" rIns="82550" bIns="0" anchor="t"/>
          <a:p>
            <a:pPr defTabSz="914400">
              <a:lnSpc>
                <a:spcPct val="150000"/>
              </a:lnSpc>
              <a:spcBef>
                <a:spcPts val="100"/>
              </a:spcBef>
              <a:spcAft>
                <a:spcPct val="0"/>
              </a:spcAft>
              <a:buClrTx/>
              <a:buSzPct val="70000"/>
              <a:buChar char=""/>
            </a:pP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不同编码格式之间相差很大，采用</a:t>
            </a:r>
            <a:r>
              <a:rPr lang="zh-CN" altLang="en-US" sz="2400" kern="1200" spc="150" normalizeH="0" baseline="0" dirty="0">
                <a:solidFill>
                  <a:srgbClr val="FF0000"/>
                </a:solidFill>
                <a:latin typeface="宋体" panose="02010600030101010101" pitchFamily="2" charset="-122"/>
                <a:ea typeface="+mn-ea"/>
                <a:cs typeface="+mn-cs"/>
                <a:sym typeface="微软雅黑" panose="020B0503020204020204" charset="-122"/>
              </a:rPr>
              <a:t>不同的编码格式意味着不同的表示和存储形式</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，把同一字符存入文件时，写入的内容可能会不同，在试图理解其内容时</a:t>
            </a:r>
            <a:r>
              <a:rPr lang="zh-CN" altLang="en-US" sz="2400" kern="1200" spc="150" normalizeH="0" baseline="0" dirty="0">
                <a:solidFill>
                  <a:srgbClr val="FF0000"/>
                </a:solidFill>
                <a:latin typeface="宋体" panose="02010600030101010101" pitchFamily="2" charset="-122"/>
                <a:ea typeface="+mn-ea"/>
                <a:cs typeface="+mn-cs"/>
                <a:sym typeface="微软雅黑" panose="020B0503020204020204" charset="-122"/>
              </a:rPr>
              <a:t>必须了解编码规则</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并进行正确的解码。如果解码方法不正确就无法还原信息，从这个角度来讲，</a:t>
            </a:r>
            <a:r>
              <a:rPr lang="zh-CN" altLang="en-US" sz="2400" kern="1200" spc="150" normalizeH="0" baseline="0" dirty="0">
                <a:solidFill>
                  <a:srgbClr val="FF0000"/>
                </a:solidFill>
                <a:latin typeface="宋体" panose="02010600030101010101" pitchFamily="2" charset="-122"/>
                <a:ea typeface="+mn-ea"/>
                <a:cs typeface="+mn-cs"/>
                <a:sym typeface="微软雅黑" panose="020B0503020204020204" charset="-122"/>
              </a:rPr>
              <a:t>字符串编码也具有加密的效果</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a:t>
            </a:r>
            <a:endParaRPr lang="zh-CN" altLang="en-US" kern="1200" spc="150" normalizeH="0" baseline="0" dirty="0">
              <a:solidFill>
                <a:srgbClr val="404040"/>
              </a:solidFill>
              <a:latin typeface="Consolas" panose="020B0609020204030204" charset="0"/>
              <a:ea typeface="+mn-ea"/>
              <a:cs typeface="+mn-cs"/>
              <a:sym typeface="微软雅黑" panose="020B0503020204020204"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30723" name="标题 24577"/>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 字符串</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30724"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4.1.5  </a:t>
            </a:r>
            <a:r>
              <a:rPr lang="zh-CN" altLang="en-US" spc="200">
                <a:solidFill>
                  <a:srgbClr val="FFFFFF"/>
                </a:solidFill>
                <a:latin typeface="宋体" panose="02010600030101010101" pitchFamily="2" charset="-122"/>
                <a:ea typeface="+mj-ea"/>
                <a:cs typeface="+mj-cs"/>
                <a:sym typeface="宋体" panose="02010600030101010101" pitchFamily="2" charset="-122"/>
              </a:rPr>
              <a:t>字符串应用案例精选</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86019" name="内容占位符 2"/>
          <p:cNvSpPr>
            <a:spLocks noGrp="1"/>
          </p:cNvSpPr>
          <p:nvPr>
            <p:ph sz="half" idx="2"/>
          </p:nvPr>
        </p:nvSpPr>
        <p:spPr>
          <a:xfrm>
            <a:off x="554038" y="892175"/>
            <a:ext cx="11155362" cy="5054600"/>
          </a:xfrm>
        </p:spPr>
        <p:txBody>
          <a:bodyPr lIns="101600" tIns="0" rIns="82550" bIns="0" anchor="t"/>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def output(filename):</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with codecs.open(filename, 'r', 'utf-8') as fp:</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while True:</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line = fp.readline()</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if not line:</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return</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line = line.split(',')</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for i in line:</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print(i, end=',')</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print()</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p:txBody>
      </p:sp>
      <p:sp>
        <p:nvSpPr>
          <p:cNvPr id="86020"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4.1.5  </a:t>
            </a:r>
            <a:r>
              <a:rPr lang="zh-CN" altLang="en-US" spc="200">
                <a:solidFill>
                  <a:srgbClr val="FFFFFF"/>
                </a:solidFill>
                <a:latin typeface="宋体" panose="02010600030101010101" pitchFamily="2" charset="-122"/>
                <a:ea typeface="+mj-ea"/>
                <a:cs typeface="+mj-cs"/>
                <a:sym typeface="宋体" panose="02010600030101010101" pitchFamily="2" charset="-122"/>
              </a:rPr>
              <a:t>字符串应用案例精选</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87043" name="内容占位符 2"/>
          <p:cNvSpPr>
            <a:spLocks noGrp="1"/>
          </p:cNvSpPr>
          <p:nvPr>
            <p:ph sz="half" idx="2"/>
          </p:nvPr>
        </p:nvSpPr>
        <p:spPr>
          <a:xfrm>
            <a:off x="554038" y="892175"/>
            <a:ext cx="11155362" cy="5054600"/>
          </a:xfrm>
        </p:spPr>
        <p:txBody>
          <a:bodyPr lIns="101600" tIns="0" rIns="82550" bIns="0" anchor="t"/>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if __name__ == '__main__':</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filename = 'information.txt'</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main(filename)</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Pct val="70000"/>
              <a:buFont typeface="Wingdings" panose="05000000000000000000" pitchFamily="2" charset="2"/>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output(filename)</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p:txBody>
      </p:sp>
      <p:sp>
        <p:nvSpPr>
          <p:cNvPr id="87044"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a:xfrm>
            <a:off x="554038" y="892175"/>
            <a:ext cx="11155363" cy="5054600"/>
          </a:xfrm>
        </p:spPr>
        <p:txBody>
          <a:bodyPr lIns="101600" tIns="0" rIns="82550" bIns="0" rtlCol="0">
            <a:noAutofit/>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uFillTx/>
                <a:latin typeface="+mn-lt"/>
                <a:ea typeface="+mn-ea"/>
                <a:cs typeface="+mn-cs"/>
              </a:rPr>
              <a:t>例</a:t>
            </a:r>
            <a:r>
              <a:rPr kumimoji="0" lang="en-US" altLang="zh-CN" sz="2400" b="0" i="0" u="none" strike="noStrike" kern="1200" cap="none" spc="0" normalizeH="0" baseline="0" noProof="1">
                <a:solidFill>
                  <a:schemeClr val="tx1"/>
                </a:solidFill>
                <a:uFillTx/>
                <a:latin typeface="+mn-lt"/>
                <a:ea typeface="+mn-ea"/>
                <a:cs typeface="+mn-cs"/>
              </a:rPr>
              <a:t>4-3  </a:t>
            </a:r>
            <a:r>
              <a:rPr kumimoji="0" lang="en-US" altLang="en-US" sz="2400" b="0" i="0" u="none" strike="noStrike" kern="1200" cap="none" spc="0" normalizeH="0" baseline="0" noProof="1">
                <a:solidFill>
                  <a:schemeClr val="tx1"/>
                </a:solidFill>
                <a:uFillTx/>
                <a:latin typeface="+mn-lt"/>
                <a:ea typeface="+mn-ea"/>
                <a:cs typeface="+mn-cs"/>
              </a:rPr>
              <a:t>检查并判断密码字符串的安全强度。</a:t>
            </a:r>
            <a:r>
              <a:rPr kumimoji="0" lang="zh-CN" altLang="en-US" sz="2400" b="0" i="0" u="none" strike="noStrike" kern="1200" cap="none" spc="0" normalizeH="0" baseline="0" noProof="1">
                <a:solidFill>
                  <a:schemeClr val="tx1"/>
                </a:solidFill>
                <a:uFillTx/>
                <a:latin typeface="+mn-lt"/>
                <a:ea typeface="+mn-ea"/>
                <a:cs typeface="+mn-cs"/>
              </a:rPr>
              <a:t>这实际上是一个分类问题。</a:t>
            </a:r>
            <a:endParaRPr kumimoji="0" lang="zh-CN" altLang="en-US" sz="2400" b="0" i="0" u="none" strike="noStrike" kern="1200" cap="none" spc="0" normalizeH="0" baseline="0" noProof="1">
              <a:solidFill>
                <a:schemeClr val="tx1"/>
              </a:solidFill>
              <a:uFillTx/>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altLang="en-US" sz="1600" b="0" i="0" u="none" strike="noStrike" kern="1200" cap="none" spc="0" normalizeH="0" baseline="0" noProof="1">
              <a:solidFill>
                <a:schemeClr val="tx1"/>
              </a:solidFill>
              <a:uFillTx/>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600" b="0" i="0" u="none" strike="noStrike" kern="1200" cap="none" spc="0" normalizeH="0" baseline="0" noProof="1">
                <a:solidFill>
                  <a:schemeClr val="tx1"/>
                </a:solidFill>
                <a:uFillTx/>
                <a:latin typeface="Consolas" panose="020B0609020204030204" charset="0"/>
                <a:ea typeface="+mn-ea"/>
                <a:cs typeface="+mn-cs"/>
              </a:rPr>
              <a:t>import string</a:t>
            </a:r>
            <a:endParaRPr kumimoji="0" lang="en-US"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600" b="0" i="0" u="none" strike="noStrike" kern="1200" cap="none" spc="0" normalizeH="0" baseline="0" noProof="1">
                <a:solidFill>
                  <a:schemeClr val="tx1"/>
                </a:solidFill>
                <a:uFillTx/>
                <a:latin typeface="Consolas" panose="020B0609020204030204" charset="0"/>
                <a:ea typeface="+mn-ea"/>
                <a:cs typeface="+mn-cs"/>
              </a:rPr>
              <a:t>def check(pwd):</a:t>
            </a:r>
            <a:endParaRPr kumimoji="0" lang="en-US"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600" b="0" i="0" u="none" strike="noStrike" kern="1200" cap="none" spc="0" normalizeH="0" baseline="0" noProof="1">
                <a:solidFill>
                  <a:schemeClr val="tx1"/>
                </a:solidFill>
                <a:uFillTx/>
                <a:latin typeface="Consolas" panose="020B0609020204030204" charset="0"/>
                <a:ea typeface="+mn-ea"/>
                <a:cs typeface="+mn-cs"/>
              </a:rPr>
              <a:t>    #密码必须至少包含6个字符</a:t>
            </a:r>
            <a:endParaRPr kumimoji="0" lang="en-US"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600" b="0" i="0" u="none" strike="noStrike" kern="1200" cap="none" spc="0" normalizeH="0" baseline="0" noProof="1">
                <a:solidFill>
                  <a:schemeClr val="tx1"/>
                </a:solidFill>
                <a:uFillTx/>
                <a:latin typeface="Consolas" panose="020B0609020204030204" charset="0"/>
                <a:ea typeface="+mn-ea"/>
                <a:cs typeface="+mn-cs"/>
              </a:rPr>
              <a:t>    if not isinstance(pwd, str) or len(pwd)&lt;6:</a:t>
            </a:r>
            <a:endParaRPr kumimoji="0" lang="en-US"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600" b="0" i="0" u="none" strike="noStrike" kern="1200" cap="none" spc="0" normalizeH="0" baseline="0" noProof="1">
                <a:solidFill>
                  <a:schemeClr val="tx1"/>
                </a:solidFill>
                <a:uFillTx/>
                <a:latin typeface="Consolas" panose="020B0609020204030204" charset="0"/>
                <a:ea typeface="+mn-ea"/>
                <a:cs typeface="+mn-cs"/>
              </a:rPr>
              <a:t>        return 'not suitable for password'</a:t>
            </a:r>
            <a:endParaRPr kumimoji="0" lang="en-US"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600" b="0" i="0" u="none" strike="noStrike" kern="1200" cap="none" spc="0" normalizeH="0" baseline="0" noProof="1">
                <a:solidFill>
                  <a:schemeClr val="tx1"/>
                </a:solidFill>
                <a:uFillTx/>
                <a:latin typeface="Consolas" panose="020B0609020204030204" charset="0"/>
                <a:ea typeface="+mn-ea"/>
                <a:cs typeface="+mn-cs"/>
              </a:rPr>
              <a:t>    #密码强度等级与包含字符种类的对应关系</a:t>
            </a:r>
            <a:endParaRPr kumimoji="0" lang="en-US"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600" b="0" i="0" u="none" strike="noStrike" kern="1200" cap="none" spc="0" normalizeH="0" baseline="0" noProof="1">
                <a:solidFill>
                  <a:schemeClr val="tx1"/>
                </a:solidFill>
                <a:uFillTx/>
                <a:latin typeface="Consolas" panose="020B0609020204030204" charset="0"/>
                <a:ea typeface="+mn-ea"/>
                <a:cs typeface="+mn-cs"/>
              </a:rPr>
              <a:t>    d = {1:'weak', 2:'below middle', 3:'above middle', 4:'strong'}</a:t>
            </a:r>
            <a:endParaRPr kumimoji="0" lang="en-US"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600" b="0" i="0" u="none" strike="noStrike" kern="1200" cap="none" spc="0" normalizeH="0" baseline="0" noProof="1">
                <a:solidFill>
                  <a:schemeClr val="tx1"/>
                </a:solidFill>
                <a:uFillTx/>
                <a:latin typeface="Consolas" panose="020B0609020204030204" charset="0"/>
                <a:ea typeface="+mn-ea"/>
                <a:cs typeface="+mn-cs"/>
              </a:rPr>
              <a:t>    #分别用来标记pwd是否含有数字、小写字母、大写字母和指定的标点符号</a:t>
            </a:r>
            <a:endParaRPr kumimoji="0" lang="en-US"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600" b="0" i="0" u="none" strike="noStrike" kern="1200" cap="none" spc="0" normalizeH="0" baseline="0" noProof="1">
                <a:solidFill>
                  <a:schemeClr val="tx1"/>
                </a:solidFill>
                <a:uFillTx/>
                <a:latin typeface="Consolas" panose="020B0609020204030204" charset="0"/>
                <a:ea typeface="+mn-ea"/>
                <a:cs typeface="+mn-cs"/>
              </a:rPr>
              <a:t>    r = [False] * 4</a:t>
            </a:r>
            <a:endParaRPr kumimoji="0" lang="en-US" altLang="en-US" sz="1600" b="0" i="0" u="none" strike="noStrike" kern="1200" cap="none" spc="0" normalizeH="0" baseline="0" noProof="1">
              <a:solidFill>
                <a:schemeClr val="tx1"/>
              </a:solidFill>
              <a:uFillTx/>
              <a:latin typeface="Consolas" panose="020B0609020204030204" charset="0"/>
              <a:ea typeface="+mn-ea"/>
              <a:cs typeface="+mn-cs"/>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88067"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4.1.5  </a:t>
            </a:r>
            <a:r>
              <a:rPr lang="zh-CN" altLang="en-US" spc="200">
                <a:solidFill>
                  <a:srgbClr val="FFFFFF"/>
                </a:solidFill>
                <a:latin typeface="宋体" panose="02010600030101010101" pitchFamily="2" charset="-122"/>
                <a:ea typeface="+mj-ea"/>
                <a:cs typeface="+mj-cs"/>
                <a:sym typeface="宋体" panose="02010600030101010101" pitchFamily="2" charset="-122"/>
              </a:rPr>
              <a:t>字符串应用案例精选</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88068"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Content Placeholder 2"/>
          <p:cNvSpPr>
            <a:spLocks noGrp="1"/>
          </p:cNvSpPr>
          <p:nvPr>
            <p:ph sz="half" idx="2"/>
          </p:nvPr>
        </p:nvSpPr>
        <p:spPr>
          <a:xfrm>
            <a:off x="554038" y="892175"/>
            <a:ext cx="11155362" cy="5054600"/>
          </a:xfrm>
        </p:spPr>
        <p:txBody>
          <a:bodyPr lIns="101600" tIns="0" rIns="82550" bIns="0" anchor="t"/>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    for ch in pwd:</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        #是否包含数字</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        if not r[0] and ch in string.digits:</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            r[0] = True</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        #是否包含小写字母</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        elif not r[1] and ch in string.ascii_lowercase:</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            r[1] = True</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        #是否包含大写字母</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        elif not r[2] and ch in string.ascii_uppercase:</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            r[2] = True</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        #是否包含指定的标点符号</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        elif not r[3] and ch in ',.!;?&lt;&gt;':</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            r[3] = True</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    #统计包含的字符种类，返回密码强度</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    return d.get(r.count(True), 'error')</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print(check('a2Cd,'))</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89091"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4.1.5  </a:t>
            </a:r>
            <a:r>
              <a:rPr lang="zh-CN" altLang="en-US" spc="200">
                <a:solidFill>
                  <a:srgbClr val="FFFFFF"/>
                </a:solidFill>
                <a:latin typeface="宋体" panose="02010600030101010101" pitchFamily="2" charset="-122"/>
                <a:ea typeface="+mj-ea"/>
                <a:cs typeface="+mj-cs"/>
                <a:sym typeface="宋体" panose="02010600030101010101" pitchFamily="2" charset="-122"/>
              </a:rPr>
              <a:t>字符串应用案例精选</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89092"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a:xfrm>
            <a:off x="554038" y="901700"/>
            <a:ext cx="11155363" cy="5054600"/>
          </a:xfrm>
        </p:spPr>
        <p:txBody>
          <a:bodyPr lIns="101600" tIns="0" rIns="82550" bIns="0" rtlCol="0">
            <a:noAutofit/>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uFillTx/>
                <a:latin typeface="+mn-lt"/>
                <a:ea typeface="+mn-ea"/>
                <a:cs typeface="+mn-cs"/>
              </a:rPr>
              <a:t>例</a:t>
            </a:r>
            <a:r>
              <a:rPr kumimoji="0" lang="en-US" altLang="zh-CN" sz="2400" b="0" i="0" u="none" strike="noStrike" kern="1200" cap="none" spc="0" normalizeH="0" baseline="0" noProof="1">
                <a:solidFill>
                  <a:schemeClr val="tx1"/>
                </a:solidFill>
                <a:uFillTx/>
                <a:latin typeface="+mn-lt"/>
                <a:ea typeface="+mn-ea"/>
                <a:cs typeface="+mn-cs"/>
              </a:rPr>
              <a:t>4-4  </a:t>
            </a:r>
            <a:r>
              <a:rPr kumimoji="0" lang="zh-CN" altLang="en-US" sz="2400" b="0" i="0" u="none" strike="noStrike" kern="1200" cap="none" spc="0" normalizeH="0" baseline="0" noProof="1">
                <a:solidFill>
                  <a:schemeClr val="tx1"/>
                </a:solidFill>
                <a:uFillTx/>
                <a:latin typeface="+mn-lt"/>
                <a:ea typeface="+mn-ea"/>
                <a:cs typeface="+mn-cs"/>
              </a:rPr>
              <a:t>编写程序，把一个英文句子中的单词倒置，标点符号不倒置，例如 I like beijing. 经过函数后变为：beijing. like I</a:t>
            </a:r>
            <a:endParaRPr kumimoji="0" lang="zh-CN" altLang="en-US" sz="2400" b="0" i="0" u="none" strike="noStrike" kern="1200" cap="none" spc="0" normalizeH="0" baseline="0" noProof="1">
              <a:solidFill>
                <a:schemeClr val="tx1"/>
              </a:solidFill>
              <a:uFillTx/>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en-US" sz="1600" b="0" i="0" u="none" strike="noStrike" kern="1200" cap="none" spc="0" normalizeH="0" baseline="0" noProof="1">
                <a:solidFill>
                  <a:schemeClr val="tx1"/>
                </a:solidFill>
                <a:uFillTx/>
                <a:latin typeface="Consolas" panose="020B0609020204030204" charset="0"/>
                <a:ea typeface="+mn-ea"/>
                <a:cs typeface="+mn-cs"/>
              </a:rPr>
              <a:t>def rev1(s):</a:t>
            </a:r>
            <a:endParaRPr kumimoji="0" lang="en-US"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altLang="en-US" sz="1600" b="0" i="0" u="none" strike="noStrike" kern="1200" cap="none" spc="0" normalizeH="0" baseline="0" noProof="1">
                <a:solidFill>
                  <a:schemeClr val="tx1"/>
                </a:solidFill>
                <a:uFillTx/>
                <a:latin typeface="Consolas" panose="020B0609020204030204" charset="0"/>
                <a:ea typeface="+mn-ea"/>
                <a:cs typeface="+mn-cs"/>
              </a:rPr>
              <a:t>    return ' '.join(reversed(s.split()))</a:t>
            </a:r>
            <a:endParaRPr kumimoji="0" lang="en-US"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endParaRPr kumimoji="0" lang="en-US"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altLang="en-US" sz="1600" b="0" i="0" u="none" strike="noStrike" kern="1200" cap="none" spc="0" normalizeH="0" baseline="0" noProof="1">
                <a:solidFill>
                  <a:schemeClr val="tx1"/>
                </a:solidFill>
                <a:uFillTx/>
                <a:latin typeface="Consolas" panose="020B0609020204030204" charset="0"/>
                <a:ea typeface="+mn-ea"/>
                <a:cs typeface="+mn-cs"/>
              </a:rPr>
              <a:t>def rev2(s):</a:t>
            </a:r>
            <a:endParaRPr kumimoji="0" lang="en-US"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altLang="en-US" sz="1600" b="0" i="0" u="none" strike="noStrike" kern="1200" cap="none" spc="0" normalizeH="0" baseline="0" noProof="1">
                <a:solidFill>
                  <a:schemeClr val="tx1"/>
                </a:solidFill>
                <a:uFillTx/>
                <a:latin typeface="Consolas" panose="020B0609020204030204" charset="0"/>
                <a:ea typeface="+mn-ea"/>
                <a:cs typeface="+mn-cs"/>
              </a:rPr>
              <a:t>    t = s.split()</a:t>
            </a:r>
            <a:endParaRPr kumimoji="0" lang="en-US"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altLang="en-US" sz="1600" b="0" i="0" u="none" strike="noStrike" kern="1200" cap="none" spc="0" normalizeH="0" baseline="0" noProof="1">
                <a:solidFill>
                  <a:schemeClr val="tx1"/>
                </a:solidFill>
                <a:uFillTx/>
                <a:latin typeface="Consolas" panose="020B0609020204030204" charset="0"/>
                <a:ea typeface="+mn-ea"/>
                <a:cs typeface="+mn-cs"/>
              </a:rPr>
              <a:t>    t.reverse()</a:t>
            </a:r>
            <a:endParaRPr kumimoji="0" lang="en-US"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altLang="en-US" sz="1600" b="0" i="0" u="none" strike="noStrike" kern="1200" cap="none" spc="0" normalizeH="0" baseline="0" noProof="1">
                <a:solidFill>
                  <a:schemeClr val="tx1"/>
                </a:solidFill>
                <a:uFillTx/>
                <a:latin typeface="Consolas" panose="020B0609020204030204" charset="0"/>
                <a:ea typeface="+mn-ea"/>
                <a:cs typeface="+mn-cs"/>
              </a:rPr>
              <a:t>    return ' '.join(t)</a:t>
            </a:r>
            <a:endParaRPr kumimoji="0" lang="en-US"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endParaRPr kumimoji="0" lang="en-US"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altLang="en-US" sz="1600" b="0" i="0" u="none" strike="noStrike" kern="1200" cap="none" spc="0" normalizeH="0" baseline="0" noProof="1">
                <a:solidFill>
                  <a:schemeClr val="tx1"/>
                </a:solidFill>
                <a:uFillTx/>
                <a:latin typeface="Consolas" panose="020B0609020204030204" charset="0"/>
                <a:ea typeface="+mn-ea"/>
                <a:cs typeface="+mn-cs"/>
              </a:rPr>
              <a:t>def rev5(s):</a:t>
            </a:r>
            <a:endParaRPr kumimoji="0" lang="en-US"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altLang="en-US" sz="1600" b="0" i="0" u="none" strike="noStrike" kern="1200" cap="none" spc="0" normalizeH="0" baseline="0" noProof="1">
                <a:solidFill>
                  <a:schemeClr val="tx1"/>
                </a:solidFill>
                <a:uFillTx/>
                <a:latin typeface="Consolas" panose="020B0609020204030204" charset="0"/>
                <a:ea typeface="+mn-ea"/>
                <a:cs typeface="+mn-cs"/>
              </a:rPr>
              <a:t>    '''字符串整体逆序，分隔，再各单词逆序'''</a:t>
            </a:r>
            <a:endParaRPr kumimoji="0" lang="en-US"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altLang="en-US" sz="1600" b="0" i="0" u="none" strike="noStrike" kern="1200" cap="none" spc="0" normalizeH="0" baseline="0" noProof="1">
                <a:solidFill>
                  <a:schemeClr val="tx1"/>
                </a:solidFill>
                <a:uFillTx/>
                <a:latin typeface="Consolas" panose="020B0609020204030204" charset="0"/>
                <a:ea typeface="+mn-ea"/>
                <a:cs typeface="+mn-cs"/>
              </a:rPr>
              <a:t>    t = ''.join(reversed(s)).split()</a:t>
            </a:r>
            <a:endParaRPr kumimoji="0" lang="en-US"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altLang="en-US" sz="1600" b="0" i="0" u="none" strike="noStrike" kern="1200" cap="none" spc="0" normalizeH="0" baseline="0" noProof="1">
                <a:solidFill>
                  <a:schemeClr val="tx1"/>
                </a:solidFill>
                <a:uFillTx/>
                <a:latin typeface="Consolas" panose="020B0609020204030204" charset="0"/>
                <a:ea typeface="+mn-ea"/>
                <a:cs typeface="+mn-cs"/>
              </a:rPr>
              <a:t>    t = map(lambda x:''.join(reversed(x)), t)</a:t>
            </a:r>
            <a:endParaRPr kumimoji="0" lang="en-US"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altLang="en-US" sz="1600" b="0" i="0" u="none" strike="noStrike" kern="1200" cap="none" spc="0" normalizeH="0" baseline="0" noProof="1">
                <a:solidFill>
                  <a:schemeClr val="tx1"/>
                </a:solidFill>
                <a:uFillTx/>
                <a:latin typeface="Consolas" panose="020B0609020204030204" charset="0"/>
                <a:ea typeface="+mn-ea"/>
                <a:cs typeface="+mn-cs"/>
              </a:rPr>
              <a:t>    return ' '.join(t)</a:t>
            </a:r>
            <a:endParaRPr kumimoji="0" lang="en-US" altLang="en-US" sz="1600" b="0" i="0" u="none" strike="noStrike" kern="1200" cap="none" spc="0" normalizeH="0" baseline="0" noProof="1">
              <a:solidFill>
                <a:schemeClr val="tx1"/>
              </a:solidFill>
              <a:uFillTx/>
              <a:latin typeface="Consolas" panose="020B0609020204030204" charset="0"/>
              <a:ea typeface="+mn-ea"/>
              <a:cs typeface="+mn-cs"/>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90115"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4.1.5  </a:t>
            </a:r>
            <a:r>
              <a:rPr lang="zh-CN" altLang="en-US" spc="200">
                <a:solidFill>
                  <a:srgbClr val="FFFFFF"/>
                </a:solidFill>
                <a:latin typeface="宋体" panose="02010600030101010101" pitchFamily="2" charset="-122"/>
                <a:ea typeface="+mj-ea"/>
                <a:cs typeface="+mj-cs"/>
                <a:sym typeface="宋体" panose="02010600030101010101" pitchFamily="2" charset="-122"/>
              </a:rPr>
              <a:t>字符串应用案例精选</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90116"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a:xfrm>
            <a:off x="554038" y="892175"/>
            <a:ext cx="11155363" cy="5054600"/>
          </a:xfrm>
        </p:spPr>
        <p:txBody>
          <a:bodyPr lIns="101600" tIns="0" rIns="82550" bIns="0" rtlCol="0">
            <a:noAutofit/>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uFillTx/>
                <a:latin typeface="+mn-lt"/>
                <a:ea typeface="+mn-ea"/>
                <a:cs typeface="+mn-cs"/>
              </a:rPr>
              <a:t>例</a:t>
            </a:r>
            <a:r>
              <a:rPr kumimoji="0" lang="en-US" altLang="zh-CN" sz="2400" b="0" i="0" u="none" strike="noStrike" kern="1200" cap="none" spc="0" normalizeH="0" baseline="0" noProof="1">
                <a:solidFill>
                  <a:schemeClr val="tx1"/>
                </a:solidFill>
                <a:uFillTx/>
                <a:latin typeface="+mn-lt"/>
                <a:ea typeface="+mn-ea"/>
                <a:cs typeface="+mn-cs"/>
              </a:rPr>
              <a:t>4-5  </a:t>
            </a:r>
            <a:r>
              <a:rPr kumimoji="0" lang="zh-CN" altLang="en-US" sz="2400" b="0" i="0" u="none" strike="noStrike" kern="1200" cap="none" spc="0" normalizeH="0" baseline="0" noProof="1">
                <a:solidFill>
                  <a:schemeClr val="tx1"/>
                </a:solidFill>
                <a:uFillTx/>
                <a:latin typeface="+mn-lt"/>
                <a:ea typeface="+mn-ea"/>
                <a:cs typeface="+mn-cs"/>
              </a:rPr>
              <a:t>编写程序，查找一个字符串中最长的数字子串。</a:t>
            </a:r>
            <a:endParaRPr kumimoji="0" lang="zh-CN" altLang="en-US" sz="2400" b="0" i="0" u="none" strike="noStrike" kern="1200" cap="none" spc="0" normalizeH="0" baseline="0" noProof="1">
              <a:solidFill>
                <a:schemeClr val="tx1"/>
              </a:solidFill>
              <a:uFillTx/>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def longest3(s):</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    result = []</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    t = []</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    for ch in s:                      </a:t>
            </a:r>
            <a:r>
              <a:rPr kumimoji="0" lang="zh-CN" altLang="en-US" sz="1600" b="0" i="0" u="none" strike="noStrike" kern="1200" cap="none" spc="0" normalizeH="0" baseline="0" noProof="1">
                <a:solidFill>
                  <a:schemeClr val="tx1"/>
                </a:solidFill>
                <a:uFillTx/>
                <a:latin typeface="Consolas" panose="020B0609020204030204" charset="0"/>
                <a:ea typeface="+mn-ea"/>
                <a:cs typeface="+mn-cs"/>
                <a:sym typeface="+mn-ea"/>
              </a:rPr>
              <a:t># 遍历字符串中所有字符</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        if '0'&lt;=ch&lt;='9':</a:t>
            </a:r>
            <a:r>
              <a:rPr kumimoji="0" lang="zh-CN" altLang="en-US" sz="1600" b="0" i="0" u="none" strike="noStrike" kern="1200" cap="none" spc="0" normalizeH="0" baseline="0" noProof="1">
                <a:solidFill>
                  <a:schemeClr val="tx1"/>
                </a:solidFill>
                <a:uFillTx/>
                <a:latin typeface="Consolas" panose="020B0609020204030204" charset="0"/>
                <a:ea typeface="+mn-ea"/>
                <a:cs typeface="+mn-cs"/>
                <a:sym typeface="+mn-ea"/>
              </a:rPr>
              <a:t>              # 遇到数字，记录到临时变量</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            t.append(ch)</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        elif t:</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            result.append(''.join(t)) </a:t>
            </a:r>
            <a:r>
              <a:rPr kumimoji="0" lang="zh-CN" altLang="en-US" sz="1600" b="0" i="0" u="none" strike="noStrike" kern="1200" cap="none" spc="0" normalizeH="0" baseline="0" noProof="1">
                <a:solidFill>
                  <a:schemeClr val="tx1"/>
                </a:solidFill>
                <a:uFillTx/>
                <a:latin typeface="Consolas" panose="020B0609020204030204" charset="0"/>
                <a:ea typeface="+mn-ea"/>
                <a:cs typeface="+mn-cs"/>
                <a:sym typeface="+mn-ea"/>
              </a:rPr>
              <a:t>#遇到非数字，把临时的连续数字记下来</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            t = []</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    if t:                   </a:t>
            </a:r>
            <a:r>
              <a:rPr kumimoji="0" lang="zh-CN" altLang="en-US" sz="1600" b="0" i="0" u="none" strike="noStrike" kern="1200" cap="none" spc="0" normalizeH="0" baseline="0" noProof="1">
                <a:solidFill>
                  <a:schemeClr val="tx1"/>
                </a:solidFill>
                <a:uFillTx/>
                <a:latin typeface="Consolas" panose="020B0609020204030204" charset="0"/>
                <a:ea typeface="+mn-ea"/>
                <a:cs typeface="+mn-cs"/>
                <a:sym typeface="+mn-ea"/>
              </a:rPr>
              <a:t>          # 考虑原字符串以数字结束的情况</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        result.append(''.join(t))</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        </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    if result:</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        return max(result, key=len)</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uFillTx/>
                <a:latin typeface="Consolas" panose="020B0609020204030204" charset="0"/>
                <a:ea typeface="+mn-ea"/>
                <a:cs typeface="+mn-cs"/>
              </a:rPr>
              <a:t>    return 'No'</a:t>
            </a:r>
            <a:endParaRPr kumimoji="0" lang="zh-CN" altLang="en-US" sz="1600" b="0" i="0" u="none" strike="noStrike" kern="1200" cap="none" spc="0" normalizeH="0" baseline="0" noProof="1">
              <a:solidFill>
                <a:schemeClr val="tx1"/>
              </a:solidFill>
              <a:uFillTx/>
              <a:latin typeface="Consolas" panose="020B0609020204030204" charset="0"/>
              <a:ea typeface="+mn-ea"/>
              <a:cs typeface="+mn-cs"/>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91139"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4.1.5  </a:t>
            </a:r>
            <a:r>
              <a:rPr lang="zh-CN" altLang="en-US" spc="200">
                <a:solidFill>
                  <a:srgbClr val="FFFFFF"/>
                </a:solidFill>
                <a:latin typeface="宋体" panose="02010600030101010101" pitchFamily="2" charset="-122"/>
                <a:ea typeface="+mj-ea"/>
                <a:cs typeface="+mj-cs"/>
                <a:sym typeface="宋体" panose="02010600030101010101" pitchFamily="2" charset="-122"/>
              </a:rPr>
              <a:t>字符串应用案例精选</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91140"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内容占位符 2"/>
          <p:cNvSpPr>
            <a:spLocks noGrp="1"/>
          </p:cNvSpPr>
          <p:nvPr>
            <p:ph sz="half" idx="2"/>
          </p:nvPr>
        </p:nvSpPr>
        <p:spPr>
          <a:xfrm>
            <a:off x="554038" y="892175"/>
            <a:ext cx="11155362" cy="5054600"/>
          </a:xfrm>
        </p:spPr>
        <p:txBody>
          <a:bodyPr lIns="101600" tIns="0" rIns="82550" bIns="0" anchor="t"/>
          <a:p>
            <a:pPr defTabSz="914400">
              <a:lnSpc>
                <a:spcPct val="150000"/>
              </a:lnSpc>
              <a:spcBef>
                <a:spcPct val="0"/>
              </a:spcBef>
              <a:spcAft>
                <a:spcPct val="0"/>
              </a:spcAft>
              <a:buClrTx/>
              <a:buSzTx/>
              <a:buChar char=""/>
            </a:pPr>
            <a:r>
              <a:rPr lang="zh-CN" altLang="en-US" sz="2400" b="1" kern="1200" spc="150" normalizeH="0" baseline="0">
                <a:solidFill>
                  <a:srgbClr val="404040"/>
                </a:solidFill>
                <a:latin typeface="+mn-lt"/>
                <a:ea typeface="+mn-ea"/>
                <a:cs typeface="+mn-cs"/>
                <a:sym typeface="微软雅黑" panose="020B0503020204020204" charset="-122"/>
              </a:rPr>
              <a:t>补充案例</a:t>
            </a:r>
            <a:r>
              <a:rPr lang="en-US" altLang="zh-CN" sz="2400" b="1" kern="1200" spc="150" normalizeH="0" baseline="0">
                <a:solidFill>
                  <a:srgbClr val="404040"/>
                </a:solidFill>
                <a:latin typeface="+mn-lt"/>
                <a:ea typeface="+mn-ea"/>
                <a:cs typeface="+mn-cs"/>
                <a:sym typeface="微软雅黑" panose="020B0503020204020204" charset="-122"/>
              </a:rPr>
              <a:t>1</a:t>
            </a:r>
            <a:r>
              <a:rPr lang="zh-CN" altLang="en-US" sz="2400" b="1" kern="1200" spc="150" normalizeH="0" baseline="0">
                <a:solidFill>
                  <a:srgbClr val="404040"/>
                </a:solidFill>
                <a:latin typeface="+mn-lt"/>
                <a:ea typeface="+mn-ea"/>
                <a:cs typeface="+mn-cs"/>
                <a:sym typeface="微软雅黑" panose="020B0503020204020204" charset="-122"/>
              </a:rPr>
              <a:t>：</a:t>
            </a:r>
            <a:r>
              <a:rPr lang="zh-CN" altLang="en-US" sz="2400" kern="1200" spc="150" normalizeH="0" baseline="0">
                <a:solidFill>
                  <a:srgbClr val="404040"/>
                </a:solidFill>
                <a:latin typeface="+mn-lt"/>
                <a:ea typeface="+mn-ea"/>
                <a:cs typeface="+mn-cs"/>
                <a:sym typeface="微软雅黑" panose="020B0503020204020204" charset="-122"/>
              </a:rPr>
              <a:t>判断待测单词与哪个候选单词最接近，判断标准为字母出现频次（直方图）最接近，代码只考虑了不小心的拼写错误，而没有考虑故意的拼写错误，例如故意把god写成dog，所以可能会造成误判。当然，误判率与判断相似的标准有非常大的关系。</a:t>
            </a:r>
            <a:endParaRPr lang="zh-CN" altLang="en-US" sz="2400" kern="1200" spc="150" normalizeH="0" baseline="0">
              <a:solidFill>
                <a:srgbClr val="404040"/>
              </a:solidFill>
              <a:latin typeface="+mn-lt"/>
              <a:ea typeface="+mn-ea"/>
              <a:cs typeface="+mn-cs"/>
              <a:sym typeface="微软雅黑" panose="020B0503020204020204"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92163"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4.1.5  </a:t>
            </a:r>
            <a:r>
              <a:rPr lang="zh-CN" altLang="en-US" spc="200">
                <a:solidFill>
                  <a:srgbClr val="FFFFFF"/>
                </a:solidFill>
                <a:latin typeface="宋体" panose="02010600030101010101" pitchFamily="2" charset="-122"/>
                <a:ea typeface="+mj-ea"/>
                <a:cs typeface="+mj-cs"/>
                <a:sym typeface="宋体" panose="02010600030101010101" pitchFamily="2" charset="-122"/>
              </a:rPr>
              <a:t>字符串应用案例精选</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92164"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内容占位符 2"/>
          <p:cNvSpPr>
            <a:spLocks noGrp="1"/>
          </p:cNvSpPr>
          <p:nvPr>
            <p:ph sz="half" idx="2"/>
          </p:nvPr>
        </p:nvSpPr>
        <p:spPr>
          <a:xfrm>
            <a:off x="554038" y="892175"/>
            <a:ext cx="11155362" cy="5054600"/>
          </a:xfrm>
        </p:spPr>
        <p:txBody>
          <a:bodyPr lIns="101600" tIns="0" rIns="82550" bIns="0" anchor="t"/>
          <a:p>
            <a:pPr marL="0" indent="0" defTabSz="914400">
              <a:spcAft>
                <a:spcPct val="0"/>
              </a:spcAft>
              <a:buClrTx/>
              <a:buSzTx/>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from collections import Counter</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def checkAndModify(word):</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 待检测单词的字母频次</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fre = dict(Counter(word))</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 待测单词中各字母频次与所有候选单词的距离，即字母频次之差</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similars = {w:[fre[ch]-words[w].get(ch,0) for ch in word]</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+[words[w][ch]-fre.get(ch,0) for ch in w]</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for w in words}</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 返回最接近的单词，即字母频次之差的平方和最小的单词</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return min(similars.items(),</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zh-CN" altLang="en-US" kern="1200" spc="150" normalizeH="0" baseline="0">
                <a:solidFill>
                  <a:srgbClr val="404040"/>
                </a:solidFill>
                <a:latin typeface="Consolas" panose="020B0609020204030204" charset="0"/>
                <a:ea typeface="+mn-ea"/>
                <a:cs typeface="+mn-cs"/>
                <a:sym typeface="微软雅黑" panose="020B0503020204020204" charset="-122"/>
              </a:rPr>
              <a:t>               key=lambda item:sum(map(lambda i:i**2, item[1])))[0]</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93187"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4.1.5  </a:t>
            </a:r>
            <a:r>
              <a:rPr lang="zh-CN" altLang="en-US" spc="200">
                <a:solidFill>
                  <a:srgbClr val="FFFFFF"/>
                </a:solidFill>
                <a:latin typeface="宋体" panose="02010600030101010101" pitchFamily="2" charset="-122"/>
                <a:ea typeface="+mj-ea"/>
                <a:cs typeface="+mj-cs"/>
                <a:sym typeface="宋体" panose="02010600030101010101" pitchFamily="2" charset="-122"/>
              </a:rPr>
              <a:t>字符串应用案例精选</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93188"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内容占位符 2"/>
          <p:cNvSpPr>
            <a:spLocks noGrp="1"/>
          </p:cNvSpPr>
          <p:nvPr>
            <p:ph sz="half" idx="2"/>
          </p:nvPr>
        </p:nvSpPr>
        <p:spPr>
          <a:xfrm>
            <a:off x="554038" y="892175"/>
            <a:ext cx="11155362" cy="5054600"/>
          </a:xfrm>
        </p:spPr>
        <p:txBody>
          <a:bodyPr lIns="101600" tIns="0" rIns="82550" bIns="0" anchor="t"/>
          <a:p>
            <a:pPr marL="0" indent="0" defTabSz="914400">
              <a:spcAft>
                <a:spcPct val="0"/>
              </a:spcAft>
              <a:buClrTx/>
              <a:buSzTx/>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候选单词</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words = {'good', 'hello', 'world', 'python', 'fuguo',</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'yantai', 'shandong', 'great'}</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每个单词中字母频次</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words = {word:dict(Counter(word)) for word in words}</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测试</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for word in ['god', 'hood', 'wello',</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'helo', 'pychon', 'guguo', 'shangdong']:</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    print(word, ':', checkAndModify(word))</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94211"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4.1.5  </a:t>
            </a:r>
            <a:r>
              <a:rPr lang="zh-CN" altLang="en-US" spc="200">
                <a:solidFill>
                  <a:srgbClr val="FFFFFF"/>
                </a:solidFill>
                <a:latin typeface="宋体" panose="02010600030101010101" pitchFamily="2" charset="-122"/>
                <a:ea typeface="+mj-ea"/>
                <a:cs typeface="+mj-cs"/>
                <a:sym typeface="宋体" panose="02010600030101010101" pitchFamily="2" charset="-122"/>
              </a:rPr>
              <a:t>字符串应用案例精选</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94212"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Content Placeholder 2"/>
          <p:cNvSpPr>
            <a:spLocks noGrp="1"/>
          </p:cNvSpPr>
          <p:nvPr>
            <p:ph sz="half" idx="2"/>
          </p:nvPr>
        </p:nvSpPr>
        <p:spPr>
          <a:xfrm>
            <a:off x="554038" y="892175"/>
            <a:ext cx="11155362" cy="5054600"/>
          </a:xfrm>
        </p:spPr>
        <p:txBody>
          <a:bodyPr lIns="101600" tIns="0" rIns="82550" bIns="0" anchor="t"/>
          <a:p>
            <a:pPr defTabSz="914400">
              <a:lnSpc>
                <a:spcPct val="150000"/>
              </a:lnSpc>
              <a:spcBef>
                <a:spcPct val="0"/>
              </a:spcBef>
              <a:spcAft>
                <a:spcPct val="0"/>
              </a:spcAft>
              <a:buClrTx/>
              <a:buSzTx/>
              <a:buChar char=""/>
            </a:pPr>
            <a:r>
              <a:rPr lang="zh-CN" altLang="en-US" sz="2400" b="1" kern="1200" spc="150" normalizeH="0" baseline="0">
                <a:solidFill>
                  <a:srgbClr val="404040"/>
                </a:solidFill>
                <a:latin typeface="+mn-lt"/>
                <a:ea typeface="+mn-ea"/>
                <a:cs typeface="+mn-cs"/>
                <a:sym typeface="微软雅黑" panose="020B0503020204020204" charset="-122"/>
              </a:rPr>
              <a:t>补充案例</a:t>
            </a:r>
            <a:r>
              <a:rPr lang="en-US" altLang="zh-CN" sz="2400" b="1" kern="1200" spc="150" normalizeH="0" baseline="0">
                <a:solidFill>
                  <a:srgbClr val="404040"/>
                </a:solidFill>
                <a:latin typeface="+mn-lt"/>
                <a:ea typeface="+mn-ea"/>
                <a:cs typeface="+mn-cs"/>
                <a:sym typeface="微软雅黑" panose="020B0503020204020204" charset="-122"/>
              </a:rPr>
              <a:t>2</a:t>
            </a:r>
            <a:r>
              <a:rPr lang="zh-CN" altLang="en-US" sz="2400" b="1" kern="1200" spc="150" normalizeH="0" baseline="0">
                <a:solidFill>
                  <a:srgbClr val="404040"/>
                </a:solidFill>
                <a:latin typeface="+mn-lt"/>
                <a:ea typeface="+mn-ea"/>
                <a:cs typeface="+mn-cs"/>
                <a:sym typeface="微软雅黑" panose="020B0503020204020204" charset="-122"/>
              </a:rPr>
              <a:t>：</a:t>
            </a:r>
            <a:r>
              <a:rPr lang="en-US" altLang="en-US" sz="2400" kern="1200" spc="150" normalizeH="0" baseline="0">
                <a:solidFill>
                  <a:srgbClr val="404040"/>
                </a:solidFill>
                <a:latin typeface="+mn-lt"/>
                <a:ea typeface="+mn-ea"/>
                <a:cs typeface="+mn-cs"/>
                <a:sym typeface="微软雅黑" panose="020B0503020204020204" charset="-122"/>
              </a:rPr>
              <a:t>有一些句子和一些关键词，现在想找出包含至少一个关键词的那些句子（文本嗅探），</a:t>
            </a:r>
            <a:r>
              <a:rPr lang="zh-CN" altLang="en-US" sz="2400" kern="1200" spc="150" normalizeH="0" baseline="0">
                <a:solidFill>
                  <a:srgbClr val="404040"/>
                </a:solidFill>
                <a:latin typeface="+mn-lt"/>
                <a:ea typeface="+mn-ea"/>
                <a:cs typeface="+mn-cs"/>
                <a:sym typeface="微软雅黑" panose="020B0503020204020204" charset="-122"/>
              </a:rPr>
              <a:t>或者</a:t>
            </a:r>
            <a:r>
              <a:rPr lang="en-US" altLang="en-US" sz="2400" kern="1200" spc="150" normalizeH="0" baseline="0">
                <a:solidFill>
                  <a:srgbClr val="404040"/>
                </a:solidFill>
                <a:latin typeface="+mn-lt"/>
                <a:ea typeface="+mn-ea"/>
                <a:cs typeface="+mn-cs"/>
                <a:sym typeface="微软雅黑" panose="020B0503020204020204" charset="-122"/>
              </a:rPr>
              <a:t>想进一步计算每个句子中的关键词占比（句子中所有关键词长度之和/句子长度）。关键词占比是比较常用的一个文本分类标准。</a:t>
            </a:r>
            <a:endParaRPr lang="en-US" altLang="en-US" sz="2400" kern="1200" spc="150" normalizeH="0" baseline="0">
              <a:solidFill>
                <a:srgbClr val="404040"/>
              </a:solidFill>
              <a:latin typeface="+mn-lt"/>
              <a:ea typeface="+mn-ea"/>
              <a:cs typeface="+mn-cs"/>
              <a:sym typeface="微软雅黑" panose="020B0503020204020204"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95235"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4.1.5  </a:t>
            </a:r>
            <a:r>
              <a:rPr lang="zh-CN" altLang="en-US" spc="200">
                <a:solidFill>
                  <a:srgbClr val="FFFFFF"/>
                </a:solidFill>
                <a:latin typeface="宋体" panose="02010600030101010101" pitchFamily="2" charset="-122"/>
                <a:ea typeface="+mj-ea"/>
                <a:cs typeface="+mj-cs"/>
                <a:sym typeface="宋体" panose="02010600030101010101" pitchFamily="2" charset="-122"/>
              </a:rPr>
              <a:t>字符串应用案例精选</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95236"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内容占位符 2"/>
          <p:cNvSpPr>
            <a:spLocks noGrp="1"/>
          </p:cNvSpPr>
          <p:nvPr>
            <p:ph sz="half" idx="2"/>
          </p:nvPr>
        </p:nvSpPr>
        <p:spPr>
          <a:xfrm>
            <a:off x="554038" y="892175"/>
            <a:ext cx="11155362" cy="5054600"/>
          </a:xfrm>
        </p:spPr>
        <p:txBody>
          <a:bodyPr lIns="101600" tIns="0" rIns="82550" bIns="0" anchor="t"/>
          <a:p>
            <a:pPr marL="0" indent="0" defTabSz="914400">
              <a:spcBef>
                <a:spcPct val="0"/>
              </a:spcBef>
              <a:spcAft>
                <a:spcPct val="0"/>
              </a:spcAft>
              <a:buClrTx/>
              <a:buSzTx/>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&gt;&gt;&gt; '董付国'.encode('utf8')</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zh-CN" altLang="en-US" sz="1800" kern="1200" spc="150" normalizeH="0" baseline="0">
                <a:solidFill>
                  <a:srgbClr val="00B0F0"/>
                </a:solidFill>
                <a:latin typeface="Consolas" panose="020B0609020204030204" charset="0"/>
                <a:ea typeface="+mn-ea"/>
                <a:cs typeface="+mn-cs"/>
                <a:sym typeface="微软雅黑" panose="020B0503020204020204" charset="-122"/>
              </a:rPr>
              <a:t>b'\xe8\x91\xa3\xe4\xbb\x98\xe5\x9b\xbd'</a:t>
            </a:r>
            <a:endParaRPr lang="zh-CN"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&gt;&gt;&gt; '董付国'.encode('cp936')</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zh-CN" altLang="en-US" sz="1800" kern="1200" spc="150" normalizeH="0" baseline="0">
                <a:solidFill>
                  <a:srgbClr val="00B0F0"/>
                </a:solidFill>
                <a:latin typeface="Consolas" panose="020B0609020204030204" charset="0"/>
                <a:ea typeface="+mn-ea"/>
                <a:cs typeface="+mn-cs"/>
                <a:sym typeface="微软雅黑" panose="020B0503020204020204" charset="-122"/>
              </a:rPr>
              <a:t>b'\xb6\xad\xb8\xb6\xb9\xfa'</a:t>
            </a:r>
            <a:endParaRPr lang="zh-CN"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&gt;&gt;&gt; '董付国'.encode('cp936').decode('cp936')</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zh-CN" altLang="en-US" sz="1800" kern="1200" spc="150" normalizeH="0" baseline="0">
                <a:solidFill>
                  <a:srgbClr val="00B0F0"/>
                </a:solidFill>
                <a:latin typeface="Consolas" panose="020B0609020204030204" charset="0"/>
                <a:ea typeface="+mn-ea"/>
                <a:cs typeface="+mn-cs"/>
                <a:sym typeface="微软雅黑" panose="020B0503020204020204" charset="-122"/>
              </a:rPr>
              <a:t>'董付国'</a:t>
            </a:r>
            <a:endParaRPr lang="zh-CN"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&gt;&gt;&gt; 'Python可以这样学'.encode('utf8').decode('cp936')</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zh-CN" altLang="en-US" sz="1800" kern="1200" spc="150" normalizeH="0" baseline="0">
                <a:solidFill>
                  <a:srgbClr val="FF0000"/>
                </a:solidFill>
                <a:latin typeface="Consolas" panose="020B0609020204030204" charset="0"/>
                <a:ea typeface="+mn-ea"/>
                <a:cs typeface="+mn-cs"/>
                <a:sym typeface="微软雅黑" panose="020B0503020204020204" charset="-122"/>
              </a:rPr>
              <a:t>Traceback (most recent call last):</a:t>
            </a:r>
            <a:endParaRPr lang="zh-CN" altLang="en-US" sz="1800" kern="1200" spc="150" normalizeH="0" baseline="0">
              <a:solidFill>
                <a:srgbClr val="FF000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zh-CN" altLang="en-US" sz="1800" kern="1200" spc="150" normalizeH="0" baseline="0">
                <a:solidFill>
                  <a:srgbClr val="FF0000"/>
                </a:solidFill>
                <a:latin typeface="Consolas" panose="020B0609020204030204" charset="0"/>
                <a:ea typeface="+mn-ea"/>
                <a:cs typeface="+mn-cs"/>
                <a:sym typeface="微软雅黑" panose="020B0503020204020204" charset="-122"/>
              </a:rPr>
              <a:t>  File "&lt;pyshell#63&gt;", line 1, in &lt;module&gt;</a:t>
            </a:r>
            <a:endParaRPr lang="zh-CN" altLang="en-US" sz="1800" kern="1200" spc="150" normalizeH="0" baseline="0">
              <a:solidFill>
                <a:srgbClr val="FF000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zh-CN" altLang="en-US" sz="1800" kern="1200" spc="150" normalizeH="0" baseline="0">
                <a:solidFill>
                  <a:srgbClr val="FF0000"/>
                </a:solidFill>
                <a:latin typeface="Consolas" panose="020B0609020204030204" charset="0"/>
                <a:ea typeface="+mn-ea"/>
                <a:cs typeface="+mn-cs"/>
                <a:sym typeface="微软雅黑" panose="020B0503020204020204" charset="-122"/>
              </a:rPr>
              <a:t>    'Python可以这样学'.encode('utf8').decode('cp936')</a:t>
            </a:r>
            <a:endParaRPr lang="zh-CN" altLang="en-US" sz="1800" kern="1200" spc="150" normalizeH="0" baseline="0">
              <a:solidFill>
                <a:srgbClr val="FF000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zh-CN" altLang="en-US" sz="1800" kern="1200" spc="150" normalizeH="0" baseline="0">
                <a:solidFill>
                  <a:srgbClr val="FF0000"/>
                </a:solidFill>
                <a:latin typeface="Consolas" panose="020B0609020204030204" charset="0"/>
                <a:ea typeface="+mn-ea"/>
                <a:cs typeface="+mn-cs"/>
                <a:sym typeface="微软雅黑" panose="020B0503020204020204" charset="-122"/>
              </a:rPr>
              <a:t>UnicodeDecodeError: 'gbk' codec can't decode byte 0xaf in position 8: illegal multibyte sequence</a:t>
            </a:r>
            <a:endParaRPr lang="zh-CN" altLang="en-US" sz="1800" kern="1200" spc="150" normalizeH="0" baseline="0">
              <a:solidFill>
                <a:srgbClr val="FF000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&gt;&gt;&gt; 'Python程序设计开发宝典'.encode('cp936').decode('utf8')</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zh-CN" altLang="en-US" sz="1800" kern="1200" spc="150" normalizeH="0" baseline="0">
                <a:solidFill>
                  <a:srgbClr val="FF0000"/>
                </a:solidFill>
                <a:latin typeface="Consolas" panose="020B0609020204030204" charset="0"/>
                <a:ea typeface="+mn-ea"/>
                <a:cs typeface="+mn-cs"/>
                <a:sym typeface="微软雅黑" panose="020B0503020204020204" charset="-122"/>
              </a:rPr>
              <a:t>Traceback (most recent call last):</a:t>
            </a:r>
            <a:endParaRPr lang="zh-CN" altLang="en-US" sz="1800" kern="1200" spc="150" normalizeH="0" baseline="0">
              <a:solidFill>
                <a:srgbClr val="FF000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zh-CN" altLang="en-US" sz="1800" kern="1200" spc="150" normalizeH="0" baseline="0">
                <a:solidFill>
                  <a:srgbClr val="FF0000"/>
                </a:solidFill>
                <a:latin typeface="Consolas" panose="020B0609020204030204" charset="0"/>
                <a:ea typeface="+mn-ea"/>
                <a:cs typeface="+mn-cs"/>
                <a:sym typeface="微软雅黑" panose="020B0503020204020204" charset="-122"/>
              </a:rPr>
              <a:t>  File "&lt;pyshell#64&gt;", line 1, in &lt;module&gt;</a:t>
            </a:r>
            <a:endParaRPr lang="zh-CN" altLang="en-US" sz="1800" kern="1200" spc="150" normalizeH="0" baseline="0">
              <a:solidFill>
                <a:srgbClr val="FF000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zh-CN" altLang="en-US" sz="1800" kern="1200" spc="150" normalizeH="0" baseline="0">
                <a:solidFill>
                  <a:srgbClr val="FF0000"/>
                </a:solidFill>
                <a:latin typeface="Consolas" panose="020B0609020204030204" charset="0"/>
                <a:ea typeface="+mn-ea"/>
                <a:cs typeface="+mn-cs"/>
                <a:sym typeface="微软雅黑" panose="020B0503020204020204" charset="-122"/>
              </a:rPr>
              <a:t>    'Python程序设计开发宝典'.encode('cp936').decode('utf8')</a:t>
            </a:r>
            <a:endParaRPr lang="zh-CN" altLang="en-US" sz="1800" kern="1200" spc="150" normalizeH="0" baseline="0">
              <a:solidFill>
                <a:srgbClr val="FF000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zh-CN" altLang="en-US" sz="1800" kern="1200" spc="150" normalizeH="0" baseline="0">
                <a:solidFill>
                  <a:srgbClr val="FF0000"/>
                </a:solidFill>
                <a:latin typeface="Consolas" panose="020B0609020204030204" charset="0"/>
                <a:ea typeface="+mn-ea"/>
                <a:cs typeface="+mn-cs"/>
                <a:sym typeface="微软雅黑" panose="020B0503020204020204" charset="-122"/>
              </a:rPr>
              <a:t>UnicodeDecodeError: 'utf-8' codec can't decode byte 0xb3 in position 6: invalid start byte</a:t>
            </a:r>
            <a:endParaRPr lang="zh-CN" altLang="en-US" sz="1800" kern="1200" spc="150" normalizeH="0" baseline="0">
              <a:solidFill>
                <a:srgbClr val="FF0000"/>
              </a:solidFill>
              <a:latin typeface="Consolas" panose="020B0609020204030204" charset="0"/>
              <a:ea typeface="+mn-ea"/>
              <a:cs typeface="+mn-cs"/>
              <a:sym typeface="微软雅黑" panose="020B0503020204020204"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31747" name="标题 24577"/>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 字符串</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Content Placeholder 2"/>
          <p:cNvSpPr>
            <a:spLocks noGrp="1"/>
          </p:cNvSpPr>
          <p:nvPr>
            <p:ph sz="half" idx="2"/>
          </p:nvPr>
        </p:nvSpPr>
        <p:spPr>
          <a:xfrm>
            <a:off x="554038" y="892175"/>
            <a:ext cx="11155362" cy="5054600"/>
          </a:xfrm>
        </p:spPr>
        <p:txBody>
          <a:bodyPr lIns="101600" tIns="0" rIns="82550" bIns="0" anchor="t"/>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from random import choice</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from string import ascii_letters</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def check(sentences, words):</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    '''返回包含至少一个关键词的句子列表'''</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    return [sentence \</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            for sentence in sentences\</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            if sum(sentence.count(word) for word in words)&gt;0]</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96259"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4.1.5  </a:t>
            </a:r>
            <a:r>
              <a:rPr lang="zh-CN" altLang="en-US" spc="200">
                <a:solidFill>
                  <a:srgbClr val="FFFFFF"/>
                </a:solidFill>
                <a:latin typeface="宋体" panose="02010600030101010101" pitchFamily="2" charset="-122"/>
                <a:ea typeface="+mj-ea"/>
                <a:cs typeface="+mj-cs"/>
                <a:sym typeface="宋体" panose="02010600030101010101" pitchFamily="2" charset="-122"/>
              </a:rPr>
              <a:t>字符串应用案例精选</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96260"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Content Placeholder 2"/>
          <p:cNvSpPr>
            <a:spLocks noGrp="1"/>
          </p:cNvSpPr>
          <p:nvPr>
            <p:ph sz="half" idx="2"/>
          </p:nvPr>
        </p:nvSpPr>
        <p:spPr>
          <a:xfrm>
            <a:off x="554038" y="892175"/>
            <a:ext cx="11155362" cy="5054600"/>
          </a:xfrm>
        </p:spPr>
        <p:txBody>
          <a:bodyPr lIns="101600" tIns="0" rIns="82550" bIns="0" anchor="t"/>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sentences = ['This is a test.',</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             'Beautiful is better than ugly.',</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             'Explicit is better than implicit.',</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             'Simple is better than complex.',</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             'Sparse is better than dense.',</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             'Readability counts.',</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             'Now is better than never.']</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words = ['test', 'count', 'dense', 'is', 'simple']</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97283"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4.1.5  </a:t>
            </a:r>
            <a:r>
              <a:rPr lang="zh-CN" altLang="en-US" spc="200">
                <a:solidFill>
                  <a:srgbClr val="FFFFFF"/>
                </a:solidFill>
                <a:latin typeface="宋体" panose="02010600030101010101" pitchFamily="2" charset="-122"/>
                <a:ea typeface="+mj-ea"/>
                <a:cs typeface="+mj-cs"/>
                <a:sym typeface="宋体" panose="02010600030101010101" pitchFamily="2" charset="-122"/>
              </a:rPr>
              <a:t>字符串应用案例精选</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97284"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Content Placeholder 2"/>
          <p:cNvSpPr>
            <a:spLocks noGrp="1"/>
          </p:cNvSpPr>
          <p:nvPr>
            <p:ph sz="half" idx="2"/>
          </p:nvPr>
        </p:nvSpPr>
        <p:spPr>
          <a:xfrm>
            <a:off x="554038" y="892175"/>
            <a:ext cx="11155362" cy="5054600"/>
          </a:xfrm>
        </p:spPr>
        <p:txBody>
          <a:bodyPr lIns="101600" tIns="0" rIns="82550" bIns="0" anchor="t"/>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result = check(sentences, words)</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for item in result:</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    print(item)</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print('='*30)</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 计算每个句子中所有关键字总长度的占比</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d = {sentence:round(sum(sentence.count(word)*len(word)\</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                        for word in words)/len(sentence),3)\</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     for sentence in result}</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for item in d.items():</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    print(item)</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98307"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4.1.5  </a:t>
            </a:r>
            <a:r>
              <a:rPr lang="zh-CN" altLang="en-US" spc="200">
                <a:solidFill>
                  <a:srgbClr val="FFFFFF"/>
                </a:solidFill>
                <a:latin typeface="宋体" panose="02010600030101010101" pitchFamily="2" charset="-122"/>
                <a:ea typeface="+mj-ea"/>
                <a:cs typeface="+mj-cs"/>
                <a:sym typeface="宋体" panose="02010600030101010101" pitchFamily="2" charset="-122"/>
              </a:rPr>
              <a:t>字符串应用案例精选</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98308"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Content Placeholder 2"/>
          <p:cNvSpPr>
            <a:spLocks noGrp="1"/>
          </p:cNvSpPr>
          <p:nvPr>
            <p:ph sz="half" idx="2"/>
          </p:nvPr>
        </p:nvSpPr>
        <p:spPr>
          <a:xfrm>
            <a:off x="554038" y="892175"/>
            <a:ext cx="11155362" cy="5054600"/>
          </a:xfrm>
        </p:spPr>
        <p:txBody>
          <a:bodyPr lIns="101600" tIns="0" rIns="82550" bIns="0" anchor="t"/>
          <a:p>
            <a:pPr defTabSz="914400">
              <a:lnSpc>
                <a:spcPct val="150000"/>
              </a:lnSpc>
              <a:spcBef>
                <a:spcPct val="0"/>
              </a:spcBef>
              <a:spcAft>
                <a:spcPct val="0"/>
              </a:spcAft>
              <a:buClrTx/>
              <a:buSzTx/>
              <a:buChar char=""/>
            </a:pPr>
            <a:r>
              <a:rPr lang="zh-CN" altLang="en-US" sz="2400" b="1" kern="1200" spc="150" normalizeH="0" baseline="0">
                <a:solidFill>
                  <a:srgbClr val="404040"/>
                </a:solidFill>
                <a:latin typeface="+mn-lt"/>
                <a:ea typeface="+mn-ea"/>
                <a:cs typeface="+mn-cs"/>
                <a:sym typeface="微软雅黑" panose="020B0503020204020204" charset="-122"/>
              </a:rPr>
              <a:t>补充案例</a:t>
            </a:r>
            <a:r>
              <a:rPr lang="en-US" altLang="zh-CN" sz="2400" b="1" kern="1200" spc="150" normalizeH="0" baseline="0">
                <a:solidFill>
                  <a:srgbClr val="404040"/>
                </a:solidFill>
                <a:latin typeface="+mn-lt"/>
                <a:ea typeface="+mn-ea"/>
                <a:cs typeface="+mn-cs"/>
                <a:sym typeface="微软雅黑" panose="020B0503020204020204" charset="-122"/>
              </a:rPr>
              <a:t>3</a:t>
            </a:r>
            <a:r>
              <a:rPr lang="zh-CN" altLang="en-US" sz="2400" b="1" kern="1200" spc="150" normalizeH="0" baseline="0">
                <a:solidFill>
                  <a:srgbClr val="404040"/>
                </a:solidFill>
                <a:latin typeface="+mn-lt"/>
                <a:ea typeface="+mn-ea"/>
                <a:cs typeface="+mn-cs"/>
                <a:sym typeface="微软雅黑" panose="020B0503020204020204" charset="-122"/>
              </a:rPr>
              <a:t>：</a:t>
            </a:r>
            <a:r>
              <a:rPr lang="zh-CN" altLang="en-US" sz="2400" kern="1200" spc="150" normalizeH="0" baseline="0">
                <a:solidFill>
                  <a:srgbClr val="404040"/>
                </a:solidFill>
                <a:latin typeface="+mn-lt"/>
                <a:ea typeface="+mn-ea"/>
                <a:cs typeface="+mn-cs"/>
                <a:sym typeface="微软雅黑" panose="020B0503020204020204" charset="-122"/>
              </a:rPr>
              <a:t>给定任意字符串，查找其中每个字符的最后一次出现，并按每个字符最后一次出现的先后顺序依次存入列表。例如对于字符串'abcda'的处理结果为['b', 'c', 'd', 'a']，而字符串'abcbda'的处理结果为['c', 'b', 'd', 'a']。</a:t>
            </a:r>
            <a:endParaRPr lang="zh-CN" altLang="en-US" sz="2400" kern="1200" spc="150" normalizeH="0" baseline="0">
              <a:solidFill>
                <a:srgbClr val="404040"/>
              </a:solidFill>
              <a:latin typeface="+mn-lt"/>
              <a:ea typeface="+mn-ea"/>
              <a:cs typeface="+mn-cs"/>
              <a:sym typeface="微软雅黑" panose="020B0503020204020204"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99331"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4.1.5  </a:t>
            </a:r>
            <a:r>
              <a:rPr lang="zh-CN" altLang="en-US" spc="200">
                <a:solidFill>
                  <a:srgbClr val="FFFFFF"/>
                </a:solidFill>
                <a:latin typeface="宋体" panose="02010600030101010101" pitchFamily="2" charset="-122"/>
                <a:ea typeface="+mj-ea"/>
                <a:cs typeface="+mj-cs"/>
                <a:sym typeface="宋体" panose="02010600030101010101" pitchFamily="2" charset="-122"/>
              </a:rPr>
              <a:t>字符串应用案例精选</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99332"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Content Placeholder 2"/>
          <p:cNvSpPr>
            <a:spLocks noGrp="1"/>
          </p:cNvSpPr>
          <p:nvPr>
            <p:ph sz="half" idx="2"/>
          </p:nvPr>
        </p:nvSpPr>
        <p:spPr>
          <a:xfrm>
            <a:off x="554038" y="892175"/>
            <a:ext cx="11155362" cy="5054600"/>
          </a:xfrm>
        </p:spPr>
        <p:txBody>
          <a:bodyPr lIns="101600" tIns="0" rIns="82550" bIns="0" anchor="t"/>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s = 'aaaabcdawerasdfasdfwerngsnnvAAAweB3a'</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 </a:t>
            </a:r>
            <a:r>
              <a:rPr lang="zh-CN" altLang="en-US" kern="1200" spc="150" normalizeH="0" baseline="0">
                <a:solidFill>
                  <a:srgbClr val="404040"/>
                </a:solidFill>
                <a:latin typeface="Consolas" panose="020B0609020204030204" charset="0"/>
                <a:ea typeface="+mn-ea"/>
                <a:cs typeface="+mn-cs"/>
                <a:sym typeface="微软雅黑" panose="020B0503020204020204" charset="-122"/>
              </a:rPr>
              <a:t>使用列表</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result = []</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for ch in s:</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    if ch in result:</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        result.remove(ch)</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    result.append(ch)</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print(result)</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 </a:t>
            </a:r>
            <a:r>
              <a:rPr lang="zh-CN" altLang="en-US" kern="1200" spc="150" normalizeH="0" baseline="0">
                <a:solidFill>
                  <a:srgbClr val="404040"/>
                </a:solidFill>
                <a:latin typeface="Consolas" panose="020B0609020204030204" charset="0"/>
                <a:ea typeface="+mn-ea"/>
                <a:cs typeface="+mn-cs"/>
                <a:sym typeface="微软雅黑" panose="020B0503020204020204" charset="-122"/>
              </a:rPr>
              <a:t>使用正则表达式</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import re</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print(re.findall(r'(\w)(?!.*\1)', s))</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 </a:t>
            </a:r>
            <a:r>
              <a:rPr lang="zh-CN" altLang="en-US" kern="1200" spc="150" normalizeH="0" baseline="0">
                <a:solidFill>
                  <a:srgbClr val="404040"/>
                </a:solidFill>
                <a:latin typeface="Consolas" panose="020B0609020204030204" charset="0"/>
                <a:ea typeface="+mn-ea"/>
                <a:cs typeface="+mn-cs"/>
                <a:sym typeface="微软雅黑" panose="020B0503020204020204" charset="-122"/>
              </a:rPr>
              <a:t>使用有序字典</a:t>
            </a:r>
            <a:r>
              <a:rPr lang="en-US" altLang="zh-CN" kern="1200" spc="150" normalizeH="0" baseline="0">
                <a:solidFill>
                  <a:srgbClr val="404040"/>
                </a:solidFill>
                <a:latin typeface="Consolas" panose="020B0609020204030204" charset="0"/>
                <a:ea typeface="+mn-ea"/>
                <a:cs typeface="+mn-cs"/>
                <a:sym typeface="微软雅黑" panose="020B0503020204020204" charset="-122"/>
              </a:rPr>
              <a:t>+</a:t>
            </a:r>
            <a:r>
              <a:rPr lang="zh-CN" altLang="en-US" kern="1200" spc="150" normalizeH="0" baseline="0">
                <a:solidFill>
                  <a:srgbClr val="404040"/>
                </a:solidFill>
                <a:latin typeface="Consolas" panose="020B0609020204030204" charset="0"/>
                <a:ea typeface="+mn-ea"/>
                <a:cs typeface="+mn-cs"/>
                <a:sym typeface="微软雅黑" panose="020B0503020204020204" charset="-122"/>
              </a:rPr>
              <a:t>内置函数</a:t>
            </a:r>
            <a:endParaRPr lang="zh-CN"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from collections import OrderedDict</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kern="1200" spc="150" normalizeH="0" baseline="0">
                <a:solidFill>
                  <a:srgbClr val="404040"/>
                </a:solidFill>
                <a:latin typeface="Consolas" panose="020B0609020204030204" charset="0"/>
                <a:ea typeface="+mn-ea"/>
                <a:cs typeface="+mn-cs"/>
                <a:sym typeface="微软雅黑" panose="020B0503020204020204" charset="-122"/>
              </a:rPr>
              <a:t>print(list(reversed(OrderedDict.fromkeys(reversed(s)))))</a:t>
            </a:r>
            <a:endParaRPr lang="en-US" altLang="en-US" kern="1200" spc="150" normalizeH="0" baseline="0">
              <a:solidFill>
                <a:srgbClr val="404040"/>
              </a:solidFill>
              <a:latin typeface="Consolas" panose="020B0609020204030204" charset="0"/>
              <a:ea typeface="+mn-ea"/>
              <a:cs typeface="+mn-cs"/>
              <a:sym typeface="微软雅黑" panose="020B0503020204020204"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00355"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4.1.5  </a:t>
            </a:r>
            <a:r>
              <a:rPr lang="zh-CN" altLang="en-US" spc="200">
                <a:solidFill>
                  <a:srgbClr val="FFFFFF"/>
                </a:solidFill>
                <a:latin typeface="宋体" panose="02010600030101010101" pitchFamily="2" charset="-122"/>
                <a:ea typeface="+mj-ea"/>
                <a:cs typeface="+mj-cs"/>
                <a:sym typeface="宋体" panose="02010600030101010101" pitchFamily="2" charset="-122"/>
              </a:rPr>
              <a:t>字符串应用案例精选</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100356"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Content Placeholder 2"/>
          <p:cNvSpPr>
            <a:spLocks noGrp="1"/>
          </p:cNvSpPr>
          <p:nvPr>
            <p:ph sz="half" idx="2"/>
          </p:nvPr>
        </p:nvSpPr>
        <p:spPr>
          <a:xfrm>
            <a:off x="554038" y="892175"/>
            <a:ext cx="11155362" cy="5054600"/>
          </a:xfrm>
        </p:spPr>
        <p:txBody>
          <a:bodyPr lIns="101600" tIns="0" rIns="82550" bIns="0" anchor="t"/>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 </a:t>
            </a: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使用推导式</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result = {ch:s.rindex(ch) for ch in set(s)}</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result = sorted(result.items(), key=lambda item:item[1])</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result = [item[0] for item in result]</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#result = list(map(lambda item:item[0], result))</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print(result)</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01379"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4.1.5  </a:t>
            </a:r>
            <a:r>
              <a:rPr lang="zh-CN" altLang="en-US" spc="200">
                <a:solidFill>
                  <a:srgbClr val="FFFFFF"/>
                </a:solidFill>
                <a:latin typeface="宋体" panose="02010600030101010101" pitchFamily="2" charset="-122"/>
                <a:ea typeface="+mj-ea"/>
                <a:cs typeface="+mj-cs"/>
                <a:sym typeface="宋体" panose="02010600030101010101" pitchFamily="2" charset="-122"/>
              </a:rPr>
              <a:t>字符串应用案例精选</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101380"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第4章 字符串与正则表达式</a:t>
            </a:r>
            <a:endParaRPr lang="zh-CN" altLang="en-US"/>
          </a:p>
        </p:txBody>
      </p:sp>
      <p:sp>
        <p:nvSpPr>
          <p:cNvPr id="3" name="文本占位符 2"/>
          <p:cNvSpPr>
            <a:spLocks noGrp="1"/>
          </p:cNvSpPr>
          <p:nvPr>
            <p:ph type="body" idx="1"/>
          </p:nvPr>
        </p:nvSpPr>
        <p:spPr>
          <a:xfrm>
            <a:off x="4151630" y="2094230"/>
            <a:ext cx="5013960" cy="3758565"/>
          </a:xfrm>
        </p:spPr>
        <p:txBody>
          <a:bodyPr/>
          <a:p>
            <a:pPr algn="l">
              <a:buClrTx/>
              <a:buSzTx/>
            </a:pP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4.1 字符串</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rgbClr val="FF0000"/>
                </a:solidFill>
                <a:latin typeface="微软雅黑" panose="020B0503020204020204" charset="-122"/>
                <a:ea typeface="微软雅黑" panose="020B0503020204020204" charset="-122"/>
                <a:cs typeface="微软雅黑" panose="020B0503020204020204" charset="-122"/>
                <a:sym typeface="+mn-ea"/>
              </a:rPr>
              <a:t>4.2 正则表达式</a:t>
            </a:r>
            <a:endParaRPr sz="2400" b="1">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标题 47105"/>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4.2 正则表达式</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02403" name="文本占位符 47106"/>
          <p:cNvSpPr>
            <a:spLocks noGrp="1"/>
          </p:cNvSpPr>
          <p:nvPr>
            <p:ph sz="half" idx="2"/>
          </p:nvPr>
        </p:nvSpPr>
        <p:spPr>
          <a:xfrm>
            <a:off x="554038" y="892175"/>
            <a:ext cx="11155362" cy="5054600"/>
          </a:xfrm>
        </p:spPr>
        <p:txBody>
          <a:bodyPr lIns="101600" tIns="0" rIns="82550" bIns="0" anchor="t"/>
          <a:p>
            <a:pPr defTabSz="914400">
              <a:lnSpc>
                <a:spcPct val="150000"/>
              </a:lnSpc>
              <a:spcBef>
                <a:spcPts val="1200"/>
              </a:spcBef>
              <a:spcAft>
                <a:spcPts val="1200"/>
              </a:spcAft>
              <a:buClrTx/>
              <a:buSzPct val="70000"/>
              <a:buChar char=""/>
            </a:pP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正则表达式使用某种</a:t>
            </a:r>
            <a:r>
              <a:rPr lang="zh-CN" altLang="en-US" sz="2400" kern="1200" spc="150" normalizeH="0" baseline="0" dirty="0">
                <a:solidFill>
                  <a:srgbClr val="FF0000"/>
                </a:solidFill>
                <a:latin typeface="宋体" panose="02010600030101010101" pitchFamily="2" charset="-122"/>
                <a:ea typeface="+mn-ea"/>
                <a:cs typeface="+mn-cs"/>
                <a:sym typeface="微软雅黑" panose="020B0503020204020204" charset="-122"/>
              </a:rPr>
              <a:t>预定义的模式</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去匹配一类具有共同特征的字符串，主要用于处理字符串，可以快速、准确地完成复杂的</a:t>
            </a:r>
            <a:r>
              <a:rPr lang="zh-CN" altLang="en-US" sz="2400" kern="1200" spc="150" normalizeH="0" baseline="0" dirty="0">
                <a:solidFill>
                  <a:srgbClr val="FF0000"/>
                </a:solidFill>
                <a:latin typeface="宋体" panose="02010600030101010101" pitchFamily="2" charset="-122"/>
                <a:ea typeface="+mn-ea"/>
                <a:cs typeface="+mn-cs"/>
                <a:sym typeface="微软雅黑" panose="020B0503020204020204" charset="-122"/>
              </a:rPr>
              <a:t>查找</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a:t>
            </a:r>
            <a:r>
              <a:rPr lang="zh-CN" altLang="en-US" sz="2400" kern="1200" spc="150" normalizeH="0" baseline="0" dirty="0">
                <a:solidFill>
                  <a:srgbClr val="FF0000"/>
                </a:solidFill>
                <a:latin typeface="宋体" panose="02010600030101010101" pitchFamily="2" charset="-122"/>
                <a:ea typeface="+mn-ea"/>
                <a:cs typeface="+mn-cs"/>
                <a:sym typeface="微软雅黑" panose="020B0503020204020204" charset="-122"/>
              </a:rPr>
              <a:t>替换</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等处理要求，在</a:t>
            </a:r>
            <a:r>
              <a:rPr lang="zh-CN" altLang="en-US" sz="2400" kern="1200" spc="150" normalizeH="0" baseline="0" dirty="0">
                <a:solidFill>
                  <a:srgbClr val="FF0000"/>
                </a:solidFill>
                <a:latin typeface="宋体" panose="02010600030101010101" pitchFamily="2" charset="-122"/>
                <a:ea typeface="+mn-ea"/>
                <a:cs typeface="+mn-cs"/>
                <a:sym typeface="微软雅黑" panose="020B0503020204020204" charset="-122"/>
              </a:rPr>
              <a:t>文本编辑与处理</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a:t>
            </a:r>
            <a:r>
              <a:rPr lang="zh-CN" altLang="en-US" sz="2400" kern="1200" spc="150" normalizeH="0" baseline="0" dirty="0">
                <a:solidFill>
                  <a:srgbClr val="FF0000"/>
                </a:solidFill>
                <a:latin typeface="宋体" panose="02010600030101010101" pitchFamily="2" charset="-122"/>
                <a:ea typeface="+mn-ea"/>
                <a:cs typeface="+mn-cs"/>
                <a:sym typeface="微软雅黑" panose="020B0503020204020204" charset="-122"/>
              </a:rPr>
              <a:t>网页爬虫</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之类的场合中有重要应用。</a:t>
            </a:r>
            <a:endPar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endParaRPr>
          </a:p>
          <a:p>
            <a:pPr defTabSz="914400">
              <a:spcBef>
                <a:spcPts val="1200"/>
              </a:spcBef>
              <a:spcAft>
                <a:spcPts val="1200"/>
              </a:spcAft>
              <a:buClrTx/>
              <a:buSzPct val="70000"/>
              <a:buChar char=""/>
            </a:pPr>
            <a:r>
              <a:rPr lang="en-US" altLang="zh-CN" sz="2400" kern="1200" spc="150" normalizeH="0" baseline="0" dirty="0">
                <a:solidFill>
                  <a:srgbClr val="404040"/>
                </a:solidFill>
                <a:latin typeface="宋体" panose="02010600030101010101" pitchFamily="2" charset="-122"/>
                <a:ea typeface="+mn-ea"/>
                <a:cs typeface="+mn-cs"/>
                <a:sym typeface="微软雅黑" panose="020B0503020204020204" charset="-122"/>
              </a:rPr>
              <a:t>Python</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中，</a:t>
            </a:r>
            <a:r>
              <a:rPr lang="en-US" altLang="zh-CN" sz="2400" kern="1200" spc="150" normalizeH="0" baseline="0" dirty="0">
                <a:solidFill>
                  <a:srgbClr val="404040"/>
                </a:solidFill>
                <a:latin typeface="宋体" panose="02010600030101010101" pitchFamily="2" charset="-122"/>
                <a:ea typeface="+mn-ea"/>
                <a:cs typeface="+mn-cs"/>
                <a:sym typeface="微软雅黑" panose="020B0503020204020204" charset="-122"/>
              </a:rPr>
              <a:t>re</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模块提供了正则表达式操作所需要的功能。</a:t>
            </a:r>
            <a:endPar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endParaRPr>
          </a:p>
        </p:txBody>
      </p:sp>
      <p:sp>
        <p:nvSpPr>
          <p:cNvPr id="102404"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标题 48129"/>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4.2.1 正则表达式</a:t>
            </a:r>
            <a:r>
              <a:rPr lang="zh-CN" altLang="en-US" spc="200">
                <a:solidFill>
                  <a:srgbClr val="FFFFFF"/>
                </a:solidFill>
                <a:latin typeface="宋体" panose="02010600030101010101" pitchFamily="2" charset="-122"/>
                <a:ea typeface="+mj-ea"/>
                <a:cs typeface="+mj-cs"/>
                <a:sym typeface="宋体" panose="02010600030101010101" pitchFamily="2" charset="-122"/>
              </a:rPr>
              <a:t>语法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3" name="文本占位符 2"/>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graphicFrame>
        <p:nvGraphicFramePr>
          <p:cNvPr id="0" name="表格 -1"/>
          <p:cNvGraphicFramePr/>
          <p:nvPr>
            <p:custDataLst>
              <p:tags r:id="rId1"/>
            </p:custDataLst>
          </p:nvPr>
        </p:nvGraphicFramePr>
        <p:xfrm>
          <a:off x="2119948" y="974725"/>
          <a:ext cx="8229600" cy="4968875"/>
        </p:xfrm>
        <a:graphic>
          <a:graphicData uri="http://schemas.openxmlformats.org/drawingml/2006/table">
            <a:tbl>
              <a:tblPr firstRow="1" bandRow="1">
                <a:tableStyleId>{5940675A-B579-460E-94D1-54222C63F5DA}</a:tableStyleId>
              </a:tblPr>
              <a:tblGrid>
                <a:gridCol w="1020445"/>
                <a:gridCol w="7209155"/>
              </a:tblGrid>
              <a:tr h="304800">
                <a:tc>
                  <a:txBody>
                    <a:bodyPr/>
                    <a:p>
                      <a:pPr marL="0" indent="0" algn="ctr">
                        <a:buNone/>
                      </a:pPr>
                      <a:r>
                        <a:rPr lang="zh-CN" altLang="en-US" sz="2000" b="1" u="none">
                          <a:solidFill>
                            <a:srgbClr val="FFFFFF"/>
                          </a:solidFill>
                          <a:latin typeface="宋体" panose="02010600030101010101" pitchFamily="2" charset="-122"/>
                          <a:ea typeface="宋体" panose="02010600030101010101" pitchFamily="2" charset="-122"/>
                          <a:cs typeface="宋体" panose="02010600030101010101" pitchFamily="2" charset="-122"/>
                        </a:rPr>
                        <a:t>元字符</a:t>
                      </a:r>
                      <a:endParaRPr lang="zh-CN" altLang="en-US" sz="2000" b="1" u="none">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cap="rnd">
                      <a:solidFill>
                        <a:srgbClr val="144D73"/>
                      </a:solidFill>
                      <a:prstDash val="solid"/>
                    </a:lnL>
                    <a:lnR w="3175">
                      <a:solidFill>
                        <a:srgbClr val="FFFFFF"/>
                      </a:solidFill>
                      <a:prstDash val="dot"/>
                    </a:lnR>
                    <a:lnT w="19050" cap="rnd">
                      <a:solidFill>
                        <a:srgbClr val="144D73"/>
                      </a:solidFill>
                      <a:prstDash val="solid"/>
                    </a:lnT>
                    <a:lnB w="19050">
                      <a:solidFill>
                        <a:srgbClr val="144D73"/>
                      </a:solidFill>
                      <a:prstDash val="solid"/>
                    </a:lnB>
                    <a:lnTlToBr>
                      <a:noFill/>
                    </a:lnTlToBr>
                    <a:lnBlToTr>
                      <a:noFill/>
                    </a:lnBlToTr>
                    <a:solidFill>
                      <a:srgbClr val="144D73"/>
                    </a:solidFill>
                  </a:tcPr>
                </a:tc>
                <a:tc>
                  <a:txBody>
                    <a:bodyPr/>
                    <a:p>
                      <a:pPr marL="0" indent="0" algn="ctr">
                        <a:buNone/>
                      </a:pPr>
                      <a:r>
                        <a:rPr lang="zh-CN" altLang="en-US" sz="2000" b="1" u="none">
                          <a:solidFill>
                            <a:srgbClr val="FFFFFF"/>
                          </a:solidFill>
                          <a:latin typeface="宋体" panose="02010600030101010101" pitchFamily="2" charset="-122"/>
                          <a:ea typeface="宋体" panose="02010600030101010101" pitchFamily="2" charset="-122"/>
                          <a:cs typeface="宋体" panose="02010600030101010101" pitchFamily="2" charset="-122"/>
                        </a:rPr>
                        <a:t>功能说明</a:t>
                      </a:r>
                      <a:endParaRPr lang="zh-CN" altLang="en-US" sz="2000" b="1" u="none">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3175">
                      <a:solidFill>
                        <a:srgbClr val="FFFFFF"/>
                      </a:solidFill>
                      <a:prstDash val="dot"/>
                    </a:lnL>
                    <a:lnR w="19050" cap="rnd">
                      <a:solidFill>
                        <a:srgbClr val="144D73"/>
                      </a:solidFill>
                      <a:prstDash val="solid"/>
                    </a:lnR>
                    <a:lnT w="19050" cap="rnd">
                      <a:solidFill>
                        <a:srgbClr val="144D73"/>
                      </a:solidFill>
                      <a:prstDash val="solid"/>
                    </a:lnT>
                    <a:lnB w="19050">
                      <a:solidFill>
                        <a:srgbClr val="144D73"/>
                      </a:solidFill>
                      <a:prstDash val="solid"/>
                    </a:lnB>
                    <a:lnTlToBr>
                      <a:noFill/>
                    </a:lnTlToBr>
                    <a:lnBlToTr>
                      <a:noFill/>
                    </a:lnBlToTr>
                    <a:solidFill>
                      <a:srgbClr val="144D73"/>
                    </a:solidFill>
                  </a:tcPr>
                </a:tc>
              </a:tr>
              <a:tr h="274320">
                <a:tc>
                  <a:txBody>
                    <a:bodyPr/>
                    <a:p>
                      <a:pPr marL="0" indent="0" algn="ctr">
                        <a:buNone/>
                      </a:pP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cap="rnd">
                      <a:solidFill>
                        <a:srgbClr val="144D73"/>
                      </a:solidFill>
                      <a:prstDash val="solid"/>
                    </a:lnL>
                    <a:lnR w="3175">
                      <a:solidFill>
                        <a:srgbClr val="144D73"/>
                      </a:solidFill>
                      <a:prstDash val="dot"/>
                    </a:lnR>
                    <a:lnT w="19050">
                      <a:solidFill>
                        <a:srgbClr val="144D73"/>
                      </a:solidFill>
                      <a:prstDash val="solid"/>
                    </a:lnT>
                    <a:lnB w="3175">
                      <a:solidFill>
                        <a:srgbClr val="144D73"/>
                      </a:solidFill>
                      <a:prstDash val="dot"/>
                    </a:lnB>
                    <a:lnTlToBr>
                      <a:noFill/>
                    </a:lnTlToBr>
                    <a:lnBlToTr>
                      <a:noFill/>
                    </a:lnBlToTr>
                    <a:solidFill>
                      <a:srgbClr val="F2F2F2"/>
                    </a:solidFill>
                  </a:tcPr>
                </a:tc>
                <a:tc>
                  <a:txBody>
                    <a:bodyPr/>
                    <a:p>
                      <a:pPr marL="0" indent="0" algn="l">
                        <a:buNone/>
                      </a:pP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匹配除换行符以外的任意单个字符</a:t>
                      </a:r>
                      <a:endPar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3175">
                      <a:solidFill>
                        <a:srgbClr val="144D73"/>
                      </a:solidFill>
                      <a:prstDash val="dot"/>
                    </a:lnL>
                    <a:lnR w="19050" cap="rnd">
                      <a:solidFill>
                        <a:srgbClr val="144D73"/>
                      </a:solidFill>
                      <a:prstDash val="solid"/>
                    </a:lnR>
                    <a:lnT w="19050">
                      <a:solidFill>
                        <a:srgbClr val="144D73"/>
                      </a:solidFill>
                      <a:prstDash val="solid"/>
                    </a:lnT>
                    <a:lnB w="3175">
                      <a:solidFill>
                        <a:srgbClr val="144D73"/>
                      </a:solidFill>
                      <a:prstDash val="dot"/>
                    </a:lnB>
                    <a:lnTlToBr>
                      <a:noFill/>
                    </a:lnTlToBr>
                    <a:lnBlToTr>
                      <a:noFill/>
                    </a:lnBlToTr>
                    <a:solidFill>
                      <a:srgbClr val="F2F2F2"/>
                    </a:solidFill>
                  </a:tcPr>
                </a:tc>
              </a:tr>
              <a:tr h="274320">
                <a:tc>
                  <a:txBody>
                    <a:bodyPr/>
                    <a:p>
                      <a:pPr marL="0" indent="0" algn="ctr">
                        <a:buNone/>
                      </a:pP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p>
                      <a:pPr marL="0" indent="0" algn="l">
                        <a:buNone/>
                      </a:pP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匹配位于</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之前的字符或子模式的</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0</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次或多次出现</a:t>
                      </a:r>
                      <a:endPar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FFFFF"/>
                    </a:solidFill>
                  </a:tcPr>
                </a:tc>
              </a:tr>
              <a:tr h="274320">
                <a:tc>
                  <a:txBody>
                    <a:bodyPr/>
                    <a:p>
                      <a:pPr marL="0" indent="0" algn="ctr">
                        <a:buNone/>
                      </a:pP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p>
                      <a:pPr marL="0" indent="0" algn="l">
                        <a:buNone/>
                      </a:pP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匹配位于</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之前的字符或子模式的</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1</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次或多次出现</a:t>
                      </a:r>
                      <a:endPar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2F2F2"/>
                    </a:solidFill>
                  </a:tcPr>
                </a:tc>
              </a:tr>
              <a:tr h="274320">
                <a:tc>
                  <a:txBody>
                    <a:bodyPr/>
                    <a:p>
                      <a:pPr marL="0" indent="0" algn="ctr">
                        <a:buNone/>
                      </a:pP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p>
                      <a:pPr marL="0" indent="0" algn="l">
                        <a:buNone/>
                      </a:pP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在</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之内用来表示范围</a:t>
                      </a:r>
                      <a:endPar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FFFFF"/>
                    </a:solidFill>
                  </a:tcPr>
                </a:tc>
              </a:tr>
              <a:tr h="274320">
                <a:tc>
                  <a:txBody>
                    <a:bodyPr/>
                    <a:p>
                      <a:pPr marL="0" indent="0" algn="ctr">
                        <a:buNone/>
                      </a:pP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p>
                      <a:pPr marL="0" indent="0" algn="l">
                        <a:buNone/>
                      </a:pP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匹配位于</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之前或之后的字符</a:t>
                      </a:r>
                      <a:endPar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2F2F2"/>
                    </a:solidFill>
                  </a:tcPr>
                </a:tc>
              </a:tr>
              <a:tr h="274320">
                <a:tc>
                  <a:txBody>
                    <a:bodyPr/>
                    <a:p>
                      <a:pPr marL="0" indent="0" algn="ctr">
                        <a:buNone/>
                      </a:pP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p>
                      <a:pPr marL="0" indent="0" algn="l">
                        <a:buNone/>
                      </a:pP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匹配行首，匹配以</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后面的字符开头的字符串</a:t>
                      </a:r>
                      <a:endPar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FFFFF"/>
                    </a:solidFill>
                  </a:tcPr>
                </a:tc>
              </a:tr>
              <a:tr h="274320">
                <a:tc>
                  <a:txBody>
                    <a:bodyPr/>
                    <a:p>
                      <a:pPr marL="0" indent="0" algn="ctr">
                        <a:buNone/>
                      </a:pP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p>
                      <a:pPr marL="0" indent="0" algn="l">
                        <a:buNone/>
                      </a:pP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匹配行尾，匹配以</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之前的字符结束的字符串</a:t>
                      </a:r>
                      <a:endPar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2F2F2"/>
                    </a:solidFill>
                  </a:tcPr>
                </a:tc>
              </a:tr>
              <a:tr h="1372235">
                <a:tc>
                  <a:txBody>
                    <a:bodyPr/>
                    <a:p>
                      <a:pPr marL="0" indent="0" algn="ctr">
                        <a:buNone/>
                      </a:pP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p>
                      <a:pPr marL="0" indent="0" algn="l">
                        <a:buNone/>
                      </a:pP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匹配位于</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之前的</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0</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个或</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1</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个字符。当此字符紧随任何其他限定符（</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{n}</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{n,}</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{n,m}</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）之后时，匹配模式是“非贪心的”。“非贪心的”模式匹配搜索到的、尽可能短的字符串，而默认的“贪心的”模式匹配搜索到的、尽可能长的字符串。例如，在字符串“</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oooo”</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中，“</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o+?”</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只匹配单个“</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o”</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，而“</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o+”</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匹配所有“</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o”</a:t>
                      </a:r>
                      <a:endPar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FFFFF"/>
                    </a:solidFill>
                  </a:tcPr>
                </a:tc>
              </a:tr>
              <a:tr h="274320">
                <a:tc>
                  <a:txBody>
                    <a:bodyPr/>
                    <a:p>
                      <a:pPr marL="0" indent="0" algn="ctr">
                        <a:buNone/>
                      </a:pP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p>
                      <a:pPr marL="0" indent="0" algn="l">
                        <a:buNone/>
                      </a:pP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表示位于</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之后的为转义字符</a:t>
                      </a:r>
                      <a:endPar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2F2F2"/>
                    </a:solidFill>
                  </a:tcPr>
                </a:tc>
              </a:tr>
              <a:tr h="548640">
                <a:tc>
                  <a:txBody>
                    <a:bodyPr/>
                    <a:p>
                      <a:pPr marL="0" indent="0" algn="ctr">
                        <a:buNone/>
                      </a:pP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\num</a:t>
                      </a:r>
                      <a:endPar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p>
                      <a:pPr marL="0" indent="0" algn="l">
                        <a:buNone/>
                      </a:pP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此处的</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num</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是一个正整数，表示子模式编号。</a:t>
                      </a:r>
                      <a:endPar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例如，“</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(.)\1”</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匹配两个连续的相同字符</a:t>
                      </a:r>
                      <a:endPar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FFFFF"/>
                    </a:solidFill>
                  </a:tcPr>
                </a:tc>
              </a:tr>
              <a:tr h="274320">
                <a:tc>
                  <a:txBody>
                    <a:bodyPr/>
                    <a:p>
                      <a:pPr marL="0" indent="0" algn="ctr">
                        <a:buNone/>
                      </a:pP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\f</a:t>
                      </a:r>
                      <a:endPar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p>
                      <a:pPr marL="0" indent="0" algn="l">
                        <a:buNone/>
                      </a:pP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换页符匹配</a:t>
                      </a:r>
                      <a:endPar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ctr">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2F2F2"/>
                    </a:solidFill>
                  </a:tcPr>
                </a:tc>
              </a:tr>
              <a:tr h="274320">
                <a:tc>
                  <a:txBody>
                    <a:bodyPr/>
                    <a:p>
                      <a:pPr marL="0" indent="0" algn="ctr">
                        <a:buNone/>
                      </a:pP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\n</a:t>
                      </a:r>
                      <a:endPar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cap="rnd">
                      <a:solidFill>
                        <a:srgbClr val="144D73"/>
                      </a:solidFill>
                      <a:prstDash val="solid"/>
                    </a:lnL>
                    <a:lnR w="3175">
                      <a:solidFill>
                        <a:srgbClr val="144D73"/>
                      </a:solidFill>
                      <a:prstDash val="dot"/>
                    </a:lnR>
                    <a:lnT w="3175">
                      <a:solidFill>
                        <a:srgbClr val="144D73"/>
                      </a:solidFill>
                      <a:prstDash val="dot"/>
                    </a:lnT>
                    <a:lnB w="19050" cap="rnd">
                      <a:solidFill>
                        <a:srgbClr val="144D73"/>
                      </a:solidFill>
                      <a:prstDash val="solid"/>
                    </a:lnB>
                    <a:lnTlToBr>
                      <a:noFill/>
                    </a:lnTlToBr>
                    <a:lnBlToTr>
                      <a:noFill/>
                    </a:lnBlToTr>
                    <a:solidFill>
                      <a:srgbClr val="FFFFFF"/>
                    </a:solidFill>
                  </a:tcPr>
                </a:tc>
                <a:tc>
                  <a:txBody>
                    <a:bodyPr/>
                    <a:p>
                      <a:pPr marL="0" indent="0" algn="l">
                        <a:buNone/>
                      </a:pP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换行符匹配</a:t>
                      </a:r>
                      <a:endPar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ctr">
                    <a:lnL w="3175">
                      <a:solidFill>
                        <a:srgbClr val="144D73"/>
                      </a:solidFill>
                      <a:prstDash val="dot"/>
                    </a:lnL>
                    <a:lnR w="19050" cap="rnd">
                      <a:solidFill>
                        <a:srgbClr val="144D73"/>
                      </a:solidFill>
                      <a:prstDash val="solid"/>
                    </a:lnR>
                    <a:lnT w="3175">
                      <a:solidFill>
                        <a:srgbClr val="144D73"/>
                      </a:solidFill>
                      <a:prstDash val="dot"/>
                    </a:lnT>
                    <a:lnB w="19050" cap="rnd">
                      <a:solidFill>
                        <a:srgbClr val="144D73"/>
                      </a:solidFill>
                      <a:prstDash val="solid"/>
                    </a:lnB>
                    <a:lnTlToBr>
                      <a:noFill/>
                    </a:lnTlToBr>
                    <a:lnBlToTr>
                      <a:noFill/>
                    </a:lnBlToTr>
                    <a:solidFill>
                      <a:srgbClr val="FFFFFF"/>
                    </a:solidFill>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标题 49153"/>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4.2.1 正则表达式语法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3" name="文本占位符 2"/>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graphicFrame>
        <p:nvGraphicFramePr>
          <p:cNvPr id="0" name="表格 -1"/>
          <p:cNvGraphicFramePr/>
          <p:nvPr>
            <p:custDataLst>
              <p:tags r:id="rId1"/>
            </p:custDataLst>
          </p:nvPr>
        </p:nvGraphicFramePr>
        <p:xfrm>
          <a:off x="1826260" y="1263650"/>
          <a:ext cx="8470900" cy="4500245"/>
        </p:xfrm>
        <a:graphic>
          <a:graphicData uri="http://schemas.openxmlformats.org/drawingml/2006/table">
            <a:tbl>
              <a:tblPr firstRow="1" bandRow="1">
                <a:tableStyleId>{5940675A-B579-460E-94D1-54222C63F5DA}</a:tableStyleId>
              </a:tblPr>
              <a:tblGrid>
                <a:gridCol w="880745"/>
                <a:gridCol w="7590155"/>
              </a:tblGrid>
              <a:tr h="304800">
                <a:tc>
                  <a:txBody>
                    <a:bodyPr/>
                    <a:p>
                      <a:pPr marL="0" indent="0" algn="ctr">
                        <a:buNone/>
                      </a:pPr>
                      <a:r>
                        <a:rPr lang="zh-CN" altLang="en-US" sz="2000" b="1" u="none">
                          <a:solidFill>
                            <a:srgbClr val="FFFFFF"/>
                          </a:solidFill>
                          <a:latin typeface="宋体" panose="02010600030101010101" pitchFamily="2" charset="-122"/>
                          <a:ea typeface="宋体" panose="02010600030101010101" pitchFamily="2" charset="-122"/>
                          <a:cs typeface="宋体" panose="02010600030101010101" pitchFamily="2" charset="-122"/>
                        </a:rPr>
                        <a:t>元字符</a:t>
                      </a:r>
                      <a:endParaRPr lang="zh-CN" altLang="en-US" sz="2000" b="1" u="none">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cap="rnd">
                      <a:solidFill>
                        <a:srgbClr val="144D73"/>
                      </a:solidFill>
                      <a:prstDash val="solid"/>
                    </a:lnL>
                    <a:lnR w="3175">
                      <a:solidFill>
                        <a:srgbClr val="FFFFFF"/>
                      </a:solidFill>
                      <a:prstDash val="dot"/>
                    </a:lnR>
                    <a:lnT w="19050" cap="rnd">
                      <a:solidFill>
                        <a:srgbClr val="144D73"/>
                      </a:solidFill>
                      <a:prstDash val="solid"/>
                    </a:lnT>
                    <a:lnB w="19050">
                      <a:solidFill>
                        <a:srgbClr val="144D73"/>
                      </a:solidFill>
                      <a:prstDash val="solid"/>
                    </a:lnB>
                    <a:lnTlToBr>
                      <a:noFill/>
                    </a:lnTlToBr>
                    <a:lnBlToTr>
                      <a:noFill/>
                    </a:lnBlToTr>
                    <a:solidFill>
                      <a:srgbClr val="144D73"/>
                    </a:solidFill>
                  </a:tcPr>
                </a:tc>
                <a:tc>
                  <a:txBody>
                    <a:bodyPr/>
                    <a:p>
                      <a:pPr marL="0" indent="0" algn="ctr">
                        <a:buNone/>
                      </a:pPr>
                      <a:r>
                        <a:rPr lang="zh-CN" altLang="en-US" sz="2000" b="1" u="none">
                          <a:solidFill>
                            <a:srgbClr val="FFFFFF"/>
                          </a:solidFill>
                          <a:latin typeface="宋体" panose="02010600030101010101" pitchFamily="2" charset="-122"/>
                          <a:ea typeface="宋体" panose="02010600030101010101" pitchFamily="2" charset="-122"/>
                          <a:cs typeface="宋体" panose="02010600030101010101" pitchFamily="2" charset="-122"/>
                        </a:rPr>
                        <a:t>功能说明</a:t>
                      </a:r>
                      <a:endParaRPr lang="zh-CN" altLang="en-US" sz="2000" b="1" u="none">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3175">
                      <a:solidFill>
                        <a:srgbClr val="FFFFFF"/>
                      </a:solidFill>
                      <a:prstDash val="dot"/>
                    </a:lnL>
                    <a:lnR w="19050" cap="rnd">
                      <a:solidFill>
                        <a:srgbClr val="144D73"/>
                      </a:solidFill>
                      <a:prstDash val="solid"/>
                    </a:lnR>
                    <a:lnT w="19050" cap="rnd">
                      <a:solidFill>
                        <a:srgbClr val="144D73"/>
                      </a:solidFill>
                      <a:prstDash val="solid"/>
                    </a:lnT>
                    <a:lnB w="19050">
                      <a:solidFill>
                        <a:srgbClr val="144D73"/>
                      </a:solidFill>
                      <a:prstDash val="solid"/>
                    </a:lnB>
                    <a:lnTlToBr>
                      <a:noFill/>
                    </a:lnTlToBr>
                    <a:lnBlToTr>
                      <a:noFill/>
                    </a:lnBlToTr>
                    <a:solidFill>
                      <a:srgbClr val="144D73"/>
                    </a:solidFill>
                  </a:tcPr>
                </a:tc>
              </a:tr>
              <a:tr h="276860">
                <a:tc>
                  <a:txBody>
                    <a:bodyPr/>
                    <a:p>
                      <a:pPr marL="0" indent="0" algn="ctr">
                        <a:buNone/>
                      </a:pP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\r</a:t>
                      </a:r>
                      <a:endPar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cap="rnd">
                      <a:solidFill>
                        <a:srgbClr val="144D73"/>
                      </a:solidFill>
                      <a:prstDash val="solid"/>
                    </a:lnL>
                    <a:lnR w="3175">
                      <a:solidFill>
                        <a:srgbClr val="144D73"/>
                      </a:solidFill>
                      <a:prstDash val="dot"/>
                    </a:lnR>
                    <a:lnT w="19050">
                      <a:solidFill>
                        <a:srgbClr val="144D73"/>
                      </a:solidFill>
                      <a:prstDash val="solid"/>
                    </a:lnT>
                    <a:lnB w="3175">
                      <a:solidFill>
                        <a:srgbClr val="144D73"/>
                      </a:solidFill>
                      <a:prstDash val="dot"/>
                    </a:lnB>
                    <a:lnTlToBr>
                      <a:noFill/>
                    </a:lnTlToBr>
                    <a:lnBlToTr>
                      <a:noFill/>
                    </a:lnBlToTr>
                    <a:solidFill>
                      <a:srgbClr val="F2F2F2"/>
                    </a:solidFill>
                  </a:tcPr>
                </a:tc>
                <a:tc>
                  <a:txBody>
                    <a:bodyPr/>
                    <a:p>
                      <a:pPr marL="0" indent="0" algn="l">
                        <a:buNone/>
                      </a:pP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匹配一个回车符</a:t>
                      </a:r>
                      <a:endPar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ctr">
                    <a:lnL w="3175">
                      <a:solidFill>
                        <a:srgbClr val="144D73"/>
                      </a:solidFill>
                      <a:prstDash val="dot"/>
                    </a:lnL>
                    <a:lnR w="19050" cap="rnd">
                      <a:solidFill>
                        <a:srgbClr val="144D73"/>
                      </a:solidFill>
                      <a:prstDash val="solid"/>
                    </a:lnR>
                    <a:lnT w="19050">
                      <a:solidFill>
                        <a:srgbClr val="144D73"/>
                      </a:solidFill>
                      <a:prstDash val="solid"/>
                    </a:lnT>
                    <a:lnB w="3175">
                      <a:solidFill>
                        <a:srgbClr val="144D73"/>
                      </a:solidFill>
                      <a:prstDash val="dot"/>
                    </a:lnB>
                    <a:lnTlToBr>
                      <a:noFill/>
                    </a:lnTlToBr>
                    <a:lnBlToTr>
                      <a:noFill/>
                    </a:lnBlToTr>
                    <a:solidFill>
                      <a:srgbClr val="F2F2F2"/>
                    </a:solidFill>
                  </a:tcPr>
                </a:tc>
              </a:tr>
              <a:tr h="275590">
                <a:tc>
                  <a:txBody>
                    <a:bodyPr/>
                    <a:p>
                      <a:pPr marL="0" indent="0" algn="ctr">
                        <a:buNone/>
                      </a:pP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\b</a:t>
                      </a:r>
                      <a:endPar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p>
                      <a:pPr marL="0" indent="0" algn="l">
                        <a:buNone/>
                      </a:pP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匹配单词头或单词尾</a:t>
                      </a:r>
                      <a:endPar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FFFFF"/>
                    </a:solidFill>
                  </a:tcPr>
                </a:tc>
              </a:tr>
              <a:tr h="276225">
                <a:tc>
                  <a:txBody>
                    <a:bodyPr/>
                    <a:p>
                      <a:pPr marL="0" indent="0" algn="ctr">
                        <a:buNone/>
                      </a:pP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\B</a:t>
                      </a:r>
                      <a:endPar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p>
                      <a:pPr marL="0" indent="0" algn="l">
                        <a:buNone/>
                      </a:pP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与</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\b</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含义相反</a:t>
                      </a:r>
                      <a:endPar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2F2F2"/>
                    </a:solidFill>
                  </a:tcPr>
                </a:tc>
              </a:tr>
              <a:tr h="275590">
                <a:tc>
                  <a:txBody>
                    <a:bodyPr/>
                    <a:p>
                      <a:pPr marL="0" indent="0" algn="ctr">
                        <a:buNone/>
                      </a:pP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\d</a:t>
                      </a:r>
                      <a:endPar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p>
                      <a:pPr marL="0" indent="0" algn="l">
                        <a:buNone/>
                      </a:pP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匹配任何数字，相当于</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[0-9]</a:t>
                      </a:r>
                      <a:endPar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FFFFF"/>
                    </a:solidFill>
                  </a:tcPr>
                </a:tc>
              </a:tr>
              <a:tr h="276225">
                <a:tc>
                  <a:txBody>
                    <a:bodyPr/>
                    <a:p>
                      <a:pPr marL="0" indent="0" algn="ctr">
                        <a:buNone/>
                      </a:pP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\D</a:t>
                      </a:r>
                      <a:endPar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p>
                      <a:pPr marL="0" indent="0" algn="l">
                        <a:buNone/>
                      </a:pP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与</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\d</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含义相反，等效于</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[^0-9]</a:t>
                      </a:r>
                      <a:endPar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2F2F2"/>
                    </a:solidFill>
                  </a:tcPr>
                </a:tc>
              </a:tr>
              <a:tr h="330835">
                <a:tc>
                  <a:txBody>
                    <a:bodyPr/>
                    <a:p>
                      <a:pPr marL="0" indent="0" algn="ctr">
                        <a:buNone/>
                      </a:pP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\s</a:t>
                      </a:r>
                      <a:endPar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p>
                      <a:pPr marL="0" indent="0" algn="l">
                        <a:buNone/>
                      </a:pP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匹配任何空白字符，包括空格、制表符、换页符，与 </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 \f\n\r\t\v] </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等效</a:t>
                      </a:r>
                      <a:endPar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FFFFF"/>
                    </a:solidFill>
                  </a:tcPr>
                </a:tc>
              </a:tr>
              <a:tr h="276225">
                <a:tc>
                  <a:txBody>
                    <a:bodyPr/>
                    <a:p>
                      <a:pPr marL="0" indent="0" algn="ctr">
                        <a:buNone/>
                      </a:pP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\S</a:t>
                      </a:r>
                      <a:endPar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p>
                      <a:pPr marL="0" indent="0" algn="l">
                        <a:buNone/>
                      </a:pP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与</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\s</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含义相反</a:t>
                      </a:r>
                      <a:endPar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2F2F2"/>
                    </a:solidFill>
                  </a:tcPr>
                </a:tc>
              </a:tr>
              <a:tr h="275590">
                <a:tc>
                  <a:txBody>
                    <a:bodyPr/>
                    <a:p>
                      <a:pPr marL="0" indent="0" algn="ctr">
                        <a:buNone/>
                      </a:pP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\w</a:t>
                      </a:r>
                      <a:endPar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p>
                      <a:pPr marL="0" indent="0" algn="l">
                        <a:buNone/>
                      </a:pP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匹配任何字母、数字以及下划线，相当于</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[a-zA-Z0-9_]</a:t>
                      </a:r>
                      <a:endPar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FFFFF"/>
                    </a:solidFill>
                  </a:tcPr>
                </a:tc>
              </a:tr>
              <a:tr h="276225">
                <a:tc>
                  <a:txBody>
                    <a:bodyPr/>
                    <a:p>
                      <a:pPr marL="0" indent="0" algn="ctr">
                        <a:buNone/>
                      </a:pP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\W</a:t>
                      </a:r>
                      <a:endPar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p>
                      <a:pPr marL="0" indent="0" algn="l">
                        <a:buNone/>
                      </a:pP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与</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\w</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含义相反</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\w</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含义相反，与“</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[^A-Za-z0-9_]”</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等效</a:t>
                      </a:r>
                      <a:endPar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2F2F2"/>
                    </a:solidFill>
                  </a:tcPr>
                </a:tc>
              </a:tr>
              <a:tr h="276225">
                <a:tc>
                  <a:txBody>
                    <a:bodyPr/>
                    <a:p>
                      <a:pPr marL="0" indent="0" algn="ctr">
                        <a:buNone/>
                      </a:pP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p>
                      <a:pPr marL="0" indent="0" algn="l">
                        <a:buNone/>
                      </a:pP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将位于</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内的内容作为一个整体来对待</a:t>
                      </a:r>
                      <a:endPar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FFFFF"/>
                    </a:solidFill>
                  </a:tcPr>
                </a:tc>
              </a:tr>
              <a:tr h="275590">
                <a:tc>
                  <a:txBody>
                    <a:bodyPr/>
                    <a:p>
                      <a:pPr marL="0" indent="0" algn="ctr">
                        <a:buNone/>
                      </a:pP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{m,n}</a:t>
                      </a:r>
                      <a:endPar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p>
                      <a:pPr marL="0" indent="0" algn="l">
                        <a:buNone/>
                      </a:pP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前的字符或子模式重复至少</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m</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次，至多</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n</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次</a:t>
                      </a:r>
                      <a:endPar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2F2F2"/>
                    </a:solidFill>
                  </a:tcPr>
                </a:tc>
              </a:tr>
              <a:tr h="276225">
                <a:tc>
                  <a:txBody>
                    <a:bodyPr/>
                    <a:p>
                      <a:pPr marL="0" indent="0" algn="ctr">
                        <a:buNone/>
                      </a:pP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p>
                      <a:pPr marL="0" indent="0" algn="l">
                        <a:buNone/>
                      </a:pP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表示范围，匹配位于</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中的任意一个字符</a:t>
                      </a:r>
                      <a:endPar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FFFFF"/>
                    </a:solidFill>
                  </a:tcPr>
                </a:tc>
              </a:tr>
              <a:tr h="275590">
                <a:tc>
                  <a:txBody>
                    <a:bodyPr/>
                    <a:p>
                      <a:pPr marL="0" indent="0" algn="ctr">
                        <a:buNone/>
                      </a:pP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[^xyz]</a:t>
                      </a:r>
                      <a:endPar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p>
                      <a:pPr marL="0" indent="0" algn="l">
                        <a:buNone/>
                      </a:pP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反向字符集，匹配除</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x</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y</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a:t>
                      </a: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z</a:t>
                      </a: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之外的任何字符</a:t>
                      </a:r>
                      <a:endPar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ctr">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2F2F2"/>
                    </a:solidFill>
                  </a:tcPr>
                </a:tc>
              </a:tr>
              <a:tr h="276860">
                <a:tc>
                  <a:txBody>
                    <a:bodyPr/>
                    <a:p>
                      <a:pPr marL="0" indent="0" algn="ctr">
                        <a:buNone/>
                      </a:pP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[a-z]</a:t>
                      </a:r>
                      <a:endPar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p>
                      <a:pPr marL="0" indent="0" algn="l">
                        <a:buNone/>
                      </a:pP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字符范围，匹配指定范围内的任何字符</a:t>
                      </a:r>
                      <a:endPar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ctr">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FFFFF"/>
                    </a:solidFill>
                  </a:tcPr>
                </a:tc>
              </a:tr>
              <a:tr h="275590">
                <a:tc>
                  <a:txBody>
                    <a:bodyPr/>
                    <a:p>
                      <a:pPr marL="0" indent="0" algn="ctr">
                        <a:buNone/>
                      </a:pPr>
                      <a:r>
                        <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rPr>
                        <a:t>[^a-z]</a:t>
                      </a:r>
                      <a:endParaRPr lang="en-US" altLang="zh-CN"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cap="rnd">
                      <a:solidFill>
                        <a:srgbClr val="144D73"/>
                      </a:solidFill>
                      <a:prstDash val="solid"/>
                    </a:lnL>
                    <a:lnR w="3175">
                      <a:solidFill>
                        <a:srgbClr val="144D73"/>
                      </a:solidFill>
                      <a:prstDash val="dot"/>
                    </a:lnR>
                    <a:lnT w="3175">
                      <a:solidFill>
                        <a:srgbClr val="144D73"/>
                      </a:solidFill>
                      <a:prstDash val="dot"/>
                    </a:lnT>
                    <a:lnB w="19050" cap="rnd">
                      <a:solidFill>
                        <a:srgbClr val="144D73"/>
                      </a:solidFill>
                      <a:prstDash val="solid"/>
                    </a:lnB>
                    <a:lnTlToBr>
                      <a:noFill/>
                    </a:lnTlToBr>
                    <a:lnBlToTr>
                      <a:noFill/>
                    </a:lnBlToTr>
                    <a:solidFill>
                      <a:srgbClr val="F2F2F2"/>
                    </a:solidFill>
                  </a:tcPr>
                </a:tc>
                <a:tc>
                  <a:txBody>
                    <a:bodyPr/>
                    <a:p>
                      <a:pPr marL="0" indent="0" algn="l">
                        <a:buNone/>
                      </a:pPr>
                      <a:r>
                        <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rPr>
                        <a:t>反向范围字符，匹配除小写英文字母之外的任何字符</a:t>
                      </a:r>
                      <a:endParaRPr lang="zh-CN" altLang="en-US" sz="18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ctr">
                    <a:lnL w="3175">
                      <a:solidFill>
                        <a:srgbClr val="144D73"/>
                      </a:solidFill>
                      <a:prstDash val="dot"/>
                    </a:lnL>
                    <a:lnR w="19050" cap="rnd">
                      <a:solidFill>
                        <a:srgbClr val="144D73"/>
                      </a:solidFill>
                      <a:prstDash val="solid"/>
                    </a:lnR>
                    <a:lnT w="3175">
                      <a:solidFill>
                        <a:srgbClr val="144D73"/>
                      </a:solidFill>
                      <a:prstDash val="dot"/>
                    </a:lnT>
                    <a:lnB w="19050" cap="rnd">
                      <a:solidFill>
                        <a:srgbClr val="144D73"/>
                      </a:solidFill>
                      <a:prstDash val="solid"/>
                    </a:lnB>
                    <a:lnTlToBr>
                      <a:noFill/>
                    </a:lnTlToBr>
                    <a:lnBlToTr>
                      <a:noFill/>
                    </a:lnBlToTr>
                    <a:solidFill>
                      <a:srgbClr val="F2F2F2"/>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文本占位符 23554"/>
          <p:cNvSpPr>
            <a:spLocks noGrp="1"/>
          </p:cNvSpPr>
          <p:nvPr>
            <p:ph sz="half" idx="2"/>
          </p:nvPr>
        </p:nvSpPr>
        <p:spPr>
          <a:xfrm>
            <a:off x="554038" y="892175"/>
            <a:ext cx="11155362" cy="5054600"/>
          </a:xfrm>
        </p:spPr>
        <p:txBody>
          <a:bodyPr lIns="101600" tIns="0" rIns="82550" bIns="0" anchor="t"/>
          <a:p>
            <a:pPr defTabSz="914400">
              <a:lnSpc>
                <a:spcPct val="150000"/>
              </a:lnSpc>
              <a:spcBef>
                <a:spcPct val="0"/>
              </a:spcBef>
              <a:spcAft>
                <a:spcPct val="0"/>
              </a:spcAft>
              <a:buClrTx/>
              <a:buSzPct val="70000"/>
              <a:buChar char=""/>
            </a:pP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Python 3.x完全支持中文字符，</a:t>
            </a:r>
            <a:r>
              <a:rPr lang="zh-CN" altLang="en-US" sz="2400" kern="1200" spc="150" normalizeH="0" baseline="0" dirty="0">
                <a:solidFill>
                  <a:srgbClr val="FF0000"/>
                </a:solidFill>
                <a:latin typeface="宋体" panose="02010600030101010101" pitchFamily="2" charset="-122"/>
                <a:ea typeface="+mn-ea"/>
                <a:cs typeface="+mn-cs"/>
                <a:sym typeface="微软雅黑" panose="020B0503020204020204" charset="-122"/>
              </a:rPr>
              <a:t>默认使用UTF8编码格式</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，无论是一个数字、英文字母，还是一个汉字，</a:t>
            </a:r>
            <a:r>
              <a:rPr lang="zh-CN" altLang="en-US" sz="2400" kern="1200" spc="150" normalizeH="0" baseline="0" dirty="0">
                <a:solidFill>
                  <a:srgbClr val="FF0000"/>
                </a:solidFill>
                <a:latin typeface="宋体" panose="02010600030101010101" pitchFamily="2" charset="-122"/>
                <a:ea typeface="+mn-ea"/>
                <a:cs typeface="+mn-cs"/>
                <a:sym typeface="微软雅黑" panose="020B0503020204020204" charset="-122"/>
              </a:rPr>
              <a:t>在统计字符串长度时都按一个字符对待和处理</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a:t>
            </a:r>
            <a:endPar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None/>
            </a:pPr>
            <a:endParaRPr lang="zh-CN" altLang="en-US" sz="1800" kern="1200" spc="150" normalizeH="0" baseline="0" dirty="0">
              <a:solidFill>
                <a:srgbClr val="404040"/>
              </a:solidFill>
              <a:latin typeface="宋体" panose="02010600030101010101" pitchFamily="2" charset="-122"/>
              <a:ea typeface="+mn-ea"/>
              <a:cs typeface="+mn-cs"/>
              <a:sym typeface="微软雅黑" panose="020B0503020204020204" charset="-122"/>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&gt;&gt;&gt; s = '中国山东烟台'</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&gt;&gt;&gt; len(s)                   #字符串长度，或者包含的字符个数</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00B0F0"/>
                </a:solidFill>
                <a:latin typeface="Consolas" panose="020B0609020204030204" charset="0"/>
                <a:ea typeface="+mn-ea"/>
                <a:cs typeface="+mn-cs"/>
                <a:sym typeface="微软雅黑" panose="020B0503020204020204" charset="-122"/>
              </a:rPr>
              <a:t>6</a:t>
            </a:r>
            <a:endParaRPr lang="zh-CN" altLang="en-US" sz="1800" kern="1200" spc="150" normalizeH="0" baseline="0" dirty="0">
              <a:solidFill>
                <a:srgbClr val="00B0F0"/>
              </a:solidFill>
              <a:latin typeface="Consolas" panose="020B0609020204030204" charset="0"/>
              <a:ea typeface="+mn-ea"/>
              <a:cs typeface="+mn-cs"/>
              <a:sym typeface="微软雅黑" panose="020B0503020204020204" charset="-122"/>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&gt;&gt;&gt; s = '中国山东烟台ABCDE'   #中文与英文字符同样对待，都算一个字符</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&gt;&gt;&gt; len(s)</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00B0F0"/>
                </a:solidFill>
                <a:latin typeface="Consolas" panose="020B0609020204030204" charset="0"/>
                <a:ea typeface="+mn-ea"/>
                <a:cs typeface="+mn-cs"/>
                <a:sym typeface="微软雅黑" panose="020B0503020204020204" charset="-122"/>
              </a:rPr>
              <a:t>11</a:t>
            </a:r>
            <a:endParaRPr lang="zh-CN" altLang="en-US" sz="1800" kern="1200" spc="150" normalizeH="0" baseline="0" dirty="0">
              <a:solidFill>
                <a:srgbClr val="00B0F0"/>
              </a:solidFill>
              <a:latin typeface="Consolas" panose="020B0609020204030204" charset="0"/>
              <a:ea typeface="+mn-ea"/>
              <a:cs typeface="+mn-cs"/>
              <a:sym typeface="微软雅黑" panose="020B0503020204020204" charset="-122"/>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&gt;&gt;&gt; 姓名 = '张三'             #使用中文作为变量名</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404040"/>
                </a:solidFill>
                <a:latin typeface="Consolas" panose="020B0609020204030204" charset="0"/>
                <a:ea typeface="+mn-ea"/>
                <a:cs typeface="+mn-cs"/>
                <a:sym typeface="微软雅黑" panose="020B0503020204020204" charset="-122"/>
              </a:rPr>
              <a:t>&gt;&gt;&gt; print(姓名)              #输出变量的值</a:t>
            </a: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Bef>
                <a:spcPct val="0"/>
              </a:spcBef>
              <a:spcAft>
                <a:spcPct val="0"/>
              </a:spcAft>
              <a:buClrTx/>
              <a:buSzPct val="70000"/>
              <a:buFont typeface="Wingdings" panose="05000000000000000000" pitchFamily="2" charset="2"/>
              <a:buNone/>
            </a:pPr>
            <a:r>
              <a:rPr lang="zh-CN" altLang="en-US" sz="1800" kern="1200" spc="150" normalizeH="0" baseline="0" dirty="0">
                <a:solidFill>
                  <a:srgbClr val="00B0F0"/>
                </a:solidFill>
                <a:latin typeface="Consolas" panose="020B0609020204030204" charset="0"/>
                <a:ea typeface="+mn-ea"/>
                <a:cs typeface="+mn-cs"/>
                <a:sym typeface="微软雅黑" panose="020B0503020204020204" charset="-122"/>
              </a:rPr>
              <a:t>张三</a:t>
            </a:r>
            <a:endParaRPr lang="zh-CN" altLang="en-US" sz="1800" kern="1200" spc="150" normalizeH="0" baseline="0" dirty="0">
              <a:solidFill>
                <a:srgbClr val="00B0F0"/>
              </a:solidFill>
              <a:latin typeface="Consolas" panose="020B0609020204030204" charset="0"/>
              <a:ea typeface="+mn-ea"/>
              <a:cs typeface="+mn-cs"/>
              <a:sym typeface="微软雅黑" panose="020B0503020204020204"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32771" name="标题 24577"/>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 字符串</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32772"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标题 50177"/>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4.2.1 正则表达式</a:t>
            </a:r>
            <a:r>
              <a:rPr lang="zh-CN" altLang="en-US" spc="200">
                <a:solidFill>
                  <a:srgbClr val="FFFFFF"/>
                </a:solidFill>
                <a:latin typeface="宋体" panose="02010600030101010101" pitchFamily="2" charset="-122"/>
                <a:ea typeface="+mj-ea"/>
                <a:cs typeface="+mj-cs"/>
                <a:sym typeface="宋体" panose="02010600030101010101" pitchFamily="2" charset="-122"/>
              </a:rPr>
              <a:t>语法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05475" name="文本占位符 50178"/>
          <p:cNvSpPr>
            <a:spLocks noGrp="1"/>
          </p:cNvSpPr>
          <p:nvPr>
            <p:ph sz="half" idx="2"/>
          </p:nvPr>
        </p:nvSpPr>
        <p:spPr>
          <a:xfrm>
            <a:off x="554038" y="892175"/>
            <a:ext cx="11155362" cy="5054600"/>
          </a:xfrm>
        </p:spPr>
        <p:txBody>
          <a:bodyPr lIns="101600" tIns="0" rIns="82550" bIns="0" anchor="t"/>
          <a:p>
            <a:pPr indent="-263525" defTabSz="914400">
              <a:lnSpc>
                <a:spcPct val="130000"/>
              </a:lnSpc>
              <a:spcBef>
                <a:spcPts val="600"/>
              </a:spcBef>
              <a:spcAft>
                <a:spcPct val="0"/>
              </a:spcAft>
              <a:buClrTx/>
              <a:buSzPct val="70000"/>
              <a:buChar char="ü"/>
            </a:pPr>
            <a:r>
              <a:rPr lang="zh-CN" altLang="en-US" sz="1800" kern="1200" spc="150" normalizeH="0" baseline="0" dirty="0">
                <a:solidFill>
                  <a:srgbClr val="404040"/>
                </a:solidFill>
                <a:latin typeface="Times New Roman" panose="02020603050405020304" pitchFamily="2" charset="0"/>
                <a:ea typeface="+mn-ea"/>
                <a:cs typeface="+mn-cs"/>
                <a:sym typeface="微软雅黑" panose="020B0503020204020204" charset="-122"/>
              </a:rPr>
              <a:t>最简单的正则表达式是普通字符串，可以匹配自身</a:t>
            </a:r>
            <a:endParaRPr lang="zh-CN" altLang="en-US" sz="1800" kern="1200" spc="150" normalizeH="0" baseline="0" dirty="0">
              <a:solidFill>
                <a:srgbClr val="404040"/>
              </a:solidFill>
              <a:latin typeface="Times New Roman" panose="02020603050405020304" pitchFamily="2" charset="0"/>
              <a:ea typeface="+mn-ea"/>
              <a:cs typeface="+mn-cs"/>
              <a:sym typeface="微软雅黑" panose="020B0503020204020204" charset="-122"/>
            </a:endParaRPr>
          </a:p>
          <a:p>
            <a:pPr indent="-263525" defTabSz="914400">
              <a:lnSpc>
                <a:spcPct val="130000"/>
              </a:lnSpc>
              <a:spcBef>
                <a:spcPts val="600"/>
              </a:spcBef>
              <a:spcAft>
                <a:spcPct val="0"/>
              </a:spcAft>
              <a:buClrTx/>
              <a:buSzPct val="70000"/>
              <a:buChar char="ü"/>
            </a:pPr>
            <a:r>
              <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rPr>
              <a:t>'</a:t>
            </a:r>
            <a:r>
              <a:rPr lang="zh-CN" altLang="en-US" sz="1800" kern="1200" spc="150" normalizeH="0" baseline="0" dirty="0">
                <a:solidFill>
                  <a:srgbClr val="404040"/>
                </a:solidFill>
                <a:latin typeface="Times New Roman" panose="02020603050405020304" pitchFamily="2" charset="0"/>
                <a:ea typeface="+mn-ea"/>
                <a:cs typeface="+mn-cs"/>
                <a:sym typeface="微软雅黑" panose="020B0503020204020204" charset="-122"/>
              </a:rPr>
              <a:t>[pjc]ython'可以匹配'python'、'jython'、'cython'</a:t>
            </a:r>
            <a:endParaRPr lang="zh-CN" altLang="en-US" sz="1800" kern="1200" spc="150" normalizeH="0" baseline="0" dirty="0">
              <a:solidFill>
                <a:srgbClr val="404040"/>
              </a:solidFill>
              <a:latin typeface="Times New Roman" panose="02020603050405020304" pitchFamily="2" charset="0"/>
              <a:ea typeface="+mn-ea"/>
              <a:cs typeface="+mn-cs"/>
              <a:sym typeface="微软雅黑" panose="020B0503020204020204" charset="-122"/>
            </a:endParaRPr>
          </a:p>
          <a:p>
            <a:pPr indent="-263525" defTabSz="914400">
              <a:lnSpc>
                <a:spcPct val="130000"/>
              </a:lnSpc>
              <a:spcBef>
                <a:spcPts val="600"/>
              </a:spcBef>
              <a:spcAft>
                <a:spcPct val="0"/>
              </a:spcAft>
              <a:buClrTx/>
              <a:buSzPct val="70000"/>
              <a:buChar char="ü"/>
            </a:pPr>
            <a:r>
              <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rPr>
              <a:t>'</a:t>
            </a:r>
            <a:r>
              <a:rPr lang="zh-CN" altLang="en-US" sz="1800" kern="1200" spc="150" normalizeH="0" baseline="0" dirty="0">
                <a:solidFill>
                  <a:srgbClr val="404040"/>
                </a:solidFill>
                <a:latin typeface="Times New Roman" panose="02020603050405020304" pitchFamily="2" charset="0"/>
                <a:ea typeface="+mn-ea"/>
                <a:cs typeface="+mn-cs"/>
                <a:sym typeface="微软雅黑" panose="020B0503020204020204" charset="-122"/>
              </a:rPr>
              <a:t>[a-zA-Z0-9]'可以匹配一个任意大小写字母或数字</a:t>
            </a:r>
            <a:endParaRPr lang="zh-CN" altLang="en-US" sz="1800" kern="1200" spc="150" normalizeH="0" baseline="0" dirty="0">
              <a:solidFill>
                <a:srgbClr val="404040"/>
              </a:solidFill>
              <a:latin typeface="Times New Roman" panose="02020603050405020304" pitchFamily="2" charset="0"/>
              <a:ea typeface="+mn-ea"/>
              <a:cs typeface="+mn-cs"/>
              <a:sym typeface="微软雅黑" panose="020B0503020204020204" charset="-122"/>
            </a:endParaRPr>
          </a:p>
          <a:p>
            <a:pPr indent="-263525" defTabSz="914400">
              <a:lnSpc>
                <a:spcPct val="130000"/>
              </a:lnSpc>
              <a:spcBef>
                <a:spcPts val="600"/>
              </a:spcBef>
              <a:spcAft>
                <a:spcPct val="0"/>
              </a:spcAft>
              <a:buClrTx/>
              <a:buSzPct val="70000"/>
              <a:buChar char="ü"/>
            </a:pPr>
            <a:r>
              <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rPr>
              <a:t>'</a:t>
            </a:r>
            <a:r>
              <a:rPr lang="zh-CN" altLang="en-US" sz="1800" kern="1200" spc="150" normalizeH="0" baseline="0" dirty="0">
                <a:solidFill>
                  <a:srgbClr val="404040"/>
                </a:solidFill>
                <a:latin typeface="Times New Roman" panose="02020603050405020304" pitchFamily="2" charset="0"/>
                <a:ea typeface="+mn-ea"/>
                <a:cs typeface="+mn-cs"/>
                <a:sym typeface="微软雅黑" panose="020B0503020204020204" charset="-122"/>
              </a:rPr>
              <a:t>[^abc]'可以一个匹配任意除'a'、'b'、'c'之外的字符</a:t>
            </a:r>
            <a:endParaRPr lang="zh-CN" altLang="en-US" sz="1800" kern="1200" spc="150" normalizeH="0" baseline="0" dirty="0">
              <a:solidFill>
                <a:srgbClr val="404040"/>
              </a:solidFill>
              <a:latin typeface="Times New Roman" panose="02020603050405020304" pitchFamily="2" charset="0"/>
              <a:ea typeface="+mn-ea"/>
              <a:cs typeface="+mn-cs"/>
              <a:sym typeface="微软雅黑" panose="020B0503020204020204" charset="-122"/>
            </a:endParaRPr>
          </a:p>
          <a:p>
            <a:pPr indent="-263525" defTabSz="914400">
              <a:lnSpc>
                <a:spcPct val="130000"/>
              </a:lnSpc>
              <a:spcBef>
                <a:spcPts val="600"/>
              </a:spcBef>
              <a:spcAft>
                <a:spcPct val="0"/>
              </a:spcAft>
              <a:buClrTx/>
              <a:buSzPct val="70000"/>
              <a:buChar char="ü"/>
            </a:pPr>
            <a:r>
              <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rPr>
              <a:t>'</a:t>
            </a:r>
            <a:r>
              <a:rPr lang="zh-CN" altLang="en-US" sz="1800" kern="1200" spc="150" normalizeH="0" baseline="0" dirty="0">
                <a:solidFill>
                  <a:srgbClr val="404040"/>
                </a:solidFill>
                <a:latin typeface="Times New Roman" panose="02020603050405020304" pitchFamily="2" charset="0"/>
                <a:ea typeface="+mn-ea"/>
                <a:cs typeface="+mn-cs"/>
                <a:sym typeface="微软雅黑" panose="020B0503020204020204" charset="-122"/>
              </a:rPr>
              <a:t>python|perl'或'p(ython|erl)'都可以匹配'python'或'perl'</a:t>
            </a:r>
            <a:endParaRPr lang="zh-CN" altLang="en-US" sz="1800" kern="1200" spc="150" normalizeH="0" baseline="0" dirty="0">
              <a:solidFill>
                <a:srgbClr val="404040"/>
              </a:solidFill>
              <a:latin typeface="Times New Roman" panose="02020603050405020304" pitchFamily="2" charset="0"/>
              <a:ea typeface="+mn-ea"/>
              <a:cs typeface="+mn-cs"/>
              <a:sym typeface="微软雅黑" panose="020B0503020204020204" charset="-122"/>
            </a:endParaRPr>
          </a:p>
          <a:p>
            <a:pPr indent="-263525" defTabSz="914400">
              <a:lnSpc>
                <a:spcPct val="130000"/>
              </a:lnSpc>
              <a:spcBef>
                <a:spcPts val="600"/>
              </a:spcBef>
              <a:spcAft>
                <a:spcPct val="0"/>
              </a:spcAft>
              <a:buClrTx/>
              <a:buSzPct val="70000"/>
              <a:buChar char="ü"/>
            </a:pPr>
            <a:r>
              <a:rPr lang="zh-CN" altLang="en-US" sz="1800" kern="1200" spc="150" normalizeH="0" baseline="0" dirty="0">
                <a:solidFill>
                  <a:srgbClr val="404040"/>
                </a:solidFill>
                <a:latin typeface="Times New Roman" panose="02020603050405020304" pitchFamily="2" charset="0"/>
                <a:ea typeface="+mn-ea"/>
                <a:cs typeface="+mn-cs"/>
                <a:sym typeface="微软雅黑" panose="020B0503020204020204" charset="-122"/>
              </a:rPr>
              <a:t>子模式后面加上问号表示可选。r'(http://)?(www\.)?python\.org'只能匹配'http://www.python.org'、'http://python.org'、'www.python.org'和'python.org'</a:t>
            </a:r>
            <a:endParaRPr lang="zh-CN" altLang="en-US" sz="1800" kern="1200" spc="150" normalizeH="0" baseline="0" dirty="0">
              <a:solidFill>
                <a:srgbClr val="404040"/>
              </a:solidFill>
              <a:latin typeface="Times New Roman" panose="02020603050405020304" pitchFamily="2" charset="0"/>
              <a:ea typeface="+mn-ea"/>
              <a:cs typeface="+mn-cs"/>
              <a:sym typeface="微软雅黑" panose="020B0503020204020204" charset="-122"/>
            </a:endParaRPr>
          </a:p>
          <a:p>
            <a:pPr indent="-263525" defTabSz="914400">
              <a:lnSpc>
                <a:spcPct val="130000"/>
              </a:lnSpc>
              <a:spcBef>
                <a:spcPts val="600"/>
              </a:spcBef>
              <a:spcAft>
                <a:spcPct val="0"/>
              </a:spcAft>
              <a:buClrTx/>
              <a:buSzPct val="70000"/>
              <a:buChar char="ü"/>
            </a:pPr>
            <a:r>
              <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rPr>
              <a:t>'</a:t>
            </a:r>
            <a:r>
              <a:rPr lang="zh-CN" altLang="en-US" sz="1800" kern="1200" spc="150" normalizeH="0" baseline="0" dirty="0">
                <a:solidFill>
                  <a:srgbClr val="404040"/>
                </a:solidFill>
                <a:latin typeface="Times New Roman" panose="02020603050405020304" pitchFamily="2" charset="0"/>
                <a:ea typeface="+mn-ea"/>
                <a:cs typeface="+mn-cs"/>
                <a:sym typeface="微软雅黑" panose="020B0503020204020204" charset="-122"/>
              </a:rPr>
              <a:t>^http'只能匹配所有以'http'开头的字符串</a:t>
            </a:r>
            <a:endParaRPr lang="zh-CN" altLang="en-US" sz="1800" kern="1200" spc="150" normalizeH="0" baseline="0" dirty="0">
              <a:solidFill>
                <a:srgbClr val="404040"/>
              </a:solidFill>
              <a:latin typeface="Times New Roman" panose="02020603050405020304" pitchFamily="2" charset="0"/>
              <a:ea typeface="+mn-ea"/>
              <a:cs typeface="+mn-cs"/>
              <a:sym typeface="微软雅黑" panose="020B0503020204020204" charset="-122"/>
            </a:endParaRPr>
          </a:p>
          <a:p>
            <a:pPr indent="-263525" defTabSz="914400">
              <a:lnSpc>
                <a:spcPct val="130000"/>
              </a:lnSpc>
              <a:spcBef>
                <a:spcPts val="600"/>
              </a:spcBef>
              <a:spcAft>
                <a:spcPct val="0"/>
              </a:spcAft>
              <a:buClrTx/>
              <a:buSzPct val="70000"/>
              <a:buChar char="ü"/>
            </a:pPr>
            <a:r>
              <a:rPr lang="zh-CN" altLang="en-US" sz="1800" kern="1200" spc="150" normalizeH="0" baseline="0" dirty="0">
                <a:solidFill>
                  <a:srgbClr val="404040"/>
                </a:solidFill>
                <a:latin typeface="Times New Roman" panose="02020603050405020304" pitchFamily="2" charset="0"/>
                <a:ea typeface="+mn-ea"/>
                <a:cs typeface="+mn-cs"/>
                <a:sym typeface="微软雅黑" panose="020B0503020204020204" charset="-122"/>
              </a:rPr>
              <a:t>(pattern)*：允许模式重复0次或多次</a:t>
            </a:r>
            <a:endParaRPr lang="zh-CN" altLang="en-US" sz="1800" kern="1200" spc="150" normalizeH="0" baseline="0" dirty="0">
              <a:solidFill>
                <a:srgbClr val="404040"/>
              </a:solidFill>
              <a:latin typeface="Times New Roman" panose="02020603050405020304" pitchFamily="2" charset="0"/>
              <a:ea typeface="+mn-ea"/>
              <a:cs typeface="+mn-cs"/>
              <a:sym typeface="微软雅黑" panose="020B0503020204020204" charset="-122"/>
            </a:endParaRPr>
          </a:p>
          <a:p>
            <a:pPr indent="-263525" defTabSz="914400">
              <a:lnSpc>
                <a:spcPct val="130000"/>
              </a:lnSpc>
              <a:spcBef>
                <a:spcPts val="600"/>
              </a:spcBef>
              <a:spcAft>
                <a:spcPct val="0"/>
              </a:spcAft>
              <a:buClrTx/>
              <a:buSzPct val="70000"/>
              <a:buChar char="ü"/>
            </a:pPr>
            <a:r>
              <a:rPr lang="zh-CN" altLang="en-US" sz="1800" kern="1200" spc="150" normalizeH="0" baseline="0" dirty="0">
                <a:solidFill>
                  <a:srgbClr val="404040"/>
                </a:solidFill>
                <a:latin typeface="Times New Roman" panose="02020603050405020304" pitchFamily="2" charset="0"/>
                <a:ea typeface="+mn-ea"/>
                <a:cs typeface="+mn-cs"/>
                <a:sym typeface="微软雅黑" panose="020B0503020204020204" charset="-122"/>
              </a:rPr>
              <a:t>(pattern)+：允许模式重复1次或多次</a:t>
            </a:r>
            <a:endParaRPr lang="zh-CN" altLang="en-US" sz="1800" kern="1200" spc="150" normalizeH="0" baseline="0" dirty="0">
              <a:solidFill>
                <a:srgbClr val="404040"/>
              </a:solidFill>
              <a:latin typeface="Times New Roman" panose="02020603050405020304" pitchFamily="2" charset="0"/>
              <a:ea typeface="+mn-ea"/>
              <a:cs typeface="+mn-cs"/>
              <a:sym typeface="微软雅黑" panose="020B0503020204020204" charset="-122"/>
            </a:endParaRPr>
          </a:p>
          <a:p>
            <a:pPr indent="-263525" defTabSz="914400">
              <a:lnSpc>
                <a:spcPct val="130000"/>
              </a:lnSpc>
              <a:spcBef>
                <a:spcPts val="600"/>
              </a:spcBef>
              <a:spcAft>
                <a:spcPct val="0"/>
              </a:spcAft>
              <a:buClrTx/>
              <a:buSzPct val="70000"/>
              <a:buChar char="ü"/>
            </a:pPr>
            <a:r>
              <a:rPr lang="zh-CN" altLang="en-US" sz="1800" kern="1200" spc="150" normalizeH="0" baseline="0" dirty="0">
                <a:solidFill>
                  <a:srgbClr val="404040"/>
                </a:solidFill>
                <a:latin typeface="Times New Roman" panose="02020603050405020304" pitchFamily="2" charset="0"/>
                <a:ea typeface="+mn-ea"/>
                <a:cs typeface="+mn-cs"/>
                <a:sym typeface="微软雅黑" panose="020B0503020204020204" charset="-122"/>
              </a:rPr>
              <a:t>(pattern){m,n}：允许模式重复m~n次</a:t>
            </a:r>
            <a:endParaRPr lang="zh-CN" altLang="en-US" sz="1800" kern="1200" spc="150" normalizeH="0" baseline="0" dirty="0">
              <a:solidFill>
                <a:srgbClr val="404040"/>
              </a:solidFill>
              <a:latin typeface="Times New Roman" panose="02020603050405020304" pitchFamily="2" charset="0"/>
              <a:ea typeface="+mn-ea"/>
              <a:cs typeface="+mn-cs"/>
              <a:sym typeface="微软雅黑" panose="020B0503020204020204" charset="-122"/>
            </a:endParaRPr>
          </a:p>
        </p:txBody>
      </p:sp>
      <p:sp>
        <p:nvSpPr>
          <p:cNvPr id="105476"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4.2.1 正则表达式</a:t>
            </a:r>
            <a:r>
              <a:rPr lang="zh-CN" altLang="en-US" spc="200">
                <a:solidFill>
                  <a:srgbClr val="FFFFFF"/>
                </a:solidFill>
                <a:latin typeface="宋体" panose="02010600030101010101" pitchFamily="2" charset="-122"/>
                <a:ea typeface="+mj-ea"/>
                <a:cs typeface="+mj-cs"/>
                <a:sym typeface="宋体" panose="02010600030101010101" pitchFamily="2" charset="-122"/>
              </a:rPr>
              <a:t>语法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06499" name="内容占位符 2"/>
          <p:cNvSpPr>
            <a:spLocks noGrp="1"/>
          </p:cNvSpPr>
          <p:nvPr>
            <p:ph sz="half" idx="2"/>
          </p:nvPr>
        </p:nvSpPr>
        <p:spPr>
          <a:xfrm>
            <a:off x="554038" y="892175"/>
            <a:ext cx="11155362" cy="5054600"/>
          </a:xfrm>
        </p:spPr>
        <p:txBody>
          <a:bodyPr lIns="101600" tIns="0" rIns="82550" bIns="0" anchor="t"/>
          <a:p>
            <a:pPr defTabSz="914400">
              <a:lnSpc>
                <a:spcPct val="130000"/>
              </a:lnSpc>
              <a:spcBef>
                <a:spcPts val="600"/>
              </a:spcBef>
              <a:spcAft>
                <a:spcPct val="0"/>
              </a:spcAft>
              <a:buClrTx/>
              <a:buSzPct val="70000"/>
              <a:buChar char="ü"/>
            </a:pPr>
            <a:r>
              <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rPr>
              <a:t>'(a|b)*c'：匹配多个（包含0个）a或b，后面紧跟一个字母c。</a:t>
            </a:r>
            <a:endPar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endParaRPr>
          </a:p>
          <a:p>
            <a:pPr defTabSz="914400">
              <a:lnSpc>
                <a:spcPct val="130000"/>
              </a:lnSpc>
              <a:spcBef>
                <a:spcPts val="600"/>
              </a:spcBef>
              <a:spcAft>
                <a:spcPct val="0"/>
              </a:spcAft>
              <a:buClrTx/>
              <a:buSzPct val="70000"/>
              <a:buChar char="ü"/>
            </a:pPr>
            <a:r>
              <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rPr>
              <a:t>'ab{1,}'：等价于'ab+'，匹配以字母a开头后面带1个至多个字母b的字符串。</a:t>
            </a:r>
            <a:endPar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endParaRPr>
          </a:p>
          <a:p>
            <a:pPr defTabSz="914400">
              <a:lnSpc>
                <a:spcPct val="130000"/>
              </a:lnSpc>
              <a:spcBef>
                <a:spcPts val="600"/>
              </a:spcBef>
              <a:spcAft>
                <a:spcPct val="0"/>
              </a:spcAft>
              <a:buClrTx/>
              <a:buSzPct val="70000"/>
              <a:buChar char="ü"/>
            </a:pPr>
            <a:r>
              <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rPr>
              <a:t>'^[a-zA-Z]{1}([a-zA-Z0-9._]){4,19}$'：匹配长度为5-20的字符串，必须以字母开头并且可带字母、数字、“_”、“.”的字符串。</a:t>
            </a:r>
            <a:endPar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endParaRPr>
          </a:p>
          <a:p>
            <a:pPr defTabSz="914400">
              <a:lnSpc>
                <a:spcPct val="130000"/>
              </a:lnSpc>
              <a:spcBef>
                <a:spcPts val="600"/>
              </a:spcBef>
              <a:spcAft>
                <a:spcPct val="0"/>
              </a:spcAft>
              <a:buClrTx/>
              <a:buSzPct val="70000"/>
              <a:buChar char="ü"/>
            </a:pPr>
            <a:r>
              <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rPr>
              <a:t>'^(\w){6,20}$'：匹配长度为6-20的字符串，可以包含字母、数字、下划线。</a:t>
            </a:r>
            <a:endPar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endParaRPr>
          </a:p>
          <a:p>
            <a:pPr defTabSz="914400">
              <a:lnSpc>
                <a:spcPct val="130000"/>
              </a:lnSpc>
              <a:spcBef>
                <a:spcPts val="600"/>
              </a:spcBef>
              <a:spcAft>
                <a:spcPct val="0"/>
              </a:spcAft>
              <a:buClrTx/>
              <a:buSzPct val="70000"/>
              <a:buChar char="ü"/>
            </a:pPr>
            <a:r>
              <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rPr>
              <a:t>'^\d{1,3}\.\d{1,3}\.\d{1,3}\.\d{1,3}$'：检查给定字符串是否为合法IP地址。</a:t>
            </a:r>
            <a:endPar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endParaRPr>
          </a:p>
          <a:p>
            <a:pPr defTabSz="914400">
              <a:lnSpc>
                <a:spcPct val="130000"/>
              </a:lnSpc>
              <a:spcBef>
                <a:spcPts val="600"/>
              </a:spcBef>
              <a:spcAft>
                <a:spcPct val="0"/>
              </a:spcAft>
              <a:buClrTx/>
              <a:buSzPct val="70000"/>
              <a:buChar char="ü"/>
            </a:pPr>
            <a:r>
              <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rPr>
              <a:t>'^(13[4-9]\d{8})|(15[01289]\d{8})$'：检查给定字符串是否为移动手机号码。</a:t>
            </a:r>
            <a:endPar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endParaRPr>
          </a:p>
          <a:p>
            <a:pPr defTabSz="914400">
              <a:lnSpc>
                <a:spcPct val="130000"/>
              </a:lnSpc>
              <a:spcBef>
                <a:spcPts val="600"/>
              </a:spcBef>
              <a:spcAft>
                <a:spcPct val="0"/>
              </a:spcAft>
              <a:buClrTx/>
              <a:buSzPct val="70000"/>
              <a:buChar char="ü"/>
            </a:pPr>
            <a:r>
              <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rPr>
              <a:t>'^[a-zA-Z]+$'：检查给定字符串是否只包含英文字母大小写。</a:t>
            </a:r>
            <a:endPar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endParaRPr>
          </a:p>
          <a:p>
            <a:pPr defTabSz="914400">
              <a:lnSpc>
                <a:spcPct val="130000"/>
              </a:lnSpc>
              <a:spcBef>
                <a:spcPts val="600"/>
              </a:spcBef>
              <a:spcAft>
                <a:spcPct val="0"/>
              </a:spcAft>
              <a:buClrTx/>
              <a:buSzPct val="70000"/>
              <a:buChar char="ü"/>
            </a:pPr>
            <a:r>
              <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rPr>
              <a:t>'^\w+@(\w+\.)+\w+$'：检查给定字符串是否为合法电子邮件地址。</a:t>
            </a:r>
            <a:endPar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endParaRPr>
          </a:p>
          <a:p>
            <a:pPr defTabSz="914400">
              <a:lnSpc>
                <a:spcPct val="130000"/>
              </a:lnSpc>
              <a:spcBef>
                <a:spcPts val="600"/>
              </a:spcBef>
              <a:spcAft>
                <a:spcPct val="0"/>
              </a:spcAft>
              <a:buClrTx/>
              <a:buSzPct val="70000"/>
              <a:buChar char="ü"/>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r'(\w)(?!.*\1)'</a:t>
            </a: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：查找字符串中每个字符的最后一次出现。</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defTabSz="914400">
              <a:lnSpc>
                <a:spcPct val="130000"/>
              </a:lnSpc>
              <a:spcBef>
                <a:spcPts val="600"/>
              </a:spcBef>
              <a:spcAft>
                <a:spcPct val="0"/>
              </a:spcAft>
              <a:buClrTx/>
              <a:buSzPct val="70000"/>
              <a:buChar char="ü"/>
            </a:pPr>
            <a:r>
              <a:rPr lang="zh-CN" altLang="en-US" sz="1800" kern="1200" spc="150" normalizeH="0" baseline="0">
                <a:solidFill>
                  <a:srgbClr val="404040"/>
                </a:solidFill>
                <a:latin typeface="Consolas" panose="020B0609020204030204" charset="0"/>
                <a:ea typeface="+mn-ea"/>
                <a:cs typeface="+mn-cs"/>
                <a:sym typeface="微软雅黑" panose="020B0503020204020204" charset="-122"/>
              </a:rPr>
              <a:t>r'(\w)(?=.*\1)'：查找字符串中所有重复出现的字符。</a:t>
            </a: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defTabSz="914400">
              <a:lnSpc>
                <a:spcPct val="130000"/>
              </a:lnSpc>
              <a:spcBef>
                <a:spcPts val="600"/>
              </a:spcBef>
              <a:spcAft>
                <a:spcPct val="0"/>
              </a:spcAft>
              <a:buClrTx/>
              <a:buSzPct val="70000"/>
              <a:buChar char="ü"/>
            </a:pPr>
            <a:endParaRPr lang="zh-CN" altLang="en-US" sz="1800" kern="1200" spc="150" normalizeH="0" baseline="0">
              <a:solidFill>
                <a:srgbClr val="404040"/>
              </a:solidFill>
              <a:latin typeface="Consolas" panose="020B0609020204030204" charset="0"/>
              <a:ea typeface="+mn-ea"/>
              <a:cs typeface="+mn-cs"/>
              <a:sym typeface="微软雅黑" panose="020B0503020204020204" charset="-122"/>
            </a:endParaRPr>
          </a:p>
        </p:txBody>
      </p:sp>
      <p:sp>
        <p:nvSpPr>
          <p:cNvPr id="106500"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标题 1"/>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4.2.1 正则表达式</a:t>
            </a:r>
            <a:r>
              <a:rPr lang="zh-CN" altLang="en-US" spc="200">
                <a:solidFill>
                  <a:srgbClr val="FFFFFF"/>
                </a:solidFill>
                <a:latin typeface="宋体" panose="02010600030101010101" pitchFamily="2" charset="-122"/>
                <a:ea typeface="+mj-ea"/>
                <a:cs typeface="+mj-cs"/>
                <a:sym typeface="宋体" panose="02010600030101010101" pitchFamily="2" charset="-122"/>
              </a:rPr>
              <a:t>语法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07523" name="内容占位符 2"/>
          <p:cNvSpPr>
            <a:spLocks noGrp="1"/>
          </p:cNvSpPr>
          <p:nvPr>
            <p:ph sz="half" idx="2"/>
          </p:nvPr>
        </p:nvSpPr>
        <p:spPr>
          <a:xfrm>
            <a:off x="554038" y="892175"/>
            <a:ext cx="11155362" cy="5054600"/>
          </a:xfrm>
        </p:spPr>
        <p:txBody>
          <a:bodyPr lIns="101600" tIns="0" rIns="82550" bIns="0" anchor="t"/>
          <a:p>
            <a:pPr indent="-269875" defTabSz="914400">
              <a:lnSpc>
                <a:spcPct val="130000"/>
              </a:lnSpc>
              <a:spcBef>
                <a:spcPts val="600"/>
              </a:spcBef>
              <a:spcAft>
                <a:spcPct val="0"/>
              </a:spcAft>
              <a:buClrTx/>
              <a:buSzPct val="70000"/>
              <a:buChar char="ü"/>
            </a:pPr>
            <a:r>
              <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rPr>
              <a:t>'^(\-)?\d+(\.\d{1,2})?$'：检查给定字符串是否为最多带有2位小数的正数或负数。</a:t>
            </a:r>
            <a:endPar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endParaRPr>
          </a:p>
          <a:p>
            <a:pPr indent="-269875" defTabSz="914400">
              <a:lnSpc>
                <a:spcPct val="130000"/>
              </a:lnSpc>
              <a:spcBef>
                <a:spcPts val="600"/>
              </a:spcBef>
              <a:spcAft>
                <a:spcPct val="0"/>
              </a:spcAft>
              <a:buClrTx/>
              <a:buSzPct val="70000"/>
              <a:buChar char="ü"/>
            </a:pPr>
            <a:r>
              <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rPr>
              <a:t>'[\u4e00-\u9fa5]'：匹配给定字符串中所有汉字。</a:t>
            </a:r>
            <a:endPar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endParaRPr>
          </a:p>
          <a:p>
            <a:pPr indent="-269875" defTabSz="914400">
              <a:lnSpc>
                <a:spcPct val="130000"/>
              </a:lnSpc>
              <a:spcBef>
                <a:spcPts val="600"/>
              </a:spcBef>
              <a:spcAft>
                <a:spcPct val="0"/>
              </a:spcAft>
              <a:buClrTx/>
              <a:buSzPct val="70000"/>
              <a:buChar char="ü"/>
            </a:pPr>
            <a:r>
              <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rPr>
              <a:t>'^\d{18}|\d{15}$'：检查给定字符串是否为合法身份证格式。</a:t>
            </a:r>
            <a:endPar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endParaRPr>
          </a:p>
          <a:p>
            <a:pPr indent="-269875" defTabSz="914400">
              <a:lnSpc>
                <a:spcPct val="130000"/>
              </a:lnSpc>
              <a:spcBef>
                <a:spcPts val="600"/>
              </a:spcBef>
              <a:spcAft>
                <a:spcPct val="0"/>
              </a:spcAft>
              <a:buClrTx/>
              <a:buSzPct val="70000"/>
              <a:buChar char="ü"/>
            </a:pPr>
            <a:r>
              <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rPr>
              <a:t>'\d{4}-\d{1,2}-\d{1,2}'：匹配指定格式的日期，例如2016-1-31。</a:t>
            </a:r>
            <a:endPar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endParaRPr>
          </a:p>
          <a:p>
            <a:pPr indent="-269875" defTabSz="914400">
              <a:lnSpc>
                <a:spcPct val="130000"/>
              </a:lnSpc>
              <a:spcBef>
                <a:spcPts val="600"/>
              </a:spcBef>
              <a:spcAft>
                <a:spcPct val="0"/>
              </a:spcAft>
              <a:buClrTx/>
              <a:buSzPct val="70000"/>
              <a:buChar char="ü"/>
            </a:pPr>
            <a:r>
              <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rPr>
              <a:t>'^(?=.*[a-z])(?=.*[A-Z])(?=.*\d)(?=.*[,._]).{8,}$'：检查给定字符串是否为强密码，必须同时包含英语字母大写字母、英文小写字母、数字或特殊符号（如英文逗号、英文句号、下划线），并且长度必须至少8位。</a:t>
            </a:r>
            <a:endPar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endParaRPr>
          </a:p>
          <a:p>
            <a:pPr indent="-269875" defTabSz="914400">
              <a:lnSpc>
                <a:spcPct val="130000"/>
              </a:lnSpc>
              <a:spcBef>
                <a:spcPts val="600"/>
              </a:spcBef>
              <a:spcAft>
                <a:spcPct val="0"/>
              </a:spcAft>
              <a:buClrTx/>
              <a:buSzPct val="70000"/>
              <a:buChar char="ü"/>
            </a:pPr>
            <a:r>
              <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rPr>
              <a:t>"(?!.*[\'\"\/;=%?]).+"：如果给定字符串中包含’、”、/、;、=、%、?则匹配失败。</a:t>
            </a:r>
            <a:endPar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endParaRPr>
          </a:p>
          <a:p>
            <a:pPr indent="-269875" defTabSz="914400">
              <a:lnSpc>
                <a:spcPct val="130000"/>
              </a:lnSpc>
              <a:spcBef>
                <a:spcPts val="600"/>
              </a:spcBef>
              <a:spcAft>
                <a:spcPct val="0"/>
              </a:spcAft>
              <a:buClrTx/>
              <a:buSzPct val="70000"/>
              <a:buChar char="ü"/>
            </a:pPr>
            <a:r>
              <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rPr>
              <a:t>'(.)\\1+'：匹配任意字符的一次或多次重复出现。</a:t>
            </a:r>
            <a:endPar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endParaRPr>
          </a:p>
          <a:p>
            <a:pPr indent="-269875" defTabSz="914400">
              <a:lnSpc>
                <a:spcPct val="130000"/>
              </a:lnSpc>
              <a:spcBef>
                <a:spcPts val="600"/>
              </a:spcBef>
              <a:spcAft>
                <a:spcPct val="0"/>
              </a:spcAft>
              <a:buClrTx/>
              <a:buSzPct val="70000"/>
              <a:buChar char="ü"/>
            </a:pPr>
            <a:r>
              <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rPr>
              <a:t>'((?P&lt;f&gt;\b\w+\b)\s+(?P=f))'：匹配连续出现两次的单词。</a:t>
            </a:r>
            <a:endPar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endParaRPr>
          </a:p>
          <a:p>
            <a:pPr indent="-269875" defTabSz="914400">
              <a:lnSpc>
                <a:spcPct val="130000"/>
              </a:lnSpc>
              <a:spcBef>
                <a:spcPts val="600"/>
              </a:spcBef>
              <a:spcAft>
                <a:spcPct val="0"/>
              </a:spcAft>
              <a:buClrTx/>
              <a:buSzPct val="70000"/>
              <a:buChar char="ü"/>
            </a:pPr>
            <a:r>
              <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rPr>
              <a:t>'((?P&lt;f&gt;.)(?P=f)(?P&lt;g&gt;.)(?P=g))'：匹配AABB形式的成语或字母组合。</a:t>
            </a:r>
            <a:endParaRPr lang="zh-CN" altLang="en-US" sz="1800" kern="1200" spc="150" normalizeH="0" baseline="0">
              <a:solidFill>
                <a:srgbClr val="404040"/>
              </a:solidFill>
              <a:latin typeface="Times New Roman" panose="02020603050405020304" pitchFamily="2" charset="0"/>
              <a:ea typeface="+mn-ea"/>
              <a:cs typeface="+mn-cs"/>
              <a:sym typeface="微软雅黑" panose="020B0503020204020204" charset="-122"/>
            </a:endParaRPr>
          </a:p>
        </p:txBody>
      </p:sp>
      <p:sp>
        <p:nvSpPr>
          <p:cNvPr id="107524"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标题 52225"/>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4.2.2 re模块主要方法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graphicFrame>
        <p:nvGraphicFramePr>
          <p:cNvPr id="0" name="Content Placeholder -1"/>
          <p:cNvGraphicFramePr/>
          <p:nvPr>
            <p:ph sz="half" idx="2"/>
            <p:custDataLst>
              <p:tags r:id="rId1"/>
            </p:custDataLst>
          </p:nvPr>
        </p:nvGraphicFramePr>
        <p:xfrm>
          <a:off x="323533" y="1303655"/>
          <a:ext cx="11511280" cy="4420235"/>
        </p:xfrm>
        <a:graphic>
          <a:graphicData uri="http://schemas.openxmlformats.org/drawingml/2006/table">
            <a:tbl>
              <a:tblPr firstRow="1" bandRow="1">
                <a:tableStyleId>{5940675A-B579-460E-94D1-54222C63F5DA}</a:tableStyleId>
              </a:tblPr>
              <a:tblGrid>
                <a:gridCol w="4119245"/>
                <a:gridCol w="7392035"/>
              </a:tblGrid>
              <a:tr h="276225">
                <a:tc>
                  <a:txBody>
                    <a:bodyPr/>
                    <a:p>
                      <a:pPr marL="0" indent="0" algn="ctr">
                        <a:buNone/>
                      </a:pPr>
                      <a:r>
                        <a:rPr lang="zh-CN" altLang="en-US" sz="1600" b="1" u="none">
                          <a:solidFill>
                            <a:srgbClr val="FFFFFF"/>
                          </a:solidFill>
                          <a:latin typeface="宋体" panose="02010600030101010101" pitchFamily="2" charset="-122"/>
                          <a:ea typeface="宋体" panose="02010600030101010101" pitchFamily="2" charset="-122"/>
                          <a:cs typeface="宋体" panose="02010600030101010101" pitchFamily="2" charset="-122"/>
                        </a:rPr>
                        <a:t>方法</a:t>
                      </a:r>
                      <a:endParaRPr lang="zh-CN" altLang="en-US" sz="1600" b="1" u="none">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cap="rnd">
                      <a:solidFill>
                        <a:srgbClr val="144D73"/>
                      </a:solidFill>
                      <a:prstDash val="solid"/>
                    </a:lnL>
                    <a:lnR w="3175">
                      <a:solidFill>
                        <a:srgbClr val="FFFFFF"/>
                      </a:solidFill>
                      <a:prstDash val="dot"/>
                    </a:lnR>
                    <a:lnT w="19050" cap="rnd">
                      <a:solidFill>
                        <a:srgbClr val="144D73"/>
                      </a:solidFill>
                      <a:prstDash val="solid"/>
                    </a:lnT>
                    <a:lnB w="19050">
                      <a:solidFill>
                        <a:srgbClr val="144D73"/>
                      </a:solidFill>
                      <a:prstDash val="solid"/>
                    </a:lnB>
                    <a:lnTlToBr>
                      <a:noFill/>
                    </a:lnTlToBr>
                    <a:lnBlToTr>
                      <a:noFill/>
                    </a:lnBlToTr>
                    <a:solidFill>
                      <a:srgbClr val="144D73"/>
                    </a:solidFill>
                  </a:tcPr>
                </a:tc>
                <a:tc>
                  <a:txBody>
                    <a:bodyPr/>
                    <a:p>
                      <a:pPr marL="0" indent="0" algn="ctr">
                        <a:buNone/>
                      </a:pPr>
                      <a:r>
                        <a:rPr lang="zh-CN" altLang="en-US" sz="1600" b="1" u="none">
                          <a:solidFill>
                            <a:srgbClr val="FFFFFF"/>
                          </a:solidFill>
                          <a:latin typeface="宋体" panose="02010600030101010101" pitchFamily="2" charset="-122"/>
                          <a:ea typeface="宋体" panose="02010600030101010101" pitchFamily="2" charset="-122"/>
                          <a:cs typeface="宋体" panose="02010600030101010101" pitchFamily="2" charset="-122"/>
                        </a:rPr>
                        <a:t>功能说明</a:t>
                      </a:r>
                      <a:endParaRPr lang="zh-CN" altLang="en-US" sz="1600" b="1" u="none">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3175">
                      <a:solidFill>
                        <a:srgbClr val="FFFFFF"/>
                      </a:solidFill>
                      <a:prstDash val="dot"/>
                    </a:lnL>
                    <a:lnR w="19050" cap="rnd">
                      <a:solidFill>
                        <a:srgbClr val="144D73"/>
                      </a:solidFill>
                      <a:prstDash val="solid"/>
                    </a:lnR>
                    <a:lnT w="19050" cap="rnd">
                      <a:solidFill>
                        <a:srgbClr val="144D73"/>
                      </a:solidFill>
                      <a:prstDash val="solid"/>
                    </a:lnT>
                    <a:lnB w="19050">
                      <a:solidFill>
                        <a:srgbClr val="144D73"/>
                      </a:solidFill>
                      <a:prstDash val="solid"/>
                    </a:lnB>
                    <a:lnTlToBr>
                      <a:noFill/>
                    </a:lnTlToBr>
                    <a:lnBlToTr>
                      <a:noFill/>
                    </a:lnBlToTr>
                    <a:solidFill>
                      <a:srgbClr val="144D73"/>
                    </a:solidFill>
                  </a:tcPr>
                </a:tc>
              </a:tr>
              <a:tr h="276225">
                <a:tc>
                  <a:txBody>
                    <a:bodyPr/>
                    <a:p>
                      <a:pPr marL="0" indent="0" algn="l">
                        <a:buNone/>
                      </a:pPr>
                      <a:r>
                        <a:rPr lang="en-US" altLang="zh-CN" sz="1600" b="0" u="none">
                          <a:solidFill>
                            <a:srgbClr val="404040"/>
                          </a:solidFill>
                          <a:latin typeface="Times New Roman" panose="02020603050405020304" pitchFamily="2" charset="0"/>
                          <a:ea typeface="宋体" panose="02010600030101010101" pitchFamily="2" charset="-122"/>
                          <a:cs typeface="宋体" panose="02010600030101010101" pitchFamily="2" charset="-122"/>
                        </a:rPr>
                        <a:t>compile(pattern[, flags])</a:t>
                      </a:r>
                      <a:endParaRPr lang="en-US" altLang="zh-CN" sz="1600" b="0" u="none">
                        <a:solidFill>
                          <a:srgbClr val="404040"/>
                        </a:solidFill>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9050" cap="rnd">
                      <a:solidFill>
                        <a:srgbClr val="144D73"/>
                      </a:solidFill>
                      <a:prstDash val="solid"/>
                    </a:lnL>
                    <a:lnR w="3175">
                      <a:solidFill>
                        <a:srgbClr val="144D73"/>
                      </a:solidFill>
                      <a:prstDash val="dot"/>
                    </a:lnR>
                    <a:lnT w="19050">
                      <a:solidFill>
                        <a:srgbClr val="144D73"/>
                      </a:solidFill>
                      <a:prstDash val="solid"/>
                    </a:lnT>
                    <a:lnB w="3175">
                      <a:solidFill>
                        <a:srgbClr val="144D73"/>
                      </a:solidFill>
                      <a:prstDash val="dot"/>
                    </a:lnB>
                    <a:lnTlToBr>
                      <a:noFill/>
                    </a:lnTlToBr>
                    <a:lnBlToTr>
                      <a:noFill/>
                    </a:lnBlToTr>
                    <a:solidFill>
                      <a:srgbClr val="F2F2F2"/>
                    </a:solidFill>
                  </a:tcPr>
                </a:tc>
                <a:tc>
                  <a:txBody>
                    <a:bodyPr/>
                    <a:p>
                      <a:pPr marL="0" indent="0" algn="l">
                        <a:buNone/>
                      </a:pPr>
                      <a:r>
                        <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rPr>
                        <a:t>创建模式对象</a:t>
                      </a:r>
                      <a:endPar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3175">
                      <a:solidFill>
                        <a:srgbClr val="144D73"/>
                      </a:solidFill>
                      <a:prstDash val="dot"/>
                    </a:lnL>
                    <a:lnR w="19050" cap="rnd">
                      <a:solidFill>
                        <a:srgbClr val="144D73"/>
                      </a:solidFill>
                      <a:prstDash val="solid"/>
                    </a:lnR>
                    <a:lnT w="19050">
                      <a:solidFill>
                        <a:srgbClr val="144D73"/>
                      </a:solidFill>
                      <a:prstDash val="solid"/>
                    </a:lnT>
                    <a:lnB w="3175">
                      <a:solidFill>
                        <a:srgbClr val="144D73"/>
                      </a:solidFill>
                      <a:prstDash val="dot"/>
                    </a:lnB>
                    <a:lnTlToBr>
                      <a:noFill/>
                    </a:lnTlToBr>
                    <a:lnBlToTr>
                      <a:noFill/>
                    </a:lnBlToTr>
                    <a:solidFill>
                      <a:srgbClr val="F2F2F2"/>
                    </a:solidFill>
                  </a:tcPr>
                </a:tc>
              </a:tr>
              <a:tr h="276225">
                <a:tc>
                  <a:txBody>
                    <a:bodyPr/>
                    <a:p>
                      <a:pPr marL="0" indent="0" algn="l">
                        <a:buNone/>
                      </a:pPr>
                      <a:r>
                        <a:rPr lang="en-US" altLang="zh-CN" sz="1600" b="0" u="none">
                          <a:solidFill>
                            <a:srgbClr val="404040"/>
                          </a:solidFill>
                          <a:latin typeface="Times New Roman" panose="02020603050405020304" pitchFamily="2" charset="0"/>
                          <a:ea typeface="宋体" panose="02010600030101010101" pitchFamily="2" charset="-122"/>
                          <a:cs typeface="宋体" panose="02010600030101010101" pitchFamily="2" charset="-122"/>
                        </a:rPr>
                        <a:t>escape(string)</a:t>
                      </a:r>
                      <a:endParaRPr lang="en-US" altLang="zh-CN" sz="1600" b="0" u="none">
                        <a:solidFill>
                          <a:srgbClr val="404040"/>
                        </a:solidFill>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p>
                      <a:pPr marL="0" indent="0" algn="l">
                        <a:buNone/>
                      </a:pPr>
                      <a:r>
                        <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rPr>
                        <a:t>将字符串中所有特殊正则表达式字符转义</a:t>
                      </a:r>
                      <a:endPar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FFFFF"/>
                    </a:solidFill>
                  </a:tcPr>
                </a:tc>
              </a:tr>
              <a:tr h="276860">
                <a:tc>
                  <a:txBody>
                    <a:bodyPr/>
                    <a:p>
                      <a:pPr marL="0" indent="0" algn="l">
                        <a:buNone/>
                      </a:pPr>
                      <a:r>
                        <a:rPr lang="en-US" altLang="zh-CN" sz="1600" b="0" u="none">
                          <a:solidFill>
                            <a:srgbClr val="404040"/>
                          </a:solidFill>
                          <a:latin typeface="Times New Roman" panose="02020603050405020304" pitchFamily="2" charset="0"/>
                          <a:ea typeface="宋体" panose="02010600030101010101" pitchFamily="2" charset="-122"/>
                          <a:cs typeface="宋体" panose="02010600030101010101" pitchFamily="2" charset="-122"/>
                        </a:rPr>
                        <a:t>findall(pattern, string[, flags])</a:t>
                      </a:r>
                      <a:endParaRPr lang="en-US" altLang="zh-CN" sz="1600" b="0" u="none">
                        <a:solidFill>
                          <a:srgbClr val="404040"/>
                        </a:solidFill>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p>
                      <a:pPr marL="0" indent="0" algn="l">
                        <a:buNone/>
                      </a:pPr>
                      <a:r>
                        <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rPr>
                        <a:t>返回包含字符串中所有与给定模式匹配的项的列表</a:t>
                      </a:r>
                      <a:endPar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2F2F2"/>
                    </a:solidFill>
                  </a:tcPr>
                </a:tc>
              </a:tr>
              <a:tr h="275590">
                <a:tc>
                  <a:txBody>
                    <a:bodyPr/>
                    <a:p>
                      <a:pPr marL="0" indent="0" algn="l">
                        <a:buNone/>
                      </a:pPr>
                      <a:r>
                        <a:rPr lang="en-US" altLang="zh-CN" sz="1600" b="0" u="none">
                          <a:solidFill>
                            <a:srgbClr val="404040"/>
                          </a:solidFill>
                          <a:latin typeface="Times New Roman" panose="02020603050405020304" pitchFamily="2" charset="0"/>
                          <a:ea typeface="宋体" panose="02010600030101010101" pitchFamily="2" charset="-122"/>
                          <a:cs typeface="宋体" panose="02010600030101010101" pitchFamily="2" charset="-122"/>
                        </a:rPr>
                        <a:t>finditer(pattern, string, flags=0)</a:t>
                      </a:r>
                      <a:endParaRPr lang="en-US" altLang="zh-CN" sz="1600" b="0" u="none">
                        <a:solidFill>
                          <a:srgbClr val="404040"/>
                        </a:solidFill>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p>
                      <a:pPr marL="0" indent="0" algn="l">
                        <a:buNone/>
                      </a:pPr>
                      <a:r>
                        <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rPr>
                        <a:t>返回包含所有匹配项的迭代对象，其中每个匹配项都是</a:t>
                      </a:r>
                      <a:r>
                        <a:rPr lang="en-US" altLang="zh-CN" sz="1600" b="0" u="none">
                          <a:solidFill>
                            <a:srgbClr val="404040"/>
                          </a:solidFill>
                          <a:latin typeface="宋体" panose="02010600030101010101" pitchFamily="2" charset="-122"/>
                          <a:ea typeface="宋体" panose="02010600030101010101" pitchFamily="2" charset="-122"/>
                          <a:cs typeface="宋体" panose="02010600030101010101" pitchFamily="2" charset="-122"/>
                        </a:rPr>
                        <a:t>match</a:t>
                      </a:r>
                      <a:r>
                        <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rPr>
                        <a:t>对象</a:t>
                      </a:r>
                      <a:endPar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FFFFF"/>
                    </a:solidFill>
                  </a:tcPr>
                </a:tc>
              </a:tr>
              <a:tr h="276860">
                <a:tc>
                  <a:txBody>
                    <a:bodyPr/>
                    <a:p>
                      <a:pPr marL="0" indent="0" algn="l">
                        <a:buNone/>
                      </a:pPr>
                      <a:r>
                        <a:rPr lang="en-US" altLang="zh-CN" sz="1600" b="0" u="none">
                          <a:solidFill>
                            <a:srgbClr val="404040"/>
                          </a:solidFill>
                          <a:latin typeface="Times New Roman" panose="02020603050405020304" pitchFamily="2" charset="0"/>
                          <a:ea typeface="宋体" panose="02010600030101010101" pitchFamily="2" charset="-122"/>
                          <a:cs typeface="宋体" panose="02010600030101010101" pitchFamily="2" charset="-122"/>
                        </a:rPr>
                        <a:t>fullmatch(pattern, string, flags=0)</a:t>
                      </a:r>
                      <a:endParaRPr lang="en-US" altLang="zh-CN" sz="1600" b="0" u="none">
                        <a:solidFill>
                          <a:srgbClr val="404040"/>
                        </a:solidFill>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p>
                      <a:pPr marL="0" indent="0" algn="l">
                        <a:buNone/>
                      </a:pPr>
                      <a:r>
                        <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rPr>
                        <a:t>尝试把模式作用于整个字符串，返回</a:t>
                      </a:r>
                      <a:r>
                        <a:rPr lang="en-US" altLang="zh-CN" sz="1600" b="0" u="none">
                          <a:solidFill>
                            <a:srgbClr val="404040"/>
                          </a:solidFill>
                          <a:latin typeface="宋体" panose="02010600030101010101" pitchFamily="2" charset="-122"/>
                          <a:ea typeface="宋体" panose="02010600030101010101" pitchFamily="2" charset="-122"/>
                          <a:cs typeface="宋体" panose="02010600030101010101" pitchFamily="2" charset="-122"/>
                        </a:rPr>
                        <a:t>match</a:t>
                      </a:r>
                      <a:r>
                        <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rPr>
                        <a:t>对象或</a:t>
                      </a:r>
                      <a:r>
                        <a:rPr lang="en-US" altLang="zh-CN" sz="1600" b="0" u="none">
                          <a:solidFill>
                            <a:srgbClr val="404040"/>
                          </a:solidFill>
                          <a:latin typeface="宋体" panose="02010600030101010101" pitchFamily="2" charset="-122"/>
                          <a:ea typeface="宋体" panose="02010600030101010101" pitchFamily="2" charset="-122"/>
                          <a:cs typeface="宋体" panose="02010600030101010101" pitchFamily="2" charset="-122"/>
                        </a:rPr>
                        <a:t>None</a:t>
                      </a:r>
                      <a:endParaRPr lang="en-US" altLang="zh-CN" sz="16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2F2F2"/>
                    </a:solidFill>
                  </a:tcPr>
                </a:tc>
              </a:tr>
              <a:tr h="275590">
                <a:tc>
                  <a:txBody>
                    <a:bodyPr/>
                    <a:p>
                      <a:pPr marL="0" indent="0" algn="l">
                        <a:buNone/>
                      </a:pPr>
                      <a:r>
                        <a:rPr lang="en-US" altLang="zh-CN" sz="1600" b="0" u="none">
                          <a:solidFill>
                            <a:srgbClr val="404040"/>
                          </a:solidFill>
                          <a:latin typeface="Times New Roman" panose="02020603050405020304" pitchFamily="2" charset="0"/>
                          <a:ea typeface="宋体" panose="02010600030101010101" pitchFamily="2" charset="-122"/>
                          <a:cs typeface="宋体" panose="02010600030101010101" pitchFamily="2" charset="-122"/>
                        </a:rPr>
                        <a:t>match(pattern, string[, flags])</a:t>
                      </a:r>
                      <a:endParaRPr lang="en-US" altLang="zh-CN" sz="1600" b="0" u="none">
                        <a:solidFill>
                          <a:srgbClr val="404040"/>
                        </a:solidFill>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p>
                      <a:pPr marL="0" indent="0" algn="l">
                        <a:buNone/>
                      </a:pPr>
                      <a:r>
                        <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rPr>
                        <a:t>从字符串的开始处匹配模式，返回</a:t>
                      </a:r>
                      <a:r>
                        <a:rPr lang="en-US" altLang="zh-CN" sz="1600" b="0" u="none">
                          <a:solidFill>
                            <a:srgbClr val="404040"/>
                          </a:solidFill>
                          <a:latin typeface="宋体" panose="02010600030101010101" pitchFamily="2" charset="-122"/>
                          <a:ea typeface="宋体" panose="02010600030101010101" pitchFamily="2" charset="-122"/>
                          <a:cs typeface="宋体" panose="02010600030101010101" pitchFamily="2" charset="-122"/>
                        </a:rPr>
                        <a:t>match</a:t>
                      </a:r>
                      <a:r>
                        <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rPr>
                        <a:t>对象或</a:t>
                      </a:r>
                      <a:r>
                        <a:rPr lang="en-US" altLang="zh-CN" sz="1600" b="0" u="none">
                          <a:solidFill>
                            <a:srgbClr val="404040"/>
                          </a:solidFill>
                          <a:latin typeface="宋体" panose="02010600030101010101" pitchFamily="2" charset="-122"/>
                          <a:ea typeface="宋体" panose="02010600030101010101" pitchFamily="2" charset="-122"/>
                          <a:cs typeface="宋体" panose="02010600030101010101" pitchFamily="2" charset="-122"/>
                        </a:rPr>
                        <a:t>None</a:t>
                      </a:r>
                      <a:endParaRPr lang="en-US" altLang="zh-CN" sz="16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FFFFF"/>
                    </a:solidFill>
                  </a:tcPr>
                </a:tc>
              </a:tr>
              <a:tr h="276860">
                <a:tc>
                  <a:txBody>
                    <a:bodyPr/>
                    <a:p>
                      <a:pPr marL="0" indent="0" algn="l">
                        <a:buNone/>
                      </a:pPr>
                      <a:r>
                        <a:rPr lang="en-US" altLang="zh-CN" sz="1600" b="0" u="none">
                          <a:solidFill>
                            <a:srgbClr val="404040"/>
                          </a:solidFill>
                          <a:latin typeface="Times New Roman" panose="02020603050405020304" pitchFamily="2" charset="0"/>
                          <a:ea typeface="宋体" panose="02010600030101010101" pitchFamily="2" charset="-122"/>
                          <a:cs typeface="宋体" panose="02010600030101010101" pitchFamily="2" charset="-122"/>
                        </a:rPr>
                        <a:t>purge()</a:t>
                      </a:r>
                      <a:endParaRPr lang="en-US" altLang="zh-CN" sz="1600" b="0" u="none">
                        <a:solidFill>
                          <a:srgbClr val="404040"/>
                        </a:solidFill>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p>
                      <a:pPr marL="0" indent="0" algn="l">
                        <a:buNone/>
                      </a:pPr>
                      <a:r>
                        <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rPr>
                        <a:t>清空正则表达式缓存</a:t>
                      </a:r>
                      <a:endPar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2F2F2"/>
                    </a:solidFill>
                  </a:tcPr>
                </a:tc>
              </a:tr>
              <a:tr h="276225">
                <a:tc>
                  <a:txBody>
                    <a:bodyPr/>
                    <a:p>
                      <a:pPr marL="0" indent="0" algn="l">
                        <a:buNone/>
                      </a:pPr>
                      <a:r>
                        <a:rPr lang="en-US" altLang="zh-CN" sz="1600" b="0" u="none">
                          <a:solidFill>
                            <a:srgbClr val="404040"/>
                          </a:solidFill>
                          <a:latin typeface="Times New Roman" panose="02020603050405020304" pitchFamily="2" charset="0"/>
                          <a:ea typeface="宋体" panose="02010600030101010101" pitchFamily="2" charset="-122"/>
                          <a:cs typeface="宋体" panose="02010600030101010101" pitchFamily="2" charset="-122"/>
                        </a:rPr>
                        <a:t>search(pattern, string[, flags])</a:t>
                      </a:r>
                      <a:endParaRPr lang="en-US" altLang="zh-CN" sz="1600" b="0" u="none">
                        <a:solidFill>
                          <a:srgbClr val="404040"/>
                        </a:solidFill>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p>
                      <a:pPr marL="0" indent="0" algn="l">
                        <a:buNone/>
                      </a:pPr>
                      <a:r>
                        <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rPr>
                        <a:t>在整个字符串中寻找模式，返回</a:t>
                      </a:r>
                      <a:r>
                        <a:rPr lang="en-US" altLang="zh-CN" sz="1600" b="0" u="none">
                          <a:solidFill>
                            <a:srgbClr val="404040"/>
                          </a:solidFill>
                          <a:latin typeface="宋体" panose="02010600030101010101" pitchFamily="2" charset="-122"/>
                          <a:ea typeface="宋体" panose="02010600030101010101" pitchFamily="2" charset="-122"/>
                          <a:cs typeface="宋体" panose="02010600030101010101" pitchFamily="2" charset="-122"/>
                        </a:rPr>
                        <a:t>match</a:t>
                      </a:r>
                      <a:r>
                        <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rPr>
                        <a:t>对象或</a:t>
                      </a:r>
                      <a:r>
                        <a:rPr lang="en-US" altLang="zh-CN" sz="1600" b="0" u="none">
                          <a:solidFill>
                            <a:srgbClr val="404040"/>
                          </a:solidFill>
                          <a:latin typeface="宋体" panose="02010600030101010101" pitchFamily="2" charset="-122"/>
                          <a:ea typeface="宋体" panose="02010600030101010101" pitchFamily="2" charset="-122"/>
                          <a:cs typeface="宋体" panose="02010600030101010101" pitchFamily="2" charset="-122"/>
                        </a:rPr>
                        <a:t>None</a:t>
                      </a:r>
                      <a:endParaRPr lang="en-US" altLang="zh-CN" sz="16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FFFFF"/>
                    </a:solidFill>
                  </a:tcPr>
                </a:tc>
              </a:tr>
              <a:tr h="275590">
                <a:tc>
                  <a:txBody>
                    <a:bodyPr/>
                    <a:p>
                      <a:pPr marL="0" indent="0" algn="l">
                        <a:buNone/>
                      </a:pPr>
                      <a:r>
                        <a:rPr lang="en-US" altLang="zh-CN" sz="1600" b="0" u="none">
                          <a:solidFill>
                            <a:srgbClr val="404040"/>
                          </a:solidFill>
                          <a:latin typeface="Times New Roman" panose="02020603050405020304" pitchFamily="2" charset="0"/>
                          <a:ea typeface="宋体" panose="02010600030101010101" pitchFamily="2" charset="-122"/>
                          <a:cs typeface="宋体" panose="02010600030101010101" pitchFamily="2" charset="-122"/>
                        </a:rPr>
                        <a:t>split(pattern, string[, maxsplit=0])</a:t>
                      </a:r>
                      <a:endParaRPr lang="en-US" altLang="zh-CN" sz="1600" b="0" u="none">
                        <a:solidFill>
                          <a:srgbClr val="404040"/>
                        </a:solidFill>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p>
                      <a:pPr marL="0" indent="0" algn="l">
                        <a:buNone/>
                      </a:pPr>
                      <a:r>
                        <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rPr>
                        <a:t>根据模式匹配项分隔字符串</a:t>
                      </a:r>
                      <a:endPar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2F2F2"/>
                    </a:solidFill>
                  </a:tcPr>
                </a:tc>
              </a:tr>
              <a:tr h="553085">
                <a:tc>
                  <a:txBody>
                    <a:bodyPr/>
                    <a:p>
                      <a:pPr marL="0" indent="0" algn="l">
                        <a:buNone/>
                      </a:pPr>
                      <a:r>
                        <a:rPr lang="en-US" altLang="zh-CN" sz="1600" b="0" u="none">
                          <a:solidFill>
                            <a:srgbClr val="404040"/>
                          </a:solidFill>
                          <a:latin typeface="Times New Roman" panose="02020603050405020304" pitchFamily="2" charset="0"/>
                          <a:ea typeface="宋体" panose="02010600030101010101" pitchFamily="2" charset="-122"/>
                          <a:cs typeface="宋体" panose="02010600030101010101" pitchFamily="2" charset="-122"/>
                        </a:rPr>
                        <a:t>sub(pat, repl, string[, count=0])</a:t>
                      </a:r>
                      <a:endParaRPr lang="en-US" altLang="zh-CN" sz="1600" b="0" u="none">
                        <a:solidFill>
                          <a:srgbClr val="404040"/>
                        </a:solidFill>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p>
                      <a:pPr marL="0" indent="0" algn="l">
                        <a:buNone/>
                      </a:pPr>
                      <a:r>
                        <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rPr>
                        <a:t>将字符串中所有与</a:t>
                      </a:r>
                      <a:r>
                        <a:rPr lang="en-US" altLang="zh-CN" sz="1600" b="0" u="none">
                          <a:solidFill>
                            <a:srgbClr val="404040"/>
                          </a:solidFill>
                          <a:latin typeface="宋体" panose="02010600030101010101" pitchFamily="2" charset="-122"/>
                          <a:ea typeface="宋体" panose="02010600030101010101" pitchFamily="2" charset="-122"/>
                          <a:cs typeface="宋体" panose="02010600030101010101" pitchFamily="2" charset="-122"/>
                        </a:rPr>
                        <a:t>pat</a:t>
                      </a:r>
                      <a:r>
                        <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rPr>
                        <a:t>匹配的项用</a:t>
                      </a:r>
                      <a:r>
                        <a:rPr lang="en-US" altLang="zh-CN" sz="1600" b="0" u="none">
                          <a:solidFill>
                            <a:srgbClr val="404040"/>
                          </a:solidFill>
                          <a:latin typeface="宋体" panose="02010600030101010101" pitchFamily="2" charset="-122"/>
                          <a:ea typeface="宋体" panose="02010600030101010101" pitchFamily="2" charset="-122"/>
                          <a:cs typeface="宋体" panose="02010600030101010101" pitchFamily="2" charset="-122"/>
                        </a:rPr>
                        <a:t>repl</a:t>
                      </a:r>
                      <a:r>
                        <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rPr>
                        <a:t>替换，返回新字符串，</a:t>
                      </a:r>
                      <a:r>
                        <a:rPr lang="en-US" altLang="zh-CN" sz="1600" b="0" u="none">
                          <a:solidFill>
                            <a:srgbClr val="404040"/>
                          </a:solidFill>
                          <a:latin typeface="宋体" panose="02010600030101010101" pitchFamily="2" charset="-122"/>
                          <a:ea typeface="宋体" panose="02010600030101010101" pitchFamily="2" charset="-122"/>
                          <a:cs typeface="宋体" panose="02010600030101010101" pitchFamily="2" charset="-122"/>
                        </a:rPr>
                        <a:t>repl</a:t>
                      </a:r>
                      <a:r>
                        <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rPr>
                        <a:t>可以是字符串或返回字符串的可调用对象，作用于每个匹配的</a:t>
                      </a:r>
                      <a:r>
                        <a:rPr lang="en-US" altLang="zh-CN" sz="1600" b="0" u="none">
                          <a:solidFill>
                            <a:srgbClr val="404040"/>
                          </a:solidFill>
                          <a:latin typeface="宋体" panose="02010600030101010101" pitchFamily="2" charset="-122"/>
                          <a:ea typeface="宋体" panose="02010600030101010101" pitchFamily="2" charset="-122"/>
                          <a:cs typeface="宋体" panose="02010600030101010101" pitchFamily="2" charset="-122"/>
                        </a:rPr>
                        <a:t>match</a:t>
                      </a:r>
                      <a:r>
                        <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rPr>
                        <a:t>对象</a:t>
                      </a:r>
                      <a:endPar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FFFFF"/>
                    </a:solidFill>
                  </a:tcPr>
                </a:tc>
              </a:tr>
              <a:tr h="1104900">
                <a:tc>
                  <a:txBody>
                    <a:bodyPr/>
                    <a:p>
                      <a:pPr marL="0" indent="0" algn="l">
                        <a:buNone/>
                      </a:pPr>
                      <a:r>
                        <a:rPr lang="en-US" altLang="zh-CN" sz="1600" b="0" u="none">
                          <a:solidFill>
                            <a:srgbClr val="404040"/>
                          </a:solidFill>
                          <a:latin typeface="Times New Roman" panose="02020603050405020304" pitchFamily="2" charset="0"/>
                          <a:ea typeface="宋体" panose="02010600030101010101" pitchFamily="2" charset="-122"/>
                          <a:cs typeface="宋体" panose="02010600030101010101" pitchFamily="2" charset="-122"/>
                        </a:rPr>
                        <a:t>subn(pat, repl, string[, count=0])</a:t>
                      </a:r>
                      <a:endParaRPr lang="en-US" altLang="zh-CN" sz="1600" b="0" u="none">
                        <a:solidFill>
                          <a:srgbClr val="404040"/>
                        </a:solidFill>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9050" cap="rnd">
                      <a:solidFill>
                        <a:srgbClr val="144D73"/>
                      </a:solidFill>
                      <a:prstDash val="solid"/>
                    </a:lnL>
                    <a:lnR w="3175">
                      <a:solidFill>
                        <a:srgbClr val="144D73"/>
                      </a:solidFill>
                      <a:prstDash val="dot"/>
                    </a:lnR>
                    <a:lnT w="3175">
                      <a:solidFill>
                        <a:srgbClr val="144D73"/>
                      </a:solidFill>
                      <a:prstDash val="dot"/>
                    </a:lnT>
                    <a:lnB w="19050" cap="rnd">
                      <a:solidFill>
                        <a:srgbClr val="144D73"/>
                      </a:solidFill>
                      <a:prstDash val="solid"/>
                    </a:lnB>
                    <a:lnTlToBr>
                      <a:noFill/>
                    </a:lnTlToBr>
                    <a:lnBlToTr>
                      <a:noFill/>
                    </a:lnBlToTr>
                    <a:solidFill>
                      <a:srgbClr val="F2F2F2"/>
                    </a:solidFill>
                  </a:tcPr>
                </a:tc>
                <a:tc>
                  <a:txBody>
                    <a:bodyPr/>
                    <a:p>
                      <a:pPr marL="0" indent="0" algn="l">
                        <a:buNone/>
                      </a:pPr>
                      <a:r>
                        <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rPr>
                        <a:t>将字符串中所有</a:t>
                      </a:r>
                      <a:r>
                        <a:rPr lang="en-US" altLang="zh-CN" sz="1600" b="0" u="none">
                          <a:solidFill>
                            <a:srgbClr val="404040"/>
                          </a:solidFill>
                          <a:latin typeface="宋体" panose="02010600030101010101" pitchFamily="2" charset="-122"/>
                          <a:ea typeface="宋体" panose="02010600030101010101" pitchFamily="2" charset="-122"/>
                          <a:cs typeface="宋体" panose="02010600030101010101" pitchFamily="2" charset="-122"/>
                        </a:rPr>
                        <a:t>pat</a:t>
                      </a:r>
                      <a:r>
                        <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rPr>
                        <a:t>的匹配项用</a:t>
                      </a:r>
                      <a:r>
                        <a:rPr lang="en-US" altLang="zh-CN" sz="1600" b="0" u="none">
                          <a:solidFill>
                            <a:srgbClr val="404040"/>
                          </a:solidFill>
                          <a:latin typeface="宋体" panose="02010600030101010101" pitchFamily="2" charset="-122"/>
                          <a:ea typeface="宋体" panose="02010600030101010101" pitchFamily="2" charset="-122"/>
                          <a:cs typeface="宋体" panose="02010600030101010101" pitchFamily="2" charset="-122"/>
                        </a:rPr>
                        <a:t>repl</a:t>
                      </a:r>
                      <a:r>
                        <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rPr>
                        <a:t>替换，返回包含新字符串和替换次数的二元元组</a:t>
                      </a:r>
                      <a:endPar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600" b="0" u="none">
                          <a:solidFill>
                            <a:srgbClr val="404040"/>
                          </a:solidFill>
                          <a:latin typeface="宋体" panose="02010600030101010101" pitchFamily="2" charset="-122"/>
                          <a:ea typeface="宋体" panose="02010600030101010101" pitchFamily="2" charset="-122"/>
                          <a:cs typeface="宋体" panose="02010600030101010101" pitchFamily="2" charset="-122"/>
                        </a:rPr>
                        <a:t>repl</a:t>
                      </a:r>
                      <a:r>
                        <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rPr>
                        <a:t>可以是字符串或返回字符串的可调用对象，</a:t>
                      </a:r>
                      <a:endPar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rPr>
                        <a:t>作用于每个匹配的</a:t>
                      </a:r>
                      <a:r>
                        <a:rPr lang="en-US" altLang="zh-CN" sz="1600" b="0" u="none">
                          <a:solidFill>
                            <a:srgbClr val="404040"/>
                          </a:solidFill>
                          <a:latin typeface="宋体" panose="02010600030101010101" pitchFamily="2" charset="-122"/>
                          <a:ea typeface="宋体" panose="02010600030101010101" pitchFamily="2" charset="-122"/>
                          <a:cs typeface="宋体" panose="02010600030101010101" pitchFamily="2" charset="-122"/>
                        </a:rPr>
                        <a:t>match</a:t>
                      </a:r>
                      <a:r>
                        <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rPr>
                        <a:t>对象</a:t>
                      </a:r>
                      <a:endParaRPr lang="zh-CN" altLang="en-US" sz="1600" b="0" u="none">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3175">
                      <a:solidFill>
                        <a:srgbClr val="144D73"/>
                      </a:solidFill>
                      <a:prstDash val="dot"/>
                    </a:lnL>
                    <a:lnR w="19050" cap="rnd">
                      <a:solidFill>
                        <a:srgbClr val="144D73"/>
                      </a:solidFill>
                      <a:prstDash val="solid"/>
                    </a:lnR>
                    <a:lnT w="3175">
                      <a:solidFill>
                        <a:srgbClr val="144D73"/>
                      </a:solidFill>
                      <a:prstDash val="dot"/>
                    </a:lnT>
                    <a:lnB w="19050" cap="rnd">
                      <a:solidFill>
                        <a:srgbClr val="144D73"/>
                      </a:solidFill>
                      <a:prstDash val="solid"/>
                    </a:lnB>
                    <a:lnTlToBr>
                      <a:noFill/>
                    </a:lnTlToBr>
                    <a:lnBlToTr>
                      <a:noFill/>
                    </a:lnBlToTr>
                    <a:solidFill>
                      <a:srgbClr val="F2F2F2"/>
                    </a:solidFill>
                  </a:tcPr>
                </a:tc>
              </a:tr>
            </a:tbl>
          </a:graphicData>
        </a:graphic>
      </p:graphicFrame>
      <p:sp>
        <p:nvSpPr>
          <p:cNvPr id="108588"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标题 53249"/>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4.2.3 直接使用re模块方法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09571" name="文本占位符 53250"/>
          <p:cNvSpPr>
            <a:spLocks noGrp="1"/>
          </p:cNvSpPr>
          <p:nvPr>
            <p:ph sz="half" idx="2"/>
          </p:nvPr>
        </p:nvSpPr>
        <p:spPr>
          <a:xfrm>
            <a:off x="554038" y="892175"/>
            <a:ext cx="11155362" cy="5054600"/>
          </a:xfrm>
        </p:spPr>
        <p:txBody>
          <a:bodyPr lIns="101600" tIns="0" rIns="82550" bIns="0" anchor="t"/>
          <a:p>
            <a:pPr defTabSz="914400">
              <a:spcBef>
                <a:spcPts val="600"/>
              </a:spcBef>
              <a:spcAft>
                <a:spcPct val="0"/>
              </a:spcAft>
              <a:buClrTx/>
              <a:buSzPct val="70000"/>
              <a:buFont typeface="Wingdings" panose="05000000000000000000" pitchFamily="2" charset="2"/>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import re                            #导入re模块</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defTabSz="914400">
              <a:spcBef>
                <a:spcPts val="600"/>
              </a:spcBef>
              <a:spcAft>
                <a:spcPct val="0"/>
              </a:spcAft>
              <a:buClrTx/>
              <a:buSzPct val="70000"/>
              <a:buFont typeface="Wingdings" panose="05000000000000000000" pitchFamily="2" charset="2"/>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text = 'alpha. beta....gamma delta'  #测试用的字符串</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defTabSz="914400">
              <a:spcBef>
                <a:spcPts val="600"/>
              </a:spcBef>
              <a:spcAft>
                <a:spcPct val="0"/>
              </a:spcAft>
              <a:buClrTx/>
              <a:buSzPct val="70000"/>
              <a:buFont typeface="Wingdings" panose="05000000000000000000" pitchFamily="2" charset="2"/>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re.split('[\. ]+', text)       #使用指定字符作为分隔符进行分隔</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defTabSz="914400">
              <a:spcBef>
                <a:spcPts val="600"/>
              </a:spcBef>
              <a:spcAft>
                <a:spcPct val="0"/>
              </a:spcAft>
              <a:buClrTx/>
              <a:buSzPct val="70000"/>
              <a:buFont typeface="Wingdings" panose="05000000000000000000" pitchFamily="2" charset="2"/>
              <a:buNone/>
            </a:pPr>
            <a:r>
              <a:rPr lang="en-US" altLang="zh-CN" sz="1800" kern="1200" spc="150" normalizeH="0" baseline="0">
                <a:solidFill>
                  <a:srgbClr val="00B0F0"/>
                </a:solidFill>
                <a:latin typeface="Consolas" panose="020B0609020204030204" charset="0"/>
                <a:ea typeface="+mn-ea"/>
                <a:cs typeface="+mn-cs"/>
                <a:sym typeface="微软雅黑" panose="020B0503020204020204" charset="-122"/>
              </a:rPr>
              <a:t>['alpha', 'beta', 'gamma', 'delta']</a:t>
            </a:r>
            <a:endParaRPr lang="en-US" altLang="zh-CN" sz="1800" kern="1200" spc="150" normalizeH="0" baseline="0">
              <a:solidFill>
                <a:srgbClr val="00B0F0"/>
              </a:solidFill>
              <a:latin typeface="Consolas" panose="020B0609020204030204" charset="0"/>
              <a:ea typeface="+mn-ea"/>
              <a:cs typeface="+mn-cs"/>
              <a:sym typeface="微软雅黑" panose="020B0503020204020204" charset="-122"/>
            </a:endParaRPr>
          </a:p>
          <a:p>
            <a:pPr defTabSz="914400">
              <a:spcBef>
                <a:spcPts val="600"/>
              </a:spcBef>
              <a:spcAft>
                <a:spcPct val="0"/>
              </a:spcAft>
              <a:buClrTx/>
              <a:buSzPct val="70000"/>
              <a:buFont typeface="Wingdings" panose="05000000000000000000" pitchFamily="2" charset="2"/>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re.split('[\. ]+', text, maxsplit=2) #最多分隔2次</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defTabSz="914400">
              <a:spcBef>
                <a:spcPts val="600"/>
              </a:spcBef>
              <a:spcAft>
                <a:spcPct val="0"/>
              </a:spcAft>
              <a:buClrTx/>
              <a:buSzPct val="70000"/>
              <a:buFont typeface="Wingdings" panose="05000000000000000000" pitchFamily="2" charset="2"/>
              <a:buNone/>
            </a:pPr>
            <a:r>
              <a:rPr lang="en-US" altLang="zh-CN" sz="1800" kern="1200" spc="150" normalizeH="0" baseline="0">
                <a:solidFill>
                  <a:srgbClr val="00B0F0"/>
                </a:solidFill>
                <a:latin typeface="Consolas" panose="020B0609020204030204" charset="0"/>
                <a:ea typeface="+mn-ea"/>
                <a:cs typeface="+mn-cs"/>
                <a:sym typeface="微软雅黑" panose="020B0503020204020204" charset="-122"/>
              </a:rPr>
              <a:t>['alpha', 'beta', 'gamma delta']</a:t>
            </a:r>
            <a:endParaRPr lang="en-US" altLang="zh-CN" sz="1800" kern="1200" spc="150" normalizeH="0" baseline="0">
              <a:solidFill>
                <a:srgbClr val="00B0F0"/>
              </a:solidFill>
              <a:latin typeface="Consolas" panose="020B0609020204030204" charset="0"/>
              <a:ea typeface="+mn-ea"/>
              <a:cs typeface="+mn-cs"/>
              <a:sym typeface="微软雅黑" panose="020B0503020204020204" charset="-122"/>
            </a:endParaRPr>
          </a:p>
          <a:p>
            <a:pPr defTabSz="914400">
              <a:spcBef>
                <a:spcPts val="600"/>
              </a:spcBef>
              <a:spcAft>
                <a:spcPct val="0"/>
              </a:spcAft>
              <a:buClrTx/>
              <a:buSzPct val="70000"/>
              <a:buFont typeface="Wingdings" panose="05000000000000000000" pitchFamily="2" charset="2"/>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re.split('[\. ]+', text, maxsplit=1) #最多分隔1次</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defTabSz="914400">
              <a:spcBef>
                <a:spcPts val="600"/>
              </a:spcBef>
              <a:spcAft>
                <a:spcPct val="0"/>
              </a:spcAft>
              <a:buClrTx/>
              <a:buSzPct val="70000"/>
              <a:buFont typeface="Wingdings" panose="05000000000000000000" pitchFamily="2" charset="2"/>
              <a:buNone/>
            </a:pPr>
            <a:r>
              <a:rPr lang="en-US" altLang="zh-CN" sz="1800" kern="1200" spc="150" normalizeH="0" baseline="0">
                <a:solidFill>
                  <a:srgbClr val="00B0F0"/>
                </a:solidFill>
                <a:latin typeface="Consolas" panose="020B0609020204030204" charset="0"/>
                <a:ea typeface="+mn-ea"/>
                <a:cs typeface="+mn-cs"/>
                <a:sym typeface="微软雅黑" panose="020B0503020204020204" charset="-122"/>
              </a:rPr>
              <a:t>['alpha', 'beta....gamma delta']</a:t>
            </a:r>
            <a:endParaRPr lang="en-US" altLang="zh-CN" sz="1800" kern="1200" spc="150" normalizeH="0" baseline="0">
              <a:solidFill>
                <a:srgbClr val="00B0F0"/>
              </a:solidFill>
              <a:latin typeface="Consolas" panose="020B0609020204030204" charset="0"/>
              <a:ea typeface="+mn-ea"/>
              <a:cs typeface="+mn-cs"/>
              <a:sym typeface="微软雅黑" panose="020B0503020204020204" charset="-122"/>
            </a:endParaRPr>
          </a:p>
          <a:p>
            <a:pPr defTabSz="914400">
              <a:spcBef>
                <a:spcPts val="600"/>
              </a:spcBef>
              <a:spcAft>
                <a:spcPct val="0"/>
              </a:spcAft>
              <a:buClrTx/>
              <a:buSzPct val="70000"/>
              <a:buFont typeface="Wingdings" panose="05000000000000000000" pitchFamily="2" charset="2"/>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pat = '[a-zA-Z]+'</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defTabSz="914400">
              <a:spcBef>
                <a:spcPts val="600"/>
              </a:spcBef>
              <a:spcAft>
                <a:spcPct val="0"/>
              </a:spcAft>
              <a:buClrTx/>
              <a:buSzPct val="70000"/>
              <a:buFont typeface="Wingdings" panose="05000000000000000000" pitchFamily="2" charset="2"/>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re.findall(pat, text)                #查找所有单词</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defTabSz="914400">
              <a:spcBef>
                <a:spcPts val="600"/>
              </a:spcBef>
              <a:spcAft>
                <a:spcPct val="0"/>
              </a:spcAft>
              <a:buClrTx/>
              <a:buSzPct val="70000"/>
              <a:buFont typeface="Wingdings" panose="05000000000000000000" pitchFamily="2" charset="2"/>
              <a:buNone/>
            </a:pPr>
            <a:r>
              <a:rPr lang="en-US" altLang="zh-CN" sz="1800" kern="1200" spc="150" normalizeH="0" baseline="0">
                <a:solidFill>
                  <a:srgbClr val="00B0F0"/>
                </a:solidFill>
                <a:latin typeface="Consolas" panose="020B0609020204030204" charset="0"/>
                <a:ea typeface="+mn-ea"/>
                <a:cs typeface="+mn-cs"/>
                <a:sym typeface="微软雅黑" panose="020B0503020204020204" charset="-122"/>
              </a:rPr>
              <a:t>['alpha', 'beta', 'gamma', 'delta']</a:t>
            </a:r>
            <a:endParaRPr lang="en-US" altLang="zh-CN" sz="1800" kern="1200" spc="150" normalizeH="0" baseline="0">
              <a:solidFill>
                <a:srgbClr val="00B0F0"/>
              </a:solidFill>
              <a:latin typeface="Consolas" panose="020B0609020204030204" charset="0"/>
              <a:ea typeface="+mn-ea"/>
              <a:cs typeface="+mn-cs"/>
              <a:sym typeface="微软雅黑" panose="020B0503020204020204" charset="-122"/>
            </a:endParaRPr>
          </a:p>
        </p:txBody>
      </p:sp>
      <p:sp>
        <p:nvSpPr>
          <p:cNvPr id="109572"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标题 54273"/>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4.2.3 直接使用re模块方法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10595" name="文本占位符 54274"/>
          <p:cNvSpPr>
            <a:spLocks noGrp="1"/>
          </p:cNvSpPr>
          <p:nvPr>
            <p:ph sz="half" idx="2"/>
          </p:nvPr>
        </p:nvSpPr>
        <p:spPr>
          <a:xfrm>
            <a:off x="554038" y="892175"/>
            <a:ext cx="11155362" cy="5054600"/>
          </a:xfrm>
        </p:spPr>
        <p:txBody>
          <a:bodyPr lIns="101600" tIns="0" rIns="82550" bIns="0" anchor="t"/>
          <a:p>
            <a:pPr marL="1905" indent="-1905" defTabSz="914400">
              <a:spcBef>
                <a:spcPts val="300"/>
              </a:spcBef>
              <a:spcAft>
                <a:spcPct val="0"/>
              </a:spcAft>
              <a:buClrTx/>
              <a:buSzTx/>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pat = '{name}'</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marL="1905" indent="-1905" defTabSz="914400">
              <a:spcBef>
                <a:spcPts val="300"/>
              </a:spcBef>
              <a:spcAft>
                <a:spcPct val="0"/>
              </a:spcAft>
              <a:buClrTx/>
              <a:buSzTx/>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text = 'Dear {name}...'</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marL="1905" indent="-1905" defTabSz="914400">
              <a:spcBef>
                <a:spcPts val="300"/>
              </a:spcBef>
              <a:spcAft>
                <a:spcPct val="0"/>
              </a:spcAft>
              <a:buClrTx/>
              <a:buSzTx/>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re.sub(pat, 'Mr.Dong', text)        #字符串替换</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marL="1905" indent="-1905" defTabSz="914400">
              <a:spcBef>
                <a:spcPts val="300"/>
              </a:spcBef>
              <a:spcAft>
                <a:spcPct val="0"/>
              </a:spcAft>
              <a:buClrTx/>
              <a:buSzTx/>
              <a:buNone/>
            </a:pPr>
            <a:r>
              <a:rPr lang="en-US" altLang="zh-CN" sz="1800" kern="1200" spc="150" normalizeH="0" baseline="0">
                <a:solidFill>
                  <a:srgbClr val="00B0F0"/>
                </a:solidFill>
                <a:latin typeface="Consolas" panose="020B0609020204030204" charset="0"/>
                <a:ea typeface="+mn-ea"/>
                <a:cs typeface="+mn-cs"/>
                <a:sym typeface="微软雅黑" panose="020B0503020204020204" charset="-122"/>
              </a:rPr>
              <a:t>'Dear Mr.Dong...'</a:t>
            </a:r>
            <a:endParaRPr lang="en-US" altLang="zh-CN" sz="1800" kern="1200" spc="150" normalizeH="0" baseline="0">
              <a:solidFill>
                <a:srgbClr val="00B0F0"/>
              </a:solidFill>
              <a:latin typeface="Consolas" panose="020B0609020204030204" charset="0"/>
              <a:ea typeface="+mn-ea"/>
              <a:cs typeface="+mn-cs"/>
              <a:sym typeface="微软雅黑" panose="020B0503020204020204" charset="-122"/>
            </a:endParaRPr>
          </a:p>
          <a:p>
            <a:pPr marL="1905" indent="-1905" defTabSz="914400">
              <a:spcBef>
                <a:spcPts val="300"/>
              </a:spcBef>
              <a:spcAft>
                <a:spcPct val="0"/>
              </a:spcAft>
              <a:buClrTx/>
              <a:buSzTx/>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s = 'a s d'</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marL="1905" indent="-1905" defTabSz="914400">
              <a:spcBef>
                <a:spcPts val="300"/>
              </a:spcBef>
              <a:spcAft>
                <a:spcPct val="0"/>
              </a:spcAft>
              <a:buClrTx/>
              <a:buSzTx/>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re.sub('a|s|d', 'good', s)          #字符串替换</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marL="1905" indent="-1905" defTabSz="914400">
              <a:spcBef>
                <a:spcPts val="300"/>
              </a:spcBef>
              <a:spcAft>
                <a:spcPct val="0"/>
              </a:spcAft>
              <a:buClrTx/>
              <a:buSzTx/>
              <a:buNone/>
            </a:pPr>
            <a:r>
              <a:rPr lang="en-US" altLang="zh-CN" sz="1800" kern="1200" spc="150" normalizeH="0" baseline="0">
                <a:solidFill>
                  <a:srgbClr val="00B0F0"/>
                </a:solidFill>
                <a:latin typeface="Consolas" panose="020B0609020204030204" charset="0"/>
                <a:ea typeface="+mn-ea"/>
                <a:cs typeface="+mn-cs"/>
                <a:sym typeface="微软雅黑" panose="020B0503020204020204" charset="-122"/>
              </a:rPr>
              <a:t>'good good good'</a:t>
            </a:r>
            <a:endParaRPr lang="en-US" altLang="zh-CN" sz="1800" kern="1200" spc="150" normalizeH="0" baseline="0">
              <a:solidFill>
                <a:srgbClr val="00B0F0"/>
              </a:solidFill>
              <a:latin typeface="Consolas" panose="020B0609020204030204" charset="0"/>
              <a:ea typeface="+mn-ea"/>
              <a:cs typeface="+mn-cs"/>
              <a:sym typeface="微软雅黑" panose="020B0503020204020204" charset="-122"/>
            </a:endParaRPr>
          </a:p>
          <a:p>
            <a:pPr marL="1905" indent="-1905" defTabSz="914400">
              <a:spcBef>
                <a:spcPts val="300"/>
              </a:spcBef>
              <a:spcAft>
                <a:spcPct val="0"/>
              </a:spcAft>
              <a:buClrTx/>
              <a:buSzTx/>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s = "It's a very good good idea"</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marL="1905" indent="-1905" defTabSz="914400">
              <a:spcBef>
                <a:spcPts val="300"/>
              </a:spcBef>
              <a:spcAft>
                <a:spcPct val="0"/>
              </a:spcAft>
              <a:buClrTx/>
              <a:buSzTx/>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re.sub(r'(\b\w+) \1', r'\1', s)     #处理连续的重复单词</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marL="1905" indent="-1905" defTabSz="914400">
              <a:spcBef>
                <a:spcPts val="300"/>
              </a:spcBef>
              <a:spcAft>
                <a:spcPct val="0"/>
              </a:spcAft>
              <a:buClrTx/>
              <a:buSzTx/>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	                                     #\1引用了第一个()匹配到的内容</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marL="1905" indent="-1905" defTabSz="914400">
              <a:spcBef>
                <a:spcPts val="300"/>
              </a:spcBef>
              <a:spcAft>
                <a:spcPct val="0"/>
              </a:spcAft>
              <a:buClrTx/>
              <a:buSzTx/>
              <a:buNone/>
            </a:pPr>
            <a:r>
              <a:rPr lang="en-US" altLang="zh-CN" sz="1800" kern="1200" spc="150" normalizeH="0" baseline="0">
                <a:solidFill>
                  <a:srgbClr val="00B0F0"/>
                </a:solidFill>
                <a:latin typeface="Consolas" panose="020B0609020204030204" charset="0"/>
                <a:ea typeface="+mn-ea"/>
                <a:cs typeface="+mn-cs"/>
                <a:sym typeface="微软雅黑" panose="020B0503020204020204" charset="-122"/>
              </a:rPr>
              <a:t>"It's a very good idea"</a:t>
            </a:r>
            <a:endParaRPr lang="en-US" altLang="zh-CN" sz="1800" kern="1200" spc="150" normalizeH="0" baseline="0">
              <a:solidFill>
                <a:srgbClr val="00B0F0"/>
              </a:solidFill>
              <a:latin typeface="Consolas" panose="020B0609020204030204" charset="0"/>
              <a:ea typeface="+mn-ea"/>
              <a:cs typeface="+mn-cs"/>
              <a:sym typeface="微软雅黑" panose="020B0503020204020204" charset="-122"/>
            </a:endParaRPr>
          </a:p>
          <a:p>
            <a:pPr marL="1905" indent="-1905" defTabSz="914400">
              <a:spcBef>
                <a:spcPts val="300"/>
              </a:spcBef>
              <a:spcAft>
                <a:spcPct val="0"/>
              </a:spcAft>
              <a:buClrTx/>
              <a:buSzTx/>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re.sub(r'((\w+) )\1', r'\2', s) </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marL="1905" indent="-1905" defTabSz="914400">
              <a:spcBef>
                <a:spcPts val="300"/>
              </a:spcBef>
              <a:spcAft>
                <a:spcPct val="0"/>
              </a:spcAft>
              <a:buClrTx/>
              <a:buSzTx/>
              <a:buNone/>
            </a:pPr>
            <a:r>
              <a:rPr lang="en-US" altLang="zh-CN" sz="1800" kern="1200" spc="150" normalizeH="0" baseline="0">
                <a:solidFill>
                  <a:srgbClr val="00B0F0"/>
                </a:solidFill>
                <a:latin typeface="Consolas" panose="020B0609020204030204" charset="0"/>
                <a:ea typeface="+mn-ea"/>
                <a:cs typeface="+mn-cs"/>
                <a:sym typeface="微软雅黑" panose="020B0503020204020204" charset="-122"/>
              </a:rPr>
              <a:t>"It's a very goodidea"</a:t>
            </a:r>
            <a:endParaRPr lang="en-US" altLang="zh-CN" sz="1800" kern="1200" spc="150" normalizeH="0" baseline="0">
              <a:solidFill>
                <a:srgbClr val="00B0F0"/>
              </a:solidFill>
              <a:latin typeface="Consolas" panose="020B0609020204030204" charset="0"/>
              <a:ea typeface="+mn-ea"/>
              <a:cs typeface="+mn-cs"/>
              <a:sym typeface="微软雅黑" panose="020B0503020204020204" charset="-122"/>
            </a:endParaRPr>
          </a:p>
          <a:p>
            <a:pPr marL="1905" indent="-1905" defTabSz="914400">
              <a:spcBef>
                <a:spcPts val="300"/>
              </a:spcBef>
              <a:spcAft>
                <a:spcPct val="0"/>
              </a:spcAft>
              <a:buClrTx/>
              <a:buSzTx/>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&gt;&gt;&gt; re.sub('a', lambda x:x.group(0).upper(),</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marL="1905" indent="-1905" defTabSz="914400">
              <a:spcBef>
                <a:spcPts val="300"/>
              </a:spcBef>
              <a:spcAft>
                <a:spcPct val="0"/>
              </a:spcAft>
              <a:buClrTx/>
              <a:buSzTx/>
              <a:buNone/>
            </a:pPr>
            <a:r>
              <a:rPr lang="en-US" altLang="zh-CN" sz="1800" kern="1200" spc="150" normalizeH="0" baseline="0">
                <a:solidFill>
                  <a:srgbClr val="404040"/>
                </a:solidFill>
                <a:latin typeface="Consolas" panose="020B0609020204030204" charset="0"/>
                <a:ea typeface="+mn-ea"/>
                <a:cs typeface="+mn-cs"/>
                <a:sym typeface="微软雅黑" panose="020B0503020204020204" charset="-122"/>
              </a:rPr>
              <a:t>           'aaa abc abde')              #repl为可调用对象</a:t>
            </a:r>
            <a:endParaRPr lang="en-US" altLang="zh-CN" sz="1800" kern="1200" spc="150" normalizeH="0" baseline="0">
              <a:solidFill>
                <a:srgbClr val="404040"/>
              </a:solidFill>
              <a:latin typeface="Consolas" panose="020B0609020204030204" charset="0"/>
              <a:ea typeface="+mn-ea"/>
              <a:cs typeface="+mn-cs"/>
              <a:sym typeface="微软雅黑" panose="020B0503020204020204" charset="-122"/>
            </a:endParaRPr>
          </a:p>
          <a:p>
            <a:pPr marL="1905" indent="-1905" defTabSz="914400">
              <a:spcBef>
                <a:spcPts val="300"/>
              </a:spcBef>
              <a:spcAft>
                <a:spcPct val="0"/>
              </a:spcAft>
              <a:buClrTx/>
              <a:buSzTx/>
              <a:buNone/>
            </a:pPr>
            <a:r>
              <a:rPr lang="en-US" altLang="zh-CN" sz="1800" kern="1200" spc="150" normalizeH="0" baseline="0">
                <a:solidFill>
                  <a:srgbClr val="00B0F0"/>
                </a:solidFill>
                <a:latin typeface="Consolas" panose="020B0609020204030204" charset="0"/>
                <a:ea typeface="+mn-ea"/>
                <a:cs typeface="+mn-cs"/>
                <a:sym typeface="微软雅黑" panose="020B0503020204020204" charset="-122"/>
              </a:rPr>
              <a:t>'AAA Abc Abde'</a:t>
            </a:r>
            <a:endParaRPr lang="en-US" altLang="zh-CN" sz="1800" kern="1200" spc="150" normalizeH="0" baseline="0">
              <a:solidFill>
                <a:srgbClr val="00B0F0"/>
              </a:solidFill>
              <a:latin typeface="Consolas" panose="020B0609020204030204" charset="0"/>
              <a:ea typeface="+mn-ea"/>
              <a:cs typeface="+mn-cs"/>
              <a:sym typeface="微软雅黑" panose="020B0503020204020204" charset="-122"/>
            </a:endParaRPr>
          </a:p>
        </p:txBody>
      </p:sp>
      <p:sp>
        <p:nvSpPr>
          <p:cNvPr id="110596"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标题 55297"/>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4.2.3 直接使用re模块方法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11619" name="文本占位符 55298"/>
          <p:cNvSpPr>
            <a:spLocks noGrp="1"/>
          </p:cNvSpPr>
          <p:nvPr>
            <p:ph sz="half" idx="2"/>
          </p:nvPr>
        </p:nvSpPr>
        <p:spPr>
          <a:xfrm>
            <a:off x="554038" y="892175"/>
            <a:ext cx="11155362" cy="5054600"/>
          </a:xfrm>
        </p:spPr>
        <p:txBody>
          <a:bodyPr lIns="101600" tIns="0" rIns="82550" bIns="0" anchor="t"/>
          <a:p>
            <a:pPr defTabSz="914400">
              <a:spcBef>
                <a:spcPts val="600"/>
              </a:spcBef>
              <a:spcAft>
                <a:spcPct val="0"/>
              </a:spcAft>
              <a:buClrTx/>
              <a:buSzPct val="70000"/>
              <a:buFont typeface="Wingdings" panose="05000000000000000000" pitchFamily="2" charset="2"/>
              <a:buNone/>
            </a:pPr>
            <a:r>
              <a:rPr lang="en-US" altLang="zh-CN" sz="1800" kern="1200" spc="150" normalizeH="0" baseline="0" dirty="0">
                <a:solidFill>
                  <a:srgbClr val="404040"/>
                </a:solidFill>
                <a:latin typeface="Consolas" panose="020B0609020204030204" charset="0"/>
                <a:ea typeface="+mn-ea"/>
                <a:cs typeface="+mn-cs"/>
                <a:sym typeface="微软雅黑" panose="020B0503020204020204" charset="-122"/>
              </a:rPr>
              <a:t>&gt;&gt;&gt; re.sub('[a-z]', lambda x:x.group(0).upper(), 'aaa abc abde')</a:t>
            </a:r>
            <a:endParaRPr lang="en-US" altLang="zh-CN"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Bef>
                <a:spcPts val="600"/>
              </a:spcBef>
              <a:spcAft>
                <a:spcPct val="0"/>
              </a:spcAft>
              <a:buClrTx/>
              <a:buSzPct val="70000"/>
              <a:buFont typeface="Wingdings" panose="05000000000000000000" pitchFamily="2" charset="2"/>
              <a:buNone/>
            </a:pPr>
            <a:r>
              <a:rPr lang="en-US" altLang="zh-CN" sz="1800" kern="1200" spc="150" normalizeH="0" baseline="0" dirty="0">
                <a:solidFill>
                  <a:srgbClr val="00B0F0"/>
                </a:solidFill>
                <a:latin typeface="Consolas" panose="020B0609020204030204" charset="0"/>
                <a:ea typeface="+mn-ea"/>
                <a:cs typeface="+mn-cs"/>
                <a:sym typeface="微软雅黑" panose="020B0503020204020204" charset="-122"/>
              </a:rPr>
              <a:t>'AAA ABC ABDE'</a:t>
            </a:r>
            <a:endParaRPr lang="en-US" altLang="zh-CN" sz="1800" kern="1200" spc="150" normalizeH="0" baseline="0" dirty="0">
              <a:solidFill>
                <a:srgbClr val="00B0F0"/>
              </a:solidFill>
              <a:latin typeface="Consolas" panose="020B0609020204030204" charset="0"/>
              <a:ea typeface="+mn-ea"/>
              <a:cs typeface="+mn-cs"/>
              <a:sym typeface="微软雅黑" panose="020B0503020204020204" charset="-122"/>
            </a:endParaRPr>
          </a:p>
          <a:p>
            <a:pPr defTabSz="914400">
              <a:spcBef>
                <a:spcPts val="600"/>
              </a:spcBef>
              <a:spcAft>
                <a:spcPct val="0"/>
              </a:spcAft>
              <a:buClrTx/>
              <a:buSzPct val="70000"/>
              <a:buFont typeface="Wingdings" panose="05000000000000000000" pitchFamily="2" charset="2"/>
              <a:buNone/>
            </a:pPr>
            <a:r>
              <a:rPr lang="en-US" altLang="zh-CN" sz="1800" kern="1200" spc="150" normalizeH="0" baseline="0" dirty="0">
                <a:solidFill>
                  <a:srgbClr val="404040"/>
                </a:solidFill>
                <a:latin typeface="Consolas" panose="020B0609020204030204" charset="0"/>
                <a:ea typeface="+mn-ea"/>
                <a:cs typeface="+mn-cs"/>
                <a:sym typeface="微软雅黑" panose="020B0503020204020204" charset="-122"/>
              </a:rPr>
              <a:t>&gt;&gt;&gt; re.sub('[a-zA-z]', lambda x:chr(ord(x.group(0))^32),</a:t>
            </a:r>
            <a:endParaRPr lang="en-US" altLang="zh-CN"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Bef>
                <a:spcPts val="600"/>
              </a:spcBef>
              <a:spcAft>
                <a:spcPct val="0"/>
              </a:spcAft>
              <a:buClrTx/>
              <a:buSzPct val="70000"/>
              <a:buFont typeface="Wingdings" panose="05000000000000000000" pitchFamily="2" charset="2"/>
              <a:buNone/>
            </a:pPr>
            <a:r>
              <a:rPr lang="en-US" altLang="zh-CN" sz="1800" kern="1200" spc="150" normalizeH="0" baseline="0" dirty="0">
                <a:solidFill>
                  <a:srgbClr val="404040"/>
                </a:solidFill>
                <a:latin typeface="Consolas" panose="020B0609020204030204" charset="0"/>
                <a:ea typeface="+mn-ea"/>
                <a:cs typeface="+mn-cs"/>
                <a:sym typeface="微软雅黑" panose="020B0503020204020204" charset="-122"/>
              </a:rPr>
              <a:t>           'aaa aBc abde')              #英文字母大小写互换</a:t>
            </a:r>
            <a:endParaRPr lang="en-US" altLang="zh-CN"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Bef>
                <a:spcPts val="600"/>
              </a:spcBef>
              <a:spcAft>
                <a:spcPct val="0"/>
              </a:spcAft>
              <a:buClrTx/>
              <a:buSzPct val="70000"/>
              <a:buFont typeface="Wingdings" panose="05000000000000000000" pitchFamily="2" charset="2"/>
              <a:buNone/>
            </a:pPr>
            <a:r>
              <a:rPr lang="en-US" altLang="zh-CN" sz="1800" kern="1200" spc="150" normalizeH="0" baseline="0" dirty="0">
                <a:solidFill>
                  <a:srgbClr val="00B0F0"/>
                </a:solidFill>
                <a:latin typeface="Consolas" panose="020B0609020204030204" charset="0"/>
                <a:ea typeface="+mn-ea"/>
                <a:cs typeface="+mn-cs"/>
                <a:sym typeface="微软雅黑" panose="020B0503020204020204" charset="-122"/>
              </a:rPr>
              <a:t>'AAA AbC ABDE'</a:t>
            </a:r>
            <a:endParaRPr lang="en-US" altLang="zh-CN" sz="1800" kern="1200" spc="150" normalizeH="0" baseline="0" dirty="0">
              <a:solidFill>
                <a:srgbClr val="00B0F0"/>
              </a:solidFill>
              <a:latin typeface="Consolas" panose="020B0609020204030204" charset="0"/>
              <a:ea typeface="+mn-ea"/>
              <a:cs typeface="+mn-cs"/>
              <a:sym typeface="微软雅黑" panose="020B0503020204020204" charset="-122"/>
            </a:endParaRPr>
          </a:p>
          <a:p>
            <a:pPr defTabSz="914400">
              <a:spcBef>
                <a:spcPts val="600"/>
              </a:spcBef>
              <a:spcAft>
                <a:spcPct val="0"/>
              </a:spcAft>
              <a:buClrTx/>
              <a:buSzPct val="70000"/>
              <a:buFont typeface="Wingdings" panose="05000000000000000000" pitchFamily="2" charset="2"/>
              <a:buNone/>
            </a:pPr>
            <a:r>
              <a:rPr lang="en-US" altLang="zh-CN" sz="1800" kern="1200" spc="150" normalizeH="0" baseline="0" dirty="0">
                <a:solidFill>
                  <a:srgbClr val="404040"/>
                </a:solidFill>
                <a:latin typeface="Consolas" panose="020B0609020204030204" charset="0"/>
                <a:ea typeface="+mn-ea"/>
                <a:cs typeface="+mn-cs"/>
                <a:sym typeface="微软雅黑" panose="020B0503020204020204" charset="-122"/>
              </a:rPr>
              <a:t>&gt;&gt;&gt; re.subn('a', 'dfg', 'aaa abc abde') #返回新字符串和替换次数</a:t>
            </a:r>
            <a:endParaRPr lang="en-US" altLang="zh-CN"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Bef>
                <a:spcPts val="600"/>
              </a:spcBef>
              <a:spcAft>
                <a:spcPct val="0"/>
              </a:spcAft>
              <a:buClrTx/>
              <a:buSzPct val="70000"/>
              <a:buFont typeface="Wingdings" panose="05000000000000000000" pitchFamily="2" charset="2"/>
              <a:buNone/>
            </a:pPr>
            <a:r>
              <a:rPr lang="en-US" altLang="zh-CN" sz="1800" kern="1200" spc="150" normalizeH="0" baseline="0" dirty="0">
                <a:solidFill>
                  <a:srgbClr val="00B0F0"/>
                </a:solidFill>
                <a:latin typeface="Consolas" panose="020B0609020204030204" charset="0"/>
                <a:ea typeface="+mn-ea"/>
                <a:cs typeface="+mn-cs"/>
                <a:sym typeface="微软雅黑" panose="020B0503020204020204" charset="-122"/>
              </a:rPr>
              <a:t>('dfgdfgdfg dfgbc dfgbde', 5)</a:t>
            </a:r>
            <a:endParaRPr lang="en-US" altLang="zh-CN" sz="1800" kern="1200" spc="150" normalizeH="0" baseline="0" dirty="0">
              <a:solidFill>
                <a:srgbClr val="00B0F0"/>
              </a:solidFill>
              <a:latin typeface="Consolas" panose="020B0609020204030204" charset="0"/>
              <a:ea typeface="+mn-ea"/>
              <a:cs typeface="+mn-cs"/>
              <a:sym typeface="微软雅黑" panose="020B0503020204020204" charset="-122"/>
            </a:endParaRPr>
          </a:p>
          <a:p>
            <a:pPr defTabSz="914400">
              <a:spcBef>
                <a:spcPts val="600"/>
              </a:spcBef>
              <a:spcAft>
                <a:spcPct val="0"/>
              </a:spcAft>
              <a:buClrTx/>
              <a:buSzPct val="70000"/>
              <a:buFont typeface="Wingdings" panose="05000000000000000000" pitchFamily="2" charset="2"/>
              <a:buNone/>
            </a:pPr>
            <a:r>
              <a:rPr lang="en-US" altLang="zh-CN" sz="1800" kern="1200" spc="150" normalizeH="0" baseline="0" dirty="0">
                <a:solidFill>
                  <a:srgbClr val="404040"/>
                </a:solidFill>
                <a:latin typeface="Consolas" panose="020B0609020204030204" charset="0"/>
                <a:ea typeface="+mn-ea"/>
                <a:cs typeface="+mn-cs"/>
                <a:sym typeface="微软雅黑" panose="020B0503020204020204" charset="-122"/>
              </a:rPr>
              <a:t>&gt;&gt;&gt; re.sub('a', 'dfg', 'aaa abc abde')</a:t>
            </a:r>
            <a:endParaRPr lang="en-US" altLang="zh-CN"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Bef>
                <a:spcPts val="600"/>
              </a:spcBef>
              <a:spcAft>
                <a:spcPct val="0"/>
              </a:spcAft>
              <a:buClrTx/>
              <a:buSzPct val="70000"/>
              <a:buFont typeface="Wingdings" panose="05000000000000000000" pitchFamily="2" charset="2"/>
              <a:buNone/>
            </a:pPr>
            <a:r>
              <a:rPr lang="en-US" altLang="zh-CN" sz="1800" kern="1200" spc="150" normalizeH="0" baseline="0" dirty="0">
                <a:solidFill>
                  <a:srgbClr val="00B0F0"/>
                </a:solidFill>
                <a:latin typeface="Consolas" panose="020B0609020204030204" charset="0"/>
                <a:ea typeface="+mn-ea"/>
                <a:cs typeface="+mn-cs"/>
                <a:sym typeface="微软雅黑" panose="020B0503020204020204" charset="-122"/>
              </a:rPr>
              <a:t>'dfgdfgdfg dfgbc dfgbde'</a:t>
            </a:r>
            <a:endParaRPr lang="en-US" altLang="zh-CN" sz="1800" kern="1200" spc="150" normalizeH="0" baseline="0" dirty="0">
              <a:solidFill>
                <a:srgbClr val="00B0F0"/>
              </a:solidFill>
              <a:latin typeface="Consolas" panose="020B0609020204030204" charset="0"/>
              <a:ea typeface="+mn-ea"/>
              <a:cs typeface="+mn-cs"/>
              <a:sym typeface="微软雅黑" panose="020B0503020204020204" charset="-122"/>
            </a:endParaRPr>
          </a:p>
          <a:p>
            <a:pPr defTabSz="914400">
              <a:spcBef>
                <a:spcPts val="600"/>
              </a:spcBef>
              <a:spcAft>
                <a:spcPct val="0"/>
              </a:spcAft>
              <a:buClrTx/>
              <a:buSzPct val="70000"/>
              <a:buFont typeface="Wingdings" panose="05000000000000000000" pitchFamily="2" charset="2"/>
              <a:buNone/>
            </a:pPr>
            <a:r>
              <a:rPr lang="en-US" altLang="zh-CN" sz="1800" kern="1200" spc="150" normalizeH="0" baseline="0" dirty="0">
                <a:solidFill>
                  <a:srgbClr val="404040"/>
                </a:solidFill>
                <a:latin typeface="Consolas" panose="020B0609020204030204" charset="0"/>
                <a:ea typeface="+mn-ea"/>
                <a:cs typeface="+mn-cs"/>
                <a:sym typeface="微软雅黑" panose="020B0503020204020204" charset="-122"/>
              </a:rPr>
              <a:t>&gt;&gt;&gt; re.escape('http://www.python.org')  #字符串转义</a:t>
            </a:r>
            <a:endParaRPr lang="en-US" altLang="zh-CN" sz="1800" kern="1200" spc="150" normalizeH="0" baseline="0" dirty="0">
              <a:solidFill>
                <a:srgbClr val="404040"/>
              </a:solidFill>
              <a:latin typeface="Consolas" panose="020B0609020204030204" charset="0"/>
              <a:ea typeface="+mn-ea"/>
              <a:cs typeface="+mn-cs"/>
              <a:sym typeface="微软雅黑" panose="020B0503020204020204" charset="-122"/>
            </a:endParaRPr>
          </a:p>
          <a:p>
            <a:pPr defTabSz="914400">
              <a:spcBef>
                <a:spcPts val="600"/>
              </a:spcBef>
              <a:spcAft>
                <a:spcPct val="0"/>
              </a:spcAft>
              <a:buClrTx/>
              <a:buSzPct val="70000"/>
              <a:buFont typeface="Wingdings" panose="05000000000000000000" pitchFamily="2" charset="2"/>
              <a:buNone/>
            </a:pPr>
            <a:r>
              <a:rPr lang="en-US" altLang="zh-CN" sz="1800" kern="1200" spc="150" normalizeH="0" baseline="0" dirty="0">
                <a:solidFill>
                  <a:srgbClr val="00B0F0"/>
                </a:solidFill>
                <a:latin typeface="Consolas" panose="020B0609020204030204" charset="0"/>
                <a:ea typeface="+mn-ea"/>
                <a:cs typeface="+mn-cs"/>
                <a:sym typeface="微软雅黑" panose="020B0503020204020204" charset="-122"/>
              </a:rPr>
              <a:t>'http\\:\\/\\/www\\.python\\.org'</a:t>
            </a:r>
            <a:endParaRPr lang="en-US" altLang="zh-CN" sz="1800" kern="1200" spc="150" normalizeH="0" baseline="0" dirty="0">
              <a:solidFill>
                <a:srgbClr val="00B0F0"/>
              </a:solidFill>
              <a:latin typeface="Consolas" panose="020B0609020204030204" charset="0"/>
              <a:ea typeface="+mn-ea"/>
              <a:cs typeface="+mn-cs"/>
              <a:sym typeface="微软雅黑" panose="020B0503020204020204" charset="-122"/>
            </a:endParaRPr>
          </a:p>
          <a:p>
            <a:pPr defTabSz="914400">
              <a:lnSpc>
                <a:spcPct val="80000"/>
              </a:lnSpc>
              <a:spcAft>
                <a:spcPct val="0"/>
              </a:spcAft>
              <a:buClrTx/>
              <a:buSzPct val="70000"/>
              <a:buFont typeface="Wingdings" panose="05000000000000000000" pitchFamily="2" charset="2"/>
              <a:buChar char="•"/>
            </a:pPr>
            <a:endParaRPr lang="zh-CN" altLang="en-US" sz="1800" kern="1200" spc="150" normalizeH="0" baseline="0" dirty="0">
              <a:solidFill>
                <a:srgbClr val="404040"/>
              </a:solidFill>
              <a:latin typeface="Consolas" panose="020B0609020204030204" charset="0"/>
              <a:ea typeface="+mn-ea"/>
              <a:cs typeface="+mn-cs"/>
              <a:sym typeface="微软雅黑" panose="020B0503020204020204" charset="-122"/>
            </a:endParaRPr>
          </a:p>
        </p:txBody>
      </p:sp>
      <p:sp>
        <p:nvSpPr>
          <p:cNvPr id="111620"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Content Placeholder 2"/>
          <p:cNvSpPr>
            <a:spLocks noGrp="1"/>
          </p:cNvSpPr>
          <p:nvPr>
            <p:ph sz="half" idx="2"/>
          </p:nvPr>
        </p:nvSpPr>
        <p:spPr>
          <a:xfrm>
            <a:off x="554038" y="892175"/>
            <a:ext cx="11155362" cy="5054600"/>
          </a:xfrm>
        </p:spPr>
        <p:txBody>
          <a:bodyPr lIns="101600" tIns="0" rIns="82550" bIns="0" anchor="t"/>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example = 'Beautiful is better than ugly.'</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re.findall('\\bb.+?\\b', example)  #以字母b开头的完整单词</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                                       #此处问号?表示非贪心模式</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['better']</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re.findall('\\bb.+\\b', example)   #贪心模式的匹配结果</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['better than ugly']</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re.findall('\\bb\w*\\b', example)</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['better']</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re.findall('\\Bh.+?\\b', example)</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                               #不以h开头且含有h字母的单词剩余部分</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['han']</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re.findall('\\b\w.+?\\b', example) #所有单词</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['Beautiful', 'is', 'better', 'than', 'ugly']</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12643" name="标题 55297"/>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4.2.3 直接使用re模块方法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112644"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Content Placeholder 2"/>
          <p:cNvSpPr>
            <a:spLocks noGrp="1"/>
          </p:cNvSpPr>
          <p:nvPr>
            <p:ph sz="half" idx="2"/>
          </p:nvPr>
        </p:nvSpPr>
        <p:spPr>
          <a:xfrm>
            <a:off x="554038" y="892175"/>
            <a:ext cx="11155362" cy="5054600"/>
          </a:xfrm>
        </p:spPr>
        <p:txBody>
          <a:bodyPr lIns="101600" tIns="0" rIns="82550" bIns="0" anchor="t"/>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re.findall('\d+\.\d+\.\d+', 'Python 2.7.13')</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                                   #查找并返回x.x.x形式的数字</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['2.7.13']</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re.findall('\d+\.\d+\.\d+', 'Python 2.7.13,Python 3.6.0')</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['2.7.13', '3.6.0']</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s = '&lt;html&gt;&lt;head&gt;This is head.&lt;/head&gt;&lt;body&gt;This is body.&lt;/body&gt;&lt;/html&gt;'</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pattern = r'&lt;html&gt;&lt;head&gt;(.+)&lt;/head&gt;&lt;body&gt;(.+)&lt;/body&gt;&lt;/html&gt;'</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result = re.search(pattern, s)</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result.group(1)                 #第一个子模式</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'This is head.'</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result.group(2)                 #第二个子模式</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'This is body.'</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13667" name="标题 55297"/>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4.2.3 直接使用re模块方法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113668"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a:xfrm>
            <a:off x="554038" y="892175"/>
            <a:ext cx="11155363" cy="5054600"/>
          </a:xfrm>
        </p:spPr>
        <p:txBody>
          <a:bodyPr lIns="101600" tIns="0" rIns="82550" bIns="0" rtlCol="0">
            <a:noAutofit/>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
            </a:pPr>
            <a:r>
              <a:rPr kumimoji="0" lang="zh-CN" altLang="en-US" sz="2400" b="1" i="0" u="none" strike="noStrike" kern="1200" cap="none" spc="0" normalizeH="0" baseline="0" noProof="1">
                <a:solidFill>
                  <a:schemeClr val="tx1"/>
                </a:solidFill>
                <a:uFillTx/>
                <a:latin typeface="+mn-lt"/>
                <a:ea typeface="+mn-ea"/>
                <a:cs typeface="+mn-cs"/>
              </a:rPr>
              <a:t>应用：</a:t>
            </a:r>
            <a:r>
              <a:rPr kumimoji="0" lang="zh-CN" altLang="en-US" sz="2400" b="0" i="0" u="none" strike="noStrike" kern="1200" cap="none" spc="0" normalizeH="0" baseline="0" noProof="1">
                <a:solidFill>
                  <a:schemeClr val="tx1"/>
                </a:solidFill>
                <a:uFillTx/>
                <a:latin typeface="+mn-lt"/>
                <a:ea typeface="+mn-ea"/>
                <a:cs typeface="+mn-cs"/>
              </a:rPr>
              <a:t>将一句话的单词进行倒置，标点不倒置。比如 I like beijing. 经过函数后变为：beijing. like I</a:t>
            </a:r>
            <a:endParaRPr kumimoji="0" lang="zh-CN" altLang="en-US" sz="2400" b="0" i="0" u="none" strike="noStrike" kern="1200" cap="none" spc="0" normalizeH="0" baseline="0" noProof="1">
              <a:solidFill>
                <a:schemeClr val="tx1"/>
              </a:solidFill>
              <a:uFillTx/>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def rev3(s):</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'''考虑开头或结束有空格的情况'''</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import re</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t = re.split('\s+', s.strip())</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t.reverse()</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return ' '.join(t)</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def rev4(s):</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'''考虑开头或结束有空格的情况'''</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import re</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t = re.split('\s+', s.strip())</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return ' '.join(reversed(t))</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14691" name="标题 55297"/>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4.2.3 直接使用re模块方法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114692"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24577"/>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4.1 字符串</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33795" name="文本占位符 24578"/>
          <p:cNvSpPr>
            <a:spLocks noGrp="1"/>
          </p:cNvSpPr>
          <p:nvPr>
            <p:ph sz="half" idx="2"/>
          </p:nvPr>
        </p:nvSpPr>
        <p:spPr>
          <a:xfrm>
            <a:off x="554038" y="892175"/>
            <a:ext cx="11155362" cy="5054600"/>
          </a:xfrm>
        </p:spPr>
        <p:txBody>
          <a:bodyPr lIns="101600" tIns="0" rIns="82550" bIns="0" anchor="t"/>
          <a:p>
            <a:pPr defTabSz="914400">
              <a:lnSpc>
                <a:spcPct val="150000"/>
              </a:lnSpc>
              <a:spcBef>
                <a:spcPct val="0"/>
              </a:spcBef>
              <a:spcAft>
                <a:spcPct val="0"/>
              </a:spcAft>
              <a:buClrTx/>
              <a:buSzPct val="70000"/>
              <a:buChar char=""/>
            </a:pP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在</a:t>
            </a:r>
            <a:r>
              <a:rPr lang="en-US" altLang="zh-CN" sz="2400" kern="1200" spc="150" normalizeH="0" baseline="0" dirty="0">
                <a:solidFill>
                  <a:srgbClr val="404040"/>
                </a:solidFill>
                <a:latin typeface="宋体" panose="02010600030101010101" pitchFamily="2" charset="-122"/>
                <a:ea typeface="+mn-ea"/>
                <a:cs typeface="+mn-cs"/>
                <a:sym typeface="微软雅黑" panose="020B0503020204020204" charset="-122"/>
              </a:rPr>
              <a:t>Python</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中，字符串属于</a:t>
            </a:r>
            <a:r>
              <a:rPr lang="zh-CN" altLang="en-US" sz="2400" kern="1200" spc="150" normalizeH="0" baseline="0" dirty="0">
                <a:solidFill>
                  <a:srgbClr val="FF0000"/>
                </a:solidFill>
                <a:latin typeface="宋体" panose="02010600030101010101" pitchFamily="2" charset="-122"/>
                <a:ea typeface="+mn-ea"/>
                <a:cs typeface="+mn-cs"/>
                <a:sym typeface="微软雅黑" panose="020B0503020204020204" charset="-122"/>
              </a:rPr>
              <a:t>不可变</a:t>
            </a:r>
            <a:r>
              <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rPr>
              <a:t>序列类型，除了支持序列通用方法（包括分片操作）以外，还支持特有的字符串操作方法。</a:t>
            </a:r>
            <a:endParaRPr lang="zh-CN" altLang="en-US" sz="2400" kern="1200" spc="150" normalizeH="0" baseline="0" dirty="0">
              <a:solidFill>
                <a:srgbClr val="404040"/>
              </a:solidFill>
              <a:latin typeface="宋体" panose="02010600030101010101" pitchFamily="2" charset="-122"/>
              <a:ea typeface="+mn-ea"/>
              <a:cs typeface="+mn-cs"/>
              <a:sym typeface="微软雅黑" panose="020B0503020204020204" charset="-122"/>
            </a:endParaRPr>
          </a:p>
        </p:txBody>
      </p:sp>
      <p:pic>
        <p:nvPicPr>
          <p:cNvPr id="33796" name="图片 24579"/>
          <p:cNvPicPr>
            <a:picLocks noChangeAspect="1"/>
          </p:cNvPicPr>
          <p:nvPr/>
        </p:nvPicPr>
        <p:blipFill>
          <a:blip r:embed="rId1"/>
          <a:stretch>
            <a:fillRect/>
          </a:stretch>
        </p:blipFill>
        <p:spPr>
          <a:xfrm>
            <a:off x="2023745" y="2381885"/>
            <a:ext cx="8144510" cy="3297555"/>
          </a:xfrm>
          <a:prstGeom prst="rect">
            <a:avLst/>
          </a:prstGeom>
          <a:noFill/>
          <a:ln w="9525">
            <a:noFill/>
          </a:ln>
        </p:spPr>
      </p:pic>
      <p:sp>
        <p:nvSpPr>
          <p:cNvPr id="33797"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a:xfrm>
            <a:off x="554038" y="892175"/>
            <a:ext cx="11155363" cy="5054600"/>
          </a:xfrm>
        </p:spPr>
        <p:txBody>
          <a:bodyPr lIns="101600" tIns="0" rIns="82550" bIns="0" rtlCol="0">
            <a:noAutofit/>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1" i="0" u="none" strike="noStrike" kern="1200" cap="none" spc="0" normalizeH="0" baseline="0" noProof="1">
                <a:solidFill>
                  <a:schemeClr val="tx1"/>
                </a:solidFill>
                <a:uFillTx/>
                <a:latin typeface="+mn-lt"/>
                <a:ea typeface="+mn-ea"/>
                <a:cs typeface="+mn-cs"/>
              </a:rPr>
              <a:t>应用：</a:t>
            </a:r>
            <a:r>
              <a:rPr kumimoji="0" lang="zh-CN" altLang="en-US" sz="2400" b="0" i="0" u="none" strike="noStrike" kern="1200" cap="none" spc="0" normalizeH="0" baseline="0" noProof="1">
                <a:solidFill>
                  <a:schemeClr val="tx1"/>
                </a:solidFill>
                <a:uFillTx/>
                <a:latin typeface="+mn-lt"/>
                <a:ea typeface="+mn-ea"/>
                <a:cs typeface="+mn-cs"/>
              </a:rPr>
              <a:t>查找字符串中最长的数字子串</a:t>
            </a:r>
            <a:endParaRPr kumimoji="0" lang="zh-CN" altLang="en-US" sz="2400" b="0" i="0" u="none" strike="noStrike" kern="1200" cap="none" spc="0" normalizeH="0" baseline="0" noProof="1">
              <a:solidFill>
                <a:schemeClr val="tx1"/>
              </a:solidFill>
              <a:uFillTx/>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def longest1(s):</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'''查找所有连续数字'''</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import re</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t = re.findall('\d+', s)</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if t:</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return max(t, key=len)</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return 'No'</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def longest2(s):</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'''使用非数字作为分隔符'''</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import re</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t = re.split('[^\d]+', s)</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if t:</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return max(t, key=len)</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uFillTx/>
                <a:latin typeface="Consolas" panose="020B0609020204030204" charset="0"/>
                <a:ea typeface="+mn-ea"/>
                <a:cs typeface="+mn-cs"/>
              </a:rPr>
              <a:t>    return 'No'</a:t>
            </a:r>
            <a:endParaRPr kumimoji="0" lang="zh-CN" altLang="en-US" sz="1800" b="0" i="0" u="none" strike="noStrike" kern="1200" cap="none" spc="0" normalizeH="0" baseline="0" noProof="1">
              <a:solidFill>
                <a:schemeClr val="tx1"/>
              </a:solidFill>
              <a:uFillTx/>
              <a:latin typeface="Consolas" panose="020B0609020204030204" charset="0"/>
              <a:ea typeface="+mn-ea"/>
              <a:cs typeface="+mn-cs"/>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15715" name="标题 55297"/>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4.2.3 直接使用re模块方法</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115716"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标题 59393"/>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4.2.4 </a:t>
            </a:r>
            <a:r>
              <a:rPr lang="zh-CN" altLang="en-US" spc="200">
                <a:solidFill>
                  <a:srgbClr val="FFFFFF"/>
                </a:solidFill>
                <a:latin typeface="宋体" panose="02010600030101010101" pitchFamily="2" charset="-122"/>
                <a:ea typeface="+mj-ea"/>
                <a:cs typeface="+mj-cs"/>
                <a:sym typeface="宋体" panose="02010600030101010101" pitchFamily="2" charset="-122"/>
              </a:rPr>
              <a:t>使用正则表达式对象</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16739" name="文本占位符 59394"/>
          <p:cNvSpPr>
            <a:spLocks noGrp="1"/>
          </p:cNvSpPr>
          <p:nvPr>
            <p:ph sz="half" idx="2"/>
          </p:nvPr>
        </p:nvSpPr>
        <p:spPr>
          <a:xfrm>
            <a:off x="554038" y="892175"/>
            <a:ext cx="11155362" cy="5054600"/>
          </a:xfrm>
        </p:spPr>
        <p:txBody>
          <a:bodyPr lIns="101600" tIns="0" rIns="82550" bIns="0" anchor="t"/>
          <a:p>
            <a:pPr defTabSz="914400">
              <a:lnSpc>
                <a:spcPct val="130000"/>
              </a:lnSpc>
              <a:spcBef>
                <a:spcPct val="0"/>
              </a:spcBef>
              <a:spcAft>
                <a:spcPts val="600"/>
              </a:spcAft>
              <a:buClrTx/>
              <a:buSzPct val="70000"/>
              <a:buChar char=""/>
            </a:pPr>
            <a:r>
              <a:rPr lang="zh-CN" altLang="en-US" sz="2000" kern="1200" spc="150" normalizeH="0" baseline="0" dirty="0">
                <a:solidFill>
                  <a:srgbClr val="404040"/>
                </a:solidFill>
                <a:latin typeface="宋体" panose="02010600030101010101" pitchFamily="2" charset="-122"/>
                <a:ea typeface="+mn-ea"/>
                <a:cs typeface="+mn-cs"/>
                <a:sym typeface="微软雅黑" panose="020B0503020204020204" charset="-122"/>
              </a:rPr>
              <a:t>首先使用re模块的compile()方法将正则表达式编译生成正则表达式对象，然后再使用正则表达式对象提供的方法进行字符串处理。</a:t>
            </a:r>
            <a:endParaRPr lang="zh-CN" altLang="en-US" sz="2000" kern="1200" spc="150" normalizeH="0" baseline="0" dirty="0">
              <a:solidFill>
                <a:srgbClr val="404040"/>
              </a:solidFill>
              <a:latin typeface="宋体" panose="02010600030101010101" pitchFamily="2" charset="-122"/>
              <a:ea typeface="+mn-ea"/>
              <a:cs typeface="+mn-cs"/>
              <a:sym typeface="微软雅黑" panose="020B0503020204020204" charset="-122"/>
            </a:endParaRPr>
          </a:p>
          <a:p>
            <a:pPr defTabSz="914400">
              <a:lnSpc>
                <a:spcPct val="130000"/>
              </a:lnSpc>
              <a:spcBef>
                <a:spcPct val="0"/>
              </a:spcBef>
              <a:spcAft>
                <a:spcPts val="600"/>
              </a:spcAft>
              <a:buClrTx/>
              <a:buSzPct val="70000"/>
              <a:buChar char=""/>
            </a:pPr>
            <a:r>
              <a:rPr lang="zh-CN" altLang="en-US" sz="2000" kern="1200" spc="150" normalizeH="0" baseline="0" dirty="0">
                <a:solidFill>
                  <a:srgbClr val="404040"/>
                </a:solidFill>
                <a:latin typeface="宋体" panose="02010600030101010101" pitchFamily="2" charset="-122"/>
                <a:ea typeface="+mn-ea"/>
                <a:cs typeface="+mn-cs"/>
                <a:sym typeface="微软雅黑" panose="020B0503020204020204" charset="-122"/>
              </a:rPr>
              <a:t>使用编译后的正则表达式对象可以</a:t>
            </a:r>
            <a:r>
              <a:rPr lang="zh-CN" altLang="en-US" sz="2000" kern="1200" spc="150" normalizeH="0" baseline="0" dirty="0">
                <a:solidFill>
                  <a:srgbClr val="FF0000"/>
                </a:solidFill>
                <a:latin typeface="宋体" panose="02010600030101010101" pitchFamily="2" charset="-122"/>
                <a:ea typeface="+mn-ea"/>
                <a:cs typeface="+mn-cs"/>
                <a:sym typeface="微软雅黑" panose="020B0503020204020204" charset="-122"/>
              </a:rPr>
              <a:t>提高字符串处理速度</a:t>
            </a:r>
            <a:r>
              <a:rPr lang="zh-CN" altLang="en-US" sz="2000" kern="1200" spc="150" normalizeH="0" baseline="0" dirty="0">
                <a:solidFill>
                  <a:srgbClr val="404040"/>
                </a:solidFill>
                <a:latin typeface="宋体" panose="02010600030101010101" pitchFamily="2" charset="-122"/>
                <a:ea typeface="+mn-ea"/>
                <a:cs typeface="+mn-cs"/>
                <a:sym typeface="微软雅黑" panose="020B0503020204020204" charset="-122"/>
              </a:rPr>
              <a:t>，</a:t>
            </a:r>
            <a:r>
              <a:rPr lang="zh-CN" altLang="en-US" sz="2000" kern="1200" spc="150" normalizeH="0" baseline="0" dirty="0">
                <a:solidFill>
                  <a:srgbClr val="FF0000"/>
                </a:solidFill>
                <a:latin typeface="宋体" panose="02010600030101010101" pitchFamily="2" charset="-122"/>
                <a:ea typeface="+mn-ea"/>
                <a:cs typeface="+mn-cs"/>
                <a:sym typeface="微软雅黑" panose="020B0503020204020204" charset="-122"/>
              </a:rPr>
              <a:t>也提供了更强大的文本处理功能</a:t>
            </a:r>
            <a:r>
              <a:rPr lang="zh-CN" altLang="en-US" sz="2000" kern="1200" spc="150" normalizeH="0" baseline="0" dirty="0">
                <a:solidFill>
                  <a:srgbClr val="404040"/>
                </a:solidFill>
                <a:latin typeface="宋体" panose="02010600030101010101" pitchFamily="2" charset="-122"/>
                <a:ea typeface="+mn-ea"/>
                <a:cs typeface="+mn-cs"/>
                <a:sym typeface="微软雅黑" panose="020B0503020204020204" charset="-122"/>
              </a:rPr>
              <a:t>。</a:t>
            </a:r>
            <a:endParaRPr lang="zh-CN" altLang="en-US" sz="2000" kern="1200" spc="150" normalizeH="0" baseline="0" dirty="0">
              <a:solidFill>
                <a:srgbClr val="404040"/>
              </a:solidFill>
              <a:latin typeface="宋体" panose="02010600030101010101" pitchFamily="2" charset="-122"/>
              <a:ea typeface="+mn-ea"/>
              <a:cs typeface="+mn-cs"/>
              <a:sym typeface="微软雅黑" panose="020B0503020204020204" charset="-122"/>
            </a:endParaRPr>
          </a:p>
          <a:p>
            <a:pPr defTabSz="914400">
              <a:lnSpc>
                <a:spcPct val="130000"/>
              </a:lnSpc>
              <a:spcBef>
                <a:spcPct val="0"/>
              </a:spcBef>
              <a:spcAft>
                <a:spcPts val="600"/>
              </a:spcAft>
              <a:buClrTx/>
              <a:buSzPct val="70000"/>
              <a:buChar char=""/>
            </a:pPr>
            <a:r>
              <a:rPr lang="zh-CN" altLang="en-US" sz="2000" kern="1200" spc="150" normalizeH="0" baseline="0" dirty="0">
                <a:solidFill>
                  <a:srgbClr val="404040"/>
                </a:solidFill>
                <a:latin typeface="宋体" panose="02010600030101010101" pitchFamily="2" charset="-122"/>
                <a:ea typeface="+mn-ea"/>
                <a:cs typeface="+mn-cs"/>
                <a:sym typeface="微软雅黑" panose="020B0503020204020204" charset="-122"/>
              </a:rPr>
              <a:t>正则表达式对象的match(string[, pos[, endpos]])方法用于在字符串开头或指定位置进行搜索，</a:t>
            </a:r>
            <a:r>
              <a:rPr lang="zh-CN" altLang="en-US" sz="2000" kern="1200" spc="150" normalizeH="0" baseline="0" dirty="0">
                <a:solidFill>
                  <a:srgbClr val="FF0000"/>
                </a:solidFill>
                <a:latin typeface="宋体" panose="02010600030101010101" pitchFamily="2" charset="-122"/>
                <a:ea typeface="+mn-ea"/>
                <a:cs typeface="+mn-cs"/>
                <a:sym typeface="微软雅黑" panose="020B0503020204020204" charset="-122"/>
              </a:rPr>
              <a:t>模式必须出现在字符串开头或指定位置</a:t>
            </a:r>
            <a:r>
              <a:rPr lang="zh-CN" altLang="en-US" sz="2000" kern="1200" spc="150" normalizeH="0" baseline="0" dirty="0">
                <a:solidFill>
                  <a:srgbClr val="404040"/>
                </a:solidFill>
                <a:latin typeface="宋体" panose="02010600030101010101" pitchFamily="2" charset="-122"/>
                <a:ea typeface="+mn-ea"/>
                <a:cs typeface="+mn-cs"/>
                <a:sym typeface="微软雅黑" panose="020B0503020204020204" charset="-122"/>
              </a:rPr>
              <a:t>；</a:t>
            </a:r>
            <a:endParaRPr lang="zh-CN" altLang="en-US" sz="2000" kern="1200" spc="150" normalizeH="0" baseline="0" dirty="0">
              <a:solidFill>
                <a:srgbClr val="404040"/>
              </a:solidFill>
              <a:latin typeface="宋体" panose="02010600030101010101" pitchFamily="2" charset="-122"/>
              <a:ea typeface="+mn-ea"/>
              <a:cs typeface="+mn-cs"/>
              <a:sym typeface="微软雅黑" panose="020B0503020204020204" charset="-122"/>
            </a:endParaRPr>
          </a:p>
          <a:p>
            <a:pPr defTabSz="914400">
              <a:lnSpc>
                <a:spcPct val="130000"/>
              </a:lnSpc>
              <a:spcBef>
                <a:spcPct val="0"/>
              </a:spcBef>
              <a:spcAft>
                <a:spcPts val="600"/>
              </a:spcAft>
              <a:buClrTx/>
              <a:buSzPct val="70000"/>
              <a:buChar char=""/>
            </a:pPr>
            <a:r>
              <a:rPr lang="zh-CN" altLang="en-US" sz="2000" kern="1200" spc="150" normalizeH="0" baseline="0" dirty="0">
                <a:solidFill>
                  <a:srgbClr val="404040"/>
                </a:solidFill>
                <a:latin typeface="宋体" panose="02010600030101010101" pitchFamily="2" charset="-122"/>
                <a:ea typeface="+mn-ea"/>
                <a:cs typeface="+mn-cs"/>
                <a:sym typeface="微软雅黑" panose="020B0503020204020204" charset="-122"/>
              </a:rPr>
              <a:t>正则表达式对象的search(string[, pos[, endpos]])方法用于</a:t>
            </a:r>
            <a:r>
              <a:rPr lang="zh-CN" altLang="en-US" sz="2000" kern="1200" spc="150" normalizeH="0" baseline="0" dirty="0">
                <a:solidFill>
                  <a:srgbClr val="FF0000"/>
                </a:solidFill>
                <a:latin typeface="宋体" panose="02010600030101010101" pitchFamily="2" charset="-122"/>
                <a:ea typeface="+mn-ea"/>
                <a:cs typeface="+mn-cs"/>
                <a:sym typeface="微软雅黑" panose="020B0503020204020204" charset="-122"/>
              </a:rPr>
              <a:t>在整个字符串中进行搜索</a:t>
            </a:r>
            <a:r>
              <a:rPr lang="zh-CN" altLang="en-US" sz="2000" kern="1200" spc="150" normalizeH="0" baseline="0" dirty="0">
                <a:solidFill>
                  <a:srgbClr val="404040"/>
                </a:solidFill>
                <a:latin typeface="宋体" panose="02010600030101010101" pitchFamily="2" charset="-122"/>
                <a:ea typeface="+mn-ea"/>
                <a:cs typeface="+mn-cs"/>
                <a:sym typeface="微软雅黑" panose="020B0503020204020204" charset="-122"/>
              </a:rPr>
              <a:t>；</a:t>
            </a:r>
            <a:endParaRPr lang="zh-CN" altLang="en-US" sz="2000" kern="1200" spc="150" normalizeH="0" baseline="0" dirty="0">
              <a:solidFill>
                <a:srgbClr val="404040"/>
              </a:solidFill>
              <a:latin typeface="宋体" panose="02010600030101010101" pitchFamily="2" charset="-122"/>
              <a:ea typeface="+mn-ea"/>
              <a:cs typeface="+mn-cs"/>
              <a:sym typeface="微软雅黑" panose="020B0503020204020204" charset="-122"/>
            </a:endParaRPr>
          </a:p>
          <a:p>
            <a:pPr defTabSz="914400">
              <a:lnSpc>
                <a:spcPct val="130000"/>
              </a:lnSpc>
              <a:spcBef>
                <a:spcPct val="0"/>
              </a:spcBef>
              <a:spcAft>
                <a:spcPts val="600"/>
              </a:spcAft>
              <a:buClrTx/>
              <a:buSzPct val="70000"/>
              <a:buChar char=""/>
            </a:pPr>
            <a:r>
              <a:rPr lang="zh-CN" altLang="en-US" sz="2000" kern="1200" spc="150" normalizeH="0" baseline="0" dirty="0">
                <a:solidFill>
                  <a:srgbClr val="404040"/>
                </a:solidFill>
                <a:latin typeface="宋体" panose="02010600030101010101" pitchFamily="2" charset="-122"/>
                <a:ea typeface="+mn-ea"/>
                <a:cs typeface="+mn-cs"/>
                <a:sym typeface="微软雅黑" panose="020B0503020204020204" charset="-122"/>
              </a:rPr>
              <a:t>正则表达式对象的findall(string[, pos[, endpos]])方法用于在字符串中</a:t>
            </a:r>
            <a:r>
              <a:rPr lang="zh-CN" altLang="en-US" sz="2000" kern="1200" spc="150" normalizeH="0" baseline="0" dirty="0">
                <a:solidFill>
                  <a:srgbClr val="FF0000"/>
                </a:solidFill>
                <a:latin typeface="宋体" panose="02010600030101010101" pitchFamily="2" charset="-122"/>
                <a:ea typeface="+mn-ea"/>
                <a:cs typeface="+mn-cs"/>
                <a:sym typeface="微软雅黑" panose="020B0503020204020204" charset="-122"/>
              </a:rPr>
              <a:t>查找所有符合正则表达式的字符串并返回列表</a:t>
            </a:r>
            <a:r>
              <a:rPr lang="zh-CN" altLang="en-US" sz="2000" kern="1200" spc="150" normalizeH="0" baseline="0" dirty="0">
                <a:solidFill>
                  <a:srgbClr val="404040"/>
                </a:solidFill>
                <a:latin typeface="宋体" panose="02010600030101010101" pitchFamily="2" charset="-122"/>
                <a:ea typeface="+mn-ea"/>
                <a:cs typeface="+mn-cs"/>
                <a:sym typeface="微软雅黑" panose="020B0503020204020204" charset="-122"/>
              </a:rPr>
              <a:t>。</a:t>
            </a:r>
            <a:endParaRPr lang="zh-CN" altLang="en-US" sz="2000" kern="1200" spc="150" normalizeH="0" baseline="0" dirty="0">
              <a:solidFill>
                <a:srgbClr val="404040"/>
              </a:solidFill>
              <a:latin typeface="宋体" panose="02010600030101010101" pitchFamily="2" charset="-122"/>
              <a:ea typeface="+mn-ea"/>
              <a:cs typeface="+mn-cs"/>
              <a:sym typeface="微软雅黑" panose="020B0503020204020204" charset="-122"/>
            </a:endParaRPr>
          </a:p>
        </p:txBody>
      </p:sp>
      <p:sp>
        <p:nvSpPr>
          <p:cNvPr id="116740"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a:xfrm>
            <a:off x="554038" y="892175"/>
            <a:ext cx="11155363" cy="5054600"/>
          </a:xfrm>
        </p:spPr>
        <p:txBody>
          <a:bodyPr lIns="101600" tIns="0" rIns="82550" bIns="0" rtlCol="0">
            <a:noAutofit/>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en-US" altLang="en-US" sz="2400" b="0" i="0" u="none" strike="noStrike" kern="1200" cap="none" spc="0" normalizeH="0" baseline="0" noProof="1">
                <a:solidFill>
                  <a:schemeClr val="tx1"/>
                </a:solidFill>
                <a:uFillTx/>
                <a:latin typeface="+mn-lt"/>
                <a:ea typeface="+mn-ea"/>
                <a:cs typeface="+mn-cs"/>
              </a:rPr>
              <a:t>match()、search()、findall()</a:t>
            </a:r>
            <a:endParaRPr kumimoji="0" lang="en-US" altLang="en-US" sz="2400" b="0" i="0" u="none" strike="noStrike" kern="1200" cap="none" spc="0" normalizeH="0" baseline="0" noProof="1">
              <a:solidFill>
                <a:schemeClr val="tx1"/>
              </a:solidFill>
              <a:uFillTx/>
              <a:latin typeface="+mn-lt"/>
              <a:ea typeface="+mn-ea"/>
              <a:cs typeface="+mn-cs"/>
            </a:endParaRPr>
          </a:p>
          <a:p>
            <a:pPr marL="285750" marR="0" indent="-285750" algn="l" defTabSz="914400" rtl="0" eaLnBrk="1" fontAlgn="base" latinLnBrk="0" hangingPunct="1">
              <a:lnSpc>
                <a:spcPct val="150000"/>
              </a:lnSpc>
              <a:spcBef>
                <a:spcPts val="1200"/>
              </a:spcBef>
              <a:spcAft>
                <a:spcPts val="1200"/>
              </a:spcAft>
              <a:buClrTx/>
              <a:buSzTx/>
              <a:buFont typeface="Wingdings" panose="05000000000000000000" charset="0"/>
              <a:buChar char="ü"/>
            </a:pPr>
            <a:r>
              <a:rPr kumimoji="0" lang="en-US" altLang="en-US" sz="1800" b="0" i="0" u="none" strike="noStrike" kern="1200" cap="none" spc="0" normalizeH="0" baseline="0" noProof="1">
                <a:solidFill>
                  <a:schemeClr val="tx1"/>
                </a:solidFill>
                <a:uFillTx/>
                <a:latin typeface="+mn-lt"/>
                <a:ea typeface="+mn-ea"/>
                <a:cs typeface="+mn-cs"/>
              </a:rPr>
              <a:t>match(string[, pos[, endpos]])方法在字符串开头或指定位置进行搜索，</a:t>
            </a:r>
            <a:r>
              <a:rPr kumimoji="0" lang="en-US" altLang="en-US" sz="1800" b="0" i="0" u="none" strike="noStrike" kern="1200" cap="none" spc="0" normalizeH="0" baseline="0" noProof="1">
                <a:solidFill>
                  <a:srgbClr val="FF0000"/>
                </a:solidFill>
                <a:uFillTx/>
                <a:latin typeface="+mn-lt"/>
                <a:ea typeface="+mn-ea"/>
                <a:cs typeface="+mn-cs"/>
              </a:rPr>
              <a:t>模式必须出现在字符串开头或指定位置</a:t>
            </a:r>
            <a:r>
              <a:rPr kumimoji="0" lang="en-US" altLang="en-US" sz="1800" b="0" i="0" u="none" strike="noStrike" kern="1200" cap="none" spc="0" normalizeH="0" baseline="0" noProof="1">
                <a:solidFill>
                  <a:schemeClr val="tx1"/>
                </a:solidFill>
                <a:uFillTx/>
                <a:latin typeface="+mn-lt"/>
                <a:ea typeface="+mn-ea"/>
                <a:cs typeface="+mn-cs"/>
              </a:rPr>
              <a:t>；</a:t>
            </a:r>
            <a:endParaRPr kumimoji="0" lang="en-US" altLang="en-US" sz="1800" b="0" i="0" u="none" strike="noStrike" kern="1200" cap="none" spc="0" normalizeH="0" baseline="0" noProof="1">
              <a:solidFill>
                <a:schemeClr val="tx1"/>
              </a:solidFill>
              <a:uFillTx/>
              <a:latin typeface="+mn-lt"/>
              <a:ea typeface="+mn-ea"/>
              <a:cs typeface="+mn-cs"/>
            </a:endParaRPr>
          </a:p>
          <a:p>
            <a:pPr marL="285750" marR="0" indent="-285750" algn="l" defTabSz="914400" rtl="0" eaLnBrk="1" fontAlgn="base" latinLnBrk="0" hangingPunct="1">
              <a:lnSpc>
                <a:spcPct val="150000"/>
              </a:lnSpc>
              <a:spcBef>
                <a:spcPts val="1200"/>
              </a:spcBef>
              <a:spcAft>
                <a:spcPts val="1200"/>
              </a:spcAft>
              <a:buClrTx/>
              <a:buSzTx/>
              <a:buFont typeface="Wingdings" panose="05000000000000000000" charset="0"/>
              <a:buChar char="ü"/>
            </a:pPr>
            <a:r>
              <a:rPr kumimoji="0" lang="en-US" altLang="en-US" sz="1800" b="0" i="0" u="none" strike="noStrike" kern="1200" cap="none" spc="0" normalizeH="0" baseline="0" noProof="1">
                <a:solidFill>
                  <a:schemeClr val="tx1"/>
                </a:solidFill>
                <a:uFillTx/>
                <a:latin typeface="+mn-lt"/>
                <a:ea typeface="+mn-ea"/>
                <a:cs typeface="+mn-cs"/>
              </a:rPr>
              <a:t>search(string[, pos[, endpos]])方法在</a:t>
            </a:r>
            <a:r>
              <a:rPr kumimoji="0" lang="en-US" altLang="en-US" sz="1800" b="0" i="0" u="none" strike="noStrike" kern="1200" cap="none" spc="0" normalizeH="0" baseline="0" noProof="1">
                <a:solidFill>
                  <a:srgbClr val="FF0000"/>
                </a:solidFill>
                <a:uFillTx/>
                <a:latin typeface="+mn-lt"/>
                <a:ea typeface="+mn-ea"/>
                <a:cs typeface="+mn-cs"/>
              </a:rPr>
              <a:t>整个字符串或指定范围</a:t>
            </a:r>
            <a:r>
              <a:rPr kumimoji="0" lang="en-US" altLang="en-US" sz="1800" b="0" i="0" u="none" strike="noStrike" kern="1200" cap="none" spc="0" normalizeH="0" baseline="0" noProof="1">
                <a:solidFill>
                  <a:schemeClr val="tx1"/>
                </a:solidFill>
                <a:uFillTx/>
                <a:latin typeface="+mn-lt"/>
                <a:ea typeface="+mn-ea"/>
                <a:cs typeface="+mn-cs"/>
              </a:rPr>
              <a:t>中进行搜索；</a:t>
            </a:r>
            <a:endParaRPr kumimoji="0" lang="en-US" altLang="en-US" sz="1800" b="0" i="0" u="none" strike="noStrike" kern="1200" cap="none" spc="0" normalizeH="0" baseline="0" noProof="1">
              <a:solidFill>
                <a:schemeClr val="tx1"/>
              </a:solidFill>
              <a:uFillTx/>
              <a:latin typeface="+mn-lt"/>
              <a:ea typeface="+mn-ea"/>
              <a:cs typeface="+mn-cs"/>
            </a:endParaRPr>
          </a:p>
          <a:p>
            <a:pPr marL="285750" marR="0" indent="-285750" algn="l" defTabSz="914400" rtl="0" eaLnBrk="1" fontAlgn="base" latinLnBrk="0" hangingPunct="1">
              <a:lnSpc>
                <a:spcPct val="150000"/>
              </a:lnSpc>
              <a:spcBef>
                <a:spcPts val="1200"/>
              </a:spcBef>
              <a:spcAft>
                <a:spcPts val="1200"/>
              </a:spcAft>
              <a:buClrTx/>
              <a:buSzTx/>
              <a:buFont typeface="Wingdings" panose="05000000000000000000" charset="0"/>
              <a:buChar char="ü"/>
            </a:pPr>
            <a:r>
              <a:rPr kumimoji="0" lang="en-US" altLang="en-US" sz="1800" b="0" i="0" u="none" strike="noStrike" kern="1200" cap="none" spc="0" normalizeH="0" baseline="0" noProof="1">
                <a:solidFill>
                  <a:schemeClr val="tx1"/>
                </a:solidFill>
                <a:uFillTx/>
                <a:latin typeface="+mn-lt"/>
                <a:ea typeface="+mn-ea"/>
                <a:cs typeface="+mn-cs"/>
              </a:rPr>
              <a:t>findall(string[, pos[, endpos]])方法</a:t>
            </a:r>
            <a:r>
              <a:rPr kumimoji="0" lang="zh-CN" altLang="en-US" sz="1800" b="0" i="0" u="none" strike="noStrike" kern="1200" cap="none" spc="0" normalizeH="0" baseline="0" noProof="1">
                <a:solidFill>
                  <a:schemeClr val="tx1"/>
                </a:solidFill>
                <a:uFillTx/>
                <a:latin typeface="+mn-lt"/>
                <a:ea typeface="+mn-ea"/>
                <a:cs typeface="+mn-cs"/>
              </a:rPr>
              <a:t>在</a:t>
            </a:r>
            <a:r>
              <a:rPr kumimoji="0" lang="en-US" altLang="en-US" sz="1800" b="0" i="0" u="none" strike="noStrike" kern="1200" cap="none" spc="0" normalizeH="0" baseline="0" noProof="1">
                <a:solidFill>
                  <a:schemeClr val="tx1"/>
                </a:solidFill>
                <a:uFillTx/>
                <a:latin typeface="+mn-lt"/>
                <a:ea typeface="+mn-ea"/>
                <a:cs typeface="+mn-cs"/>
              </a:rPr>
              <a:t>字符串</a:t>
            </a:r>
            <a:r>
              <a:rPr kumimoji="0" lang="zh-CN" altLang="en-US" sz="1800" b="0" i="0" u="none" strike="noStrike" kern="1200" cap="none" spc="0" normalizeH="0" baseline="0" noProof="1">
                <a:solidFill>
                  <a:srgbClr val="FF0000"/>
                </a:solidFill>
                <a:uFillTx/>
                <a:latin typeface="+mn-lt"/>
                <a:ea typeface="+mn-ea"/>
                <a:cs typeface="+mn-cs"/>
              </a:rPr>
              <a:t>指定范围</a:t>
            </a:r>
            <a:r>
              <a:rPr kumimoji="0" lang="en-US" altLang="en-US" sz="1800" b="0" i="0" u="none" strike="noStrike" kern="1200" cap="none" spc="0" normalizeH="0" baseline="0" noProof="1">
                <a:solidFill>
                  <a:schemeClr val="tx1"/>
                </a:solidFill>
                <a:uFillTx/>
                <a:latin typeface="+mn-lt"/>
                <a:ea typeface="+mn-ea"/>
                <a:cs typeface="+mn-cs"/>
              </a:rPr>
              <a:t>中</a:t>
            </a:r>
            <a:r>
              <a:rPr kumimoji="0" lang="en-US" altLang="en-US" sz="1800" b="0" i="0" u="none" strike="noStrike" kern="1200" cap="none" spc="0" normalizeH="0" baseline="0" noProof="1">
                <a:solidFill>
                  <a:srgbClr val="FF0000"/>
                </a:solidFill>
                <a:uFillTx/>
                <a:latin typeface="+mn-lt"/>
                <a:ea typeface="+mn-ea"/>
                <a:cs typeface="+mn-cs"/>
              </a:rPr>
              <a:t>查找所有</a:t>
            </a:r>
            <a:r>
              <a:rPr kumimoji="0" lang="en-US" altLang="en-US" sz="1800" b="0" i="0" u="none" strike="noStrike" kern="1200" cap="none" spc="0" normalizeH="0" baseline="0" noProof="1">
                <a:solidFill>
                  <a:schemeClr val="tx1"/>
                </a:solidFill>
                <a:uFillTx/>
                <a:latin typeface="+mn-lt"/>
                <a:ea typeface="+mn-ea"/>
                <a:cs typeface="+mn-cs"/>
              </a:rPr>
              <a:t>符合正则表达式的字符串并以列表形式返回。</a:t>
            </a:r>
            <a:endParaRPr kumimoji="0" lang="en-US" altLang="en-US" sz="1800" b="0" i="0" u="none" strike="noStrike" kern="1200" cap="none" spc="0" normalizeH="0" baseline="0" noProof="1">
              <a:solidFill>
                <a:schemeClr val="tx1"/>
              </a:solidFill>
              <a:uFillTx/>
              <a:latin typeface="+mn-lt"/>
              <a:ea typeface="+mn-ea"/>
              <a:cs typeface="+mn-cs"/>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17763" name="标题 59393"/>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4.2.4 </a:t>
            </a:r>
            <a:r>
              <a:rPr lang="zh-CN" altLang="en-US" spc="200">
                <a:solidFill>
                  <a:srgbClr val="FFFFFF"/>
                </a:solidFill>
                <a:latin typeface="宋体" panose="02010600030101010101" pitchFamily="2" charset="-122"/>
                <a:ea typeface="+mj-ea"/>
                <a:cs typeface="+mj-cs"/>
                <a:sym typeface="宋体" panose="02010600030101010101" pitchFamily="2" charset="-122"/>
              </a:rPr>
              <a:t>使用正则表达式对象</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117764"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Content Placeholder 2"/>
          <p:cNvSpPr>
            <a:spLocks noGrp="1"/>
          </p:cNvSpPr>
          <p:nvPr>
            <p:ph sz="half" idx="2"/>
          </p:nvPr>
        </p:nvSpPr>
        <p:spPr>
          <a:xfrm>
            <a:off x="554038" y="892175"/>
            <a:ext cx="11155362" cy="5054600"/>
          </a:xfrm>
        </p:spPr>
        <p:txBody>
          <a:bodyPr lIns="101600" tIns="0" rIns="82550" bIns="0" anchor="t"/>
          <a:p>
            <a:pPr marL="0" indent="0" defTabSz="914400">
              <a:spcBef>
                <a:spcPct val="0"/>
              </a:spcBef>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import re</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example = 'ShanDong Institute of Business and Technology'</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pattern = re.compile(r'\bB\w+\b')  #查找以B开头的单词</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pattern.findall(example)   #使用正则表达式对象的findall()方法</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['Business']</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pattern = re.compile(r'\w+g\b')    #查找以字母g结尾的单词</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pattern.findall(example)</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['ShanDong']</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pattern = re.compile(r'\b[a-zA-Z]{3}\b')#查找3个字母长的单词</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pattern.findall(example)</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['and']</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pattern.match(example)     #从字符串开头开始匹配，失败返回空值</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pattern.search(example)    #在整个字符串中搜索，成功</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&lt;_sre.SRE_Match object; span=(31, 34), match='and'&gt;</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pattern = re.compile(r'\b\w*a\w*\b') #查找所有含有字母a的单词</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pattern.findall(example)</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['ShanDong', 'and']</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Bef>
                <a:spcPct val="0"/>
              </a:spcBef>
              <a:spcAft>
                <a:spcPct val="0"/>
              </a:spcAft>
              <a:buClrTx/>
              <a:buSzTx/>
              <a:buNone/>
            </a:pP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18787" name="标题 59393"/>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4.2.4 </a:t>
            </a:r>
            <a:r>
              <a:rPr lang="zh-CN" altLang="en-US" spc="200">
                <a:solidFill>
                  <a:srgbClr val="FFFFFF"/>
                </a:solidFill>
                <a:latin typeface="宋体" panose="02010600030101010101" pitchFamily="2" charset="-122"/>
                <a:ea typeface="+mj-ea"/>
                <a:cs typeface="+mj-cs"/>
                <a:sym typeface="宋体" panose="02010600030101010101" pitchFamily="2" charset="-122"/>
              </a:rPr>
              <a:t>使用正则表达式对象</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118788"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Content Placeholder 2"/>
          <p:cNvSpPr>
            <a:spLocks noGrp="1"/>
          </p:cNvSpPr>
          <p:nvPr>
            <p:ph sz="half" idx="2"/>
          </p:nvPr>
        </p:nvSpPr>
        <p:spPr>
          <a:xfrm>
            <a:off x="554038" y="892175"/>
            <a:ext cx="11155362" cy="5054600"/>
          </a:xfrm>
        </p:spPr>
        <p:txBody>
          <a:bodyPr lIns="101600" tIns="0" rIns="82550" bIns="0" anchor="t"/>
          <a:p>
            <a:pPr marL="0" indent="0" defTabSz="914400">
              <a:spcAft>
                <a:spcPct val="0"/>
              </a:spcAft>
              <a:buClrTx/>
              <a:buSzTx/>
              <a:buNone/>
            </a:pP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text = "He was carefully disguised but captured quickly by police."</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re.findall(r"\w+ly", text) #查找所有以字母组合ly结尾的单词</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['carefully', 'quickly']</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19811" name="标题 59393"/>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4.2.4 </a:t>
            </a:r>
            <a:r>
              <a:rPr lang="zh-CN" altLang="en-US" spc="200">
                <a:solidFill>
                  <a:srgbClr val="FFFFFF"/>
                </a:solidFill>
                <a:latin typeface="宋体" panose="02010600030101010101" pitchFamily="2" charset="-122"/>
                <a:ea typeface="+mj-ea"/>
                <a:cs typeface="+mj-cs"/>
                <a:sym typeface="宋体" panose="02010600030101010101" pitchFamily="2" charset="-122"/>
              </a:rPr>
              <a:t>使用正则表达式对象</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119812"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a:xfrm>
            <a:off x="554038" y="892175"/>
            <a:ext cx="11155363" cy="5054600"/>
          </a:xfrm>
        </p:spPr>
        <p:txBody>
          <a:bodyPr lIns="101600" tIns="0" rIns="82550" bIns="0" rtlCol="0">
            <a:noAutofit/>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en-US" altLang="en-US" sz="2400" b="0" i="0" u="none" strike="noStrike" kern="1200" cap="none" spc="0" normalizeH="0" baseline="0" noProof="1">
                <a:solidFill>
                  <a:schemeClr val="tx1"/>
                </a:solidFill>
                <a:uFillTx/>
                <a:latin typeface="+mn-lt"/>
                <a:ea typeface="+mn-ea"/>
                <a:cs typeface="+mn-cs"/>
              </a:rPr>
              <a:t>sub()、subn()</a:t>
            </a:r>
            <a:endParaRPr kumimoji="0" lang="en-US" altLang="en-US" sz="2400" b="0" i="0" u="none" strike="noStrike" kern="1200" cap="none" spc="0" normalizeH="0" baseline="0" noProof="1">
              <a:solidFill>
                <a:schemeClr val="tx1"/>
              </a:solidFill>
              <a:uFillTx/>
              <a:latin typeface="+mn-lt"/>
              <a:ea typeface="+mn-ea"/>
              <a:cs typeface="+mn-cs"/>
            </a:endParaRPr>
          </a:p>
          <a:p>
            <a:pPr marL="285750" marR="0" indent="-285750" algn="l" defTabSz="914400" rtl="0" eaLnBrk="1" fontAlgn="base" latinLnBrk="0" hangingPunct="1">
              <a:lnSpc>
                <a:spcPct val="150000"/>
              </a:lnSpc>
              <a:spcBef>
                <a:spcPts val="0"/>
              </a:spcBef>
              <a:spcAft>
                <a:spcPct val="0"/>
              </a:spcAft>
              <a:buClrTx/>
              <a:buSzTx/>
              <a:buFont typeface="Wingdings" panose="05000000000000000000" charset="0"/>
              <a:buChar char="ü"/>
            </a:pPr>
            <a:r>
              <a:rPr kumimoji="0" lang="en-US" altLang="en-US" sz="1800" b="0" i="0" u="none" strike="noStrike" kern="1200" cap="none" spc="0" normalizeH="0" baseline="0" noProof="1">
                <a:solidFill>
                  <a:schemeClr val="tx1"/>
                </a:solidFill>
                <a:uFillTx/>
                <a:latin typeface="+mn-lt"/>
                <a:ea typeface="+mn-ea"/>
                <a:cs typeface="+mn-cs"/>
              </a:rPr>
              <a:t>正则表达式对象的sub(repl, string[, count = 0])和subn(repl, string[, count = 0])方法用来实现字符串替换功能，其中</a:t>
            </a:r>
            <a:r>
              <a:rPr kumimoji="0" lang="en-US" altLang="en-US" sz="1800" b="0" i="0" u="none" strike="noStrike" kern="1200" cap="none" spc="0" normalizeH="0" baseline="0" noProof="1">
                <a:solidFill>
                  <a:srgbClr val="FF0000"/>
                </a:solidFill>
                <a:uFillTx/>
                <a:latin typeface="+mn-lt"/>
                <a:ea typeface="+mn-ea"/>
                <a:cs typeface="+mn-cs"/>
              </a:rPr>
              <a:t>参数repl可以为字符串或返回字符串的可调用对象</a:t>
            </a:r>
            <a:r>
              <a:rPr kumimoji="0" lang="en-US" altLang="en-US" sz="1800" b="0" i="0" u="none" strike="noStrike" kern="1200" cap="none" spc="0" normalizeH="0" baseline="0" noProof="1">
                <a:solidFill>
                  <a:schemeClr val="tx1"/>
                </a:solidFill>
                <a:uFillTx/>
                <a:latin typeface="+mn-lt"/>
                <a:ea typeface="+mn-ea"/>
                <a:cs typeface="+mn-cs"/>
              </a:rPr>
              <a:t>。</a:t>
            </a:r>
            <a:endParaRPr kumimoji="0" lang="en-US" altLang="en-US" sz="1800" b="0" i="0" u="none" strike="noStrike" kern="1200" cap="none" spc="0" normalizeH="0" baseline="0" noProof="1">
              <a:solidFill>
                <a:schemeClr val="tx1"/>
              </a:solidFill>
              <a:uFillTx/>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endParaRPr kumimoji="0" lang="en-US" altLang="en-US" sz="1800" b="0" i="0" u="none" strike="noStrike" kern="1200" cap="none" spc="0" normalizeH="0" baseline="0" noProof="1">
              <a:solidFill>
                <a:schemeClr val="tx1"/>
              </a:solidFill>
              <a:uFillTx/>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en-US" sz="1800" b="0" i="0" u="none" strike="noStrike" kern="1200" cap="none" spc="0" normalizeH="0" baseline="0" noProof="1">
                <a:solidFill>
                  <a:schemeClr val="tx1"/>
                </a:solidFill>
                <a:uFillTx/>
                <a:latin typeface="Consolas" panose="020B0609020204030204" charset="0"/>
                <a:ea typeface="+mn-ea"/>
                <a:cs typeface="+mn-cs"/>
              </a:rPr>
              <a:t>&gt;&gt;&gt; example = '''Beautiful is better than ugly.</a:t>
            </a:r>
            <a:endParaRPr kumimoji="0" lang="en-US"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en-US" sz="1800" b="0" i="0" u="none" strike="noStrike" kern="1200" cap="none" spc="0" normalizeH="0" baseline="0" noProof="1">
                <a:solidFill>
                  <a:schemeClr val="tx1"/>
                </a:solidFill>
                <a:uFillTx/>
                <a:latin typeface="Consolas" panose="020B0609020204030204" charset="0"/>
                <a:ea typeface="+mn-ea"/>
                <a:cs typeface="+mn-cs"/>
              </a:rPr>
              <a:t>Explicit is better than implicit.</a:t>
            </a:r>
            <a:endParaRPr kumimoji="0" lang="en-US"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en-US" sz="1800" b="0" i="0" u="none" strike="noStrike" kern="1200" cap="none" spc="0" normalizeH="0" baseline="0" noProof="1">
                <a:solidFill>
                  <a:schemeClr val="tx1"/>
                </a:solidFill>
                <a:uFillTx/>
                <a:latin typeface="Consolas" panose="020B0609020204030204" charset="0"/>
                <a:ea typeface="+mn-ea"/>
                <a:cs typeface="+mn-cs"/>
              </a:rPr>
              <a:t>Simple is better than complex.</a:t>
            </a:r>
            <a:endParaRPr kumimoji="0" lang="en-US"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en-US" sz="1800" b="0" i="0" u="none" strike="noStrike" kern="1200" cap="none" spc="0" normalizeH="0" baseline="0" noProof="1">
                <a:solidFill>
                  <a:schemeClr val="tx1"/>
                </a:solidFill>
                <a:uFillTx/>
                <a:latin typeface="Consolas" panose="020B0609020204030204" charset="0"/>
                <a:ea typeface="+mn-ea"/>
                <a:cs typeface="+mn-cs"/>
              </a:rPr>
              <a:t>Complex is better than complicated.</a:t>
            </a:r>
            <a:endParaRPr kumimoji="0" lang="en-US"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en-US" sz="1800" b="0" i="0" u="none" strike="noStrike" kern="1200" cap="none" spc="0" normalizeH="0" baseline="0" noProof="1">
                <a:solidFill>
                  <a:schemeClr val="tx1"/>
                </a:solidFill>
                <a:uFillTx/>
                <a:latin typeface="Consolas" panose="020B0609020204030204" charset="0"/>
                <a:ea typeface="+mn-ea"/>
                <a:cs typeface="+mn-cs"/>
              </a:rPr>
              <a:t>Flat is better than nested.</a:t>
            </a:r>
            <a:endParaRPr kumimoji="0" lang="en-US"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en-US" sz="1800" b="0" i="0" u="none" strike="noStrike" kern="1200" cap="none" spc="0" normalizeH="0" baseline="0" noProof="1">
                <a:solidFill>
                  <a:schemeClr val="tx1"/>
                </a:solidFill>
                <a:uFillTx/>
                <a:latin typeface="Consolas" panose="020B0609020204030204" charset="0"/>
                <a:ea typeface="+mn-ea"/>
                <a:cs typeface="+mn-cs"/>
              </a:rPr>
              <a:t>Sparse is better than dense.</a:t>
            </a:r>
            <a:endParaRPr kumimoji="0" lang="en-US" altLang="en-US" sz="1800" b="0" i="0" u="none" strike="noStrike" kern="1200" cap="none" spc="0" normalizeH="0" baseline="0" noProof="1">
              <a:solidFill>
                <a:schemeClr val="tx1"/>
              </a:solidFill>
              <a:uFillTx/>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en-US" sz="1800" b="0" i="0" u="none" strike="noStrike" kern="1200" cap="none" spc="0" normalizeH="0" baseline="0" noProof="1">
                <a:solidFill>
                  <a:schemeClr val="tx1"/>
                </a:solidFill>
                <a:uFillTx/>
                <a:latin typeface="Consolas" panose="020B0609020204030204" charset="0"/>
                <a:ea typeface="+mn-ea"/>
                <a:cs typeface="+mn-cs"/>
              </a:rPr>
              <a:t>Readability counts.'''</a:t>
            </a:r>
            <a:endParaRPr kumimoji="0" lang="en-US" altLang="en-US" sz="1800" b="0" i="0" u="none" strike="noStrike" kern="1200" cap="none" spc="0" normalizeH="0" baseline="0" noProof="1">
              <a:solidFill>
                <a:schemeClr val="tx1"/>
              </a:solidFill>
              <a:uFillTx/>
              <a:latin typeface="Consolas" panose="020B0609020204030204" charset="0"/>
              <a:ea typeface="+mn-ea"/>
              <a:cs typeface="+mn-cs"/>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20835" name="标题 59393"/>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4.2.4 </a:t>
            </a:r>
            <a:r>
              <a:rPr lang="zh-CN" altLang="en-US" spc="200">
                <a:solidFill>
                  <a:srgbClr val="FFFFFF"/>
                </a:solidFill>
                <a:latin typeface="宋体" panose="02010600030101010101" pitchFamily="2" charset="-122"/>
                <a:ea typeface="+mj-ea"/>
                <a:cs typeface="+mj-cs"/>
                <a:sym typeface="宋体" panose="02010600030101010101" pitchFamily="2" charset="-122"/>
              </a:rPr>
              <a:t>使用正则表达式对象</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120836"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Content Placeholder 2"/>
          <p:cNvSpPr>
            <a:spLocks noGrp="1"/>
          </p:cNvSpPr>
          <p:nvPr>
            <p:ph sz="half" idx="2"/>
          </p:nvPr>
        </p:nvSpPr>
        <p:spPr>
          <a:xfrm>
            <a:off x="554038" y="892175"/>
            <a:ext cx="11155362" cy="5054600"/>
          </a:xfrm>
        </p:spPr>
        <p:txBody>
          <a:bodyPr lIns="101600" tIns="0" rIns="82550" bIns="0" anchor="t"/>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pattern = re.compile(r'\bb\w*\b', re.I) #匹配以b或B开头的单词</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print(pattern.sub('*', example))    #将符合条件的单词替换为*</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 is * than ugly.</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Explicit is * than implicit.</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Simple is * than complex.</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Complex is * than complicated.</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Flat is * than nested.</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Sparse is * than dense.</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Readability counts.</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endParaRPr lang="en-US" altLang="en-US" sz="1800" kern="1200" spc="150" normalizeH="0" baseline="0">
              <a:solidFill>
                <a:srgbClr val="404040"/>
              </a:solidFill>
              <a:latin typeface="Times New Roman" panose="02020603050405020304" pitchFamily="2" charset="0"/>
              <a:ea typeface="+mn-ea"/>
              <a:cs typeface="+mn-cs"/>
              <a:sym typeface="微软雅黑" panose="020B0503020204020204"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21859" name="标题 59393"/>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4.2.4 </a:t>
            </a:r>
            <a:r>
              <a:rPr lang="zh-CN" altLang="en-US" spc="200">
                <a:solidFill>
                  <a:srgbClr val="FFFFFF"/>
                </a:solidFill>
                <a:latin typeface="宋体" panose="02010600030101010101" pitchFamily="2" charset="-122"/>
                <a:ea typeface="+mj-ea"/>
                <a:cs typeface="+mj-cs"/>
                <a:sym typeface="宋体" panose="02010600030101010101" pitchFamily="2" charset="-122"/>
              </a:rPr>
              <a:t>使用正则表达式对象</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121860"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Content Placeholder 2"/>
          <p:cNvSpPr>
            <a:spLocks noGrp="1"/>
          </p:cNvSpPr>
          <p:nvPr>
            <p:ph sz="half" idx="2"/>
          </p:nvPr>
        </p:nvSpPr>
        <p:spPr>
          <a:xfrm>
            <a:off x="554038" y="892175"/>
            <a:ext cx="11155362" cy="5054600"/>
          </a:xfrm>
        </p:spPr>
        <p:txBody>
          <a:bodyPr lIns="101600" tIns="0" rIns="82550" bIns="0" anchor="t"/>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print(pattern.sub(lambda x: x.group(0).upper(), example))</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                                     #把所有匹配项都改为大写</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BEAUTIFUL is BETTER than ugly.</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Explicit is BETTER than implicit.</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Simple is BETTER than complex.</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Complex is BETTER than complicated.</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Flat is BETTER than nested.</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Sparse is BETTER than dense.</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Readability counts.</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22883" name="标题 59393"/>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4.2.4 </a:t>
            </a:r>
            <a:r>
              <a:rPr lang="zh-CN" altLang="en-US" spc="200">
                <a:solidFill>
                  <a:srgbClr val="FFFFFF"/>
                </a:solidFill>
                <a:latin typeface="宋体" panose="02010600030101010101" pitchFamily="2" charset="-122"/>
                <a:ea typeface="+mj-ea"/>
                <a:cs typeface="+mj-cs"/>
                <a:sym typeface="宋体" panose="02010600030101010101" pitchFamily="2" charset="-122"/>
              </a:rPr>
              <a:t>使用正则表达式对象</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122884"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Content Placeholder 2"/>
          <p:cNvSpPr>
            <a:spLocks noGrp="1"/>
          </p:cNvSpPr>
          <p:nvPr>
            <p:ph sz="half" idx="2"/>
          </p:nvPr>
        </p:nvSpPr>
        <p:spPr>
          <a:xfrm>
            <a:off x="554038" y="892175"/>
            <a:ext cx="11155362" cy="5054600"/>
          </a:xfrm>
        </p:spPr>
        <p:txBody>
          <a:bodyPr lIns="101600" tIns="0" rIns="82550" bIns="0" anchor="t"/>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print(pattern.sub('*', example, 1))      #只替换1次</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 is better than ugly.</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Explicit is better than implicit.</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Simple is better than complex.</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Complex is better than complicated.</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Flat is better than nested.</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Sparse is better than dense.</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Readability counts.</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23907" name="标题 59393"/>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4.2.4 </a:t>
            </a:r>
            <a:r>
              <a:rPr lang="zh-CN" altLang="en-US" spc="200">
                <a:solidFill>
                  <a:srgbClr val="FFFFFF"/>
                </a:solidFill>
                <a:latin typeface="宋体" panose="02010600030101010101" pitchFamily="2" charset="-122"/>
                <a:ea typeface="+mj-ea"/>
                <a:cs typeface="+mj-cs"/>
                <a:sym typeface="宋体" panose="02010600030101010101" pitchFamily="2" charset="-122"/>
              </a:rPr>
              <a:t>使用正则表达式对象</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123908"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Content Placeholder 2"/>
          <p:cNvSpPr>
            <a:spLocks noGrp="1"/>
          </p:cNvSpPr>
          <p:nvPr>
            <p:ph sz="half" idx="2"/>
          </p:nvPr>
        </p:nvSpPr>
        <p:spPr>
          <a:xfrm>
            <a:off x="554038" y="892175"/>
            <a:ext cx="11155362" cy="5054600"/>
          </a:xfrm>
        </p:spPr>
        <p:txBody>
          <a:bodyPr lIns="101600" tIns="0" rIns="82550" bIns="0" anchor="t"/>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pattern = re.compile(r'\bb\w*\b')   #匹配以字母b开头的单词</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&gt;&gt;&gt; print(pattern.sub('*', example, 1)) #将符合条件的单词替换为*</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404040"/>
                </a:solidFill>
                <a:latin typeface="Consolas" panose="020B0609020204030204" charset="0"/>
                <a:ea typeface="+mn-ea"/>
                <a:cs typeface="+mn-cs"/>
                <a:sym typeface="微软雅黑" panose="020B0503020204020204" charset="-122"/>
              </a:rPr>
              <a:t>                                        #只替换1次</a:t>
            </a:r>
            <a:endParaRPr lang="en-US" altLang="en-US" sz="1800" kern="1200" spc="150" normalizeH="0" baseline="0">
              <a:solidFill>
                <a:srgbClr val="40404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Beautiful is * than ugly.</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Explicit is better than implicit.</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Simple is better than complex.</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Complex is better than complicated.</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Flat is better than nested.</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Sparse is better than dense.</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a:p>
            <a:pPr marL="0" indent="0" defTabSz="914400">
              <a:spcAft>
                <a:spcPct val="0"/>
              </a:spcAft>
              <a:buClrTx/>
              <a:buSzTx/>
              <a:buNone/>
            </a:pPr>
            <a:r>
              <a:rPr lang="en-US" altLang="en-US" sz="1800" kern="1200" spc="150" normalizeH="0" baseline="0">
                <a:solidFill>
                  <a:srgbClr val="00B0F0"/>
                </a:solidFill>
                <a:latin typeface="Consolas" panose="020B0609020204030204" charset="0"/>
                <a:ea typeface="+mn-ea"/>
                <a:cs typeface="+mn-cs"/>
                <a:sym typeface="微软雅黑" panose="020B0503020204020204" charset="-122"/>
              </a:rPr>
              <a:t>Readability counts.</a:t>
            </a:r>
            <a:endParaRPr lang="en-US" altLang="en-US" sz="1800" kern="1200" spc="150" normalizeH="0" baseline="0">
              <a:solidFill>
                <a:srgbClr val="00B0F0"/>
              </a:solidFill>
              <a:latin typeface="Consolas" panose="020B0609020204030204" charset="0"/>
              <a:ea typeface="+mn-ea"/>
              <a:cs typeface="+mn-cs"/>
              <a:sym typeface="微软雅黑" panose="020B0503020204020204" charset="-122"/>
            </a:endParaRPr>
          </a:p>
        </p:txBody>
      </p:sp>
      <p:sp>
        <p:nvSpPr>
          <p:cNvPr id="2" name="文本占位符 1"/>
          <p:cNvSpPr>
            <a:spLocks noGrp="1"/>
          </p:cNvSpPr>
          <p:nvPr>
            <p:ph type="body" idx="1" hasCustomPrompt="1"/>
          </p:nvPr>
        </p:nvSpPr>
        <p:spPr>
          <a:xfrm>
            <a:off x="9099550" y="163513"/>
            <a:ext cx="2611438" cy="381000"/>
          </a:xfrm>
        </p:spPr>
        <p:txBody>
          <a:bodyPr lIns="101600" tIns="38100" rIns="76200" bIns="38100" anchor="t" anchorCtr="0">
            <a:noAutofit/>
          </a:bodyPr>
          <a:p>
            <a:pPr fontAlgn="auto"/>
            <a:endParaRPr lang="zh-CN" altLang="en-US" strike="noStrike" noProof="1"/>
          </a:p>
        </p:txBody>
      </p:sp>
      <p:sp>
        <p:nvSpPr>
          <p:cNvPr id="124931" name="标题 59393"/>
          <p:cNvSpPr>
            <a:spLocks noGrp="1" noRot="1"/>
          </p:cNvSpPr>
          <p:nvPr>
            <p:ph type="title"/>
          </p:nvPr>
        </p:nvSpPr>
        <p:spPr>
          <a:xfrm>
            <a:off x="554038" y="150972"/>
            <a:ext cx="5399087" cy="414020"/>
          </a:xfrm>
          <a:noFill/>
          <a:ln w="9525">
            <a:noFill/>
          </a:ln>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lang="zh-CN" altLang="en-US" spc="200">
                <a:solidFill>
                  <a:srgbClr val="FFFFFF"/>
                </a:solidFill>
                <a:latin typeface="宋体" panose="02010600030101010101" pitchFamily="2" charset="-122"/>
                <a:ea typeface="+mj-ea"/>
                <a:cs typeface="+mj-cs"/>
                <a:sym typeface="宋体" panose="02010600030101010101" pitchFamily="2" charset="-122"/>
              </a:rPr>
              <a:t>4.2.4 </a:t>
            </a:r>
            <a:r>
              <a:rPr lang="zh-CN" altLang="en-US" spc="200">
                <a:solidFill>
                  <a:srgbClr val="FFFFFF"/>
                </a:solidFill>
                <a:latin typeface="宋体" panose="02010600030101010101" pitchFamily="2" charset="-122"/>
                <a:ea typeface="+mj-ea"/>
                <a:cs typeface="+mj-cs"/>
                <a:sym typeface="宋体" panose="02010600030101010101" pitchFamily="2" charset="-122"/>
              </a:rPr>
              <a:t>使用正则表达式对象</a:t>
            </a:r>
            <a:endParaRPr lang="zh-CN" altLang="en-US" spc="200">
              <a:solidFill>
                <a:srgbClr val="FFFFFF"/>
              </a:solidFill>
              <a:latin typeface="宋体" panose="02010600030101010101" pitchFamily="2" charset="-122"/>
              <a:ea typeface="+mj-ea"/>
              <a:cs typeface="+mj-cs"/>
              <a:sym typeface="宋体" panose="02010600030101010101" pitchFamily="2" charset="-122"/>
            </a:endParaRPr>
          </a:p>
        </p:txBody>
      </p:sp>
      <p:sp>
        <p:nvSpPr>
          <p:cNvPr id="124932" name="Slide Number Placeholder 1"/>
          <p:cNvSpPr>
            <a:spLocks noGrp="1"/>
          </p:cNvSpPr>
          <p:nvPr>
            <p:ph type="sldNum" sz="quarter" idx="12"/>
          </p:nvPr>
        </p:nvSpPr>
        <p:spPr>
          <a:noFill/>
          <a:ln>
            <a:noFill/>
          </a:ln>
        </p:spPr>
        <p:txBody>
          <a:bodyPr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16.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7.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9.xml><?xml version="1.0" encoding="utf-8"?>
<p:tagLst xmlns:p="http://schemas.openxmlformats.org/presentationml/2006/main">
  <p:tag name="KSO_WM_BEAUTIFY_FLAG" val="#wm#"/>
  <p:tag name="KSO_WM_TEMPLATE_CATEGORY" val="custom"/>
  <p:tag name="KSO_WM_TEMPLATE_INDEX" val="20187308"/>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xml><?xml version="1.0" encoding="utf-8"?>
<p:tagLst xmlns:p="http://schemas.openxmlformats.org/presentationml/2006/main">
  <p:tag name="KSO_WM_UNIT_TABLE_BEAUTIFY" val="smartTable{f4d2b8d8-330c-4a91-8761-a1c5a4f6e895}"/>
</p:tagLst>
</file>

<file path=ppt/tags/tag21.xml><?xml version="1.0" encoding="utf-8"?>
<p:tagLst xmlns:p="http://schemas.openxmlformats.org/presentationml/2006/main">
  <p:tag name="KSO_WM_BEAUTIFY_FLAG" val="#wm#"/>
  <p:tag name="KSO_WM_TEMPLATE_CATEGORY" val="custom"/>
  <p:tag name="KSO_WM_TEMPLATE_INDEX" val="20187308"/>
</p:tagLst>
</file>

<file path=ppt/tags/tag22.xml><?xml version="1.0" encoding="utf-8"?>
<p:tagLst xmlns:p="http://schemas.openxmlformats.org/presentationml/2006/main">
  <p:tag name="KSO_WM_UNIT_TABLE_BEAUTIFY" val="smartTable{4888a406-520d-4248-a6d4-b8993c6fffb9}"/>
  <p:tag name="TABLE_SKINIDX" val="0"/>
  <p:tag name="TABLE_ENCOLOR" val="#FFFFFF"/>
</p:tagLst>
</file>

<file path=ppt/tags/tag23.xml><?xml version="1.0" encoding="utf-8"?>
<p:tagLst xmlns:p="http://schemas.openxmlformats.org/presentationml/2006/main">
  <p:tag name="KSO_WM_UNIT_TABLE_BEAUTIFY" val="smartTable{460f12c6-b5a1-442c-81c4-544c29a1dd1e}"/>
  <p:tag name="TABLE_SKINIDX" val="0"/>
  <p:tag name="TABLE_ENCOLOR" val="#FFFFFF"/>
</p:tagLst>
</file>

<file path=ppt/tags/tag24.xml><?xml version="1.0" encoding="utf-8"?>
<p:tagLst xmlns:p="http://schemas.openxmlformats.org/presentationml/2006/main">
  <p:tag name="KSO_WM_UNIT_TABLE_BEAUTIFY" val="smartTable{03038efa-f2c4-4ad5-9d78-d9849e3c9716}"/>
  <p:tag name="TABLE_SKINIDX" val="0"/>
  <p:tag name="TABLE_ENCOLOR" val="#FFFFFF"/>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Stream">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DFDFE9"/>
        </a:dk2>
        <a:lt2>
          <a:srgbClr val="3E3E5C"/>
        </a:lt2>
        <a:accent1>
          <a:srgbClr val="CC66FF"/>
        </a:accent1>
        <a:accent2>
          <a:srgbClr val="679ACD"/>
        </a:accent2>
        <a:accent3>
          <a:srgbClr val="B9B9CA"/>
        </a:accent3>
        <a:accent4>
          <a:srgbClr val="DCDCDC"/>
        </a:accent4>
        <a:accent5>
          <a:srgbClr val="E2B9FF"/>
        </a:accent5>
        <a:accent6>
          <a:srgbClr val="5C8AB8"/>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
        <a:dk1>
          <a:srgbClr val="FFFFFF"/>
        </a:dk1>
        <a:lt1>
          <a:srgbClr val="4A9400"/>
        </a:lt1>
        <a:dk2>
          <a:srgbClr val="BAE8BA"/>
        </a:dk2>
        <a:lt2>
          <a:srgbClr val="2A5400"/>
        </a:lt2>
        <a:accent1>
          <a:srgbClr val="33CC33"/>
        </a:accent1>
        <a:accent2>
          <a:srgbClr val="99CC00"/>
        </a:accent2>
        <a:accent3>
          <a:srgbClr val="B2C8AA"/>
        </a:accent3>
        <a:accent4>
          <a:srgbClr val="DCDCDC"/>
        </a:accent4>
        <a:accent5>
          <a:srgbClr val="ADE2AD"/>
        </a:accent5>
        <a:accent6>
          <a:srgbClr val="89B700"/>
        </a:accent6>
        <a:hlink>
          <a:srgbClr val="99FF33"/>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1596D"/>
        </a:lt1>
        <a:dk2>
          <a:srgbClr val="DDDDDD"/>
        </a:dk2>
        <a:lt2>
          <a:srgbClr val="000000"/>
        </a:lt2>
        <a:accent1>
          <a:srgbClr val="787E8A"/>
        </a:accent1>
        <a:accent2>
          <a:srgbClr val="339966"/>
        </a:accent2>
        <a:accent3>
          <a:srgbClr val="B3B5BB"/>
        </a:accent3>
        <a:accent4>
          <a:srgbClr val="DCDCDC"/>
        </a:accent4>
        <a:accent5>
          <a:srgbClr val="BEC0C4"/>
        </a:accent5>
        <a:accent6>
          <a:srgbClr val="2D895B"/>
        </a:accent6>
        <a:hlink>
          <a:srgbClr val="00FFFF"/>
        </a:hlink>
        <a:folHlink>
          <a:srgbClr val="74B6D0"/>
        </a:folHlink>
      </a:clrScheme>
      <a:clrMap bg1="lt1" tx1="dk1" bg2="lt2" tx2="dk2" accent1="accent1" accent2="accent2" accent3="accent3" accent4="accent4" accent5="accent5" accent6="accent6" hlink="hlink" folHlink="folHlink"/>
    </a:extraClrScheme>
    <a:extraClrScheme>
      <a:clrScheme name="">
        <a:dk1>
          <a:srgbClr val="FFFFFF"/>
        </a:dk1>
        <a:lt1>
          <a:srgbClr val="8C0000"/>
        </a:lt1>
        <a:dk2>
          <a:srgbClr val="DFD293"/>
        </a:dk2>
        <a:lt2>
          <a:srgbClr val="5C1F00"/>
        </a:lt2>
        <a:accent1>
          <a:srgbClr val="FF6845"/>
        </a:accent1>
        <a:accent2>
          <a:srgbClr val="BE7960"/>
        </a:accent2>
        <a:accent3>
          <a:srgbClr val="C5AAAA"/>
        </a:accent3>
        <a:accent4>
          <a:srgbClr val="DCDCDC"/>
        </a:accent4>
        <a:accent5>
          <a:srgbClr val="FFB9B1"/>
        </a:accent5>
        <a:accent6>
          <a:srgbClr val="AA6C5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7F3F3"/>
        </a:dk1>
        <a:lt1>
          <a:srgbClr val="8A6362"/>
        </a:lt1>
        <a:dk2>
          <a:srgbClr val="D8C1BA"/>
        </a:dk2>
        <a:lt2>
          <a:srgbClr val="5E4444"/>
        </a:lt2>
        <a:accent1>
          <a:srgbClr val="CC6600"/>
        </a:accent1>
        <a:accent2>
          <a:srgbClr val="C16059"/>
        </a:accent2>
        <a:accent3>
          <a:srgbClr val="C4B8B8"/>
        </a:accent3>
        <a:accent4>
          <a:srgbClr val="D5D1D1"/>
        </a:accent4>
        <a:accent5>
          <a:srgbClr val="E2B9AA"/>
        </a:accent5>
        <a:accent6>
          <a:srgbClr val="AD554F"/>
        </a:accent6>
        <a:hlink>
          <a:srgbClr val="FFCC00"/>
        </a:hlink>
        <a:folHlink>
          <a:srgbClr val="CBB557"/>
        </a:folHlink>
      </a:clrScheme>
      <a:clrMap bg1="lt1" tx1="dk1" bg2="lt2" tx2="dk2" accent1="accent1" accent2="accent2" accent3="accent3" accent4="accent4" accent5="accent5" accent6="accent6" hlink="hlink" folHlink="folHlink"/>
    </a:extraClrScheme>
    <a:extraClrScheme>
      <a:clrScheme name="">
        <a:dk1>
          <a:srgbClr val="FFFFFF"/>
        </a:dk1>
        <a:lt1>
          <a:srgbClr val="BFA673"/>
        </a:lt1>
        <a:dk2>
          <a:srgbClr val="E6E3AA"/>
        </a:dk2>
        <a:lt2>
          <a:srgbClr val="7F6737"/>
        </a:lt2>
        <a:accent1>
          <a:srgbClr val="FFCC00"/>
        </a:accent1>
        <a:accent2>
          <a:srgbClr val="808000"/>
        </a:accent2>
        <a:accent3>
          <a:srgbClr val="DBD0BD"/>
        </a:accent3>
        <a:accent4>
          <a:srgbClr val="DCDCDC"/>
        </a:accent4>
        <a:accent5>
          <a:srgbClr val="FFE2AA"/>
        </a:accent5>
        <a:accent6>
          <a:srgbClr val="727200"/>
        </a:accent6>
        <a:hlink>
          <a:srgbClr val="784700"/>
        </a:hlink>
        <a:folHlink>
          <a:srgbClr val="9A7200"/>
        </a:folHlink>
      </a:clrScheme>
      <a:clrMap bg1="lt1" tx1="dk1" bg2="lt2" tx2="dk2" accent1="accent1" accent2="accent2" accent3="accent3" accent4="accent4" accent5="accent5" accent6="accent6" hlink="hlink" folHlink="folHlink"/>
    </a:extraClrScheme>
    <a:extraClrScheme>
      <a:clrScheme name="">
        <a:dk1>
          <a:srgbClr val="4B2500"/>
        </a:dk1>
        <a:lt1>
          <a:srgbClr val="F9F0D3"/>
        </a:lt1>
        <a:dk2>
          <a:srgbClr val="A69564"/>
        </a:dk2>
        <a:lt2>
          <a:srgbClr val="EFDEAF"/>
        </a:lt2>
        <a:accent1>
          <a:srgbClr val="FFFFE3"/>
        </a:accent1>
        <a:accent2>
          <a:srgbClr val="BFBFA7"/>
        </a:accent2>
        <a:accent3>
          <a:srgbClr val="FBF6E5"/>
        </a:accent3>
        <a:accent4>
          <a:srgbClr val="3F1E00"/>
        </a:accent4>
        <a:accent5>
          <a:srgbClr val="FFFFEE"/>
        </a:accent5>
        <a:accent6>
          <a:srgbClr val="ABAB95"/>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9"/>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默认设计模板_7">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默认设计模板_4">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默认设计模板_5">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Beam_2">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默认设计模板_6">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Beam_3">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36586</Words>
  <Application>WPS 演示</Application>
  <PresentationFormat>在屏幕上显示</PresentationFormat>
  <Paragraphs>1887</Paragraphs>
  <Slides>115</Slides>
  <Notes>0</Notes>
  <HiddenSlides>0</HiddenSlides>
  <MMClips>0</MMClips>
  <ScaleCrop>false</ScaleCrop>
  <HeadingPairs>
    <vt:vector size="8" baseType="variant">
      <vt:variant>
        <vt:lpstr>已用的字体</vt:lpstr>
      </vt:variant>
      <vt:variant>
        <vt:i4>9</vt:i4>
      </vt:variant>
      <vt:variant>
        <vt:lpstr>主题</vt:lpstr>
      </vt:variant>
      <vt:variant>
        <vt:i4>12</vt:i4>
      </vt:variant>
      <vt:variant>
        <vt:lpstr>嵌入 OLE 服务器</vt:lpstr>
      </vt:variant>
      <vt:variant>
        <vt:i4>1</vt:i4>
      </vt:variant>
      <vt:variant>
        <vt:lpstr>幻灯片标题</vt:lpstr>
      </vt:variant>
      <vt:variant>
        <vt:i4>115</vt:i4>
      </vt:variant>
    </vt:vector>
  </HeadingPairs>
  <TitlesOfParts>
    <vt:vector size="137" baseType="lpstr">
      <vt:lpstr>Arial</vt:lpstr>
      <vt:lpstr>宋体</vt:lpstr>
      <vt:lpstr>Wingdings</vt:lpstr>
      <vt:lpstr>Wingdings</vt:lpstr>
      <vt:lpstr>微软雅黑</vt:lpstr>
      <vt:lpstr>Consolas</vt:lpstr>
      <vt:lpstr>Arial Unicode MS</vt:lpstr>
      <vt:lpstr>Calibri</vt:lpstr>
      <vt:lpstr>Times New Roman</vt:lpstr>
      <vt:lpstr>默认设计模板</vt:lpstr>
      <vt:lpstr>默认设计模板_2</vt:lpstr>
      <vt:lpstr>默认设计模板_3</vt:lpstr>
      <vt:lpstr>Beam</vt:lpstr>
      <vt:lpstr>默认设计模板_4</vt:lpstr>
      <vt:lpstr>默认设计模板_5</vt:lpstr>
      <vt:lpstr>Beam_2</vt:lpstr>
      <vt:lpstr>默认设计模板_6</vt:lpstr>
      <vt:lpstr>Beam_3</vt:lpstr>
      <vt:lpstr>Stream</vt:lpstr>
      <vt:lpstr>默认设计模板_7</vt:lpstr>
      <vt:lpstr>Office 主题​​</vt:lpstr>
      <vt:lpstr>Paint.Picture</vt:lpstr>
      <vt:lpstr>Python程序设计 </vt:lpstr>
      <vt:lpstr>第4章 字符串与正则表达式</vt:lpstr>
      <vt:lpstr>4.1 字符串</vt:lpstr>
      <vt:lpstr>4.1 字符串</vt:lpstr>
      <vt:lpstr>4.1 字符串</vt:lpstr>
      <vt:lpstr>4.1 字符串</vt:lpstr>
      <vt:lpstr>4.1 字符串</vt:lpstr>
      <vt:lpstr>4.1 字符串</vt:lpstr>
      <vt:lpstr>4.1 字符串</vt:lpstr>
      <vt:lpstr>4.1 字符串</vt:lpstr>
      <vt:lpstr>4.1.1 字符串格式化</vt:lpstr>
      <vt:lpstr>4.1.1 字符串格式化</vt:lpstr>
      <vt:lpstr>4.1.1 字符串格式化</vt:lpstr>
      <vt:lpstr>4.1.1 字符串格式化</vt:lpstr>
      <vt:lpstr>4.1.1 字符串格式化</vt:lpstr>
      <vt:lpstr>4.1.1 字符串格式化</vt:lpstr>
      <vt:lpstr>4.1.1 字符串格式化</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4.1.3 字符串常量</vt:lpstr>
      <vt:lpstr>4.1.3 字符串常量</vt:lpstr>
      <vt:lpstr>4.1.4 可变字符串</vt:lpstr>
      <vt:lpstr>4.1.4 可变字符串</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第4章 字符串与正则表达式</vt:lpstr>
      <vt:lpstr>4.2 正则表达式</vt:lpstr>
      <vt:lpstr>4.2.1 正则表达式语法</vt:lpstr>
      <vt:lpstr>4.2.1 正则表达式语法</vt:lpstr>
      <vt:lpstr>4.2.1 正则表达式语法</vt:lpstr>
      <vt:lpstr>4.2.1 正则表达式语法</vt:lpstr>
      <vt:lpstr>4.2.1 正则表达式语法</vt:lpstr>
      <vt:lpstr>4.2.2 re模块主要方法</vt:lpstr>
      <vt:lpstr>4.2.3 直接使用re模块方法</vt:lpstr>
      <vt:lpstr>4.2.3 直接使用re模块方法</vt:lpstr>
      <vt:lpstr>4.2.3 直接使用re模块方法</vt:lpstr>
      <vt:lpstr>4.2.3 直接使用re模块方法</vt:lpstr>
      <vt:lpstr>4.2.3 直接使用re模块方法</vt:lpstr>
      <vt:lpstr>4.2.3 直接使用re模块方法</vt:lpstr>
      <vt:lpstr>4.2.3 直接使用re模块方法</vt:lpstr>
      <vt:lpstr>4.2.4 使用正则表达式对象</vt:lpstr>
      <vt:lpstr>4.2.4 使用正则表达式对象</vt:lpstr>
      <vt:lpstr>4.2.4 使用正则表达式对象</vt:lpstr>
      <vt:lpstr>4.2.4 使用正则表达式对象</vt:lpstr>
      <vt:lpstr>4.2.4 使用正则表达式对象</vt:lpstr>
      <vt:lpstr>4.2.4 使用正则表达式对象</vt:lpstr>
      <vt:lpstr>4.2.4 使用正则表达式对象</vt:lpstr>
      <vt:lpstr>4.2.4 使用正则表达式对象</vt:lpstr>
      <vt:lpstr>4.2.4 使用正则表达式对象</vt:lpstr>
      <vt:lpstr>4.2.4 使用正则表达式对象</vt:lpstr>
      <vt:lpstr>4.2.5 子模式与match对象</vt:lpstr>
      <vt:lpstr>4.2.5 子模式与match对象</vt:lpstr>
      <vt:lpstr>4.2.5 子模式与match对象</vt:lpstr>
      <vt:lpstr>4.2.5 子模式与match对象</vt:lpstr>
      <vt:lpstr>4.2.5 子模式与match对象</vt:lpstr>
      <vt:lpstr>4.2.5 子模式与match对象</vt:lpstr>
      <vt:lpstr>4.2.5 子模式与match对象</vt:lpstr>
      <vt:lpstr>4.2.5 子模式与match对象</vt:lpstr>
      <vt:lpstr>4.2.5 子模式与match对象</vt:lpstr>
      <vt:lpstr>4.2.5 子模式与match对象</vt:lpstr>
      <vt:lpstr>4.2.5 子模式与match对象</vt:lpstr>
      <vt:lpstr>4.2.6 正则表达式应用案例</vt:lpstr>
      <vt:lpstr>4.2.6 正则表达式应用案例</vt:lpstr>
      <vt:lpstr>4.2.6 正则表达式应用案例</vt:lpstr>
      <vt:lpstr>4.2.6 正则表达式应用案例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wesley</cp:lastModifiedBy>
  <cp:revision>179</cp:revision>
  <dcterms:created xsi:type="dcterms:W3CDTF">2013-01-25T01:44:00Z</dcterms:created>
  <dcterms:modified xsi:type="dcterms:W3CDTF">2020-03-18T17:14:37Z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2052-11.3.0.9221</vt:lpwstr>
  </property>
</Properties>
</file>