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handoutMasterIdLst>
    <p:handoutMasterId r:id="rId151"/>
  </p:handoutMasterIdLst>
  <p:sldIdLst>
    <p:sldId id="1073" r:id="rId14"/>
    <p:sldId id="1074" r:id="rId16"/>
    <p:sldId id="258" r:id="rId17"/>
    <p:sldId id="441" r:id="rId18"/>
    <p:sldId id="257" r:id="rId19"/>
    <p:sldId id="259" r:id="rId20"/>
    <p:sldId id="291" r:id="rId21"/>
    <p:sldId id="445" r:id="rId22"/>
    <p:sldId id="446" r:id="rId23"/>
    <p:sldId id="1204" r:id="rId24"/>
    <p:sldId id="260" r:id="rId25"/>
    <p:sldId id="293" r:id="rId26"/>
    <p:sldId id="294" r:id="rId27"/>
    <p:sldId id="366" r:id="rId28"/>
    <p:sldId id="1205" r:id="rId29"/>
    <p:sldId id="265" r:id="rId30"/>
    <p:sldId id="440" r:id="rId31"/>
    <p:sldId id="533" r:id="rId32"/>
    <p:sldId id="295" r:id="rId33"/>
    <p:sldId id="296" r:id="rId34"/>
    <p:sldId id="266" r:id="rId35"/>
    <p:sldId id="268" r:id="rId36"/>
    <p:sldId id="367" r:id="rId37"/>
    <p:sldId id="368" r:id="rId38"/>
    <p:sldId id="269" r:id="rId39"/>
    <p:sldId id="267" r:id="rId40"/>
    <p:sldId id="270" r:id="rId41"/>
    <p:sldId id="271" r:id="rId42"/>
    <p:sldId id="272" r:id="rId43"/>
    <p:sldId id="273" r:id="rId44"/>
    <p:sldId id="274" r:id="rId45"/>
    <p:sldId id="275" r:id="rId46"/>
    <p:sldId id="944" r:id="rId47"/>
    <p:sldId id="369" r:id="rId48"/>
    <p:sldId id="370" r:id="rId49"/>
    <p:sldId id="371" r:id="rId50"/>
    <p:sldId id="372" r:id="rId51"/>
    <p:sldId id="1206" r:id="rId52"/>
    <p:sldId id="262" r:id="rId53"/>
    <p:sldId id="373" r:id="rId54"/>
    <p:sldId id="1207" r:id="rId55"/>
    <p:sldId id="264" r:id="rId56"/>
    <p:sldId id="277" r:id="rId57"/>
    <p:sldId id="374" r:id="rId58"/>
    <p:sldId id="278" r:id="rId59"/>
    <p:sldId id="375" r:id="rId60"/>
    <p:sldId id="534" r:id="rId61"/>
    <p:sldId id="376" r:id="rId62"/>
    <p:sldId id="377" r:id="rId63"/>
    <p:sldId id="447" r:id="rId64"/>
    <p:sldId id="448" r:id="rId65"/>
    <p:sldId id="865" r:id="rId66"/>
    <p:sldId id="1208" r:id="rId67"/>
    <p:sldId id="279" r:id="rId68"/>
    <p:sldId id="280" r:id="rId69"/>
    <p:sldId id="378" r:id="rId70"/>
    <p:sldId id="281" r:id="rId71"/>
    <p:sldId id="282" r:id="rId72"/>
    <p:sldId id="379" r:id="rId73"/>
    <p:sldId id="345" r:id="rId74"/>
    <p:sldId id="380" r:id="rId75"/>
    <p:sldId id="297" r:id="rId76"/>
    <p:sldId id="298" r:id="rId77"/>
    <p:sldId id="299" r:id="rId78"/>
    <p:sldId id="300" r:id="rId79"/>
    <p:sldId id="945" r:id="rId80"/>
    <p:sldId id="308" r:id="rId81"/>
    <p:sldId id="381" r:id="rId82"/>
    <p:sldId id="301" r:id="rId83"/>
    <p:sldId id="302" r:id="rId84"/>
    <p:sldId id="303" r:id="rId85"/>
    <p:sldId id="304" r:id="rId86"/>
    <p:sldId id="382" r:id="rId87"/>
    <p:sldId id="305" r:id="rId88"/>
    <p:sldId id="383" r:id="rId89"/>
    <p:sldId id="336" r:id="rId90"/>
    <p:sldId id="337" r:id="rId91"/>
    <p:sldId id="384" r:id="rId92"/>
    <p:sldId id="385" r:id="rId93"/>
    <p:sldId id="386" r:id="rId94"/>
    <p:sldId id="451" r:id="rId95"/>
    <p:sldId id="452" r:id="rId96"/>
    <p:sldId id="453" r:id="rId97"/>
    <p:sldId id="454" r:id="rId98"/>
    <p:sldId id="455" r:id="rId99"/>
    <p:sldId id="456" r:id="rId100"/>
    <p:sldId id="723" r:id="rId101"/>
    <p:sldId id="457" r:id="rId102"/>
    <p:sldId id="458" r:id="rId103"/>
    <p:sldId id="621" r:id="rId104"/>
    <p:sldId id="622" r:id="rId105"/>
    <p:sldId id="662" r:id="rId106"/>
    <p:sldId id="663" r:id="rId107"/>
    <p:sldId id="946" r:id="rId108"/>
    <p:sldId id="695" r:id="rId109"/>
    <p:sldId id="696" r:id="rId110"/>
    <p:sldId id="758" r:id="rId111"/>
    <p:sldId id="785" r:id="rId112"/>
    <p:sldId id="786" r:id="rId113"/>
    <p:sldId id="947" r:id="rId114"/>
    <p:sldId id="788" r:id="rId115"/>
    <p:sldId id="787" r:id="rId116"/>
    <p:sldId id="816" r:id="rId117"/>
    <p:sldId id="817" r:id="rId118"/>
    <p:sldId id="818" r:id="rId119"/>
    <p:sldId id="819" r:id="rId120"/>
    <p:sldId id="1043" r:id="rId121"/>
    <p:sldId id="1044" r:id="rId122"/>
    <p:sldId id="283" r:id="rId123"/>
    <p:sldId id="284" r:id="rId124"/>
    <p:sldId id="285" r:id="rId125"/>
    <p:sldId id="535" r:id="rId126"/>
    <p:sldId id="537" r:id="rId127"/>
    <p:sldId id="538" r:id="rId128"/>
    <p:sldId id="539" r:id="rId129"/>
    <p:sldId id="540" r:id="rId130"/>
    <p:sldId id="646" r:id="rId131"/>
    <p:sldId id="846" r:id="rId132"/>
    <p:sldId id="847" r:id="rId133"/>
    <p:sldId id="263" r:id="rId134"/>
    <p:sldId id="442" r:id="rId135"/>
    <p:sldId id="307" r:id="rId136"/>
    <p:sldId id="387" r:id="rId137"/>
    <p:sldId id="388" r:id="rId138"/>
    <p:sldId id="541" r:id="rId139"/>
    <p:sldId id="542" r:id="rId140"/>
    <p:sldId id="389" r:id="rId141"/>
    <p:sldId id="390" r:id="rId142"/>
    <p:sldId id="391" r:id="rId143"/>
    <p:sldId id="688" r:id="rId144"/>
    <p:sldId id="689" r:id="rId145"/>
    <p:sldId id="543" r:id="rId146"/>
    <p:sldId id="544" r:id="rId147"/>
    <p:sldId id="545" r:id="rId148"/>
    <p:sldId id="546" r:id="rId149"/>
    <p:sldId id="547" r:id="rId15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86"/>
        <p:guide pos="3862"/>
      </p:guideLst>
    </p:cSldViewPr>
  </p:slide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5.xml"/><Relationship Id="rId98" Type="http://schemas.openxmlformats.org/officeDocument/2006/relationships/slide" Target="slides/slide84.xml"/><Relationship Id="rId97" Type="http://schemas.openxmlformats.org/officeDocument/2006/relationships/slide" Target="slides/slide83.xml"/><Relationship Id="rId96" Type="http://schemas.openxmlformats.org/officeDocument/2006/relationships/slide" Target="slides/slide82.xml"/><Relationship Id="rId95" Type="http://schemas.openxmlformats.org/officeDocument/2006/relationships/slide" Target="slides/slide81.xml"/><Relationship Id="rId94" Type="http://schemas.openxmlformats.org/officeDocument/2006/relationships/slide" Target="slides/slide80.xml"/><Relationship Id="rId93" Type="http://schemas.openxmlformats.org/officeDocument/2006/relationships/slide" Target="slides/slide79.xml"/><Relationship Id="rId92" Type="http://schemas.openxmlformats.org/officeDocument/2006/relationships/slide" Target="slides/slide78.xml"/><Relationship Id="rId91" Type="http://schemas.openxmlformats.org/officeDocument/2006/relationships/slide" Target="slides/slide77.xml"/><Relationship Id="rId90" Type="http://schemas.openxmlformats.org/officeDocument/2006/relationships/slide" Target="slides/slide76.xml"/><Relationship Id="rId9" Type="http://schemas.openxmlformats.org/officeDocument/2006/relationships/slideMaster" Target="slideMasters/slideMaster8.xml"/><Relationship Id="rId89" Type="http://schemas.openxmlformats.org/officeDocument/2006/relationships/slide" Target="slides/slide75.xml"/><Relationship Id="rId88" Type="http://schemas.openxmlformats.org/officeDocument/2006/relationships/slide" Target="slides/slide74.xml"/><Relationship Id="rId87" Type="http://schemas.openxmlformats.org/officeDocument/2006/relationships/slide" Target="slides/slide73.xml"/><Relationship Id="rId86" Type="http://schemas.openxmlformats.org/officeDocument/2006/relationships/slide" Target="slides/slide72.xml"/><Relationship Id="rId85" Type="http://schemas.openxmlformats.org/officeDocument/2006/relationships/slide" Target="slides/slide71.xml"/><Relationship Id="rId84" Type="http://schemas.openxmlformats.org/officeDocument/2006/relationships/slide" Target="slides/slide70.xml"/><Relationship Id="rId83" Type="http://schemas.openxmlformats.org/officeDocument/2006/relationships/slide" Target="slides/slide69.xml"/><Relationship Id="rId82" Type="http://schemas.openxmlformats.org/officeDocument/2006/relationships/slide" Target="slides/slide68.xml"/><Relationship Id="rId81" Type="http://schemas.openxmlformats.org/officeDocument/2006/relationships/slide" Target="slides/slide67.xml"/><Relationship Id="rId80" Type="http://schemas.openxmlformats.org/officeDocument/2006/relationships/slide" Target="slides/slide66.xml"/><Relationship Id="rId8" Type="http://schemas.openxmlformats.org/officeDocument/2006/relationships/slideMaster" Target="slideMasters/slideMaster7.xml"/><Relationship Id="rId79" Type="http://schemas.openxmlformats.org/officeDocument/2006/relationships/slide" Target="slides/slide65.xml"/><Relationship Id="rId78" Type="http://schemas.openxmlformats.org/officeDocument/2006/relationships/slide" Target="slides/slide64.xml"/><Relationship Id="rId77" Type="http://schemas.openxmlformats.org/officeDocument/2006/relationships/slide" Target="slides/slide63.xml"/><Relationship Id="rId76" Type="http://schemas.openxmlformats.org/officeDocument/2006/relationships/slide" Target="slides/slide62.xml"/><Relationship Id="rId75" Type="http://schemas.openxmlformats.org/officeDocument/2006/relationships/slide" Target="slides/slide61.xml"/><Relationship Id="rId74" Type="http://schemas.openxmlformats.org/officeDocument/2006/relationships/slide" Target="slides/slide60.xml"/><Relationship Id="rId73" Type="http://schemas.openxmlformats.org/officeDocument/2006/relationships/slide" Target="slides/slide59.xml"/><Relationship Id="rId72" Type="http://schemas.openxmlformats.org/officeDocument/2006/relationships/slide" Target="slides/slide58.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5" Type="http://schemas.openxmlformats.org/officeDocument/2006/relationships/commentAuthors" Target="commentAuthors.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handoutMaster" Target="handoutMasters/handoutMaster1.xml"/><Relationship Id="rId150" Type="http://schemas.openxmlformats.org/officeDocument/2006/relationships/slide" Target="slides/slide136.xml"/><Relationship Id="rId15" Type="http://schemas.openxmlformats.org/officeDocument/2006/relationships/notesMaster" Target="notesMasters/notesMaster1.xml"/><Relationship Id="rId149" Type="http://schemas.openxmlformats.org/officeDocument/2006/relationships/slide" Target="slides/slide135.xml"/><Relationship Id="rId148" Type="http://schemas.openxmlformats.org/officeDocument/2006/relationships/slide" Target="slides/slide134.xml"/><Relationship Id="rId147" Type="http://schemas.openxmlformats.org/officeDocument/2006/relationships/slide" Target="slides/slide133.xml"/><Relationship Id="rId146" Type="http://schemas.openxmlformats.org/officeDocument/2006/relationships/slide" Target="slides/slide132.xml"/><Relationship Id="rId145" Type="http://schemas.openxmlformats.org/officeDocument/2006/relationships/slide" Target="slides/slide131.xml"/><Relationship Id="rId144" Type="http://schemas.openxmlformats.org/officeDocument/2006/relationships/slide" Target="slides/slide130.xml"/><Relationship Id="rId143" Type="http://schemas.openxmlformats.org/officeDocument/2006/relationships/slide" Target="slides/slide129.xml"/><Relationship Id="rId142" Type="http://schemas.openxmlformats.org/officeDocument/2006/relationships/slide" Target="slides/slide128.xml"/><Relationship Id="rId141" Type="http://schemas.openxmlformats.org/officeDocument/2006/relationships/slide" Target="slides/slide127.xml"/><Relationship Id="rId140" Type="http://schemas.openxmlformats.org/officeDocument/2006/relationships/slide" Target="slides/slide126.xml"/><Relationship Id="rId14" Type="http://schemas.openxmlformats.org/officeDocument/2006/relationships/slide" Target="slides/slide1.xml"/><Relationship Id="rId139" Type="http://schemas.openxmlformats.org/officeDocument/2006/relationships/slide" Target="slides/slide125.xml"/><Relationship Id="rId138" Type="http://schemas.openxmlformats.org/officeDocument/2006/relationships/slide" Target="slides/slide124.xml"/><Relationship Id="rId137" Type="http://schemas.openxmlformats.org/officeDocument/2006/relationships/slide" Target="slides/slide123.xml"/><Relationship Id="rId136" Type="http://schemas.openxmlformats.org/officeDocument/2006/relationships/slide" Target="slides/slide122.xml"/><Relationship Id="rId135" Type="http://schemas.openxmlformats.org/officeDocument/2006/relationships/slide" Target="slides/slide121.xml"/><Relationship Id="rId134" Type="http://schemas.openxmlformats.org/officeDocument/2006/relationships/slide" Target="slides/slide120.xml"/><Relationship Id="rId133" Type="http://schemas.openxmlformats.org/officeDocument/2006/relationships/slide" Target="slides/slide119.xml"/><Relationship Id="rId132" Type="http://schemas.openxmlformats.org/officeDocument/2006/relationships/slide" Target="slides/slide118.xml"/><Relationship Id="rId131" Type="http://schemas.openxmlformats.org/officeDocument/2006/relationships/slide" Target="slides/slide117.xml"/><Relationship Id="rId130" Type="http://schemas.openxmlformats.org/officeDocument/2006/relationships/slide" Target="slides/slide116.xml"/><Relationship Id="rId13" Type="http://schemas.openxmlformats.org/officeDocument/2006/relationships/slideMaster" Target="slideMasters/slideMaster12.xml"/><Relationship Id="rId129" Type="http://schemas.openxmlformats.org/officeDocument/2006/relationships/slide" Target="slides/slide115.xml"/><Relationship Id="rId128" Type="http://schemas.openxmlformats.org/officeDocument/2006/relationships/slide" Target="slides/slide114.xml"/><Relationship Id="rId127" Type="http://schemas.openxmlformats.org/officeDocument/2006/relationships/slide" Target="slides/slide113.xml"/><Relationship Id="rId126" Type="http://schemas.openxmlformats.org/officeDocument/2006/relationships/slide" Target="slides/slide112.xml"/><Relationship Id="rId125" Type="http://schemas.openxmlformats.org/officeDocument/2006/relationships/slide" Target="slides/slide111.xml"/><Relationship Id="rId124" Type="http://schemas.openxmlformats.org/officeDocument/2006/relationships/slide" Target="slides/slide110.xml"/><Relationship Id="rId123" Type="http://schemas.openxmlformats.org/officeDocument/2006/relationships/slide" Target="slides/slide109.xml"/><Relationship Id="rId122" Type="http://schemas.openxmlformats.org/officeDocument/2006/relationships/slide" Target="slides/slide108.xml"/><Relationship Id="rId121" Type="http://schemas.openxmlformats.org/officeDocument/2006/relationships/slide" Target="slides/slide107.xml"/><Relationship Id="rId120" Type="http://schemas.openxmlformats.org/officeDocument/2006/relationships/slide" Target="slides/slide106.xml"/><Relationship Id="rId12" Type="http://schemas.openxmlformats.org/officeDocument/2006/relationships/slideMaster" Target="slideMasters/slideMaster11.xml"/><Relationship Id="rId119" Type="http://schemas.openxmlformats.org/officeDocument/2006/relationships/slide" Target="slides/slide105.xml"/><Relationship Id="rId118" Type="http://schemas.openxmlformats.org/officeDocument/2006/relationships/slide" Target="slides/slide104.xml"/><Relationship Id="rId117" Type="http://schemas.openxmlformats.org/officeDocument/2006/relationships/slide" Target="slides/slide103.xml"/><Relationship Id="rId116" Type="http://schemas.openxmlformats.org/officeDocument/2006/relationships/slide" Target="slides/slide102.xml"/><Relationship Id="rId115" Type="http://schemas.openxmlformats.org/officeDocument/2006/relationships/slide" Target="slides/slide101.xml"/><Relationship Id="rId114" Type="http://schemas.openxmlformats.org/officeDocument/2006/relationships/slide" Target="slides/slide100.xml"/><Relationship Id="rId113" Type="http://schemas.openxmlformats.org/officeDocument/2006/relationships/slide" Target="slides/slide99.xml"/><Relationship Id="rId112" Type="http://schemas.openxmlformats.org/officeDocument/2006/relationships/slide" Target="slides/slide98.xml"/><Relationship Id="rId111" Type="http://schemas.openxmlformats.org/officeDocument/2006/relationships/slide" Target="slides/slide97.xml"/><Relationship Id="rId110" Type="http://schemas.openxmlformats.org/officeDocument/2006/relationships/slide" Target="slides/slide96.xml"/><Relationship Id="rId11" Type="http://schemas.openxmlformats.org/officeDocument/2006/relationships/slideMaster" Target="slideMasters/slideMaster10.xml"/><Relationship Id="rId109" Type="http://schemas.openxmlformats.org/officeDocument/2006/relationships/slide" Target="slides/slide95.xml"/><Relationship Id="rId108" Type="http://schemas.openxmlformats.org/officeDocument/2006/relationships/slide" Target="slides/slide94.xml"/><Relationship Id="rId107" Type="http://schemas.openxmlformats.org/officeDocument/2006/relationships/slide" Target="slides/slide93.xml"/><Relationship Id="rId106" Type="http://schemas.openxmlformats.org/officeDocument/2006/relationships/slide" Target="slides/slide92.xml"/><Relationship Id="rId105" Type="http://schemas.openxmlformats.org/officeDocument/2006/relationships/slide" Target="slides/slide91.xml"/><Relationship Id="rId104" Type="http://schemas.openxmlformats.org/officeDocument/2006/relationships/slide" Target="slides/slide90.xml"/><Relationship Id="rId103" Type="http://schemas.openxmlformats.org/officeDocument/2006/relationships/slide" Target="slides/slide89.xml"/><Relationship Id="rId102" Type="http://schemas.openxmlformats.org/officeDocument/2006/relationships/slide" Target="slides/slide88.xml"/><Relationship Id="rId101" Type="http://schemas.openxmlformats.org/officeDocument/2006/relationships/slide" Target="slides/slide87.xml"/><Relationship Id="rId100" Type="http://schemas.openxmlformats.org/officeDocument/2006/relationships/slide" Target="slides/slide86.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6387"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20484" name="Rectangle 4"/>
          <p:cNvSpPr>
            <a:spLocks noGrp="1"/>
          </p:cNvSpPr>
          <p:nvPr>
            <p:ph type="sldImg"/>
          </p:nvPr>
        </p:nvSpPr>
        <p:spPr>
          <a:xfrm>
            <a:off x="381000" y="685800"/>
            <a:ext cx="6096000" cy="3429000"/>
          </a:xfrm>
          <a:prstGeom prst="rect">
            <a:avLst/>
          </a:prstGeom>
          <a:noFill/>
          <a:ln w="9525">
            <a:noFill/>
          </a:ln>
        </p:spPr>
      </p:sp>
      <p:sp>
        <p:nvSpPr>
          <p:cNvPr id="20485"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6390"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6391"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3313"/>
          <p:cNvGrpSpPr/>
          <p:nvPr/>
        </p:nvGrpSpPr>
        <p:grpSpPr>
          <a:xfrm>
            <a:off x="0" y="0"/>
            <a:ext cx="12192000" cy="6856413"/>
            <a:chOff x="0" y="0"/>
            <a:chExt cx="5760" cy="4319"/>
          </a:xfrm>
        </p:grpSpPr>
        <p:sp>
          <p:nvSpPr>
            <p:cNvPr id="17411" name="任意多边形 1331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1331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1331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1331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1331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1331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7417" name="任意多边形 1332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7418" name="任意多边形 1332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1332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7420" name="任意多边形 1332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1332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7422" name="任意多边形 1332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1332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1332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1332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1332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1333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7428" name="任意多边形 1333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1333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7430" name="任意多边形 1333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1333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1333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1333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7434" name="任意多边形 1333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1333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1333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7437" name="任意多边形 1334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1334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7439" name="任意多边形 1334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1334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1334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1334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1334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1334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1334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1334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13350"/>
            <p:cNvGrpSpPr/>
            <p:nvPr userDrawn="1"/>
          </p:nvGrpSpPr>
          <p:grpSpPr>
            <a:xfrm>
              <a:off x="0" y="1632"/>
              <a:ext cx="5758" cy="1858"/>
              <a:chOff x="0" y="0"/>
              <a:chExt cx="5758" cy="1858"/>
            </a:xfrm>
          </p:grpSpPr>
          <p:sp>
            <p:nvSpPr>
              <p:cNvPr id="17448" name="任意多边形 1335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1335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3354" name="标题 13353"/>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3355" name="副标题 13354"/>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3356" name="日期占位符 13355"/>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3358" name="灯片编号占位符 13357"/>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8434" name="组合 15361"/>
          <p:cNvGrpSpPr/>
          <p:nvPr/>
        </p:nvGrpSpPr>
        <p:grpSpPr>
          <a:xfrm>
            <a:off x="0" y="0"/>
            <a:ext cx="12187767" cy="6850063"/>
            <a:chOff x="0" y="0"/>
            <a:chExt cx="5758" cy="4315"/>
          </a:xfrm>
        </p:grpSpPr>
        <p:grpSp>
          <p:nvGrpSpPr>
            <p:cNvPr id="18435" name="组合 15362"/>
            <p:cNvGrpSpPr/>
            <p:nvPr userDrawn="1"/>
          </p:nvGrpSpPr>
          <p:grpSpPr>
            <a:xfrm>
              <a:off x="1728" y="2230"/>
              <a:ext cx="4027" cy="2085"/>
              <a:chOff x="0" y="0"/>
              <a:chExt cx="4027" cy="2085"/>
            </a:xfrm>
          </p:grpSpPr>
          <p:sp>
            <p:nvSpPr>
              <p:cNvPr id="18436" name="任意多边形 15363"/>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8437" name="任意多边形 15364"/>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8438" name="任意多边形 15365"/>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8439" name="任意多边形 15366"/>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8440" name="任意多边形 15367"/>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8441" name="任意多边形 15368"/>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8442" name="任意多边形 15369"/>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5371" name="标题 15370"/>
          <p:cNvSpPr>
            <a:spLocks noGrp="1"/>
          </p:cNvSpPr>
          <p:nvPr>
            <p:ph type="ctrTitle" sz="quarter"/>
          </p:nvPr>
        </p:nvSpPr>
        <p:spPr>
          <a:xfrm>
            <a:off x="914400" y="1736725"/>
            <a:ext cx="10363200" cy="1920875"/>
          </a:xfrm>
          <a:prstGeom prst="rect">
            <a:avLst/>
          </a:prstGeom>
          <a:noFill/>
          <a:ln w="9525">
            <a:noFill/>
            <a:miter/>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5372" name="副标题 15371"/>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5373" name="日期占位符 15372"/>
          <p:cNvSpPr>
            <a:spLocks noGrp="1"/>
          </p:cNvSpPr>
          <p:nvPr>
            <p:ph type="dt" sz="quarter" idx="2"/>
          </p:nvPr>
        </p:nvSpPr>
        <p:spPr>
          <a:xfrm>
            <a:off x="609600" y="6248400"/>
            <a:ext cx="2844800" cy="47625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5374" name="页脚占位符 15373"/>
          <p:cNvSpPr>
            <a:spLocks noGrp="1"/>
          </p:cNvSpPr>
          <p:nvPr>
            <p:ph type="ftr" sz="quarter" idx="3"/>
          </p:nvPr>
        </p:nvSpPr>
        <p:spPr>
          <a:xfrm>
            <a:off x="4165600" y="6251575"/>
            <a:ext cx="3860800" cy="476250"/>
          </a:xfrm>
          <a:prstGeom prst="rect">
            <a:avLst/>
          </a:prstGeom>
          <a:noFill/>
          <a:ln w="9525">
            <a:noFill/>
            <a:miter/>
          </a:ln>
        </p:spPr>
        <p:txBody>
          <a:bodyPr anchor="b"/>
          <a:p>
            <a:pPr fontAlgn="base"/>
            <a:endParaRPr lang="en-US" altLang="x-none" strike="noStrike" noProof="1" dirty="0"/>
          </a:p>
        </p:txBody>
      </p:sp>
      <p:sp>
        <p:nvSpPr>
          <p:cNvPr id="15375" name="灯片编号占位符 15374"/>
          <p:cNvSpPr>
            <a:spLocks noGrp="1"/>
          </p:cNvSpPr>
          <p:nvPr>
            <p:ph type="sldNum" sz="quarter" idx="4"/>
          </p:nvPr>
        </p:nvSpPr>
        <p:spPr>
          <a:xfrm>
            <a:off x="8737600" y="6254750"/>
            <a:ext cx="2844800" cy="47625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页脚占位符 8"/>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灯片编号占位符 2"/>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1820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25253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6"/>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custDataLst>
              <p:tags r:id="rId4"/>
            </p:custDataLst>
          </p:nvPr>
        </p:nvSpPr>
        <p:spPr/>
        <p:txBody>
          <a:bodyPr/>
          <a:lstStyle/>
          <a:p>
            <a:pPr lvl="0" fontAlgn="base"/>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820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25253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4233" y="-1270"/>
            <a:ext cx="12162367" cy="1233170"/>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4338" name="组合 6145"/>
          <p:cNvGrpSpPr/>
          <p:nvPr/>
        </p:nvGrpSpPr>
        <p:grpSpPr>
          <a:xfrm>
            <a:off x="0" y="0"/>
            <a:ext cx="12192000" cy="6856413"/>
            <a:chOff x="0" y="0"/>
            <a:chExt cx="5760" cy="4319"/>
          </a:xfrm>
        </p:grpSpPr>
        <p:sp>
          <p:nvSpPr>
            <p:cNvPr id="14339" name="任意多边形 614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4340" name="任意多边形 614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4341" name="任意多边形 614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4342" name="任意多边形 614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4343" name="任意多边形 615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4344" name="任意多边形 615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4345" name="任意多边形 615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4346" name="任意多边形 615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4347" name="任意多边形 615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4348" name="任意多边形 615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4349" name="任意多边形 615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4350" name="任意多边形 615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4351" name="任意多边形 615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4352" name="任意多边形 615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4353" name="任意多边形 616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4354" name="任意多边形 616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4355" name="任意多边形 616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4356" name="任意多边形 616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4357" name="任意多边形 616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4358" name="任意多边形 616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4359" name="任意多边形 616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4360" name="任意多边形 616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4361" name="任意多边形 616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4362" name="任意多边形 616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4363" name="任意多边形 617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4364" name="任意多边形 617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4365" name="任意多边形 617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4366" name="任意多边形 617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4367" name="任意多边形 617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4368" name="任意多边形 617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4369" name="任意多边形 617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4370" name="任意多边形 617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4371" name="任意多边形 617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4372" name="任意多边形 617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4373" name="任意多边形 618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4374" name="任意多边形 618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4375" name="组合 6182"/>
            <p:cNvGrpSpPr/>
            <p:nvPr userDrawn="1"/>
          </p:nvGrpSpPr>
          <p:grpSpPr>
            <a:xfrm>
              <a:off x="0" y="1632"/>
              <a:ext cx="5758" cy="1858"/>
              <a:chOff x="0" y="0"/>
              <a:chExt cx="5758" cy="1858"/>
            </a:xfrm>
          </p:grpSpPr>
          <p:sp>
            <p:nvSpPr>
              <p:cNvPr id="14376" name="任意多边形 618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4377" name="任意多边形 618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6186" name="标题 6185"/>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effectLst/>
              </a:defRPr>
            </a:lvl1pPr>
          </a:lstStyle>
          <a:p>
            <a:pPr lvl="0" fontAlgn="base"/>
            <a:r>
              <a:rPr lang="zh-CN" altLang="en-US" strike="noStrike" noProof="1"/>
              <a:t>单击此处编辑母版标题样式</a:t>
            </a:r>
            <a:endParaRPr lang="zh-CN" altLang="en-US" strike="noStrike" noProof="1"/>
          </a:p>
        </p:txBody>
      </p:sp>
      <p:sp>
        <p:nvSpPr>
          <p:cNvPr id="6187" name="副标题 6186"/>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effectLst/>
              </a:defRPr>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6188" name="日期占位符 6187"/>
          <p:cNvSpPr>
            <a:spLocks noGrp="1"/>
          </p:cNvSpPr>
          <p:nvPr>
            <p:ph type="dt" sz="quarter" idx="2"/>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en-US" altLang="x-none" strike="noStrike" noProof="1" dirty="0"/>
          </a:p>
        </p:txBody>
      </p:sp>
      <p:sp>
        <p:nvSpPr>
          <p:cNvPr id="6190" name="灯片编号占位符 6189"/>
          <p:cNvSpPr>
            <a:spLocks noGrp="1"/>
          </p:cNvSpPr>
          <p:nvPr>
            <p:ph type="sldNum" sz="quarter" idx="4"/>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10241"/>
          <p:cNvGrpSpPr/>
          <p:nvPr/>
        </p:nvGrpSpPr>
        <p:grpSpPr>
          <a:xfrm>
            <a:off x="0" y="0"/>
            <a:ext cx="12192000" cy="6856413"/>
            <a:chOff x="0" y="0"/>
            <a:chExt cx="5760" cy="4319"/>
          </a:xfrm>
        </p:grpSpPr>
        <p:sp>
          <p:nvSpPr>
            <p:cNvPr id="16387" name="任意多边形 1024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6388" name="任意多边形 1024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389" name="任意多边形 1024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6390" name="任意多边形 1024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391" name="任意多边形 1024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6392" name="任意多边形 1024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6393" name="任意多边形 1024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6394" name="任意多边形 1024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395" name="任意多边形 1025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6396" name="任意多边形 1025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6397" name="任意多边形 1025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6398" name="任意多边形 1025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6399" name="任意多边形 1025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400" name="任意多边形 1025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6401" name="任意多边形 1025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6402" name="任意多边形 1025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6403" name="任意多边形 1025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6404" name="任意多边形 1025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6405" name="任意多边形 1026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6406" name="任意多边形 1026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6407" name="任意多边形 1026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08" name="任意多边形 1026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6409" name="任意多边形 1026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6410" name="任意多边形 1026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6411" name="任意多边形 1026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6412" name="任意多边形 1026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6413" name="任意多边形 1026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6414" name="任意多边形 1026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6415" name="任意多边形 1027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416" name="任意多边形 1027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6417" name="任意多边形 1027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6418" name="任意多边形 1027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6419" name="任意多边形 1027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20" name="任意多边形 1027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6421" name="任意多边形 1027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6422" name="任意多边形 1027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6423" name="组合 10278"/>
            <p:cNvGrpSpPr/>
            <p:nvPr userDrawn="1"/>
          </p:nvGrpSpPr>
          <p:grpSpPr>
            <a:xfrm>
              <a:off x="0" y="1632"/>
              <a:ext cx="5758" cy="1858"/>
              <a:chOff x="0" y="0"/>
              <a:chExt cx="5758" cy="1858"/>
            </a:xfrm>
          </p:grpSpPr>
          <p:sp>
            <p:nvSpPr>
              <p:cNvPr id="16424" name="任意多边形 1027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425" name="任意多边形 1028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0282" name="标题 10281"/>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0283" name="副标题 10282"/>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0284" name="日期占位符 10283"/>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0286" name="灯片编号占位符 10285"/>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7" Type="http://schemas.openxmlformats.org/officeDocument/2006/relationships/theme" Target="../theme/theme12.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0242" name="组合 12289"/>
          <p:cNvGrpSpPr/>
          <p:nvPr/>
        </p:nvGrpSpPr>
        <p:grpSpPr>
          <a:xfrm>
            <a:off x="0" y="0"/>
            <a:ext cx="12192000" cy="6856413"/>
            <a:chOff x="0" y="0"/>
            <a:chExt cx="5760" cy="4319"/>
          </a:xfrm>
        </p:grpSpPr>
        <p:sp>
          <p:nvSpPr>
            <p:cNvPr id="10243"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0244"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0245"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0246"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0247"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0248"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0249"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0250"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0251"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0252"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0253"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0254"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0255"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0256"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0257"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0258"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0259"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0260"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0261"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0262"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0263"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0264"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0265"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0266"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0267"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0268"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0269"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0270"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0271"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0272"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0273"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0274"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0275"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0276"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0277"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0278"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0279" name="组合 12326"/>
            <p:cNvGrpSpPr/>
            <p:nvPr userDrawn="1"/>
          </p:nvGrpSpPr>
          <p:grpSpPr>
            <a:xfrm>
              <a:off x="0" y="1632"/>
              <a:ext cx="5758" cy="1858"/>
              <a:chOff x="0" y="0"/>
              <a:chExt cx="5758" cy="1858"/>
            </a:xfrm>
          </p:grpSpPr>
          <p:sp>
            <p:nvSpPr>
              <p:cNvPr id="10280"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0281"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2330" name="标题 12329"/>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2331" name="文本占位符 12330"/>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332" name="日期占位符 12331"/>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2334" name="灯片编号占位符 12333"/>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4338" name="日期占位符 14337"/>
          <p:cNvSpPr>
            <a:spLocks noGrp="1"/>
          </p:cNvSpPr>
          <p:nvPr>
            <p:ph type="dt" sz="half" idx="2"/>
          </p:nvPr>
        </p:nvSpPr>
        <p:spPr>
          <a:xfrm>
            <a:off x="609600" y="6251575"/>
            <a:ext cx="2844800" cy="47625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4339" name="灯片编号占位符 14338"/>
          <p:cNvSpPr>
            <a:spLocks noGrp="1"/>
          </p:cNvSpPr>
          <p:nvPr>
            <p:ph type="sldNum" sz="quarter" idx="4"/>
          </p:nvPr>
        </p:nvSpPr>
        <p:spPr>
          <a:xfrm>
            <a:off x="8737600" y="6248400"/>
            <a:ext cx="2844800" cy="47625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grpSp>
        <p:nvGrpSpPr>
          <p:cNvPr id="11268" name="组合 14339"/>
          <p:cNvGrpSpPr/>
          <p:nvPr/>
        </p:nvGrpSpPr>
        <p:grpSpPr>
          <a:xfrm>
            <a:off x="0" y="0"/>
            <a:ext cx="12187767" cy="6850063"/>
            <a:chOff x="0" y="0"/>
            <a:chExt cx="5758" cy="4315"/>
          </a:xfrm>
        </p:grpSpPr>
        <p:grpSp>
          <p:nvGrpSpPr>
            <p:cNvPr id="11269" name="组合 14340"/>
            <p:cNvGrpSpPr/>
            <p:nvPr userDrawn="1"/>
          </p:nvGrpSpPr>
          <p:grpSpPr>
            <a:xfrm>
              <a:off x="1728" y="2230"/>
              <a:ext cx="4027" cy="2085"/>
              <a:chOff x="0" y="0"/>
              <a:chExt cx="4027" cy="2085"/>
            </a:xfrm>
          </p:grpSpPr>
          <p:sp>
            <p:nvSpPr>
              <p:cNvPr id="11270" name="任意多边形 14341"/>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1271" name="任意多边形 14342"/>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1272" name="任意多边形 14343"/>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1273" name="任意多边形 14344"/>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1274" name="任意多边形 14345"/>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1275" name="任意多边形 14346"/>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1276" name="任意多边形 14347"/>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4349" name="标题 14348"/>
          <p:cNvSpPr>
            <a:spLocks noGrp="1" noRot="1"/>
          </p:cNvSpPr>
          <p:nvPr>
            <p:ph type="title"/>
          </p:nvPr>
        </p:nvSpPr>
        <p:spPr>
          <a:xfrm>
            <a:off x="609600" y="274638"/>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4350" name="页脚占位符 14349"/>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4351" name="文本占位符 14350"/>
          <p:cNvSpPr>
            <a:spLocks noGrp="1"/>
          </p:cNvSpPr>
          <p:nvPr>
            <p:ph type="body" idx="1"/>
          </p:nvPr>
        </p:nvSpPr>
        <p:spPr>
          <a:xfrm>
            <a:off x="609600" y="1600200"/>
            <a:ext cx="10972800" cy="4525963"/>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4102"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5122" name="组合 5121"/>
          <p:cNvGrpSpPr/>
          <p:nvPr/>
        </p:nvGrpSpPr>
        <p:grpSpPr>
          <a:xfrm>
            <a:off x="0" y="0"/>
            <a:ext cx="12192000" cy="6856413"/>
            <a:chOff x="0" y="0"/>
            <a:chExt cx="5760" cy="4319"/>
          </a:xfrm>
        </p:grpSpPr>
        <p:sp>
          <p:nvSpPr>
            <p:cNvPr id="5123" name="任意多边形 512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5124" name="任意多边形 512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5125" name="任意多边形 512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5126" name="任意多边形 512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5127" name="任意多边形 512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5128" name="任意多边形 512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5129" name="任意多边形 512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5130" name="任意多边形 512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5131" name="任意多边形 513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5132" name="任意多边形 513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5133" name="任意多边形 513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5134" name="任意多边形 513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5135" name="任意多边形 513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5136" name="任意多边形 513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5137" name="任意多边形 513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5138" name="任意多边形 513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5139" name="任意多边形 513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5140" name="任意多边形 513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5141" name="任意多边形 514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5142" name="任意多边形 514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5143" name="任意多边形 514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5144" name="任意多边形 514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5145" name="任意多边形 514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5146" name="任意多边形 514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5147" name="任意多边形 514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5148" name="任意多边形 514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5149" name="任意多边形 514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5150" name="任意多边形 514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5151" name="任意多边形 515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5152" name="任意多边形 515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5153" name="任意多边形 515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5154" name="任意多边形 515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5155" name="任意多边形 515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5156" name="任意多边形 515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5157" name="任意多边形 515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5158" name="任意多边形 515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5159" name="组合 5158"/>
            <p:cNvGrpSpPr/>
            <p:nvPr userDrawn="1"/>
          </p:nvGrpSpPr>
          <p:grpSpPr>
            <a:xfrm>
              <a:off x="0" y="1632"/>
              <a:ext cx="5758" cy="1858"/>
              <a:chOff x="0" y="0"/>
              <a:chExt cx="5758" cy="1858"/>
            </a:xfrm>
          </p:grpSpPr>
          <p:sp>
            <p:nvSpPr>
              <p:cNvPr id="5160" name="任意多边形 515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5161" name="任意多边形 516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5162" name="标题 5161"/>
          <p:cNvSpPr>
            <a:spLocks noGrp="1"/>
          </p:cNvSpPr>
          <p:nvPr>
            <p:ph type="title"/>
          </p:nvPr>
        </p:nvSpPr>
        <p:spPr>
          <a:xfrm>
            <a:off x="609600" y="277813"/>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63" name="文本占位符 5162"/>
          <p:cNvSpPr>
            <a:spLocks noGrp="1"/>
          </p:cNvSpPr>
          <p:nvPr>
            <p:ph type="body"/>
          </p:nvPr>
        </p:nvSpPr>
        <p:spPr>
          <a:xfrm>
            <a:off x="609600" y="1600200"/>
            <a:ext cx="10972800" cy="4530725"/>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64" name="日期占位符 5163"/>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effectLst/>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165" name="页脚占位符 5164"/>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effectLst/>
              </a:defRPr>
            </a:lvl1pPr>
          </a:lstStyle>
          <a:p>
            <a:pPr lvl="0" fontAlgn="base"/>
            <a:endParaRPr lang="zh-CN" altLang="en-US" strike="noStrike" noProof="1" dirty="0"/>
          </a:p>
        </p:txBody>
      </p:sp>
      <p:sp>
        <p:nvSpPr>
          <p:cNvPr id="5166" name="灯片编号占位符 5165"/>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717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717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819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8194" name="组合 9217"/>
          <p:cNvGrpSpPr/>
          <p:nvPr/>
        </p:nvGrpSpPr>
        <p:grpSpPr>
          <a:xfrm>
            <a:off x="0" y="0"/>
            <a:ext cx="12192000" cy="6856413"/>
            <a:chOff x="0" y="0"/>
            <a:chExt cx="5760" cy="4319"/>
          </a:xfrm>
        </p:grpSpPr>
        <p:sp>
          <p:nvSpPr>
            <p:cNvPr id="8195" name="任意多边形 921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8196" name="任意多边形 921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197" name="任意多边形 922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8198" name="任意多边形 922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199" name="任意多边形 922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8200" name="任意多边形 922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8201" name="任意多边形 922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8202" name="任意多边形 922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03" name="任意多边形 922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8204" name="任意多边形 922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8205" name="任意多边形 922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8206" name="任意多边形 922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8207" name="任意多边形 923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208" name="任意多边形 923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8209" name="任意多边形 923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8210" name="任意多边形 923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8211" name="任意多边形 923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8212" name="任意多边形 923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8213" name="任意多边形 923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8214" name="任意多边形 923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8215" name="任意多边形 923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16" name="任意多边形 923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8217" name="任意多边形 924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8218" name="任意多边形 924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8219" name="任意多边形 924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8220" name="任意多边形 924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8221" name="任意多边形 924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8222" name="任意多边形 924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8223" name="任意多边形 924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224" name="任意多边形 924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8225" name="任意多边形 924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8226" name="任意多边形 924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8227" name="任意多边形 925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28" name="任意多边形 925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8229" name="任意多边形 925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8230" name="任意多边形 925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8231" name="组合 9254"/>
            <p:cNvGrpSpPr/>
            <p:nvPr userDrawn="1"/>
          </p:nvGrpSpPr>
          <p:grpSpPr>
            <a:xfrm>
              <a:off x="0" y="1632"/>
              <a:ext cx="5758" cy="1858"/>
              <a:chOff x="0" y="0"/>
              <a:chExt cx="5758" cy="1858"/>
            </a:xfrm>
          </p:grpSpPr>
          <p:sp>
            <p:nvSpPr>
              <p:cNvPr id="8232" name="任意多边形 925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33" name="任意多边形 925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9258" name="标题 9257"/>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9259" name="文本占位符 9258"/>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9260" name="日期占位符 9259"/>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9262" name="灯片编号占位符 9261"/>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921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126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126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127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2.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hyperlink" Target="code\&#25235;&#29392;&#29432;.py"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hyperlink" Target="code\&#25968;&#29420;.py"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5.1 函数定义</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内容占位符 2"/>
          <p:cNvSpPr>
            <a:spLocks noGrp="1"/>
          </p:cNvSpPr>
          <p:nvPr>
            <p:ph sz="half" idx="2"/>
          </p:nvPr>
        </p:nvSpPr>
        <p:spPr/>
        <p:txBody>
          <a:bodyPr anchor="t"/>
          <a:p>
            <a:pPr marL="0" indent="0">
              <a:buNone/>
            </a:pPr>
            <a:r>
              <a:rPr lang="zh-CN" altLang="en-US" sz="1800">
                <a:latin typeface="Consolas" panose="020B0609020204030204" charset="0"/>
              </a:rPr>
              <a:t># 传统套路</a:t>
            </a:r>
            <a:endParaRPr lang="zh-CN" altLang="en-US" sz="1800">
              <a:latin typeface="Consolas" panose="020B0609020204030204" charset="0"/>
            </a:endParaRPr>
          </a:p>
          <a:p>
            <a:pPr marL="0" indent="0">
              <a:buNone/>
            </a:pPr>
            <a:r>
              <a:rPr lang="zh-CN" altLang="en-US" sz="1800">
                <a:latin typeface="Consolas" panose="020B0609020204030204" charset="0"/>
              </a:rPr>
              <a:t>def demo1(x, y, z):</a:t>
            </a:r>
            <a:endParaRPr lang="zh-CN" altLang="en-US" sz="1800">
              <a:latin typeface="Consolas" panose="020B0609020204030204" charset="0"/>
            </a:endParaRPr>
          </a:p>
          <a:p>
            <a:pPr marL="0" indent="0">
              <a:buNone/>
            </a:pPr>
            <a:r>
              <a:rPr lang="zh-CN" altLang="en-US" sz="1800">
                <a:latin typeface="Consolas" panose="020B0609020204030204" charset="0"/>
              </a:rPr>
              <a:t>    product = -float('inf')</a:t>
            </a:r>
            <a:endParaRPr lang="zh-CN" altLang="en-US" sz="1800">
              <a:latin typeface="Consolas" panose="020B0609020204030204" charset="0"/>
            </a:endParaRPr>
          </a:p>
          <a:p>
            <a:pPr marL="0" indent="0">
              <a:buNone/>
            </a:pPr>
            <a:r>
              <a:rPr lang="zh-CN" altLang="en-US" sz="1800">
                <a:latin typeface="Consolas" panose="020B0609020204030204" charset="0"/>
              </a:rPr>
              <a:t>    positions = ()</a:t>
            </a:r>
            <a:endParaRPr lang="zh-CN" altLang="en-US" sz="1800">
              <a:latin typeface="Consolas" panose="020B0609020204030204" charset="0"/>
            </a:endParaRPr>
          </a:p>
          <a:p>
            <a:pPr marL="0" indent="0">
              <a:buNone/>
            </a:pPr>
            <a:r>
              <a:rPr lang="zh-CN" altLang="en-US" sz="1800">
                <a:latin typeface="Consolas" panose="020B0609020204030204" charset="0"/>
              </a:rPr>
              <a:t>    for i, v1 in enumerate(x):</a:t>
            </a:r>
            <a:endParaRPr lang="zh-CN" altLang="en-US" sz="1800">
              <a:latin typeface="Consolas" panose="020B0609020204030204" charset="0"/>
            </a:endParaRPr>
          </a:p>
          <a:p>
            <a:pPr marL="0" indent="0">
              <a:buNone/>
            </a:pPr>
            <a:r>
              <a:rPr lang="zh-CN" altLang="en-US" sz="1800">
                <a:latin typeface="Consolas" panose="020B0609020204030204" charset="0"/>
              </a:rPr>
              <a:t>        for j, v2 in enumerate(y):</a:t>
            </a:r>
            <a:endParaRPr lang="zh-CN" altLang="en-US" sz="1800">
              <a:latin typeface="Consolas" panose="020B0609020204030204" charset="0"/>
            </a:endParaRPr>
          </a:p>
          <a:p>
            <a:pPr marL="0" indent="0">
              <a:buNone/>
            </a:pPr>
            <a:r>
              <a:rPr lang="zh-CN" altLang="en-US" sz="1800">
                <a:latin typeface="Consolas" panose="020B0609020204030204" charset="0"/>
              </a:rPr>
              <a:t>            for k, v3 in enumerate(z):</a:t>
            </a:r>
            <a:endParaRPr lang="zh-CN" altLang="en-US" sz="1800">
              <a:latin typeface="Consolas" panose="020B0609020204030204" charset="0"/>
            </a:endParaRPr>
          </a:p>
          <a:p>
            <a:pPr marL="0" indent="0">
              <a:buNone/>
            </a:pPr>
            <a:r>
              <a:rPr lang="zh-CN" altLang="en-US" sz="1800">
                <a:latin typeface="Consolas" panose="020B0609020204030204" charset="0"/>
              </a:rPr>
              <a:t>                t = v1*v2*v3</a:t>
            </a:r>
            <a:endParaRPr lang="zh-CN" altLang="en-US" sz="1800">
              <a:latin typeface="Consolas" panose="020B0609020204030204" charset="0"/>
            </a:endParaRPr>
          </a:p>
          <a:p>
            <a:pPr marL="0" indent="0">
              <a:buNone/>
            </a:pPr>
            <a:r>
              <a:rPr lang="zh-CN" altLang="en-US" sz="1800">
                <a:latin typeface="Consolas" panose="020B0609020204030204" charset="0"/>
              </a:rPr>
              <a:t>                if t &gt; product:</a:t>
            </a:r>
            <a:endParaRPr lang="zh-CN" altLang="en-US" sz="1800">
              <a:latin typeface="Consolas" panose="020B0609020204030204" charset="0"/>
            </a:endParaRPr>
          </a:p>
          <a:p>
            <a:pPr marL="0" indent="0">
              <a:buNone/>
            </a:pPr>
            <a:r>
              <a:rPr lang="zh-CN" altLang="en-US" sz="1800">
                <a:latin typeface="Consolas" panose="020B0609020204030204" charset="0"/>
              </a:rPr>
              <a:t>                    product = t</a:t>
            </a:r>
            <a:endParaRPr lang="zh-CN" altLang="en-US" sz="1800">
              <a:latin typeface="Consolas" panose="020B0609020204030204" charset="0"/>
            </a:endParaRPr>
          </a:p>
          <a:p>
            <a:pPr marL="0" indent="0">
              <a:buNone/>
            </a:pPr>
            <a:r>
              <a:rPr lang="zh-CN" altLang="en-US" sz="1800">
                <a:latin typeface="Consolas" panose="020B0609020204030204" charset="0"/>
              </a:rPr>
              <a:t>                    positions = (i, j, k)</a:t>
            </a:r>
            <a:endParaRPr lang="zh-CN" altLang="en-US" sz="1800">
              <a:latin typeface="Consolas" panose="020B0609020204030204" charset="0"/>
            </a:endParaRPr>
          </a:p>
          <a:p>
            <a:pPr marL="0" indent="0">
              <a:buNone/>
            </a:pPr>
            <a:r>
              <a:rPr lang="zh-CN" altLang="en-US" sz="1800">
                <a:latin typeface="Consolas" panose="020B0609020204030204" charset="0"/>
              </a:rPr>
              <a:t>    return (product, positions)</a:t>
            </a:r>
            <a:endParaRPr lang="zh-CN" altLang="en-US" sz="1800">
              <a:latin typeface="Consolas" panose="020B0609020204030204" charset="0"/>
            </a:endParaRPr>
          </a:p>
          <a:p>
            <a:pPr marL="0" indent="0">
              <a:buNone/>
            </a:pPr>
            <a:endParaRPr lang="zh-CN" altLang="en-US" sz="1800"/>
          </a:p>
        </p:txBody>
      </p:sp>
      <p:sp>
        <p:nvSpPr>
          <p:cNvPr id="2" name="文本占位符 1"/>
          <p:cNvSpPr>
            <a:spLocks noGrp="1"/>
          </p:cNvSpPr>
          <p:nvPr>
            <p:ph type="body" idx="1"/>
          </p:nvPr>
        </p:nvSpPr>
        <p:spPr/>
        <p:txBody>
          <a:bodyPr/>
          <a:p>
            <a:endParaRPr lang="zh-CN" altLang="en-US"/>
          </a:p>
        </p:txBody>
      </p:sp>
      <p:sp>
        <p:nvSpPr>
          <p:cNvPr id="116738"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内容占位符 2"/>
          <p:cNvSpPr>
            <a:spLocks noGrp="1"/>
          </p:cNvSpPr>
          <p:nvPr>
            <p:ph sz="half" idx="2"/>
          </p:nvPr>
        </p:nvSpPr>
        <p:spPr/>
        <p:txBody>
          <a:bodyPr anchor="t"/>
          <a:p>
            <a:pPr marL="0" indent="0">
              <a:buNone/>
            </a:pPr>
            <a:r>
              <a:rPr lang="zh-CN" altLang="en-US" sz="1800">
                <a:latin typeface="Consolas" panose="020B0609020204030204" charset="0"/>
              </a:rPr>
              <a:t># 利用Python内置函数和列表对象方法</a:t>
            </a:r>
            <a:endParaRPr lang="zh-CN" altLang="en-US" sz="1800">
              <a:latin typeface="Consolas" panose="020B0609020204030204" charset="0"/>
            </a:endParaRPr>
          </a:p>
          <a:p>
            <a:pPr marL="0" indent="0">
              <a:buNone/>
            </a:pPr>
            <a:r>
              <a:rPr lang="zh-CN" altLang="en-US" sz="1800">
                <a:latin typeface="Consolas" panose="020B0609020204030204" charset="0"/>
              </a:rPr>
              <a:t>def demo2(x, y, z):</a:t>
            </a:r>
            <a:endParaRPr lang="zh-CN" altLang="en-US" sz="1800">
              <a:latin typeface="Consolas" panose="020B0609020204030204" charset="0"/>
            </a:endParaRPr>
          </a:p>
          <a:p>
            <a:pPr marL="0" indent="0">
              <a:buNone/>
            </a:pPr>
            <a:r>
              <a:rPr lang="zh-CN" altLang="en-US" sz="1800">
                <a:latin typeface="Consolas" panose="020B0609020204030204" charset="0"/>
              </a:rPr>
              <a:t>    i = max(x)</a:t>
            </a:r>
            <a:endParaRPr lang="zh-CN" altLang="en-US" sz="1800">
              <a:latin typeface="Consolas" panose="020B0609020204030204" charset="0"/>
            </a:endParaRPr>
          </a:p>
          <a:p>
            <a:pPr marL="0" indent="0">
              <a:buNone/>
            </a:pPr>
            <a:r>
              <a:rPr lang="zh-CN" altLang="en-US" sz="1800">
                <a:latin typeface="Consolas" panose="020B0609020204030204" charset="0"/>
              </a:rPr>
              <a:t>    iPos = x.index(i)</a:t>
            </a:r>
            <a:endParaRPr lang="zh-CN" altLang="en-US" sz="1800">
              <a:latin typeface="Consolas" panose="020B0609020204030204" charset="0"/>
            </a:endParaRPr>
          </a:p>
          <a:p>
            <a:pPr marL="0" indent="0">
              <a:buNone/>
            </a:pPr>
            <a:r>
              <a:rPr lang="zh-CN" altLang="en-US" sz="1800">
                <a:latin typeface="Consolas" panose="020B0609020204030204" charset="0"/>
              </a:rPr>
              <a:t>    j = max(y)</a:t>
            </a:r>
            <a:endParaRPr lang="zh-CN" altLang="en-US" sz="1800">
              <a:latin typeface="Consolas" panose="020B0609020204030204" charset="0"/>
            </a:endParaRPr>
          </a:p>
          <a:p>
            <a:pPr marL="0" indent="0">
              <a:buNone/>
            </a:pPr>
            <a:r>
              <a:rPr lang="zh-CN" altLang="en-US" sz="1800">
                <a:latin typeface="Consolas" panose="020B0609020204030204" charset="0"/>
              </a:rPr>
              <a:t>    jPos = y.index(j)</a:t>
            </a:r>
            <a:endParaRPr lang="zh-CN" altLang="en-US" sz="1800">
              <a:latin typeface="Consolas" panose="020B0609020204030204" charset="0"/>
            </a:endParaRPr>
          </a:p>
          <a:p>
            <a:pPr marL="0" indent="0">
              <a:buNone/>
            </a:pPr>
            <a:r>
              <a:rPr lang="zh-CN" altLang="en-US" sz="1800">
                <a:latin typeface="Consolas" panose="020B0609020204030204" charset="0"/>
              </a:rPr>
              <a:t>    k = max(z)</a:t>
            </a:r>
            <a:endParaRPr lang="zh-CN" altLang="en-US" sz="1800">
              <a:latin typeface="Consolas" panose="020B0609020204030204" charset="0"/>
            </a:endParaRPr>
          </a:p>
          <a:p>
            <a:pPr marL="0" indent="0">
              <a:buNone/>
            </a:pPr>
            <a:r>
              <a:rPr lang="zh-CN" altLang="en-US" sz="1800">
                <a:latin typeface="Consolas" panose="020B0609020204030204" charset="0"/>
              </a:rPr>
              <a:t>    kPos = z.index(k)</a:t>
            </a:r>
            <a:endParaRPr lang="zh-CN" altLang="en-US" sz="1800">
              <a:latin typeface="Consolas" panose="020B0609020204030204" charset="0"/>
            </a:endParaRPr>
          </a:p>
          <a:p>
            <a:pPr marL="0" indent="0">
              <a:buNone/>
            </a:pPr>
            <a:r>
              <a:rPr lang="zh-CN" altLang="en-US" sz="1800">
                <a:latin typeface="Consolas" panose="020B0609020204030204" charset="0"/>
              </a:rPr>
              <a:t>    return (i*j*k, (iPos, jPos, kPos))</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7762"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内容占位符 2"/>
          <p:cNvSpPr>
            <a:spLocks noGrp="1"/>
          </p:cNvSpPr>
          <p:nvPr>
            <p:ph sz="half" idx="2"/>
          </p:nvPr>
        </p:nvSpPr>
        <p:spPr/>
        <p:txBody>
          <a:bodyPr anchor="t"/>
          <a:p>
            <a:pPr marL="0" indent="0">
              <a:buNone/>
            </a:pPr>
            <a:r>
              <a:rPr lang="zh-CN" altLang="en-US" sz="1800">
                <a:latin typeface="Consolas" panose="020B0609020204030204" charset="0"/>
              </a:rPr>
              <a:t># 利用Python函数式编程特点</a:t>
            </a:r>
            <a:endParaRPr lang="zh-CN" altLang="en-US" sz="1800">
              <a:latin typeface="Consolas" panose="020B0609020204030204" charset="0"/>
            </a:endParaRPr>
          </a:p>
          <a:p>
            <a:pPr marL="0" indent="0">
              <a:buNone/>
            </a:pPr>
            <a:r>
              <a:rPr lang="zh-CN" altLang="en-US" sz="1800">
                <a:latin typeface="Consolas" panose="020B0609020204030204" charset="0"/>
              </a:rPr>
              <a:t>def demo3(lst):</a:t>
            </a:r>
            <a:endParaRPr lang="zh-CN" altLang="en-US" sz="1800">
              <a:latin typeface="Consolas" panose="020B0609020204030204" charset="0"/>
            </a:endParaRPr>
          </a:p>
          <a:p>
            <a:pPr marL="0" indent="0">
              <a:buNone/>
            </a:pPr>
            <a:r>
              <a:rPr lang="zh-CN" altLang="en-US" sz="1800">
                <a:latin typeface="Consolas" panose="020B0609020204030204" charset="0"/>
              </a:rPr>
              <a:t>    maxValues = tuple(map(max, lst))</a:t>
            </a:r>
            <a:endParaRPr lang="zh-CN" altLang="en-US" sz="1800">
              <a:latin typeface="Consolas" panose="020B0609020204030204" charset="0"/>
            </a:endParaRPr>
          </a:p>
          <a:p>
            <a:pPr marL="0" indent="0">
              <a:buNone/>
            </a:pPr>
            <a:r>
              <a:rPr lang="zh-CN" altLang="en-US" sz="1800">
                <a:latin typeface="Consolas" panose="020B0609020204030204" charset="0"/>
              </a:rPr>
              <a:t>    f = lambda lst, item: lst.index(item)</a:t>
            </a:r>
            <a:endParaRPr lang="zh-CN" altLang="en-US" sz="1800">
              <a:latin typeface="Consolas" panose="020B0609020204030204" charset="0"/>
            </a:endParaRPr>
          </a:p>
          <a:p>
            <a:pPr marL="0" indent="0">
              <a:buNone/>
            </a:pPr>
            <a:r>
              <a:rPr lang="zh-CN" altLang="en-US" sz="1800">
                <a:latin typeface="Consolas" panose="020B0609020204030204" charset="0"/>
              </a:rPr>
              <a:t>    positions = tuple(map(f, lst, maxValues))</a:t>
            </a:r>
            <a:endParaRPr lang="zh-CN" altLang="en-US" sz="1800">
              <a:latin typeface="Consolas" panose="020B0609020204030204" charset="0"/>
            </a:endParaRPr>
          </a:p>
          <a:p>
            <a:pPr marL="0" indent="0">
              <a:buNone/>
            </a:pPr>
            <a:r>
              <a:rPr lang="zh-CN" altLang="en-US" sz="1800">
                <a:latin typeface="Consolas" panose="020B0609020204030204" charset="0"/>
              </a:rPr>
              <a:t>    product = eval('*'.join(map(str, maxValues)))</a:t>
            </a:r>
            <a:endParaRPr lang="zh-CN" altLang="en-US" sz="1800">
              <a:latin typeface="Consolas" panose="020B0609020204030204" charset="0"/>
            </a:endParaRPr>
          </a:p>
          <a:p>
            <a:pPr marL="0" indent="0">
              <a:buNone/>
            </a:pPr>
            <a:r>
              <a:rPr lang="zh-CN" altLang="en-US" sz="1800">
                <a:latin typeface="Consolas" panose="020B0609020204030204" charset="0"/>
              </a:rPr>
              <a:t>    return (product, positions)</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8786"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19810" name="Content Placeholder 2"/>
          <p:cNvSpPr>
            <a:spLocks noGrp="1"/>
          </p:cNvSpPr>
          <p:nvPr>
            <p:ph sz="half" idx="2"/>
          </p:nvPr>
        </p:nvSpPr>
        <p:spPr/>
        <p:txBody>
          <a:bodyPr anchor="t"/>
          <a:p>
            <a:pPr>
              <a:lnSpc>
                <a:spcPct val="150000"/>
              </a:lnSpc>
              <a:spcBef>
                <a:spcPct val="0"/>
              </a:spcBef>
            </a:pPr>
            <a:r>
              <a:rPr lang="zh-CN" altLang="en-US" sz="2400"/>
              <a:t>例</a:t>
            </a:r>
            <a:r>
              <a:rPr lang="en-US" altLang="zh-CN" sz="2400"/>
              <a:t>5-22  假设一段楼梯共15个台阶，小明一步最多能上3个台阶，那么小明上这段楼梯一共有多少种方法？</a:t>
            </a:r>
            <a:endParaRPr lang="en-US" altLang="zh-CN" sz="2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20834" name="Content Placeholder 2"/>
          <p:cNvSpPr>
            <a:spLocks noGrp="1"/>
          </p:cNvSpPr>
          <p:nvPr>
            <p:ph sz="half" idx="2"/>
          </p:nvPr>
        </p:nvSpPr>
        <p:spPr/>
        <p:txBody>
          <a:bodyPr anchor="t"/>
          <a:p>
            <a:pPr>
              <a:lnSpc>
                <a:spcPct val="150000"/>
              </a:lnSpc>
              <a:spcBef>
                <a:spcPct val="0"/>
              </a:spcBef>
            </a:pPr>
            <a:r>
              <a:rPr lang="en-US" altLang="zh-CN" sz="2000"/>
              <a:t>解析：从第15个台阶上往回看，有3种方法可以上来（从第14个台阶上一步迈1个台阶上来，从第13个台阶上一步迈2个台阶上来，从第12个台阶上一步迈3个台阶上来），同理，第14个、13个、12个台阶都可以这样推算，从而得到公式f(n) = f(n-1) + f(n-2) + f(n-3)，其中n=15、14、13、...、5、4。然后就是确定这个递归公式的结束条件了，第一个台阶只有1种上法，第二个台阶有2种上法（一步迈2个台阶上去、一步迈1个台阶分两步上去），第三个台阶有4种上法（一步迈3个台阶上去、一步2个台阶+一步1个台阶、一步1个台阶+一步2个台阶、一步迈1个台阶分三步上去）。</a:t>
            </a:r>
            <a:endParaRPr lang="en-US" altLang="zh-CN" sz="20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21858" name="Content Placeholder 2"/>
          <p:cNvSpPr>
            <a:spLocks noGrp="1"/>
          </p:cNvSpPr>
          <p:nvPr>
            <p:ph sz="half" idx="2"/>
          </p:nvPr>
        </p:nvSpPr>
        <p:spPr/>
        <p:txBody>
          <a:bodyPr anchor="t"/>
          <a:p>
            <a:pPr marL="0" indent="0">
              <a:buNone/>
            </a:pPr>
            <a:r>
              <a:rPr lang="en-US" altLang="zh-CN" sz="1800">
                <a:latin typeface="Consolas" panose="020B0609020204030204" charset="0"/>
              </a:rPr>
              <a:t>def climbStairs1(n):</a:t>
            </a:r>
            <a:endParaRPr lang="en-US" altLang="zh-CN" sz="1800">
              <a:latin typeface="Consolas" panose="020B0609020204030204" charset="0"/>
            </a:endParaRPr>
          </a:p>
          <a:p>
            <a:pPr marL="0" indent="0">
              <a:buNone/>
            </a:pPr>
            <a:r>
              <a:rPr lang="en-US" altLang="zh-CN" sz="1800">
                <a:latin typeface="Consolas" panose="020B0609020204030204" charset="0"/>
              </a:rPr>
              <a:t>    #递推法</a:t>
            </a:r>
            <a:endParaRPr lang="en-US" altLang="zh-CN" sz="1800">
              <a:latin typeface="Consolas" panose="020B0609020204030204" charset="0"/>
            </a:endParaRPr>
          </a:p>
          <a:p>
            <a:pPr marL="0" indent="0">
              <a:buNone/>
            </a:pPr>
            <a:r>
              <a:rPr lang="en-US" altLang="zh-CN" sz="1800">
                <a:latin typeface="Consolas" panose="020B0609020204030204" charset="0"/>
              </a:rPr>
              <a:t>    a = 1</a:t>
            </a:r>
            <a:endParaRPr lang="en-US" altLang="zh-CN" sz="1800">
              <a:latin typeface="Consolas" panose="020B0609020204030204" charset="0"/>
            </a:endParaRPr>
          </a:p>
          <a:p>
            <a:pPr marL="0" indent="0">
              <a:buNone/>
            </a:pPr>
            <a:r>
              <a:rPr lang="en-US" altLang="zh-CN" sz="1800">
                <a:latin typeface="Consolas" panose="020B0609020204030204" charset="0"/>
              </a:rPr>
              <a:t>    b = 2</a:t>
            </a:r>
            <a:endParaRPr lang="en-US" altLang="zh-CN" sz="1800">
              <a:latin typeface="Consolas" panose="020B0609020204030204" charset="0"/>
            </a:endParaRPr>
          </a:p>
          <a:p>
            <a:pPr marL="0" indent="0">
              <a:buNone/>
            </a:pPr>
            <a:r>
              <a:rPr lang="en-US" altLang="zh-CN" sz="1800">
                <a:latin typeface="Consolas" panose="020B0609020204030204" charset="0"/>
              </a:rPr>
              <a:t>    c = 4</a:t>
            </a:r>
            <a:endParaRPr lang="en-US" altLang="zh-CN" sz="1800">
              <a:latin typeface="Consolas" panose="020B0609020204030204" charset="0"/>
            </a:endParaRPr>
          </a:p>
          <a:p>
            <a:pPr marL="0" indent="0">
              <a:buNone/>
            </a:pPr>
            <a:r>
              <a:rPr lang="en-US" altLang="zh-CN" sz="1800">
                <a:latin typeface="Consolas" panose="020B0609020204030204" charset="0"/>
              </a:rPr>
              <a:t>    for i in range(n-3):</a:t>
            </a:r>
            <a:endParaRPr lang="en-US" altLang="zh-CN" sz="1800">
              <a:latin typeface="Consolas" panose="020B0609020204030204" charset="0"/>
            </a:endParaRPr>
          </a:p>
          <a:p>
            <a:pPr marL="0" indent="0">
              <a:buNone/>
            </a:pPr>
            <a:r>
              <a:rPr lang="en-US" altLang="zh-CN" sz="1800">
                <a:latin typeface="Consolas" panose="020B0609020204030204" charset="0"/>
              </a:rPr>
              <a:t>        c, b, a = a+b+c, c, b</a:t>
            </a:r>
            <a:endParaRPr lang="en-US" altLang="zh-CN" sz="1800">
              <a:latin typeface="Consolas" panose="020B0609020204030204" charset="0"/>
            </a:endParaRPr>
          </a:p>
          <a:p>
            <a:pPr marL="0" indent="0">
              <a:buNone/>
            </a:pPr>
            <a:r>
              <a:rPr lang="en-US" altLang="zh-CN" sz="1800">
                <a:latin typeface="Consolas" panose="020B0609020204030204" charset="0"/>
              </a:rPr>
              <a:t>    return c</a:t>
            </a:r>
            <a:endParaRPr lang="en-US" altLang="zh-CN" sz="1800">
              <a:latin typeface="Consolas" panose="020B06090202040302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22882" name="Content Placeholder 2"/>
          <p:cNvSpPr>
            <a:spLocks noGrp="1"/>
          </p:cNvSpPr>
          <p:nvPr>
            <p:ph sz="half" idx="2"/>
          </p:nvPr>
        </p:nvSpPr>
        <p:spPr/>
        <p:txBody>
          <a:bodyPr anchor="t"/>
          <a:p>
            <a:pPr marL="0" indent="0">
              <a:buNone/>
            </a:pPr>
            <a:r>
              <a:rPr lang="en-US" altLang="zh-CN" sz="1800">
                <a:latin typeface="Consolas" panose="020B0609020204030204" charset="0"/>
              </a:rPr>
              <a:t>def climbStairs2(n):</a:t>
            </a:r>
            <a:endParaRPr lang="en-US" altLang="zh-CN" sz="1800">
              <a:latin typeface="Consolas" panose="020B0609020204030204" charset="0"/>
            </a:endParaRPr>
          </a:p>
          <a:p>
            <a:pPr marL="0" indent="0">
              <a:buNone/>
            </a:pPr>
            <a:r>
              <a:rPr lang="en-US" altLang="zh-CN" sz="1800">
                <a:latin typeface="Consolas" panose="020B0609020204030204" charset="0"/>
              </a:rPr>
              <a:t>    #递归法</a:t>
            </a:r>
            <a:endParaRPr lang="en-US" altLang="zh-CN" sz="1800">
              <a:latin typeface="Consolas" panose="020B0609020204030204" charset="0"/>
            </a:endParaRPr>
          </a:p>
          <a:p>
            <a:pPr marL="0" indent="0">
              <a:buNone/>
            </a:pPr>
            <a:r>
              <a:rPr lang="en-US" altLang="zh-CN" sz="1800">
                <a:latin typeface="Consolas" panose="020B0609020204030204" charset="0"/>
              </a:rPr>
              <a:t>    first3 = {1:1, 2:2, 3:4}</a:t>
            </a:r>
            <a:endParaRPr lang="en-US" altLang="zh-CN" sz="1800">
              <a:latin typeface="Consolas" panose="020B0609020204030204" charset="0"/>
            </a:endParaRPr>
          </a:p>
          <a:p>
            <a:pPr marL="0" indent="0">
              <a:buNone/>
            </a:pPr>
            <a:r>
              <a:rPr lang="en-US" altLang="zh-CN" sz="1800">
                <a:latin typeface="Consolas" panose="020B0609020204030204" charset="0"/>
              </a:rPr>
              <a:t>    if n in first3.keys():</a:t>
            </a:r>
            <a:endParaRPr lang="en-US" altLang="zh-CN" sz="1800">
              <a:latin typeface="Consolas" panose="020B0609020204030204" charset="0"/>
            </a:endParaRPr>
          </a:p>
          <a:p>
            <a:pPr marL="0" indent="0">
              <a:buNone/>
            </a:pPr>
            <a:r>
              <a:rPr lang="en-US" altLang="zh-CN" sz="1800">
                <a:latin typeface="Consolas" panose="020B0609020204030204" charset="0"/>
              </a:rPr>
              <a:t>        return first3[n]</a:t>
            </a:r>
            <a:endParaRPr lang="en-US" altLang="zh-CN" sz="1800">
              <a:latin typeface="Consolas" panose="020B0609020204030204" charset="0"/>
            </a:endParaRPr>
          </a:p>
          <a:p>
            <a:pPr marL="0" indent="0">
              <a:buNone/>
            </a:pPr>
            <a:r>
              <a:rPr lang="en-US" altLang="zh-CN" sz="1800">
                <a:latin typeface="Consolas" panose="020B0609020204030204" charset="0"/>
              </a:rPr>
              <a:t>    else:</a:t>
            </a:r>
            <a:endParaRPr lang="en-US" altLang="zh-CN" sz="1800">
              <a:latin typeface="Consolas" panose="020B0609020204030204" charset="0"/>
            </a:endParaRPr>
          </a:p>
          <a:p>
            <a:pPr marL="0" indent="0">
              <a:buNone/>
            </a:pPr>
            <a:r>
              <a:rPr lang="en-US" altLang="zh-CN" sz="1800">
                <a:latin typeface="Consolas" panose="020B0609020204030204" charset="0"/>
              </a:rPr>
              <a:t>        return climbStairs2(n-1) + \</a:t>
            </a:r>
            <a:endParaRPr lang="en-US" altLang="zh-CN" sz="1800">
              <a:latin typeface="Consolas" panose="020B0609020204030204" charset="0"/>
            </a:endParaRPr>
          </a:p>
          <a:p>
            <a:pPr marL="0" indent="0">
              <a:buNone/>
            </a:pPr>
            <a:r>
              <a:rPr lang="en-US" altLang="zh-CN" sz="1800">
                <a:latin typeface="Consolas" panose="020B0609020204030204" charset="0"/>
              </a:rPr>
              <a:t>               climbStairs2(n-2) + \</a:t>
            </a:r>
            <a:endParaRPr lang="en-US" altLang="zh-CN" sz="1800">
              <a:latin typeface="Consolas" panose="020B0609020204030204" charset="0"/>
            </a:endParaRPr>
          </a:p>
          <a:p>
            <a:pPr marL="0" indent="0">
              <a:buNone/>
            </a:pPr>
            <a:r>
              <a:rPr lang="en-US" altLang="zh-CN" sz="1800">
                <a:latin typeface="Consolas" panose="020B0609020204030204" charset="0"/>
              </a:rPr>
              <a:t>               climbStairs2(n-3)</a:t>
            </a:r>
            <a:endParaRPr lang="en-US" altLang="zh-CN" sz="1800">
              <a:latin typeface="Consolas" panose="020B06090202040302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内容占位符 4"/>
          <p:cNvSpPr>
            <a:spLocks noGrp="1"/>
          </p:cNvSpPr>
          <p:nvPr>
            <p:ph sz="half" idx="2"/>
          </p:nvPr>
        </p:nvSpPr>
        <p:spPr/>
        <p:txBody>
          <a:bodyPr anchor="t"/>
          <a:p>
            <a:pPr>
              <a:lnSpc>
                <a:spcPct val="150000"/>
              </a:lnSpc>
              <a:spcBef>
                <a:spcPct val="0"/>
              </a:spcBef>
            </a:pPr>
            <a:r>
              <a:rPr lang="zh-CN" altLang="en-US" sz="2400"/>
              <a:t>例</a:t>
            </a:r>
            <a:r>
              <a:rPr lang="en-US" altLang="zh-CN" sz="2400"/>
              <a:t>5-23  </a:t>
            </a:r>
            <a:r>
              <a:rPr lang="zh-CN" altLang="en-US" sz="2400"/>
              <a:t>把一个自然数分解成最多</a:t>
            </a:r>
            <a:r>
              <a:rPr lang="en-US" altLang="zh-CN" sz="2400"/>
              <a:t>4</a:t>
            </a:r>
            <a:r>
              <a:rPr lang="zh-CN" altLang="en-US" sz="2400"/>
              <a:t>个平方数的和，要求越短越好。例如7604 </a:t>
            </a:r>
            <a:r>
              <a:rPr lang="en-US" altLang="zh-CN" sz="2400"/>
              <a:t>=</a:t>
            </a:r>
            <a:r>
              <a:rPr lang="zh-CN" altLang="en-US" sz="2400"/>
              <a:t> </a:t>
            </a:r>
            <a:r>
              <a:rPr lang="en-US" altLang="zh-CN" sz="2400"/>
              <a:t>52^2 +</a:t>
            </a:r>
            <a:r>
              <a:rPr lang="zh-CN" altLang="en-US" sz="2400"/>
              <a:t> </a:t>
            </a:r>
            <a:r>
              <a:rPr lang="en-US" altLang="zh-CN" sz="2400"/>
              <a:t>70^2</a:t>
            </a:r>
            <a:r>
              <a:rPr lang="zh-CN" altLang="en-US" sz="2400"/>
              <a:t>。</a:t>
            </a:r>
            <a:endParaRPr lang="zh-CN" altLang="en-US" sz="2400"/>
          </a:p>
        </p:txBody>
      </p:sp>
      <p:sp>
        <p:nvSpPr>
          <p:cNvPr id="2" name="文本占位符 1"/>
          <p:cNvSpPr>
            <a:spLocks noGrp="1"/>
          </p:cNvSpPr>
          <p:nvPr>
            <p:ph type="body" idx="1"/>
          </p:nvPr>
        </p:nvSpPr>
        <p:spPr/>
        <p:txBody>
          <a:bodyPr/>
          <a:p>
            <a:endParaRPr lang="zh-CN" altLang="en-US"/>
          </a:p>
        </p:txBody>
      </p:sp>
      <p:sp>
        <p:nvSpPr>
          <p:cNvPr id="123906"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内容占位符 2"/>
          <p:cNvSpPr>
            <a:spLocks noGrp="1"/>
          </p:cNvSpPr>
          <p:nvPr>
            <p:ph sz="half" idx="2"/>
          </p:nvPr>
        </p:nvSpPr>
        <p:spPr/>
        <p:txBody>
          <a:bodyPr anchor="t"/>
          <a:p>
            <a:pPr marL="0" indent="0">
              <a:spcBef>
                <a:spcPct val="0"/>
              </a:spcBef>
              <a:buNone/>
            </a:pPr>
            <a:r>
              <a:rPr lang="zh-CN" altLang="en-US" sz="1200">
                <a:latin typeface="Consolas" panose="020B0609020204030204" charset="0"/>
              </a:rPr>
              <a:t>from random import sample</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from itertools import combinations</a:t>
            </a:r>
            <a:endParaRPr lang="zh-CN" altLang="en-US" sz="1200">
              <a:latin typeface="Consolas" panose="020B0609020204030204" charset="0"/>
            </a:endParaRPr>
          </a:p>
          <a:p>
            <a:pPr marL="0" indent="0">
              <a:spcBef>
                <a:spcPct val="0"/>
              </a:spcBef>
              <a:buNone/>
            </a:pP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def shortestPingFang(data):</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'''对于任意自然数n，都能分解成若干平方数的和，求其最短'''</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 计算所有小于最大数n的平方数，每个数字重复4次</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pingfangshu = [1]</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def generate():</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n = max(data)</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for num in range(2, int(n**0.5)+1):</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for _ in range(4):</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pingfangshu.append(num**2)</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generate()</a:t>
            </a:r>
            <a:endParaRPr lang="zh-CN" altLang="en-US" sz="1200">
              <a:latin typeface="Consolas" panose="020B0609020204030204" charset="0"/>
            </a:endParaRPr>
          </a:p>
          <a:p>
            <a:pPr marL="0" indent="0">
              <a:spcBef>
                <a:spcPct val="0"/>
              </a:spcBef>
              <a:buNone/>
            </a:pP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def getResult(num):</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temp = int(num**0.5)**2</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index = pingfangshu.index(temp)+1</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 切片，适当优化</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tempPingFangShu = pingfangshu[:index]</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 寻找最短组合</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for length in range(1, 5):</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for item in combinations(pingfangshu, length):</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if sum(item) == num:</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return item</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for num in data:</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print(num, ':', getResult(num))</a:t>
            </a:r>
            <a:endParaRPr lang="zh-CN" altLang="en-US" sz="1200">
              <a:latin typeface="Consolas" panose="020B0609020204030204" charset="0"/>
            </a:endParaRPr>
          </a:p>
          <a:p>
            <a:pPr marL="0" indent="0">
              <a:spcBef>
                <a:spcPct val="0"/>
              </a:spcBef>
              <a:buNone/>
            </a:pP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data = sample(range(1,100000), 10)</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shortestPingFang(data)</a:t>
            </a:r>
            <a:endParaRPr lang="zh-CN" altLang="en-US" sz="12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24930"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6041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——map()</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25954" name="文本占位符 60418"/>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内置函数map</a:t>
            </a:r>
            <a:r>
              <a:rPr lang="en-US" altLang="zh-CN" sz="2400" dirty="0"/>
              <a:t>()</a:t>
            </a:r>
            <a:r>
              <a:rPr lang="zh-CN" altLang="en-US" sz="2400" dirty="0"/>
              <a:t>可以将一个函数作用到一个序列或迭代器对象上。</a:t>
            </a:r>
            <a:endParaRPr lang="zh-CN" altLang="en-US" sz="1800" dirty="0">
              <a:latin typeface="Consolas" panose="020B0609020204030204" charset="0"/>
            </a:endParaRPr>
          </a:p>
          <a:p>
            <a:pPr>
              <a:lnSpc>
                <a:spcPct val="90000"/>
              </a:lnSpc>
              <a:buSzPct val="90000"/>
              <a:buFont typeface="Wingdings" panose="05000000000000000000" pitchFamily="2" charset="2"/>
              <a:buNone/>
            </a:pPr>
            <a:r>
              <a:rPr lang="zh-CN" altLang="en-US" sz="1800" dirty="0">
                <a:latin typeface="Consolas" panose="020B0609020204030204" charset="0"/>
              </a:rPr>
              <a:t>&gt;&gt;&gt; </a:t>
            </a:r>
            <a:r>
              <a:rPr lang="en-US" altLang="zh-CN" sz="1800" dirty="0">
                <a:latin typeface="Consolas" panose="020B0609020204030204" charset="0"/>
              </a:rPr>
              <a:t>list(</a:t>
            </a:r>
            <a:r>
              <a:rPr lang="zh-CN" altLang="en-US" sz="1800" dirty="0">
                <a:latin typeface="Consolas" panose="020B0609020204030204" charset="0"/>
              </a:rPr>
              <a:t>map(str,range(5))</a:t>
            </a:r>
            <a:r>
              <a:rPr lang="en-US" altLang="zh-CN" sz="1800" dirty="0">
                <a:latin typeface="Consolas" panose="020B0609020204030204" charset="0"/>
              </a:rPr>
              <a: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zh-CN" altLang="en-US" sz="1800" dirty="0">
                <a:solidFill>
                  <a:srgbClr val="00B0F0"/>
                </a:solidFill>
                <a:latin typeface="Consolas" panose="020B0609020204030204" charset="0"/>
              </a:rPr>
              <a:t>['0', '1', '2', '3', '4']</a:t>
            </a:r>
            <a:endParaRPr lang="zh-CN" altLang="en-US"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def add5(v):</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return v+5</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list(map(add5,range(10)))</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[5, 6, 7, 8, 9, 10, 11, 12, 13, 14]</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def add(x, y):return x+y</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list(map(add, range(5), range(5)))</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[0, 2, 4, 6, 8]</a:t>
            </a:r>
            <a:endParaRPr lang="en-US" altLang="zh-CN" sz="1800" dirty="0">
              <a:solidFill>
                <a:srgbClr val="00B0F0"/>
              </a:solidFill>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355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5.2 </a:t>
            </a:r>
            <a:r>
              <a:rPr>
                <a:latin typeface="+mj-lt"/>
                <a:ea typeface="+mj-ea"/>
                <a:cs typeface="+mj-cs"/>
                <a:sym typeface="+mn-ea"/>
              </a:rPr>
              <a:t>形参与实参</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9698" name="文本占位符 23554"/>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zh-CN" altLang="en-US" sz="2400"/>
              <a:t>函数定义时括弧内为形参，一个函数可以没有形参，但是括弧必须要有，表示该函数不接受参数。</a:t>
            </a:r>
            <a:endParaRPr lang="zh-CN" altLang="en-US" sz="2400"/>
          </a:p>
          <a:p>
            <a:pPr>
              <a:lnSpc>
                <a:spcPct val="150000"/>
              </a:lnSpc>
              <a:spcBef>
                <a:spcPts val="600"/>
              </a:spcBef>
              <a:spcAft>
                <a:spcPts val="600"/>
              </a:spcAft>
              <a:buSzPct val="90000"/>
              <a:buFont typeface="Wingdings" panose="05000000000000000000" charset="0"/>
              <a:buChar char="§"/>
            </a:pPr>
            <a:r>
              <a:rPr lang="zh-CN" altLang="en-US" sz="2400"/>
              <a:t>函数调用时向其传递实参，将实参</a:t>
            </a:r>
            <a:r>
              <a:rPr lang="zh-CN" altLang="en-US" sz="2400">
                <a:solidFill>
                  <a:srgbClr val="FF0000"/>
                </a:solidFill>
              </a:rPr>
              <a:t>引用</a:t>
            </a:r>
            <a:r>
              <a:rPr lang="zh-CN" altLang="en-US" sz="2400"/>
              <a:t>传递给形参。</a:t>
            </a:r>
            <a:endParaRPr lang="zh-CN" altLang="en-US" sz="2400"/>
          </a:p>
          <a:p>
            <a:pPr>
              <a:lnSpc>
                <a:spcPct val="150000"/>
              </a:lnSpc>
              <a:spcBef>
                <a:spcPts val="600"/>
              </a:spcBef>
              <a:spcAft>
                <a:spcPts val="600"/>
              </a:spcAft>
              <a:buSzPct val="90000"/>
              <a:buFont typeface="Wingdings" panose="05000000000000000000" charset="0"/>
              <a:buChar char="§"/>
            </a:pPr>
            <a:r>
              <a:rPr lang="zh-CN" altLang="en-US" sz="2400"/>
              <a:t>在定义函数时，对参数个数并没有限制，如果有多个形参，需要使用逗号进行分隔。</a:t>
            </a:r>
            <a:endParaRPr lang="zh-CN" altLang="en-US" sz="2400"/>
          </a:p>
          <a:p>
            <a:pPr>
              <a:buSzPct val="90000"/>
              <a:buFont typeface="Wingdings" panose="05000000000000000000" pitchFamily="2" charset="2"/>
              <a:buChar char="•"/>
            </a:pP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6144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——recude()</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26978" name="文本占位符 6144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标准库</a:t>
            </a:r>
            <a:r>
              <a:rPr lang="en-US" altLang="zh-CN" sz="2400" dirty="0"/>
              <a:t>functools</a:t>
            </a:r>
            <a:r>
              <a:rPr lang="zh-CN" altLang="en-US" sz="2400" dirty="0"/>
              <a:t>中的reduce</a:t>
            </a:r>
            <a:r>
              <a:rPr lang="en-US" altLang="zh-CN" sz="2400" dirty="0"/>
              <a:t>()</a:t>
            </a:r>
            <a:r>
              <a:rPr lang="zh-CN" altLang="en-US" sz="2400" dirty="0"/>
              <a:t>函数可以将一个接受2个参数的函数以迭代的方式从左到右依次作用到一个序列或迭代器对象的所有元素上。</a:t>
            </a:r>
            <a:endParaRPr lang="zh-CN" altLang="en-US" sz="2400" dirty="0"/>
          </a:p>
          <a:p>
            <a:pPr>
              <a:lnSpc>
                <a:spcPct val="80000"/>
              </a:lnSpc>
              <a:spcBef>
                <a:spcPct val="0"/>
              </a:spcBef>
              <a:buSzPct val="90000"/>
              <a:buFont typeface="Wingdings" panose="05000000000000000000" pitchFamily="2" charset="2"/>
              <a:buNone/>
            </a:pP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a:t>
            </a:r>
            <a:r>
              <a:rPr lang="zh-CN" altLang="en-US" sz="1800" dirty="0">
                <a:latin typeface="Consolas" panose="020B0609020204030204" charset="0"/>
              </a:rPr>
              <a:t>from functools import reduce</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zh-CN" altLang="en-US" sz="1800" dirty="0">
                <a:latin typeface="Consolas" panose="020B0609020204030204" charset="0"/>
              </a:rPr>
              <a:t>&gt;&gt;&gt; seq=[1,2,3,4,5,6,7,8,9]</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zh-CN" altLang="en-US" sz="1800" dirty="0">
                <a:latin typeface="Consolas" panose="020B0609020204030204" charset="0"/>
              </a:rPr>
              <a:t>&gt;&gt;&gt; reduce(lambda x,y:x+y, seq)</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zh-CN" altLang="en-US" sz="1800" dirty="0">
                <a:solidFill>
                  <a:srgbClr val="00B0F0"/>
                </a:solidFill>
                <a:latin typeface="Consolas" panose="020B0609020204030204" charset="0"/>
              </a:rPr>
              <a:t>45</a:t>
            </a:r>
            <a:endParaRPr lang="zh-CN" altLang="en-US"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def add(x, y):</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    return x + y</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reduce(add,range(10))</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45</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zh-CN" altLang="en-US" sz="1800" dirty="0">
                <a:latin typeface="Consolas" panose="020B0609020204030204" charset="0"/>
              </a:rPr>
              <a:t>&gt;&gt;&gt; reduce(add,map(str,range(10)))</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zh-CN" altLang="en-US" sz="1800" dirty="0">
                <a:solidFill>
                  <a:srgbClr val="00B0F0"/>
                </a:solidFill>
                <a:latin typeface="Consolas" panose="020B0609020204030204" charset="0"/>
              </a:rPr>
              <a:t>'0123456789'</a:t>
            </a:r>
            <a:endParaRPr lang="zh-CN" altLang="en-US" sz="1800" dirty="0">
              <a:solidFill>
                <a:srgbClr val="00B0F0"/>
              </a:solidFill>
              <a:latin typeface="Consolas" panose="020B06090202040302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6348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——filter()</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28002" name="文本占位符 63490"/>
          <p:cNvSpPr>
            <a:spLocks noGrp="1"/>
          </p:cNvSpPr>
          <p:nvPr>
            <p:ph sz="half" idx="2"/>
          </p:nvPr>
        </p:nvSpPr>
        <p:spPr/>
        <p:txBody>
          <a:bodyPr anchor="t"/>
          <a:p>
            <a:pPr>
              <a:lnSpc>
                <a:spcPct val="100000"/>
              </a:lnSpc>
              <a:spcBef>
                <a:spcPct val="0"/>
              </a:spcBef>
              <a:buSzPct val="90000"/>
              <a:buFont typeface="Wingdings" panose="05000000000000000000" charset="0"/>
              <a:buChar char="§"/>
            </a:pPr>
            <a:r>
              <a:rPr lang="zh-CN" altLang="en-US" sz="2400"/>
              <a:t>内置函数</a:t>
            </a:r>
            <a:r>
              <a:rPr lang="en-US" altLang="zh-CN" sz="2400"/>
              <a:t>filter</a:t>
            </a:r>
            <a:r>
              <a:rPr lang="zh-CN" altLang="en-US" sz="2400"/>
              <a:t>将一个函数作用到一个序列上，返回该序列中使得该函数返回值为</a:t>
            </a:r>
            <a:r>
              <a:rPr lang="en-US" altLang="zh-CN" sz="2400"/>
              <a:t>True</a:t>
            </a:r>
            <a:r>
              <a:rPr lang="zh-CN" altLang="en-US" sz="2400"/>
              <a:t>的那些元素组成的</a:t>
            </a:r>
            <a:r>
              <a:rPr lang="en-US" altLang="zh-CN" sz="2400"/>
              <a:t>filter</a:t>
            </a:r>
            <a:r>
              <a:rPr lang="zh-CN" altLang="en-US" sz="2400"/>
              <a:t>对象。</a:t>
            </a:r>
            <a:endParaRPr lang="zh-CN" altLang="en-US" sz="2400"/>
          </a:p>
          <a:p>
            <a:pPr>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seq=['foo','x41','?!','***']</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def func(x):</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return x.isalnum()</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list(filter(func,seq))</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['foo', 'x41']</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seq</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['foo', 'x41', '?!', '***']</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[x for x in seq if x.isalnum()]</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['foo', 'x41']</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list(filter(lambda x:x.isalnum(),seq))</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['foo', 'x41']</a:t>
            </a:r>
            <a:endParaRPr lang="en-US" altLang="zh-CN" sz="1800">
              <a:latin typeface="Consolas" panose="020B0609020204030204" charset="0"/>
            </a:endParaRPr>
          </a:p>
          <a:p>
            <a:pPr>
              <a:lnSpc>
                <a:spcPct val="90000"/>
              </a:lnSpc>
              <a:buSzPct val="90000"/>
              <a:buFont typeface="Wingdings" panose="05000000000000000000" pitchFamily="2" charset="2"/>
              <a:buChar char="•"/>
            </a:pPr>
            <a:endParaRPr lang="en-US" altLang="zh-CN" sz="1800">
              <a:latin typeface="Consolas" panose="020B06090202040302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Content Placeholder 2"/>
          <p:cNvSpPr>
            <a:spLocks noGrp="1"/>
          </p:cNvSpPr>
          <p:nvPr>
            <p:ph sz="half" idx="2"/>
          </p:nvPr>
        </p:nvSpPr>
        <p:spPr/>
        <p:txBody>
          <a:bodyPr anchor="t"/>
          <a:p>
            <a:pPr>
              <a:lnSpc>
                <a:spcPct val="150000"/>
              </a:lnSpc>
              <a:spcBef>
                <a:spcPct val="0"/>
              </a:spcBef>
            </a:pPr>
            <a:r>
              <a:rPr lang="en-US" altLang="en-US" sz="2400">
                <a:solidFill>
                  <a:srgbClr val="FF0000"/>
                </a:solidFill>
              </a:rPr>
              <a:t>包含yield语句的函数</a:t>
            </a:r>
            <a:r>
              <a:rPr lang="en-US" altLang="en-US" sz="2400"/>
              <a:t>可以用来创建</a:t>
            </a:r>
            <a:r>
              <a:rPr lang="en-US" altLang="en-US" sz="2400">
                <a:solidFill>
                  <a:srgbClr val="FF0000"/>
                </a:solidFill>
              </a:rPr>
              <a:t>生成器对象</a:t>
            </a:r>
            <a:r>
              <a:rPr lang="en-US" altLang="en-US" sz="2400"/>
              <a:t>，这样的函数也称生成器函数。</a:t>
            </a:r>
            <a:endParaRPr lang="en-US" altLang="en-US" sz="2400"/>
          </a:p>
          <a:p>
            <a:pPr>
              <a:lnSpc>
                <a:spcPct val="150000"/>
              </a:lnSpc>
              <a:spcBef>
                <a:spcPct val="0"/>
              </a:spcBef>
            </a:pPr>
            <a:r>
              <a:rPr lang="en-US" altLang="en-US" sz="2400"/>
              <a:t>每次执行到yield语句</a:t>
            </a:r>
            <a:r>
              <a:rPr lang="zh-CN" altLang="en-US" sz="2400"/>
              <a:t>会</a:t>
            </a:r>
            <a:r>
              <a:rPr lang="en-US" altLang="en-US" sz="2400">
                <a:solidFill>
                  <a:srgbClr val="FF0000"/>
                </a:solidFill>
              </a:rPr>
              <a:t>返回一个值</a:t>
            </a:r>
            <a:r>
              <a:rPr lang="zh-CN" altLang="en-US" sz="2400">
                <a:solidFill>
                  <a:srgbClr val="FF0000"/>
                </a:solidFill>
              </a:rPr>
              <a:t>然后</a:t>
            </a:r>
            <a:r>
              <a:rPr lang="en-US" altLang="en-US" sz="2400">
                <a:solidFill>
                  <a:srgbClr val="FF0000"/>
                </a:solidFill>
              </a:rPr>
              <a:t>暂停或挂起后面代码的执行</a:t>
            </a:r>
            <a:r>
              <a:rPr lang="en-US" altLang="en-US" sz="2400"/>
              <a:t>，下次通过生成器对象的__next__()方法、内置函数next()、for循环遍历生成器对象元素或其他方式显式“索要”数据时恢复执行。</a:t>
            </a:r>
            <a:endParaRPr lang="en-US" altLang="en-US" sz="2400"/>
          </a:p>
          <a:p>
            <a:pPr>
              <a:lnSpc>
                <a:spcPct val="150000"/>
              </a:lnSpc>
              <a:spcBef>
                <a:spcPct val="0"/>
              </a:spcBef>
            </a:pPr>
            <a:r>
              <a:rPr lang="en-US" altLang="en-US" sz="2400"/>
              <a:t>生成器</a:t>
            </a:r>
            <a:r>
              <a:rPr lang="zh-CN" altLang="en-US" sz="2400"/>
              <a:t>对象</a:t>
            </a:r>
            <a:r>
              <a:rPr lang="en-US" altLang="en-US" sz="2400"/>
              <a:t>具有</a:t>
            </a:r>
            <a:r>
              <a:rPr lang="en-US" altLang="en-US" sz="2400">
                <a:solidFill>
                  <a:srgbClr val="FF0000"/>
                </a:solidFill>
              </a:rPr>
              <a:t>惰性求值</a:t>
            </a:r>
            <a:r>
              <a:rPr lang="en-US" altLang="en-US" sz="2400"/>
              <a:t>的特点，适合大数据处理。</a:t>
            </a:r>
            <a:endParaRPr lang="en-US" altLang="en-US" sz="2400"/>
          </a:p>
        </p:txBody>
      </p:sp>
      <p:sp>
        <p:nvSpPr>
          <p:cNvPr id="2" name="文本占位符 1"/>
          <p:cNvSpPr>
            <a:spLocks noGrp="1"/>
          </p:cNvSpPr>
          <p:nvPr>
            <p:ph type="body" idx="1"/>
          </p:nvPr>
        </p:nvSpPr>
        <p:spPr/>
        <p:txBody>
          <a:bodyPr/>
          <a:p>
            <a:endParaRPr lang="zh-CN" altLang="en-US"/>
          </a:p>
        </p:txBody>
      </p:sp>
      <p:sp>
        <p:nvSpPr>
          <p:cNvPr id="12902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Content Placeholder 2"/>
          <p:cNvSpPr>
            <a:spLocks noGrp="1"/>
          </p:cNvSpPr>
          <p:nvPr>
            <p:ph sz="half" idx="2"/>
          </p:nvPr>
        </p:nvSpPr>
        <p:spPr/>
        <p:txBody>
          <a:bodyPr anchor="t"/>
          <a:p>
            <a:pPr marL="0" indent="0">
              <a:buNone/>
            </a:pPr>
            <a:r>
              <a:rPr lang="en-US" altLang="en-US" sz="1800">
                <a:latin typeface="Consolas" panose="020B0609020204030204" charset="0"/>
              </a:rPr>
              <a:t>&gt;&gt;&gt; def f():</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a, b = 1, 1            #序列解包，同时为多个元素赋值</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while True:</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yield a            #暂停执行，需要时再产生一个新元素</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a, b = b, a+b      #序列解包，继续生成新元素</a:t>
            </a:r>
            <a:endParaRPr lang="en-US" altLang="en-US" sz="1800">
              <a:latin typeface="Consolas" panose="020B0609020204030204" charset="0"/>
            </a:endParaRPr>
          </a:p>
          <a:p>
            <a:pPr marL="0" indent="0">
              <a:buNone/>
            </a:pPr>
            <a:r>
              <a:rPr lang="en-US" altLang="en-US" sz="1800">
                <a:latin typeface="Consolas" panose="020B0609020204030204" charset="0"/>
              </a:rPr>
              <a:t>&gt;&gt;&gt; a = f()                #创建生成器对象</a:t>
            </a:r>
            <a:endParaRPr lang="en-US" altLang="en-US" sz="1800">
              <a:latin typeface="Consolas" panose="020B0609020204030204" charset="0"/>
            </a:endParaRPr>
          </a:p>
          <a:p>
            <a:pPr marL="0" indent="0">
              <a:buNone/>
            </a:pPr>
            <a:r>
              <a:rPr lang="en-US" altLang="en-US" sz="1800">
                <a:latin typeface="Consolas" panose="020B0609020204030204" charset="0"/>
              </a:rPr>
              <a:t>&gt;&gt;&gt; for i in range(10):    #斐波那契数列中前10个元素</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print(a.__next__(), end=' ')</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1 1 2 3 5 8 13 21 34 55 </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005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Content Placeholder 2"/>
          <p:cNvSpPr>
            <a:spLocks noGrp="1"/>
          </p:cNvSpPr>
          <p:nvPr>
            <p:ph sz="half" idx="2"/>
          </p:nvPr>
        </p:nvSpPr>
        <p:spPr/>
        <p:txBody>
          <a:bodyPr anchor="t"/>
          <a:p>
            <a:pPr marL="0" indent="0">
              <a:buNone/>
            </a:pPr>
            <a:r>
              <a:rPr lang="en-US" altLang="en-US" sz="1800">
                <a:latin typeface="Consolas" panose="020B0609020204030204" charset="0"/>
              </a:rPr>
              <a:t>&gt;&gt;&gt; for i in f():         #斐波那契数列中第一个大于100的元素</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if i &gt; 100:</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print(i, end=' ')</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break</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144</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a = f()               #创建生成器对象</a:t>
            </a:r>
            <a:endParaRPr lang="en-US" altLang="en-US" sz="1800">
              <a:latin typeface="Consolas" panose="020B0609020204030204" charset="0"/>
            </a:endParaRPr>
          </a:p>
          <a:p>
            <a:pPr marL="0" indent="0">
              <a:buNone/>
            </a:pPr>
            <a:r>
              <a:rPr lang="en-US" altLang="en-US" sz="1800">
                <a:latin typeface="Consolas" panose="020B0609020204030204" charset="0"/>
              </a:rPr>
              <a:t>&gt;&gt;&gt; next(a)               #使用内置函数next()获取生成器对象中的元素</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next(a)               #每次索取新元素时，由yield语句生成</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a.__next__()          #也可以调用生成器对象的__next__()方法</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2</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a.__next__()</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3</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107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Content Placeholder 2"/>
          <p:cNvSpPr>
            <a:spLocks noGrp="1"/>
          </p:cNvSpPr>
          <p:nvPr>
            <p:ph sz="half" idx="2"/>
          </p:nvPr>
        </p:nvSpPr>
        <p:spPr/>
        <p:txBody>
          <a:bodyPr anchor="t"/>
          <a:p>
            <a:pPr marL="0" indent="0">
              <a:buNone/>
            </a:pPr>
            <a:r>
              <a:rPr lang="en-US" altLang="en-US" sz="1800">
                <a:latin typeface="Consolas" panose="020B0609020204030204" charset="0"/>
              </a:rPr>
              <a:t>&gt;&gt;&gt; def f():</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yield from 'abcdefg'        #使用yield表达式创建生成器</a:t>
            </a:r>
            <a:endParaRPr lang="en-US" altLang="en-US" sz="1800">
              <a:latin typeface="Consolas" panose="020B0609020204030204" charset="0"/>
            </a:endParaRPr>
          </a:p>
          <a:p>
            <a:pPr marL="0" indent="0">
              <a:buNone/>
            </a:pPr>
            <a:r>
              <a:rPr lang="en-US" altLang="en-US" sz="1800">
                <a:latin typeface="Consolas" panose="020B0609020204030204" charset="0"/>
              </a:rPr>
              <a:t>	</a:t>
            </a:r>
            <a:endParaRPr lang="en-US" altLang="en-US" sz="1800">
              <a:latin typeface="Consolas" panose="020B0609020204030204" charset="0"/>
            </a:endParaRPr>
          </a:p>
          <a:p>
            <a:pPr marL="0" indent="0">
              <a:buNone/>
            </a:pPr>
            <a:r>
              <a:rPr lang="en-US" altLang="en-US" sz="1800">
                <a:latin typeface="Consolas" panose="020B0609020204030204" charset="0"/>
              </a:rPr>
              <a:t>&gt;&gt;&gt; x = f()</a:t>
            </a:r>
            <a:endParaRPr lang="en-US" altLang="en-US" sz="1800">
              <a:latin typeface="Consolas" panose="020B0609020204030204" charset="0"/>
            </a:endParaRPr>
          </a:p>
          <a:p>
            <a:pPr marL="0" indent="0">
              <a:buNone/>
            </a:pPr>
            <a:r>
              <a:rPr lang="en-US" altLang="en-US" sz="1800">
                <a:latin typeface="Consolas" panose="020B0609020204030204" charset="0"/>
              </a:rPr>
              <a:t>&gt;&gt;&gt; next(x)</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'a'</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next(x)</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'b'</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for item in x:              #输出x中的剩余元素</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print(item, end=' ')</a:t>
            </a:r>
            <a:endParaRPr lang="en-US" altLang="en-US" sz="1800">
              <a:latin typeface="Consolas" panose="020B0609020204030204" charset="0"/>
            </a:endParaRPr>
          </a:p>
          <a:p>
            <a:pPr marL="0" indent="0">
              <a:buNone/>
            </a:pPr>
            <a:r>
              <a:rPr lang="en-US" altLang="en-US" sz="1800">
                <a:latin typeface="Consolas" panose="020B0609020204030204" charset="0"/>
              </a:rPr>
              <a:t>	</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c d e f g </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209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Content Placeholder 2"/>
          <p:cNvSpPr>
            <a:spLocks noGrp="1"/>
          </p:cNvSpPr>
          <p:nvPr>
            <p:ph sz="half" idx="2"/>
          </p:nvPr>
        </p:nvSpPr>
        <p:spPr/>
        <p:txBody>
          <a:bodyPr anchor="t"/>
          <a:p>
            <a:pPr marL="0" indent="0">
              <a:buNone/>
            </a:pPr>
            <a:r>
              <a:rPr lang="en-US" altLang="en-US" sz="1800">
                <a:latin typeface="Consolas" panose="020B0609020204030204" charset="0"/>
              </a:rPr>
              <a:t>&gt;&gt;&gt; def gen():</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yield 1</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yield 2</a:t>
            </a:r>
            <a:endParaRPr lang="en-US" altLang="en-US" sz="1800">
              <a:latin typeface="Consolas" panose="020B0609020204030204" charset="0"/>
            </a:endParaRPr>
          </a:p>
          <a:p>
            <a:pPr marL="0" indent="0">
              <a:buNone/>
            </a:pPr>
            <a:r>
              <a:rPr lang="en-US" altLang="zh-CN" sz="1800" dirty="0">
                <a:latin typeface="Consolas" panose="020B0609020204030204" charset="0"/>
              </a:rPr>
              <a:t>    </a:t>
            </a:r>
            <a:r>
              <a:rPr lang="en-US" altLang="en-US" sz="1800">
                <a:latin typeface="Consolas" panose="020B0609020204030204" charset="0"/>
              </a:rPr>
              <a:t>yield 3</a:t>
            </a:r>
            <a:endParaRPr lang="en-US" altLang="en-US" sz="1800">
              <a:latin typeface="Consolas" panose="020B0609020204030204" charset="0"/>
            </a:endParaRPr>
          </a:p>
          <a:p>
            <a:pPr marL="0" indent="0">
              <a:buNone/>
            </a:pPr>
            <a:r>
              <a:rPr lang="en-US" altLang="en-US" sz="1800">
                <a:latin typeface="Consolas" panose="020B0609020204030204" charset="0"/>
              </a:rPr>
              <a:t>	</a:t>
            </a:r>
            <a:endParaRPr lang="en-US" altLang="en-US" sz="1800">
              <a:latin typeface="Consolas" panose="020B0609020204030204" charset="0"/>
            </a:endParaRPr>
          </a:p>
          <a:p>
            <a:pPr marL="0" indent="0">
              <a:buNone/>
            </a:pPr>
            <a:r>
              <a:rPr lang="en-US" altLang="en-US" sz="1800">
                <a:latin typeface="Consolas" panose="020B0609020204030204" charset="0"/>
              </a:rPr>
              <a:t>&gt;&gt;&gt; x, y, z = gen()          #生成器对象支持序列解包</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312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内容占位符 2"/>
          <p:cNvSpPr>
            <a:spLocks noGrp="1"/>
          </p:cNvSpPr>
          <p:nvPr>
            <p:ph sz="half" idx="2"/>
          </p:nvPr>
        </p:nvSpPr>
        <p:spPr/>
        <p:txBody>
          <a:bodyPr anchor="t"/>
          <a:p>
            <a:pPr marL="0" indent="0">
              <a:buNone/>
            </a:pPr>
            <a:r>
              <a:rPr lang="zh-CN" altLang="en-US" sz="1800">
                <a:latin typeface="Consolas" panose="020B0609020204030204" charset="0"/>
              </a:rPr>
              <a:t>def myReversed(lst):        </a:t>
            </a:r>
            <a:r>
              <a:rPr lang="en-US" altLang="zh-CN" sz="1800">
                <a:latin typeface="Consolas" panose="020B0609020204030204" charset="0"/>
              </a:rPr>
              <a:t>#</a:t>
            </a:r>
            <a:r>
              <a:rPr lang="zh-CN" altLang="en-US" sz="1800">
                <a:latin typeface="Consolas" panose="020B0609020204030204" charset="0"/>
              </a:rPr>
              <a:t>模拟内置函数</a:t>
            </a:r>
            <a:r>
              <a:rPr lang="en-US" altLang="zh-CN" sz="1800">
                <a:latin typeface="Consolas" panose="020B0609020204030204" charset="0"/>
              </a:rPr>
              <a:t>reversed()</a:t>
            </a:r>
            <a:endParaRPr lang="en-US" altLang="zh-CN" sz="1800">
              <a:latin typeface="Consolas" panose="020B0609020204030204" charset="0"/>
            </a:endParaRPr>
          </a:p>
          <a:p>
            <a:pPr marL="0" indent="0">
              <a:buNone/>
            </a:pPr>
            <a:r>
              <a:rPr lang="zh-CN" altLang="en-US" sz="1800">
                <a:latin typeface="Consolas" panose="020B0609020204030204" charset="0"/>
              </a:rPr>
              <a:t>    for item in lst[::-1]:</a:t>
            </a:r>
            <a:endParaRPr lang="zh-CN" altLang="en-US" sz="1800">
              <a:latin typeface="Consolas" panose="020B0609020204030204" charset="0"/>
            </a:endParaRPr>
          </a:p>
          <a:p>
            <a:pPr marL="0" indent="0">
              <a:buNone/>
            </a:pPr>
            <a:r>
              <a:rPr lang="zh-CN" altLang="en-US" sz="1800">
                <a:latin typeface="Consolas" panose="020B0609020204030204" charset="0"/>
              </a:rPr>
              <a:t>        yield item</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lst = list(range(5))</a:t>
            </a:r>
            <a:endParaRPr lang="zh-CN" altLang="en-US" sz="1800">
              <a:latin typeface="Consolas" panose="020B0609020204030204" charset="0"/>
            </a:endParaRPr>
          </a:p>
          <a:p>
            <a:pPr marL="0" indent="0">
              <a:buNone/>
            </a:pPr>
            <a:r>
              <a:rPr lang="zh-CN" altLang="en-US" sz="1800">
                <a:latin typeface="Consolas" panose="020B0609020204030204" charset="0"/>
              </a:rPr>
              <a:t>r = myReversed(lst)</a:t>
            </a:r>
            <a:endParaRPr lang="zh-CN" altLang="en-US" sz="1800">
              <a:latin typeface="Consolas" panose="020B0609020204030204" charset="0"/>
            </a:endParaRPr>
          </a:p>
          <a:p>
            <a:pPr marL="0" indent="0">
              <a:buNone/>
            </a:pPr>
            <a:r>
              <a:rPr lang="zh-CN" altLang="en-US" sz="1800">
                <a:latin typeface="Consolas" panose="020B0609020204030204" charset="0"/>
              </a:rPr>
              <a:t>print(next(r))</a:t>
            </a:r>
            <a:endParaRPr lang="zh-CN" altLang="en-US" sz="1800">
              <a:latin typeface="Consolas" panose="020B0609020204030204" charset="0"/>
            </a:endParaRPr>
          </a:p>
          <a:p>
            <a:pPr marL="0" indent="0">
              <a:buNone/>
            </a:pPr>
            <a:r>
              <a:rPr lang="zh-CN" altLang="en-US" sz="1800">
                <a:latin typeface="Consolas" panose="020B0609020204030204" charset="0"/>
              </a:rPr>
              <a:t>print(next(r))</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414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53695" marR="0" indent="-353695"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5-24  </a:t>
            </a:r>
            <a:r>
              <a:rPr kumimoji="0" lang="zh-CN" altLang="en-US" sz="2400" b="0" i="0" u="none" strike="noStrike" kern="1200" cap="none" spc="0" normalizeH="0" baseline="0" noProof="1">
                <a:solidFill>
                  <a:schemeClr val="tx1"/>
                </a:solidFill>
                <a:latin typeface="+mn-lt"/>
                <a:ea typeface="+mn-ea"/>
                <a:cs typeface="+mn-cs"/>
              </a:rPr>
              <a:t>伪随机数生成器。</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50000"/>
              </a:lnSpc>
              <a:spcBef>
                <a:spcPts val="0"/>
              </a:spcBef>
              <a:spcAft>
                <a:spcPct val="0"/>
              </a:spcAft>
              <a:buClrTx/>
              <a:buSzTx/>
              <a:buFontTx/>
              <a:buNone/>
            </a:pPr>
            <a:r>
              <a:rPr kumimoji="0" lang="zh-CN" altLang="en-US" sz="2000" b="0" i="0" u="none" strike="noStrike" kern="1200" cap="none" spc="0" normalizeH="0" baseline="0" noProof="1">
                <a:solidFill>
                  <a:schemeClr val="tx1"/>
                </a:solidFill>
                <a:latin typeface="+mn-lt"/>
                <a:ea typeface="+mn-ea"/>
                <a:cs typeface="+mn-cs"/>
              </a:rPr>
              <a:t>伪随机数生成有很多种方法，其中一个是这样的：rNew = (a*rOld + b) % (end-start)，然后设置rOld = rNew，一般要求用户指定种子数rOld，当然也可以自由选择a和b，但是这两个数如果选择不好，可能会影响数字的随机性。</a:t>
            </a:r>
            <a:endParaRPr kumimoji="0" lang="zh-CN" altLang="en-US" sz="20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3517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Content Placeholder 2"/>
          <p:cNvSpPr>
            <a:spLocks noGrp="1"/>
          </p:cNvSpPr>
          <p:nvPr>
            <p:ph sz="half" idx="2"/>
          </p:nvPr>
        </p:nvSpPr>
        <p:spPr/>
        <p:txBody>
          <a:bodyPr anchor="t"/>
          <a:p>
            <a:pPr marL="0" indent="0">
              <a:spcBef>
                <a:spcPct val="0"/>
              </a:spcBef>
              <a:buNone/>
            </a:pPr>
            <a:r>
              <a:rPr lang="en-US" altLang="zh-CN" sz="1800">
                <a:latin typeface="Consolas" panose="020B0609020204030204" charset="0"/>
              </a:rPr>
              <a:t>def randint(start, end, seed=999999):</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a = 32310901</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b = 1729</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rOld = seed</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m = end-start</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while True:</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rNew = (a*rOld + b) % m</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yield rNew</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rOld = rNew</a:t>
            </a:r>
            <a:endParaRPr lang="en-US" altLang="zh-CN" sz="1800">
              <a:latin typeface="Consolas" panose="020B0609020204030204" charset="0"/>
            </a:endParaRPr>
          </a:p>
          <a:p>
            <a:pPr marL="0" indent="0">
              <a:spcBef>
                <a:spcPct val="0"/>
              </a:spcBef>
              <a:buNone/>
            </a:pP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模拟20次，每次使用不同的种子</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for _ in range(20):</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rnd = randint(1, 10000, _)</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 生成指定序列的前10个伪随机数</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for _ in range(10):</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print(next(rnd), end=' ')</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print()</a:t>
            </a:r>
            <a:endParaRPr lang="en-US" altLang="zh-CN"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619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生成器函数</a:t>
            </a:r>
            <a:endParaRPr>
              <a:latin typeface="+mj-lt"/>
              <a:ea typeface="+mj-ea"/>
              <a:cs typeface="+mj-cs"/>
              <a:sym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5.2 </a:t>
            </a:r>
            <a:r>
              <a:rPr>
                <a:latin typeface="+mj-lt"/>
                <a:ea typeface="+mj-ea"/>
                <a:cs typeface="+mj-cs"/>
                <a:sym typeface="+mn-ea"/>
              </a:rPr>
              <a:t>形参与实参</a:t>
            </a:r>
            <a:endParaRPr>
              <a:latin typeface="+mj-lt"/>
              <a:ea typeface="+mj-ea"/>
              <a:cs typeface="+mj-cs"/>
              <a:sym typeface="+mn-ea"/>
            </a:endParaRPr>
          </a:p>
        </p:txBody>
      </p:sp>
      <p:sp>
        <p:nvSpPr>
          <p:cNvPr id="4" name="文本占位符 3"/>
          <p:cNvSpPr>
            <a:spLocks noGrp="1"/>
          </p:cNvSpPr>
          <p:nvPr>
            <p:ph type="body" idx="1"/>
          </p:nvPr>
        </p:nvSpPr>
        <p:spPr/>
        <p:txBody>
          <a:bodyPr/>
          <a:p>
            <a:endParaRPr lang="zh-CN" altLang="en-US"/>
          </a:p>
        </p:txBody>
      </p:sp>
      <p:sp>
        <p:nvSpPr>
          <p:cNvPr id="30722" name="文本占位符 2560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对于绝大多数情况下，在函数内部直接修改形参的值不会影响实参，而是</a:t>
            </a:r>
            <a:r>
              <a:rPr lang="zh-CN" altLang="en-US" sz="2400" dirty="0">
                <a:solidFill>
                  <a:srgbClr val="FF0000"/>
                </a:solidFill>
              </a:rPr>
              <a:t>创建一个新变量</a:t>
            </a:r>
            <a:r>
              <a:rPr lang="zh-CN" altLang="en-US" sz="2400" dirty="0"/>
              <a:t>。例如：</a:t>
            </a:r>
            <a:endParaRPr lang="zh-CN" altLang="en-US" sz="2400" dirty="0"/>
          </a:p>
          <a:p>
            <a:pPr>
              <a:lnSpc>
                <a:spcPct val="80000"/>
              </a:lnSpc>
              <a:buSzPct val="90000"/>
              <a:buFont typeface="Wingdings" panose="05000000000000000000" pitchFamily="2" charset="2"/>
              <a:buNone/>
            </a:pPr>
            <a:r>
              <a:rPr lang="en-US" altLang="zh-CN" sz="1600" dirty="0">
                <a:latin typeface="Consolas" panose="020B0609020204030204" charset="0"/>
              </a:rPr>
              <a:t>&gt;&gt;&gt; def addOne(a):</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    print(id(a), ':', a)</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    a += 1</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    print(id(a), ':', a)</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	</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&gt;&gt;&gt; v = 3</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&gt;&gt;&gt; id(v)</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1599055008</a:t>
            </a:r>
            <a:endParaRPr lang="en-US" altLang="zh-CN" sz="16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&gt;&gt;&gt; addOne(v)</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1599055008 : 3</a:t>
            </a:r>
            <a:endParaRPr lang="en-US" altLang="zh-CN" sz="16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1599055040 : 4</a:t>
            </a:r>
            <a:endParaRPr lang="en-US" altLang="zh-CN" sz="16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&gt;&gt;&gt; v</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a:t>
            </a:r>
            <a:endParaRPr lang="en-US" altLang="zh-CN" sz="16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600" dirty="0">
                <a:latin typeface="Consolas" panose="020B0609020204030204" charset="0"/>
              </a:rPr>
              <a:t>&gt;&gt;&gt; id(v)</a:t>
            </a:r>
            <a:endParaRPr lang="en-US" altLang="zh-CN" sz="1600" dirty="0">
              <a:latin typeface="Consolas" panose="020B0609020204030204"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1599055008</a:t>
            </a:r>
            <a:endParaRPr lang="en-US" altLang="zh-CN" sz="1600" dirty="0">
              <a:solidFill>
                <a:srgbClr val="00B0F0"/>
              </a:solidFill>
              <a:latin typeface="Consolas" panose="020B0609020204030204" charset="0"/>
            </a:endParaRPr>
          </a:p>
        </p:txBody>
      </p:sp>
      <p:sp>
        <p:nvSpPr>
          <p:cNvPr id="2" name="线形标注 2 1"/>
          <p:cNvSpPr/>
          <p:nvPr/>
        </p:nvSpPr>
        <p:spPr>
          <a:xfrm>
            <a:off x="3515360" y="2887028"/>
            <a:ext cx="1943100" cy="76358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注意：此时</a:t>
            </a:r>
            <a:r>
              <a:rPr lang="en-US" altLang="zh-CN" strike="noStrike" noProof="1">
                <a:solidFill>
                  <a:srgbClr val="FF0000"/>
                </a:solidFill>
                <a:sym typeface="+mn-ea"/>
              </a:rPr>
              <a:t>a</a:t>
            </a:r>
            <a:r>
              <a:rPr lang="zh-CN" altLang="en-US" strike="noStrike" noProof="1">
                <a:solidFill>
                  <a:srgbClr val="FF0000"/>
                </a:solidFill>
                <a:sym typeface="+mn-ea"/>
              </a:rPr>
              <a:t>的地址与</a:t>
            </a:r>
            <a:r>
              <a:rPr lang="en-US" altLang="zh-CN" strike="noStrike" noProof="1">
                <a:solidFill>
                  <a:srgbClr val="FF0000"/>
                </a:solidFill>
                <a:sym typeface="+mn-ea"/>
              </a:rPr>
              <a:t>v</a:t>
            </a:r>
            <a:r>
              <a:rPr lang="zh-CN" altLang="en-US" strike="noStrike" noProof="1">
                <a:solidFill>
                  <a:srgbClr val="FF0000"/>
                </a:solidFill>
                <a:sym typeface="+mn-ea"/>
              </a:rPr>
              <a:t>的地址相同</a:t>
            </a:r>
            <a:endParaRPr lang="zh-CN" altLang="en-US" strike="noStrike" noProof="1">
              <a:solidFill>
                <a:srgbClr val="FF0000"/>
              </a:solidFill>
            </a:endParaRPr>
          </a:p>
        </p:txBody>
      </p:sp>
      <p:sp>
        <p:nvSpPr>
          <p:cNvPr id="3" name="线形标注 2 2"/>
          <p:cNvSpPr/>
          <p:nvPr/>
        </p:nvSpPr>
        <p:spPr>
          <a:xfrm>
            <a:off x="4790440" y="4159885"/>
            <a:ext cx="1943100" cy="7635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现在</a:t>
            </a:r>
            <a:r>
              <a:rPr lang="en-US" altLang="zh-CN" strike="noStrike" noProof="1">
                <a:solidFill>
                  <a:srgbClr val="FF0000"/>
                </a:solidFill>
                <a:sym typeface="+mn-ea"/>
              </a:rPr>
              <a:t>a</a:t>
            </a:r>
            <a:r>
              <a:rPr lang="zh-CN" altLang="en-US" strike="noStrike" noProof="1">
                <a:solidFill>
                  <a:srgbClr val="FF0000"/>
                </a:solidFill>
                <a:sym typeface="+mn-ea"/>
              </a:rPr>
              <a:t>的地址和</a:t>
            </a:r>
            <a:r>
              <a:rPr lang="en-US" altLang="zh-CN" strike="noStrike" noProof="1">
                <a:solidFill>
                  <a:srgbClr val="FF0000"/>
                </a:solidFill>
                <a:sym typeface="+mn-ea"/>
              </a:rPr>
              <a:t>v</a:t>
            </a:r>
            <a:r>
              <a:rPr lang="zh-CN" altLang="en-US" strike="noStrike" noProof="1">
                <a:solidFill>
                  <a:srgbClr val="FF0000"/>
                </a:solidFill>
                <a:sym typeface="+mn-ea"/>
              </a:rPr>
              <a:t>的地址不一样了</a:t>
            </a:r>
            <a:endParaRPr lang="zh-CN" altLang="en-US" strike="noStrike" noProof="1">
              <a:solidFill>
                <a:srgbClr val="FF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655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查看字节码指令</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37218" name="文本占位符 65538"/>
          <p:cNvSpPr>
            <a:spLocks noGrp="1"/>
          </p:cNvSpPr>
          <p:nvPr>
            <p:ph sz="half" idx="2"/>
          </p:nvPr>
        </p:nvSpPr>
        <p:spPr/>
        <p:txBody>
          <a:bodyPr anchor="t"/>
          <a:p>
            <a:pPr>
              <a:lnSpc>
                <a:spcPct val="95000"/>
              </a:lnSpc>
              <a:spcBef>
                <a:spcPct val="0"/>
              </a:spcBef>
              <a:buSzPct val="90000"/>
              <a:buFont typeface="Wingdings" panose="05000000000000000000" charset="0"/>
              <a:buChar char="§"/>
            </a:pPr>
            <a:r>
              <a:rPr lang="zh-CN" altLang="en-US" sz="2400"/>
              <a:t>使用</a:t>
            </a:r>
            <a:r>
              <a:rPr lang="en-US" altLang="zh-CN" sz="2400"/>
              <a:t>dis</a:t>
            </a:r>
            <a:r>
              <a:rPr lang="zh-CN" altLang="en-US" sz="2400"/>
              <a:t>模块可以查看函数的字节码指令</a:t>
            </a:r>
            <a:endParaRPr lang="zh-CN" altLang="en-US" sz="2400"/>
          </a:p>
          <a:p>
            <a:pPr>
              <a:lnSpc>
                <a:spcPct val="95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latin typeface="Consolas" panose="020B0609020204030204" charset="0"/>
              </a:rPr>
              <a:t>&gt;&gt;&gt; def add(n):</a:t>
            </a: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latin typeface="Consolas" panose="020B0609020204030204" charset="0"/>
              </a:rPr>
              <a:t>	  n += 1</a:t>
            </a: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latin typeface="Consolas" panose="020B0609020204030204" charset="0"/>
              </a:rPr>
              <a:t>	  return n</a:t>
            </a: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latin typeface="Consolas" panose="020B0609020204030204" charset="0"/>
              </a:rPr>
              <a:t>&gt;&gt;&gt; import dis</a:t>
            </a: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latin typeface="Consolas" panose="020B0609020204030204" charset="0"/>
              </a:rPr>
              <a:t>&gt;&gt;&gt; dis.dis(add)</a:t>
            </a:r>
            <a:endParaRPr lang="en-US" altLang="zh-CN" sz="1800">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2           0 LOAD_FAST                0 (n)</a:t>
            </a: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3 LOAD_CONST               1 (1)</a:t>
            </a: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6 INPLACE_ADD         </a:t>
            </a: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7 STORE_FAST               0 (n)</a:t>
            </a: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3          10 LOAD_FAST                0 (n)</a:t>
            </a:r>
            <a:endParaRPr lang="en-US" altLang="zh-CN" sz="1800">
              <a:solidFill>
                <a:srgbClr val="00B0F0"/>
              </a:solidFill>
              <a:latin typeface="Consolas" panose="020B0609020204030204" charset="0"/>
            </a:endParaRPr>
          </a:p>
          <a:p>
            <a:pPr>
              <a:lnSpc>
                <a:spcPct val="95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             13 RETURN_VALUE     </a:t>
            </a:r>
            <a:r>
              <a:rPr lang="en-US" altLang="zh-CN" sz="1800">
                <a:latin typeface="Consolas" panose="020B0609020204030204" charset="0"/>
              </a:rPr>
              <a:t>   </a:t>
            </a:r>
            <a:endParaRPr lang="en-US" altLang="zh-CN" sz="1800">
              <a:latin typeface="Consolas" panose="020B06090202040302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ea"/>
                <a:ea typeface="+mn-ea"/>
                <a:cs typeface="+mn-cs"/>
                <a:sym typeface="+mn-ea"/>
              </a:rPr>
              <a:t>在</a:t>
            </a:r>
            <a:r>
              <a:rPr kumimoji="0" lang="en-US" altLang="x-none" sz="2400" b="0" i="0" u="none" strike="noStrike" kern="1200" cap="none" spc="0" normalizeH="0" baseline="0" noProof="1" dirty="0">
                <a:solidFill>
                  <a:schemeClr val="tx1"/>
                </a:solidFill>
                <a:latin typeface="+mn-ea"/>
                <a:ea typeface="+mn-ea"/>
                <a:cs typeface="+mn-cs"/>
                <a:sym typeface="+mn-ea"/>
              </a:rPr>
              <a:t>Python</a:t>
            </a:r>
            <a:r>
              <a:rPr kumimoji="0" lang="zh-CN" altLang="en-US" sz="2400" b="0" i="0" u="none" strike="noStrike" kern="1200" cap="none" spc="0" normalizeH="0" baseline="0" noProof="1" dirty="0">
                <a:solidFill>
                  <a:schemeClr val="tx1"/>
                </a:solidFill>
                <a:latin typeface="+mn-ea"/>
                <a:ea typeface="+mn-ea"/>
                <a:cs typeface="+mn-cs"/>
                <a:sym typeface="+mn-ea"/>
              </a:rPr>
              <a:t>中，函数是可以嵌套定义的。</a:t>
            </a:r>
            <a:endParaRPr kumimoji="0" 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def myMap(iterable, op, value):      #自定义函数</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if op not in '+-*/':</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return 'Error operator'</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def nested(item):                    #嵌套定义函数</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return eval(repr(item)+op+repr(value))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return map(nested, iterable)         #使用在函数内部定义的函数</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list(myMap(range(5), '+', 5))        #调用外部函数</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[5, 6, 7, 8, 9]</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list(myMap(range(5), '-', 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[-5, -4, -3, -2, -1]</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list(myMap(range(5), '*', 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[0, 5, 10, 15, 20]</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list(myMap(range(5), '/', 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[0.0, 0.2, 0.4, 0.6, 0.8]</a:t>
            </a:r>
            <a:endParaRPr kumimoji="0" 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38242" name="标题 6656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函数嵌套定义</a:t>
            </a:r>
            <a:endParaRPr>
              <a:latin typeface="+mj-lt"/>
              <a:ea typeface="+mj-ea"/>
              <a:cs typeface="+mj-cs"/>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6656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可调用对象</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39266" name="文本占位符 66562"/>
          <p:cNvSpPr>
            <a:spLocks noGrp="1"/>
          </p:cNvSpPr>
          <p:nvPr>
            <p:ph sz="half" idx="2"/>
          </p:nvPr>
        </p:nvSpPr>
        <p:spPr/>
        <p:txBody>
          <a:bodyPr anchor="t"/>
          <a:p>
            <a:pPr>
              <a:lnSpc>
                <a:spcPct val="80000"/>
              </a:lnSpc>
              <a:buSzPct val="90000"/>
              <a:buFont typeface="Wingdings" panose="05000000000000000000" charset="0"/>
              <a:buChar char="ü"/>
            </a:pPr>
            <a:r>
              <a:rPr lang="zh-CN" altLang="en-US" sz="2400" dirty="0"/>
              <a:t>可以使用嵌套函数定义可调用对象。</a:t>
            </a:r>
            <a:endParaRPr lang="zh-CN" altLang="en-US" sz="2000" dirty="0"/>
          </a:p>
          <a:p>
            <a:pPr>
              <a:lnSpc>
                <a:spcPct val="80000"/>
              </a:lnSpc>
              <a:buSzPct val="90000"/>
              <a:buFont typeface="Wingdings" panose="05000000000000000000" charset="0"/>
              <a:buChar char="ü"/>
            </a:pPr>
            <a:endParaRPr lang="zh-CN" altLang="en-US" sz="2000" dirty="0"/>
          </a:p>
          <a:p>
            <a:pPr>
              <a:lnSpc>
                <a:spcPct val="80000"/>
              </a:lnSpc>
              <a:buSzPct val="90000"/>
              <a:buFont typeface="Wingdings" panose="05000000000000000000" pitchFamily="2" charset="2"/>
              <a:buNone/>
            </a:pPr>
            <a:r>
              <a:rPr lang="en-US" altLang="zh-CN" sz="1800" dirty="0">
                <a:latin typeface="Consolas" panose="020B0609020204030204" charset="0"/>
              </a:rPr>
              <a:t>def linear(a, b):</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def result(x):</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a * x + b</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result</a:t>
            </a:r>
            <a:endParaRPr lang="en-US" altLang="zh-CN" sz="1800" dirty="0">
              <a:latin typeface="Consolas" panose="020B06090202040302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可调用对象</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40290" name="内容占位符 2"/>
          <p:cNvSpPr>
            <a:spLocks noGrp="1"/>
          </p:cNvSpPr>
          <p:nvPr>
            <p:ph sz="half" idx="2"/>
          </p:nvPr>
        </p:nvSpPr>
        <p:spPr/>
        <p:txBody>
          <a:bodyPr anchor="t"/>
          <a:p>
            <a:pPr>
              <a:lnSpc>
                <a:spcPct val="80000"/>
              </a:lnSpc>
              <a:buSzPct val="90000"/>
              <a:buFont typeface="Wingdings" panose="05000000000000000000" charset="0"/>
              <a:buChar char="ü"/>
            </a:pPr>
            <a:r>
              <a:rPr lang="zh-CN" altLang="en-US" sz="2400" dirty="0"/>
              <a:t>另外，任何包含</a:t>
            </a:r>
            <a:r>
              <a:rPr lang="en-US" altLang="zh-CN" sz="2400" dirty="0"/>
              <a:t>__call__()</a:t>
            </a:r>
            <a:r>
              <a:rPr lang="zh-CN" altLang="en-US" sz="2400" dirty="0"/>
              <a:t>方法的类的对象也是可调用的。</a:t>
            </a:r>
            <a:endParaRPr lang="zh-CN" altLang="en-US" sz="2400" dirty="0"/>
          </a:p>
          <a:p>
            <a:pPr>
              <a:lnSpc>
                <a:spcPct val="80000"/>
              </a:lnSpc>
              <a:buSzPct val="90000"/>
              <a:buFont typeface="Wingdings" panose="05000000000000000000" pitchFamily="2" charset="2"/>
              <a:buNone/>
            </a:pPr>
            <a:endParaRPr lang="en-US" altLang="zh-CN" sz="2000" dirty="0"/>
          </a:p>
          <a:p>
            <a:pPr>
              <a:lnSpc>
                <a:spcPct val="80000"/>
              </a:lnSpc>
              <a:buSzPct val="90000"/>
              <a:buFont typeface="Wingdings" panose="05000000000000000000" pitchFamily="2" charset="2"/>
              <a:buNone/>
            </a:pPr>
            <a:r>
              <a:rPr lang="en-US" altLang="zh-CN" sz="1800" dirty="0">
                <a:latin typeface="Consolas" panose="020B0609020204030204" charset="0"/>
              </a:rPr>
              <a:t>class linear:</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def __init__(self, a, b):</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self.a, self.b = a, b</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def __call__(self, x):</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self.a * x + self.b</a:t>
            </a:r>
            <a:endParaRPr lang="zh-CN" altLang="en-US" sz="1800">
              <a:latin typeface="Consolas" panose="020B06090202040302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可调用对象</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sym typeface="+mn-ea"/>
              </a:rPr>
              <a:t>使用上面的两种方式中任何一个，都可以通过以下的方式来定义一个可调用对象：</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taxes = linear(0.3, 2)</a:t>
            </a: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sym typeface="+mn-ea"/>
              </a:rPr>
              <a:t>然后通过下面的方式来调用该对象：</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taxes(5)</a:t>
            </a: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Content Placeholder 2"/>
          <p:cNvSpPr>
            <a:spLocks noGrp="1"/>
          </p:cNvSpPr>
          <p:nvPr>
            <p:ph sz="half" idx="2"/>
          </p:nvPr>
        </p:nvSpPr>
        <p:spPr/>
        <p:txBody>
          <a:bodyPr anchor="t"/>
          <a:p>
            <a:pPr>
              <a:lnSpc>
                <a:spcPct val="150000"/>
              </a:lnSpc>
              <a:spcBef>
                <a:spcPct val="0"/>
              </a:spcBef>
            </a:pPr>
            <a:r>
              <a:rPr lang="en-US" altLang="en-US" sz="2400"/>
              <a:t>修饰器（decorator）是函数嵌套定义的另一个重要应用。</a:t>
            </a:r>
            <a:r>
              <a:rPr lang="en-US" altLang="en-US" sz="2400">
                <a:solidFill>
                  <a:srgbClr val="FF0000"/>
                </a:solidFill>
              </a:rPr>
              <a:t>修饰器本质上也是一个函数，只不过这个函数接收其他函数作为参数并对其进行一定的改造之后返回新函数</a:t>
            </a:r>
            <a:r>
              <a:rPr lang="en-US" altLang="en-US" sz="2400"/>
              <a:t>。</a:t>
            </a:r>
            <a:endParaRPr lang="en-US" altLang="en-US" sz="2400"/>
          </a:p>
          <a:p>
            <a:pPr>
              <a:lnSpc>
                <a:spcPct val="150000"/>
              </a:lnSpc>
              <a:spcBef>
                <a:spcPct val="0"/>
              </a:spcBef>
            </a:pPr>
            <a:r>
              <a:rPr lang="en-US" altLang="en-US" sz="2400"/>
              <a:t>Python</a:t>
            </a:r>
            <a:r>
              <a:rPr lang="zh-CN" altLang="en-US" sz="2400"/>
              <a:t>面向对象程序设计</a:t>
            </a:r>
            <a:r>
              <a:rPr lang="en-US" altLang="en-US" sz="2400"/>
              <a:t>中的静态方法、类方法、属性等也都是通过修饰器实现的，Python中还有很多这样的用法。</a:t>
            </a:r>
            <a:endParaRPr lang="en-US" altLang="en-US" sz="2400"/>
          </a:p>
          <a:p>
            <a:pPr>
              <a:lnSpc>
                <a:spcPct val="150000"/>
              </a:lnSpc>
              <a:spcBef>
                <a:spcPct val="0"/>
              </a:spcBef>
            </a:pPr>
            <a:r>
              <a:rPr lang="en-US" altLang="en-US" sz="2400"/>
              <a:t>下面的代码演示了修饰器的定义与使用方法，定义其他函数调用之前或之后需要执行的通用代码，可作用于其他任何函数，提高代码复用度。</a:t>
            </a:r>
            <a:endParaRPr lang="en-US" altLang="en-US" sz="2400"/>
          </a:p>
        </p:txBody>
      </p:sp>
      <p:sp>
        <p:nvSpPr>
          <p:cNvPr id="2" name="文本占位符 1"/>
          <p:cNvSpPr>
            <a:spLocks noGrp="1"/>
          </p:cNvSpPr>
          <p:nvPr>
            <p:ph type="body" idx="1"/>
          </p:nvPr>
        </p:nvSpPr>
        <p:spPr/>
        <p:txBody>
          <a:bodyPr/>
          <a:p>
            <a:endParaRPr lang="zh-CN" altLang="en-US"/>
          </a:p>
        </p:txBody>
      </p:sp>
      <p:sp>
        <p:nvSpPr>
          <p:cNvPr id="14233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Content Placeholder 2"/>
          <p:cNvSpPr>
            <a:spLocks noGrp="1"/>
          </p:cNvSpPr>
          <p:nvPr>
            <p:ph sz="half" idx="2"/>
          </p:nvPr>
        </p:nvSpPr>
        <p:spPr/>
        <p:txBody>
          <a:bodyPr anchor="t"/>
          <a:p>
            <a:pPr marL="0" indent="0">
              <a:buNone/>
            </a:pPr>
            <a:r>
              <a:rPr lang="en-US" altLang="en-US" sz="1600">
                <a:latin typeface="Consolas" panose="020B0609020204030204" charset="0"/>
              </a:rPr>
              <a:t>def before(func):                       #定义修饰器</a:t>
            </a:r>
            <a:endParaRPr lang="en-US" altLang="en-US" sz="1600">
              <a:latin typeface="Consolas" panose="020B0609020204030204" charset="0"/>
            </a:endParaRPr>
          </a:p>
          <a:p>
            <a:pPr marL="0" indent="0">
              <a:buNone/>
            </a:pPr>
            <a:r>
              <a:rPr lang="en-US" altLang="en-US" sz="1600">
                <a:latin typeface="Consolas" panose="020B0609020204030204" charset="0"/>
              </a:rPr>
              <a:t>    def wrapper(*args, **kwargs):</a:t>
            </a:r>
            <a:endParaRPr lang="en-US" altLang="en-US" sz="1600">
              <a:latin typeface="Consolas" panose="020B0609020204030204" charset="0"/>
            </a:endParaRPr>
          </a:p>
          <a:p>
            <a:pPr marL="0" indent="0">
              <a:buNone/>
            </a:pPr>
            <a:r>
              <a:rPr lang="en-US" altLang="en-US" sz="1600">
                <a:latin typeface="Consolas" panose="020B0609020204030204" charset="0"/>
              </a:rPr>
              <a:t>        print('Before function called.')</a:t>
            </a:r>
            <a:endParaRPr lang="en-US" altLang="en-US" sz="1600">
              <a:latin typeface="Consolas" panose="020B0609020204030204" charset="0"/>
            </a:endParaRPr>
          </a:p>
          <a:p>
            <a:pPr marL="0" indent="0">
              <a:buNone/>
            </a:pPr>
            <a:r>
              <a:rPr lang="en-US" altLang="en-US" sz="1600">
                <a:latin typeface="Consolas" panose="020B0609020204030204" charset="0"/>
              </a:rPr>
              <a:t>        return func(*args, **kwargs)</a:t>
            </a:r>
            <a:endParaRPr lang="en-US" altLang="en-US" sz="1600">
              <a:latin typeface="Consolas" panose="020B0609020204030204" charset="0"/>
            </a:endParaRPr>
          </a:p>
          <a:p>
            <a:pPr marL="0" indent="0">
              <a:buNone/>
            </a:pPr>
            <a:r>
              <a:rPr lang="en-US" altLang="en-US" sz="1600">
                <a:latin typeface="Consolas" panose="020B0609020204030204" charset="0"/>
              </a:rPr>
              <a:t>    return wrapper</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def after(func):                        #定义修饰器</a:t>
            </a:r>
            <a:endParaRPr lang="en-US" altLang="en-US" sz="1600">
              <a:latin typeface="Consolas" panose="020B0609020204030204" charset="0"/>
            </a:endParaRPr>
          </a:p>
          <a:p>
            <a:pPr marL="0" indent="0">
              <a:buNone/>
            </a:pPr>
            <a:r>
              <a:rPr lang="en-US" altLang="en-US" sz="1600">
                <a:latin typeface="Consolas" panose="020B0609020204030204" charset="0"/>
              </a:rPr>
              <a:t>    def wrapper(*args, **kwargs):</a:t>
            </a:r>
            <a:endParaRPr lang="en-US" altLang="en-US" sz="1600">
              <a:latin typeface="Consolas" panose="020B0609020204030204" charset="0"/>
            </a:endParaRPr>
          </a:p>
          <a:p>
            <a:pPr marL="0" indent="0">
              <a:buNone/>
            </a:pPr>
            <a:r>
              <a:rPr lang="en-US" altLang="en-US" sz="1600">
                <a:latin typeface="Consolas" panose="020B0609020204030204" charset="0"/>
              </a:rPr>
              <a:t>        result = func(*args, **kwargs)</a:t>
            </a:r>
            <a:endParaRPr lang="en-US" altLang="en-US" sz="1600">
              <a:latin typeface="Consolas" panose="020B0609020204030204" charset="0"/>
            </a:endParaRPr>
          </a:p>
          <a:p>
            <a:pPr marL="0" indent="0">
              <a:buNone/>
            </a:pPr>
            <a:r>
              <a:rPr lang="en-US" altLang="en-US" sz="1600">
                <a:latin typeface="Consolas" panose="020B0609020204030204" charset="0"/>
              </a:rPr>
              <a:t>        print('After function called.')</a:t>
            </a:r>
            <a:endParaRPr lang="en-US" altLang="en-US" sz="1600">
              <a:latin typeface="Consolas" panose="020B0609020204030204" charset="0"/>
            </a:endParaRPr>
          </a:p>
          <a:p>
            <a:pPr marL="0" indent="0">
              <a:buNone/>
            </a:pPr>
            <a:r>
              <a:rPr lang="en-US" altLang="en-US" sz="1600">
                <a:latin typeface="Consolas" panose="020B0609020204030204" charset="0"/>
              </a:rPr>
              <a:t>        return result</a:t>
            </a:r>
            <a:endParaRPr lang="en-US" altLang="en-US" sz="1600">
              <a:latin typeface="Consolas" panose="020B0609020204030204" charset="0"/>
            </a:endParaRPr>
          </a:p>
          <a:p>
            <a:pPr marL="0" indent="0">
              <a:buNone/>
            </a:pPr>
            <a:r>
              <a:rPr lang="en-US" altLang="en-US" sz="1600">
                <a:latin typeface="Consolas" panose="020B0609020204030204" charset="0"/>
              </a:rPr>
              <a:t>    return wrapper</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@before</a:t>
            </a:r>
            <a:endParaRPr lang="en-US" altLang="en-US" sz="1600">
              <a:latin typeface="Consolas" panose="020B0609020204030204" charset="0"/>
            </a:endParaRPr>
          </a:p>
          <a:p>
            <a:pPr marL="0" indent="0">
              <a:buNone/>
            </a:pPr>
            <a:r>
              <a:rPr lang="en-US" altLang="en-US" sz="1600">
                <a:latin typeface="Consolas" panose="020B0609020204030204" charset="0"/>
              </a:rPr>
              <a:t>@after</a:t>
            </a:r>
            <a:endParaRPr lang="en-US" altLang="en-US" sz="1600">
              <a:latin typeface="Consolas" panose="020B0609020204030204" charset="0"/>
            </a:endParaRPr>
          </a:p>
          <a:p>
            <a:pPr marL="0" indent="0">
              <a:buNone/>
            </a:pPr>
            <a:r>
              <a:rPr lang="en-US" altLang="en-US" sz="1600">
                <a:latin typeface="Consolas" panose="020B0609020204030204" charset="0"/>
              </a:rPr>
              <a:t>def test():                             #同时使用两个修饰器改造函数</a:t>
            </a:r>
            <a:endParaRPr lang="en-US" altLang="en-US" sz="1600">
              <a:latin typeface="Consolas" panose="020B0609020204030204" charset="0"/>
            </a:endParaRPr>
          </a:p>
          <a:p>
            <a:pPr marL="0" indent="0">
              <a:buNone/>
            </a:pPr>
            <a:r>
              <a:rPr lang="en-US" altLang="en-US" sz="1600">
                <a:latin typeface="Consolas" panose="020B0609020204030204" charset="0"/>
              </a:rPr>
              <a:t>    print(3)</a:t>
            </a:r>
            <a:endParaRPr lang="en-US" altLang="en-US" sz="1600">
              <a:latin typeface="Consolas" panose="020B0609020204030204" charset="0"/>
            </a:endParaRPr>
          </a:p>
          <a:p>
            <a:pPr marL="0" indent="0">
              <a:buNone/>
            </a:pPr>
            <a:r>
              <a:rPr lang="en-US" altLang="en-US" sz="1600">
                <a:latin typeface="Consolas" panose="020B0609020204030204" charset="0"/>
              </a:rPr>
              <a:t>test()                                  #调用被修饰的函数</a:t>
            </a:r>
            <a:endParaRPr lang="en-US"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4336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下面的代码完整地演示了嵌套函数定义与使用的方法，有效利用了用户名检查功能的代码。</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def check_permission(func):</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def wrapper(*args, **kwargs):</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if kwargs.get('username')!='admin':</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raise Exception('Sorry. You are not allowed.')</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func(*args, **kwargs)</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wrapper</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45410"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class ReadWriteFile(object):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#把函数check_permission作为装饰器使用</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@check_permission</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def read(self, username, filename):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return open(filename,'r').read()</a:t>
            </a:r>
            <a:endParaRPr lang="zh-CN" altLang="en-US" sz="1800">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def write(self, username, filename, content):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open(filename,'a+').write(content)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#把函数check_permission作为普通函数使用</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write = check_permission(write)</a:t>
            </a:r>
            <a:endParaRPr lang="zh-CN" altLang="en-US" sz="1800">
              <a:latin typeface="Consolas" panose="020B060902020403020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146434"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Times New Roman" panose="02020603050405020304" charset="0"/>
              </a:rPr>
              <a:t>t = ReadWriteFile()</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print('Originally.......')</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print(t.read(username='admin', filename=r'd:\sample.txt'))</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print('Now, try to write to a file........')</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t.write(username='admin', filename=r'd:\sample.txt', content='\nhello world')</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print('After calling to write...........')</a:t>
            </a:r>
            <a:endParaRPr lang="zh-CN" altLang="en-US" sz="1800">
              <a:latin typeface="Times New Roman" panose="02020603050405020304" charset="0"/>
            </a:endParaRPr>
          </a:p>
          <a:p>
            <a:pPr marL="0" indent="0">
              <a:buSzPct val="90000"/>
              <a:buFont typeface="Wingdings" panose="05000000000000000000" pitchFamily="2" charset="2"/>
              <a:buNone/>
            </a:pPr>
            <a:r>
              <a:rPr lang="zh-CN" altLang="en-US" sz="1800">
                <a:latin typeface="Times New Roman" panose="02020603050405020304" charset="0"/>
              </a:rPr>
              <a:t>print(t.read(username='admin', filename=r'd:\sample.txt'))</a:t>
            </a:r>
            <a:endParaRPr lang="zh-CN" altLang="en-US" sz="1800">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662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5.2 </a:t>
            </a:r>
            <a:r>
              <a:rPr>
                <a:latin typeface="+mj-lt"/>
                <a:ea typeface="+mj-ea"/>
                <a:cs typeface="+mj-cs"/>
                <a:sym typeface="+mn-ea"/>
              </a:rPr>
              <a:t>形参与实参</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6" name="文本占位符 2662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在有些情况下，可以通过</a:t>
            </a:r>
            <a:r>
              <a:rPr lang="zh-CN" altLang="en-US" sz="2400" dirty="0">
                <a:solidFill>
                  <a:srgbClr val="FF0000"/>
                </a:solidFill>
              </a:rPr>
              <a:t>特殊的方式</a:t>
            </a:r>
            <a:r>
              <a:rPr lang="zh-CN" altLang="en-US" sz="2400" dirty="0"/>
              <a:t>在函数内部修改实参的值。</a:t>
            </a:r>
            <a:endParaRPr lang="zh-CN" altLang="en-US" sz="2400" dirty="0"/>
          </a:p>
          <a:p>
            <a:pPr>
              <a:lnSpc>
                <a:spcPct val="80000"/>
              </a:lnSpc>
              <a:buSzPct val="90000"/>
              <a:buFont typeface="Wingdings" panose="05000000000000000000" pitchFamily="2" charset="2"/>
              <a:buNone/>
            </a:pPr>
            <a:r>
              <a:rPr lang="en-US" altLang="zh-CN" sz="1800" dirty="0">
                <a:latin typeface="Consolas" panose="020B0609020204030204" charset="0"/>
              </a:rPr>
              <a:t>&gt;&gt;&gt; def modify(v):          # </a:t>
            </a:r>
            <a:r>
              <a:rPr lang="zh-CN" altLang="en-US" sz="1800" dirty="0">
                <a:latin typeface="Consolas" panose="020B0609020204030204" charset="0"/>
              </a:rPr>
              <a:t>使用下标修改列表元素值</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v[0] = v[0]+1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 = [2]</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modify(a)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def modify(v, item):    # </a:t>
            </a:r>
            <a:r>
              <a:rPr lang="zh-CN" altLang="en-US" sz="1800" dirty="0">
                <a:latin typeface="Consolas" panose="020B0609020204030204" charset="0"/>
              </a:rPr>
              <a:t>使用列表的方法为列表增加元素</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v.append(item)</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 = [2]</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modify(a,3)</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[2, 3]</a:t>
            </a:r>
            <a:endParaRPr lang="en-US" altLang="zh-CN" sz="1800" dirty="0">
              <a:solidFill>
                <a:srgbClr val="00B0F0"/>
              </a:solidFill>
              <a:latin typeface="Consolas" panose="020B060902020403020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a:xfrm>
            <a:off x="554355" y="892810"/>
            <a:ext cx="11155680" cy="5869940"/>
          </a:xfrm>
        </p:spPr>
        <p:txBody>
          <a:bodyPr/>
          <a:p>
            <a:pPr marL="342900" marR="0" indent="-342900" algn="l" defTabSz="914400" rtl="0" eaLnBrk="1" fontAlgn="base" latinLnBrk="0" hangingPunct="1">
              <a:lnSpc>
                <a:spcPct val="150000"/>
              </a:lnSpc>
              <a:spcBef>
                <a:spcPts val="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使用修饰器对函数的关键参数和位置参数进行检查，如果发现有参数没有以关键参数形式传值则抛出异常。</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def mustBeKeywords(func):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import inspect</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#获取位置参数和默认值参数列表</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positions = inspect.getargspec(func).args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def wrapper(*args,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for pos in positions: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if pos not in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raise Exception(pos+' must be keyword parameter')</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return func(*args,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return wrapper</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@mustBeKeywords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def demo(a, b, 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print(a, b, 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4745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使用修饰器对函数的位置参数和关键参数进行检查，如果发现有关键参数与位置参数同名则抛出异常。</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def onlyPositions(func):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import inspect</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#获取函数func的位置参数列表</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positions = inspect.getargspec(func).args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def wrapper(*args,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#检查关键参数列表</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for para in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if para in positions: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raise Exception(para+' can not be keyword parameter')</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return func(*args, **kwargs)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return wrapper</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@onlyPositions</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def demo(a, b, 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print(a, b, c)</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4848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5.8 </a:t>
            </a:r>
            <a:r>
              <a:rPr>
                <a:latin typeface="+mj-lt"/>
                <a:ea typeface="+mj-ea"/>
                <a:cs typeface="+mj-cs"/>
                <a:sym typeface="宋体" panose="02010600030101010101" pitchFamily="2" charset="-122"/>
              </a:rPr>
              <a:t>高级话题</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修饰器</a:t>
            </a:r>
            <a:endParaRPr>
              <a:latin typeface="+mj-lt"/>
              <a:ea typeface="+mj-ea"/>
              <a:cs typeface="+mj-cs"/>
              <a:sym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函数柯里化</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偏函数（partial function）和函数柯里化（function currying）是函数式编程中常用的技术。有时候我们在复用已有函数时可能需要固定其中的部分参数，这除了可以通过默认值参数来实现之外，还可以使用偏函数。例如，有个函数用来实现3个数字相加：</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def add3(a, b, 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return a+b+c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sym typeface="+mn-ea"/>
              </a:rPr>
              <a:t>如果现在需要一个类似的函数，与上面的函数add3()的区别仅在于参数b固定为一个数字（例如666），这时就可以使用偏函数的技术来复用上面的函数。</a:t>
            </a:r>
            <a:endParaRPr kumimoji="0" lang="en-US" sz="24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def add2(a, 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sym typeface="+mn-ea"/>
              </a:rPr>
              <a:t>return add3(a, 666, 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print(add2(1, 1))</a:t>
            </a:r>
            <a:endParaRPr kumimoji="0" 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0530" name="Title 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函数柯里化</a:t>
            </a:r>
            <a:endParaRPr>
              <a:latin typeface="+mj-lt"/>
              <a:ea typeface="+mj-ea"/>
              <a:cs typeface="+mj-cs"/>
              <a:sym typeface="+mn-e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或者使用标准库functools提供的partial()方法创建指定函数的偏函数。</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from functools import partial</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add2 = partial(add3, b=666)</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print(add2(a=1, c=1))</a:t>
            </a:r>
            <a:endParaRPr kumimoji="0" 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1554" name="Title 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函数柯里化</a:t>
            </a:r>
            <a:endParaRPr>
              <a:latin typeface="+mj-lt"/>
              <a:ea typeface="+mj-ea"/>
              <a:cs typeface="+mj-cs"/>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函数柯里化除了可以实现偏函数类似的功能之外，还可以利用单参数函数来实现多参数函数，这要归功于Python对函数嵌套定义和lambda表达式的支持。</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def func(a):</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return lambda b: a+b</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print(func(3)(5))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solidFill>
                <a:latin typeface="+mn-lt"/>
                <a:ea typeface="+mn-ea"/>
                <a:cs typeface="+mn-cs"/>
              </a:rPr>
              <a:t>或者</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def func(a):</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def funcNested(b):</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return a+b</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return funcNested</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print(func(3)(5))</a:t>
            </a:r>
            <a:endParaRPr kumimoji="0" 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2578" name="Title 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函数柯里化</a:t>
            </a:r>
            <a:endParaRPr>
              <a:latin typeface="+mj-lt"/>
              <a:ea typeface="+mj-ea"/>
              <a:cs typeface="+mj-cs"/>
              <a:sym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sym typeface="+mn-ea"/>
              </a:rPr>
              <a:t>也可以多级嵌套定义函数实现更多参数的需求</a:t>
            </a:r>
            <a:r>
              <a:rPr kumimoji="0" lang="zh-CN" altLang="en-US" sz="2400" b="0" i="0" u="none" strike="noStrike" kern="1200" cap="none" spc="0" normalizeH="0" baseline="0" noProof="1">
                <a:solidFill>
                  <a:schemeClr val="tx1"/>
                </a:solidFill>
                <a:latin typeface="+mn-lt"/>
                <a:ea typeface="+mn-ea"/>
                <a:cs typeface="+mn-cs"/>
                <a:sym typeface="+mn-ea"/>
              </a:rPr>
              <a:t>。</a:t>
            </a:r>
            <a:endParaRPr kumimoji="0" lang="zh-CN" altLang="en-US" sz="24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def func(a):</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    def funcNested(b):</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        def funcNestedNested(c):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            return a+b+c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        return funcNestedNested</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    return funcNested</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print(func(3)(5)(8))</a:t>
            </a:r>
            <a:endParaRPr kumimoji="0" 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3602" name="Title 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5.8  </a:t>
            </a:r>
            <a:r>
              <a:rPr>
                <a:latin typeface="+mj-lt"/>
                <a:ea typeface="+mj-ea"/>
                <a:cs typeface="+mj-cs"/>
                <a:sym typeface="+mn-ea"/>
              </a:rPr>
              <a:t>高级话题</a:t>
            </a:r>
            <a:r>
              <a:rPr>
                <a:latin typeface="+mj-lt"/>
                <a:ea typeface="+mj-ea"/>
                <a:cs typeface="+mj-cs"/>
                <a:sym typeface="+mn-ea"/>
              </a:rPr>
              <a:t>——</a:t>
            </a:r>
            <a:r>
              <a:rPr>
                <a:latin typeface="+mj-lt"/>
                <a:ea typeface="+mj-ea"/>
                <a:cs typeface="+mj-cs"/>
                <a:sym typeface="+mn-ea"/>
              </a:rPr>
              <a:t>函数柯里化</a:t>
            </a:r>
            <a:endParaRPr>
              <a:latin typeface="+mj-lt"/>
              <a:ea typeface="+mj-ea"/>
              <a:cs typeface="+mj-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5.2 </a:t>
            </a:r>
            <a:r>
              <a:rPr>
                <a:latin typeface="+mj-lt"/>
                <a:ea typeface="+mj-ea"/>
                <a:cs typeface="+mj-cs"/>
                <a:sym typeface="+mn-ea"/>
              </a:rPr>
              <a:t>形参与实参</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2770"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也就是说，如果传递给函数的</a:t>
            </a:r>
            <a:r>
              <a:rPr lang="zh-CN" altLang="en-US" sz="2400" dirty="0">
                <a:solidFill>
                  <a:srgbClr val="FF0000"/>
                </a:solidFill>
              </a:rPr>
              <a:t>实参是可变序列</a:t>
            </a:r>
            <a:r>
              <a:rPr lang="zh-CN" altLang="en-US" sz="2400" dirty="0"/>
              <a:t>，并且在函数内部使用</a:t>
            </a:r>
            <a:r>
              <a:rPr lang="zh-CN" altLang="en-US" sz="2400" dirty="0">
                <a:solidFill>
                  <a:srgbClr val="FF0000"/>
                </a:solidFill>
              </a:rPr>
              <a:t>下标</a:t>
            </a:r>
            <a:r>
              <a:rPr lang="zh-CN" altLang="en-US" sz="2400" dirty="0"/>
              <a:t>或</a:t>
            </a:r>
            <a:r>
              <a:rPr lang="zh-CN" altLang="en-US" sz="2400" dirty="0">
                <a:solidFill>
                  <a:srgbClr val="FF0000"/>
                </a:solidFill>
              </a:rPr>
              <a:t>可变序列自身的方法</a:t>
            </a:r>
            <a:r>
              <a:rPr lang="zh-CN" altLang="en-US" sz="2400" dirty="0"/>
              <a:t>增加、删除元素或修改元素时，实参也得到相应的修改。</a:t>
            </a:r>
            <a:endParaRPr lang="zh-CN" altLang="en-US" sz="2400" dirty="0"/>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def modify(d):         #</a:t>
            </a:r>
            <a:r>
              <a:rPr lang="zh-CN" altLang="en-US" sz="1800" dirty="0">
                <a:latin typeface="Consolas" panose="020B0609020204030204" charset="0"/>
              </a:rPr>
              <a:t>修改字典元素值或为字典增加元素</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d['age'] = 38</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 = {'name':'Dong', 'age':37, 'sex':'Male'}</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{'age': 37, 'name': 'Dong', 'sex': 'Male'}</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modify(a)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{'age': 38, 'name': 'Dong', 'sex': 'Male'}</a:t>
            </a:r>
            <a:endParaRPr lang="en-US" altLang="zh-CN" sz="1800" dirty="0">
              <a:solidFill>
                <a:srgbClr val="00B0F0"/>
              </a:solidFill>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5.1 函数定义</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76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 </a:t>
            </a:r>
            <a:r>
              <a:rPr>
                <a:latin typeface="+mj-lt"/>
                <a:ea typeface="+mj-ea"/>
                <a:cs typeface="+mj-cs"/>
                <a:sym typeface="+mn-ea"/>
              </a:rPr>
              <a:t>参数类型</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3794" name="文本占位符 27650"/>
          <p:cNvSpPr>
            <a:spLocks noGrp="1"/>
          </p:cNvSpPr>
          <p:nvPr>
            <p:ph sz="half" idx="2"/>
          </p:nvPr>
        </p:nvSpPr>
        <p:spPr/>
        <p:txBody>
          <a:bodyPr anchor="t"/>
          <a:p>
            <a:pPr>
              <a:lnSpc>
                <a:spcPct val="150000"/>
              </a:lnSpc>
              <a:spcBef>
                <a:spcPts val="600"/>
              </a:spcBef>
              <a:buSzPct val="90000"/>
              <a:buFont typeface="Wingdings" panose="05000000000000000000" charset="0"/>
              <a:buChar char="§"/>
            </a:pPr>
            <a:r>
              <a:rPr lang="zh-CN" altLang="en-US" sz="2400" dirty="0"/>
              <a:t>在Python中，函数参数有很多种：可以为</a:t>
            </a:r>
            <a:r>
              <a:rPr lang="zh-CN" altLang="en-US" sz="2400" dirty="0">
                <a:solidFill>
                  <a:srgbClr val="FF0000"/>
                </a:solidFill>
              </a:rPr>
              <a:t>普通参数</a:t>
            </a:r>
            <a:r>
              <a:rPr lang="zh-CN" altLang="en-US" sz="2400" dirty="0"/>
              <a:t>、</a:t>
            </a:r>
            <a:r>
              <a:rPr lang="zh-CN" altLang="en-US" sz="2400" dirty="0">
                <a:solidFill>
                  <a:srgbClr val="FF0000"/>
                </a:solidFill>
              </a:rPr>
              <a:t>默认值参数</a:t>
            </a:r>
            <a:r>
              <a:rPr lang="zh-CN" altLang="en-US" sz="2400" dirty="0"/>
              <a:t>、</a:t>
            </a:r>
            <a:r>
              <a:rPr lang="zh-CN" altLang="en-US" sz="2400" dirty="0">
                <a:solidFill>
                  <a:srgbClr val="FF0000"/>
                </a:solidFill>
              </a:rPr>
              <a:t>关键参数</a:t>
            </a:r>
            <a:r>
              <a:rPr lang="zh-CN" altLang="en-US" sz="2400" dirty="0"/>
              <a:t>、</a:t>
            </a:r>
            <a:r>
              <a:rPr lang="zh-CN" altLang="en-US" sz="2400" dirty="0">
                <a:solidFill>
                  <a:srgbClr val="FF0000"/>
                </a:solidFill>
              </a:rPr>
              <a:t>可变长度参数</a:t>
            </a:r>
            <a:r>
              <a:rPr lang="zh-CN" altLang="en-US" sz="2400" dirty="0"/>
              <a:t>等等。</a:t>
            </a:r>
            <a:endParaRPr lang="zh-CN" altLang="en-US" sz="2400" dirty="0"/>
          </a:p>
          <a:p>
            <a:pPr>
              <a:lnSpc>
                <a:spcPct val="150000"/>
              </a:lnSpc>
              <a:spcBef>
                <a:spcPts val="600"/>
              </a:spcBef>
              <a:buSzPct val="90000"/>
              <a:buFont typeface="Wingdings" panose="05000000000000000000" charset="0"/>
              <a:buChar char="§"/>
            </a:pPr>
            <a:r>
              <a:rPr lang="en-US" altLang="zh-CN" sz="2400" dirty="0"/>
              <a:t>Python</a:t>
            </a:r>
            <a:r>
              <a:rPr lang="zh-CN" altLang="en-US" sz="2400" dirty="0"/>
              <a:t>在</a:t>
            </a:r>
            <a:r>
              <a:rPr lang="zh-CN" altLang="en-US" sz="2400" dirty="0">
                <a:solidFill>
                  <a:srgbClr val="FF0000"/>
                </a:solidFill>
              </a:rPr>
              <a:t>定义函数时不需要指定形参的类型</a:t>
            </a:r>
            <a:r>
              <a:rPr lang="zh-CN" altLang="en-US" sz="2400" dirty="0"/>
              <a:t>，完全由调用者传递的实参类型以及</a:t>
            </a:r>
            <a:r>
              <a:rPr lang="en-US" altLang="zh-CN" sz="2400" dirty="0"/>
              <a:t>Python</a:t>
            </a:r>
            <a:r>
              <a:rPr lang="zh-CN" altLang="en-US" sz="2400" dirty="0"/>
              <a:t>解释器的理解和推断来决定，类似于重载和泛型。</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Python</a:t>
            </a:r>
            <a:r>
              <a:rPr kumimoji="0" lang="zh-CN" altLang="en-US" sz="2400" b="0" i="0" u="none" strike="noStrike" kern="1200" cap="none" spc="0" normalizeH="0" baseline="0" noProof="1">
                <a:solidFill>
                  <a:schemeClr val="tx1"/>
                </a:solidFill>
                <a:latin typeface="+mn-lt"/>
                <a:ea typeface="+mn-ea"/>
                <a:cs typeface="+mn-cs"/>
              </a:rPr>
              <a:t>也允许对函数参数和返回值类型进行标注，但</a:t>
            </a:r>
            <a:r>
              <a:rPr kumimoji="0" lang="zh-CN" altLang="en-US" sz="2400" b="0" i="0" u="none" strike="noStrike" kern="1200" cap="none" spc="0" normalizeH="0" baseline="0" noProof="1">
                <a:solidFill>
                  <a:srgbClr val="FF0000"/>
                </a:solidFill>
                <a:latin typeface="+mn-lt"/>
                <a:ea typeface="+mn-ea"/>
                <a:cs typeface="+mn-cs"/>
              </a:rPr>
              <a:t>实际上并不起任何作用</a:t>
            </a:r>
            <a:r>
              <a:rPr kumimoji="0" lang="zh-CN" altLang="en-US" sz="2400" b="0" i="0" u="none" strike="noStrike" kern="1200" cap="none" spc="0" normalizeH="0" baseline="0" noProof="1">
                <a:solidFill>
                  <a:schemeClr val="tx1"/>
                </a:solidFill>
                <a:latin typeface="+mn-lt"/>
                <a:ea typeface="+mn-ea"/>
                <a:cs typeface="+mn-cs"/>
              </a:rPr>
              <a:t>，只是看起来方便。</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test(x:int, y:int) -&gt; int: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'''x and y must be integers, return an integer x+y'''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assert isinstance(x, int), 'x must be integer'</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assert isinstance(y, int), 'y must be integer'</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z = x+y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assert isinstance(z, int), 'must return an integer'</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z</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test(1, 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test(2, 3.0)                    #参数类型不符合要求，抛出异常</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FF0000"/>
                </a:solidFill>
                <a:latin typeface="Consolas" panose="020B0609020204030204" charset="0"/>
                <a:ea typeface="+mn-ea"/>
                <a:cs typeface="+mn-cs"/>
              </a:rPr>
              <a:t>AssertionError: y must be integer</a:t>
            </a:r>
            <a:endParaRPr kumimoji="0" lang="zh-CN" altLang="en-US" sz="1800" b="0" i="0" u="none" strike="noStrike" kern="1200" cap="none" spc="0" normalizeH="0" baseline="0" noProof="1">
              <a:solidFill>
                <a:srgbClr val="FF000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34818" name="标题 276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 </a:t>
            </a:r>
            <a:r>
              <a:rPr>
                <a:latin typeface="+mj-lt"/>
                <a:ea typeface="+mj-ea"/>
                <a:cs typeface="+mj-cs"/>
                <a:sym typeface="+mn-ea"/>
              </a:rPr>
              <a:t>参数类型</a:t>
            </a:r>
            <a:endParaRPr>
              <a:latin typeface="+mj-lt"/>
              <a:ea typeface="+mj-ea"/>
              <a:cs typeface="+mj-c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位置参数（positional arguments）是比较常用的形式，调用函数时</a:t>
            </a:r>
            <a:r>
              <a:rPr kumimoji="0" lang="en-US" sz="2400" b="0" i="0" u="none" strike="noStrike" kern="1200" cap="none" spc="0" normalizeH="0" baseline="0" noProof="1">
                <a:solidFill>
                  <a:srgbClr val="FF0000"/>
                </a:solidFill>
                <a:latin typeface="+mn-lt"/>
                <a:ea typeface="+mn-ea"/>
                <a:cs typeface="+mn-cs"/>
              </a:rPr>
              <a:t>实参和形参的顺序必须严格一致</a:t>
            </a:r>
            <a:r>
              <a:rPr kumimoji="0" lang="en-US" sz="2400" b="0" i="0" u="none" strike="noStrike" kern="1200" cap="none" spc="0" normalizeH="0" baseline="0" noProof="1">
                <a:solidFill>
                  <a:schemeClr val="tx1"/>
                </a:solidFill>
                <a:latin typeface="+mn-lt"/>
                <a:ea typeface="+mn-ea"/>
                <a:cs typeface="+mn-cs"/>
              </a:rPr>
              <a:t>，并且</a:t>
            </a:r>
            <a:r>
              <a:rPr kumimoji="0" lang="en-US" sz="2400" b="0" i="0" u="none" strike="noStrike" kern="1200" cap="none" spc="0" normalizeH="0" baseline="0" noProof="1">
                <a:solidFill>
                  <a:srgbClr val="FF0000"/>
                </a:solidFill>
                <a:latin typeface="+mn-lt"/>
                <a:ea typeface="+mn-ea"/>
                <a:cs typeface="+mn-cs"/>
              </a:rPr>
              <a:t>实参和形参的数量必须相同</a:t>
            </a:r>
            <a:r>
              <a:rPr kumimoji="0" lang="en-US" sz="2400" b="0" i="0" u="none" strike="noStrike" kern="1200" cap="none" spc="0" normalizeH="0" baseline="0" noProof="1">
                <a:solidFill>
                  <a:schemeClr val="tx1"/>
                </a:solidFill>
                <a:latin typeface="+mn-lt"/>
                <a:ea typeface="+mn-ea"/>
                <a:cs typeface="+mn-cs"/>
              </a:rPr>
              <a:t>。</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def demo(a, b, 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print(a, b, c)</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demo(3, 4, 5)</a:t>
            </a:r>
            <a:r>
              <a:rPr kumimoji="0" 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按位置传递参数</a:t>
            </a:r>
            <a:endParaRPr kumimoji="0" lang="zh-CN" altLang="en-US" sz="1800" b="0" i="0" u="none" strike="noStrike" kern="1200" cap="none" spc="0" normalizeH="0" baseline="0" noProof="1">
              <a:solidFill>
                <a:schemeClr val="tx1"/>
              </a:solidFill>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3 4 5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demo(3, 5, 4)</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3 5 4</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demo(1, 2, 3, 4)                #实参与形参数量必须相同</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800" b="0" i="0" u="none" strike="noStrike" kern="1200" cap="none" spc="0" normalizeH="0" baseline="0" noProof="1">
                <a:solidFill>
                  <a:srgbClr val="FF0000"/>
                </a:solidFill>
                <a:latin typeface="Consolas" panose="020B0609020204030204" charset="0"/>
                <a:ea typeface="+mn-ea"/>
                <a:cs typeface="+mn-cs"/>
              </a:rPr>
              <a:t>TypeError: demo() takes 3 positional arguments but 4 were given</a:t>
            </a:r>
            <a:endParaRPr kumimoji="0" lang="en-US" sz="1800" b="0" i="0" u="none" strike="noStrike" kern="1200" cap="none" spc="0" normalizeH="0" baseline="0" noProof="1">
              <a:solidFill>
                <a:srgbClr val="FF000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35842" name="标题 276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 </a:t>
            </a:r>
            <a:r>
              <a:rPr>
                <a:latin typeface="+mj-lt"/>
                <a:ea typeface="+mj-ea"/>
                <a:cs typeface="+mj-cs"/>
                <a:sym typeface="+mn-ea"/>
              </a:rPr>
              <a:t>参数类型</a:t>
            </a:r>
            <a:endParaRPr>
              <a:latin typeface="+mj-lt"/>
              <a:ea typeface="+mj-ea"/>
              <a:cs typeface="+mj-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69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6866" name="文本占位符 29698"/>
          <p:cNvSpPr>
            <a:spLocks noGrp="1"/>
          </p:cNvSpPr>
          <p:nvPr>
            <p:ph sz="half" idx="2"/>
          </p:nvPr>
        </p:nvSpPr>
        <p:spPr/>
        <p:txBody>
          <a:bodyPr anchor="t"/>
          <a:p>
            <a:pPr>
              <a:lnSpc>
                <a:spcPct val="150000"/>
              </a:lnSpc>
              <a:spcBef>
                <a:spcPts val="1200"/>
              </a:spcBef>
              <a:buSzPct val="90000"/>
              <a:buFont typeface="Wingdings" panose="05000000000000000000" charset="0"/>
              <a:buChar char="§"/>
            </a:pPr>
            <a:r>
              <a:rPr lang="zh-CN" altLang="en-US" sz="2400"/>
              <a:t>调用带有默认值参数的函数时，</a:t>
            </a:r>
            <a:r>
              <a:rPr lang="zh-CN" altLang="en-US" sz="2400">
                <a:solidFill>
                  <a:srgbClr val="FF0000"/>
                </a:solidFill>
              </a:rPr>
              <a:t>可以不对默认值参数进行赋值，也可以为其赋值</a:t>
            </a:r>
            <a:r>
              <a:rPr lang="zh-CN" altLang="en-US" sz="2400"/>
              <a:t>，具有很大的灵活性。</a:t>
            </a:r>
            <a:endParaRPr lang="zh-CN" altLang="en-US" sz="2400"/>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def say( message, times =1 ):</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print(message * times)</a:t>
            </a:r>
            <a:endParaRPr lang="en-US" altLang="zh-CN" sz="1800">
              <a:latin typeface="Consolas" panose="020B0609020204030204" charset="0"/>
            </a:endParaRPr>
          </a:p>
          <a:p>
            <a:pPr>
              <a:lnSpc>
                <a:spcPct val="80000"/>
              </a:lnSpc>
              <a:buSzPct val="90000"/>
              <a:buFont typeface="Wingdings" panose="05000000000000000000" pitchFamily="2" charset="2"/>
              <a:buNone/>
            </a:pP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say('hello')</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hello</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say('hello',3)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hello hello hello</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say('hi',7)</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hi hi hi hi hi hi hi</a:t>
            </a:r>
            <a:endParaRPr lang="en-US" altLang="zh-CN" sz="1800">
              <a:solidFill>
                <a:srgbClr val="00B0F0"/>
              </a:solidFill>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5.1 函数定义</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07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7890" name="文本占位符 3072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下面的函数使用指定分隔符将列表中所有字符串元素连接成一个字符串。</a:t>
            </a:r>
            <a:endParaRPr lang="zh-CN" altLang="en-US" sz="2400" dirty="0"/>
          </a:p>
          <a:p>
            <a:pPr>
              <a:lnSpc>
                <a:spcPct val="80000"/>
              </a:lnSpc>
              <a:buSzPct val="90000"/>
              <a:buFont typeface="Wingdings" panose="05000000000000000000" pitchFamily="2" charset="2"/>
              <a:buChar char="•"/>
            </a:pPr>
            <a:endParaRPr lang="zh-CN" altLang="en-US" sz="1800" dirty="0"/>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def Join(List,sep=None):</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return (sep or ' ').join(List)</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aList = ['a', 'b', 'c']</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Join(aList)</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'a b c'</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Join(aList, ',')</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'a,b,c'</a:t>
            </a:r>
            <a:endParaRPr lang="en-US" altLang="zh-CN" sz="1800" dirty="0">
              <a:solidFill>
                <a:srgbClr val="00B0F0"/>
              </a:solidFill>
              <a:latin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2867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7890" name="文本占位符 28674"/>
          <p:cNvSpPr>
            <a:spLocks noGrp="1"/>
          </p:cNvSpPr>
          <p:nvPr>
            <p:ph sz="half" idx="2"/>
          </p:nvPr>
        </p:nvSpPr>
        <p:spPr/>
        <p:txBody>
          <a:bodyPr anchor="t"/>
          <a:p>
            <a:pPr marL="342900" marR="0" indent="-342900" algn="l" defTabSz="914400" rtl="0" eaLnBrk="1" fontAlgn="base" latinLnBrk="0" hangingPunct="1">
              <a:lnSpc>
                <a:spcPct val="150000"/>
              </a:lnSpc>
              <a:spcBef>
                <a:spcPct val="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注意：默认值参数必须出现在函数参数列表的最右端，</a:t>
            </a:r>
            <a:r>
              <a:rPr kumimoji="0" lang="zh-CN" altLang="en-US" sz="2400" b="0" i="0" u="none" strike="noStrike" kern="1200" cap="none" spc="0" normalizeH="0" baseline="0" noProof="1">
                <a:solidFill>
                  <a:srgbClr val="FF0000"/>
                </a:solidFill>
                <a:latin typeface="+mn-lt"/>
                <a:ea typeface="+mn-ea"/>
                <a:cs typeface="+mn-cs"/>
              </a:rPr>
              <a:t>任何一个默认值参数右边不能有非默认值参数</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func(a=3, b, c=5):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失败，带默认值的参数后面有不带默认值的参数</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print(a, b, c)</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rgbClr val="FF0000"/>
                </a:solidFill>
                <a:latin typeface="Consolas" panose="020B0609020204030204" charset="0"/>
                <a:ea typeface="+mn-ea"/>
                <a:cs typeface="+mn-cs"/>
              </a:rPr>
              <a:t>SyntaxError: non-default argument follows default argument</a:t>
            </a:r>
            <a:endParaRPr kumimoji="0" lang="zh-CN" altLang="en-US" sz="18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func(a=3, b):</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失败，带默认值的参数后面有不带默认值的参数</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print(a, b)</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rgbClr val="FF0000"/>
                </a:solidFill>
                <a:latin typeface="Consolas" panose="020B0609020204030204" charset="0"/>
                <a:ea typeface="+mn-ea"/>
                <a:cs typeface="+mn-cs"/>
              </a:rPr>
              <a:t>SyntaxError: non-default argument follows default argument</a:t>
            </a:r>
            <a:endParaRPr kumimoji="0" lang="zh-CN" altLang="en-US" sz="18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func(a, b, c=5):    </a:t>
            </a:r>
            <a:r>
              <a:rPr kumimoji="0" lang="en-US" altLang="zh-CN" sz="1800" b="0" i="0" u="none" strike="noStrike" kern="1200" cap="none" spc="0" normalizeH="0" baseline="0" noProof="1">
                <a:solidFill>
                  <a:schemeClr val="tx1"/>
                </a:solidFill>
                <a:latin typeface="Consolas" panose="020B0609020204030204" charset="0"/>
                <a:ea typeface="+mn-ea"/>
                <a:cs typeface="+mn-cs"/>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成功</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print(a, b, c)</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174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9938" name="文本占位符 3174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另外，默认值参数如果使用不当，会导致很难发现的</a:t>
            </a:r>
            <a:r>
              <a:rPr lang="zh-CN" altLang="en-US" sz="2400">
                <a:solidFill>
                  <a:srgbClr val="FF0000"/>
                </a:solidFill>
              </a:rPr>
              <a:t>逻辑错误</a:t>
            </a:r>
            <a:r>
              <a:rPr lang="zh-CN" altLang="en-US" sz="2400"/>
              <a:t>，例如：</a:t>
            </a:r>
            <a:endParaRPr lang="zh-CN" altLang="en-US" sz="2400"/>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def demo(newitem,old_list=[]):</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    old_list.append(newitem)</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    return old_list</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print(demo('5',[1,2,3,4]))   #right</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print(demo('aaa',['a','b'])) #right</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print(demo('a'))             #right</a:t>
            </a:r>
            <a:endParaRPr lang="en-US" altLang="zh-CN" sz="1800">
              <a:latin typeface="Consolas" panose="020B0609020204030204" charset="0"/>
            </a:endParaRPr>
          </a:p>
          <a:p>
            <a:pPr>
              <a:lnSpc>
                <a:spcPct val="100000"/>
              </a:lnSpc>
              <a:spcBef>
                <a:spcPts val="300"/>
              </a:spcBef>
              <a:buSzPct val="90000"/>
              <a:buFont typeface="Wingdings" panose="05000000000000000000" pitchFamily="2" charset="2"/>
              <a:buNone/>
            </a:pPr>
            <a:r>
              <a:rPr lang="en-US" altLang="zh-CN" sz="1800">
                <a:latin typeface="Consolas" panose="020B0609020204030204" charset="0"/>
              </a:rPr>
              <a:t>print(demo('b'))             #wrong</a:t>
            </a:r>
            <a:endParaRPr lang="en-US" altLang="zh-CN" sz="1800">
              <a:latin typeface="Consolas" panose="020B0609020204030204" charset="0"/>
            </a:endParaRPr>
          </a:p>
          <a:p>
            <a:pPr>
              <a:lnSpc>
                <a:spcPct val="80000"/>
              </a:lnSpc>
              <a:buSzPct val="90000"/>
              <a:buFont typeface="Wingdings" panose="05000000000000000000" pitchFamily="2" charset="2"/>
              <a:buNone/>
            </a:pPr>
            <a:endParaRPr lang="zh-CN" altLang="en-US" sz="2000"/>
          </a:p>
          <a:p>
            <a:pPr>
              <a:lnSpc>
                <a:spcPct val="80000"/>
              </a:lnSpc>
              <a:buSzPct val="90000"/>
              <a:buFont typeface="Wingdings" panose="05000000000000000000" pitchFamily="2" charset="2"/>
              <a:buNone/>
            </a:pPr>
            <a:r>
              <a:rPr lang="zh-CN" altLang="en-US" sz="2400"/>
              <a:t>试着想一想，这段代码会输出什么呢？</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上面的代码输出结果如下，最后一个结果是错的。</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[1, 2, 3, 4, '5']</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['a', 'b', 'aaa']</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['a']</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['a', 'b']</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rPr>
              <a:t>继续想：为什么会这样呢？</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1986" name="内容占位符 2"/>
          <p:cNvSpPr>
            <a:spLocks noGrp="1"/>
          </p:cNvSpPr>
          <p:nvPr>
            <p:ph sz="half" idx="2"/>
          </p:nvPr>
        </p:nvSpPr>
        <p:spPr/>
        <p:txBody>
          <a:bodyPr anchor="t"/>
          <a:p>
            <a:pPr>
              <a:lnSpc>
                <a:spcPct val="150000"/>
              </a:lnSpc>
              <a:spcBef>
                <a:spcPts val="1200"/>
              </a:spcBef>
              <a:spcAft>
                <a:spcPts val="1200"/>
              </a:spcAft>
              <a:buSzPct val="90000"/>
              <a:buFont typeface="Wingdings" panose="05000000000000000000" charset="0"/>
              <a:buChar char="§"/>
            </a:pPr>
            <a:r>
              <a:rPr lang="zh-CN" altLang="en-US" sz="2400"/>
              <a:t>原因在于</a:t>
            </a:r>
            <a:r>
              <a:rPr lang="zh-CN" altLang="en-US" sz="2400">
                <a:solidFill>
                  <a:srgbClr val="FF0000"/>
                </a:solidFill>
              </a:rPr>
              <a:t>默认值参数的赋值只会在函数定义时被解释一次</a:t>
            </a:r>
            <a:r>
              <a:rPr lang="zh-CN" altLang="en-US" sz="2400"/>
              <a:t>。当使用可变序列作为参数默认值时，一定要谨慎操作。</a:t>
            </a:r>
            <a:endParaRPr lang="zh-CN" altLang="en-US" sz="2400"/>
          </a:p>
          <a:p>
            <a:pPr>
              <a:lnSpc>
                <a:spcPct val="150000"/>
              </a:lnSpc>
              <a:spcBef>
                <a:spcPts val="1200"/>
              </a:spcBef>
              <a:spcAft>
                <a:spcPts val="1200"/>
              </a:spcAft>
              <a:buSzPct val="90000"/>
              <a:buFont typeface="Wingdings" panose="05000000000000000000" charset="0"/>
              <a:buChar char="§"/>
            </a:pPr>
            <a:r>
              <a:rPr lang="zh-CN" altLang="en-US" sz="2400"/>
              <a:t>最后一个问题来了：正确的代码该怎么写呢？</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27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3010" name="文本占位符 32770"/>
          <p:cNvSpPr>
            <a:spLocks noGrp="1"/>
          </p:cNvSpPr>
          <p:nvPr>
            <p:ph sz="half" idx="2"/>
          </p:nvPr>
        </p:nvSpPr>
        <p:spPr/>
        <p:txBody>
          <a:bodyPr anchor="t"/>
          <a:p>
            <a:pPr>
              <a:buSzPct val="90000"/>
              <a:buFont typeface="Wingdings" panose="05000000000000000000" charset="0"/>
              <a:buChar char="§"/>
            </a:pPr>
            <a:r>
              <a:rPr lang="zh-CN" altLang="en-US" sz="2400" b="1"/>
              <a:t>终极解决方案：</a:t>
            </a:r>
            <a:r>
              <a:rPr lang="zh-CN" altLang="en-US" sz="2400"/>
              <a:t>改成下面的样子就不会有问题了</a:t>
            </a:r>
            <a:endParaRPr lang="zh-CN" altLang="en-US" sz="2400"/>
          </a:p>
          <a:p>
            <a:pPr>
              <a:lnSpc>
                <a:spcPct val="80000"/>
              </a:lnSpc>
              <a:buSzPct val="90000"/>
              <a:buFont typeface="Wingdings" panose="05000000000000000000" pitchFamily="2" charset="2"/>
              <a:buNone/>
            </a:pPr>
            <a:endParaRPr lang="zh-CN" altLang="en-US" sz="2400"/>
          </a:p>
          <a:p>
            <a:pPr>
              <a:lnSpc>
                <a:spcPct val="80000"/>
              </a:lnSpc>
              <a:buSzPct val="90000"/>
              <a:buFont typeface="Wingdings" panose="05000000000000000000" pitchFamily="2" charset="2"/>
              <a:buNone/>
            </a:pPr>
            <a:r>
              <a:rPr lang="en-US" altLang="zh-CN" sz="1800">
                <a:latin typeface="Consolas" panose="020B0609020204030204" charset="0"/>
              </a:rPr>
              <a:t>def demo(newitem,old_list=None):</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if old_list is None:</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old_list=[]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new_list = old_list[:]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new_list.append(newitem)</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return new_list</a:t>
            </a:r>
            <a:endParaRPr lang="en-US" altLang="zh-CN" sz="1800">
              <a:latin typeface="Consolas" panose="020B0609020204030204" charset="0"/>
            </a:endParaRPr>
          </a:p>
          <a:p>
            <a:pPr>
              <a:lnSpc>
                <a:spcPct val="80000"/>
              </a:lnSpc>
              <a:buSzPct val="90000"/>
              <a:buFont typeface="Wingdings" panose="05000000000000000000" pitchFamily="2" charset="2"/>
              <a:buNone/>
            </a:pP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print(demo('5',[1,2,3,4]))</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print(demo('aaa',['a','b']))</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print(demo('a'))</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print(demo('b'))</a:t>
            </a:r>
            <a:endParaRPr lang="en-US" altLang="zh-CN" sz="1800">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379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5.3.1 </a:t>
            </a:r>
            <a:r>
              <a:rPr>
                <a:latin typeface="+mj-lt"/>
                <a:ea typeface="+mj-ea"/>
                <a:cs typeface="+mj-cs"/>
                <a:sym typeface="+mn-ea"/>
              </a:rPr>
              <a:t>默认值参数</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43010" name="文本占位符 33794"/>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注意：</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1200"/>
              </a:spcAft>
              <a:buClrTx/>
              <a:buSzPct val="90000"/>
              <a:buFont typeface="Wingdings" panose="05000000000000000000" charset="0"/>
              <a:buChar char="ü"/>
            </a:pPr>
            <a:r>
              <a:rPr kumimoji="0" lang="zh-CN" altLang="en-US" sz="2000" b="0" i="0" u="none" strike="noStrike" kern="1200" cap="none" spc="0" normalizeH="0" baseline="0" noProof="1">
                <a:solidFill>
                  <a:srgbClr val="FF0000"/>
                </a:solidFill>
                <a:latin typeface="+mn-lt"/>
                <a:ea typeface="+mn-ea"/>
                <a:cs typeface="+mn-cs"/>
              </a:rPr>
              <a:t>默认值参</a:t>
            </a:r>
            <a:r>
              <a:rPr kumimoji="0" lang="zh-CN" altLang="en-US" sz="1800" b="0" i="0" u="none" strike="noStrike" kern="1200" cap="none" spc="0" normalizeH="0" baseline="0" noProof="1">
                <a:solidFill>
                  <a:srgbClr val="FF0000"/>
                </a:solidFill>
                <a:latin typeface="+mn-lt"/>
                <a:ea typeface="+mn-ea"/>
                <a:cs typeface="+mn-cs"/>
              </a:rPr>
              <a:t>数只在函数定义时被解释一次</a:t>
            </a:r>
            <a:endParaRPr kumimoji="0" lang="zh-CN" altLang="en-US" sz="1800" b="0" i="0" u="none" strike="noStrike" kern="1200" cap="none" spc="0" normalizeH="0" baseline="0" noProof="1">
              <a:solidFill>
                <a:srgbClr val="FF0000"/>
              </a:solidFill>
              <a:latin typeface="+mn-lt"/>
              <a:ea typeface="+mn-ea"/>
              <a:cs typeface="+mn-cs"/>
            </a:endParaRPr>
          </a:p>
          <a:p>
            <a:pPr marL="342900" marR="0" indent="-342900" algn="l" defTabSz="914400" rtl="0" eaLnBrk="1" fontAlgn="base" latinLnBrk="0" hangingPunct="1">
              <a:lnSpc>
                <a:spcPct val="100000"/>
              </a:lnSpc>
              <a:spcBef>
                <a:spcPts val="1200"/>
              </a:spcBef>
              <a:spcAft>
                <a:spcPts val="1200"/>
              </a:spcAft>
              <a:buClrTx/>
              <a:buSzPct val="90000"/>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可以使用“</a:t>
            </a:r>
            <a:r>
              <a:rPr kumimoji="0" lang="zh-CN" altLang="en-US" sz="2000" b="0" i="0" u="none" strike="noStrike" kern="1200" cap="none" spc="0" normalizeH="0" baseline="0" noProof="1">
                <a:solidFill>
                  <a:schemeClr val="tx1"/>
                </a:solidFill>
                <a:latin typeface="+mn-lt"/>
                <a:ea typeface="+mn-ea"/>
                <a:cs typeface="+mn-cs"/>
              </a:rPr>
              <a:t>函数名</a:t>
            </a:r>
            <a:r>
              <a:rPr kumimoji="0" lang="en-US" altLang="zh-CN" sz="2000" b="0" i="0" u="none" strike="noStrike" kern="1200" cap="none" spc="0" normalizeH="0" baseline="0" noProof="1">
                <a:solidFill>
                  <a:schemeClr val="tx1"/>
                </a:solidFill>
                <a:latin typeface="+mn-lt"/>
                <a:ea typeface="+mn-ea"/>
                <a:cs typeface="+mn-cs"/>
              </a:rPr>
              <a:t>.__defaults__”</a:t>
            </a:r>
            <a:r>
              <a:rPr kumimoji="0" lang="zh-CN" altLang="en-US" sz="2000" b="0" i="0" u="none" strike="noStrike" kern="1200" cap="none" spc="0" normalizeH="0" baseline="0" noProof="1">
                <a:solidFill>
                  <a:schemeClr val="tx1"/>
                </a:solidFill>
                <a:latin typeface="+mn-lt"/>
                <a:ea typeface="+mn-ea"/>
                <a:cs typeface="+mn-cs"/>
              </a:rPr>
              <a:t>查看所有默认参数的当前值</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 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f(n=i):        # 参数n的值仅取决于i的当前值</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print(n)</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 = 5              # 函数定义后修改i的值不影响参数n的默认值</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f.__defaults__     </a:t>
            </a:r>
            <a:r>
              <a:rPr kumimoji="0" lang="en-US" altLang="zh-CN" sz="1800" b="0" i="0" u="none" strike="noStrike" kern="1200" cap="none" spc="0" normalizeH="0" baseline="0" noProof="1">
                <a:solidFill>
                  <a:schemeClr val="tx1"/>
                </a:solidFill>
                <a:latin typeface="Consolas" panose="020B0609020204030204" charset="0"/>
                <a:ea typeface="+mn-ea"/>
                <a:cs typeface="+mn-cs"/>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查看函数所有默认值参数的当前值</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线形标注 2 1"/>
          <p:cNvSpPr/>
          <p:nvPr/>
        </p:nvSpPr>
        <p:spPr>
          <a:xfrm>
            <a:off x="2957513" y="4514215"/>
            <a:ext cx="2401888" cy="411163"/>
          </a:xfrm>
          <a:prstGeom prst="borderCallout2">
            <a:avLst>
              <a:gd name="adj1" fmla="val 18750"/>
              <a:gd name="adj2" fmla="val -8333"/>
              <a:gd name="adj3" fmla="val 18750"/>
              <a:gd name="adj4" fmla="val -16667"/>
              <a:gd name="adj5" fmla="val 200308"/>
              <a:gd name="adj6" fmla="val -7094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注意：这是个元组</a:t>
            </a:r>
            <a:endParaRPr lang="zh-CN" altLang="en-US" strike="noStrike" noProof="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481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5.3.2 </a:t>
            </a:r>
            <a:r>
              <a:rPr>
                <a:latin typeface="+mj-lt"/>
                <a:ea typeface="+mj-ea"/>
                <a:cs typeface="+mj-cs"/>
                <a:sym typeface="+mn-ea"/>
              </a:rPr>
              <a:t>关键参数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5058" name="文本占位符 34818"/>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zh-CN" altLang="en-US" sz="2400"/>
              <a:t>通过关键参数，</a:t>
            </a:r>
            <a:r>
              <a:rPr lang="zh-CN" altLang="en-US" sz="2400">
                <a:solidFill>
                  <a:srgbClr val="FF0000"/>
                </a:solidFill>
              </a:rPr>
              <a:t>实参顺序可以和形参顺序不一致</a:t>
            </a:r>
            <a:r>
              <a:rPr lang="zh-CN" altLang="en-US" sz="2400"/>
              <a:t>，但不影响传递结果，</a:t>
            </a:r>
            <a:r>
              <a:rPr lang="zh-CN" altLang="en-US" sz="2400">
                <a:solidFill>
                  <a:srgbClr val="FF0000"/>
                </a:solidFill>
              </a:rPr>
              <a:t>避免了用户需要牢记位置参数顺序的麻烦</a:t>
            </a:r>
            <a:r>
              <a:rPr lang="zh-CN" altLang="en-US" sz="2400"/>
              <a:t>。</a:t>
            </a:r>
            <a:endParaRPr lang="zh-CN" altLang="en-US" sz="2400"/>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def demo(a,b,c=5):</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    print(a,b,c)</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demo(3,7)</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3 7 5</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demo(a=7,b=3,c=6)</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7 3 6</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demo(c=8,a=9,b=0)</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9 0 8</a:t>
            </a:r>
            <a:endParaRPr lang="en-US" altLang="zh-CN" sz="1800">
              <a:solidFill>
                <a:srgbClr val="00B0F0"/>
              </a:solidFill>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584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5.3.3 </a:t>
            </a:r>
            <a:r>
              <a:rPr>
                <a:latin typeface="+mj-lt"/>
                <a:ea typeface="+mj-ea"/>
                <a:cs typeface="+mj-cs"/>
                <a:sym typeface="+mn-ea"/>
              </a:rPr>
              <a:t>可变长度参数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6082" name="文本占位符 35842"/>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a:t>可变长度参数主要有两种形式：在参数名前加</a:t>
            </a:r>
            <a:r>
              <a:rPr lang="en-US" altLang="zh-CN" sz="2400"/>
              <a:t>1</a:t>
            </a:r>
            <a:r>
              <a:rPr lang="zh-CN" altLang="en-US" sz="2400"/>
              <a:t>个</a:t>
            </a:r>
            <a:r>
              <a:rPr lang="en-US" altLang="zh-CN" sz="2400"/>
              <a:t>*</a:t>
            </a:r>
            <a:r>
              <a:rPr lang="zh-CN" altLang="en-US" sz="2400"/>
              <a:t>或</a:t>
            </a:r>
            <a:r>
              <a:rPr lang="en-US" altLang="zh-CN" sz="2400"/>
              <a:t>2</a:t>
            </a:r>
            <a:r>
              <a:rPr lang="zh-CN" altLang="en-US" sz="2400"/>
              <a:t>个</a:t>
            </a:r>
            <a:r>
              <a:rPr lang="en-US" altLang="zh-CN" sz="2400"/>
              <a:t>**</a:t>
            </a:r>
            <a:endParaRPr lang="en-US" altLang="zh-CN" sz="2400"/>
          </a:p>
          <a:p>
            <a:pPr>
              <a:lnSpc>
                <a:spcPct val="150000"/>
              </a:lnSpc>
              <a:spcBef>
                <a:spcPts val="1200"/>
              </a:spcBef>
              <a:spcAft>
                <a:spcPts val="1200"/>
              </a:spcAft>
              <a:buSzPct val="90000"/>
              <a:buFont typeface="Wingdings" panose="05000000000000000000" charset="0"/>
              <a:buChar char="Ø"/>
            </a:pPr>
            <a:r>
              <a:rPr lang="en-US" altLang="zh-CN" sz="2000"/>
              <a:t>*parameter</a:t>
            </a:r>
            <a:r>
              <a:rPr lang="zh-CN" altLang="en-US" sz="2000"/>
              <a:t>用来接受多个实参并将其放在一个</a:t>
            </a:r>
            <a:r>
              <a:rPr lang="zh-CN" altLang="en-US" sz="2000">
                <a:solidFill>
                  <a:srgbClr val="FF0000"/>
                </a:solidFill>
              </a:rPr>
              <a:t>元组</a:t>
            </a:r>
            <a:r>
              <a:rPr lang="zh-CN" altLang="en-US" sz="2000"/>
              <a:t>中</a:t>
            </a:r>
            <a:endParaRPr lang="zh-CN" altLang="en-US" sz="2000"/>
          </a:p>
          <a:p>
            <a:pPr>
              <a:lnSpc>
                <a:spcPct val="150000"/>
              </a:lnSpc>
              <a:spcBef>
                <a:spcPts val="1200"/>
              </a:spcBef>
              <a:spcAft>
                <a:spcPts val="1200"/>
              </a:spcAft>
              <a:buSzPct val="90000"/>
              <a:buFont typeface="Wingdings" panose="05000000000000000000" charset="0"/>
              <a:buChar char="Ø"/>
            </a:pPr>
            <a:r>
              <a:rPr lang="en-US" altLang="zh-CN" sz="2000"/>
              <a:t>**parameter</a:t>
            </a:r>
            <a:r>
              <a:rPr lang="zh-CN" altLang="en-US" sz="2000"/>
              <a:t>接受多个关键参数并存放到</a:t>
            </a:r>
            <a:r>
              <a:rPr lang="zh-CN" altLang="en-US" sz="2000">
                <a:solidFill>
                  <a:srgbClr val="FF0000"/>
                </a:solidFill>
              </a:rPr>
              <a:t>字典</a:t>
            </a:r>
            <a:r>
              <a:rPr lang="zh-CN" altLang="en-US" sz="2000"/>
              <a:t>中</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686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5.3.3 </a:t>
            </a:r>
            <a:r>
              <a:rPr>
                <a:latin typeface="+mj-lt"/>
                <a:ea typeface="+mj-ea"/>
                <a:cs typeface="+mj-cs"/>
                <a:sym typeface="+mn-ea"/>
              </a:rPr>
              <a:t>可变长度参数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8130" name="文本占位符 36866"/>
          <p:cNvSpPr>
            <a:spLocks noGrp="1"/>
          </p:cNvSpPr>
          <p:nvPr>
            <p:ph sz="half" idx="2"/>
          </p:nvPr>
        </p:nvSpPr>
        <p:spPr/>
        <p:txBody>
          <a:bodyPr anchor="t"/>
          <a:p>
            <a:pPr marL="466725" marR="0" indent="-466725" algn="l" defTabSz="914400" rtl="0" eaLnBrk="1" fontAlgn="base" latinLnBrk="0" hangingPunct="1">
              <a:lnSpc>
                <a:spcPct val="80000"/>
              </a:lnSpc>
              <a:spcBef>
                <a:spcPct val="20000"/>
              </a:spcBef>
              <a:spcAft>
                <a:spcPct val="0"/>
              </a:spcAft>
              <a:buClrTx/>
              <a:buSzPct val="90000"/>
              <a:buFont typeface="Wingdings" panose="05000000000000000000" charset="0"/>
              <a:buChar char="v"/>
            </a:pP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*parameter</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的用法</a:t>
            </a:r>
            <a:endParaRPr kumimoji="0" lang="zh-CN" altLang="en-US" sz="2400" b="0" i="0" u="none" strike="noStrike" kern="1200" cap="none" spc="0" normalizeH="0" baseline="0" noProof="1" dirty="0">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def demo(*p):</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print(p)</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demo(1,2,3)</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(1, 2, 3)</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demo(1,2)</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(1, 2)</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demo(1,2,3,4,5,6,7)</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(1, 2, 3, 4, 5, 6, 7)</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占位符 18434"/>
          <p:cNvSpPr>
            <a:spLocks noGrp="1"/>
          </p:cNvSpPr>
          <p:nvPr>
            <p:ph sz="half" idx="2"/>
          </p:nvPr>
        </p:nvSpPr>
        <p:spPr/>
        <p:txBody>
          <a:bodyPr anchor="t"/>
          <a:p>
            <a:pPr>
              <a:lnSpc>
                <a:spcPct val="130000"/>
              </a:lnSpc>
              <a:spcBef>
                <a:spcPts val="600"/>
              </a:spcBef>
              <a:spcAft>
                <a:spcPts val="600"/>
              </a:spcAft>
              <a:buSzPct val="90000"/>
              <a:buFont typeface="Wingdings" panose="05000000000000000000" charset="0"/>
              <a:buChar char="n"/>
            </a:pPr>
            <a:r>
              <a:rPr lang="zh-CN" altLang="en-US" sz="2400"/>
              <a:t>将可能需要反复执行的代码封装为函数，并在需要该功能的地方进行调用，不仅可以实现</a:t>
            </a:r>
            <a:r>
              <a:rPr lang="zh-CN" altLang="en-US" sz="2400">
                <a:solidFill>
                  <a:srgbClr val="FF0000"/>
                </a:solidFill>
              </a:rPr>
              <a:t>代码复用</a:t>
            </a:r>
            <a:r>
              <a:rPr lang="zh-CN" altLang="en-US" sz="2400"/>
              <a:t>，更重要的是可以</a:t>
            </a:r>
            <a:r>
              <a:rPr lang="zh-CN" altLang="en-US" sz="2400">
                <a:solidFill>
                  <a:srgbClr val="FF0000"/>
                </a:solidFill>
              </a:rPr>
              <a:t>保证代码的一致性</a:t>
            </a:r>
            <a:r>
              <a:rPr lang="zh-CN" altLang="en-US" sz="2400"/>
              <a:t>，只需要修改该函数代码则所有调用均受到影响。</a:t>
            </a:r>
            <a:endParaRPr lang="zh-CN" altLang="en-US" sz="2400"/>
          </a:p>
          <a:p>
            <a:pPr>
              <a:lnSpc>
                <a:spcPct val="130000"/>
              </a:lnSpc>
              <a:spcBef>
                <a:spcPts val="600"/>
              </a:spcBef>
              <a:spcAft>
                <a:spcPts val="600"/>
              </a:spcAft>
              <a:buSzPct val="90000"/>
              <a:buFont typeface="Wingdings" panose="05000000000000000000" charset="0"/>
              <a:buChar char="n"/>
            </a:pPr>
            <a:r>
              <a:rPr lang="zh-CN" altLang="en-US" sz="2400"/>
              <a:t>设计函数时，应注意</a:t>
            </a:r>
            <a:r>
              <a:rPr lang="zh-CN" altLang="en-US" sz="2400">
                <a:solidFill>
                  <a:srgbClr val="FF0000"/>
                </a:solidFill>
              </a:rPr>
              <a:t>提高模块的内聚性</a:t>
            </a:r>
            <a:r>
              <a:rPr lang="zh-CN" altLang="en-US" sz="2400"/>
              <a:t>，同时</a:t>
            </a:r>
            <a:r>
              <a:rPr lang="zh-CN" altLang="en-US" sz="2400">
                <a:solidFill>
                  <a:srgbClr val="FF0000"/>
                </a:solidFill>
              </a:rPr>
              <a:t>降低模块之间的隐式耦合</a:t>
            </a:r>
            <a:r>
              <a:rPr lang="zh-CN" altLang="en-US" sz="2400"/>
              <a:t>。</a:t>
            </a:r>
            <a:endParaRPr lang="zh-CN" altLang="en-US" sz="2400"/>
          </a:p>
          <a:p>
            <a:pPr>
              <a:lnSpc>
                <a:spcPct val="130000"/>
              </a:lnSpc>
              <a:spcBef>
                <a:spcPts val="600"/>
              </a:spcBef>
              <a:spcAft>
                <a:spcPts val="600"/>
              </a:spcAft>
              <a:buSzPct val="90000"/>
              <a:buFont typeface="Wingdings" panose="05000000000000000000" charset="0"/>
              <a:buChar char="n"/>
            </a:pPr>
            <a:r>
              <a:rPr lang="zh-CN" altLang="en-US" sz="2400"/>
              <a:t>在实际项目开发中，往往会把一些通用的函数封装到一个模块中，并把这个通用模块文件放到顶层文件夹中，这样更方便管理。</a:t>
            </a:r>
            <a:endParaRPr lang="zh-CN" altLang="en-US" sz="2400"/>
          </a:p>
        </p:txBody>
      </p:sp>
      <p:sp>
        <p:nvSpPr>
          <p:cNvPr id="2" name="文本占位符 1"/>
          <p:cNvSpPr>
            <a:spLocks noGrp="1"/>
          </p:cNvSpPr>
          <p:nvPr>
            <p:ph type="body" idx="1"/>
          </p:nvPr>
        </p:nvSpPr>
        <p:spPr/>
        <p:txBody>
          <a:bodyPr/>
          <a:p>
            <a:endParaRPr lang="zh-CN" altLang="en-US"/>
          </a:p>
        </p:txBody>
      </p:sp>
      <p:sp>
        <p:nvSpPr>
          <p:cNvPr id="22530" name="标题 19457"/>
          <p:cNvSpPr>
            <a:spLocks noGrp="1"/>
          </p:cNvSpPr>
          <p:nvPr>
            <p:ph type="title"/>
          </p:nvPr>
        </p:nvSpPr>
        <p:spPr>
          <a:xfrm>
            <a:off x="554355" y="130810"/>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anchor="ctr"/>
          <a:p>
            <a:pPr defTabSz="914400"/>
            <a:r>
              <a:rPr lang="en-US" altLang="zh-CN" kern="1200" baseline="0">
                <a:latin typeface="+mj-lt"/>
                <a:ea typeface="+mj-ea"/>
                <a:cs typeface="+mj-cs"/>
              </a:rPr>
              <a:t>5.1 </a:t>
            </a:r>
            <a:r>
              <a:rPr lang="zh-CN" altLang="en-US" kern="1200" baseline="0">
                <a:latin typeface="+mj-lt"/>
                <a:ea typeface="+mj-ea"/>
                <a:cs typeface="+mj-cs"/>
              </a:rPr>
              <a:t>函数定义</a:t>
            </a:r>
            <a:endParaRPr lang="zh-CN" altLang="en-US" kern="1200" baseline="0">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788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5.3.3 </a:t>
            </a:r>
            <a:r>
              <a:rPr>
                <a:latin typeface="+mj-lt"/>
                <a:ea typeface="+mj-ea"/>
                <a:cs typeface="+mj-cs"/>
                <a:sym typeface="+mn-ea"/>
              </a:rPr>
              <a:t>可变长度参数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9154" name="文本占位符 37890"/>
          <p:cNvSpPr>
            <a:spLocks noGrp="1"/>
          </p:cNvSpPr>
          <p:nvPr>
            <p:ph sz="half" idx="2"/>
          </p:nvPr>
        </p:nvSpPr>
        <p:spPr/>
        <p:txBody>
          <a:bodyPr anchor="t"/>
          <a:p>
            <a:pPr marL="508000" marR="0" indent="-508000" algn="l" defTabSz="914400" rtl="0" eaLnBrk="1" fontAlgn="base" latinLnBrk="0" hangingPunct="1">
              <a:lnSpc>
                <a:spcPct val="80000"/>
              </a:lnSpc>
              <a:spcBef>
                <a:spcPct val="20000"/>
              </a:spcBef>
              <a:spcAft>
                <a:spcPct val="0"/>
              </a:spcAft>
              <a:buClrTx/>
              <a:buSzPct val="90000"/>
              <a:buFont typeface="Wingdings" panose="05000000000000000000" charset="0"/>
              <a:buChar char="v"/>
            </a:pP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**parameter</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的用法</a:t>
            </a:r>
            <a:endParaRPr kumimoji="0" lang="zh-CN" altLang="en-US" sz="2400" b="0" i="0" u="none" strike="noStrike" kern="1200" cap="none" spc="0" normalizeH="0" baseline="0" noProof="1" dirty="0">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def demo(**p):</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for item in p.items():</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print(item)</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demo(x=1,y=2,z=3)</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('y', 2)</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('x', 1)</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('z', 3)</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891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5.3.3 </a:t>
            </a:r>
            <a:r>
              <a:rPr>
                <a:latin typeface="+mj-lt"/>
                <a:ea typeface="+mj-ea"/>
                <a:cs typeface="+mj-cs"/>
                <a:sym typeface="+mn-ea"/>
              </a:rPr>
              <a:t>可变长度参数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9154" name="文本占位符 38914"/>
          <p:cNvSpPr>
            <a:spLocks noGrp="1"/>
          </p:cNvSpPr>
          <p:nvPr>
            <p:ph sz="half" idx="2"/>
          </p:nvPr>
        </p:nvSpPr>
        <p:spPr/>
        <p:txBody>
          <a:bodyPr anchor="t"/>
          <a:p>
            <a:pPr>
              <a:lnSpc>
                <a:spcPct val="90000"/>
              </a:lnSpc>
              <a:spcBef>
                <a:spcPct val="0"/>
              </a:spcBef>
              <a:buSzPct val="90000"/>
              <a:buFont typeface="Wingdings" panose="05000000000000000000" charset="0"/>
              <a:buChar char="§"/>
            </a:pPr>
            <a:r>
              <a:rPr lang="zh-CN" altLang="en-US" sz="2400"/>
              <a:t>几种不同类型的参数</a:t>
            </a:r>
            <a:r>
              <a:rPr lang="zh-CN" altLang="en-US" sz="2400">
                <a:solidFill>
                  <a:srgbClr val="FF0000"/>
                </a:solidFill>
              </a:rPr>
              <a:t>可以混合使用</a:t>
            </a:r>
            <a:r>
              <a:rPr lang="zh-CN" altLang="en-US" sz="2400"/>
              <a:t>，但是</a:t>
            </a:r>
            <a:r>
              <a:rPr lang="zh-CN" altLang="en-US" sz="2400">
                <a:solidFill>
                  <a:srgbClr val="FF0000"/>
                </a:solidFill>
              </a:rPr>
              <a:t>不建议这样做</a:t>
            </a:r>
            <a:r>
              <a:rPr lang="zh-CN" altLang="en-US" sz="2400"/>
              <a:t>。</a:t>
            </a:r>
            <a:endParaRPr lang="zh-CN" altLang="en-US" sz="2400"/>
          </a:p>
          <a:p>
            <a:pPr>
              <a:lnSpc>
                <a:spcPct val="90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def func_4(a, b, c=4, *aa, **bb):</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print(a,b,c)</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print(aa)</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print(bb)</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func_4(1,2,3,4,5,6,7,8,9,xx='1',yy='2',zz=3)</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(1, 2, 3)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(4, 5, 6, 7, 8, 9)</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{'yy': '2', 'xx': '1', 'zz': 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func_4(1,2,3,4,5,6,7,xx='1',yy='2',zz=3)</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(1, 2, 3)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(4, 5, 6, 7)</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{'yy': '2', 'xx': '1', 'zz': 3}</a:t>
            </a:r>
            <a:endParaRPr lang="en-US" altLang="zh-CN" sz="1800">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399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5.3.4 </a:t>
            </a:r>
            <a:r>
              <a:rPr>
                <a:latin typeface="+mj-lt"/>
                <a:ea typeface="+mj-ea"/>
                <a:cs typeface="+mj-cs"/>
                <a:sym typeface="+mn-ea"/>
              </a:rPr>
              <a:t>参数传递的序列解包</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0178" name="文本占位符 39938"/>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zh-CN" altLang="en-US" sz="2400"/>
              <a:t>传递参数时，可以通过</a:t>
            </a:r>
            <a:r>
              <a:rPr lang="zh-CN" altLang="en-US" sz="2400">
                <a:solidFill>
                  <a:srgbClr val="FF0000"/>
                </a:solidFill>
              </a:rPr>
              <a:t>在实参序列前加一个星号</a:t>
            </a:r>
            <a:r>
              <a:rPr lang="zh-CN" altLang="en-US" sz="2400"/>
              <a:t>将其解包，然后传递给</a:t>
            </a:r>
            <a:r>
              <a:rPr lang="zh-CN" altLang="en-US" sz="2400">
                <a:solidFill>
                  <a:srgbClr val="FF0000"/>
                </a:solidFill>
              </a:rPr>
              <a:t>多个单变量形参</a:t>
            </a:r>
            <a:r>
              <a:rPr lang="zh-CN" altLang="en-US" sz="2400"/>
              <a:t>。</a:t>
            </a:r>
            <a:endParaRPr lang="zh-CN" altLang="en-US" sz="2400"/>
          </a:p>
          <a:p>
            <a:pPr>
              <a:lnSpc>
                <a:spcPct val="80000"/>
              </a:lnSpc>
              <a:buSzPct val="90000"/>
              <a:buFont typeface="Wingdings" panose="05000000000000000000" pitchFamily="2" charset="2"/>
              <a:buNone/>
            </a:pPr>
            <a:r>
              <a:rPr lang="en-US" altLang="zh-CN" sz="1800">
                <a:latin typeface="Consolas" panose="020B0609020204030204" charset="0"/>
              </a:rPr>
              <a:t>&gt;&gt;&gt; def demo(a, b, c):</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print(a+b+c)</a:t>
            </a:r>
            <a:endParaRPr lang="en-US" altLang="zh-CN" sz="1800">
              <a:latin typeface="Consolas" panose="020B0609020204030204" charset="0"/>
            </a:endParaRPr>
          </a:p>
          <a:p>
            <a:pPr>
              <a:lnSpc>
                <a:spcPct val="80000"/>
              </a:lnSpc>
              <a:buSzPct val="90000"/>
              <a:buFont typeface="Wingdings" panose="05000000000000000000" pitchFamily="2" charset="2"/>
              <a:buNone/>
            </a:pP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seq = [1, 2, 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demo(*seq)</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tup = (1, 2, 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demo(*tup)</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p:txBody>
      </p:sp>
      <p:sp>
        <p:nvSpPr>
          <p:cNvPr id="50179" name="文本框 1"/>
          <p:cNvSpPr txBox="1"/>
          <p:nvPr/>
        </p:nvSpPr>
        <p:spPr>
          <a:xfrm>
            <a:off x="5775325" y="2817813"/>
            <a:ext cx="4133850" cy="2306955"/>
          </a:xfrm>
          <a:prstGeom prst="rect">
            <a:avLst/>
          </a:prstGeom>
          <a:noFill/>
          <a:ln w="22225" cap="flat" cmpd="sng">
            <a:solidFill>
              <a:schemeClr val="accent1"/>
            </a:solidFill>
            <a:prstDash val="solid"/>
            <a:round/>
            <a:headEnd type="none" w="med" len="med"/>
            <a:tailEnd type="none" w="med" len="med"/>
          </a:ln>
        </p:spPr>
        <p:txBody>
          <a:bodyPr wrap="square" anchor="t">
            <a:spAutoFit/>
          </a:bodyPr>
          <a:p>
            <a:r>
              <a:rPr lang="zh-CN" altLang="en-US">
                <a:latin typeface="Consolas" panose="020B0609020204030204" charset="0"/>
                <a:ea typeface="宋体" panose="02010600030101010101" pitchFamily="2" charset="-122"/>
              </a:rPr>
              <a:t>&gt;&gt;&gt; dic = {1:'a', 2:'b', 3:'c'}</a:t>
            </a:r>
            <a:endParaRPr lang="zh-CN" altLang="en-US">
              <a:latin typeface="Consolas" panose="020B0609020204030204" charset="0"/>
              <a:ea typeface="宋体" panose="02010600030101010101" pitchFamily="2" charset="-122"/>
            </a:endParaRPr>
          </a:p>
          <a:p>
            <a:r>
              <a:rPr lang="zh-CN" altLang="en-US">
                <a:latin typeface="Consolas" panose="020B0609020204030204" charset="0"/>
                <a:ea typeface="宋体" panose="02010600030101010101" pitchFamily="2" charset="-122"/>
              </a:rPr>
              <a:t>&gt;&gt;&gt; demo(*dic)</a:t>
            </a:r>
            <a:endParaRPr lang="zh-CN" altLang="en-US">
              <a:latin typeface="Consolas" panose="020B0609020204030204" charset="0"/>
              <a:ea typeface="宋体" panose="02010600030101010101" pitchFamily="2" charset="-122"/>
            </a:endParaRPr>
          </a:p>
          <a:p>
            <a:r>
              <a:rPr lang="zh-CN" altLang="en-US">
                <a:solidFill>
                  <a:srgbClr val="00B0F0"/>
                </a:solidFill>
                <a:latin typeface="Consolas" panose="020B0609020204030204" charset="0"/>
                <a:ea typeface="宋体" panose="02010600030101010101" pitchFamily="2" charset="-122"/>
              </a:rPr>
              <a:t>6</a:t>
            </a:r>
            <a:endParaRPr lang="zh-CN" altLang="en-US">
              <a:solidFill>
                <a:srgbClr val="00B0F0"/>
              </a:solidFill>
              <a:latin typeface="Consolas" panose="020B0609020204030204" charset="0"/>
              <a:ea typeface="宋体" panose="02010600030101010101" pitchFamily="2" charset="-122"/>
            </a:endParaRPr>
          </a:p>
          <a:p>
            <a:r>
              <a:rPr lang="zh-CN" altLang="en-US">
                <a:latin typeface="Consolas" panose="020B0609020204030204" charset="0"/>
                <a:ea typeface="宋体" panose="02010600030101010101" pitchFamily="2" charset="-122"/>
              </a:rPr>
              <a:t>&gt;&gt;&gt; Set = {1, 2, 3}</a:t>
            </a:r>
            <a:endParaRPr lang="zh-CN" altLang="en-US">
              <a:latin typeface="Consolas" panose="020B0609020204030204" charset="0"/>
              <a:ea typeface="宋体" panose="02010600030101010101" pitchFamily="2" charset="-122"/>
            </a:endParaRPr>
          </a:p>
          <a:p>
            <a:r>
              <a:rPr lang="zh-CN" altLang="en-US">
                <a:latin typeface="Consolas" panose="020B0609020204030204" charset="0"/>
                <a:ea typeface="宋体" panose="02010600030101010101" pitchFamily="2" charset="-122"/>
              </a:rPr>
              <a:t>&gt;&gt;&gt; demo(*Set)</a:t>
            </a:r>
            <a:endParaRPr lang="zh-CN" altLang="en-US">
              <a:latin typeface="Consolas" panose="020B0609020204030204" charset="0"/>
              <a:ea typeface="宋体" panose="02010600030101010101" pitchFamily="2" charset="-122"/>
            </a:endParaRPr>
          </a:p>
          <a:p>
            <a:r>
              <a:rPr lang="zh-CN" altLang="en-US">
                <a:solidFill>
                  <a:srgbClr val="00B0F0"/>
                </a:solidFill>
                <a:latin typeface="Consolas" panose="020B0609020204030204" charset="0"/>
                <a:ea typeface="宋体" panose="02010600030101010101" pitchFamily="2" charset="-122"/>
              </a:rPr>
              <a:t>6</a:t>
            </a:r>
            <a:endParaRPr lang="zh-CN" altLang="en-US">
              <a:solidFill>
                <a:srgbClr val="00B0F0"/>
              </a:solidFill>
              <a:latin typeface="Consolas" panose="020B0609020204030204" charset="0"/>
              <a:ea typeface="宋体" panose="02010600030101010101" pitchFamily="2" charset="-122"/>
            </a:endParaRPr>
          </a:p>
          <a:p>
            <a:r>
              <a:rPr lang="zh-CN" altLang="en-US">
                <a:latin typeface="Consolas" panose="020B0609020204030204" charset="0"/>
                <a:ea typeface="宋体" panose="02010600030101010101" pitchFamily="2" charset="-122"/>
              </a:rPr>
              <a:t>&gt;&gt;&gt; demo(*dic.values())</a:t>
            </a:r>
            <a:endParaRPr lang="zh-CN" altLang="en-US">
              <a:latin typeface="Consolas" panose="020B0609020204030204" charset="0"/>
              <a:ea typeface="宋体" panose="02010600030101010101" pitchFamily="2" charset="-122"/>
            </a:endParaRPr>
          </a:p>
          <a:p>
            <a:r>
              <a:rPr lang="zh-CN" altLang="en-US">
                <a:solidFill>
                  <a:srgbClr val="00B0F0"/>
                </a:solidFill>
                <a:latin typeface="Consolas" panose="020B0609020204030204" charset="0"/>
                <a:ea typeface="宋体" panose="02010600030101010101" pitchFamily="2" charset="-122"/>
              </a:rPr>
              <a:t>abc</a:t>
            </a:r>
            <a:endParaRPr lang="zh-CN" altLang="en-US">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如果</a:t>
            </a:r>
            <a:r>
              <a:rPr kumimoji="0" lang="zh-CN" altLang="en-US" sz="2400" b="0" i="0" u="none" strike="noStrike" kern="1200" cap="none" spc="0" normalizeH="0" baseline="0" noProof="1">
                <a:solidFill>
                  <a:srgbClr val="FF0000"/>
                </a:solidFill>
                <a:latin typeface="+mn-lt"/>
                <a:ea typeface="+mn-ea"/>
                <a:cs typeface="+mn-cs"/>
              </a:rPr>
              <a:t>函数实参是字典</a:t>
            </a:r>
            <a:r>
              <a:rPr kumimoji="0" lang="zh-CN" altLang="en-US" sz="2400" b="0" i="0" u="none" strike="noStrike" kern="1200" cap="none" spc="0" normalizeH="0" baseline="0" noProof="1">
                <a:solidFill>
                  <a:schemeClr val="tx1"/>
                </a:solidFill>
                <a:latin typeface="+mn-lt"/>
                <a:ea typeface="+mn-ea"/>
                <a:cs typeface="+mn-cs"/>
              </a:rPr>
              <a:t>，可以</a:t>
            </a:r>
            <a:r>
              <a:rPr kumimoji="0" lang="zh-CN" altLang="en-US" sz="2400" b="0" i="0" u="none" strike="noStrike" kern="1200" cap="none" spc="0" normalizeH="0" baseline="0" noProof="1">
                <a:solidFill>
                  <a:srgbClr val="FF0000"/>
                </a:solidFill>
                <a:latin typeface="+mn-lt"/>
                <a:ea typeface="+mn-ea"/>
                <a:cs typeface="+mn-cs"/>
              </a:rPr>
              <a:t>在前面加两个星号</a:t>
            </a:r>
            <a:r>
              <a:rPr kumimoji="0" lang="zh-CN" altLang="en-US" sz="2400" b="0" i="0" u="none" strike="noStrike" kern="1200" cap="none" spc="0" normalizeH="0" baseline="0" noProof="1">
                <a:solidFill>
                  <a:schemeClr val="tx1"/>
                </a:solidFill>
                <a:latin typeface="+mn-lt"/>
                <a:ea typeface="+mn-ea"/>
                <a:cs typeface="+mn-cs"/>
              </a:rPr>
              <a:t>进行解包，</a:t>
            </a:r>
            <a:r>
              <a:rPr kumimoji="0" lang="zh-CN" altLang="en-US" sz="2400" b="0" i="0" u="none" strike="noStrike" kern="1200" cap="none" spc="0" normalizeH="0" baseline="0" noProof="1">
                <a:solidFill>
                  <a:srgbClr val="FF0000"/>
                </a:solidFill>
                <a:latin typeface="+mn-lt"/>
                <a:ea typeface="+mn-ea"/>
                <a:cs typeface="+mn-cs"/>
              </a:rPr>
              <a:t>等价于关键参数</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&gt;&gt;&gt; def demo(a, b, c):</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    print(a+b+c)</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&gt;&gt;&gt; dic = {'a':1, 'b':2, 'c':3}</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&gt;&gt;&gt; demo(**dic)</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rgbClr val="00B0F0"/>
                </a:solidFill>
                <a:latin typeface="Consolas" panose="020B0609020204030204" charset="0"/>
                <a:ea typeface="+mn-ea"/>
                <a:cs typeface="+mn-cs"/>
              </a:rPr>
              <a:t>6</a:t>
            </a:r>
            <a:endParaRPr kumimoji="0" lang="zh-CN" altLang="en-US" sz="20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&gt;&gt;&gt; demo(a=1, b=2, c=3)</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rgbClr val="00B0F0"/>
                </a:solidFill>
                <a:latin typeface="Consolas" panose="020B0609020204030204" charset="0"/>
                <a:ea typeface="+mn-ea"/>
                <a:cs typeface="+mn-cs"/>
              </a:rPr>
              <a:t>6</a:t>
            </a:r>
            <a:endParaRPr kumimoji="0" lang="zh-CN" altLang="en-US" sz="20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charset="0"/>
                <a:ea typeface="+mn-ea"/>
                <a:cs typeface="+mn-cs"/>
              </a:rPr>
              <a:t>&gt;&gt;&gt; demo(*dic.values())</a:t>
            </a:r>
            <a:endParaRPr kumimoji="0" lang="zh-CN" altLang="en-US" sz="20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rgbClr val="00B0F0"/>
                </a:solidFill>
                <a:latin typeface="Consolas" panose="020B0609020204030204" charset="0"/>
                <a:ea typeface="+mn-ea"/>
                <a:cs typeface="+mn-cs"/>
              </a:rPr>
              <a:t>6</a:t>
            </a:r>
            <a:endParaRPr kumimoji="0" lang="zh-CN" altLang="en-US" sz="20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51202" name="标题 399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5.3.4 </a:t>
            </a:r>
            <a:r>
              <a:rPr>
                <a:latin typeface="+mj-lt"/>
                <a:ea typeface="+mj-ea"/>
                <a:cs typeface="+mj-cs"/>
                <a:sym typeface="+mn-ea"/>
              </a:rPr>
              <a:t>参数传递的序列解包</a:t>
            </a:r>
            <a:endParaRPr>
              <a:latin typeface="+mj-lt"/>
              <a:ea typeface="+mj-ea"/>
              <a:cs typeface="+mj-c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5.3.4 </a:t>
            </a:r>
            <a:r>
              <a:rPr>
                <a:latin typeface="+mj-lt"/>
                <a:ea typeface="+mj-ea"/>
                <a:cs typeface="+mj-cs"/>
                <a:sym typeface="+mn-ea"/>
              </a:rPr>
              <a:t>参数传递的序列解包</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2226"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solidFill>
                  <a:srgbClr val="FF0000"/>
                </a:solidFill>
              </a:rPr>
              <a:t>注意：</a:t>
            </a:r>
            <a:r>
              <a:rPr lang="zh-CN" altLang="en-US" sz="2400"/>
              <a:t>调用函数时对实参序列使用一个星号*进行解包后的实参将会被当做普通位置参数对待，并且会在关键参数和使用两个星号**进行序列解包的参数之前进行处理。</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5.3.4 </a:t>
            </a:r>
            <a:r>
              <a:rPr>
                <a:latin typeface="+mj-lt"/>
                <a:ea typeface="+mj-ea"/>
                <a:cs typeface="+mj-cs"/>
                <a:sym typeface="宋体" panose="02010600030101010101" pitchFamily="2" charset="-122"/>
              </a:rPr>
              <a:t>参数传递的序列解包</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3250"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def demo(a, b, c):                #定义函数</a:t>
            </a:r>
            <a:endParaRPr lang="zh-CN" altLang="en-US" sz="1800">
              <a:latin typeface="Consolas" panose="020B0609020204030204" charset="0"/>
            </a:endParaRPr>
          </a:p>
          <a:p>
            <a:pPr marL="0" indent="0">
              <a:buSzPct val="90000"/>
              <a:buFont typeface="Wingdings" panose="05000000000000000000" pitchFamily="2" charset="2"/>
              <a:buNone/>
            </a:pPr>
            <a:r>
              <a:rPr lang="en-US" altLang="zh-CN" sz="1800" dirty="0">
                <a:latin typeface="Consolas" panose="020B0609020204030204" charset="0"/>
              </a:rPr>
              <a:t>    </a:t>
            </a:r>
            <a:r>
              <a:rPr lang="zh-CN" altLang="en-US" sz="1800">
                <a:latin typeface="Consolas" panose="020B0609020204030204" charset="0"/>
              </a:rPr>
              <a:t>print(a, b, c)	</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demo(*(1, 2, 3))                  #调用，序列解包</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1 2 3</a:t>
            </a:r>
            <a:endParaRPr lang="zh-CN" altLang="en-US" sz="1800">
              <a:solidFill>
                <a:srgbClr val="00B0F0"/>
              </a:solidFill>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demo(1, *(2, 3))                  #位置参数和序列解包同时使用</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1 2 3</a:t>
            </a:r>
            <a:endParaRPr lang="zh-CN" altLang="en-US" sz="1800">
              <a:solidFill>
                <a:srgbClr val="00B0F0"/>
              </a:solidFill>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demo(1, *(2,), 3)</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1 2 3</a:t>
            </a:r>
            <a:endParaRPr lang="zh-CN" altLang="en-US" sz="1800">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5.3.4 </a:t>
            </a:r>
            <a:r>
              <a:rPr>
                <a:latin typeface="+mj-lt"/>
                <a:ea typeface="+mj-ea"/>
                <a:cs typeface="+mj-cs"/>
                <a:sym typeface="宋体" panose="02010600030101010101" pitchFamily="2" charset="-122"/>
              </a:rPr>
              <a:t>参数传递的序列解包</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4274"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demo(a=1, *(2, 3))         #序列解包相当于位置参数，优先处理</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Traceback (most recent call last):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File "&lt;pyshell#26&gt;", line 1, in &lt;module&gt;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demo(a=1, *(2, 3))</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TypeError: demo() got multiple values for argument 'a'</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demo(b=1, *(2, 3))</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Traceback (most recent call last):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File "&lt;pyshell#27&gt;", line 1, in &lt;module&gt;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demo(b=1, *(2, 3))</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TypeError: demo() got multiple values for argument 'b'</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demo(c=1, *(2, 3))</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2 3 1</a:t>
            </a:r>
            <a:endParaRPr lang="zh-CN" altLang="en-US" sz="1800">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5.3.4 </a:t>
            </a:r>
            <a:r>
              <a:rPr>
                <a:latin typeface="+mj-lt"/>
                <a:ea typeface="+mj-ea"/>
                <a:cs typeface="+mj-cs"/>
                <a:sym typeface="宋体" panose="02010600030101010101" pitchFamily="2" charset="-122"/>
              </a:rPr>
              <a:t>参数传递的序列解包</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5298"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demo(**{'a':1, 'b':2}, *(3,)) #序列解包不能在关键参数解包之后</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SyntaxError: iterable argument unpacking follows keyword argument unpacking</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demo(*(3,), **{'a':1, 'b':2})</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Traceback (most recent call last):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File "&lt;pyshell#30&gt;", line 1, in &lt;module&gt;</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    demo(*(3,), **{'a':1, 'b':2})</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solidFill>
                  <a:srgbClr val="FF0000"/>
                </a:solidFill>
                <a:latin typeface="Consolas" panose="020B0609020204030204" charset="0"/>
              </a:rPr>
              <a:t>TypeError: demo() got multiple values for argument 'a'</a:t>
            </a:r>
            <a:endParaRPr lang="zh-CN" altLang="en-US" sz="1800">
              <a:solidFill>
                <a:srgbClr val="FF0000"/>
              </a:solidFill>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demo(*(3,), **{'c':1, 'b':2})</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3 2 1</a:t>
            </a:r>
            <a:endParaRPr lang="zh-CN" altLang="en-US" sz="1800">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5.1 函数定义</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096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5.4 return</a:t>
            </a:r>
            <a:r>
              <a:rPr>
                <a:latin typeface="+mj-lt"/>
                <a:ea typeface="+mj-ea"/>
                <a:cs typeface="+mj-cs"/>
                <a:sym typeface="+mn-ea"/>
              </a:rPr>
              <a:t>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6322" name="文本占位符 40962"/>
          <p:cNvSpPr>
            <a:spLocks noGrp="1"/>
          </p:cNvSpPr>
          <p:nvPr>
            <p:ph sz="half" idx="2"/>
          </p:nvPr>
        </p:nvSpPr>
        <p:spPr/>
        <p:txBody>
          <a:bodyPr anchor="t"/>
          <a:p>
            <a:pPr>
              <a:lnSpc>
                <a:spcPct val="100000"/>
              </a:lnSpc>
              <a:spcBef>
                <a:spcPts val="1200"/>
              </a:spcBef>
              <a:spcAft>
                <a:spcPts val="1200"/>
              </a:spcAft>
              <a:buSzPct val="90000"/>
              <a:buFont typeface="Wingdings" panose="05000000000000000000" charset="0"/>
              <a:buChar char="§"/>
            </a:pPr>
            <a:r>
              <a:rPr lang="zh-CN" altLang="en-US" sz="2400" dirty="0"/>
              <a:t>return语句用来从一个函数中返回一个值，同时结束函数。</a:t>
            </a:r>
            <a:endParaRPr lang="zh-CN" altLang="en-US" sz="2400" dirty="0"/>
          </a:p>
          <a:p>
            <a:pPr>
              <a:lnSpc>
                <a:spcPct val="150000"/>
              </a:lnSpc>
              <a:spcBef>
                <a:spcPts val="600"/>
              </a:spcBef>
              <a:spcAft>
                <a:spcPts val="600"/>
              </a:spcAft>
              <a:buSzPct val="90000"/>
              <a:buFont typeface="Wingdings" panose="05000000000000000000" charset="0"/>
              <a:buChar char="§"/>
            </a:pPr>
            <a:r>
              <a:rPr lang="zh-CN" altLang="en-US" sz="2400" dirty="0"/>
              <a:t>对于以下情况，</a:t>
            </a:r>
            <a:r>
              <a:rPr lang="en-US" altLang="zh-CN" sz="2400" dirty="0"/>
              <a:t>Python</a:t>
            </a:r>
            <a:r>
              <a:rPr lang="zh-CN" altLang="en-US" sz="2400" dirty="0"/>
              <a:t>将认为该函数以</a:t>
            </a:r>
            <a:r>
              <a:rPr lang="en-US" altLang="zh-CN" sz="2400" dirty="0"/>
              <a:t>return None</a:t>
            </a:r>
            <a:r>
              <a:rPr lang="zh-CN" altLang="en-US" sz="2400" dirty="0"/>
              <a:t>结束，返回空值：</a:t>
            </a:r>
            <a:endParaRPr lang="zh-CN" altLang="en-US" sz="2400" dirty="0"/>
          </a:p>
          <a:p>
            <a:pPr>
              <a:lnSpc>
                <a:spcPct val="150000"/>
              </a:lnSpc>
              <a:spcBef>
                <a:spcPts val="600"/>
              </a:spcBef>
              <a:spcAft>
                <a:spcPts val="600"/>
              </a:spcAft>
              <a:buSzPct val="90000"/>
              <a:buFont typeface="Wingdings" panose="05000000000000000000" charset="0"/>
              <a:buChar char=""/>
            </a:pPr>
            <a:r>
              <a:rPr lang="zh-CN" altLang="en-US" sz="2000" dirty="0">
                <a:latin typeface="宋体" panose="02010600030101010101" pitchFamily="2" charset="-122"/>
              </a:rPr>
              <a:t>函数没有</a:t>
            </a:r>
            <a:r>
              <a:rPr lang="en-US" altLang="zh-CN" sz="2000" dirty="0">
                <a:latin typeface="宋体" panose="02010600030101010101" pitchFamily="2" charset="-122"/>
              </a:rPr>
              <a:t>return</a:t>
            </a:r>
            <a:r>
              <a:rPr lang="zh-CN" altLang="en-US" sz="2000" dirty="0">
                <a:latin typeface="宋体" panose="02010600030101010101" pitchFamily="2" charset="-122"/>
              </a:rPr>
              <a:t>语句；</a:t>
            </a:r>
            <a:endParaRPr lang="zh-CN" altLang="en-US" sz="2000" dirty="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语句但是没有执行到；</a:t>
            </a:r>
            <a:endParaRPr lang="zh-CN" altLang="en-US" sz="2000" dirty="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但是没有返回任何值。</a:t>
            </a:r>
            <a:endParaRPr lang="zh-CN" altLang="en-US" sz="2000" dirty="0">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a:spLocks noGrp="1"/>
          </p:cNvSpPr>
          <p:nvPr>
            <p:ph sz="half" idx="2"/>
          </p:nvPr>
        </p:nvSpPr>
        <p:spPr/>
        <p:txBody>
          <a:bodyPr anchor="t"/>
          <a:p>
            <a:pPr>
              <a:lnSpc>
                <a:spcPct val="150000"/>
              </a:lnSpc>
              <a:spcBef>
                <a:spcPts val="600"/>
              </a:spcBef>
              <a:spcAft>
                <a:spcPts val="600"/>
              </a:spcAft>
              <a:buFont typeface="Wingdings" panose="05000000000000000000" charset="0"/>
              <a:buChar char="n"/>
            </a:pPr>
            <a:r>
              <a:rPr lang="en-US" altLang="en-US" sz="2400"/>
              <a:t>在编写函数时，应尽量减少副作用，尽量</a:t>
            </a:r>
            <a:r>
              <a:rPr lang="en-US" altLang="en-US" sz="2400">
                <a:solidFill>
                  <a:srgbClr val="FF0000"/>
                </a:solidFill>
              </a:rPr>
              <a:t>不要修改参数本身</a:t>
            </a:r>
            <a:r>
              <a:rPr lang="en-US" altLang="en-US" sz="2400"/>
              <a:t>，不要修改除返回值以外的其他内容。</a:t>
            </a:r>
            <a:endParaRPr lang="en-US" altLang="en-US" sz="2400"/>
          </a:p>
          <a:p>
            <a:pPr>
              <a:lnSpc>
                <a:spcPct val="150000"/>
              </a:lnSpc>
              <a:spcBef>
                <a:spcPts val="600"/>
              </a:spcBef>
              <a:spcAft>
                <a:spcPts val="600"/>
              </a:spcAft>
              <a:buFont typeface="Wingdings" panose="05000000000000000000" charset="0"/>
              <a:buChar char="n"/>
            </a:pPr>
            <a:r>
              <a:rPr lang="en-US" altLang="en-US" sz="2400"/>
              <a:t>应充分利用Python函数式编程的特点，让自己定义的函数尽量符合纯函数式编程的要求，例如保证</a:t>
            </a:r>
            <a:r>
              <a:rPr lang="en-US" altLang="en-US" sz="2400">
                <a:solidFill>
                  <a:srgbClr val="FF0000"/>
                </a:solidFill>
              </a:rPr>
              <a:t>线程安全</a:t>
            </a:r>
            <a:r>
              <a:rPr lang="en-US" altLang="en-US" sz="2400"/>
              <a:t>、可以</a:t>
            </a:r>
            <a:r>
              <a:rPr lang="en-US" altLang="en-US" sz="2400">
                <a:solidFill>
                  <a:srgbClr val="FF0000"/>
                </a:solidFill>
              </a:rPr>
              <a:t>并行运行</a:t>
            </a:r>
            <a:r>
              <a:rPr lang="en-US" altLang="en-US" sz="2400"/>
              <a:t>等等。</a:t>
            </a:r>
            <a:endParaRPr lang="en-US" altLang="en-US" sz="2400"/>
          </a:p>
        </p:txBody>
      </p:sp>
      <p:sp>
        <p:nvSpPr>
          <p:cNvPr id="2" name="文本占位符 1"/>
          <p:cNvSpPr>
            <a:spLocks noGrp="1"/>
          </p:cNvSpPr>
          <p:nvPr>
            <p:ph type="body" idx="1"/>
          </p:nvPr>
        </p:nvSpPr>
        <p:spPr/>
        <p:txBody>
          <a:bodyPr/>
          <a:p>
            <a:endParaRPr lang="zh-CN" altLang="en-US"/>
          </a:p>
        </p:txBody>
      </p:sp>
      <p:sp>
        <p:nvSpPr>
          <p:cNvPr id="23554" name="标题 194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5.4 return</a:t>
            </a:r>
            <a:r>
              <a:rPr>
                <a:latin typeface="+mj-lt"/>
                <a:ea typeface="+mj-ea"/>
                <a:cs typeface="+mj-cs"/>
                <a:sym typeface="+mn-ea"/>
              </a:rPr>
              <a:t>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dirty="0">
                <a:solidFill>
                  <a:schemeClr val="tx1"/>
                </a:solidFill>
                <a:latin typeface="+mn-lt"/>
                <a:ea typeface="+mn-ea"/>
                <a:cs typeface="+mn-cs"/>
                <a:sym typeface="+mn-ea"/>
              </a:rPr>
              <a:t>在调用函数或对象方法时，</a:t>
            </a:r>
            <a:r>
              <a:rPr kumimoji="0" lang="zh-CN" altLang="en-US" sz="2400" b="0" i="0" u="none" strike="noStrike" kern="1200" cap="none" spc="0" normalizeH="0" baseline="0" noProof="1" dirty="0">
                <a:solidFill>
                  <a:srgbClr val="FF0000"/>
                </a:solidFill>
                <a:latin typeface="+mn-lt"/>
                <a:ea typeface="+mn-ea"/>
                <a:cs typeface="+mn-cs"/>
                <a:sym typeface="+mn-ea"/>
              </a:rPr>
              <a:t>一定要注意有没有返回值</a:t>
            </a:r>
            <a:r>
              <a:rPr kumimoji="0" lang="zh-CN" altLang="en-US" sz="2400" b="0" i="0" u="none" strike="noStrike" kern="1200" cap="none" spc="0" normalizeH="0" baseline="0" noProof="1" dirty="0">
                <a:solidFill>
                  <a:schemeClr val="tx1"/>
                </a:solidFill>
                <a:latin typeface="+mn-lt"/>
                <a:ea typeface="+mn-ea"/>
                <a:cs typeface="+mn-cs"/>
                <a:sym typeface="+mn-ea"/>
              </a:rPr>
              <a:t>，这决定了该函数或方法的用法。</a:t>
            </a:r>
            <a:endParaRPr kumimoji="0" lang="zh-CN" altLang="en-US" sz="2400" b="0" i="0" u="none" strike="noStrike" kern="1200" cap="none" spc="0" normalizeH="0" baseline="0" noProof="1" dirty="0">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a_list = [1, 2, 3, 4, 9, 5, 7]</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print(sorted(a_list))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5, 7, 9]</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print(a_list)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9, 5, 7]</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print(a_list.sort())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None</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print(a_list)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5, 7, 9]</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5.1 函数定义</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4198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5.5 </a:t>
            </a:r>
            <a:r>
              <a:rPr>
                <a:latin typeface="+mj-lt"/>
                <a:ea typeface="+mj-ea"/>
                <a:cs typeface="+mj-cs"/>
                <a:sym typeface="+mn-ea"/>
              </a:rPr>
              <a:t>变量作用域</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0" name="文本占位符 4198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solidFill>
                  <a:srgbClr val="FF0000"/>
                </a:solidFill>
              </a:rPr>
              <a:t>变量起作用的代码范围</a:t>
            </a:r>
            <a:r>
              <a:rPr lang="zh-CN" altLang="en-US" sz="2400"/>
              <a:t>称为变量的作用域，不同作用域内变量名可以相同，互不影响。</a:t>
            </a:r>
            <a:endParaRPr lang="zh-CN" altLang="en-US" sz="2400"/>
          </a:p>
          <a:p>
            <a:pPr>
              <a:lnSpc>
                <a:spcPct val="150000"/>
              </a:lnSpc>
              <a:spcBef>
                <a:spcPct val="0"/>
              </a:spcBef>
              <a:buSzPct val="90000"/>
              <a:buFont typeface="Wingdings" panose="05000000000000000000" charset="0"/>
              <a:buChar char="§"/>
            </a:pPr>
            <a:r>
              <a:rPr lang="zh-CN" altLang="en-US" sz="2400"/>
              <a:t>在函数内部定义的普通变量只在函数内部起作用，称为局部变量。</a:t>
            </a:r>
            <a:r>
              <a:rPr lang="zh-CN" altLang="en-US" sz="2400">
                <a:solidFill>
                  <a:srgbClr val="FF0000"/>
                </a:solidFill>
              </a:rPr>
              <a:t>当函数执行结束后，局部变量自动删除</a:t>
            </a:r>
            <a:r>
              <a:rPr lang="zh-CN" altLang="en-US" sz="2400"/>
              <a:t>，不再可以使用。</a:t>
            </a:r>
            <a:endParaRPr lang="zh-CN" altLang="en-US" sz="2400"/>
          </a:p>
          <a:p>
            <a:pPr>
              <a:lnSpc>
                <a:spcPct val="150000"/>
              </a:lnSpc>
              <a:spcBef>
                <a:spcPct val="0"/>
              </a:spcBef>
              <a:buSzPct val="90000"/>
              <a:buFont typeface="Wingdings" panose="05000000000000000000" charset="0"/>
              <a:buChar char="§"/>
            </a:pPr>
            <a:r>
              <a:rPr lang="zh-CN" altLang="en-US" sz="2400">
                <a:solidFill>
                  <a:srgbClr val="FF0000"/>
                </a:solidFill>
              </a:rPr>
              <a:t>局部变量的引用比全局变量速度快</a:t>
            </a:r>
            <a:r>
              <a:rPr lang="zh-CN" altLang="en-US" sz="2400"/>
              <a:t>，应优先考虑使用。</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403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5.5 </a:t>
            </a:r>
            <a:r>
              <a:rPr>
                <a:latin typeface="+mj-lt"/>
                <a:ea typeface="+mj-ea"/>
                <a:cs typeface="+mj-cs"/>
                <a:sym typeface="+mn-ea"/>
              </a:rPr>
              <a:t>变量作用域</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9394" name="文本占位符 44034"/>
          <p:cNvSpPr>
            <a:spLocks noGrp="1"/>
          </p:cNvSpPr>
          <p:nvPr>
            <p:ph sz="half" idx="2"/>
          </p:nvPr>
        </p:nvSpPr>
        <p:spPr/>
        <p:txBody>
          <a:bodyPr anchor="t"/>
          <a:p>
            <a:pPr>
              <a:buSzPct val="90000"/>
              <a:buFont typeface="Wingdings" panose="05000000000000000000" charset="0"/>
              <a:buChar char="n"/>
            </a:pPr>
            <a:r>
              <a:rPr lang="zh-CN" altLang="en-US" sz="2400"/>
              <a:t>全局变量可以通过关键字</a:t>
            </a:r>
            <a:r>
              <a:rPr lang="en-US" altLang="zh-CN" sz="2400"/>
              <a:t>global</a:t>
            </a:r>
            <a:r>
              <a:rPr lang="zh-CN" altLang="en-US" sz="2400"/>
              <a:t>来定义。这分为两种情况：</a:t>
            </a:r>
            <a:endParaRPr lang="zh-CN" altLang="en-US" sz="2400"/>
          </a:p>
          <a:p>
            <a:pPr>
              <a:spcBef>
                <a:spcPts val="1200"/>
              </a:spcBef>
              <a:spcAft>
                <a:spcPts val="1200"/>
              </a:spcAft>
              <a:buSzPct val="90000"/>
              <a:buFont typeface="Wingdings" panose="05000000000000000000" charset="0"/>
              <a:buChar char="ü"/>
            </a:pPr>
            <a:r>
              <a:rPr lang="zh-CN" altLang="en-US" sz="2000"/>
              <a:t>一个变量</a:t>
            </a:r>
            <a:r>
              <a:rPr lang="zh-CN" altLang="en-US" sz="2000">
                <a:solidFill>
                  <a:srgbClr val="FF0000"/>
                </a:solidFill>
              </a:rPr>
              <a:t>已在函数外定义</a:t>
            </a:r>
            <a:r>
              <a:rPr lang="zh-CN" altLang="en-US" sz="2000"/>
              <a:t>，如果在函数内需要为这个变量赋值，并要将这个赋值结果反映到函数外，可以在函数内使用</a:t>
            </a:r>
            <a:r>
              <a:rPr lang="en-US" altLang="zh-CN" sz="2000"/>
              <a:t>global</a:t>
            </a:r>
            <a:r>
              <a:rPr lang="zh-CN" altLang="en-US" sz="2000"/>
              <a:t>将其</a:t>
            </a:r>
            <a:r>
              <a:rPr lang="zh-CN" altLang="en-US" sz="2000">
                <a:solidFill>
                  <a:srgbClr val="FF0000"/>
                </a:solidFill>
              </a:rPr>
              <a:t>声明</a:t>
            </a:r>
            <a:r>
              <a:rPr lang="zh-CN" altLang="en-US" sz="2000"/>
              <a:t>为全局变量。</a:t>
            </a:r>
            <a:endParaRPr lang="zh-CN" altLang="en-US" sz="2000"/>
          </a:p>
          <a:p>
            <a:pPr>
              <a:spcBef>
                <a:spcPts val="1200"/>
              </a:spcBef>
              <a:spcAft>
                <a:spcPts val="1200"/>
              </a:spcAft>
              <a:buSzPct val="90000"/>
              <a:buFont typeface="Wingdings" panose="05000000000000000000" charset="0"/>
              <a:buChar char="ü"/>
            </a:pPr>
            <a:r>
              <a:rPr lang="zh-CN" altLang="en-US" sz="2000"/>
              <a:t>如果一个变量</a:t>
            </a:r>
            <a:r>
              <a:rPr lang="zh-CN" altLang="en-US" sz="2000">
                <a:solidFill>
                  <a:srgbClr val="FF0000"/>
                </a:solidFill>
              </a:rPr>
              <a:t>在函数外没有定义</a:t>
            </a:r>
            <a:r>
              <a:rPr lang="zh-CN" altLang="en-US" sz="2000"/>
              <a:t>，</a:t>
            </a:r>
            <a:r>
              <a:rPr lang="zh-CN" altLang="en-US" sz="2000">
                <a:solidFill>
                  <a:srgbClr val="FF0000"/>
                </a:solidFill>
              </a:rPr>
              <a:t>在函数内部也可以直接将一个变量定义为全局变量</a:t>
            </a:r>
            <a:r>
              <a:rPr lang="zh-CN" altLang="en-US" sz="2000"/>
              <a:t>，该函数执行后，将增加一个新的全局变量。</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sym typeface="+mn-ea"/>
              </a:rPr>
              <a:t>也可以这么理解：</a:t>
            </a:r>
            <a:endParaRPr kumimoji="0" lang="zh-CN" altLang="en-US" sz="2400" b="0" i="0" u="none" strike="noStrike" kern="1200" cap="none" spc="0" normalizeH="0" baseline="0" noProof="1">
              <a:solidFill>
                <a:schemeClr val="tx1"/>
              </a:solidFill>
              <a:latin typeface="+mn-lt"/>
              <a:ea typeface="+mn-ea"/>
              <a:cs typeface="+mn-cs"/>
              <a:sym typeface="+mn-ea"/>
            </a:endParaRPr>
          </a:p>
          <a:p>
            <a:pPr marL="342900" marR="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sym typeface="+mn-ea"/>
              </a:rPr>
              <a:t>在函数内只引用某个变量的值而没有为其赋新值，如果这样的操作可以执行，那么该变量为（隐式的）全局变量；</a:t>
            </a:r>
            <a:endParaRPr kumimoji="0" lang="zh-CN" altLang="en-US" sz="2000" b="0" i="0" u="none" strike="noStrike" kern="1200" cap="none" spc="0" normalizeH="0" baseline="0" noProof="1">
              <a:solidFill>
                <a:schemeClr val="tx1"/>
              </a:solidFill>
              <a:latin typeface="+mn-lt"/>
              <a:ea typeface="+mn-ea"/>
              <a:cs typeface="+mn-cs"/>
              <a:sym typeface="+mn-ea"/>
            </a:endParaRPr>
          </a:p>
          <a:p>
            <a:pPr marL="342900" marR="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sym typeface="+mn-ea"/>
              </a:rPr>
              <a:t>如果在函数内</a:t>
            </a:r>
            <a:r>
              <a:rPr kumimoji="0" lang="zh-CN" altLang="en-US" sz="2000" b="0" i="0" u="none" strike="noStrike" kern="1200" cap="none" spc="0" normalizeH="0" baseline="0" noProof="1">
                <a:solidFill>
                  <a:srgbClr val="FF0000"/>
                </a:solidFill>
                <a:latin typeface="+mn-lt"/>
                <a:ea typeface="+mn-ea"/>
                <a:cs typeface="+mn-cs"/>
                <a:sym typeface="+mn-ea"/>
              </a:rPr>
              <a:t>任意位置</a:t>
            </a:r>
            <a:r>
              <a:rPr kumimoji="0" lang="zh-CN" altLang="en-US" sz="2000" b="0" i="0" u="none" strike="noStrike" kern="1200" cap="none" spc="0" normalizeH="0" baseline="0" noProof="1">
                <a:solidFill>
                  <a:schemeClr val="tx1"/>
                </a:solidFill>
                <a:latin typeface="+mn-lt"/>
                <a:ea typeface="+mn-ea"/>
                <a:cs typeface="+mn-cs"/>
                <a:sym typeface="+mn-ea"/>
              </a:rPr>
              <a:t>有为变量赋新值的操作，该变量即被认为是（隐式的）局部变量，</a:t>
            </a:r>
            <a:r>
              <a:rPr kumimoji="0" lang="zh-CN" altLang="en-US" sz="2000" b="0" i="0" u="none" strike="noStrike" kern="1200" cap="none" spc="0" normalizeH="0" baseline="0" noProof="1">
                <a:solidFill>
                  <a:srgbClr val="FF0000"/>
                </a:solidFill>
                <a:latin typeface="+mn-lt"/>
                <a:ea typeface="+mn-ea"/>
                <a:cs typeface="+mn-cs"/>
                <a:sym typeface="+mn-ea"/>
              </a:rPr>
              <a:t>除非</a:t>
            </a:r>
            <a:r>
              <a:rPr kumimoji="0" lang="zh-CN" altLang="en-US" sz="2000" b="0" i="0" u="none" strike="noStrike" kern="1200" cap="none" spc="0" normalizeH="0" baseline="0" noProof="1">
                <a:solidFill>
                  <a:schemeClr val="tx1"/>
                </a:solidFill>
                <a:latin typeface="+mn-lt"/>
                <a:ea typeface="+mn-ea"/>
                <a:cs typeface="+mn-cs"/>
                <a:sym typeface="+mn-ea"/>
              </a:rPr>
              <a:t>在函数内显式地用关键字global进行声明。</a:t>
            </a:r>
            <a:endParaRPr kumimoji="0" lang="zh-CN" altLang="en-US" sz="2000"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450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1442" name="文本占位符 45058"/>
          <p:cNvSpPr>
            <a:spLocks noGrp="1"/>
          </p:cNvSpPr>
          <p:nvPr>
            <p:ph sz="half" idx="2"/>
          </p:nvPr>
        </p:nvSpPr>
        <p:spPr/>
        <p:txBody>
          <a:bodyPr anchor="t"/>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def demo():</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global x</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x = 3</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y = 4</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a:latin typeface="Consolas" panose="020B0609020204030204" charset="0"/>
              </a:rPr>
              <a:t>print(x,y)</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x = 5</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demo()</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3  4</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x</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y</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rPr>
              <a:t>NameError: name 'y' is not defined</a:t>
            </a:r>
            <a:endParaRPr lang="en-US" altLang="zh-CN" sz="1800">
              <a:solidFill>
                <a:srgbClr val="FF000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2466" name="内容占位符 2"/>
          <p:cNvSpPr>
            <a:spLocks noGrp="1"/>
          </p:cNvSpPr>
          <p:nvPr>
            <p:ph sz="half" idx="2"/>
          </p:nvPr>
        </p:nvSpPr>
        <p:spPr/>
        <p:txBody>
          <a:bodyPr anchor="t"/>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del x</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x</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rPr>
              <a:t>NameError: name 'x' is not defined</a:t>
            </a:r>
            <a:endParaRPr lang="en-US" altLang="zh-CN" sz="1800">
              <a:solidFill>
                <a:srgbClr val="FF000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demo()</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3  4</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x</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y</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rPr>
              <a:t>NameError: name 'y' is not defined</a:t>
            </a:r>
            <a:endParaRPr lang="en-US" altLang="zh-CN" sz="1800">
              <a:solidFill>
                <a:srgbClr val="FF0000"/>
              </a:solidFill>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3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注意：在某个作用域内</a:t>
            </a:r>
            <a:r>
              <a:rPr kumimoji="0" lang="zh-CN" altLang="en-US" sz="2400" b="0" i="0" u="none" strike="noStrike" kern="1200" cap="none" spc="0" normalizeH="0" baseline="0" noProof="1">
                <a:solidFill>
                  <a:srgbClr val="FF0000"/>
                </a:solidFill>
                <a:latin typeface="+mn-lt"/>
                <a:ea typeface="+mn-ea"/>
                <a:cs typeface="+mn-cs"/>
              </a:rPr>
              <a:t>任意位置</a:t>
            </a:r>
            <a:r>
              <a:rPr kumimoji="0" lang="zh-CN" altLang="en-US" sz="2400" b="0" i="0" u="none" strike="noStrike" kern="1200" cap="none" spc="0" normalizeH="0" baseline="0" noProof="1">
                <a:solidFill>
                  <a:schemeClr val="tx1"/>
                </a:solidFill>
                <a:latin typeface="+mn-lt"/>
                <a:ea typeface="+mn-ea"/>
                <a:cs typeface="+mn-cs"/>
              </a:rPr>
              <a:t>只要有为变量赋值的操作，该变量在这个作用域内就是局部变量，</a:t>
            </a:r>
            <a:r>
              <a:rPr kumimoji="0" lang="zh-CN" altLang="en-US" sz="2400" b="0" i="0" u="none" strike="noStrike" kern="1200" cap="none" spc="0" normalizeH="0" baseline="0" noProof="1">
                <a:solidFill>
                  <a:srgbClr val="FF0000"/>
                </a:solidFill>
                <a:latin typeface="+mn-lt"/>
                <a:ea typeface="+mn-ea"/>
                <a:cs typeface="+mn-cs"/>
              </a:rPr>
              <a:t>除非</a:t>
            </a: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global</a:t>
            </a:r>
            <a:r>
              <a:rPr kumimoji="0" lang="zh-CN" altLang="en-US" sz="2400" b="0" i="0" u="none" strike="noStrike" kern="1200" cap="none" spc="0" normalizeH="0" baseline="0" noProof="1">
                <a:solidFill>
                  <a:schemeClr val="tx1"/>
                </a:solidFill>
                <a:latin typeface="+mn-lt"/>
                <a:ea typeface="+mn-ea"/>
                <a:cs typeface="+mn-cs"/>
              </a:rPr>
              <a:t>进行了声明。</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 = 3</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def f():</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print(x)           </a:t>
            </a:r>
            <a:r>
              <a:rPr kumimoji="0" lang="en-US" altLang="zh-CN" sz="1600" b="0" i="0" u="none" strike="noStrike" kern="1200" cap="none" spc="0" normalizeH="0" baseline="0" noProof="1">
                <a:solidFill>
                  <a:schemeClr val="tx1"/>
                </a:solidFill>
                <a:latin typeface="Consolas" panose="020B0609020204030204" charset="0"/>
                <a:ea typeface="+mn-ea"/>
                <a:cs typeface="+mn-cs"/>
              </a:rPr>
              <a:t>#</a:t>
            </a:r>
            <a:r>
              <a:rPr kumimoji="0" lang="zh-CN" altLang="en-US" sz="1600" b="0" i="0" u="none" strike="noStrike" kern="1200" cap="none" spc="0" normalizeH="0" baseline="0" noProof="1">
                <a:solidFill>
                  <a:schemeClr val="tx1"/>
                </a:solidFill>
                <a:latin typeface="Consolas" panose="020B0609020204030204" charset="0"/>
                <a:ea typeface="+mn-ea"/>
                <a:cs typeface="+mn-cs"/>
              </a:rPr>
              <a:t>本意是先输出全局变量</a:t>
            </a:r>
            <a:r>
              <a:rPr kumimoji="0" lang="en-US" altLang="zh-CN" sz="1600" b="0" i="0" u="none" strike="noStrike" kern="1200" cap="none" spc="0" normalizeH="0" baseline="0" noProof="1">
                <a:solidFill>
                  <a:schemeClr val="tx1"/>
                </a:solidFill>
                <a:latin typeface="Consolas" panose="020B0609020204030204" charset="0"/>
                <a:ea typeface="+mn-ea"/>
                <a:cs typeface="+mn-cs"/>
              </a:rPr>
              <a:t>x</a:t>
            </a:r>
            <a:r>
              <a:rPr kumimoji="0" lang="zh-CN" altLang="en-US" sz="1600" b="0" i="0" u="none" strike="noStrike" kern="1200" cap="none" spc="0" normalizeH="0" baseline="0" noProof="1">
                <a:solidFill>
                  <a:schemeClr val="tx1"/>
                </a:solidFill>
                <a:latin typeface="Consolas" panose="020B0609020204030204" charset="0"/>
                <a:ea typeface="+mn-ea"/>
                <a:cs typeface="+mn-cs"/>
              </a:rPr>
              <a:t>的值，但是不允许这样做</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x = 5              </a:t>
            </a:r>
            <a:r>
              <a:rPr kumimoji="0" lang="en-US" altLang="zh-CN" sz="1600" b="0" i="0" u="none" strike="noStrike" kern="1200" cap="none" spc="0" normalizeH="0" baseline="0" noProof="1">
                <a:solidFill>
                  <a:schemeClr val="tx1"/>
                </a:solidFill>
                <a:latin typeface="Consolas" panose="020B0609020204030204" charset="0"/>
                <a:ea typeface="+mn-ea"/>
                <a:cs typeface="+mn-cs"/>
              </a:rPr>
              <a:t>#</a:t>
            </a:r>
            <a:r>
              <a:rPr kumimoji="0" lang="zh-CN" altLang="en-US" sz="1600" b="0" i="0" u="none" strike="noStrike" kern="1200" cap="none" spc="0" normalizeH="0" baseline="0" noProof="1">
                <a:solidFill>
                  <a:schemeClr val="tx1"/>
                </a:solidFill>
                <a:latin typeface="Consolas" panose="020B0609020204030204" charset="0"/>
                <a:ea typeface="+mn-ea"/>
                <a:cs typeface="+mn-cs"/>
              </a:rPr>
              <a:t>有赋值操作，因此在整个作用域内</a:t>
            </a:r>
            <a:r>
              <a:rPr kumimoji="0" lang="en-US" altLang="zh-CN" sz="1600" b="0" i="0" u="none" strike="noStrike" kern="1200" cap="none" spc="0" normalizeH="0" baseline="0" noProof="1">
                <a:solidFill>
                  <a:schemeClr val="tx1"/>
                </a:solidFill>
                <a:latin typeface="Consolas" panose="020B0609020204030204" charset="0"/>
                <a:ea typeface="+mn-ea"/>
                <a:cs typeface="+mn-cs"/>
              </a:rPr>
              <a:t>x</a:t>
            </a:r>
            <a:r>
              <a:rPr kumimoji="0" lang="zh-CN" altLang="en-US" sz="1600" b="0" i="0" u="none" strike="noStrike" kern="1200" cap="none" spc="0" normalizeH="0" baseline="0" noProof="1">
                <a:solidFill>
                  <a:schemeClr val="tx1"/>
                </a:solidFill>
                <a:latin typeface="Consolas" panose="020B0609020204030204" charset="0"/>
                <a:ea typeface="+mn-ea"/>
                <a:cs typeface="+mn-cs"/>
              </a:rPr>
              <a:t>都是局部变量</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print(x)</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f()</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Traceback (most recent call last):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File "&lt;pyshell#10&gt;", line 1, in &lt;module&gt;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f()</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File "&lt;pyshell#9&gt;", line 2, in f</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print(x)</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UnboundLocalError: local variable 'x' referenced before assignment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6349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如果局部变量与全局变量具有相同的名字，那么该</a:t>
            </a:r>
            <a:r>
              <a:rPr kumimoji="0" lang="zh-CN" altLang="en-US" sz="2400" b="0" i="0" u="none" strike="noStrike" kern="1200" cap="none" spc="0" normalizeH="0" baseline="0" noProof="1">
                <a:solidFill>
                  <a:srgbClr val="FF0000"/>
                </a:solidFill>
                <a:latin typeface="+mn-lt"/>
                <a:ea typeface="+mn-ea"/>
                <a:cs typeface="+mn-cs"/>
              </a:rPr>
              <a:t>局部变量会在自己的作用域内隐藏同名的全局变量</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demo():</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x = 3         #创建了局部变量，并自动隐藏了同名的全局变量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5</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demo()</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函数执行不影响外面全局变量的值</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5</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如果需要在同一个程序的不同模块之间共享全局变量的话，可以编写一个专门的模块来实现这一目的。例如，假设在模块A.py中有如下变量定义：</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global_variable = 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而在模块B.py中包含以下用来设置全局变量的语句：</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import 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A.global_variable = 1</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在模块C.py中有以下语句来访问全局变量的值：</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import 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print(A.global_variable)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94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4578" name="文本占位符 19458"/>
          <p:cNvSpPr>
            <a:spLocks noGrp="1"/>
          </p:cNvSpPr>
          <p:nvPr>
            <p:ph sz="half" idx="2"/>
          </p:nvPr>
        </p:nvSpPr>
        <p:spPr/>
        <p:txBody>
          <a:bodyPr anchor="t"/>
          <a:p>
            <a:pPr>
              <a:buSzPct val="90000"/>
              <a:buFont typeface="Wingdings" panose="05000000000000000000" charset="0"/>
              <a:buChar char="v"/>
            </a:pPr>
            <a:r>
              <a:rPr lang="zh-CN" altLang="en-US" sz="2400"/>
              <a:t>函数定义语法：</a:t>
            </a:r>
            <a:endParaRPr lang="zh-CN" altLang="en-US" sz="2400"/>
          </a:p>
          <a:p>
            <a:pPr>
              <a:buSzPct val="90000"/>
              <a:buFont typeface="Wingdings" panose="05000000000000000000" pitchFamily="2" charset="2"/>
              <a:buNone/>
            </a:pPr>
            <a:r>
              <a:rPr lang="en-US" altLang="zh-CN" sz="1800">
                <a:latin typeface="Consolas" panose="020B0609020204030204" charset="0"/>
              </a:rPr>
              <a:t>def </a:t>
            </a:r>
            <a:r>
              <a:rPr lang="zh-CN" altLang="en-US" sz="1800">
                <a:latin typeface="Consolas" panose="020B0609020204030204" charset="0"/>
              </a:rPr>
              <a:t>函数名</a:t>
            </a:r>
            <a:r>
              <a:rPr lang="en-US" altLang="zh-CN" sz="1800">
                <a:latin typeface="Consolas" panose="020B0609020204030204" charset="0"/>
              </a:rPr>
              <a:t>([</a:t>
            </a:r>
            <a:r>
              <a:rPr lang="zh-CN" altLang="en-US" sz="1800">
                <a:latin typeface="Consolas" panose="020B0609020204030204" charset="0"/>
              </a:rPr>
              <a:t>参数列表</a:t>
            </a:r>
            <a:r>
              <a:rPr lang="en-US" altLang="zh-CN" sz="1800">
                <a:latin typeface="Consolas" panose="020B0609020204030204" charset="0"/>
              </a:rPr>
              <a:t>]):</a:t>
            </a:r>
            <a:endParaRPr lang="en-US" altLang="zh-CN" sz="1800">
              <a:latin typeface="Consolas" panose="020B0609020204030204" charset="0"/>
            </a:endParaRPr>
          </a:p>
          <a:p>
            <a:pPr>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注释</a:t>
            </a:r>
            <a:r>
              <a:rPr lang="en-US" altLang="zh-CN" sz="1800">
                <a:latin typeface="Consolas" panose="020B0609020204030204" charset="0"/>
              </a:rPr>
              <a:t>'''</a:t>
            </a:r>
            <a:endParaRPr lang="en-US" altLang="zh-CN" sz="1800">
              <a:latin typeface="Consolas" panose="020B0609020204030204" charset="0"/>
            </a:endParaRPr>
          </a:p>
          <a:p>
            <a:pPr>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函数体</a:t>
            </a:r>
            <a:endParaRPr lang="zh-CN" altLang="en-US" sz="1800">
              <a:latin typeface="Consolas" panose="020B0609020204030204" charset="0"/>
            </a:endParaRPr>
          </a:p>
          <a:p>
            <a:pPr>
              <a:buSzPct val="90000"/>
              <a:buFont typeface="Wingdings" panose="05000000000000000000" pitchFamily="2" charset="2"/>
              <a:buNone/>
            </a:pPr>
            <a:endParaRPr lang="zh-CN" altLang="en-US" sz="1800"/>
          </a:p>
          <a:p>
            <a:pPr>
              <a:buSzPct val="90000"/>
              <a:buFont typeface="Wingdings" panose="05000000000000000000" charset="0"/>
              <a:buChar char="v"/>
            </a:pPr>
            <a:r>
              <a:rPr lang="zh-CN" altLang="en-US" sz="2400"/>
              <a:t>注意事项</a:t>
            </a:r>
            <a:endParaRPr lang="zh-CN" altLang="en-US" sz="2400"/>
          </a:p>
          <a:p>
            <a:pPr>
              <a:spcBef>
                <a:spcPts val="600"/>
              </a:spcBef>
              <a:spcAft>
                <a:spcPts val="600"/>
              </a:spcAft>
              <a:buSzPct val="90000"/>
              <a:buFont typeface="Wingdings" panose="05000000000000000000" charset="0"/>
              <a:buChar char="ü"/>
            </a:pPr>
            <a:r>
              <a:rPr lang="zh-CN" altLang="en-US" sz="1800"/>
              <a:t>函数形参</a:t>
            </a:r>
            <a:r>
              <a:rPr lang="zh-CN" altLang="en-US" sz="1800">
                <a:solidFill>
                  <a:srgbClr val="FF0000"/>
                </a:solidFill>
              </a:rPr>
              <a:t>不需要</a:t>
            </a:r>
            <a:r>
              <a:rPr lang="zh-CN" altLang="en-US" sz="1800"/>
              <a:t>声明类型，也</a:t>
            </a:r>
            <a:r>
              <a:rPr lang="zh-CN" altLang="en-US" sz="1800">
                <a:solidFill>
                  <a:srgbClr val="FF0000"/>
                </a:solidFill>
              </a:rPr>
              <a:t>不需要</a:t>
            </a:r>
            <a:r>
              <a:rPr lang="zh-CN" altLang="en-US" sz="1800"/>
              <a:t>指定函数返回值类型</a:t>
            </a:r>
            <a:endParaRPr lang="zh-CN" altLang="en-US" sz="1800"/>
          </a:p>
          <a:p>
            <a:pPr>
              <a:spcBef>
                <a:spcPts val="600"/>
              </a:spcBef>
              <a:spcAft>
                <a:spcPts val="600"/>
              </a:spcAft>
              <a:buSzPct val="90000"/>
              <a:buFont typeface="Wingdings" panose="05000000000000000000" charset="0"/>
              <a:buChar char="ü"/>
            </a:pPr>
            <a:r>
              <a:rPr lang="zh-CN" altLang="en-US" sz="1800"/>
              <a:t>即使该函数不需要接收任何参数，也</a:t>
            </a:r>
            <a:r>
              <a:rPr lang="zh-CN" altLang="en-US" sz="1800">
                <a:solidFill>
                  <a:srgbClr val="FF0000"/>
                </a:solidFill>
              </a:rPr>
              <a:t>必须</a:t>
            </a:r>
            <a:r>
              <a:rPr lang="zh-CN" altLang="en-US" sz="1800"/>
              <a:t>保留一对空的圆括号</a:t>
            </a:r>
            <a:endParaRPr lang="zh-CN" altLang="en-US" sz="1800"/>
          </a:p>
          <a:p>
            <a:pPr>
              <a:spcBef>
                <a:spcPts val="600"/>
              </a:spcBef>
              <a:spcAft>
                <a:spcPts val="600"/>
              </a:spcAft>
              <a:buSzPct val="90000"/>
              <a:buFont typeface="Wingdings" panose="05000000000000000000" charset="0"/>
              <a:buChar char="ü"/>
            </a:pPr>
            <a:r>
              <a:rPr lang="zh-CN" altLang="en-US" sz="1800"/>
              <a:t>括号后面的</a:t>
            </a:r>
            <a:r>
              <a:rPr lang="zh-CN" altLang="en-US" sz="1800">
                <a:solidFill>
                  <a:srgbClr val="FF0000"/>
                </a:solidFill>
              </a:rPr>
              <a:t>冒号</a:t>
            </a:r>
            <a:r>
              <a:rPr lang="zh-CN" altLang="en-US" sz="1800"/>
              <a:t>必不可少</a:t>
            </a:r>
            <a:endParaRPr lang="zh-CN" altLang="en-US" sz="1800"/>
          </a:p>
          <a:p>
            <a:pPr>
              <a:spcBef>
                <a:spcPts val="600"/>
              </a:spcBef>
              <a:spcAft>
                <a:spcPts val="600"/>
              </a:spcAft>
              <a:buSzPct val="90000"/>
              <a:buFont typeface="Wingdings" panose="05000000000000000000" charset="0"/>
              <a:buChar char="ü"/>
            </a:pPr>
            <a:r>
              <a:rPr lang="zh-CN" altLang="en-US" sz="1800"/>
              <a:t>函数体相对于def关键字必须保持一定的空格</a:t>
            </a:r>
            <a:r>
              <a:rPr lang="zh-CN" altLang="en-US" sz="1800">
                <a:solidFill>
                  <a:srgbClr val="FF0000"/>
                </a:solidFill>
              </a:rPr>
              <a:t>缩进</a:t>
            </a:r>
            <a:endParaRPr lang="zh-CN" altLang="en-US" sz="1800">
              <a:solidFill>
                <a:srgbClr val="FF0000"/>
              </a:solidFill>
            </a:endParaRPr>
          </a:p>
          <a:p>
            <a:pPr>
              <a:spcBef>
                <a:spcPts val="600"/>
              </a:spcBef>
              <a:spcAft>
                <a:spcPts val="600"/>
              </a:spcAft>
              <a:buSzPct val="90000"/>
              <a:buFont typeface="Wingdings" panose="05000000000000000000" charset="0"/>
              <a:buChar char="ü"/>
            </a:pPr>
            <a:r>
              <a:rPr lang="zh-CN" altLang="en-US" sz="1800"/>
              <a:t>Python</a:t>
            </a:r>
            <a:r>
              <a:rPr lang="zh-CN" altLang="en-US" sz="1800">
                <a:solidFill>
                  <a:srgbClr val="FF0000"/>
                </a:solidFill>
              </a:rPr>
              <a:t>允许嵌套定义函数</a:t>
            </a:r>
            <a:endParaRPr lang="zh-CN" altLang="en-US" sz="180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Content Placeholder 2"/>
          <p:cNvSpPr>
            <a:spLocks noGrp="1"/>
          </p:cNvSpPr>
          <p:nvPr>
            <p:ph sz="half" idx="2"/>
          </p:nvPr>
        </p:nvSpPr>
        <p:spPr/>
        <p:txBody>
          <a:bodyPr anchor="t"/>
          <a:p>
            <a:pPr>
              <a:lnSpc>
                <a:spcPct val="150000"/>
              </a:lnSpc>
              <a:spcBef>
                <a:spcPct val="0"/>
              </a:spcBef>
            </a:pPr>
            <a:r>
              <a:rPr lang="en-US" altLang="en-US" sz="2400"/>
              <a:t>除了局部变量和全局变量，Python还支持使用nonlocal关键字定义一种介于二者之间的变量。</a:t>
            </a:r>
            <a:r>
              <a:rPr lang="en-US" altLang="en-US" sz="2400">
                <a:solidFill>
                  <a:srgbClr val="FF0000"/>
                </a:solidFill>
              </a:rPr>
              <a:t>关键字nonlocal声明的变量会引用距离最近的非全局作用域的变量</a:t>
            </a:r>
            <a:r>
              <a:rPr lang="en-US" altLang="en-US" sz="2400"/>
              <a:t>，</a:t>
            </a:r>
            <a:r>
              <a:rPr lang="en-US" altLang="en-US" sz="2400">
                <a:solidFill>
                  <a:srgbClr val="FF0000"/>
                </a:solidFill>
              </a:rPr>
              <a:t>要求声明的变量已经存在</a:t>
            </a:r>
            <a:r>
              <a:rPr lang="en-US" altLang="en-US" sz="2400"/>
              <a:t>，关键字</a:t>
            </a:r>
            <a:r>
              <a:rPr lang="en-US" altLang="en-US" sz="2400">
                <a:solidFill>
                  <a:srgbClr val="FF0000"/>
                </a:solidFill>
              </a:rPr>
              <a:t>nonlocal不会创建新变量</a:t>
            </a:r>
            <a:r>
              <a:rPr lang="en-US" altLang="en-US" sz="2400"/>
              <a:t>。</a:t>
            </a:r>
            <a:endParaRPr lang="en-US" altLang="en-US" sz="2400"/>
          </a:p>
        </p:txBody>
      </p:sp>
      <p:sp>
        <p:nvSpPr>
          <p:cNvPr id="2" name="文本占位符 1"/>
          <p:cNvSpPr>
            <a:spLocks noGrp="1"/>
          </p:cNvSpPr>
          <p:nvPr>
            <p:ph type="body" idx="1"/>
          </p:nvPr>
        </p:nvSpPr>
        <p:spPr/>
        <p:txBody>
          <a:bodyPr/>
          <a:p>
            <a:endParaRPr lang="zh-CN" altLang="en-US"/>
          </a:p>
        </p:txBody>
      </p:sp>
      <p:sp>
        <p:nvSpPr>
          <p:cNvPr id="6656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Content Placeholder 2"/>
          <p:cNvSpPr>
            <a:spLocks noGrp="1"/>
          </p:cNvSpPr>
          <p:nvPr>
            <p:ph sz="half" idx="2"/>
          </p:nvPr>
        </p:nvSpPr>
        <p:spPr/>
        <p:txBody>
          <a:bodyPr anchor="t"/>
          <a:p>
            <a:pPr marL="0" indent="0">
              <a:buNone/>
            </a:pPr>
            <a:r>
              <a:rPr lang="en-US" altLang="en-US" sz="1200">
                <a:latin typeface="Consolas" panose="020B0609020204030204" charset="0"/>
              </a:rPr>
              <a:t>def scope_test():</a:t>
            </a:r>
            <a:endParaRPr lang="en-US" altLang="en-US" sz="1200">
              <a:latin typeface="Consolas" panose="020B0609020204030204" charset="0"/>
            </a:endParaRPr>
          </a:p>
          <a:p>
            <a:pPr marL="0" indent="0">
              <a:buNone/>
            </a:pPr>
            <a:r>
              <a:rPr lang="en-US" altLang="en-US" sz="1200">
                <a:latin typeface="Consolas" panose="020B0609020204030204" charset="0"/>
              </a:rPr>
              <a:t>    def do_local():</a:t>
            </a:r>
            <a:endParaRPr lang="en-US" altLang="en-US" sz="1200">
              <a:latin typeface="Consolas" panose="020B0609020204030204" charset="0"/>
            </a:endParaRPr>
          </a:p>
          <a:p>
            <a:pPr marL="0" indent="0">
              <a:buNone/>
            </a:pPr>
            <a:r>
              <a:rPr lang="en-US" altLang="en-US" sz="1200">
                <a:latin typeface="Consolas" panose="020B0609020204030204" charset="0"/>
              </a:rPr>
              <a:t>        spam = "我是局部变量"</a:t>
            </a:r>
            <a:endParaRPr lang="en-US" altLang="en-US" sz="1200">
              <a:latin typeface="Consolas" panose="020B0609020204030204" charset="0"/>
            </a:endParaRPr>
          </a:p>
          <a:p>
            <a:pPr marL="0" indent="0">
              <a:buNone/>
            </a:pPr>
            <a:endParaRPr lang="en-US" altLang="en-US" sz="1200">
              <a:latin typeface="Consolas" panose="020B0609020204030204" charset="0"/>
            </a:endParaRPr>
          </a:p>
          <a:p>
            <a:pPr marL="0" indent="0">
              <a:buNone/>
            </a:pPr>
            <a:r>
              <a:rPr lang="en-US" altLang="en-US" sz="1200">
                <a:latin typeface="Consolas" panose="020B0609020204030204" charset="0"/>
              </a:rPr>
              <a:t>    def do_nonlocal():</a:t>
            </a:r>
            <a:endParaRPr lang="en-US" altLang="en-US" sz="1200">
              <a:latin typeface="Consolas" panose="020B0609020204030204" charset="0"/>
            </a:endParaRPr>
          </a:p>
          <a:p>
            <a:pPr marL="0" indent="0">
              <a:buNone/>
            </a:pPr>
            <a:r>
              <a:rPr lang="en-US" altLang="en-US" sz="1200">
                <a:latin typeface="Consolas" panose="020B0609020204030204" charset="0"/>
              </a:rPr>
              <a:t>        nonlocal spam           #这时要求spam必须是已存在的变量</a:t>
            </a:r>
            <a:endParaRPr lang="en-US" altLang="en-US" sz="1200">
              <a:latin typeface="Consolas" panose="020B0609020204030204" charset="0"/>
            </a:endParaRPr>
          </a:p>
          <a:p>
            <a:pPr marL="0" indent="0">
              <a:buNone/>
            </a:pPr>
            <a:r>
              <a:rPr lang="en-US" altLang="en-US" sz="1200">
                <a:latin typeface="Consolas" panose="020B0609020204030204" charset="0"/>
              </a:rPr>
              <a:t>        spam = "我不是局部变量，也不是全局变量"</a:t>
            </a:r>
            <a:endParaRPr lang="en-US" altLang="en-US" sz="1200">
              <a:latin typeface="Consolas" panose="020B0609020204030204" charset="0"/>
            </a:endParaRPr>
          </a:p>
          <a:p>
            <a:pPr marL="0" indent="0">
              <a:buNone/>
            </a:pPr>
            <a:endParaRPr lang="en-US" altLang="en-US" sz="1200">
              <a:latin typeface="Consolas" panose="020B0609020204030204" charset="0"/>
            </a:endParaRPr>
          </a:p>
          <a:p>
            <a:pPr marL="0" indent="0">
              <a:buNone/>
            </a:pPr>
            <a:r>
              <a:rPr lang="en-US" altLang="en-US" sz="1200">
                <a:latin typeface="Consolas" panose="020B0609020204030204" charset="0"/>
              </a:rPr>
              <a:t>    def do_global():</a:t>
            </a:r>
            <a:endParaRPr lang="en-US" altLang="en-US" sz="1200">
              <a:latin typeface="Consolas" panose="020B0609020204030204" charset="0"/>
            </a:endParaRPr>
          </a:p>
          <a:p>
            <a:pPr marL="0" indent="0">
              <a:buNone/>
            </a:pPr>
            <a:r>
              <a:rPr lang="en-US" altLang="en-US" sz="1200">
                <a:latin typeface="Consolas" panose="020B0609020204030204" charset="0"/>
              </a:rPr>
              <a:t>        global spam             #如果全局作用域内没有spam，就自动新建一个</a:t>
            </a:r>
            <a:endParaRPr lang="en-US" altLang="en-US" sz="1200">
              <a:latin typeface="Consolas" panose="020B0609020204030204" charset="0"/>
            </a:endParaRPr>
          </a:p>
          <a:p>
            <a:pPr marL="0" indent="0">
              <a:buNone/>
            </a:pPr>
            <a:r>
              <a:rPr lang="en-US" altLang="en-US" sz="1200">
                <a:latin typeface="Consolas" panose="020B0609020204030204" charset="0"/>
              </a:rPr>
              <a:t>        spam = "我是全局变量"</a:t>
            </a:r>
            <a:endParaRPr lang="en-US" altLang="en-US" sz="1200">
              <a:latin typeface="Consolas" panose="020B0609020204030204" charset="0"/>
            </a:endParaRPr>
          </a:p>
          <a:p>
            <a:pPr marL="0" indent="0">
              <a:buNone/>
            </a:pPr>
            <a:endParaRPr lang="en-US" altLang="en-US" sz="1200">
              <a:latin typeface="Consolas" panose="020B0609020204030204" charset="0"/>
            </a:endParaRPr>
          </a:p>
          <a:p>
            <a:pPr marL="0" indent="0">
              <a:buNone/>
            </a:pPr>
            <a:r>
              <a:rPr lang="en-US" altLang="en-US" sz="1200">
                <a:latin typeface="Consolas" panose="020B0609020204030204" charset="0"/>
              </a:rPr>
              <a:t>    spam = "原来的值"</a:t>
            </a:r>
            <a:endParaRPr lang="en-US" altLang="en-US" sz="1200">
              <a:latin typeface="Consolas" panose="020B0609020204030204" charset="0"/>
            </a:endParaRPr>
          </a:p>
          <a:p>
            <a:pPr marL="0" indent="0">
              <a:buNone/>
            </a:pPr>
            <a:r>
              <a:rPr lang="en-US" altLang="en-US" sz="1200">
                <a:latin typeface="Consolas" panose="020B0609020204030204" charset="0"/>
              </a:rPr>
              <a:t>    do_local()</a:t>
            </a:r>
            <a:endParaRPr lang="en-US" altLang="en-US" sz="1200">
              <a:latin typeface="Consolas" panose="020B0609020204030204" charset="0"/>
            </a:endParaRPr>
          </a:p>
          <a:p>
            <a:pPr marL="0" indent="0">
              <a:buNone/>
            </a:pPr>
            <a:r>
              <a:rPr lang="en-US" altLang="en-US" sz="1200">
                <a:latin typeface="Consolas" panose="020B0609020204030204" charset="0"/>
              </a:rPr>
              <a:t>    print("局部变量赋值后：", spam)</a:t>
            </a:r>
            <a:endParaRPr lang="en-US" altLang="en-US" sz="1200">
              <a:latin typeface="Consolas" panose="020B0609020204030204" charset="0"/>
            </a:endParaRPr>
          </a:p>
          <a:p>
            <a:pPr marL="0" indent="0">
              <a:buNone/>
            </a:pPr>
            <a:r>
              <a:rPr lang="en-US" altLang="en-US" sz="1200">
                <a:latin typeface="Consolas" panose="020B0609020204030204" charset="0"/>
              </a:rPr>
              <a:t>    do_nonlocal()</a:t>
            </a:r>
            <a:endParaRPr lang="en-US" altLang="en-US" sz="1200">
              <a:latin typeface="Consolas" panose="020B0609020204030204" charset="0"/>
            </a:endParaRPr>
          </a:p>
          <a:p>
            <a:pPr marL="0" indent="0">
              <a:buNone/>
            </a:pPr>
            <a:r>
              <a:rPr lang="en-US" altLang="en-US" sz="1200">
                <a:latin typeface="Consolas" panose="020B0609020204030204" charset="0"/>
              </a:rPr>
              <a:t>    print("nonlocal变量赋值后：", spam)</a:t>
            </a:r>
            <a:endParaRPr lang="en-US" altLang="en-US" sz="1200">
              <a:latin typeface="Consolas" panose="020B0609020204030204" charset="0"/>
            </a:endParaRPr>
          </a:p>
          <a:p>
            <a:pPr marL="0" indent="0">
              <a:buNone/>
            </a:pPr>
            <a:r>
              <a:rPr lang="en-US" altLang="en-US" sz="1200">
                <a:latin typeface="Consolas" panose="020B0609020204030204" charset="0"/>
              </a:rPr>
              <a:t>    do_global()</a:t>
            </a:r>
            <a:endParaRPr lang="en-US" altLang="en-US" sz="1200">
              <a:latin typeface="Consolas" panose="020B0609020204030204" charset="0"/>
            </a:endParaRPr>
          </a:p>
          <a:p>
            <a:pPr marL="0" indent="0">
              <a:buNone/>
            </a:pPr>
            <a:r>
              <a:rPr lang="en-US" altLang="en-US" sz="1200">
                <a:latin typeface="Consolas" panose="020B0609020204030204" charset="0"/>
              </a:rPr>
              <a:t>    print("全局变量赋值后：", spam)</a:t>
            </a:r>
            <a:endParaRPr lang="en-US" altLang="en-US" sz="1200">
              <a:latin typeface="Consolas" panose="020B0609020204030204" charset="0"/>
            </a:endParaRPr>
          </a:p>
          <a:p>
            <a:pPr marL="0" indent="0">
              <a:buNone/>
            </a:pPr>
            <a:endParaRPr lang="en-US" altLang="en-US" sz="1200">
              <a:latin typeface="Consolas" panose="020B0609020204030204" charset="0"/>
            </a:endParaRPr>
          </a:p>
          <a:p>
            <a:pPr marL="0" indent="0">
              <a:buNone/>
            </a:pPr>
            <a:r>
              <a:rPr lang="en-US" altLang="en-US" sz="1200">
                <a:latin typeface="Consolas" panose="020B0609020204030204" charset="0"/>
              </a:rPr>
              <a:t>scope_test()</a:t>
            </a:r>
            <a:endParaRPr lang="en-US" altLang="en-US" sz="1200">
              <a:latin typeface="Consolas" panose="020B0609020204030204" charset="0"/>
            </a:endParaRPr>
          </a:p>
          <a:p>
            <a:pPr marL="0" indent="0">
              <a:buNone/>
            </a:pPr>
            <a:r>
              <a:rPr lang="en-US" altLang="en-US" sz="1200">
                <a:latin typeface="Consolas" panose="020B0609020204030204" charset="0"/>
              </a:rPr>
              <a:t>print("全局变量：", spam)</a:t>
            </a:r>
            <a:endParaRPr lang="en-US" altLang="en-US" sz="12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758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a:xfrm>
            <a:off x="518160" y="745490"/>
            <a:ext cx="11155680" cy="5053330"/>
          </a:xfrm>
        </p:spPr>
        <p:txBody>
          <a:bodyPr/>
          <a:p>
            <a:pPr marL="342900" marR="0" indent="-306705" algn="l" defTabSz="914400" rtl="0" eaLnBrk="1" fontAlgn="base" latinLnBrk="0" hangingPunct="1">
              <a:lnSpc>
                <a:spcPct val="100000"/>
              </a:lnSpc>
              <a:spcBef>
                <a:spcPts val="0"/>
              </a:spcBef>
              <a:spcAft>
                <a:spcPct val="0"/>
              </a:spcAft>
              <a:buClrTx/>
              <a:buSzTx/>
              <a:buFontTx/>
              <a:buChar char="•"/>
            </a:pPr>
            <a:r>
              <a:rPr kumimoji="0" lang="zh-CN" altLang="en-US" sz="1800" b="0" i="0" u="none" strike="noStrike" kern="1200" cap="none" spc="0" normalizeH="0" baseline="0" noProof="1">
                <a:solidFill>
                  <a:schemeClr val="tx1"/>
                </a:solidFill>
                <a:latin typeface="+mn-lt"/>
                <a:ea typeface="+mn-ea"/>
                <a:cs typeface="+mn-cs"/>
              </a:rPr>
              <a:t>变量访问时的</a:t>
            </a:r>
            <a:r>
              <a:rPr kumimoji="0" lang="en-US" altLang="zh-CN" sz="1800" b="0" i="0" u="none" strike="noStrike" kern="1200" cap="none" spc="0" normalizeH="0" baseline="0" noProof="1">
                <a:solidFill>
                  <a:schemeClr val="tx1"/>
                </a:solidFill>
                <a:latin typeface="+mn-lt"/>
                <a:ea typeface="+mn-ea"/>
                <a:cs typeface="+mn-cs"/>
              </a:rPr>
              <a:t>LEGB</a:t>
            </a:r>
            <a:r>
              <a:rPr kumimoji="0" lang="zh-CN" altLang="en-US" sz="1800" b="0" i="0" u="none" strike="noStrike" kern="1200" cap="none" spc="0" normalizeH="0" baseline="0" noProof="1">
                <a:solidFill>
                  <a:schemeClr val="tx1"/>
                </a:solidFill>
                <a:latin typeface="+mn-lt"/>
                <a:ea typeface="+mn-ea"/>
                <a:cs typeface="+mn-cs"/>
              </a:rPr>
              <a:t>顺序：</a:t>
            </a:r>
            <a:r>
              <a:rPr kumimoji="0" lang="zh-CN" altLang="en-US" sz="1800" b="0" i="0" u="none" strike="noStrike" kern="1200" cap="none" spc="0" normalizeH="0" baseline="0" noProof="1">
                <a:solidFill>
                  <a:srgbClr val="FF0000"/>
                </a:solidFill>
                <a:latin typeface="+mn-lt"/>
                <a:ea typeface="+mn-ea"/>
                <a:cs typeface="+mn-cs"/>
              </a:rPr>
              <a:t>Local ==&gt; Enclosing ==&gt; Global ==&gt; Builtin</a:t>
            </a:r>
            <a:endParaRPr kumimoji="0" lang="zh-CN" altLang="en-US" sz="1800" b="0" i="0" u="none" strike="noStrike" kern="1200" cap="none" spc="0" normalizeH="0" baseline="0" noProof="1">
              <a:solidFill>
                <a:srgbClr val="FF0000"/>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x = 3</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def outer():</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y = 5</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这个自定义函数和内置函数名字相同，会在当前作用域和更内层作用域中影响内置函数map()的正常使用</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def map():</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return '我是假的map()函数'</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def inner():</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x = 7</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y = 9</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最内层的作用域内，局部变量（Local）x,y优先被访问</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在局部作用域、闭包作用域、全局作用域内都不存在函数max，最后在内置作用域（Builtin）内搜索到函数max</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当前作用域中不存在map，但在外层的闭包作用域内搜索到了，并没有调用内置函数map，被拦截了</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print('inner:', x, y, max(x,y), map())</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inner()</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在当前作用域（闭包，Enclosing）内，y可以直接访问</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当在当前作用域内不存在x，继续到全局作用域（Global）去搜索</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当前作用域内不存在函数max，外层全局作用域也不存在，最后在内置作用域（Builtin）内搜索到函数max</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 当前作用域中有个map，直接调用了，没有调用内置函数map()，被拦截了</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print('outer:', x, y, max(x,y), map())</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outer()</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当前作用域中有x，可以直接访问，但不存在y</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 由于当前处于全局作用域，按Python变量搜索顺序，会继续在内置作用域搜索</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200" b="0" i="0" u="none" strike="noStrike" kern="1200" cap="none" spc="0" normalizeH="0" baseline="0" noProof="1">
                <a:solidFill>
                  <a:schemeClr val="tx1"/>
                </a:solidFill>
                <a:latin typeface="Consolas" panose="020B0609020204030204" charset="0"/>
                <a:ea typeface="+mn-ea"/>
                <a:cs typeface="+mn-cs"/>
              </a:rPr>
              <a:t># </a:t>
            </a:r>
            <a:r>
              <a:rPr kumimoji="0" lang="zh-CN" altLang="en-US" sz="1200" b="0" i="0" u="none" strike="noStrike" kern="1200" cap="none" spc="0" normalizeH="0" baseline="0" noProof="1">
                <a:solidFill>
                  <a:schemeClr val="tx1"/>
                </a:solidFill>
                <a:latin typeface="Consolas" panose="020B0609020204030204" charset="0"/>
                <a:ea typeface="+mn-ea"/>
                <a:cs typeface="+mn-cs"/>
              </a:rPr>
              <a:t>不会去搜索Enclosing和Local作用域，但在内置作用域内也不存在y，代码引发异常</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charset="0"/>
                <a:ea typeface="+mn-ea"/>
                <a:cs typeface="+mn-cs"/>
              </a:rPr>
              <a:t>print('outside:', x, y, max(x,y))</a:t>
            </a:r>
            <a:endParaRPr kumimoji="0" lang="zh-CN" altLang="en-US" sz="12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6861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5.5 </a:t>
            </a:r>
            <a:r>
              <a:rPr>
                <a:latin typeface="+mj-lt"/>
                <a:ea typeface="+mj-ea"/>
                <a:cs typeface="+mj-cs"/>
                <a:sym typeface="宋体" panose="02010600030101010101" pitchFamily="2" charset="-122"/>
              </a:rPr>
              <a:t>变量作用域</a:t>
            </a:r>
            <a:endParaRPr>
              <a:latin typeface="+mj-lt"/>
              <a:ea typeface="+mj-ea"/>
              <a:cs typeface="+mj-cs"/>
              <a:sym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第5章　函数的设计和使用</a:t>
            </a:r>
            <a:endParaRPr lang="zh-CN" altLang="en-US"/>
          </a:p>
        </p:txBody>
      </p:sp>
      <p:sp>
        <p:nvSpPr>
          <p:cNvPr id="3" name="文本占位符 2"/>
          <p:cNvSpPr>
            <a:spLocks noGrp="1"/>
          </p:cNvSpPr>
          <p:nvPr>
            <p:ph type="body" idx="1"/>
          </p:nvPr>
        </p:nvSpPr>
        <p:spPr>
          <a:xfrm>
            <a:off x="3920490" y="195643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5.1 函数定义</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5.2 形参与实参</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5.3 参数类型</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5.4 return语句</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5.5 变量作用域</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5.6 lambda表达式</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4608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9634" name="文本占位符 46082"/>
          <p:cNvSpPr>
            <a:spLocks noGrp="1"/>
          </p:cNvSpPr>
          <p:nvPr>
            <p:ph sz="half" idx="2"/>
          </p:nvPr>
        </p:nvSpPr>
        <p:spPr/>
        <p:txBody>
          <a:bodyPr anchor="t"/>
          <a:p>
            <a:pPr>
              <a:lnSpc>
                <a:spcPct val="150000"/>
              </a:lnSpc>
              <a:spcBef>
                <a:spcPts val="1200"/>
              </a:spcBef>
              <a:spcAft>
                <a:spcPts val="600"/>
              </a:spcAft>
              <a:buSzPct val="90000"/>
              <a:buFont typeface="Wingdings" panose="05000000000000000000" charset="0"/>
              <a:buChar char="§"/>
            </a:pPr>
            <a:r>
              <a:rPr lang="en-US" altLang="zh-CN" sz="2400" dirty="0"/>
              <a:t>lambda</a:t>
            </a:r>
            <a:r>
              <a:rPr lang="zh-CN" altLang="en-US" sz="2400" dirty="0"/>
              <a:t>表达式可以用来声明</a:t>
            </a:r>
            <a:r>
              <a:rPr lang="zh-CN" altLang="en-US" sz="2400" dirty="0">
                <a:solidFill>
                  <a:srgbClr val="FF0000"/>
                </a:solidFill>
              </a:rPr>
              <a:t>匿名函数</a:t>
            </a:r>
            <a:r>
              <a:rPr lang="zh-CN" altLang="en-US" sz="2400" dirty="0"/>
              <a:t>，也就是没有函数名字的临时使用的小函数，尤其适合需要一个函数作为另一个函数参数的场合。也可以定义</a:t>
            </a:r>
            <a:r>
              <a:rPr lang="zh-CN" altLang="en-US" sz="2400" dirty="0">
                <a:solidFill>
                  <a:srgbClr val="FF0000"/>
                </a:solidFill>
              </a:rPr>
              <a:t>具名函数</a:t>
            </a:r>
            <a:r>
              <a:rPr lang="zh-CN" altLang="en-US" sz="2400" dirty="0"/>
              <a:t>。</a:t>
            </a:r>
            <a:endParaRPr lang="zh-CN" altLang="en-US" sz="2400" dirty="0"/>
          </a:p>
          <a:p>
            <a:pPr>
              <a:lnSpc>
                <a:spcPct val="150000"/>
              </a:lnSpc>
              <a:spcBef>
                <a:spcPts val="1200"/>
              </a:spcBef>
              <a:spcAft>
                <a:spcPts val="600"/>
              </a:spcAft>
              <a:buSzPct val="90000"/>
              <a:buFont typeface="Wingdings" panose="05000000000000000000" charset="0"/>
              <a:buChar char="§"/>
            </a:pPr>
            <a:r>
              <a:rPr lang="en-US" altLang="zh-CN" sz="2400" dirty="0"/>
              <a:t>lambda</a:t>
            </a:r>
            <a:r>
              <a:rPr lang="zh-CN" altLang="en-US" sz="2400" dirty="0"/>
              <a:t>表达式</a:t>
            </a:r>
            <a:r>
              <a:rPr lang="zh-CN" altLang="en-US" sz="2400" dirty="0">
                <a:solidFill>
                  <a:srgbClr val="FF0000"/>
                </a:solidFill>
              </a:rPr>
              <a:t>只可以包含一个表达式</a:t>
            </a:r>
            <a:r>
              <a:rPr lang="zh-CN" altLang="en-US" sz="2400" dirty="0"/>
              <a:t>，该表达式的计算结果可以看作是函数的返回值，不允许包含复合语句，但在表达式中可以调用其他函数。</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471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0658" name="文本占位符 47106"/>
          <p:cNvSpPr>
            <a:spLocks noGrp="1"/>
          </p:cNvSpPr>
          <p:nvPr>
            <p:ph sz="half" idx="2"/>
          </p:nvPr>
        </p:nvSpPr>
        <p:spPr/>
        <p:txBody>
          <a:bodyPr anchor="t"/>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f = lambda x, y, z: x+y+z        #</a:t>
            </a:r>
            <a:r>
              <a:rPr lang="zh-CN" altLang="en-US" sz="1800" dirty="0">
                <a:latin typeface="Consolas" panose="020B0609020204030204" charset="0"/>
              </a:rPr>
              <a:t>可以给</a:t>
            </a:r>
            <a:r>
              <a:rPr lang="en-US" altLang="zh-CN" sz="1800" dirty="0">
                <a:latin typeface="Consolas" panose="020B0609020204030204" charset="0"/>
              </a:rPr>
              <a:t>lambda</a:t>
            </a:r>
            <a:r>
              <a:rPr lang="zh-CN" altLang="en-US" sz="1800" dirty="0">
                <a:latin typeface="Consolas" panose="020B0609020204030204" charset="0"/>
              </a:rPr>
              <a:t>表达式起名字</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f(1,2,3)                         #</a:t>
            </a:r>
            <a:r>
              <a:rPr lang="zh-CN" altLang="en-US" sz="1800" dirty="0">
                <a:latin typeface="Consolas" panose="020B0609020204030204" charset="0"/>
              </a:rPr>
              <a:t>像函数一样调用</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6</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g = lambda x, y=2, z=3: x+y+z    #</a:t>
            </a:r>
            <a:r>
              <a:rPr lang="zh-CN" altLang="en-US" sz="1800" dirty="0">
                <a:latin typeface="Consolas" panose="020B0609020204030204" charset="0"/>
              </a:rPr>
              <a:t>参数默认值</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g(1)</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6</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g(2, z=4, y=5)                   #</a:t>
            </a:r>
            <a:r>
              <a:rPr lang="zh-CN" altLang="en-US" sz="1800" dirty="0">
                <a:latin typeface="Consolas" panose="020B0609020204030204" charset="0"/>
              </a:rPr>
              <a:t>关键参数</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11</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1682" name="内容占位符 2"/>
          <p:cNvSpPr>
            <a:spLocks noGrp="1"/>
          </p:cNvSpPr>
          <p:nvPr>
            <p:ph sz="half" idx="2"/>
          </p:nvPr>
        </p:nvSpPr>
        <p:spPr/>
        <p:txBody>
          <a:bodyPr anchor="t"/>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L = [(lambda x: x**2),</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(lambda x: x**3),</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(lambda x: x**4)]</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print(L[0](2),L[1](2),L[2](2))</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4 8 16</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D = {'f1':(lambda:2+3),</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'f2':(lambda:2*3),         </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'f3':(lambda:2**3)}</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print(D['f1'](), D['f2'](), D['f3']())</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5 6 8</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L = [1,2,3,4,5]</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print(list(map(lambda x: x+10, L)))        #</a:t>
            </a:r>
            <a:r>
              <a:rPr lang="zh-CN" altLang="en-US" sz="1800" dirty="0">
                <a:latin typeface="Consolas" panose="020B0609020204030204" charset="0"/>
              </a:rPr>
              <a:t>模拟向量运算</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[11, 12, 13, 14, 15]</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L</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[1, 2, 3, 4, 5]</a:t>
            </a:r>
            <a:endParaRPr lang="en-US" altLang="zh-CN" sz="1800" dirty="0">
              <a:solidFill>
                <a:srgbClr val="00B0F0"/>
              </a:solidFill>
              <a:latin typeface="Consolas" panose="020B0609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4812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2706" name="文本占位符 48130"/>
          <p:cNvSpPr>
            <a:spLocks noGrp="1"/>
          </p:cNvSpPr>
          <p:nvPr>
            <p:ph sz="half" idx="2"/>
          </p:nvPr>
        </p:nvSpPr>
        <p:spPr/>
        <p:txBody>
          <a:bodyPr anchor="t"/>
          <a:p>
            <a:pPr>
              <a:buSzPct val="90000"/>
              <a:buFont typeface="Wingdings" panose="05000000000000000000" pitchFamily="2" charset="2"/>
              <a:buNone/>
            </a:pPr>
            <a:r>
              <a:rPr lang="pt-BR" altLang="en-US" sz="1800" dirty="0">
                <a:latin typeface="Consolas" panose="020B0609020204030204" charset="0"/>
              </a:rPr>
              <a:t>&gt;&gt;&gt; def demo(n):</a:t>
            </a:r>
            <a:endParaRPr lang="pt-BR" altLang="en-US"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    </a:t>
            </a:r>
            <a:r>
              <a:rPr lang="pt-BR" altLang="en-US" sz="1800" dirty="0">
                <a:latin typeface="Consolas" panose="020B0609020204030204" charset="0"/>
              </a:rPr>
              <a:t>return n*n</a:t>
            </a:r>
            <a:endParaRPr lang="pt-BR" altLang="en-US" sz="1800" dirty="0">
              <a:latin typeface="Consolas" panose="020B0609020204030204" charset="0"/>
            </a:endParaRPr>
          </a:p>
          <a:p>
            <a:pPr>
              <a:buSzPct val="90000"/>
              <a:buFont typeface="Wingdings" panose="05000000000000000000" pitchFamily="2" charset="2"/>
              <a:buNone/>
            </a:pPr>
            <a:endParaRPr lang="pt-BR" altLang="en-US" sz="1800" dirty="0">
              <a:latin typeface="Consolas" panose="020B0609020204030204" charset="0"/>
            </a:endParaRPr>
          </a:p>
          <a:p>
            <a:pPr>
              <a:buSzPct val="90000"/>
              <a:buFont typeface="Wingdings" panose="05000000000000000000" pitchFamily="2" charset="2"/>
              <a:buNone/>
            </a:pPr>
            <a:r>
              <a:rPr lang="pt-BR" altLang="en-US" sz="1800" dirty="0">
                <a:latin typeface="Consolas" panose="020B0609020204030204" charset="0"/>
              </a:rPr>
              <a:t>&gt;&gt;&gt; demo(5)</a:t>
            </a:r>
            <a:endParaRPr lang="pt-BR" altLang="en-US" sz="1800" dirty="0">
              <a:latin typeface="Consolas" panose="020B0609020204030204" charset="0"/>
            </a:endParaRPr>
          </a:p>
          <a:p>
            <a:pPr>
              <a:buSzPct val="90000"/>
              <a:buFont typeface="Wingdings" panose="05000000000000000000" pitchFamily="2" charset="2"/>
              <a:buNone/>
            </a:pPr>
            <a:r>
              <a:rPr lang="pt-BR" altLang="en-US" sz="1800" dirty="0">
                <a:solidFill>
                  <a:srgbClr val="00B0F0"/>
                </a:solidFill>
                <a:latin typeface="Consolas" panose="020B0609020204030204" charset="0"/>
              </a:rPr>
              <a:t>25</a:t>
            </a:r>
            <a:endParaRPr lang="pt-BR" altLang="en-US" sz="1800" dirty="0">
              <a:solidFill>
                <a:srgbClr val="00B0F0"/>
              </a:solidFill>
              <a:latin typeface="Consolas" panose="020B0609020204030204" charset="0"/>
            </a:endParaRPr>
          </a:p>
          <a:p>
            <a:pPr>
              <a:buSzPct val="90000"/>
              <a:buFont typeface="Wingdings" panose="05000000000000000000" pitchFamily="2" charset="2"/>
              <a:buNone/>
            </a:pPr>
            <a:r>
              <a:rPr lang="pt-BR" altLang="en-US" sz="1800" dirty="0">
                <a:latin typeface="Consolas" panose="020B0609020204030204" charset="0"/>
              </a:rPr>
              <a:t>&gt;&gt;&gt; a_list = [1,2,3,4,5]</a:t>
            </a:r>
            <a:endParaRPr lang="pt-BR" altLang="en-US"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list(map(lambda x: demo(x), a_list))  #</a:t>
            </a:r>
            <a:r>
              <a:rPr lang="zh-CN" altLang="en-US" sz="1800" dirty="0">
                <a:latin typeface="Consolas" panose="020B0609020204030204" charset="0"/>
              </a:rPr>
              <a:t>在</a:t>
            </a:r>
            <a:r>
              <a:rPr lang="en-US" altLang="zh-CN" sz="1800" dirty="0">
                <a:latin typeface="Consolas" panose="020B0609020204030204" charset="0"/>
              </a:rPr>
              <a:t>lambda</a:t>
            </a:r>
            <a:r>
              <a:rPr lang="zh-CN" altLang="en-US" sz="1800" dirty="0">
                <a:latin typeface="Consolas" panose="020B0609020204030204" charset="0"/>
              </a:rPr>
              <a:t>表达式中调用函数</a:t>
            </a:r>
            <a:endParaRPr lang="zh-CN" altLang="en-US"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[1, 4, 9, 16, 25]</a:t>
            </a:r>
            <a:endParaRPr lang="en-US" altLang="zh-CN" sz="1800" dirty="0">
              <a:solidFill>
                <a:srgbClr val="00B0F0"/>
              </a:solidFill>
              <a:latin typeface="Consolas" panose="020B0609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4915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3730" name="文本占位符 49154"/>
          <p:cNvSpPr>
            <a:spLocks noGrp="1"/>
          </p:cNvSpPr>
          <p:nvPr>
            <p:ph sz="half" idx="2"/>
          </p:nvPr>
        </p:nvSpPr>
        <p:spPr/>
        <p:txBody>
          <a:bodyPr anchor="t"/>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 = list(range(20))           #</a:t>
            </a:r>
            <a:r>
              <a:rPr lang="zh-CN" altLang="en-US" sz="1600" dirty="0">
                <a:latin typeface="Consolas" panose="020B0609020204030204" charset="0"/>
              </a:rPr>
              <a:t>创建列表</a:t>
            </a:r>
            <a:endParaRPr lang="zh-CN" altLang="en-US"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solidFill>
                  <a:srgbClr val="00B0F0"/>
                </a:solidFill>
                <a:latin typeface="Consolas" panose="020B0609020204030204" charset="0"/>
              </a:rPr>
              <a:t>[0, 1, 2, 3, 4, 5, 6, 7, 8, 9, 10, 11, 12, 13, 14, 15, 16, 17, 18, 19]</a:t>
            </a:r>
            <a:endParaRPr lang="en-US" altLang="zh-CN" sz="1600" dirty="0">
              <a:solidFill>
                <a:srgbClr val="00B0F0"/>
              </a:solidFill>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import random</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random.shuffle(data)             #</a:t>
            </a:r>
            <a:r>
              <a:rPr lang="zh-CN" altLang="en-US" sz="1600" dirty="0">
                <a:latin typeface="Consolas" panose="020B0609020204030204" charset="0"/>
              </a:rPr>
              <a:t>打乱顺序</a:t>
            </a:r>
            <a:endParaRPr lang="zh-CN" altLang="en-US"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solidFill>
                  <a:srgbClr val="00B0F0"/>
                </a:solidFill>
                <a:latin typeface="Consolas" panose="020B0609020204030204" charset="0"/>
              </a:rPr>
              <a:t>[4, 3, 11, 13, 12, 15, 9, 2, 10, 6, 19, 18, 14, 8, 0, 7, 5, 17, 1, 16]</a:t>
            </a:r>
            <a:endParaRPr lang="en-US" altLang="zh-CN" sz="1600" dirty="0">
              <a:solidFill>
                <a:srgbClr val="00B0F0"/>
              </a:solidFill>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data.sort(key=lambda x: x)       #</a:t>
            </a:r>
            <a:r>
              <a:rPr lang="zh-CN" altLang="en-US" sz="1600" dirty="0">
                <a:latin typeface="Consolas" panose="020B0609020204030204" charset="0"/>
              </a:rPr>
              <a:t>和不指定规则效果一样</a:t>
            </a:r>
            <a:endParaRPr lang="zh-CN" altLang="en-US"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solidFill>
                  <a:srgbClr val="00B0F0"/>
                </a:solidFill>
                <a:latin typeface="Consolas" panose="020B0609020204030204" charset="0"/>
              </a:rPr>
              <a:t>[0, 1, 2, 3, 4, 5, 6, 7, 8, 9, 10, 11, 12, 13, 14, 15, 16, 17, 18, 19]</a:t>
            </a:r>
            <a:endParaRPr lang="en-US" altLang="zh-CN" sz="1600" dirty="0">
              <a:solidFill>
                <a:srgbClr val="00B0F0"/>
              </a:solidFill>
              <a:latin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5.6 </a:t>
            </a:r>
            <a:r>
              <a:rPr>
                <a:latin typeface="+mj-lt"/>
                <a:ea typeface="+mj-ea"/>
                <a:cs typeface="+mj-cs"/>
                <a:sym typeface="+mn-ea"/>
              </a:rPr>
              <a:t>lambda</a:t>
            </a:r>
            <a:r>
              <a:rPr>
                <a:latin typeface="+mj-lt"/>
                <a:ea typeface="+mj-ea"/>
                <a:cs typeface="+mj-cs"/>
                <a:sym typeface="+mn-ea"/>
              </a:rPr>
              <a:t>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4754" name="内容占位符 2"/>
          <p:cNvSpPr>
            <a:spLocks noGrp="1"/>
          </p:cNvSpPr>
          <p:nvPr>
            <p:ph sz="half" idx="2"/>
          </p:nvPr>
        </p:nvSpPr>
        <p:spPr/>
        <p:txBody>
          <a:bodyPr anchor="t"/>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data.sort(key=lambda x: len(str(x))) #</a:t>
            </a:r>
            <a:r>
              <a:rPr lang="zh-CN" altLang="en-US" sz="1600" dirty="0">
                <a:latin typeface="Consolas" panose="020B0609020204030204" charset="0"/>
              </a:rPr>
              <a:t>按转换成字符串以后的长度排序</a:t>
            </a:r>
            <a:endParaRPr lang="zh-CN" altLang="en-US"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solidFill>
                  <a:srgbClr val="00B0F0"/>
                </a:solidFill>
                <a:latin typeface="Consolas" panose="020B0609020204030204" charset="0"/>
              </a:rPr>
              <a:t>[0, 1, 2, 3, 4, 5, 6, 7, 8, 9, 10, 11, 12, 13, 14, 15, 16, 17, 18, 19]</a:t>
            </a:r>
            <a:endParaRPr lang="en-US" altLang="zh-CN" sz="1600" dirty="0">
              <a:solidFill>
                <a:srgbClr val="00B0F0"/>
              </a:solidFill>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data.sort(key=lambda x: len(str(x)), reverse=True)</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                                         #</a:t>
            </a:r>
            <a:r>
              <a:rPr lang="zh-CN" altLang="en-US" sz="1600" dirty="0">
                <a:latin typeface="Consolas" panose="020B0609020204030204" charset="0"/>
              </a:rPr>
              <a:t>降序排序</a:t>
            </a:r>
            <a:endParaRPr lang="zh-CN" altLang="en-US"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latin typeface="Consolas" panose="020B0609020204030204" charset="0"/>
              </a:rPr>
              <a:t>&gt;&gt;&gt; data</a:t>
            </a:r>
            <a:endParaRPr lang="en-US" altLang="zh-CN" sz="16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zh-CN" sz="1600" dirty="0">
                <a:solidFill>
                  <a:srgbClr val="00B0F0"/>
                </a:solidFill>
                <a:latin typeface="Consolas" panose="020B0609020204030204" charset="0"/>
              </a:rPr>
              <a:t>[10, 11, 12, 13, 14, 15, 16, 17, 18, 19, 0, 1, 2, 3, 4, 5, 6, 7, 8, 9]</a:t>
            </a:r>
            <a:endParaRPr lang="en-US" altLang="zh-CN" sz="1600" dirty="0">
              <a:solidFill>
                <a:srgbClr val="00B0F0"/>
              </a:solidFill>
              <a:latin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
        <p:nvSpPr>
          <p:cNvPr id="5" name="文本占位符 4"/>
          <p:cNvSpPr>
            <a:spLocks noGrp="1"/>
          </p:cNvSpPr>
          <p:nvPr>
            <p:ph type="body" idx="1"/>
          </p:nvPr>
        </p:nvSpPr>
        <p:spPr/>
        <p:txBody>
          <a:bodyPr/>
          <a:p>
            <a:endParaRPr lang="zh-CN" altLang="en-US"/>
          </a:p>
        </p:txBody>
      </p:sp>
      <p:sp>
        <p:nvSpPr>
          <p:cNvPr id="25602" name="文本占位符 20482"/>
          <p:cNvSpPr>
            <a:spLocks noGrp="1"/>
          </p:cNvSpPr>
          <p:nvPr>
            <p:ph sz="half" idx="2"/>
          </p:nvPr>
        </p:nvSpPr>
        <p:spPr/>
        <p:txBody>
          <a:bodyPr anchor="t"/>
          <a:p>
            <a:pPr>
              <a:lnSpc>
                <a:spcPct val="90000"/>
              </a:lnSpc>
              <a:buSzPct val="90000"/>
              <a:buFont typeface="Wingdings" panose="05000000000000000000" charset="0"/>
              <a:buChar char="§"/>
            </a:pPr>
            <a:r>
              <a:rPr lang="zh-CN" altLang="en-US" sz="2400"/>
              <a:t>生成斐波那契数列的函数定义和调用</a:t>
            </a:r>
            <a:endParaRPr lang="en-US" altLang="zh-CN" sz="1800">
              <a:latin typeface="Consolas" panose="020B0609020204030204" charset="0"/>
            </a:endParaRPr>
          </a:p>
        </p:txBody>
      </p:sp>
      <p:sp>
        <p:nvSpPr>
          <p:cNvPr id="2" name="线形标注 2 1"/>
          <p:cNvSpPr/>
          <p:nvPr/>
        </p:nvSpPr>
        <p:spPr>
          <a:xfrm>
            <a:off x="3079750" y="521811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ym typeface="+mn-ea"/>
              </a:rPr>
              <a:t>调用函数</a:t>
            </a:r>
            <a:endParaRPr lang="zh-CN" altLang="en-US" strike="noStrike" noProof="1"/>
          </a:p>
        </p:txBody>
      </p:sp>
      <p:sp>
        <p:nvSpPr>
          <p:cNvPr id="3" name="线形标注 2 2"/>
          <p:cNvSpPr/>
          <p:nvPr/>
        </p:nvSpPr>
        <p:spPr>
          <a:xfrm>
            <a:off x="5861050" y="503872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ym typeface="+mn-ea"/>
              </a:rPr>
              <a:t>1000</a:t>
            </a:r>
            <a:r>
              <a:rPr lang="zh-CN" altLang="en-US" strike="noStrike" noProof="1">
                <a:sym typeface="+mn-ea"/>
              </a:rPr>
              <a:t>是实参</a:t>
            </a:r>
            <a:endParaRPr lang="zh-CN" altLang="en-US" strike="noStrike" noProof="1"/>
          </a:p>
        </p:txBody>
      </p:sp>
      <p:sp>
        <p:nvSpPr>
          <p:cNvPr id="4" name="线形标注 2 3"/>
          <p:cNvSpPr/>
          <p:nvPr/>
        </p:nvSpPr>
        <p:spPr>
          <a:xfrm>
            <a:off x="6488113" y="164465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ym typeface="+mn-ea"/>
              </a:rPr>
              <a:t>n</a:t>
            </a:r>
            <a:r>
              <a:rPr lang="zh-CN" altLang="en-US" strike="noStrike" noProof="1">
                <a:sym typeface="+mn-ea"/>
              </a:rPr>
              <a:t>是形参</a:t>
            </a:r>
            <a:endParaRPr lang="zh-CN" altLang="en-US" strike="noStrike" noProof="1"/>
          </a:p>
        </p:txBody>
      </p:sp>
      <p:sp>
        <p:nvSpPr>
          <p:cNvPr id="25606" name="文本框 4"/>
          <p:cNvSpPr txBox="1"/>
          <p:nvPr/>
        </p:nvSpPr>
        <p:spPr>
          <a:xfrm>
            <a:off x="4070350" y="2286000"/>
            <a:ext cx="3540125" cy="2358390"/>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def fib(n):</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    a, b = 1, 1</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    while a &lt; n:</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        print(a, end=' ')</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        a, b = b, a+b</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    print()</a:t>
            </a: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endParaRPr lang="en-US" altLang="zh-CN">
              <a:latin typeface="Consolas" panose="020B0609020204030204" charset="0"/>
              <a:ea typeface="宋体" panose="02010600030101010101" pitchFamily="2" charset="-122"/>
            </a:endParaRPr>
          </a:p>
          <a:p>
            <a:pPr>
              <a:lnSpc>
                <a:spcPct val="90000"/>
              </a:lnSpc>
              <a:buSzPct val="90000"/>
              <a:buFont typeface="Wingdings" panose="05000000000000000000" pitchFamily="2" charset="2"/>
            </a:pPr>
            <a:r>
              <a:rPr lang="en-US" altLang="zh-CN">
                <a:latin typeface="Consolas" panose="020B0609020204030204" charset="0"/>
                <a:ea typeface="宋体" panose="02010600030101010101" pitchFamily="2" charset="-122"/>
              </a:rPr>
              <a:t>fib(1000)</a:t>
            </a:r>
            <a:endParaRPr lang="en-US" altLang="zh-CN">
              <a:latin typeface="Consolas" panose="020B060902020403020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6" name="线形标注 1 5"/>
          <p:cNvSpPr/>
          <p:nvPr/>
        </p:nvSpPr>
        <p:spPr>
          <a:xfrm>
            <a:off x="2554288" y="321945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ym typeface="+mn-ea"/>
              </a:rPr>
              <a:t>定义头</a:t>
            </a:r>
            <a:endParaRPr lang="zh-CN" altLang="en-US" strike="noStrike" noProof="1"/>
          </a:p>
        </p:txBody>
      </p:sp>
      <p:sp>
        <p:nvSpPr>
          <p:cNvPr id="7" name="矩形 6"/>
          <p:cNvSpPr/>
          <p:nvPr/>
        </p:nvSpPr>
        <p:spPr>
          <a:xfrm>
            <a:off x="4579938" y="258762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线形标注 2 7"/>
          <p:cNvSpPr/>
          <p:nvPr/>
        </p:nvSpPr>
        <p:spPr>
          <a:xfrm>
            <a:off x="8097838" y="228600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ym typeface="+mn-ea"/>
              </a:rPr>
              <a:t>函数体</a:t>
            </a:r>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5.6 </a:t>
            </a:r>
            <a:r>
              <a:rPr>
                <a:latin typeface="+mj-lt"/>
                <a:ea typeface="+mj-ea"/>
                <a:cs typeface="+mj-cs"/>
                <a:sym typeface="Arial" panose="020B0604020202020204" pitchFamily="34" charset="0"/>
              </a:rPr>
              <a:t>lambda</a:t>
            </a:r>
            <a:r>
              <a:rPr>
                <a:latin typeface="+mj-lt"/>
                <a:ea typeface="+mj-ea"/>
                <a:cs typeface="+mj-cs"/>
                <a:sym typeface="Arial" panose="020B0604020202020204" pitchFamily="34" charset="0"/>
              </a:rPr>
              <a:t>表达式</a:t>
            </a:r>
            <a:endParaRPr>
              <a:latin typeface="+mj-lt"/>
              <a:ea typeface="+mj-ea"/>
              <a:cs typeface="+mj-cs"/>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75778"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600">
                <a:latin typeface="Consolas" panose="020B0609020204030204" charset="0"/>
              </a:rPr>
              <a:t>&gt;&gt;&gt; import random</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 [[random.randint(1,10) for j in range(5)] for i in range(5)]</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使用列表推导式创建列表</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包含</a:t>
            </a:r>
            <a:r>
              <a:rPr lang="en-US" altLang="zh-CN" sz="1600">
                <a:latin typeface="Consolas" panose="020B0609020204030204" charset="0"/>
              </a:rPr>
              <a:t>5</a:t>
            </a:r>
            <a:r>
              <a:rPr lang="zh-CN" altLang="en-US" sz="1600">
                <a:latin typeface="Consolas" panose="020B0609020204030204" charset="0"/>
              </a:rPr>
              <a:t>个子列表的列表</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每个子列表中包含</a:t>
            </a:r>
            <a:r>
              <a:rPr lang="en-US" altLang="zh-CN" sz="1600">
                <a:latin typeface="Consolas" panose="020B0609020204030204" charset="0"/>
              </a:rPr>
              <a:t>5</a:t>
            </a:r>
            <a:r>
              <a:rPr lang="zh-CN" altLang="en-US" sz="1600">
                <a:latin typeface="Consolas" panose="020B0609020204030204" charset="0"/>
              </a:rPr>
              <a:t>个</a:t>
            </a:r>
            <a:r>
              <a:rPr lang="en-US" altLang="zh-CN" sz="1600">
                <a:latin typeface="Consolas" panose="020B0609020204030204" charset="0"/>
              </a:rPr>
              <a:t>1</a:t>
            </a:r>
            <a:r>
              <a:rPr lang="zh-CN" altLang="en-US" sz="1600">
                <a:latin typeface="Consolas" panose="020B0609020204030204" charset="0"/>
              </a:rPr>
              <a:t>到</a:t>
            </a:r>
            <a:r>
              <a:rPr lang="en-US" altLang="zh-CN" sz="1600">
                <a:latin typeface="Consolas" panose="020B0609020204030204" charset="0"/>
              </a:rPr>
              <a:t>10</a:t>
            </a:r>
            <a:r>
              <a:rPr lang="zh-CN" altLang="en-US" sz="1600">
                <a:latin typeface="Consolas" panose="020B0609020204030204" charset="0"/>
              </a:rPr>
              <a:t>之间的随机数</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for item in x:</a:t>
            </a:r>
            <a:endParaRPr lang="zh-CN" altLang="en-US" sz="1600">
              <a:latin typeface="Consolas" panose="020B0609020204030204" charset="0"/>
            </a:endParaRPr>
          </a:p>
          <a:p>
            <a:pPr marL="0" indent="0">
              <a:buSzPct val="90000"/>
              <a:buFont typeface="Wingdings" panose="05000000000000000000" pitchFamily="2" charset="2"/>
              <a:buNone/>
            </a:pPr>
            <a:r>
              <a:rPr lang="en-US" altLang="zh-CN" sz="1600" dirty="0">
                <a:latin typeface="Consolas" panose="020B0609020204030204" charset="0"/>
              </a:rPr>
              <a:t>    </a:t>
            </a:r>
            <a:r>
              <a:rPr lang="zh-CN" altLang="en-US" sz="1600">
                <a:latin typeface="Consolas" panose="020B0609020204030204" charset="0"/>
              </a:rPr>
              <a:t>print(item)	</a:t>
            </a:r>
            <a:endParaRPr lang="zh-CN" altLang="en-US" sz="1600">
              <a:latin typeface="Consolas" panose="020B0609020204030204" charset="0"/>
            </a:endParaRPr>
          </a:p>
          <a:p>
            <a:pPr marL="0" indent="0">
              <a:buSzPct val="90000"/>
              <a:buFont typeface="Wingdings" panose="05000000000000000000" pitchFamily="2" charset="2"/>
              <a:buNone/>
            </a:pP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[5, 6, 8, 7, 4]</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[1, 5, 3, 9, 4]</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[9, 6, 10, 7, 6]</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[8, 2, 7, 1, 6]</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[1, 7, 5, 3, 5]</a:t>
            </a:r>
            <a:endParaRPr lang="zh-CN" altLang="en-US" sz="1600">
              <a:solidFill>
                <a:srgbClr val="00B0F0"/>
              </a:solidFill>
              <a:latin typeface="Consolas" panose="020B06090202040302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5.6 </a:t>
            </a:r>
            <a:r>
              <a:rPr>
                <a:latin typeface="+mj-lt"/>
                <a:ea typeface="+mj-ea"/>
                <a:cs typeface="+mj-cs"/>
                <a:sym typeface="Arial" panose="020B0604020202020204" pitchFamily="34" charset="0"/>
              </a:rPr>
              <a:t>lambda</a:t>
            </a:r>
            <a:r>
              <a:rPr>
                <a:latin typeface="+mj-lt"/>
                <a:ea typeface="+mj-ea"/>
                <a:cs typeface="+mj-cs"/>
                <a:sym typeface="Arial" panose="020B0604020202020204" pitchFamily="34" charset="0"/>
              </a:rPr>
              <a:t>表达式</a:t>
            </a:r>
            <a:endParaRPr>
              <a:latin typeface="+mj-lt"/>
              <a:ea typeface="+mj-ea"/>
              <a:cs typeface="+mj-cs"/>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76802"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600">
                <a:latin typeface="Consolas" panose="020B0609020204030204" charset="0"/>
              </a:rPr>
              <a:t>&gt;&gt;&gt; y = sorted(x, key=lambda item: (item[1], item[4]))</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按子列表中第</a:t>
            </a:r>
            <a:r>
              <a:rPr lang="en-US" altLang="zh-CN" sz="1600">
                <a:latin typeface="Consolas" panose="020B0609020204030204" charset="0"/>
              </a:rPr>
              <a:t>2</a:t>
            </a:r>
            <a:r>
              <a:rPr lang="zh-CN" altLang="en-US" sz="1600">
                <a:latin typeface="Consolas" panose="020B0609020204030204" charset="0"/>
              </a:rPr>
              <a:t>个元素升序、第</a:t>
            </a:r>
            <a:r>
              <a:rPr lang="en-US" altLang="zh-CN" sz="1600">
                <a:latin typeface="Consolas" panose="020B0609020204030204" charset="0"/>
              </a:rPr>
              <a:t>5</a:t>
            </a:r>
            <a:r>
              <a:rPr lang="zh-CN" altLang="en-US" sz="1600">
                <a:latin typeface="Consolas" panose="020B0609020204030204" charset="0"/>
              </a:rPr>
              <a:t>个元素升序排序</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for item in y:</a:t>
            </a:r>
            <a:endParaRPr lang="zh-CN" altLang="en-US" sz="1600">
              <a:latin typeface="Consolas" panose="020B0609020204030204" charset="0"/>
            </a:endParaRPr>
          </a:p>
          <a:p>
            <a:pPr marL="0" indent="0">
              <a:buSzPct val="90000"/>
              <a:buFont typeface="Wingdings" panose="05000000000000000000" pitchFamily="2" charset="2"/>
              <a:buNone/>
            </a:pPr>
            <a:r>
              <a:rPr lang="en-US" altLang="zh-CN" sz="1600" dirty="0">
                <a:latin typeface="Consolas" panose="020B0609020204030204" charset="0"/>
              </a:rPr>
              <a:t>    </a:t>
            </a:r>
            <a:r>
              <a:rPr lang="zh-CN" altLang="en-US" sz="1600">
                <a:latin typeface="Consolas" panose="020B0609020204030204" charset="0"/>
              </a:rPr>
              <a:t>print(item)	</a:t>
            </a:r>
            <a:endParaRPr lang="zh-CN" altLang="en-US" sz="1600">
              <a:latin typeface="Consolas" panose="020B0609020204030204" charset="0"/>
            </a:endParaRPr>
          </a:p>
          <a:p>
            <a:pPr marL="0" indent="0">
              <a:buSzPct val="90000"/>
              <a:buFont typeface="Wingdings" panose="05000000000000000000" pitchFamily="2" charset="2"/>
              <a:buNone/>
            </a:pP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[8, 2, 7, 1, 6]</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[1, 5, 3, 9, 4]</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[5, 6, 8, 7, 4]</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[9, 6, 10, 7, 6]</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[1, 7, 5, 3, 5]</a:t>
            </a:r>
            <a:endParaRPr lang="zh-CN" altLang="en-US" sz="1600">
              <a:solidFill>
                <a:srgbClr val="00B0F0"/>
              </a:solidFill>
              <a:latin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5017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7826" name="文本占位符 50178"/>
          <p:cNvSpPr>
            <a:spLocks noGrp="1"/>
          </p:cNvSpPr>
          <p:nvPr>
            <p:ph sz="half" idx="2"/>
          </p:nvPr>
        </p:nvSpPr>
        <p:spPr/>
        <p:txBody>
          <a:bodyPr anchor="t"/>
          <a:p>
            <a:pPr>
              <a:lnSpc>
                <a:spcPct val="80000"/>
              </a:lnSpc>
              <a:buSzPct val="90000"/>
              <a:buFont typeface="Wingdings" panose="05000000000000000000" charset="0"/>
              <a:buChar char="§"/>
            </a:pPr>
            <a:r>
              <a:rPr lang="zh-CN" altLang="en-US" sz="2400" dirty="0"/>
              <a:t>例</a:t>
            </a:r>
            <a:r>
              <a:rPr lang="en-US" altLang="zh-CN" sz="2400" dirty="0"/>
              <a:t>5-1</a:t>
            </a:r>
            <a:r>
              <a:rPr lang="zh-CN" altLang="en-US" sz="2400" dirty="0"/>
              <a:t>：编写函数计算圆的面积。</a:t>
            </a:r>
            <a:endParaRPr lang="zh-CN" altLang="en-US" sz="2400" dirty="0"/>
          </a:p>
          <a:p>
            <a:pPr>
              <a:lnSpc>
                <a:spcPct val="80000"/>
              </a:lnSpc>
              <a:buSzPct val="90000"/>
              <a:buFont typeface="Wingdings" panose="05000000000000000000" pitchFamily="2" charset="2"/>
              <a:buNone/>
            </a:pPr>
            <a:endParaRPr lang="zh-CN" altLang="en-US" sz="2000" dirty="0"/>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from math import pi as PI</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def CircleArea(r):</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if isinstance(r, (int,float)):       #</a:t>
            </a:r>
            <a:r>
              <a:rPr lang="zh-CN" altLang="en-US" sz="1800" dirty="0">
                <a:latin typeface="Consolas" panose="020B0609020204030204" charset="0"/>
              </a:rPr>
              <a:t>确保接收的参数为数值</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zh-CN" altLang="en-US" sz="1800" dirty="0">
                <a:latin typeface="Consolas" panose="020B0609020204030204" charset="0"/>
              </a:rPr>
              <a:t>        </a:t>
            </a:r>
            <a:r>
              <a:rPr lang="en-US" altLang="zh-CN" sz="1800" dirty="0">
                <a:latin typeface="Consolas" panose="020B0609020204030204" charset="0"/>
              </a:rPr>
              <a:t>return PI*r*r</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else:</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print('You must give me an integer or float as radius.')</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print(CircleArea(3))</a:t>
            </a:r>
            <a:endParaRPr lang="en-US" altLang="zh-CN" sz="1800" dirty="0">
              <a:latin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5120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8850" name="文本占位符 5120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5-2</a:t>
            </a:r>
            <a:r>
              <a:rPr lang="zh-CN" altLang="en-US" sz="2400" dirty="0"/>
              <a:t>：编写函数，接收任意多个实数，返回一个元组，其中第一个元素为所有参数的平均值，其他元素为所有参数中大于平均值的实数。</a:t>
            </a:r>
            <a:endParaRPr lang="zh-CN" altLang="en-US" sz="2400" dirty="0"/>
          </a:p>
          <a:p>
            <a:pPr>
              <a:lnSpc>
                <a:spcPct val="80000"/>
              </a:lnSpc>
              <a:buSzPct val="90000"/>
              <a:buFont typeface="Wingdings" panose="05000000000000000000" pitchFamily="2" charset="2"/>
              <a:buChar char="•"/>
            </a:pPr>
            <a:endParaRPr lang="zh-CN" altLang="en-US" sz="2000" dirty="0"/>
          </a:p>
          <a:p>
            <a:pPr>
              <a:lnSpc>
                <a:spcPct val="80000"/>
              </a:lnSpc>
              <a:buSzPct val="90000"/>
              <a:buFont typeface="Wingdings" panose="05000000000000000000" pitchFamily="2" charset="2"/>
              <a:buNone/>
            </a:pPr>
            <a:r>
              <a:rPr lang="en-US" altLang="zh-CN" sz="1800" dirty="0">
                <a:latin typeface="Consolas" panose="020B0609020204030204" charset="0"/>
              </a:rPr>
              <a:t>def demo(*para):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avg = sum(para)/len(para)</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    </a:t>
            </a:r>
            <a:r>
              <a:rPr lang="en-US" altLang="zh-CN" sz="1800" dirty="0">
                <a:latin typeface="Consolas" panose="020B0609020204030204" charset="0"/>
              </a:rPr>
              <a:t>g = [i for i in para if i&gt;avg]</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(avg,)+tuple(g)</a:t>
            </a:r>
            <a:endParaRPr lang="en-US" altLang="zh-CN" sz="1800" dirty="0">
              <a:latin typeface="Consolas" panose="020B0609020204030204" charset="0"/>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print(demo(1,2,3,4))</a:t>
            </a:r>
            <a:endParaRPr lang="en-US" altLang="zh-CN" sz="1800" dirty="0">
              <a:latin typeface="Consolas" panose="020B06090202040302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5222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9874" name="文本占位符 5222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5-3</a:t>
            </a:r>
            <a:r>
              <a:rPr lang="zh-CN" altLang="en-US" sz="2400" dirty="0"/>
              <a:t>：编写函数，接收字符串参数，返回一个元组，其中第一个元素为大写字母个数，第二个元素为小写字母个数。</a:t>
            </a:r>
            <a:endParaRPr lang="zh-CN" altLang="en-US" sz="2400" dirty="0"/>
          </a:p>
          <a:p>
            <a:pPr>
              <a:lnSpc>
                <a:spcPct val="80000"/>
              </a:lnSpc>
              <a:buSzPct val="90000"/>
              <a:buFont typeface="Wingdings" panose="05000000000000000000" pitchFamily="2" charset="2"/>
              <a:buChar char="•"/>
            </a:pPr>
            <a:endParaRPr lang="zh-CN" altLang="en-US" sz="2000" dirty="0"/>
          </a:p>
          <a:p>
            <a:pPr>
              <a:lnSpc>
                <a:spcPct val="80000"/>
              </a:lnSpc>
              <a:buSzPct val="90000"/>
              <a:buFont typeface="Wingdings" panose="05000000000000000000" pitchFamily="2" charset="2"/>
              <a:buNone/>
            </a:pPr>
            <a:r>
              <a:rPr lang="en-US" altLang="zh-CN" sz="1800" dirty="0">
                <a:latin typeface="Consolas" panose="020B0609020204030204" charset="0"/>
              </a:rPr>
              <a:t>def demo(s):</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result = [0,0]</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for ch in s:</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if 'a'&lt;=ch&lt;='z':</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result[1] += 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elif 'A'&lt;=ch&lt;='Z':</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result[0] += 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tuple(result)</a:t>
            </a:r>
            <a:endParaRPr lang="en-US" altLang="zh-CN" sz="1800" dirty="0">
              <a:latin typeface="Consolas" panose="020B0609020204030204" charset="0"/>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print(demo('aaaabbbbC'))</a:t>
            </a:r>
            <a:endParaRPr lang="en-US" altLang="zh-CN" sz="1800" dirty="0">
              <a:latin typeface="Consolas" panose="020B06090202040302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532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0898" name="文本占位符 53250"/>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5-4</a:t>
            </a:r>
            <a:r>
              <a:rPr lang="zh-CN" altLang="en-US" sz="2400" dirty="0"/>
              <a:t>：编写函数，接收包含</a:t>
            </a:r>
            <a:r>
              <a:rPr lang="en-US" altLang="zh-CN" sz="2400" dirty="0"/>
              <a:t>20</a:t>
            </a:r>
            <a:r>
              <a:rPr lang="zh-CN" altLang="en-US" sz="2400" dirty="0"/>
              <a:t>个整数的列表</a:t>
            </a:r>
            <a:r>
              <a:rPr lang="en-US" altLang="zh-CN" sz="2400" dirty="0"/>
              <a:t>lst</a:t>
            </a:r>
            <a:r>
              <a:rPr lang="zh-CN" altLang="en-US" sz="2400" dirty="0"/>
              <a:t>和一个整数</a:t>
            </a:r>
            <a:r>
              <a:rPr lang="en-US" altLang="zh-CN" sz="2400" dirty="0"/>
              <a:t>k</a:t>
            </a:r>
            <a:r>
              <a:rPr lang="zh-CN" altLang="en-US" sz="2400" dirty="0"/>
              <a:t>作为参数，返回新列表。处理规则为：将列表</a:t>
            </a:r>
            <a:r>
              <a:rPr lang="en-US" altLang="zh-CN" sz="2400" dirty="0"/>
              <a:t>lst</a:t>
            </a:r>
            <a:r>
              <a:rPr lang="zh-CN" altLang="en-US" sz="2400" dirty="0"/>
              <a:t>中下标</a:t>
            </a:r>
            <a:r>
              <a:rPr lang="en-US" altLang="zh-CN" sz="2400" dirty="0"/>
              <a:t>k</a:t>
            </a:r>
            <a:r>
              <a:rPr lang="zh-CN" altLang="en-US" sz="2400" dirty="0"/>
              <a:t>之前的元素逆序，下标</a:t>
            </a:r>
            <a:r>
              <a:rPr lang="en-US" altLang="zh-CN" sz="2400" dirty="0"/>
              <a:t>k</a:t>
            </a:r>
            <a:r>
              <a:rPr lang="zh-CN" altLang="en-US" sz="2400" dirty="0"/>
              <a:t>之后的元素逆序，然后将整个列表</a:t>
            </a:r>
            <a:r>
              <a:rPr lang="en-US" altLang="zh-CN" sz="2400" dirty="0"/>
              <a:t>lst</a:t>
            </a:r>
            <a:r>
              <a:rPr lang="zh-CN" altLang="en-US" sz="2400" dirty="0"/>
              <a:t>中的所有元素再逆序。</a:t>
            </a:r>
            <a:endParaRPr lang="en-US" altLang="zh-CN" sz="1600" dirty="0">
              <a:latin typeface="Consolas" panose="020B060902020403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内容占位符 2"/>
          <p:cNvSpPr>
            <a:spLocks noGrp="1"/>
          </p:cNvSpPr>
          <p:nvPr>
            <p:ph sz="half" idx="2"/>
          </p:nvPr>
        </p:nvSpPr>
        <p:spPr/>
        <p:txBody>
          <a:bodyPr anchor="t"/>
          <a:p>
            <a:pPr>
              <a:lnSpc>
                <a:spcPct val="90000"/>
              </a:lnSpc>
              <a:buSzPct val="90000"/>
              <a:buFont typeface="Wingdings" panose="05000000000000000000" pitchFamily="2" charset="2"/>
              <a:buNone/>
            </a:pPr>
            <a:r>
              <a:rPr lang="en-US" altLang="zh-CN" sz="1800" dirty="0">
                <a:latin typeface="Consolas" panose="020B0609020204030204" charset="0"/>
              </a:rPr>
              <a:t>def demo(lst,k):</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x = lst[:k]</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x.reverse()</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y = lst[k:]</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y.reverse()</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r = x+y</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r.reverse()</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return r</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lst = list(range(1,21))</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print(demo(lst,5))</a:t>
            </a:r>
            <a:endParaRPr lang="zh-CN" altLang="en-US" sz="1800"/>
          </a:p>
        </p:txBody>
      </p:sp>
      <p:sp>
        <p:nvSpPr>
          <p:cNvPr id="2" name="文本占位符 1"/>
          <p:cNvSpPr>
            <a:spLocks noGrp="1"/>
          </p:cNvSpPr>
          <p:nvPr>
            <p:ph type="body" idx="1"/>
          </p:nvPr>
        </p:nvSpPr>
        <p:spPr/>
        <p:txBody>
          <a:bodyPr/>
          <a:p>
            <a:endParaRPr lang="zh-CN" altLang="en-US"/>
          </a:p>
        </p:txBody>
      </p:sp>
      <p:sp>
        <p:nvSpPr>
          <p:cNvPr id="81922" name="标题 532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5427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2946" name="文本占位符 54274"/>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本例的执行结果实际上是把列表中所有元素循环左移</a:t>
            </a:r>
            <a:r>
              <a:rPr lang="en-US" altLang="zh-CN" sz="2400" dirty="0"/>
              <a:t>k</a:t>
            </a:r>
            <a:r>
              <a:rPr lang="zh-CN" altLang="en-US" sz="2400" dirty="0"/>
              <a:t>位。在</a:t>
            </a:r>
            <a:r>
              <a:rPr lang="en-US" altLang="zh-CN" sz="2400" dirty="0"/>
              <a:t>collections</a:t>
            </a:r>
            <a:r>
              <a:rPr lang="zh-CN" altLang="en-US" sz="2400" dirty="0"/>
              <a:t>标准库的</a:t>
            </a:r>
            <a:r>
              <a:rPr lang="en-US" altLang="zh-CN" sz="2400" dirty="0"/>
              <a:t>deque</a:t>
            </a:r>
            <a:r>
              <a:rPr lang="zh-CN" altLang="en-US" sz="2400" dirty="0"/>
              <a:t>对象已经实现了该功能，直接调用即可。</a:t>
            </a:r>
            <a:endParaRPr lang="zh-CN" altLang="en-US" sz="2400" dirty="0"/>
          </a:p>
          <a:p>
            <a:pPr>
              <a:lnSpc>
                <a:spcPct val="80000"/>
              </a:lnSpc>
              <a:buSzPct val="90000"/>
              <a:buFont typeface="Wingdings" panose="05000000000000000000" pitchFamily="2" charset="2"/>
              <a:buNone/>
            </a:pPr>
            <a:r>
              <a:rPr lang="fr-FR" altLang="en-US" sz="1600" dirty="0">
                <a:latin typeface="Consolas" panose="020B0609020204030204" charset="0"/>
              </a:rPr>
              <a:t>&gt;&gt;&gt; import collections</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 = </a:t>
            </a:r>
            <a:r>
              <a:rPr lang="en-US" altLang="fr-FR" sz="1600" dirty="0">
                <a:latin typeface="Consolas" panose="020B0609020204030204" charset="0"/>
              </a:rPr>
              <a:t>list(</a:t>
            </a:r>
            <a:r>
              <a:rPr lang="fr-FR" altLang="en-US" sz="1600" dirty="0">
                <a:latin typeface="Consolas" panose="020B0609020204030204" charset="0"/>
              </a:rPr>
              <a:t>range(20)</a:t>
            </a:r>
            <a:r>
              <a:rPr lang="en-US" altLang="fr-FR" sz="1600" dirty="0">
                <a:latin typeface="Consolas" panose="020B0609020204030204" charset="0"/>
              </a:rPr>
              <a:t>)</a:t>
            </a:r>
            <a:endParaRPr lang="en-US" altLang="fr-FR" sz="1600" dirty="0">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 = collections.deque(x)</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400" dirty="0">
                <a:solidFill>
                  <a:srgbClr val="00B0F0"/>
                </a:solidFill>
                <a:latin typeface="Consolas" panose="020B0609020204030204" charset="0"/>
              </a:rPr>
              <a:t>deque([0, 1, 2, 3, 4, 5, 6, 7, 8, 9, 10, 11, 12, 13, 14, 15, 16, 17, 18, 19])</a:t>
            </a:r>
            <a:endParaRPr lang="fr-FR" altLang="en-US" sz="14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x.rotate(-3)</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400" dirty="0">
                <a:solidFill>
                  <a:srgbClr val="00B0F0"/>
                </a:solidFill>
                <a:latin typeface="Consolas" panose="020B0609020204030204" charset="0"/>
              </a:rPr>
              <a:t>deque([3, 4, 5, 6, 7, 8, 9, 10, 11, 12, 13, 14, 15, 16, 17, 18, 19, 0, 1, 2])</a:t>
            </a:r>
            <a:endParaRPr lang="fr-FR" altLang="en-US" sz="14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 = list(x)</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600" dirty="0">
                <a:latin typeface="Consolas" panose="020B0609020204030204" charset="0"/>
              </a:rPr>
              <a:t>&gt;&gt;&gt; x</a:t>
            </a:r>
            <a:endParaRPr lang="fr-FR" altLang="en-US" sz="1600" dirty="0">
              <a:latin typeface="Consolas" panose="020B0609020204030204" charset="0"/>
            </a:endParaRPr>
          </a:p>
          <a:p>
            <a:pPr>
              <a:lnSpc>
                <a:spcPct val="80000"/>
              </a:lnSpc>
              <a:buSzPct val="90000"/>
              <a:buFont typeface="Wingdings" panose="05000000000000000000" pitchFamily="2" charset="2"/>
              <a:buNone/>
            </a:pPr>
            <a:r>
              <a:rPr lang="fr-FR" altLang="en-US" sz="1600" dirty="0">
                <a:solidFill>
                  <a:srgbClr val="00B0F0"/>
                </a:solidFill>
                <a:latin typeface="Consolas" panose="020B0609020204030204" charset="0"/>
              </a:rPr>
              <a:t>[3, 4, 5, 6, 7, 8, 9, 10, 11, 12, 13, 14, 15, 16, 17, 18, 19, 0, 1, 2]</a:t>
            </a:r>
            <a:endParaRPr lang="fr-FR" altLang="en-US" sz="1600" dirty="0">
              <a:solidFill>
                <a:srgbClr val="00B0F0"/>
              </a:solidFill>
              <a:latin typeface="Consolas" panose="020B06090202040302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410845" marR="0" indent="-410845" algn="l" defTabSz="914400" rtl="0" eaLnBrk="1" fontAlgn="base" latinLnBrk="0" hangingPunct="1">
              <a:lnSpc>
                <a:spcPct val="150000"/>
              </a:lnSpc>
              <a:spcBef>
                <a:spcPts val="0"/>
              </a:spcBef>
              <a:spcAft>
                <a:spcPct val="0"/>
              </a:spcAft>
              <a:buClrTx/>
              <a:buSzTx/>
              <a:buFont typeface="Wingdings" panose="05000000000000000000" charset="0"/>
              <a:buChar char="v"/>
            </a:pPr>
            <a:r>
              <a:rPr kumimoji="0" lang="zh-CN" altLang="en-US" sz="2400" b="0" i="0" u="none" strike="noStrike" kern="1200" cap="none" spc="0" normalizeH="0" baseline="0" noProof="1">
                <a:solidFill>
                  <a:schemeClr val="tx1"/>
                </a:solidFill>
                <a:latin typeface="+mn-lt"/>
                <a:ea typeface="+mn-ea"/>
                <a:cs typeface="+mn-cs"/>
              </a:rPr>
              <a:t>分析清楚了问题本质，要是把代码写成这样，会不会眼前一亮呢？</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Times New Roman" panose="02020603050405020304" charset="0"/>
                <a:ea typeface="+mn-ea"/>
                <a:cs typeface="+mn-cs"/>
              </a:rPr>
              <a:t>&gt;&gt;&gt; def shift(lst, k):</a:t>
            </a: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Times New Roman" panose="02020603050405020304" charset="0"/>
                <a:ea typeface="+mn-ea"/>
                <a:cs typeface="+mn-cs"/>
              </a:rPr>
              <a:t>return lst[k:]+lst[:k]</a:t>
            </a: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Times New Roman" panose="02020603050405020304" charset="0"/>
                <a:ea typeface="+mn-ea"/>
                <a:cs typeface="+mn-cs"/>
              </a:rPr>
              <a:t>&gt;&gt;&gt; x = list(range(20))</a:t>
            </a: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Times New Roman" panose="02020603050405020304" charset="0"/>
                <a:ea typeface="+mn-ea"/>
                <a:cs typeface="+mn-cs"/>
              </a:rPr>
              <a:t>&gt;&gt;&gt; shift(x, 3)</a:t>
            </a: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Times New Roman" panose="02020603050405020304" charset="0"/>
                <a:ea typeface="+mn-ea"/>
                <a:cs typeface="+mn-cs"/>
              </a:rPr>
              <a:t>[3, 4, 5, 6, 7, 8, 9, 10, 11, 12, 13, 14, 15, 16, 17, 18, 19, 0, 1, 2]</a:t>
            </a:r>
            <a:endParaRPr kumimoji="0" lang="zh-CN" altLang="en-US" sz="1800" b="0" i="0" u="none" strike="noStrike" kern="1200" cap="none" spc="0" normalizeH="0" baseline="0" noProof="1">
              <a:solidFill>
                <a:srgbClr val="00B0F0"/>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Times New Roman" panose="02020603050405020304" charset="0"/>
                <a:ea typeface="+mn-ea"/>
                <a:cs typeface="+mn-cs"/>
              </a:rPr>
              <a:t>&gt;&gt;&gt; shift(x, -3)</a:t>
            </a:r>
            <a:endParaRPr kumimoji="0" lang="zh-CN" altLang="en-US" sz="1800" b="0" i="0" u="none" strike="noStrike" kern="1200" cap="none" spc="0" normalizeH="0" baseline="0" noProof="1">
              <a:solidFill>
                <a:schemeClr val="tx1"/>
              </a:solidFill>
              <a:latin typeface="Times New Roman" panose="020206030504050203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Times New Roman" panose="02020603050405020304" charset="0"/>
                <a:ea typeface="+mn-ea"/>
                <a:cs typeface="+mn-cs"/>
              </a:rPr>
              <a:t>[17, 18, 19, 0, 1, 2, 3, 4, 5, 6, 7, 8, 9, 10, 11, 12, 13, 14, 15, 16]</a:t>
            </a:r>
            <a:endParaRPr kumimoji="0" lang="zh-CN" altLang="en-US" sz="1800" b="0" i="0" u="none" strike="noStrike" kern="1200" cap="none" spc="0" normalizeH="0" baseline="0" noProof="1">
              <a:solidFill>
                <a:srgbClr val="00B0F0"/>
              </a:solidFill>
              <a:latin typeface="Times New Roman" panose="0202060305040502030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5529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4994" name="文本占位符 55298"/>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5-5</a:t>
            </a:r>
            <a:r>
              <a:rPr lang="zh-CN" altLang="en-US" sz="2400" dirty="0"/>
              <a:t>：编写函数，接收整数参数</a:t>
            </a:r>
            <a:r>
              <a:rPr lang="en-US" altLang="zh-CN" sz="2400" dirty="0"/>
              <a:t>t</a:t>
            </a:r>
            <a:r>
              <a:rPr lang="zh-CN" altLang="en-US" sz="2400" dirty="0"/>
              <a:t>，返回斐波那契数列中大于</a:t>
            </a:r>
            <a:r>
              <a:rPr lang="en-US" altLang="zh-CN" sz="2400" dirty="0"/>
              <a:t>t</a:t>
            </a:r>
            <a:r>
              <a:rPr lang="zh-CN" altLang="en-US" sz="2400" dirty="0"/>
              <a:t>的第一个数。</a:t>
            </a:r>
            <a:endParaRPr lang="zh-CN" altLang="en-US" sz="2400" dirty="0"/>
          </a:p>
          <a:p>
            <a:pPr>
              <a:lnSpc>
                <a:spcPct val="80000"/>
              </a:lnSpc>
              <a:buSzPct val="90000"/>
              <a:buFont typeface="Wingdings" panose="05000000000000000000" pitchFamily="2" charset="2"/>
              <a:buChar char="•"/>
            </a:pPr>
            <a:endParaRPr lang="zh-CN" altLang="en-US" sz="2000" dirty="0"/>
          </a:p>
          <a:p>
            <a:pPr>
              <a:lnSpc>
                <a:spcPct val="80000"/>
              </a:lnSpc>
              <a:buSzPct val="90000"/>
              <a:buFont typeface="Wingdings" panose="05000000000000000000" pitchFamily="2" charset="2"/>
              <a:buNone/>
            </a:pPr>
            <a:r>
              <a:rPr lang="en-US" altLang="zh-CN" sz="1800" dirty="0">
                <a:latin typeface="Consolas" panose="020B0609020204030204" charset="0"/>
              </a:rPr>
              <a:t>def demo(t):</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a, b = 1, 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while b&lt;t:</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a, b = b, a+b</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else:</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return b</a:t>
            </a:r>
            <a:endParaRPr lang="en-US" altLang="zh-CN" sz="1800" dirty="0">
              <a:latin typeface="Consolas" panose="020B0609020204030204" charset="0"/>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print(demo(50))</a:t>
            </a:r>
            <a:endParaRPr lang="en-US" altLang="zh-CN" sz="1800" dirty="0">
              <a:latin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6626" name="文本占位符 2150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endParaRPr lang="zh-CN" altLang="en-US" sz="2400" dirty="0"/>
          </a:p>
          <a:p>
            <a:pPr>
              <a:lnSpc>
                <a:spcPct val="80000"/>
              </a:lnSpc>
              <a:buSzPct val="90000"/>
              <a:buFont typeface="Wingdings" panose="05000000000000000000" pitchFamily="2" charset="2"/>
              <a:buNone/>
            </a:pPr>
            <a:endParaRPr lang="en-US" altLang="zh-CN" sz="2000" dirty="0"/>
          </a:p>
        </p:txBody>
      </p:sp>
      <p:pic>
        <p:nvPicPr>
          <p:cNvPr id="26627" name="图片 43"/>
          <p:cNvPicPr>
            <a:picLocks noGrp="1" noChangeAspect="1"/>
          </p:cNvPicPr>
          <p:nvPr/>
        </p:nvPicPr>
        <p:blipFill>
          <a:blip r:embed="rId1">
            <a:clrChange>
              <a:clrFrom>
                <a:srgbClr val="FFFFFF"/>
              </a:clrFrom>
              <a:clrTo>
                <a:srgbClr val="FFFFFF">
                  <a:alpha val="0"/>
                </a:srgbClr>
              </a:clrTo>
            </a:clrChange>
          </a:blip>
          <a:stretch>
            <a:fillRect/>
          </a:stretch>
        </p:blipFill>
        <p:spPr>
          <a:xfrm>
            <a:off x="2041208" y="2378710"/>
            <a:ext cx="8108950" cy="346075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563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0" name="文本占位符 56322"/>
          <p:cNvSpPr>
            <a:spLocks noGrp="1"/>
          </p:cNvSpPr>
          <p:nvPr>
            <p:ph sz="half" idx="2"/>
          </p:nvPr>
        </p:nvSpPr>
        <p:spPr/>
        <p:txBody>
          <a:bodyPr anchor="t"/>
          <a:p>
            <a:pPr marL="342900" marR="0" indent="-342900" algn="l" defTabSz="914400" rtl="0" eaLnBrk="1" fontAlgn="base" latinLnBrk="0" hangingPunct="1">
              <a:lnSpc>
                <a:spcPct val="130000"/>
              </a:lnSpc>
              <a:spcBef>
                <a:spcPts val="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例</a:t>
            </a:r>
            <a:r>
              <a:rPr kumimoji="0" lang="en-US" altLang="zh-CN" sz="2400" b="0" i="0" u="none" strike="noStrike" kern="1200" cap="none" spc="0" normalizeH="0" baseline="0" noProof="1" dirty="0">
                <a:solidFill>
                  <a:schemeClr val="tx1"/>
                </a:solidFill>
                <a:latin typeface="+mn-lt"/>
                <a:ea typeface="+mn-ea"/>
                <a:cs typeface="+mn-cs"/>
              </a:rPr>
              <a:t>5-</a:t>
            </a:r>
            <a:r>
              <a:rPr kumimoji="0" lang="en-US" altLang="x-none" sz="2400" b="0" i="0" u="none" strike="noStrike" kern="1200" cap="none" spc="0" normalizeH="0" baseline="0" noProof="1" dirty="0">
                <a:solidFill>
                  <a:schemeClr val="tx1"/>
                </a:solidFill>
                <a:latin typeface="+mn-lt"/>
                <a:ea typeface="+mn-ea"/>
                <a:cs typeface="+mn-cs"/>
              </a:rPr>
              <a:t>6</a:t>
            </a:r>
            <a:r>
              <a:rPr kumimoji="0" lang="zh-CN" altLang="en-US" sz="2400" b="0" i="0" u="none" strike="noStrike" kern="1200" cap="none" spc="0" normalizeH="0" baseline="0" noProof="1" dirty="0">
                <a:solidFill>
                  <a:schemeClr val="tx1"/>
                </a:solidFill>
                <a:latin typeface="+mn-lt"/>
                <a:ea typeface="+mn-ea"/>
                <a:cs typeface="+mn-cs"/>
              </a:rPr>
              <a:t>：编写函数，接收一个包含若干整数的列表参数</a:t>
            </a:r>
            <a:r>
              <a:rPr kumimoji="0" lang="en-US" altLang="x-none" sz="2400" b="0" i="0" u="none" strike="noStrike" kern="1200" cap="none" spc="0" normalizeH="0" baseline="0" noProof="1" dirty="0">
                <a:solidFill>
                  <a:schemeClr val="tx1"/>
                </a:solidFill>
                <a:latin typeface="+mn-lt"/>
                <a:ea typeface="+mn-ea"/>
                <a:cs typeface="+mn-cs"/>
              </a:rPr>
              <a:t>lst</a:t>
            </a:r>
            <a:r>
              <a:rPr kumimoji="0" lang="zh-CN" altLang="en-US" sz="2400" b="0" i="0" u="none" strike="noStrike" kern="1200" cap="none" spc="0" normalizeH="0" baseline="0" noProof="1" dirty="0">
                <a:solidFill>
                  <a:schemeClr val="tx1"/>
                </a:solidFill>
                <a:latin typeface="+mn-lt"/>
                <a:ea typeface="+mn-ea"/>
                <a:cs typeface="+mn-cs"/>
              </a:rPr>
              <a:t>，返回一个元组，其中第一个元素为列表</a:t>
            </a:r>
            <a:r>
              <a:rPr kumimoji="0" lang="en-US" altLang="x-none" sz="2400" b="0" i="0" u="none" strike="noStrike" kern="1200" cap="none" spc="0" normalizeH="0" baseline="0" noProof="1" dirty="0">
                <a:solidFill>
                  <a:schemeClr val="tx1"/>
                </a:solidFill>
                <a:latin typeface="+mn-lt"/>
                <a:ea typeface="+mn-ea"/>
                <a:cs typeface="+mn-cs"/>
              </a:rPr>
              <a:t>lst</a:t>
            </a:r>
            <a:r>
              <a:rPr kumimoji="0" lang="zh-CN" altLang="en-US" sz="2400" b="0" i="0" u="none" strike="noStrike" kern="1200" cap="none" spc="0" normalizeH="0" baseline="0" noProof="1" dirty="0">
                <a:solidFill>
                  <a:schemeClr val="tx1"/>
                </a:solidFill>
                <a:latin typeface="+mn-lt"/>
                <a:ea typeface="+mn-ea"/>
                <a:cs typeface="+mn-cs"/>
              </a:rPr>
              <a:t>中的最小值，其余元素为最小值在列表</a:t>
            </a:r>
            <a:r>
              <a:rPr kumimoji="0" lang="en-US" altLang="x-none" sz="2400" b="0" i="0" u="none" strike="noStrike" kern="1200" cap="none" spc="0" normalizeH="0" baseline="0" noProof="1" dirty="0">
                <a:solidFill>
                  <a:schemeClr val="tx1"/>
                </a:solidFill>
                <a:latin typeface="+mn-lt"/>
                <a:ea typeface="+mn-ea"/>
                <a:cs typeface="+mn-cs"/>
              </a:rPr>
              <a:t>lst</a:t>
            </a:r>
            <a:r>
              <a:rPr kumimoji="0" lang="zh-CN" altLang="en-US" sz="2400" b="0" i="0" u="none" strike="noStrike" kern="1200" cap="none" spc="0" normalizeH="0" baseline="0" noProof="1" dirty="0">
                <a:solidFill>
                  <a:schemeClr val="tx1"/>
                </a:solidFill>
                <a:latin typeface="+mn-lt"/>
                <a:ea typeface="+mn-ea"/>
                <a:cs typeface="+mn-cs"/>
              </a:rPr>
              <a:t>中的下标。</a:t>
            </a:r>
            <a:endParaRPr kumimoji="0" lang="zh-CN" altLang="en-US" sz="24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import random</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def demo(lst):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m = min(lst)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result = (m,)</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for index, value in enumerate(lst):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if value==m:</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result = result+(index,)</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return result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x = [random.randint(1,20) for i in range(50)]</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print(x)</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print(demo(x))</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5734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7042" name="文本占位符 5734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5-7</a:t>
            </a:r>
            <a:r>
              <a:rPr lang="zh-CN" altLang="en-US" sz="2400" dirty="0"/>
              <a:t>：编写函数，接收一个整数</a:t>
            </a:r>
            <a:r>
              <a:rPr lang="en-US" altLang="zh-CN" sz="2400" dirty="0"/>
              <a:t>t</a:t>
            </a:r>
            <a:r>
              <a:rPr lang="zh-CN" altLang="en-US" sz="2400" dirty="0"/>
              <a:t>为参数，打印杨辉三角前</a:t>
            </a:r>
            <a:r>
              <a:rPr lang="en-US" altLang="zh-CN" sz="2400" dirty="0"/>
              <a:t>t</a:t>
            </a:r>
            <a:r>
              <a:rPr lang="zh-CN" altLang="en-US" sz="2400" dirty="0"/>
              <a:t>行。</a:t>
            </a:r>
            <a:endParaRPr lang="zh-CN" altLang="en-US" sz="2400" dirty="0"/>
          </a:p>
          <a:p>
            <a:pPr>
              <a:lnSpc>
                <a:spcPct val="80000"/>
              </a:lnSpc>
              <a:buSzPct val="90000"/>
              <a:buFont typeface="Wingdings" panose="05000000000000000000" pitchFamily="2" charset="2"/>
              <a:buChar char="•"/>
            </a:pPr>
            <a:endParaRPr lang="zh-CN" altLang="en-US" sz="2000" dirty="0"/>
          </a:p>
          <a:p>
            <a:pPr>
              <a:lnSpc>
                <a:spcPct val="80000"/>
              </a:lnSpc>
              <a:buSzPct val="90000"/>
              <a:buFont typeface="Wingdings" panose="05000000000000000000" pitchFamily="2" charset="2"/>
              <a:buNone/>
            </a:pPr>
            <a:r>
              <a:rPr lang="en-US" altLang="zh-CN" sz="1800" dirty="0">
                <a:latin typeface="Consolas" panose="020B0609020204030204" charset="0"/>
              </a:rPr>
              <a:t>def demo(t):</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print([1])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print([1,1])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line = [1,1]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for i in range(2,t):</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 = []</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for j in range(0,len(line)-1):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r.append(line[j]+line[j+1])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line = [1]+r+[1]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print(line)</a:t>
            </a:r>
            <a:endParaRPr lang="en-US" altLang="zh-CN" sz="1800" dirty="0">
              <a:latin typeface="Consolas" panose="020B0609020204030204" charset="0"/>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demo(10)</a:t>
            </a:r>
            <a:endParaRPr lang="en-US" altLang="zh-CN" sz="1800" dirty="0">
              <a:latin typeface="Consolas" panose="020B060902020403020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583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8066" name="文本占位符 58370"/>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5-8</a:t>
            </a:r>
            <a:r>
              <a:rPr lang="zh-CN" altLang="en-US" sz="2400" dirty="0"/>
              <a:t>：编写函数，接收一个正偶数为参数，输出两个素数，并且这两个素数之和等于原来的正偶数。如果存在多组符合条件的素数，则全部输出。</a:t>
            </a:r>
            <a:endParaRPr lang="en-US" altLang="zh-CN"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import math</a:t>
            </a: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def IsPrime(n):</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m = int(math.sqrt(n))+1</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for i in range(2, m):</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if n%i==0:</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return False</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return True</a:t>
            </a: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def demo(n):</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if isinstance(n,int) and n&gt;0 and n%2==0:</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for i in range(3, n//2 +1):</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if IsPrime(i) and IsPrime(n-i):</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                print(i, '+', n-i, '=', n)</a:t>
            </a:r>
            <a:endPar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sym typeface="+mn-ea"/>
              </a:rPr>
              <a:t>demo(60)</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5939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90114" name="文本占位符 59394"/>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dirty="0"/>
              <a:t>例</a:t>
            </a:r>
            <a:r>
              <a:rPr lang="en-US" altLang="zh-CN" sz="2400" dirty="0"/>
              <a:t>5-9</a:t>
            </a:r>
            <a:r>
              <a:rPr lang="zh-CN" altLang="en-US" sz="2400" dirty="0"/>
              <a:t>：编写函数，接收两个正整数作为参数，返回一个元组，其中第一个元素为最大公约数，第二个元素为最小公倍数。</a:t>
            </a:r>
            <a:endParaRPr lang="zh-CN" altLang="en-US" sz="1800" dirty="0"/>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def demo(m,n):</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if m&gt;n:</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m, n = n, m</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p = m*n</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while m!=0:</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r = n%m</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n = m</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m = r</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    return (n, p//n)</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print(demo(12, 30))</a:t>
            </a:r>
            <a:endParaRPr lang="fr-FR" altLang="en-US" sz="1800" dirty="0">
              <a:latin typeface="Consolas" panose="020B06090202040302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5.7 </a:t>
            </a:r>
            <a:r>
              <a:rPr>
                <a:latin typeface="+mj-lt"/>
                <a:ea typeface="+mj-ea"/>
                <a:cs typeface="+mj-cs"/>
                <a:sym typeface="+mn-ea"/>
              </a:rPr>
              <a:t>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91138" name="内容占位符 2"/>
          <p:cNvSpPr>
            <a:spLocks noGrp="1"/>
          </p:cNvSpPr>
          <p:nvPr>
            <p:ph sz="half" idx="2"/>
          </p:nvPr>
        </p:nvSpPr>
        <p:spPr/>
        <p:txBody>
          <a:bodyPr anchor="t"/>
          <a:p>
            <a:pPr>
              <a:buSzPct val="90000"/>
              <a:buFont typeface="Wingdings" panose="05000000000000000000" charset="0"/>
              <a:buChar char="§"/>
            </a:pPr>
            <a:r>
              <a:rPr lang="en-US" altLang="zh-CN" sz="2400"/>
              <a:t>Python</a:t>
            </a:r>
            <a:r>
              <a:rPr lang="zh-CN" altLang="en-US" sz="2400"/>
              <a:t>标准库已经提供了计算最大公约数的方法。</a:t>
            </a:r>
            <a:endParaRPr lang="zh-CN" altLang="en-US" sz="2400"/>
          </a:p>
          <a:p>
            <a:pPr>
              <a:lnSpc>
                <a:spcPct val="80000"/>
              </a:lnSpc>
              <a:buSzPct val="90000"/>
              <a:buFont typeface="Wingdings" panose="05000000000000000000" pitchFamily="2" charset="2"/>
              <a:buNone/>
            </a:pP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import fractions</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fractions.gcd(36, 39)</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solidFill>
                  <a:srgbClr val="00B0F0"/>
                </a:solidFill>
                <a:latin typeface="Consolas" panose="020B0609020204030204" charset="0"/>
              </a:rPr>
              <a:t>3</a:t>
            </a:r>
            <a:endParaRPr lang="fr-FR"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fractions.gcd(30, 20)</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solidFill>
                  <a:srgbClr val="00B0F0"/>
                </a:solidFill>
                <a:latin typeface="Consolas" panose="020B0609020204030204" charset="0"/>
              </a:rPr>
              <a:t>10</a:t>
            </a:r>
            <a:endParaRPr lang="fr-FR"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30*20/fractions.gcd(30, 20)</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solidFill>
                  <a:srgbClr val="00B0F0"/>
                </a:solidFill>
                <a:latin typeface="Consolas" panose="020B0609020204030204" charset="0"/>
              </a:rPr>
              <a:t>60.0</a:t>
            </a:r>
            <a:endParaRPr lang="fr-FR"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import math</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latin typeface="Consolas" panose="020B0609020204030204" charset="0"/>
              </a:rPr>
              <a:t>&gt;&gt;&gt; math.gcd(36, 39)</a:t>
            </a:r>
            <a:endParaRPr lang="fr-FR" altLang="en-US" sz="1800" dirty="0">
              <a:latin typeface="Consolas" panose="020B0609020204030204" charset="0"/>
            </a:endParaRPr>
          </a:p>
          <a:p>
            <a:pPr>
              <a:lnSpc>
                <a:spcPct val="80000"/>
              </a:lnSpc>
              <a:buSzPct val="90000"/>
              <a:buFont typeface="Wingdings" panose="05000000000000000000" pitchFamily="2" charset="2"/>
              <a:buNone/>
            </a:pPr>
            <a:r>
              <a:rPr lang="fr-FR" altLang="en-US" sz="1800" dirty="0">
                <a:solidFill>
                  <a:srgbClr val="00B0F0"/>
                </a:solidFill>
                <a:latin typeface="Consolas" panose="020B0609020204030204" charset="0"/>
              </a:rPr>
              <a:t>3</a:t>
            </a:r>
            <a:endParaRPr lang="fr-FR" altLang="en-US" sz="1800" dirty="0">
              <a:solidFill>
                <a:srgbClr val="00B0F0"/>
              </a:solidFill>
              <a:latin typeface="Consolas" panose="020B060902020403020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92162"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例</a:t>
            </a:r>
            <a:r>
              <a:rPr lang="en-US" altLang="zh-CN" sz="2400"/>
              <a:t>5-</a:t>
            </a:r>
            <a:r>
              <a:rPr lang="zh-CN" altLang="en-US" sz="2400"/>
              <a:t>10：编写函数，接收一个所有元素值都不相等的整数列表x和一个整数n，要求将值为n的元素作为支点，将列表中所有值小于n的元素全部放到n的前面，所有值大于n的元素放到n的后面。</a:t>
            </a: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93186"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200">
                <a:latin typeface="Consolas" panose="020B0609020204030204" charset="0"/>
              </a:rPr>
              <a:t>import random</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def demo(x, n):</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if n not in x:</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print(n, ' is not an element of ', x)</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return</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i = x.index(n)          #获取指定元素在列表中的索引</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x[0], x[i] = x[i], x[0] #将指定元素与第0个元素交换</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key = x[0]</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i = 0</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j = len(x) - 1</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while i&lt;j:</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while i&lt;j and x[j]&gt;=key: #从后向前寻找第一个比指定元素小的元素</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j -= 1</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x[i] = x[j] </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while i&lt;j and x[i]&lt;=key: #从前向后寻找第一个比指定元素大的元素</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i += 1</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x[j] = x[i]</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    x[i] = key</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x =list(range(1, 10))</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random.shuffle(x)</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print(x)</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demo(x, 4)</a:t>
            </a:r>
            <a:endParaRPr lang="zh-CN" altLang="en-US" sz="1200">
              <a:latin typeface="Consolas" panose="020B0609020204030204" charset="0"/>
            </a:endParaRPr>
          </a:p>
          <a:p>
            <a:pPr marL="0" indent="0">
              <a:buSzPct val="90000"/>
              <a:buFont typeface="Wingdings" panose="05000000000000000000" pitchFamily="2" charset="2"/>
              <a:buNone/>
            </a:pPr>
            <a:r>
              <a:rPr lang="zh-CN" altLang="en-US" sz="1200">
                <a:latin typeface="Consolas" panose="020B0609020204030204" charset="0"/>
              </a:rPr>
              <a:t>print(x)</a:t>
            </a:r>
            <a:endParaRPr lang="zh-CN" altLang="en-US" sz="1200">
              <a:latin typeface="Consolas" panose="020B060902020403020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上面的代码演示的是快速排序算法中非常重要的一个步骤，当然也可以使用下面更加简洁（但效率略差）的代码来实现。</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import random</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def demo(x, n):</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t1 = [i for i in x if i&lt;n]</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t2 = [i for i in x if i&gt;n]</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x-none" sz="1600" b="0" i="0" u="none" strike="noStrike" kern="1200" cap="none" spc="0" normalizeH="0" baseline="0" noProof="1" dirty="0">
                <a:solidFill>
                  <a:schemeClr val="tx1"/>
                </a:solidFill>
                <a:latin typeface="Consolas" panose="020B0609020204030204" charset="0"/>
                <a:ea typeface="+mn-ea"/>
                <a:cs typeface="+mn-cs"/>
                <a:sym typeface="+mn-ea"/>
              </a:rPr>
              <a:t>    </a:t>
            </a:r>
            <a:r>
              <a:rPr kumimoji="0" lang="zh-CN" altLang="en-US" sz="1600" b="0" i="0" u="none" strike="noStrike" kern="1200" cap="none" spc="0" normalizeH="0" baseline="0" noProof="1">
                <a:solidFill>
                  <a:schemeClr val="tx1"/>
                </a:solidFill>
                <a:latin typeface="Consolas" panose="020B0609020204030204" charset="0"/>
                <a:ea typeface="+mn-ea"/>
                <a:cs typeface="+mn-cs"/>
              </a:rPr>
              <a:t>return t1+[n]+t2</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 = list(range(1,10))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random.shuffle(x)</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[1, 9, 3, 6, 5, 2, 4, 7, 8]</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demo(x, 4)</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[1, 3, 2, 4, 9, 6, 5, 7, 8]</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95234" name="内容占位符 2"/>
          <p:cNvSpPr>
            <a:spLocks noGrp="1"/>
          </p:cNvSpPr>
          <p:nvPr>
            <p:ph sz="half" idx="2"/>
          </p:nvPr>
        </p:nvSpPr>
        <p:spPr/>
        <p:txBody>
          <a:bodyPr anchor="t"/>
          <a:p>
            <a:pPr>
              <a:lnSpc>
                <a:spcPct val="150000"/>
              </a:lnSpc>
              <a:spcBef>
                <a:spcPct val="0"/>
              </a:spcBef>
              <a:buFont typeface="Wingdings" panose="05000000000000000000" charset="0"/>
              <a:buChar char="n"/>
            </a:pPr>
            <a:r>
              <a:rPr lang="zh-CN" altLang="en-US" sz="2400"/>
              <a:t>例5-11  编写函数，计算字符串匹配的准确率。以打字练习程序为例，假设origin为原始内容，userInput为用户输入的内容，下面的代码用来测试用户输入的准确率。</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285750" marR="0" indent="-28575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Python中的函数和自定义对象的成员也是可以随时发生改变的，</a:t>
            </a:r>
            <a:r>
              <a:rPr kumimoji="0" lang="en-US" sz="2400" b="0" i="0" u="none" strike="noStrike" kern="1200" cap="none" spc="0" normalizeH="0" baseline="0" noProof="1">
                <a:solidFill>
                  <a:srgbClr val="FF0000"/>
                </a:solidFill>
                <a:latin typeface="+mn-lt"/>
                <a:ea typeface="+mn-ea"/>
                <a:cs typeface="+mn-cs"/>
              </a:rPr>
              <a:t>可以为函数和自定义对象动态增加新成员</a:t>
            </a:r>
            <a:r>
              <a:rPr kumimoji="0" lang="en-US" sz="2400" b="0" i="0" u="none" strike="noStrike" kern="1200" cap="none" spc="0" normalizeH="0" baseline="0" noProof="1">
                <a:solidFill>
                  <a:schemeClr val="tx1"/>
                </a:solidFill>
                <a:latin typeface="+mn-lt"/>
                <a:ea typeface="+mn-ea"/>
                <a:cs typeface="+mn-cs"/>
              </a:rPr>
              <a:t>。</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def func():</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    print(func.x)                 #查看函数func的成员x</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func()                            #现在函数func还没有成员x，出错</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FF0000"/>
                </a:solidFill>
                <a:latin typeface="Consolas" panose="020B0609020204030204" charset="0"/>
                <a:ea typeface="+mn-ea"/>
                <a:cs typeface="+mn-cs"/>
              </a:rPr>
              <a:t>AttributeError: 'function' object has no attribute 'x'</a:t>
            </a:r>
            <a:endParaRPr kumimoji="0" 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func.x = 3                        #动态为函数增加新成员</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func()</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3</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func.x                            #在外部也可以直接访问函数的成员</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3</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del func.x                        #删除函数成员</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func()                            #删除之后不可访问</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FF0000"/>
                </a:solidFill>
                <a:latin typeface="Consolas" panose="020B0609020204030204" charset="0"/>
                <a:ea typeface="+mn-ea"/>
                <a:cs typeface="+mn-cs"/>
              </a:rPr>
              <a:t>AttributeError: 'function' object has no attribute 'x'</a:t>
            </a:r>
            <a:endParaRPr kumimoji="0" lang="en-US" sz="1600" b="0" i="0" u="none" strike="noStrike" kern="1200" cap="none" spc="0" normalizeH="0" baseline="0" noProof="1">
              <a:solidFill>
                <a:srgbClr val="FF000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27650" name="标题 215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96258"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600">
                <a:latin typeface="Consolas" panose="020B0609020204030204" charset="0"/>
              </a:rPr>
              <a:t>def Rate(origin, userInput):</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if not (isinstance(origin, str) and isinstance(userInput, str)):</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print('The two parameters must be strings.')</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return</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if len(origin)&lt;len(userInput):</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print('Sorry. I suppose the second parameter string is shorter.')</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return    </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right = 0                   #精确匹配的字符个数</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for origin_char, user_char in zip(origin, userInput):</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if origin_char==user_char:</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right += 1</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    return right/len(origin)</a:t>
            </a:r>
            <a:endParaRPr lang="zh-CN" altLang="en-US" sz="1600">
              <a:latin typeface="Consolas" panose="020B0609020204030204" charset="0"/>
            </a:endParaRPr>
          </a:p>
          <a:p>
            <a:pPr marL="0" indent="0">
              <a:buSzPct val="90000"/>
              <a:buFont typeface="Wingdings" panose="05000000000000000000" pitchFamily="2" charset="2"/>
              <a:buNone/>
            </a:pP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origin = 'Shandong Institute of Business and Technology'</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userInput = 'ShanDong institute of business and technolog'</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print(Rate(origin, userInput))   #输出测试结果</a:t>
            </a:r>
            <a:endParaRPr lang="zh-CN" altLang="en-US" sz="1600">
              <a:latin typeface="Consolas" panose="020B060902020403020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5-12  编写函数，使用非递归方法对整数进行因数分解。</a:t>
            </a:r>
            <a:endParaRPr kumimoji="0" lang="en-US" altLang="zh-CN"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from random import randint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from math import sqrt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728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Content Placeholder 2"/>
          <p:cNvSpPr>
            <a:spLocks noGrp="1"/>
          </p:cNvSpPr>
          <p:nvPr>
            <p:ph sz="half" idx="2"/>
          </p:nvPr>
        </p:nvSpPr>
        <p:spPr/>
        <p:txBody>
          <a:bodyPr anchor="t"/>
          <a:p>
            <a:pPr marL="0" indent="0">
              <a:buNone/>
            </a:pPr>
            <a:r>
              <a:rPr lang="en-US" altLang="en-US" sz="1400">
                <a:latin typeface="Consolas" panose="020B0609020204030204" charset="0"/>
              </a:rPr>
              <a:t>def factoring(n):</a:t>
            </a:r>
            <a:endParaRPr lang="en-US" altLang="en-US" sz="1400">
              <a:latin typeface="Consolas" panose="020B0609020204030204" charset="0"/>
            </a:endParaRPr>
          </a:p>
          <a:p>
            <a:pPr marL="0" indent="0">
              <a:buNone/>
            </a:pPr>
            <a:r>
              <a:rPr lang="en-US" altLang="en-US" sz="1400">
                <a:latin typeface="Consolas" panose="020B0609020204030204" charset="0"/>
              </a:rPr>
              <a:t>    '''对大数进行因数分解'''</a:t>
            </a:r>
            <a:endParaRPr lang="en-US" altLang="en-US" sz="1400">
              <a:latin typeface="Consolas" panose="020B0609020204030204" charset="0"/>
            </a:endParaRPr>
          </a:p>
          <a:p>
            <a:pPr marL="0" indent="0">
              <a:buNone/>
            </a:pPr>
            <a:r>
              <a:rPr lang="en-US" altLang="en-US" sz="1400">
                <a:latin typeface="Consolas" panose="020B0609020204030204" charset="0"/>
              </a:rPr>
              <a:t>    if not isinstance(n, int):</a:t>
            </a:r>
            <a:endParaRPr lang="en-US" altLang="en-US" sz="1400">
              <a:latin typeface="Consolas" panose="020B0609020204030204" charset="0"/>
            </a:endParaRPr>
          </a:p>
          <a:p>
            <a:pPr marL="0" indent="0">
              <a:buNone/>
            </a:pPr>
            <a:r>
              <a:rPr lang="en-US" altLang="en-US" sz="1400">
                <a:latin typeface="Consolas" panose="020B0609020204030204" charset="0"/>
              </a:rPr>
              <a:t>        print('You must give me an integer')</a:t>
            </a:r>
            <a:endParaRPr lang="en-US" altLang="en-US" sz="1400">
              <a:latin typeface="Consolas" panose="020B0609020204030204" charset="0"/>
            </a:endParaRPr>
          </a:p>
          <a:p>
            <a:pPr marL="0" indent="0">
              <a:buNone/>
            </a:pPr>
            <a:r>
              <a:rPr lang="en-US" altLang="en-US" sz="1400">
                <a:latin typeface="Consolas" panose="020B0609020204030204" charset="0"/>
              </a:rPr>
              <a:t>        return</a:t>
            </a:r>
            <a:endParaRPr lang="en-US" altLang="en-US" sz="1400">
              <a:latin typeface="Consolas" panose="020B0609020204030204" charset="0"/>
            </a:endParaRPr>
          </a:p>
          <a:p>
            <a:pPr marL="0" indent="0">
              <a:buNone/>
            </a:pPr>
            <a:r>
              <a:rPr lang="en-US" altLang="en-US" sz="1400">
                <a:latin typeface="Consolas" panose="020B0609020204030204" charset="0"/>
              </a:rPr>
              <a:t>    #开始分解，把所有因数都添加到result列表中</a:t>
            </a:r>
            <a:endParaRPr lang="en-US" altLang="en-US" sz="1400">
              <a:latin typeface="Consolas" panose="020B0609020204030204" charset="0"/>
            </a:endParaRPr>
          </a:p>
          <a:p>
            <a:pPr marL="0" indent="0">
              <a:buNone/>
            </a:pPr>
            <a:r>
              <a:rPr lang="en-US" altLang="en-US" sz="1400">
                <a:latin typeface="Consolas" panose="020B0609020204030204" charset="0"/>
              </a:rPr>
              <a:t>    result = []</a:t>
            </a:r>
            <a:endParaRPr lang="en-US" altLang="en-US" sz="1400">
              <a:latin typeface="Consolas" panose="020B0609020204030204" charset="0"/>
            </a:endParaRPr>
          </a:p>
          <a:p>
            <a:pPr marL="0" indent="0">
              <a:buNone/>
            </a:pPr>
            <a:r>
              <a:rPr lang="en-US" altLang="en-US" sz="1400">
                <a:latin typeface="Consolas" panose="020B0609020204030204" charset="0"/>
              </a:rPr>
              <a:t>    for p in primes:</a:t>
            </a:r>
            <a:endParaRPr lang="en-US" altLang="en-US" sz="1400">
              <a:latin typeface="Consolas" panose="020B0609020204030204" charset="0"/>
            </a:endParaRPr>
          </a:p>
          <a:p>
            <a:pPr marL="0" indent="0">
              <a:buNone/>
            </a:pPr>
            <a:r>
              <a:rPr lang="en-US" altLang="en-US" sz="1400">
                <a:latin typeface="Consolas" panose="020B0609020204030204" charset="0"/>
              </a:rPr>
              <a:t>        while n!=1:</a:t>
            </a:r>
            <a:endParaRPr lang="en-US" altLang="en-US" sz="1400">
              <a:latin typeface="Consolas" panose="020B0609020204030204" charset="0"/>
            </a:endParaRPr>
          </a:p>
          <a:p>
            <a:pPr marL="0" indent="0">
              <a:buNone/>
            </a:pPr>
            <a:r>
              <a:rPr lang="en-US" altLang="en-US" sz="1400">
                <a:latin typeface="Consolas" panose="020B0609020204030204" charset="0"/>
              </a:rPr>
              <a:t>            if n%p == 0:</a:t>
            </a:r>
            <a:endParaRPr lang="en-US" altLang="en-US" sz="1400">
              <a:latin typeface="Consolas" panose="020B0609020204030204" charset="0"/>
            </a:endParaRPr>
          </a:p>
          <a:p>
            <a:pPr marL="0" indent="0">
              <a:buNone/>
            </a:pPr>
            <a:r>
              <a:rPr lang="en-US" altLang="en-US" sz="1400">
                <a:latin typeface="Consolas" panose="020B0609020204030204" charset="0"/>
              </a:rPr>
              <a:t>                n = n//p</a:t>
            </a:r>
            <a:endParaRPr lang="en-US" altLang="en-US" sz="1400">
              <a:latin typeface="Consolas" panose="020B0609020204030204" charset="0"/>
            </a:endParaRPr>
          </a:p>
          <a:p>
            <a:pPr marL="0" indent="0">
              <a:buNone/>
            </a:pPr>
            <a:r>
              <a:rPr lang="en-US" altLang="en-US" sz="1400">
                <a:latin typeface="Consolas" panose="020B0609020204030204" charset="0"/>
              </a:rPr>
              <a:t>                result.append(p)</a:t>
            </a:r>
            <a:endParaRPr lang="en-US" altLang="en-US" sz="1400">
              <a:latin typeface="Consolas" panose="020B0609020204030204" charset="0"/>
            </a:endParaRPr>
          </a:p>
          <a:p>
            <a:pPr marL="0" indent="0">
              <a:buNone/>
            </a:pPr>
            <a:r>
              <a:rPr lang="en-US" altLang="en-US" sz="1400">
                <a:latin typeface="Consolas" panose="020B0609020204030204" charset="0"/>
              </a:rPr>
              <a:t>            else:</a:t>
            </a:r>
            <a:endParaRPr lang="en-US" altLang="en-US" sz="1400">
              <a:latin typeface="Consolas" panose="020B0609020204030204" charset="0"/>
            </a:endParaRPr>
          </a:p>
          <a:p>
            <a:pPr marL="0" indent="0">
              <a:buNone/>
            </a:pPr>
            <a:r>
              <a:rPr lang="en-US" altLang="en-US" sz="1400">
                <a:latin typeface="Consolas" panose="020B0609020204030204" charset="0"/>
              </a:rPr>
              <a:t>                break</a:t>
            </a:r>
            <a:endParaRPr lang="en-US" altLang="en-US" sz="1400">
              <a:latin typeface="Consolas" panose="020B0609020204030204" charset="0"/>
            </a:endParaRPr>
          </a:p>
          <a:p>
            <a:pPr marL="0" indent="0">
              <a:buNone/>
            </a:pPr>
            <a:r>
              <a:rPr lang="en-US" altLang="en-US" sz="1400">
                <a:latin typeface="Consolas" panose="020B0609020204030204" charset="0"/>
              </a:rPr>
              <a:t>        else:</a:t>
            </a:r>
            <a:endParaRPr lang="en-US" altLang="en-US" sz="1400">
              <a:latin typeface="Consolas" panose="020B0609020204030204" charset="0"/>
            </a:endParaRPr>
          </a:p>
          <a:p>
            <a:pPr marL="0" indent="0">
              <a:buNone/>
            </a:pPr>
            <a:r>
              <a:rPr lang="en-US" altLang="en-US" sz="1400">
                <a:latin typeface="Consolas" panose="020B0609020204030204" charset="0"/>
              </a:rPr>
              <a:t>            result = '*'.join(map(str, result))</a:t>
            </a:r>
            <a:endParaRPr lang="en-US" altLang="en-US" sz="1400">
              <a:latin typeface="Consolas" panose="020B0609020204030204" charset="0"/>
            </a:endParaRPr>
          </a:p>
          <a:p>
            <a:pPr marL="0" indent="0">
              <a:buNone/>
            </a:pPr>
            <a:r>
              <a:rPr lang="en-US" altLang="en-US" sz="1400">
                <a:latin typeface="Consolas" panose="020B0609020204030204" charset="0"/>
              </a:rPr>
              <a:t>            return result</a:t>
            </a:r>
            <a:endParaRPr lang="en-US" altLang="en-US" sz="1400">
              <a:latin typeface="Consolas" panose="020B0609020204030204" charset="0"/>
            </a:endParaRPr>
          </a:p>
          <a:p>
            <a:pPr marL="0" indent="0">
              <a:buNone/>
            </a:pPr>
            <a:r>
              <a:rPr lang="en-US" altLang="en-US" sz="1400">
                <a:latin typeface="Consolas" panose="020B0609020204030204" charset="0"/>
              </a:rPr>
              <a:t>    #考虑参数本身就是素数的情况</a:t>
            </a:r>
            <a:endParaRPr lang="en-US" altLang="en-US" sz="1400">
              <a:latin typeface="Consolas" panose="020B0609020204030204" charset="0"/>
            </a:endParaRPr>
          </a:p>
          <a:p>
            <a:pPr marL="0" indent="0">
              <a:buNone/>
            </a:pPr>
            <a:r>
              <a:rPr lang="en-US" altLang="en-US" sz="1400">
                <a:latin typeface="Consolas" panose="020B0609020204030204" charset="0"/>
              </a:rPr>
              <a:t>    if not result:</a:t>
            </a:r>
            <a:endParaRPr lang="en-US" altLang="en-US" sz="1400">
              <a:latin typeface="Consolas" panose="020B0609020204030204" charset="0"/>
            </a:endParaRPr>
          </a:p>
          <a:p>
            <a:pPr marL="0" indent="0">
              <a:buNone/>
            </a:pPr>
            <a:r>
              <a:rPr lang="en-US" altLang="en-US" sz="1400">
                <a:latin typeface="Consolas" panose="020B0609020204030204" charset="0"/>
              </a:rPr>
              <a:t>        return n</a:t>
            </a:r>
            <a:endParaRPr lang="en-US" altLang="en-US" sz="14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9830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Content Placeholder 2"/>
          <p:cNvSpPr>
            <a:spLocks noGrp="1"/>
          </p:cNvSpPr>
          <p:nvPr>
            <p:ph sz="half" idx="2"/>
          </p:nvPr>
        </p:nvSpPr>
        <p:spPr/>
        <p:txBody>
          <a:bodyPr anchor="t"/>
          <a:p>
            <a:pPr marL="0" indent="0">
              <a:buNone/>
            </a:pPr>
            <a:r>
              <a:rPr lang="en-US" altLang="en-US" sz="1800">
                <a:latin typeface="Consolas" panose="020B0609020204030204" charset="0"/>
              </a:rPr>
              <a:t>testData = [randint(10, 100000) for i in range(50)]</a:t>
            </a:r>
            <a:endParaRPr lang="en-US" altLang="en-US" sz="1800">
              <a:latin typeface="Consolas" panose="020B0609020204030204" charset="0"/>
            </a:endParaRPr>
          </a:p>
          <a:p>
            <a:pPr marL="0" indent="0">
              <a:buNone/>
            </a:pPr>
            <a:r>
              <a:rPr lang="en-US" altLang="en-US" sz="1800">
                <a:latin typeface="Consolas" panose="020B0609020204030204" charset="0"/>
              </a:rPr>
              <a:t>#随机数中的最大数</a:t>
            </a:r>
            <a:endParaRPr lang="en-US" altLang="en-US" sz="1800">
              <a:latin typeface="Consolas" panose="020B0609020204030204" charset="0"/>
            </a:endParaRPr>
          </a:p>
          <a:p>
            <a:pPr marL="0" indent="0">
              <a:buNone/>
            </a:pPr>
            <a:r>
              <a:rPr lang="en-US" altLang="en-US" sz="1800">
                <a:latin typeface="Consolas" panose="020B0609020204030204" charset="0"/>
              </a:rPr>
              <a:t>maxData = max(testData)</a:t>
            </a:r>
            <a:endParaRPr lang="en-US" altLang="en-US" sz="1800">
              <a:latin typeface="Consolas" panose="020B0609020204030204" charset="0"/>
            </a:endParaRPr>
          </a:p>
          <a:p>
            <a:pPr marL="0" indent="0">
              <a:buNone/>
            </a:pPr>
            <a:r>
              <a:rPr lang="en-US" altLang="en-US" sz="1800">
                <a:latin typeface="Consolas" panose="020B0609020204030204" charset="0"/>
              </a:rPr>
              <a:t>#小于maxData的所有素数</a:t>
            </a:r>
            <a:endParaRPr lang="en-US" altLang="en-US" sz="1800">
              <a:latin typeface="Consolas" panose="020B0609020204030204" charset="0"/>
            </a:endParaRPr>
          </a:p>
          <a:p>
            <a:pPr marL="0" indent="0">
              <a:buNone/>
            </a:pPr>
            <a:r>
              <a:rPr lang="en-US" altLang="en-US" sz="1800">
                <a:latin typeface="Consolas" panose="020B0609020204030204" charset="0"/>
              </a:rPr>
              <a:t>primes = [p for p in range(2, maxData) if 0 not in </a:t>
            </a:r>
            <a:endParaRPr lang="en-US" altLang="en-US" sz="1800">
              <a:latin typeface="Consolas" panose="020B0609020204030204" charset="0"/>
            </a:endParaRPr>
          </a:p>
          <a:p>
            <a:pPr marL="0" indent="0">
              <a:buNone/>
            </a:pPr>
            <a:r>
              <a:rPr lang="en-US" altLang="en-US" sz="1800">
                <a:latin typeface="Consolas" panose="020B0609020204030204" charset="0"/>
              </a:rPr>
              <a:t>          [p% d for d in range(2, int(sqrt(p))+1)]]</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for data in testData:</a:t>
            </a:r>
            <a:endParaRPr lang="en-US" altLang="en-US" sz="1800">
              <a:latin typeface="Consolas" panose="020B0609020204030204" charset="0"/>
            </a:endParaRPr>
          </a:p>
          <a:p>
            <a:pPr marL="0" indent="0">
              <a:buNone/>
            </a:pPr>
            <a:r>
              <a:rPr lang="en-US" altLang="en-US" sz="1800">
                <a:latin typeface="Consolas" panose="020B0609020204030204" charset="0"/>
              </a:rPr>
              <a:t>    r = factoring(data)</a:t>
            </a:r>
            <a:endParaRPr lang="en-US" altLang="en-US" sz="1800">
              <a:latin typeface="Consolas" panose="020B0609020204030204" charset="0"/>
            </a:endParaRPr>
          </a:p>
          <a:p>
            <a:pPr marL="0" indent="0">
              <a:buNone/>
            </a:pPr>
            <a:r>
              <a:rPr lang="en-US" altLang="en-US" sz="1800">
                <a:latin typeface="Consolas" panose="020B0609020204030204" charset="0"/>
              </a:rPr>
              <a:t>    print(data, '=', r)</a:t>
            </a:r>
            <a:endParaRPr lang="en-US" altLang="en-US" sz="1800">
              <a:latin typeface="Consolas" panose="020B0609020204030204" charset="0"/>
            </a:endParaRPr>
          </a:p>
          <a:p>
            <a:pPr marL="0" indent="0">
              <a:buNone/>
            </a:pPr>
            <a:r>
              <a:rPr lang="en-US" altLang="en-US" sz="1800">
                <a:latin typeface="Consolas" panose="020B0609020204030204" charset="0"/>
              </a:rPr>
              <a:t>    #测试分解结果是否正确</a:t>
            </a:r>
            <a:endParaRPr lang="en-US" altLang="en-US" sz="1800">
              <a:latin typeface="Consolas" panose="020B0609020204030204" charset="0"/>
            </a:endParaRPr>
          </a:p>
          <a:p>
            <a:pPr marL="0" indent="0">
              <a:buNone/>
            </a:pPr>
            <a:r>
              <a:rPr lang="en-US" altLang="en-US" sz="1800">
                <a:latin typeface="Consolas" panose="020B0609020204030204" charset="0"/>
              </a:rPr>
              <a:t>    print(data==eval(r))</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9933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Content Placeholder 2"/>
          <p:cNvSpPr>
            <a:spLocks noGrp="1"/>
          </p:cNvSpPr>
          <p:nvPr>
            <p:ph sz="half" idx="2"/>
          </p:nvPr>
        </p:nvSpPr>
        <p:spPr/>
        <p:txBody>
          <a:bodyPr anchor="t"/>
          <a:p>
            <a:pPr>
              <a:lnSpc>
                <a:spcPct val="150000"/>
              </a:lnSpc>
              <a:spcBef>
                <a:spcPct val="0"/>
              </a:spcBef>
            </a:pPr>
            <a:r>
              <a:rPr lang="en-US" altLang="en-US" sz="2400"/>
              <a:t>例5-13  编写函数模拟猜数游戏。系统随机产生一个数，玩家最多可以猜5次，系统会根据玩家的猜测进行提示，玩家则可以根据系统的提示对下一次的猜测进行适当调整。</a:t>
            </a:r>
            <a:endParaRPr lang="en-US" altLang="en-US" sz="2400"/>
          </a:p>
        </p:txBody>
      </p:sp>
      <p:sp>
        <p:nvSpPr>
          <p:cNvPr id="2" name="文本占位符 1"/>
          <p:cNvSpPr>
            <a:spLocks noGrp="1"/>
          </p:cNvSpPr>
          <p:nvPr>
            <p:ph type="body" idx="1"/>
          </p:nvPr>
        </p:nvSpPr>
        <p:spPr/>
        <p:txBody>
          <a:bodyPr/>
          <a:p>
            <a:endParaRPr lang="zh-CN" altLang="en-US"/>
          </a:p>
        </p:txBody>
      </p:sp>
      <p:sp>
        <p:nvSpPr>
          <p:cNvPr id="10035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Content Placeholder 2"/>
          <p:cNvSpPr>
            <a:spLocks noGrp="1"/>
          </p:cNvSpPr>
          <p:nvPr>
            <p:ph sz="half" idx="2"/>
          </p:nvPr>
        </p:nvSpPr>
        <p:spPr/>
        <p:txBody>
          <a:bodyPr anchor="t"/>
          <a:p>
            <a:pPr marL="0" indent="0">
              <a:buNone/>
            </a:pPr>
            <a:r>
              <a:rPr lang="en-US" altLang="en-US" sz="1200">
                <a:latin typeface="Consolas" panose="020B0609020204030204" charset="0"/>
              </a:rPr>
              <a:t>from random import randint</a:t>
            </a:r>
            <a:endParaRPr lang="en-US" altLang="en-US" sz="1200">
              <a:latin typeface="Consolas" panose="020B0609020204030204" charset="0"/>
            </a:endParaRPr>
          </a:p>
          <a:p>
            <a:pPr marL="0" indent="0">
              <a:buNone/>
            </a:pPr>
            <a:endParaRPr lang="en-US" altLang="en-US" sz="1200">
              <a:latin typeface="Consolas" panose="020B0609020204030204" charset="0"/>
            </a:endParaRPr>
          </a:p>
          <a:p>
            <a:pPr marL="0" indent="0">
              <a:buNone/>
            </a:pPr>
            <a:r>
              <a:rPr lang="en-US" altLang="en-US" sz="1200">
                <a:latin typeface="Consolas" panose="020B0609020204030204" charset="0"/>
              </a:rPr>
              <a:t>def guess(maxValue=100, maxTimes=5):    </a:t>
            </a:r>
            <a:endParaRPr lang="en-US" altLang="en-US" sz="1200">
              <a:latin typeface="Consolas" panose="020B0609020204030204" charset="0"/>
            </a:endParaRPr>
          </a:p>
          <a:p>
            <a:pPr marL="0" indent="0">
              <a:buNone/>
            </a:pPr>
            <a:r>
              <a:rPr lang="en-US" altLang="en-US" sz="1200">
                <a:latin typeface="Consolas" panose="020B0609020204030204" charset="0"/>
              </a:rPr>
              <a:t>    value = randint(1,maxValue)                #随机生成一个整数</a:t>
            </a:r>
            <a:endParaRPr lang="en-US" altLang="en-US" sz="1200">
              <a:latin typeface="Consolas" panose="020B0609020204030204" charset="0"/>
            </a:endParaRPr>
          </a:p>
          <a:p>
            <a:pPr marL="0" indent="0">
              <a:buNone/>
            </a:pPr>
            <a:r>
              <a:rPr lang="en-US" altLang="en-US" sz="1200">
                <a:latin typeface="Consolas" panose="020B0609020204030204" charset="0"/>
              </a:rPr>
              <a:t>    for i in range(maxTimes):</a:t>
            </a:r>
            <a:endParaRPr lang="en-US" altLang="en-US" sz="1200">
              <a:latin typeface="Consolas" panose="020B0609020204030204" charset="0"/>
            </a:endParaRPr>
          </a:p>
          <a:p>
            <a:pPr marL="0" indent="0">
              <a:buNone/>
            </a:pPr>
            <a:r>
              <a:rPr lang="en-US" altLang="en-US" sz="1200">
                <a:latin typeface="Consolas" panose="020B0609020204030204" charset="0"/>
              </a:rPr>
              <a:t>        prompt = 'Start to GUESS:' if i==0 else 'Guess again:'</a:t>
            </a:r>
            <a:endParaRPr lang="en-US" altLang="en-US" sz="1200">
              <a:latin typeface="Consolas" panose="020B0609020204030204" charset="0"/>
            </a:endParaRPr>
          </a:p>
          <a:p>
            <a:pPr marL="0" indent="0">
              <a:buNone/>
            </a:pPr>
            <a:r>
              <a:rPr lang="en-US" altLang="en-US" sz="1200">
                <a:latin typeface="Consolas" panose="020B0609020204030204" charset="0"/>
              </a:rPr>
              <a:t>        try:                                   #使用异常处理结构，防止输入不是数字的情况</a:t>
            </a:r>
            <a:endParaRPr lang="en-US" altLang="en-US" sz="1200">
              <a:latin typeface="Consolas" panose="020B0609020204030204" charset="0"/>
            </a:endParaRPr>
          </a:p>
          <a:p>
            <a:pPr marL="0" indent="0">
              <a:buNone/>
            </a:pPr>
            <a:r>
              <a:rPr lang="en-US" altLang="en-US" sz="1200">
                <a:latin typeface="Consolas" panose="020B0609020204030204" charset="0"/>
              </a:rPr>
              <a:t>            x = int(input(prompt))</a:t>
            </a:r>
            <a:endParaRPr lang="en-US" altLang="en-US" sz="1200">
              <a:latin typeface="Consolas" panose="020B0609020204030204" charset="0"/>
            </a:endParaRPr>
          </a:p>
          <a:p>
            <a:pPr marL="0" indent="0">
              <a:buNone/>
            </a:pPr>
            <a:r>
              <a:rPr lang="en-US" altLang="en-US" sz="1200">
                <a:latin typeface="Consolas" panose="020B0609020204030204" charset="0"/>
              </a:rPr>
              <a:t>        except:</a:t>
            </a:r>
            <a:endParaRPr lang="en-US" altLang="en-US" sz="1200">
              <a:latin typeface="Consolas" panose="020B0609020204030204" charset="0"/>
            </a:endParaRPr>
          </a:p>
          <a:p>
            <a:pPr marL="0" indent="0">
              <a:buNone/>
            </a:pPr>
            <a:r>
              <a:rPr lang="en-US" altLang="en-US" sz="1200">
                <a:latin typeface="Consolas" panose="020B0609020204030204" charset="0"/>
              </a:rPr>
              <a:t>            print('Must input an integer between 1 and ', maxValue)</a:t>
            </a:r>
            <a:endParaRPr lang="en-US" altLang="en-US" sz="1200">
              <a:latin typeface="Consolas" panose="020B0609020204030204" charset="0"/>
            </a:endParaRPr>
          </a:p>
          <a:p>
            <a:pPr marL="0" indent="0">
              <a:buNone/>
            </a:pPr>
            <a:r>
              <a:rPr lang="en-US" altLang="en-US" sz="1200">
                <a:latin typeface="Consolas" panose="020B0609020204030204" charset="0"/>
              </a:rPr>
              <a:t>        else:            </a:t>
            </a:r>
            <a:endParaRPr lang="en-US" altLang="en-US" sz="1200">
              <a:latin typeface="Consolas" panose="020B0609020204030204" charset="0"/>
            </a:endParaRPr>
          </a:p>
          <a:p>
            <a:pPr marL="0" indent="0">
              <a:buNone/>
            </a:pPr>
            <a:r>
              <a:rPr lang="en-US" altLang="en-US" sz="1200">
                <a:latin typeface="Consolas" panose="020B0609020204030204" charset="0"/>
              </a:rPr>
              <a:t>            if x == value:                     #猜对了</a:t>
            </a:r>
            <a:endParaRPr lang="en-US" altLang="en-US" sz="1200">
              <a:latin typeface="Consolas" panose="020B0609020204030204" charset="0"/>
            </a:endParaRPr>
          </a:p>
          <a:p>
            <a:pPr marL="0" indent="0">
              <a:buNone/>
            </a:pPr>
            <a:r>
              <a:rPr lang="en-US" altLang="en-US" sz="1200">
                <a:latin typeface="Consolas" panose="020B0609020204030204" charset="0"/>
              </a:rPr>
              <a:t>                print('Congratulations!')</a:t>
            </a:r>
            <a:endParaRPr lang="en-US" altLang="en-US" sz="1200">
              <a:latin typeface="Consolas" panose="020B0609020204030204" charset="0"/>
            </a:endParaRPr>
          </a:p>
          <a:p>
            <a:pPr marL="0" indent="0">
              <a:buNone/>
            </a:pPr>
            <a:r>
              <a:rPr lang="en-US" altLang="en-US" sz="1200">
                <a:latin typeface="Consolas" panose="020B0609020204030204" charset="0"/>
              </a:rPr>
              <a:t>                break</a:t>
            </a:r>
            <a:endParaRPr lang="en-US" altLang="en-US" sz="1200">
              <a:latin typeface="Consolas" panose="020B0609020204030204" charset="0"/>
            </a:endParaRPr>
          </a:p>
          <a:p>
            <a:pPr marL="0" indent="0">
              <a:buNone/>
            </a:pPr>
            <a:r>
              <a:rPr lang="en-US" altLang="en-US" sz="1200">
                <a:latin typeface="Consolas" panose="020B0609020204030204" charset="0"/>
              </a:rPr>
              <a:t>            elif x &gt; value:</a:t>
            </a:r>
            <a:endParaRPr lang="en-US" altLang="en-US" sz="1200">
              <a:latin typeface="Consolas" panose="020B0609020204030204" charset="0"/>
            </a:endParaRPr>
          </a:p>
          <a:p>
            <a:pPr marL="0" indent="0">
              <a:buNone/>
            </a:pPr>
            <a:r>
              <a:rPr lang="en-US" altLang="en-US" sz="1200">
                <a:latin typeface="Consolas" panose="020B0609020204030204" charset="0"/>
              </a:rPr>
              <a:t>                print('Too big')</a:t>
            </a:r>
            <a:endParaRPr lang="en-US" altLang="en-US" sz="1200">
              <a:latin typeface="Consolas" panose="020B0609020204030204" charset="0"/>
            </a:endParaRPr>
          </a:p>
          <a:p>
            <a:pPr marL="0" indent="0">
              <a:buNone/>
            </a:pPr>
            <a:r>
              <a:rPr lang="en-US" altLang="en-US" sz="1200">
                <a:latin typeface="Consolas" panose="020B0609020204030204" charset="0"/>
              </a:rPr>
              <a:t>            else:</a:t>
            </a:r>
            <a:endParaRPr lang="en-US" altLang="en-US" sz="1200">
              <a:latin typeface="Consolas" panose="020B0609020204030204" charset="0"/>
            </a:endParaRPr>
          </a:p>
          <a:p>
            <a:pPr marL="0" indent="0">
              <a:buNone/>
            </a:pPr>
            <a:r>
              <a:rPr lang="en-US" altLang="en-US" sz="1200">
                <a:latin typeface="Consolas" panose="020B0609020204030204" charset="0"/>
              </a:rPr>
              <a:t>                print('Too little')</a:t>
            </a:r>
            <a:endParaRPr lang="en-US" altLang="en-US" sz="1200">
              <a:latin typeface="Consolas" panose="020B0609020204030204" charset="0"/>
            </a:endParaRPr>
          </a:p>
          <a:p>
            <a:pPr marL="0" indent="0">
              <a:buNone/>
            </a:pPr>
            <a:r>
              <a:rPr lang="en-US" altLang="en-US" sz="1200">
                <a:latin typeface="Consolas" panose="020B0609020204030204" charset="0"/>
              </a:rPr>
              <a:t>    else:                                      #次数用完还没猜对，游戏结束，提示正确答案</a:t>
            </a:r>
            <a:endParaRPr lang="en-US" altLang="en-US" sz="1200">
              <a:latin typeface="Consolas" panose="020B0609020204030204" charset="0"/>
            </a:endParaRPr>
          </a:p>
          <a:p>
            <a:pPr marL="0" indent="0">
              <a:buNone/>
            </a:pPr>
            <a:r>
              <a:rPr lang="en-US" altLang="en-US" sz="1200">
                <a:latin typeface="Consolas" panose="020B0609020204030204" charset="0"/>
              </a:rPr>
              <a:t>        print('Game over. FAIL.')</a:t>
            </a:r>
            <a:endParaRPr lang="en-US" altLang="en-US" sz="1200">
              <a:latin typeface="Consolas" panose="020B0609020204030204" charset="0"/>
            </a:endParaRPr>
          </a:p>
          <a:p>
            <a:pPr marL="0" indent="0">
              <a:buNone/>
            </a:pPr>
            <a:r>
              <a:rPr lang="en-US" altLang="en-US" sz="1200">
                <a:latin typeface="Consolas" panose="020B0609020204030204" charset="0"/>
              </a:rPr>
              <a:t>        print('The value is ', value)</a:t>
            </a:r>
            <a:endParaRPr lang="en-US" altLang="en-US" sz="12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0137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Content Placeholder 2"/>
          <p:cNvSpPr>
            <a:spLocks noGrp="1"/>
          </p:cNvSpPr>
          <p:nvPr>
            <p:ph sz="half" idx="2"/>
          </p:nvPr>
        </p:nvSpPr>
        <p:spPr/>
        <p:txBody>
          <a:bodyPr anchor="t"/>
          <a:p>
            <a:pPr marL="0" indent="0">
              <a:lnSpc>
                <a:spcPct val="150000"/>
              </a:lnSpc>
              <a:spcBef>
                <a:spcPct val="0"/>
              </a:spcBef>
              <a:buNone/>
            </a:pPr>
            <a:r>
              <a:rPr lang="en-US" altLang="en-US" sz="2400">
                <a:latin typeface="宋体" panose="02010600030101010101" pitchFamily="2" charset="-122"/>
              </a:rPr>
              <a:t>例5-14  编写函数，计算形式如a + aa + aaa + aaaa + ... + aaa...aaa的表达式的值，其中a为小于10的自然数。</a:t>
            </a:r>
            <a:endParaRPr lang="en-US" altLang="en-US" sz="2400">
              <a:latin typeface="宋体" panose="02010600030101010101" pitchFamily="2" charset="-122"/>
            </a:endParaRPr>
          </a:p>
          <a:p>
            <a:pPr marL="0" indent="0">
              <a:buNone/>
            </a:pPr>
            <a:r>
              <a:rPr lang="en-US" altLang="en-US" sz="1600">
                <a:latin typeface="Consolas" panose="020B0609020204030204" charset="0"/>
              </a:rPr>
              <a:t>def demo(v, n):</a:t>
            </a:r>
            <a:endParaRPr lang="en-US" altLang="en-US" sz="1600">
              <a:latin typeface="Consolas" panose="020B0609020204030204" charset="0"/>
            </a:endParaRPr>
          </a:p>
          <a:p>
            <a:pPr marL="0" indent="0">
              <a:buNone/>
            </a:pPr>
            <a:r>
              <a:rPr lang="en-US" altLang="en-US" sz="1600">
                <a:latin typeface="Consolas" panose="020B0609020204030204" charset="0"/>
              </a:rPr>
              <a:t>    assert type(n)==int and 0&lt;v&lt;10, 'v must be integer between 1 and 9'</a:t>
            </a:r>
            <a:endParaRPr lang="en-US" altLang="en-US" sz="1600">
              <a:latin typeface="Consolas" panose="020B0609020204030204" charset="0"/>
            </a:endParaRPr>
          </a:p>
          <a:p>
            <a:pPr marL="0" indent="0">
              <a:buNone/>
            </a:pPr>
            <a:r>
              <a:rPr lang="en-US" altLang="en-US" sz="1600">
                <a:latin typeface="Consolas" panose="020B0609020204030204" charset="0"/>
              </a:rPr>
              <a:t>    result, t = 0, 0</a:t>
            </a:r>
            <a:endParaRPr lang="en-US" altLang="en-US" sz="1600">
              <a:latin typeface="Consolas" panose="020B0609020204030204" charset="0"/>
            </a:endParaRPr>
          </a:p>
          <a:p>
            <a:pPr marL="0" indent="0">
              <a:buNone/>
            </a:pPr>
            <a:r>
              <a:rPr lang="en-US" altLang="en-US" sz="1600">
                <a:latin typeface="Consolas" panose="020B0609020204030204" charset="0"/>
              </a:rPr>
              <a:t>    for i in range(n):</a:t>
            </a:r>
            <a:endParaRPr lang="en-US" altLang="en-US" sz="1600">
              <a:latin typeface="Consolas" panose="020B0609020204030204" charset="0"/>
            </a:endParaRPr>
          </a:p>
          <a:p>
            <a:pPr marL="0" indent="0">
              <a:buNone/>
            </a:pPr>
            <a:r>
              <a:rPr lang="en-US" altLang="en-US" sz="1600">
                <a:latin typeface="Consolas" panose="020B0609020204030204" charset="0"/>
              </a:rPr>
              <a:t>        t = t*10 + v</a:t>
            </a:r>
            <a:endParaRPr lang="en-US" altLang="en-US" sz="1600">
              <a:latin typeface="Consolas" panose="020B0609020204030204" charset="0"/>
            </a:endParaRPr>
          </a:p>
          <a:p>
            <a:pPr marL="0" indent="0">
              <a:buNone/>
            </a:pPr>
            <a:r>
              <a:rPr lang="en-US" altLang="en-US" sz="1600">
                <a:latin typeface="Consolas" panose="020B0609020204030204" charset="0"/>
              </a:rPr>
              <a:t>        result += t</a:t>
            </a:r>
            <a:endParaRPr lang="en-US" altLang="en-US" sz="1600">
              <a:latin typeface="Consolas" panose="020B0609020204030204" charset="0"/>
            </a:endParaRPr>
          </a:p>
          <a:p>
            <a:pPr marL="0" indent="0">
              <a:buNone/>
            </a:pPr>
            <a:r>
              <a:rPr lang="en-US" altLang="en-US" sz="1600">
                <a:latin typeface="Consolas" panose="020B0609020204030204" charset="0"/>
              </a:rPr>
              <a:t>    return result</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print(demo(3, 4))</a:t>
            </a:r>
            <a:endParaRPr lang="en-US"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0240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v"/>
            </a:pPr>
            <a:r>
              <a:rPr kumimoji="0" lang="en-US" sz="2400" b="0" i="0" u="none" strike="noStrike" kern="1200" cap="none" spc="0" normalizeH="0" baseline="0" noProof="1">
                <a:solidFill>
                  <a:schemeClr val="tx1"/>
                </a:solidFill>
                <a:latin typeface="Consolas" panose="020B0609020204030204" charset="0"/>
                <a:ea typeface="+mn-ea"/>
                <a:cs typeface="+mn-cs"/>
              </a:rPr>
              <a:t>Pythonic</a:t>
            </a:r>
            <a:r>
              <a:rPr kumimoji="0" lang="zh-CN" altLang="en-US" sz="2400" b="0" i="0" u="none" strike="noStrike" kern="1200" cap="none" spc="0" normalizeH="0" baseline="0" noProof="1">
                <a:solidFill>
                  <a:schemeClr val="tx1"/>
                </a:solidFill>
                <a:latin typeface="Consolas" panose="020B0609020204030204" charset="0"/>
                <a:ea typeface="+mn-ea"/>
                <a:cs typeface="+mn-cs"/>
              </a:rPr>
              <a:t>解法</a:t>
            </a:r>
            <a:endParaRPr kumimoji="0" lang="zh-CN" altLang="en-US" sz="24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def demo2(a, n):</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    assert type(n)==int and 0&lt;=a&lt;10, 'v must be integer between 1 and 9'</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    a = str(a)</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    result = sum(eval(a*i) for i in range(1,n+1))</a:t>
            </a:r>
            <a:endParaRPr kumimoji="0" lang="en-US" sz="16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342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285750" marR="0" indent="-285750" algn="l" defTabSz="914400" rtl="0" eaLnBrk="1" fontAlgn="base" latinLnBrk="0" hangingPunct="1">
              <a:lnSpc>
                <a:spcPct val="15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ea"/>
                <a:ea typeface="+mn-ea"/>
                <a:cs typeface="+mn-cs"/>
              </a:rPr>
              <a:t>例</a:t>
            </a:r>
            <a:r>
              <a:rPr kumimoji="0" lang="en-US" altLang="zh-CN" sz="2400" b="0" i="0" u="none" strike="noStrike" kern="1200" cap="none" spc="0" normalizeH="0" baseline="0" noProof="1">
                <a:solidFill>
                  <a:schemeClr val="tx1"/>
                </a:solidFill>
                <a:latin typeface="+mn-ea"/>
                <a:ea typeface="+mn-ea"/>
                <a:cs typeface="+mn-cs"/>
              </a:rPr>
              <a:t>5-15  </a:t>
            </a:r>
            <a:r>
              <a:rPr kumimoji="0" lang="en-US" sz="2400" b="0" i="0" u="none" strike="noStrike" kern="1200" cap="none" spc="0" normalizeH="0" baseline="0" noProof="1">
                <a:solidFill>
                  <a:schemeClr val="tx1"/>
                </a:solidFill>
                <a:latin typeface="+mn-ea"/>
                <a:ea typeface="+mn-ea"/>
                <a:cs typeface="+mn-cs"/>
              </a:rPr>
              <a:t>编写函数，模拟轮盘抽奖游戏。</a:t>
            </a:r>
            <a:endParaRPr kumimoji="0" lang="en-US" sz="2400" b="0" i="0" u="none" strike="noStrike" kern="1200" cap="none" spc="0" normalizeH="0" baseline="0" noProof="1">
              <a:solidFill>
                <a:schemeClr val="tx1"/>
              </a:solidFill>
              <a:latin typeface="+mn-ea"/>
              <a:ea typeface="+mn-ea"/>
              <a:cs typeface="+mn-cs"/>
            </a:endParaRPr>
          </a:p>
          <a:p>
            <a:pPr marL="285750" marR="0" indent="-285750" algn="l" defTabSz="914400" rtl="0" eaLnBrk="1" fontAlgn="base" latinLnBrk="0" hangingPunct="1">
              <a:lnSpc>
                <a:spcPct val="150000"/>
              </a:lnSpc>
              <a:spcBef>
                <a:spcPts val="0"/>
              </a:spcBef>
              <a:spcAft>
                <a:spcPct val="0"/>
              </a:spcAft>
              <a:buClrTx/>
              <a:buSzTx/>
              <a:buFont typeface="Wingdings" panose="05000000000000000000" charset="0"/>
              <a:buChar char="ü"/>
            </a:pPr>
            <a:r>
              <a:rPr kumimoji="0" lang="en-US" sz="1800" b="0" i="0" u="none" strike="noStrike" kern="1200" cap="none" spc="0" normalizeH="0" baseline="0" noProof="1">
                <a:solidFill>
                  <a:schemeClr val="tx1"/>
                </a:solidFill>
                <a:latin typeface="+mn-ea"/>
                <a:ea typeface="+mn-ea"/>
                <a:cs typeface="+mn-cs"/>
              </a:rPr>
              <a:t>轮盘抽奖是比较常见的一种游戏，在轮盘上有一个指针和一些不同颜色、不同面积的扇形，用力转动轮盘，轮盘慢慢停下后依靠指针所处的位置来判定是否中奖以及奖项等级。本例中的函数名和很多变量名使用了中文，这在Python 3.x中是完全允许的。</a:t>
            </a:r>
            <a:endParaRPr kumimoji="0" lang="en-US" sz="18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6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445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Content Placeholder 2"/>
          <p:cNvSpPr>
            <a:spLocks noGrp="1"/>
          </p:cNvSpPr>
          <p:nvPr>
            <p:ph sz="half" idx="2"/>
          </p:nvPr>
        </p:nvSpPr>
        <p:spPr/>
        <p:txBody>
          <a:bodyPr anchor="t"/>
          <a:p>
            <a:pPr marL="0" indent="0">
              <a:buNone/>
            </a:pPr>
            <a:r>
              <a:rPr lang="en-US" altLang="en-US" sz="1400">
                <a:latin typeface="Consolas" panose="020B0609020204030204" charset="0"/>
              </a:rPr>
              <a:t>from random import random</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def 轮盘赌(奖项分布):</a:t>
            </a:r>
            <a:endParaRPr lang="en-US" altLang="en-US" sz="1400">
              <a:latin typeface="Consolas" panose="020B0609020204030204" charset="0"/>
            </a:endParaRPr>
          </a:p>
          <a:p>
            <a:pPr marL="0" indent="0">
              <a:buNone/>
            </a:pPr>
            <a:r>
              <a:rPr lang="en-US" altLang="en-US" sz="1400">
                <a:latin typeface="Consolas" panose="020B0609020204030204" charset="0"/>
              </a:rPr>
              <a:t>    本次转盘读数 = random()</a:t>
            </a:r>
            <a:endParaRPr lang="en-US" altLang="en-US" sz="1400">
              <a:latin typeface="Consolas" panose="020B0609020204030204" charset="0"/>
            </a:endParaRPr>
          </a:p>
          <a:p>
            <a:pPr marL="0" indent="0">
              <a:buNone/>
            </a:pPr>
            <a:r>
              <a:rPr lang="en-US" altLang="en-US" sz="1400">
                <a:latin typeface="Consolas" panose="020B0609020204030204" charset="0"/>
              </a:rPr>
              <a:t>    for k, v in 奖项分布.items():</a:t>
            </a:r>
            <a:endParaRPr lang="en-US" altLang="en-US" sz="1400">
              <a:latin typeface="Consolas" panose="020B0609020204030204" charset="0"/>
            </a:endParaRPr>
          </a:p>
          <a:p>
            <a:pPr marL="0" indent="0">
              <a:buNone/>
            </a:pPr>
            <a:r>
              <a:rPr lang="en-US" altLang="en-US" sz="1400">
                <a:latin typeface="Consolas" panose="020B0609020204030204" charset="0"/>
              </a:rPr>
              <a:t>        if v[0]&lt;=本次转盘读数&lt;v[1]:</a:t>
            </a:r>
            <a:endParaRPr lang="en-US" altLang="en-US" sz="1400">
              <a:latin typeface="Consolas" panose="020B0609020204030204" charset="0"/>
            </a:endParaRPr>
          </a:p>
          <a:p>
            <a:pPr marL="0" indent="0">
              <a:buNone/>
            </a:pPr>
            <a:r>
              <a:rPr lang="en-US" altLang="en-US" sz="1400">
                <a:latin typeface="Consolas" panose="020B0609020204030204" charset="0"/>
              </a:rPr>
              <a:t>            return k</a:t>
            </a:r>
            <a:endParaRPr lang="en-US" altLang="en-US" sz="1400">
              <a:latin typeface="Consolas" panose="020B0609020204030204" charset="0"/>
            </a:endParaRPr>
          </a:p>
          <a:p>
            <a:pPr marL="0" indent="0">
              <a:buNone/>
            </a:pPr>
            <a:r>
              <a:rPr lang="en-US" altLang="en-US" sz="1400">
                <a:latin typeface="Consolas" panose="020B0609020204030204" charset="0"/>
              </a:rPr>
              <a:t>#各奖项在轮盘上所占比例</a:t>
            </a:r>
            <a:endParaRPr lang="en-US" altLang="en-US" sz="1400">
              <a:latin typeface="Consolas" panose="020B0609020204030204" charset="0"/>
            </a:endParaRPr>
          </a:p>
          <a:p>
            <a:pPr marL="0" indent="0">
              <a:buNone/>
            </a:pPr>
            <a:r>
              <a:rPr lang="en-US" altLang="en-US" sz="1400">
                <a:latin typeface="Consolas" panose="020B0609020204030204" charset="0"/>
              </a:rPr>
              <a:t>奖项分布 = {'一等奖':(0, 0.08),</a:t>
            </a:r>
            <a:endParaRPr lang="en-US" altLang="en-US" sz="1400">
              <a:latin typeface="Consolas" panose="020B0609020204030204" charset="0"/>
            </a:endParaRPr>
          </a:p>
          <a:p>
            <a:pPr marL="0" indent="0">
              <a:buNone/>
            </a:pPr>
            <a:r>
              <a:rPr lang="en-US" altLang="en-US" sz="1400">
                <a:latin typeface="Consolas" panose="020B0609020204030204" charset="0"/>
              </a:rPr>
              <a:t>           '二等奖':(0.08, 0.3),</a:t>
            </a:r>
            <a:endParaRPr lang="en-US" altLang="en-US" sz="1400">
              <a:latin typeface="Consolas" panose="020B0609020204030204" charset="0"/>
            </a:endParaRPr>
          </a:p>
          <a:p>
            <a:pPr marL="0" indent="0">
              <a:buNone/>
            </a:pPr>
            <a:r>
              <a:rPr lang="en-US" altLang="en-US" sz="1400">
                <a:latin typeface="Consolas" panose="020B0609020204030204" charset="0"/>
              </a:rPr>
              <a:t>           '三等奖':(0.3, 1.0)}</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中奖情况 = dict()</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for i in range(10000):</a:t>
            </a:r>
            <a:endParaRPr lang="en-US" altLang="en-US" sz="1400">
              <a:latin typeface="Consolas" panose="020B0609020204030204" charset="0"/>
            </a:endParaRPr>
          </a:p>
          <a:p>
            <a:pPr marL="0" indent="0">
              <a:buNone/>
            </a:pPr>
            <a:r>
              <a:rPr lang="en-US" altLang="en-US" sz="1400">
                <a:latin typeface="Consolas" panose="020B0609020204030204" charset="0"/>
              </a:rPr>
              <a:t>    本次战况 = 轮盘赌(奖项分布)</a:t>
            </a:r>
            <a:endParaRPr lang="en-US" altLang="en-US" sz="1400">
              <a:latin typeface="Consolas" panose="020B0609020204030204" charset="0"/>
            </a:endParaRPr>
          </a:p>
          <a:p>
            <a:pPr marL="0" indent="0">
              <a:buNone/>
            </a:pPr>
            <a:r>
              <a:rPr lang="en-US" altLang="en-US" sz="1400">
                <a:latin typeface="Consolas" panose="020B0609020204030204" charset="0"/>
              </a:rPr>
              <a:t>    中奖情况[本次战况] = 中奖情况.get(本次战况, 0) + 1</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for item in 中奖情况.items():</a:t>
            </a:r>
            <a:endParaRPr lang="en-US" altLang="en-US" sz="1400">
              <a:latin typeface="Consolas" panose="020B0609020204030204" charset="0"/>
            </a:endParaRPr>
          </a:p>
          <a:p>
            <a:pPr marL="0" indent="0">
              <a:buNone/>
            </a:pPr>
            <a:r>
              <a:rPr lang="en-US" altLang="en-US" sz="1400">
                <a:latin typeface="Consolas" panose="020B0609020204030204" charset="0"/>
              </a:rPr>
              <a:t>    print(item)</a:t>
            </a:r>
            <a:endParaRPr lang="en-US" altLang="en-US" sz="14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0547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en-US" altLang="en-US" sz="2000">
                <a:latin typeface="宋体" panose="02010600030101010101" pitchFamily="2" charset="-122"/>
              </a:rPr>
              <a:t>函数的</a:t>
            </a:r>
            <a:r>
              <a:rPr lang="en-US" altLang="en-US" sz="2000">
                <a:solidFill>
                  <a:srgbClr val="FF0000"/>
                </a:solidFill>
                <a:latin typeface="宋体" panose="02010600030101010101" pitchFamily="2" charset="-122"/>
              </a:rPr>
              <a:t>递归调用</a:t>
            </a:r>
            <a:r>
              <a:rPr lang="en-US" altLang="en-US" sz="2000">
                <a:latin typeface="宋体" panose="02010600030101010101" pitchFamily="2" charset="-122"/>
              </a:rPr>
              <a:t>是函数调用的一种特殊情况，函数调用自己，自己再调用自己，自己再调用自己，...，当</a:t>
            </a:r>
            <a:r>
              <a:rPr lang="en-US" altLang="en-US" sz="2000">
                <a:solidFill>
                  <a:srgbClr val="FF0000"/>
                </a:solidFill>
                <a:latin typeface="宋体" panose="02010600030101010101" pitchFamily="2" charset="-122"/>
              </a:rPr>
              <a:t>某个条件得到满足的时候就不再调用了</a:t>
            </a:r>
            <a:r>
              <a:rPr lang="en-US" altLang="en-US" sz="2000">
                <a:latin typeface="宋体" panose="02010600030101010101" pitchFamily="2" charset="-122"/>
              </a:rPr>
              <a:t>，然后再</a:t>
            </a:r>
            <a:r>
              <a:rPr lang="en-US" altLang="en-US" sz="2000">
                <a:solidFill>
                  <a:srgbClr val="FF0000"/>
                </a:solidFill>
                <a:latin typeface="宋体" panose="02010600030101010101" pitchFamily="2" charset="-122"/>
              </a:rPr>
              <a:t>一层一层地返回</a:t>
            </a:r>
            <a:r>
              <a:rPr lang="en-US" altLang="en-US" sz="2000">
                <a:latin typeface="宋体" panose="02010600030101010101" pitchFamily="2" charset="-122"/>
              </a:rPr>
              <a:t>直到该函数第一次调用</a:t>
            </a:r>
            <a:r>
              <a:rPr lang="zh-CN" altLang="en-US" sz="2000">
                <a:latin typeface="宋体" panose="02010600030101010101" pitchFamily="2" charset="-122"/>
              </a:rPr>
              <a:t>的位置。</a:t>
            </a:r>
            <a:endParaRPr lang="zh-CN" altLang="en-US" sz="2000">
              <a:latin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grpSp>
        <p:nvGrpSpPr>
          <p:cNvPr id="28674" name="画布 110"/>
          <p:cNvGrpSpPr/>
          <p:nvPr/>
        </p:nvGrpSpPr>
        <p:grpSpPr>
          <a:xfrm>
            <a:off x="2289175" y="3062288"/>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p>
              <a:r>
                <a:rPr lang="en-US" altLang="en-US">
                  <a:latin typeface="Arial" panose="020B0604020202020204" pitchFamily="34" charset="0"/>
                  <a:ea typeface="宋体" panose="02010600030101010101" pitchFamily="2" charset="-122"/>
                </a:rPr>
                <a:t>......</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函数A</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
        <p:nvSpPr>
          <p:cNvPr id="28720" name="标题 215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5.1 </a:t>
            </a:r>
            <a:r>
              <a:rPr>
                <a:latin typeface="+mj-lt"/>
                <a:ea typeface="+mj-ea"/>
                <a:cs typeface="+mj-cs"/>
                <a:sym typeface="+mn-ea"/>
              </a:rPr>
              <a:t>函数定义</a:t>
            </a:r>
            <a:endParaRPr>
              <a:latin typeface="+mj-lt"/>
              <a:ea typeface="+mj-ea"/>
              <a:cs typeface="+mj-cs"/>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5-16  </a:t>
            </a:r>
            <a:r>
              <a:rPr kumimoji="0" lang="zh-CN" altLang="en-US" sz="2400" b="0" i="0" u="none" strike="noStrike" kern="1200" cap="none" spc="0" normalizeH="0" baseline="0" noProof="1">
                <a:solidFill>
                  <a:schemeClr val="tx1"/>
                </a:solidFill>
                <a:latin typeface="+mn-lt"/>
                <a:ea typeface="+mn-ea"/>
                <a:cs typeface="+mn-cs"/>
              </a:rPr>
              <a:t>组合列表中的整数，生成最小的新整数。</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'''程序功能：</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给定一个含有多个整数的列表，将这些整数任意组合和连接，</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返回能得到的最小值。</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代码思路：</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将这些整数变为相同长度（按最大的进行统一），短的右侧使用个位数补齐</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然后将这些新的数字升序排列，将低位补齐的数字删掉，</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把剩下的数字连接起来，即可得到满足要求的数字'''</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649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Content Placeholder 2"/>
          <p:cNvSpPr>
            <a:spLocks noGrp="1"/>
          </p:cNvSpPr>
          <p:nvPr>
            <p:ph sz="half" idx="2"/>
          </p:nvPr>
        </p:nvSpPr>
        <p:spPr/>
        <p:txBody>
          <a:bodyPr anchor="t"/>
          <a:p>
            <a:pPr marL="0" indent="0">
              <a:buNone/>
            </a:pPr>
            <a:r>
              <a:rPr lang="en-US" altLang="en-US" sz="1600">
                <a:latin typeface="Consolas" panose="020B0609020204030204" charset="0"/>
              </a:rPr>
              <a:t>def mergeMinValue(lst):</a:t>
            </a:r>
            <a:endParaRPr lang="en-US" altLang="en-US" sz="1600">
              <a:latin typeface="Consolas" panose="020B0609020204030204" charset="0"/>
            </a:endParaRPr>
          </a:p>
          <a:p>
            <a:pPr marL="0" indent="0">
              <a:buNone/>
            </a:pPr>
            <a:r>
              <a:rPr lang="en-US" altLang="en-US" sz="1600">
                <a:latin typeface="Consolas" panose="020B0609020204030204" charset="0"/>
              </a:rPr>
              <a:t>    # 生成字符串列表</a:t>
            </a:r>
            <a:endParaRPr lang="en-US" altLang="en-US" sz="1600">
              <a:latin typeface="Consolas" panose="020B0609020204030204" charset="0"/>
            </a:endParaRPr>
          </a:p>
          <a:p>
            <a:pPr marL="0" indent="0">
              <a:buNone/>
            </a:pPr>
            <a:r>
              <a:rPr lang="en-US" altLang="en-US" sz="1600">
                <a:latin typeface="Consolas" panose="020B0609020204030204" charset="0"/>
              </a:rPr>
              <a:t>    lst = list(map(str, lst))</a:t>
            </a:r>
            <a:endParaRPr lang="en-US" altLang="en-US" sz="1600">
              <a:latin typeface="Consolas" panose="020B0609020204030204" charset="0"/>
            </a:endParaRPr>
          </a:p>
          <a:p>
            <a:pPr marL="0" indent="0">
              <a:buNone/>
            </a:pPr>
            <a:r>
              <a:rPr lang="en-US" altLang="en-US" sz="1600">
                <a:latin typeface="Consolas" panose="020B0609020204030204" charset="0"/>
              </a:rPr>
              <a:t>    # 最长的数字长度</a:t>
            </a:r>
            <a:endParaRPr lang="en-US" altLang="en-US" sz="1600">
              <a:latin typeface="Consolas" panose="020B0609020204030204" charset="0"/>
            </a:endParaRPr>
          </a:p>
          <a:p>
            <a:pPr marL="0" indent="0">
              <a:buNone/>
            </a:pPr>
            <a:r>
              <a:rPr lang="en-US" altLang="en-US" sz="1600">
                <a:latin typeface="Consolas" panose="020B0609020204030204" charset="0"/>
              </a:rPr>
              <a:t>    m = len(max(lst, key=len))</a:t>
            </a:r>
            <a:endParaRPr lang="en-US" altLang="en-US" sz="1600">
              <a:latin typeface="Consolas" panose="020B0609020204030204" charset="0"/>
            </a:endParaRPr>
          </a:p>
          <a:p>
            <a:pPr marL="0" indent="0">
              <a:buNone/>
            </a:pPr>
            <a:r>
              <a:rPr lang="en-US" altLang="en-US" sz="1600">
                <a:latin typeface="Consolas" panose="020B0609020204030204" charset="0"/>
              </a:rPr>
              <a:t>    # 根据原来的整数得到新的列表，改造形式</a:t>
            </a:r>
            <a:endParaRPr lang="en-US" altLang="en-US" sz="1600">
              <a:latin typeface="Consolas" panose="020B0609020204030204" charset="0"/>
            </a:endParaRPr>
          </a:p>
          <a:p>
            <a:pPr marL="0" indent="0">
              <a:buNone/>
            </a:pPr>
            <a:r>
              <a:rPr lang="en-US" altLang="en-US" sz="1600">
                <a:latin typeface="Consolas" panose="020B0609020204030204" charset="0"/>
              </a:rPr>
              <a:t>    newLst = [(i,i+i[-1]*(m-len(i))) for i in lst]</a:t>
            </a:r>
            <a:endParaRPr lang="en-US" altLang="en-US" sz="1600">
              <a:latin typeface="Consolas" panose="020B0609020204030204" charset="0"/>
            </a:endParaRPr>
          </a:p>
          <a:p>
            <a:pPr marL="0" indent="0">
              <a:buNone/>
            </a:pPr>
            <a:r>
              <a:rPr lang="en-US" altLang="en-US" sz="1600">
                <a:latin typeface="Consolas" panose="020B0609020204030204" charset="0"/>
              </a:rPr>
              <a:t>    # 根据补齐的数字字符串进行排序</a:t>
            </a:r>
            <a:endParaRPr lang="zh-CN" altLang="en-US" sz="1600">
              <a:latin typeface="Consolas" panose="020B0609020204030204" charset="0"/>
            </a:endParaRPr>
          </a:p>
          <a:p>
            <a:pPr marL="0" indent="0">
              <a:buNone/>
            </a:pPr>
            <a:r>
              <a:rPr lang="en-US" altLang="en-US" sz="1600">
                <a:latin typeface="Consolas" panose="020B0609020204030204" charset="0"/>
              </a:rPr>
              <a:t>    newLst.sort(key=lambda item:(item[1],-int(item[0])))</a:t>
            </a:r>
            <a:endParaRPr lang="en-US" altLang="en-US" sz="1600">
              <a:latin typeface="Consolas" panose="020B0609020204030204" charset="0"/>
            </a:endParaRPr>
          </a:p>
          <a:p>
            <a:pPr marL="0" indent="0">
              <a:buNone/>
            </a:pPr>
            <a:r>
              <a:rPr lang="en-US" altLang="en-US" sz="1600">
                <a:latin typeface="Consolas" panose="020B0609020204030204" charset="0"/>
              </a:rPr>
              <a:t>    # 对原来的数字进行拼接</a:t>
            </a:r>
            <a:endParaRPr lang="en-US" altLang="en-US" sz="1600">
              <a:latin typeface="Consolas" panose="020B0609020204030204" charset="0"/>
            </a:endParaRPr>
          </a:p>
          <a:p>
            <a:pPr marL="0" indent="0">
              <a:buNone/>
            </a:pPr>
            <a:r>
              <a:rPr lang="en-US" altLang="en-US" sz="1600">
                <a:latin typeface="Consolas" panose="020B0609020204030204" charset="0"/>
              </a:rPr>
              <a:t>    result = ''.join((item[0] for item in newLst))</a:t>
            </a:r>
            <a:endParaRPr lang="en-US" altLang="en-US" sz="1600">
              <a:latin typeface="Consolas" panose="020B0609020204030204" charset="0"/>
            </a:endParaRPr>
          </a:p>
          <a:p>
            <a:pPr marL="0" indent="0">
              <a:buNone/>
            </a:pPr>
            <a:r>
              <a:rPr lang="en-US" altLang="en-US" sz="1600">
                <a:latin typeface="Consolas" panose="020B0609020204030204" charset="0"/>
              </a:rPr>
              <a:t>    print(newLst)</a:t>
            </a:r>
            <a:endParaRPr lang="en-US" altLang="en-US" sz="1600">
              <a:latin typeface="Consolas" panose="020B0609020204030204" charset="0"/>
            </a:endParaRPr>
          </a:p>
          <a:p>
            <a:pPr marL="0" indent="0">
              <a:buNone/>
            </a:pPr>
            <a:r>
              <a:rPr lang="en-US" altLang="en-US" sz="1600">
                <a:latin typeface="Consolas" panose="020B0609020204030204" charset="0"/>
              </a:rPr>
              <a:t>    # 返回结果</a:t>
            </a:r>
            <a:endParaRPr lang="en-US" altLang="en-US" sz="1600">
              <a:latin typeface="Consolas" panose="020B0609020204030204" charset="0"/>
            </a:endParaRPr>
          </a:p>
          <a:p>
            <a:pPr marL="0" indent="0">
              <a:buNone/>
            </a:pPr>
            <a:r>
              <a:rPr lang="en-US" altLang="en-US" sz="1600">
                <a:latin typeface="Consolas" panose="020B0609020204030204" charset="0"/>
              </a:rPr>
              <a:t>    return int(result)</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lst = [321, 30, 32, 300]</a:t>
            </a:r>
            <a:endParaRPr lang="en-US" altLang="en-US" sz="1600">
              <a:latin typeface="Consolas" panose="020B0609020204030204" charset="0"/>
            </a:endParaRPr>
          </a:p>
          <a:p>
            <a:pPr marL="0" indent="0">
              <a:buNone/>
            </a:pPr>
            <a:r>
              <a:rPr lang="en-US" altLang="en-US" sz="1600">
                <a:latin typeface="Consolas" panose="020B0609020204030204" charset="0"/>
              </a:rPr>
              <a:t>print(mergeMinValue(lst))</a:t>
            </a:r>
            <a:endParaRPr lang="en-US"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0752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6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5-17  编写程序模拟抓狐狸的小游戏。假设一共有一排5个洞口，小狐狸最开始的时候在其中一个洞口，然后人随机打开一个洞口，如果里面有小狐狸就抓到了。如果洞口里没有小狐狸就明天再来抓，但是第二天小狐狸会在有人来抓之前跳到隔壁洞口里。</a:t>
            </a:r>
            <a:endParaRPr kumimoji="0" lang="en-US" altLang="zh-CN"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50000"/>
              </a:lnSpc>
              <a:spcBef>
                <a:spcPts val="600"/>
              </a:spcBef>
              <a:spcAft>
                <a:spcPct val="0"/>
              </a:spcAft>
              <a:buClrTx/>
              <a:buSzTx/>
              <a:buFontTx/>
              <a:buNone/>
            </a:pPr>
            <a:endParaRPr kumimoji="0" lang="en-US" altLang="zh-CN"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5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mn-lt"/>
                <a:ea typeface="+mn-ea"/>
                <a:cs typeface="+mn-cs"/>
                <a:hlinkClick r:id="rId1" action="ppaction://hlinkfile"/>
              </a:rPr>
              <a:t>code\抓狐狸.py</a:t>
            </a:r>
            <a:endParaRPr kumimoji="0" lang="en-US" altLang="zh-CN"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854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内容占位符 2"/>
          <p:cNvSpPr>
            <a:spLocks noGrp="1"/>
          </p:cNvSpPr>
          <p:nvPr>
            <p:ph sz="half" idx="2"/>
          </p:nvPr>
        </p:nvSpPr>
        <p:spPr/>
        <p:txBody>
          <a:bodyPr anchor="t"/>
          <a:p>
            <a:pPr>
              <a:lnSpc>
                <a:spcPct val="150000"/>
              </a:lnSpc>
              <a:spcBef>
                <a:spcPct val="0"/>
              </a:spcBef>
            </a:pPr>
            <a:r>
              <a:rPr lang="zh-CN" altLang="en-US" sz="2400"/>
              <a:t>例</a:t>
            </a:r>
            <a:r>
              <a:rPr lang="en-US" altLang="zh-CN" sz="2400"/>
              <a:t>5-18  </a:t>
            </a:r>
            <a:r>
              <a:rPr lang="zh-CN" altLang="en-US" sz="2400"/>
              <a:t>编写程序，模拟报数游戏。有n个人围成一圈，顺序编号，从第一个人开始从1到k（假设k=3）报数，报到k的人退出圈子，然后圈子缩小，从下一个人继续游戏，问最后留下的是原来的第几号。</a:t>
            </a:r>
            <a:endParaRPr lang="zh-CN" altLang="en-US" sz="1800"/>
          </a:p>
        </p:txBody>
      </p:sp>
      <p:sp>
        <p:nvSpPr>
          <p:cNvPr id="2" name="文本占位符 1"/>
          <p:cNvSpPr>
            <a:spLocks noGrp="1"/>
          </p:cNvSpPr>
          <p:nvPr>
            <p:ph type="body" idx="1"/>
          </p:nvPr>
        </p:nvSpPr>
        <p:spPr/>
        <p:txBody>
          <a:bodyPr/>
          <a:p>
            <a:endParaRPr lang="zh-CN" altLang="en-US"/>
          </a:p>
        </p:txBody>
      </p:sp>
      <p:sp>
        <p:nvSpPr>
          <p:cNvPr id="10957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内容占位符 2"/>
          <p:cNvSpPr>
            <a:spLocks noGrp="1"/>
          </p:cNvSpPr>
          <p:nvPr>
            <p:ph sz="half" idx="2"/>
          </p:nvPr>
        </p:nvSpPr>
        <p:spPr/>
        <p:txBody>
          <a:bodyPr anchor="t"/>
          <a:p>
            <a:pPr marL="0" indent="0">
              <a:spcBef>
                <a:spcPct val="0"/>
              </a:spcBef>
              <a:buNone/>
            </a:pPr>
            <a:r>
              <a:rPr lang="zh-CN" altLang="en-US" sz="1600">
                <a:latin typeface="Consolas" panose="020B0609020204030204" charset="0"/>
              </a:rPr>
              <a:t>from itertools import cycle</a:t>
            </a:r>
            <a:endParaRPr lang="zh-CN" altLang="en-US" sz="1600">
              <a:latin typeface="Consolas" panose="020B0609020204030204" charset="0"/>
            </a:endParaRPr>
          </a:p>
          <a:p>
            <a:pPr marL="0" indent="0">
              <a:spcBef>
                <a:spcPct val="0"/>
              </a:spcBef>
              <a:buNone/>
            </a:pP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def demo(lst, k):</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#切片，以免影响原来的数据</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t_lst = lst[:]</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#游戏一直进行到只剩下最后一个人</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while len(t_lst) &gt; 1:</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#创建cycle对象</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c = cycle(t_lst)</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#从1到k报数</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for i in range(k):</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t = next(c)</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#一个人出局，圈子缩小</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index = t_lst.index(t)</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t_lst = t_lst[index+1:] + t_lst[:index]</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#游戏结束</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return t_lst[0]</a:t>
            </a:r>
            <a:endParaRPr lang="zh-CN" altLang="en-US" sz="1600">
              <a:latin typeface="Consolas" panose="020B0609020204030204" charset="0"/>
            </a:endParaRPr>
          </a:p>
          <a:p>
            <a:pPr marL="0" indent="0">
              <a:spcBef>
                <a:spcPct val="0"/>
              </a:spcBef>
              <a:buNone/>
            </a:pP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lst = list(range(1,11))</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print(demo(lst, 3))</a:t>
            </a:r>
            <a:endParaRPr lang="zh-CN"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059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5-19  模拟页面调度LRU算法（京东2016笔试题）</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2000" b="1" i="0" u="none" strike="noStrike" kern="1200" cap="none" spc="0" normalizeH="0" baseline="0" noProof="1">
                <a:solidFill>
                  <a:schemeClr val="tx1"/>
                </a:solidFill>
                <a:latin typeface="+mn-lt"/>
                <a:ea typeface="+mn-ea"/>
                <a:cs typeface="+mn-cs"/>
              </a:rPr>
              <a:t>问题描述：</a:t>
            </a:r>
            <a:r>
              <a:rPr kumimoji="0" lang="zh-CN" altLang="en-US" sz="2000" b="0" i="0" u="none" strike="noStrike" kern="1200" cap="none" spc="0" normalizeH="0" baseline="0" noProof="1">
                <a:solidFill>
                  <a:schemeClr val="tx1"/>
                </a:solidFill>
                <a:latin typeface="+mn-lt"/>
                <a:ea typeface="+mn-ea"/>
                <a:cs typeface="+mn-cs"/>
              </a:rPr>
              <a:t>一进程刚获得3个主存块的使用权，若该进程访问页面的次序是1, 2, 3, 4, 1, 2, 5, 1, 2, 3, 4, 5。当采用LRU算法时，发生的缺页次数是多少？</a:t>
            </a:r>
            <a:endParaRPr kumimoji="0" lang="zh-CN" altLang="en-US" sz="20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2000" b="1" i="0" u="none" strike="noStrike" kern="1200" cap="none" spc="0" normalizeH="0" baseline="0" noProof="1">
                <a:solidFill>
                  <a:schemeClr val="tx1"/>
                </a:solidFill>
                <a:latin typeface="+mn-lt"/>
                <a:ea typeface="+mn-ea"/>
                <a:cs typeface="+mn-cs"/>
              </a:rPr>
              <a:t>解析：</a:t>
            </a:r>
            <a:r>
              <a:rPr kumimoji="0" lang="zh-CN" altLang="en-US" sz="2000" b="0" i="0" u="none" strike="noStrike" kern="1200" cap="none" spc="0" normalizeH="0" baseline="0" noProof="1">
                <a:solidFill>
                  <a:schemeClr val="tx1"/>
                </a:solidFill>
                <a:latin typeface="+mn-lt"/>
                <a:ea typeface="+mn-ea"/>
                <a:cs typeface="+mn-cs"/>
              </a:rPr>
              <a:t>所谓LRU算法，是指在发生缺页并且没有空闲主存块时，把最近最少使用的页面换出主存块，腾出地方来调入新页面。</a:t>
            </a:r>
            <a:endParaRPr kumimoji="0" lang="zh-CN" altLang="en-US" sz="20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1161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内容占位符 2"/>
          <p:cNvSpPr>
            <a:spLocks noGrp="1"/>
          </p:cNvSpPr>
          <p:nvPr>
            <p:ph sz="half" idx="2"/>
          </p:nvPr>
        </p:nvSpPr>
        <p:spPr/>
        <p:txBody>
          <a:bodyPr anchor="t"/>
          <a:p>
            <a:pPr marL="0" indent="0">
              <a:buNone/>
            </a:pPr>
            <a:r>
              <a:rPr lang="zh-CN" altLang="en-US" sz="1400">
                <a:latin typeface="Consolas" panose="020B0609020204030204" charset="0"/>
              </a:rPr>
              <a:t>def LRU(pages, maxNum):</a:t>
            </a:r>
            <a:endParaRPr lang="zh-CN" altLang="en-US" sz="1400">
              <a:latin typeface="Consolas" panose="020B0609020204030204" charset="0"/>
            </a:endParaRPr>
          </a:p>
          <a:p>
            <a:pPr marL="0" indent="0">
              <a:buNone/>
            </a:pPr>
            <a:r>
              <a:rPr lang="zh-CN" altLang="en-US" sz="1400">
                <a:latin typeface="Consolas" panose="020B0609020204030204" charset="0"/>
              </a:rPr>
              <a:t>    temp = []</a:t>
            </a:r>
            <a:endParaRPr lang="zh-CN" altLang="en-US" sz="1400">
              <a:latin typeface="Consolas" panose="020B0609020204030204" charset="0"/>
            </a:endParaRPr>
          </a:p>
          <a:p>
            <a:pPr marL="0" indent="0">
              <a:buNone/>
            </a:pPr>
            <a:r>
              <a:rPr lang="zh-CN" altLang="en-US" sz="1400">
                <a:latin typeface="Consolas" panose="020B0609020204030204" charset="0"/>
              </a:rPr>
              <a:t>    times = 0</a:t>
            </a:r>
            <a:endParaRPr lang="zh-CN" altLang="en-US" sz="1400">
              <a:latin typeface="Consolas" panose="020B0609020204030204" charset="0"/>
            </a:endParaRPr>
          </a:p>
          <a:p>
            <a:pPr marL="0" indent="0">
              <a:buNone/>
            </a:pPr>
            <a:r>
              <a:rPr lang="zh-CN" altLang="en-US" sz="1400">
                <a:latin typeface="Consolas" panose="020B0609020204030204" charset="0"/>
              </a:rPr>
              <a:t>    for page in pages:</a:t>
            </a:r>
            <a:endParaRPr lang="zh-CN" altLang="en-US" sz="1400">
              <a:latin typeface="Consolas" panose="020B0609020204030204" charset="0"/>
            </a:endParaRPr>
          </a:p>
          <a:p>
            <a:pPr marL="0" indent="0">
              <a:buNone/>
            </a:pPr>
            <a:r>
              <a:rPr lang="zh-CN" altLang="en-US" sz="1400">
                <a:latin typeface="Consolas" panose="020B0609020204030204" charset="0"/>
              </a:rPr>
              <a:t>        num = len(temp)</a:t>
            </a:r>
            <a:endParaRPr lang="zh-CN" altLang="en-US" sz="1400">
              <a:latin typeface="Consolas" panose="020B0609020204030204" charset="0"/>
            </a:endParaRPr>
          </a:p>
          <a:p>
            <a:pPr marL="0" indent="0">
              <a:buNone/>
            </a:pPr>
            <a:r>
              <a:rPr lang="zh-CN" altLang="en-US" sz="1400">
                <a:latin typeface="Consolas" panose="020B0609020204030204" charset="0"/>
              </a:rPr>
              <a:t>        if num &lt; maxNum:                 # 没满，直接调入页面</a:t>
            </a:r>
            <a:endParaRPr lang="zh-CN" altLang="en-US" sz="1400">
              <a:latin typeface="Consolas" panose="020B0609020204030204" charset="0"/>
            </a:endParaRPr>
          </a:p>
          <a:p>
            <a:pPr marL="0" indent="0">
              <a:buNone/>
            </a:pPr>
            <a:r>
              <a:rPr lang="zh-CN" altLang="en-US" sz="1400">
                <a:latin typeface="Consolas" panose="020B0609020204030204" charset="0"/>
              </a:rPr>
              <a:t>            times += 1</a:t>
            </a:r>
            <a:endParaRPr lang="zh-CN" altLang="en-US" sz="1400">
              <a:latin typeface="Consolas" panose="020B0609020204030204" charset="0"/>
            </a:endParaRPr>
          </a:p>
          <a:p>
            <a:pPr marL="0" indent="0">
              <a:buNone/>
            </a:pPr>
            <a:r>
              <a:rPr lang="zh-CN" altLang="en-US" sz="1400">
                <a:latin typeface="Consolas" panose="020B0609020204030204" charset="0"/>
              </a:rPr>
              <a:t>            temp.append(page)</a:t>
            </a:r>
            <a:endParaRPr lang="zh-CN" altLang="en-US" sz="1400">
              <a:latin typeface="Consolas" panose="020B0609020204030204" charset="0"/>
            </a:endParaRPr>
          </a:p>
          <a:p>
            <a:pPr marL="0" indent="0">
              <a:buNone/>
            </a:pPr>
            <a:r>
              <a:rPr lang="zh-CN" altLang="en-US" sz="1400">
                <a:latin typeface="Consolas" panose="020B0609020204030204" charset="0"/>
              </a:rPr>
              <a:t>        elif num == maxNum:              # 已满</a:t>
            </a:r>
            <a:endParaRPr lang="zh-CN" altLang="en-US" sz="1400">
              <a:latin typeface="Consolas" panose="020B0609020204030204" charset="0"/>
            </a:endParaRPr>
          </a:p>
          <a:p>
            <a:pPr marL="0" indent="0">
              <a:buNone/>
            </a:pPr>
            <a:r>
              <a:rPr lang="zh-CN" altLang="en-US" sz="1400">
                <a:latin typeface="Consolas" panose="020B0609020204030204" charset="0"/>
              </a:rPr>
              <a:t>            if page in temp:             #要访问的新页面已在主存块中</a:t>
            </a:r>
            <a:endParaRPr lang="zh-CN" altLang="en-US" sz="1400">
              <a:latin typeface="Consolas" panose="020B0609020204030204" charset="0"/>
            </a:endParaRPr>
          </a:p>
          <a:p>
            <a:pPr marL="0" indent="0">
              <a:buNone/>
            </a:pPr>
            <a:r>
              <a:rPr lang="zh-CN" altLang="en-US" sz="1400">
                <a:latin typeface="Consolas" panose="020B0609020204030204" charset="0"/>
              </a:rPr>
              <a:t>                #处理“主存块”，把最新访问的页面交换到列表尾部</a:t>
            </a:r>
            <a:endParaRPr lang="zh-CN" altLang="en-US" sz="1400">
              <a:latin typeface="Consolas" panose="020B0609020204030204" charset="0"/>
            </a:endParaRPr>
          </a:p>
          <a:p>
            <a:pPr marL="0" indent="0">
              <a:buNone/>
            </a:pPr>
            <a:r>
              <a:rPr lang="zh-CN" altLang="en-US" sz="1400">
                <a:latin typeface="Consolas" panose="020B0609020204030204" charset="0"/>
              </a:rPr>
              <a:t>                pos = temp.index(page)</a:t>
            </a:r>
            <a:endParaRPr lang="zh-CN" altLang="en-US" sz="1400">
              <a:latin typeface="Consolas" panose="020B0609020204030204" charset="0"/>
            </a:endParaRPr>
          </a:p>
          <a:p>
            <a:pPr marL="0" indent="0">
              <a:buNone/>
            </a:pPr>
            <a:r>
              <a:rPr lang="zh-CN" altLang="en-US" sz="1400">
                <a:latin typeface="Consolas" panose="020B0609020204030204" charset="0"/>
              </a:rPr>
              <a:t>                temp = temp[:pos] + temp[pos+1:] + [page]</a:t>
            </a:r>
            <a:endParaRPr lang="zh-CN" altLang="en-US" sz="1400">
              <a:latin typeface="Consolas" panose="020B0609020204030204" charset="0"/>
            </a:endParaRPr>
          </a:p>
          <a:p>
            <a:pPr marL="0" indent="0">
              <a:buNone/>
            </a:pPr>
            <a:r>
              <a:rPr lang="zh-CN" altLang="en-US" sz="1400">
                <a:latin typeface="Consolas" panose="020B0609020204030204" charset="0"/>
              </a:rPr>
              <a:t>            else:                        #把最早访问的页面踢掉，调入新页面</a:t>
            </a:r>
            <a:endParaRPr lang="zh-CN" altLang="en-US" sz="1400">
              <a:latin typeface="Consolas" panose="020B0609020204030204" charset="0"/>
            </a:endParaRPr>
          </a:p>
          <a:p>
            <a:pPr marL="0" indent="0">
              <a:buNone/>
            </a:pPr>
            <a:r>
              <a:rPr lang="zh-CN" altLang="en-US" sz="1400">
                <a:latin typeface="Consolas" panose="020B0609020204030204" charset="0"/>
              </a:rPr>
              <a:t>                temp.pop(0)</a:t>
            </a:r>
            <a:endParaRPr lang="zh-CN" altLang="en-US" sz="1400">
              <a:latin typeface="Consolas" panose="020B0609020204030204" charset="0"/>
            </a:endParaRPr>
          </a:p>
          <a:p>
            <a:pPr marL="0" indent="0">
              <a:buNone/>
            </a:pPr>
            <a:r>
              <a:rPr lang="zh-CN" altLang="en-US" sz="1400">
                <a:latin typeface="Consolas" panose="020B0609020204030204" charset="0"/>
              </a:rPr>
              <a:t>                temp.append(page)</a:t>
            </a:r>
            <a:endParaRPr lang="zh-CN" altLang="en-US" sz="1400">
              <a:latin typeface="Consolas" panose="020B0609020204030204" charset="0"/>
            </a:endParaRPr>
          </a:p>
          <a:p>
            <a:pPr marL="0" indent="0">
              <a:buNone/>
            </a:pPr>
            <a:r>
              <a:rPr lang="zh-CN" altLang="en-US" sz="1400">
                <a:latin typeface="Consolas" panose="020B0609020204030204" charset="0"/>
              </a:rPr>
              <a:t>                times += 1</a:t>
            </a:r>
            <a:endParaRPr lang="zh-CN" altLang="en-US" sz="1400">
              <a:latin typeface="Consolas" panose="020B0609020204030204" charset="0"/>
            </a:endParaRPr>
          </a:p>
          <a:p>
            <a:pPr marL="0" indent="0">
              <a:buNone/>
            </a:pPr>
            <a:r>
              <a:rPr lang="zh-CN" altLang="en-US" sz="1400">
                <a:latin typeface="Consolas" panose="020B0609020204030204" charset="0"/>
              </a:rPr>
              <a:t>    return times</a:t>
            </a:r>
            <a:endParaRPr lang="zh-CN" altLang="en-US" sz="1400">
              <a:latin typeface="Consolas" panose="020B0609020204030204" charset="0"/>
            </a:endParaRPr>
          </a:p>
          <a:p>
            <a:pPr marL="0" indent="0">
              <a:buNone/>
            </a:pPr>
            <a:r>
              <a:rPr lang="zh-CN" altLang="en-US" sz="1400">
                <a:latin typeface="Consolas" panose="020B0609020204030204" charset="0"/>
              </a:rPr>
              <a:t>lst = (1, 2, 3, 4, 1, 2, 5, 1, 2, 3, 4, 5)</a:t>
            </a:r>
            <a:endParaRPr lang="zh-CN" altLang="en-US" sz="1400">
              <a:latin typeface="Consolas" panose="020B0609020204030204" charset="0"/>
            </a:endParaRPr>
          </a:p>
          <a:p>
            <a:pPr marL="0" indent="0">
              <a:buNone/>
            </a:pPr>
            <a:r>
              <a:rPr lang="zh-CN" altLang="en-US" sz="1400">
                <a:latin typeface="Consolas" panose="020B0609020204030204" charset="0"/>
              </a:rPr>
              <a:t>print(LRU(lst, 3))</a:t>
            </a:r>
            <a:endParaRPr lang="zh-CN" altLang="en-US" sz="14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264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5-20  </a:t>
            </a:r>
            <a:r>
              <a:rPr kumimoji="0" lang="zh-CN" altLang="en-US" sz="2400" b="0" i="0" u="none" strike="noStrike" kern="1200" cap="none" spc="0" normalizeH="0" baseline="0" noProof="1">
                <a:solidFill>
                  <a:schemeClr val="tx1"/>
                </a:solidFill>
                <a:latin typeface="+mn-lt"/>
                <a:ea typeface="+mn-ea"/>
                <a:cs typeface="+mn-cs"/>
              </a:rPr>
              <a:t>数独游戏求解。</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code\数独.py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内容占位符 2"/>
          <p:cNvSpPr>
            <a:spLocks noGrp="1"/>
          </p:cNvSpPr>
          <p:nvPr>
            <p:ph sz="half" idx="2"/>
          </p:nvPr>
        </p:nvSpPr>
        <p:spPr/>
        <p:txBody>
          <a:bodyPr anchor="t"/>
          <a:p>
            <a:pPr>
              <a:lnSpc>
                <a:spcPct val="150000"/>
              </a:lnSpc>
              <a:spcBef>
                <a:spcPct val="0"/>
              </a:spcBef>
              <a:buFont typeface="Wingdings" panose="05000000000000000000" charset="0"/>
              <a:buChar char=""/>
            </a:pPr>
            <a:r>
              <a:rPr lang="zh-CN" altLang="en-US" sz="2400"/>
              <a:t>例</a:t>
            </a:r>
            <a:r>
              <a:rPr lang="en-US" altLang="zh-CN" sz="2400"/>
              <a:t>5-21  输入三个序列，例如：[0.9,0.5,0.7], [0.4,0.6,0.3], [0.5,0.2,0.4]，输出三个序列中各取一个相乘后最大的值，以及组合方式，如最大值为0.9*0.6*0.5，0,1,0组合，第一个序列第一个，第二个序列第二个，第三个序列第一个。</a:t>
            </a:r>
            <a:endParaRPr lang="en-US" altLang="zh-CN" sz="2400"/>
          </a:p>
        </p:txBody>
      </p:sp>
      <p:sp>
        <p:nvSpPr>
          <p:cNvPr id="2" name="文本占位符 1"/>
          <p:cNvSpPr>
            <a:spLocks noGrp="1"/>
          </p:cNvSpPr>
          <p:nvPr>
            <p:ph type="body" idx="1"/>
          </p:nvPr>
        </p:nvSpPr>
        <p:spPr/>
        <p:txBody>
          <a:bodyPr/>
          <a:p>
            <a:endParaRPr lang="zh-CN" altLang="en-US"/>
          </a:p>
        </p:txBody>
      </p:sp>
      <p:sp>
        <p:nvSpPr>
          <p:cNvPr id="114690"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内容占位符 2"/>
          <p:cNvSpPr>
            <a:spLocks noGrp="1"/>
          </p:cNvSpPr>
          <p:nvPr>
            <p:ph sz="half" idx="2"/>
          </p:nvPr>
        </p:nvSpPr>
        <p:spPr/>
        <p:txBody>
          <a:bodyPr anchor="t"/>
          <a:p>
            <a:pPr marL="0" indent="0">
              <a:buNone/>
            </a:pPr>
            <a:r>
              <a:rPr lang="zh-CN" altLang="en-US" sz="1800">
                <a:latin typeface="Consolas" panose="020B0609020204030204" charset="0"/>
              </a:rPr>
              <a:t>from random import randrange</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 获取测试数据</a:t>
            </a:r>
            <a:endParaRPr lang="zh-CN" altLang="en-US" sz="1800">
              <a:latin typeface="Consolas" panose="020B0609020204030204" charset="0"/>
            </a:endParaRPr>
          </a:p>
          <a:p>
            <a:pPr marL="0" indent="0">
              <a:buNone/>
            </a:pPr>
            <a:r>
              <a:rPr lang="zh-CN" altLang="en-US" sz="1800">
                <a:latin typeface="Consolas" panose="020B0609020204030204" charset="0"/>
              </a:rPr>
              <a:t>def getData(m, n):</a:t>
            </a:r>
            <a:endParaRPr lang="zh-CN" altLang="en-US" sz="1800">
              <a:latin typeface="Consolas" panose="020B0609020204030204" charset="0"/>
            </a:endParaRPr>
          </a:p>
          <a:p>
            <a:pPr marL="0" indent="0">
              <a:buNone/>
            </a:pPr>
            <a:r>
              <a:rPr lang="zh-CN" altLang="en-US" sz="1800">
                <a:latin typeface="Consolas" panose="020B0609020204030204" charset="0"/>
              </a:rPr>
              <a:t>    return [[randrange(1,50) for i in range(m)] for j in range(n)]</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5714"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00B0F0">
                        <a:alpha val="100000"/>
                      </a:srgbClr>
                    </a:gs>
                    <a:gs pos="19000">
                      <a:srgbClr val="D7E5F3">
                        <a:alpha val="100000"/>
                      </a:srgbClr>
                    </a:gs>
                    <a:gs pos="83000">
                      <a:srgbClr val="D7E5F3">
                        <a:alpha val="100000"/>
                      </a:srgbClr>
                    </a:gs>
                    <a:gs pos="100000">
                      <a:srgbClr val="E5EEF7">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5.7 </a:t>
            </a:r>
            <a:r>
              <a:rPr>
                <a:latin typeface="+mj-lt"/>
                <a:ea typeface="+mj-ea"/>
                <a:cs typeface="+mj-cs"/>
                <a:sym typeface="宋体" panose="02010600030101010101" pitchFamily="2" charset="-122"/>
              </a:rPr>
              <a:t>案例精选</a:t>
            </a:r>
            <a:endParaRPr>
              <a:latin typeface="+mj-lt"/>
              <a:ea typeface="+mj-ea"/>
              <a:cs typeface="+mj-cs"/>
              <a:sym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32670</Words>
  <Application>WPS 演示</Application>
  <PresentationFormat>在屏幕上显示</PresentationFormat>
  <Paragraphs>1757</Paragraphs>
  <Slides>136</Slides>
  <Notes>0</Notes>
  <HiddenSlides>0</HiddenSlides>
  <MMClips>0</MMClips>
  <ScaleCrop>false</ScaleCrop>
  <HeadingPairs>
    <vt:vector size="6" baseType="variant">
      <vt:variant>
        <vt:lpstr>已用的字体</vt:lpstr>
      </vt:variant>
      <vt:variant>
        <vt:i4>9</vt:i4>
      </vt:variant>
      <vt:variant>
        <vt:lpstr>主题</vt:lpstr>
      </vt:variant>
      <vt:variant>
        <vt:i4>12</vt:i4>
      </vt:variant>
      <vt:variant>
        <vt:lpstr>幻灯片标题</vt:lpstr>
      </vt:variant>
      <vt:variant>
        <vt:i4>136</vt:i4>
      </vt:variant>
    </vt:vector>
  </HeadingPairs>
  <TitlesOfParts>
    <vt:vector size="157" baseType="lpstr">
      <vt:lpstr>Arial</vt:lpstr>
      <vt:lpstr>宋体</vt:lpstr>
      <vt:lpstr>Wingdings</vt:lpstr>
      <vt:lpstr>Wingdings</vt:lpstr>
      <vt:lpstr>微软雅黑</vt:lpstr>
      <vt:lpstr>Consolas</vt:lpstr>
      <vt:lpstr>Arial Unicode MS</vt:lpstr>
      <vt:lpstr>Calibri</vt:lpstr>
      <vt:lpstr>Times New Roman</vt:lpstr>
      <vt:lpstr>默认设计模板</vt:lpstr>
      <vt:lpstr>默认设计模板_2</vt:lpstr>
      <vt:lpstr>默认设计模板_3</vt:lpstr>
      <vt:lpstr>默认设计模板_4</vt:lpstr>
      <vt:lpstr>Beam</vt:lpstr>
      <vt:lpstr>默认设计模板_5</vt:lpstr>
      <vt:lpstr>默认设计模板_6</vt:lpstr>
      <vt:lpstr>Beam_2</vt:lpstr>
      <vt:lpstr>默认设计模板_7</vt:lpstr>
      <vt:lpstr>Beam_3</vt:lpstr>
      <vt:lpstr>Stream</vt:lpstr>
      <vt:lpstr>Office 主题​​</vt:lpstr>
      <vt:lpstr>Python程序设计 </vt:lpstr>
      <vt:lpstr>第5章　函数的设计和使用</vt:lpstr>
      <vt:lpstr>5.1 函数定义</vt:lpstr>
      <vt:lpstr>5.1 函数定义</vt:lpstr>
      <vt:lpstr>5.1 函数定义</vt:lpstr>
      <vt:lpstr>5.1 函数定义</vt:lpstr>
      <vt:lpstr>5.1 函数定义</vt:lpstr>
      <vt:lpstr>5.1 函数定义</vt:lpstr>
      <vt:lpstr>5.1 函数定义</vt:lpstr>
      <vt:lpstr>第5章　函数的设计和使用</vt:lpstr>
      <vt:lpstr>5.2 形参与实参</vt:lpstr>
      <vt:lpstr>5.2 形参与实参</vt:lpstr>
      <vt:lpstr>5.2 形参与实参</vt:lpstr>
      <vt:lpstr>5.2 形参与实参</vt:lpstr>
      <vt:lpstr>第5章　函数的设计和使用</vt:lpstr>
      <vt:lpstr>5.3 参数类型</vt:lpstr>
      <vt:lpstr>5.3 参数类型</vt:lpstr>
      <vt:lpstr>5.3 参数类型</vt:lpstr>
      <vt:lpstr>5.3.1 默认值参数</vt:lpstr>
      <vt:lpstr>5.3.1 默认值参数</vt:lpstr>
      <vt:lpstr>5.3.1 默认值参数</vt:lpstr>
      <vt:lpstr>5.3.1 默认值参数</vt:lpstr>
      <vt:lpstr>5.3.1 默认值参数</vt:lpstr>
      <vt:lpstr>5.3.1 默认值参数</vt:lpstr>
      <vt:lpstr>5.3.1 默认值参数</vt:lpstr>
      <vt:lpstr>5.3.1 默认值参数</vt:lpstr>
      <vt:lpstr>5.3.2 关键参数</vt:lpstr>
      <vt:lpstr>5.3.3 可变长度参数</vt:lpstr>
      <vt:lpstr>5.3.3 可变长度参数</vt:lpstr>
      <vt:lpstr>5.3.3 可变长度参数</vt:lpstr>
      <vt:lpstr>5.3.3 可变长度参数</vt:lpstr>
      <vt:lpstr>5.3.4 参数传递的序列解包</vt:lpstr>
      <vt:lpstr>5.3.4 参数传递的序列解包</vt:lpstr>
      <vt:lpstr>5.3.4 参数传递的序列解包</vt:lpstr>
      <vt:lpstr>5.3.4 参数传递的序列解包</vt:lpstr>
      <vt:lpstr>5.3.4 参数传递的序列解包</vt:lpstr>
      <vt:lpstr>5.3.4 参数传递的序列解包</vt:lpstr>
      <vt:lpstr>第5章　函数的设计和使用</vt:lpstr>
      <vt:lpstr>5.4 return语句</vt:lpstr>
      <vt:lpstr>5.4 return语句</vt:lpstr>
      <vt:lpstr>第5章　函数的设计和使用</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5.5 变量作用域</vt:lpstr>
      <vt:lpstr>第5章　函数的设计和使用</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5.8 高级话题——map()</vt:lpstr>
      <vt:lpstr>5.8 高级话题——recude()</vt:lpstr>
      <vt:lpstr>5.8 高级话题——filter()</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高级话题——查看字节码指令</vt:lpstr>
      <vt:lpstr>5.8 高级话题——函数嵌套定义</vt:lpstr>
      <vt:lpstr>5.8 高级话题——可调用对象</vt:lpstr>
      <vt:lpstr>5.8 高级话题——可调用对象</vt:lpstr>
      <vt:lpstr>5.8 高级话题——可调用对象</vt:lpstr>
      <vt:lpstr>5.8 高级话题——修饰器</vt:lpstr>
      <vt:lpstr>5.8 高级话题——修饰器</vt:lpstr>
      <vt:lpstr>5.8 高级话题——修饰器</vt:lpstr>
      <vt:lpstr>5.8 高级话题——修饰器</vt:lpstr>
      <vt:lpstr>5.8 高级话题——修饰器</vt:lpstr>
      <vt:lpstr>5.8 高级话题——修饰器</vt:lpstr>
      <vt:lpstr>5.8 高级话题——修饰器</vt:lpstr>
      <vt:lpstr>5.8  高级话题——函数柯里化</vt:lpstr>
      <vt:lpstr>5.8  高级话题——函数柯里化</vt:lpstr>
      <vt:lpstr>5.8  高级话题——函数柯里化</vt:lpstr>
      <vt:lpstr>5.8  高级话题——函数柯里化</vt:lpstr>
      <vt:lpstr>5.8  高级话题——函数柯里化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145</cp:revision>
  <dcterms:created xsi:type="dcterms:W3CDTF">2013-01-25T01:44:00Z</dcterms:created>
  <dcterms:modified xsi:type="dcterms:W3CDTF">2021-02-20T05:18:23Z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